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60" r:id="rId2"/>
    <p:sldId id="265" r:id="rId3"/>
    <p:sldId id="268" r:id="rId4"/>
    <p:sldId id="306" r:id="rId5"/>
    <p:sldId id="302" r:id="rId6"/>
    <p:sldId id="301" r:id="rId7"/>
    <p:sldId id="303" r:id="rId8"/>
    <p:sldId id="297" r:id="rId9"/>
    <p:sldId id="299" r:id="rId10"/>
    <p:sldId id="304" r:id="rId11"/>
    <p:sldId id="305" r:id="rId12"/>
    <p:sldId id="289" r:id="rId13"/>
  </p:sldIdLst>
  <p:sldSz cx="12192000" cy="6858000"/>
  <p:notesSz cx="6858000" cy="9144000"/>
  <p:custDataLst>
    <p:tags r:id="rId15"/>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2" userDrawn="1">
          <p15:clr>
            <a:srgbClr val="A4A3A4"/>
          </p15:clr>
        </p15:guide>
        <p15:guide id="2" pos="4815" userDrawn="1">
          <p15:clr>
            <a:srgbClr val="A4A3A4"/>
          </p15:clr>
        </p15:guide>
        <p15:guide id="3" pos="34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797"/>
    <a:srgbClr val="FF6161"/>
    <a:srgbClr val="FF4747"/>
    <a:srgbClr val="B0C6CA"/>
    <a:srgbClr val="6699A1"/>
    <a:srgbClr val="FFABAB"/>
    <a:srgbClr val="FF4B4B"/>
    <a:srgbClr val="86ADB3"/>
    <a:srgbClr val="A5DE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1" autoAdjust="0"/>
    <p:restoredTop sz="95317" autoAdjust="0"/>
  </p:normalViewPr>
  <p:slideViewPr>
    <p:cSldViewPr snapToGrid="0" showGuides="1">
      <p:cViewPr varScale="1">
        <p:scale>
          <a:sx n="72" d="100"/>
          <a:sy n="72" d="100"/>
        </p:scale>
        <p:origin x="702" y="72"/>
      </p:cViewPr>
      <p:guideLst>
        <p:guide orient="horz" pos="2092"/>
        <p:guide pos="4815"/>
        <p:guide pos="3454"/>
      </p:guideLst>
    </p:cSldViewPr>
  </p:slideViewPr>
  <p:notesTextViewPr>
    <p:cViewPr>
      <p:scale>
        <a:sx n="300" d="100"/>
        <a:sy n="3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微软雅黑" panose="020B0503020204020204" pitchFamily="34" charset="-122"/>
              </a:defRPr>
            </a:lvl1pPr>
          </a:lstStyle>
          <a:p>
            <a:pPr>
              <a:defRPr/>
            </a:pPr>
            <a:fld id="{4C976ED8-A2F8-44B2-9E9B-484DCC3D921D}" type="datetimeFigureOut">
              <a:rPr lang="zh-CN" altLang="en-US" smtClean="0"/>
              <a:pPr>
                <a:defRPr/>
              </a:pPr>
              <a:t>2019/10/16 Wednesday</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微软雅黑" panose="020B0503020204020204" pitchFamily="34" charset="-122"/>
              </a:defRPr>
            </a:lvl1pPr>
          </a:lstStyle>
          <a:p>
            <a:fld id="{167FA93C-29B1-4199-89B1-C9D8A0C7888C}" type="slidenum">
              <a:rPr lang="zh-CN" altLang="en-US" smtClean="0"/>
              <a:pPr/>
              <a:t>‹#›</a:t>
            </a:fld>
            <a:endParaRPr lang="zh-CN" altLang="en-US" dirty="0"/>
          </a:p>
        </p:txBody>
      </p:sp>
    </p:spTree>
    <p:extLst>
      <p:ext uri="{BB962C8B-B14F-4D97-AF65-F5344CB8AC3E}">
        <p14:creationId xmlns:p14="http://schemas.microsoft.com/office/powerpoint/2010/main" val="37575706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微软雅黑" panose="020B0503020204020204" pitchFamily="34" charset="-122"/>
        <a:cs typeface="+mn-cs"/>
      </a:defRPr>
    </a:lvl1pPr>
    <a:lvl2pPr marL="457200" algn="l" rtl="0" fontAlgn="base">
      <a:spcBef>
        <a:spcPct val="30000"/>
      </a:spcBef>
      <a:spcAft>
        <a:spcPct val="0"/>
      </a:spcAft>
      <a:defRPr sz="1200" kern="1200">
        <a:solidFill>
          <a:schemeClr val="tx1"/>
        </a:solidFill>
        <a:latin typeface="+mn-lt"/>
        <a:ea typeface="微软雅黑" panose="020B0503020204020204" pitchFamily="34" charset="-122"/>
        <a:cs typeface="+mn-cs"/>
      </a:defRPr>
    </a:lvl2pPr>
    <a:lvl3pPr marL="914400" algn="l" rtl="0" fontAlgn="base">
      <a:spcBef>
        <a:spcPct val="30000"/>
      </a:spcBef>
      <a:spcAft>
        <a:spcPct val="0"/>
      </a:spcAft>
      <a:defRPr sz="1200" kern="1200">
        <a:solidFill>
          <a:schemeClr val="tx1"/>
        </a:solidFill>
        <a:latin typeface="+mn-lt"/>
        <a:ea typeface="微软雅黑" panose="020B0503020204020204" pitchFamily="34" charset="-122"/>
        <a:cs typeface="+mn-cs"/>
      </a:defRPr>
    </a:lvl3pPr>
    <a:lvl4pPr marL="1371600" algn="l" rtl="0" fontAlgn="base">
      <a:spcBef>
        <a:spcPct val="30000"/>
      </a:spcBef>
      <a:spcAft>
        <a:spcPct val="0"/>
      </a:spcAft>
      <a:defRPr sz="1200" kern="1200">
        <a:solidFill>
          <a:schemeClr val="tx1"/>
        </a:solidFill>
        <a:latin typeface="+mn-lt"/>
        <a:ea typeface="微软雅黑" panose="020B0503020204020204" pitchFamily="34" charset="-122"/>
        <a:cs typeface="+mn-cs"/>
      </a:defRPr>
    </a:lvl4pPr>
    <a:lvl5pPr marL="1828800" algn="l" rtl="0" fontAlgn="base">
      <a:spcBef>
        <a:spcPct val="30000"/>
      </a:spcBef>
      <a:spcAft>
        <a:spcPct val="0"/>
      </a:spcAft>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a:t>
            </a:fld>
            <a:endParaRPr lang="zh-CN" altLang="en-US" dirty="0">
              <a:latin typeface="Calibri" pitchFamily="34" charset="0"/>
            </a:endParaRPr>
          </a:p>
        </p:txBody>
      </p:sp>
    </p:spTree>
    <p:extLst>
      <p:ext uri="{BB962C8B-B14F-4D97-AF65-F5344CB8AC3E}">
        <p14:creationId xmlns:p14="http://schemas.microsoft.com/office/powerpoint/2010/main" val="2585316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10</a:t>
            </a:fld>
            <a:endParaRPr lang="zh-CN" altLang="en-US" dirty="0">
              <a:latin typeface="Calibri" pitchFamily="34" charset="0"/>
            </a:endParaRPr>
          </a:p>
        </p:txBody>
      </p:sp>
    </p:spTree>
    <p:extLst>
      <p:ext uri="{BB962C8B-B14F-4D97-AF65-F5344CB8AC3E}">
        <p14:creationId xmlns:p14="http://schemas.microsoft.com/office/powerpoint/2010/main" val="317418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11</a:t>
            </a:fld>
            <a:endParaRPr lang="zh-CN" altLang="en-US" dirty="0">
              <a:latin typeface="Calibri" pitchFamily="34" charset="0"/>
            </a:endParaRPr>
          </a:p>
        </p:txBody>
      </p:sp>
    </p:spTree>
    <p:extLst>
      <p:ext uri="{BB962C8B-B14F-4D97-AF65-F5344CB8AC3E}">
        <p14:creationId xmlns:p14="http://schemas.microsoft.com/office/powerpoint/2010/main" val="428658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z="400"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12</a:t>
            </a:fld>
            <a:endParaRPr lang="zh-CN" altLang="en-US" dirty="0">
              <a:latin typeface="Calibri" pitchFamily="34" charset="0"/>
            </a:endParaRPr>
          </a:p>
        </p:txBody>
      </p:sp>
    </p:spTree>
    <p:extLst>
      <p:ext uri="{BB962C8B-B14F-4D97-AF65-F5344CB8AC3E}">
        <p14:creationId xmlns:p14="http://schemas.microsoft.com/office/powerpoint/2010/main" val="214848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2</a:t>
            </a:fld>
            <a:endParaRPr lang="zh-CN" altLang="en-US" dirty="0">
              <a:latin typeface="Calibri" pitchFamily="34" charset="0"/>
            </a:endParaRPr>
          </a:p>
        </p:txBody>
      </p:sp>
    </p:spTree>
    <p:extLst>
      <p:ext uri="{BB962C8B-B14F-4D97-AF65-F5344CB8AC3E}">
        <p14:creationId xmlns:p14="http://schemas.microsoft.com/office/powerpoint/2010/main" val="82913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3</a:t>
            </a:fld>
            <a:endParaRPr lang="zh-CN" altLang="en-US" dirty="0">
              <a:latin typeface="Calibri" pitchFamily="34" charset="0"/>
            </a:endParaRPr>
          </a:p>
        </p:txBody>
      </p:sp>
    </p:spTree>
    <p:extLst>
      <p:ext uri="{BB962C8B-B14F-4D97-AF65-F5344CB8AC3E}">
        <p14:creationId xmlns:p14="http://schemas.microsoft.com/office/powerpoint/2010/main" val="244892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4</a:t>
            </a:fld>
            <a:endParaRPr lang="zh-CN" altLang="en-US" dirty="0">
              <a:latin typeface="Calibri" pitchFamily="34" charset="0"/>
            </a:endParaRPr>
          </a:p>
        </p:txBody>
      </p:sp>
    </p:spTree>
    <p:extLst>
      <p:ext uri="{BB962C8B-B14F-4D97-AF65-F5344CB8AC3E}">
        <p14:creationId xmlns:p14="http://schemas.microsoft.com/office/powerpoint/2010/main" val="2197383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5</a:t>
            </a:fld>
            <a:endParaRPr lang="zh-CN" altLang="en-US" dirty="0">
              <a:latin typeface="Calibri" pitchFamily="34" charset="0"/>
            </a:endParaRPr>
          </a:p>
        </p:txBody>
      </p:sp>
    </p:spTree>
    <p:extLst>
      <p:ext uri="{BB962C8B-B14F-4D97-AF65-F5344CB8AC3E}">
        <p14:creationId xmlns:p14="http://schemas.microsoft.com/office/powerpoint/2010/main" val="411910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6</a:t>
            </a:fld>
            <a:endParaRPr lang="zh-CN" altLang="en-US" dirty="0">
              <a:latin typeface="Calibri" pitchFamily="34" charset="0"/>
            </a:endParaRPr>
          </a:p>
        </p:txBody>
      </p:sp>
    </p:spTree>
    <p:extLst>
      <p:ext uri="{BB962C8B-B14F-4D97-AF65-F5344CB8AC3E}">
        <p14:creationId xmlns:p14="http://schemas.microsoft.com/office/powerpoint/2010/main" val="604967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7</a:t>
            </a:fld>
            <a:endParaRPr lang="zh-CN" altLang="en-US" dirty="0">
              <a:latin typeface="Calibri" pitchFamily="34" charset="0"/>
            </a:endParaRPr>
          </a:p>
        </p:txBody>
      </p:sp>
    </p:spTree>
    <p:extLst>
      <p:ext uri="{BB962C8B-B14F-4D97-AF65-F5344CB8AC3E}">
        <p14:creationId xmlns:p14="http://schemas.microsoft.com/office/powerpoint/2010/main" val="1146190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8</a:t>
            </a:fld>
            <a:endParaRPr lang="zh-CN" altLang="en-US" dirty="0">
              <a:latin typeface="Calibri" pitchFamily="34" charset="0"/>
            </a:endParaRPr>
          </a:p>
        </p:txBody>
      </p:sp>
    </p:spTree>
    <p:extLst>
      <p:ext uri="{BB962C8B-B14F-4D97-AF65-F5344CB8AC3E}">
        <p14:creationId xmlns:p14="http://schemas.microsoft.com/office/powerpoint/2010/main" val="1827371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9</a:t>
            </a:fld>
            <a:endParaRPr lang="zh-CN" altLang="en-US" dirty="0">
              <a:latin typeface="Calibri" pitchFamily="34" charset="0"/>
            </a:endParaRPr>
          </a:p>
        </p:txBody>
      </p:sp>
    </p:spTree>
    <p:extLst>
      <p:ext uri="{BB962C8B-B14F-4D97-AF65-F5344CB8AC3E}">
        <p14:creationId xmlns:p14="http://schemas.microsoft.com/office/powerpoint/2010/main" val="7490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B501654-C328-4D7F-8379-14C1805D0D0D}" type="datetimeFigureOut">
              <a:rPr lang="zh-CN" altLang="en-US"/>
              <a:pPr>
                <a:defRPr/>
              </a:pPr>
              <a:t>2019/10/16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4421DB7-F3D9-48CB-8617-87E748E92883}" type="slidenum">
              <a:rPr lang="zh-CN" altLang="en-US"/>
              <a:pPr/>
              <a:t>‹#›</a:t>
            </a:fld>
            <a:endParaRPr lang="zh-CN" altLang="en-US"/>
          </a:p>
        </p:txBody>
      </p:sp>
    </p:spTree>
    <p:extLst>
      <p:ext uri="{BB962C8B-B14F-4D97-AF65-F5344CB8AC3E}">
        <p14:creationId xmlns:p14="http://schemas.microsoft.com/office/powerpoint/2010/main" val="197876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D132489-02C9-4B03-8508-CE0419D7D36C}" type="datetimeFigureOut">
              <a:rPr lang="zh-CN" altLang="en-US"/>
              <a:pPr>
                <a:defRPr/>
              </a:pPr>
              <a:t>2019/10/16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F3826D8-9AD3-419B-A4E6-CC8E8BEDD67B}" type="slidenum">
              <a:rPr lang="zh-CN" altLang="en-US"/>
              <a:pPr/>
              <a:t>‹#›</a:t>
            </a:fld>
            <a:endParaRPr lang="zh-CN" altLang="en-US"/>
          </a:p>
        </p:txBody>
      </p:sp>
    </p:spTree>
    <p:extLst>
      <p:ext uri="{BB962C8B-B14F-4D97-AF65-F5344CB8AC3E}">
        <p14:creationId xmlns:p14="http://schemas.microsoft.com/office/powerpoint/2010/main" val="336841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9B4E0AC-1760-453B-913D-8414A7E3B035}" type="datetimeFigureOut">
              <a:rPr lang="zh-CN" altLang="en-US"/>
              <a:pPr>
                <a:defRPr/>
              </a:pPr>
              <a:t>2019/10/16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A3F0D1-4657-4B7B-8EC0-DFDEE341E13E}" type="slidenum">
              <a:rPr lang="zh-CN" altLang="en-US"/>
              <a:pPr/>
              <a:t>‹#›</a:t>
            </a:fld>
            <a:endParaRPr lang="zh-CN" altLang="en-US"/>
          </a:p>
        </p:txBody>
      </p:sp>
    </p:spTree>
    <p:extLst>
      <p:ext uri="{BB962C8B-B14F-4D97-AF65-F5344CB8AC3E}">
        <p14:creationId xmlns:p14="http://schemas.microsoft.com/office/powerpoint/2010/main" val="424388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5C3B258-F792-467C-8952-6564F7F7A64C}" type="datetimeFigureOut">
              <a:rPr lang="zh-CN" altLang="en-US"/>
              <a:pPr>
                <a:defRPr/>
              </a:pPr>
              <a:t>2019/10/16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232BDC5-71A1-4D20-8EF0-8F919F29C0C1}" type="slidenum">
              <a:rPr lang="zh-CN" altLang="en-US"/>
              <a:pPr/>
              <a:t>‹#›</a:t>
            </a:fld>
            <a:endParaRPr lang="zh-CN" altLang="en-US"/>
          </a:p>
        </p:txBody>
      </p:sp>
    </p:spTree>
    <p:extLst>
      <p:ext uri="{BB962C8B-B14F-4D97-AF65-F5344CB8AC3E}">
        <p14:creationId xmlns:p14="http://schemas.microsoft.com/office/powerpoint/2010/main" val="1180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BE8ED0-4CC8-41FB-A813-AF3EE990F4EA}" type="datetimeFigureOut">
              <a:rPr lang="zh-CN" altLang="en-US"/>
              <a:pPr>
                <a:defRPr/>
              </a:pPr>
              <a:t>2019/10/16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8AE3268-E185-4A0B-A5A9-CD634315B018}" type="slidenum">
              <a:rPr lang="zh-CN" altLang="en-US"/>
              <a:pPr/>
              <a:t>‹#›</a:t>
            </a:fld>
            <a:endParaRPr lang="zh-CN" altLang="en-US"/>
          </a:p>
        </p:txBody>
      </p:sp>
    </p:spTree>
    <p:extLst>
      <p:ext uri="{BB962C8B-B14F-4D97-AF65-F5344CB8AC3E}">
        <p14:creationId xmlns:p14="http://schemas.microsoft.com/office/powerpoint/2010/main" val="1501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E95B230-0B8A-4324-8096-B0A755B49C08}" type="datetimeFigureOut">
              <a:rPr lang="zh-CN" altLang="en-US"/>
              <a:pPr>
                <a:defRPr/>
              </a:pPr>
              <a:t>2019/10/16 Wednesday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5C879A5-D176-4ABC-9E08-BE7D148649D6}" type="slidenum">
              <a:rPr lang="zh-CN" altLang="en-US"/>
              <a:pPr/>
              <a:t>‹#›</a:t>
            </a:fld>
            <a:endParaRPr lang="zh-CN" altLang="en-US"/>
          </a:p>
        </p:txBody>
      </p:sp>
      <p:sp>
        <p:nvSpPr>
          <p:cNvPr id="9" name="矩形 8"/>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72874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DF3C78F-01F3-4EBB-8C19-5282C12060D8}" type="datetimeFigureOut">
              <a:rPr lang="zh-CN" altLang="en-US"/>
              <a:pPr>
                <a:defRPr/>
              </a:pPr>
              <a:t>2019/10/16 Wednesday</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74A41306-BA03-4BCE-9FF0-80456018BC56}" type="slidenum">
              <a:rPr lang="zh-CN" altLang="en-US"/>
              <a:pPr/>
              <a:t>‹#›</a:t>
            </a:fld>
            <a:endParaRPr lang="zh-CN" altLang="en-US"/>
          </a:p>
        </p:txBody>
      </p:sp>
    </p:spTree>
    <p:extLst>
      <p:ext uri="{BB962C8B-B14F-4D97-AF65-F5344CB8AC3E}">
        <p14:creationId xmlns:p14="http://schemas.microsoft.com/office/powerpoint/2010/main" val="374495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A828795-3798-49B7-99EE-351E9F40A0C4}" type="datetimeFigureOut">
              <a:rPr lang="zh-CN" altLang="en-US"/>
              <a:pPr>
                <a:defRPr/>
              </a:pPr>
              <a:t>2019/10/16 Wednesday</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D707729-9787-46F8-B085-CA1F955117C8}" type="slidenum">
              <a:rPr lang="zh-CN" altLang="en-US"/>
              <a:pPr/>
              <a:t>‹#›</a:t>
            </a:fld>
            <a:endParaRPr lang="zh-CN" altLang="en-US"/>
          </a:p>
        </p:txBody>
      </p:sp>
    </p:spTree>
    <p:extLst>
      <p:ext uri="{BB962C8B-B14F-4D97-AF65-F5344CB8AC3E}">
        <p14:creationId xmlns:p14="http://schemas.microsoft.com/office/powerpoint/2010/main" val="93697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DF77328-FDBE-4128-A06A-0E4EBD2AD1E0}" type="datetimeFigureOut">
              <a:rPr lang="zh-CN" altLang="en-US"/>
              <a:pPr>
                <a:defRPr/>
              </a:pPr>
              <a:t>2019/10/16 Wednesday</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5F54854-6997-4642-95D0-70E8C6EE6C37}" type="slidenum">
              <a:rPr lang="zh-CN" altLang="en-US"/>
              <a:pPr/>
              <a:t>‹#›</a:t>
            </a:fld>
            <a:endParaRPr lang="zh-CN" altLang="en-US"/>
          </a:p>
        </p:txBody>
      </p:sp>
    </p:spTree>
    <p:extLst>
      <p:ext uri="{BB962C8B-B14F-4D97-AF65-F5344CB8AC3E}">
        <p14:creationId xmlns:p14="http://schemas.microsoft.com/office/powerpoint/2010/main" val="395129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38BD367-96EF-42E6-B24E-CA1E7E032EF0}" type="datetimeFigureOut">
              <a:rPr lang="zh-CN" altLang="en-US"/>
              <a:pPr>
                <a:defRPr/>
              </a:pPr>
              <a:t>2019/10/16 Wednesday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18B825A-7E81-44C3-B3B9-3CE7C7317BE7}" type="slidenum">
              <a:rPr lang="zh-CN" altLang="en-US"/>
              <a:pPr/>
              <a:t>‹#›</a:t>
            </a:fld>
            <a:endParaRPr lang="zh-CN" altLang="en-US"/>
          </a:p>
        </p:txBody>
      </p:sp>
    </p:spTree>
    <p:extLst>
      <p:ext uri="{BB962C8B-B14F-4D97-AF65-F5344CB8AC3E}">
        <p14:creationId xmlns:p14="http://schemas.microsoft.com/office/powerpoint/2010/main" val="258257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C4923F-5CC1-47A1-8CDC-A5AB7535644B}" type="datetimeFigureOut">
              <a:rPr lang="zh-CN" altLang="en-US"/>
              <a:pPr>
                <a:defRPr/>
              </a:pPr>
              <a:t>2019/10/16 Wednesday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5A47B71-0CCF-4F19-BDED-D37F0E2613A7}" type="slidenum">
              <a:rPr lang="zh-CN" altLang="en-US"/>
              <a:pPr/>
              <a:t>‹#›</a:t>
            </a:fld>
            <a:endParaRPr lang="zh-CN" altLang="en-US"/>
          </a:p>
        </p:txBody>
      </p:sp>
    </p:spTree>
    <p:extLst>
      <p:ext uri="{BB962C8B-B14F-4D97-AF65-F5344CB8AC3E}">
        <p14:creationId xmlns:p14="http://schemas.microsoft.com/office/powerpoint/2010/main" val="364980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EE8DB8C-8B3F-437E-8616-505C52744BCD}" type="datetimeFigureOut">
              <a:rPr lang="zh-CN" altLang="en-US"/>
              <a:pPr>
                <a:defRPr/>
              </a:pPr>
              <a:t>2019/10/16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微软雅黑" panose="020B0503020204020204" pitchFamily="34" charset="-122"/>
                <a:ea typeface="微软雅黑" panose="020B0503020204020204" pitchFamily="34" charset="-122"/>
              </a:defRPr>
            </a:lvl1pPr>
          </a:lstStyle>
          <a:p>
            <a:fld id="{780C1C8B-0847-42AA-878D-865D1C9E509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9.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1548" y="2774798"/>
            <a:ext cx="7707020" cy="830997"/>
          </a:xfrm>
          <a:prstGeom prst="rect">
            <a:avLst/>
          </a:prstGeom>
          <a:noFill/>
        </p:spPr>
        <p:txBody>
          <a:bodyPr wrap="square">
            <a:spAutoFit/>
          </a:bodyPr>
          <a:lstStyle/>
          <a:p>
            <a:pPr fontAlgn="auto">
              <a:spcBef>
                <a:spcPts val="0"/>
              </a:spcBef>
              <a:spcAft>
                <a:spcPts val="0"/>
              </a:spcAft>
              <a:defRPr/>
            </a:pPr>
            <a:r>
              <a:rPr lang="zh-CN" altLang="en-US" sz="4800" b="1" dirty="0">
                <a:latin typeface="黑体" panose="02010609060101010101" pitchFamily="49" charset="-122"/>
                <a:ea typeface="黑体" panose="02010609060101010101" pitchFamily="49" charset="-122"/>
              </a:rPr>
              <a:t>适应性动态分区测试的研究</a:t>
            </a:r>
          </a:p>
        </p:txBody>
      </p:sp>
      <p:cxnSp>
        <p:nvCxnSpPr>
          <p:cNvPr id="13" name="直接连接符 12"/>
          <p:cNvCxnSpPr/>
          <p:nvPr/>
        </p:nvCxnSpPr>
        <p:spPr>
          <a:xfrm rot="10800000">
            <a:off x="1885036" y="2344705"/>
            <a:ext cx="6799262" cy="39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4447340" y="3996201"/>
            <a:ext cx="5354637" cy="3016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文本框 1">
            <a:extLst>
              <a:ext uri="{FF2B5EF4-FFF2-40B4-BE49-F238E27FC236}">
                <a16:creationId xmlns:a16="http://schemas.microsoft.com/office/drawing/2014/main" id="{D09BF647-D84A-4671-A278-B491E938E4E0}"/>
              </a:ext>
            </a:extLst>
          </p:cNvPr>
          <p:cNvSpPr txBox="1"/>
          <p:nvPr/>
        </p:nvSpPr>
        <p:spPr>
          <a:xfrm>
            <a:off x="9318832" y="5474727"/>
            <a:ext cx="2981739" cy="1015663"/>
          </a:xfrm>
          <a:prstGeom prst="rect">
            <a:avLst/>
          </a:prstGeom>
          <a:noFill/>
        </p:spPr>
        <p:txBody>
          <a:bodyPr wrap="square" rtlCol="0">
            <a:spAutoFit/>
          </a:bodyPr>
          <a:lstStyle/>
          <a:p>
            <a:r>
              <a:rPr lang="zh-CN" altLang="en-US" sz="2000" dirty="0"/>
              <a:t>汇报人：金慧</a:t>
            </a:r>
            <a:endParaRPr lang="en-US" altLang="zh-CN" sz="2000" dirty="0"/>
          </a:p>
          <a:p>
            <a:r>
              <a:rPr lang="zh-CN" altLang="en-US" sz="2000" dirty="0"/>
              <a:t>指导老师：孙昌爱</a:t>
            </a:r>
            <a:endParaRPr lang="en-US" altLang="zh-CN" sz="2000" dirty="0"/>
          </a:p>
          <a:p>
            <a:r>
              <a:rPr lang="zh-CN" altLang="en-US" sz="2000" dirty="0"/>
              <a:t>汇报时间：</a:t>
            </a:r>
            <a:r>
              <a:rPr lang="en-US" altLang="zh-CN" sz="2000" dirty="0"/>
              <a:t>2019.10.16</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79408" y="219074"/>
            <a:ext cx="344488" cy="396875"/>
          </a:xfrm>
          <a:prstGeom prst="rightArrow">
            <a:avLst>
              <a:gd name="adj1" fmla="val 50000"/>
              <a:gd name="adj2"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795968" y="83003"/>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latin typeface="黑体" panose="02010609060101010101" pitchFamily="49" charset="-122"/>
                <a:ea typeface="黑体" panose="02010609060101010101" pitchFamily="49" charset="-122"/>
              </a:rPr>
              <a:t>实验问题</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Rectangle 12">
            <a:extLst>
              <a:ext uri="{FF2B5EF4-FFF2-40B4-BE49-F238E27FC236}">
                <a16:creationId xmlns:a16="http://schemas.microsoft.com/office/drawing/2014/main" id="{5EE7BCCB-3C5B-4FA8-B444-99FE927A21C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0B9405E-A85F-4E18-BC58-47A6D028EB77}"/>
              </a:ext>
            </a:extLst>
          </p:cNvPr>
          <p:cNvSpPr>
            <a:spLocks noChangeArrowheads="1"/>
          </p:cNvSpPr>
          <p:nvPr/>
        </p:nvSpPr>
        <p:spPr bwMode="auto">
          <a:xfrm>
            <a:off x="254000" y="12013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79ED0E0D-58A1-491C-9009-91F7C3E0C305}"/>
              </a:ext>
            </a:extLst>
          </p:cNvPr>
          <p:cNvSpPr>
            <a:spLocks noChangeArrowheads="1"/>
          </p:cNvSpPr>
          <p:nvPr/>
        </p:nvSpPr>
        <p:spPr bwMode="auto">
          <a:xfrm>
            <a:off x="0"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804213C2-1576-4190-989C-4960D11D29B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8">
            <a:extLst>
              <a:ext uri="{FF2B5EF4-FFF2-40B4-BE49-F238E27FC236}">
                <a16:creationId xmlns:a16="http://schemas.microsoft.com/office/drawing/2014/main" id="{63DA652D-CE21-4084-9D42-83325DCECAD8}"/>
              </a:ext>
            </a:extLst>
          </p:cNvPr>
          <p:cNvSpPr>
            <a:spLocks noChangeArrowheads="1"/>
          </p:cNvSpPr>
          <p:nvPr/>
        </p:nvSpPr>
        <p:spPr bwMode="auto">
          <a:xfrm>
            <a:off x="0" y="11632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0DEC2BB9-50DB-4423-A5CF-7C7CC4733F7C}"/>
              </a:ext>
            </a:extLst>
          </p:cNvPr>
          <p:cNvSpPr>
            <a:spLocks noChangeArrowheads="1"/>
          </p:cNvSpPr>
          <p:nvPr/>
        </p:nvSpPr>
        <p:spPr bwMode="auto">
          <a:xfrm>
            <a:off x="0" y="1638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C5A8C717-E167-4DD7-8908-C0CBF66D2550}"/>
              </a:ext>
            </a:extLst>
          </p:cNvPr>
          <p:cNvSpPr txBox="1"/>
          <p:nvPr/>
        </p:nvSpPr>
        <p:spPr>
          <a:xfrm>
            <a:off x="823896" y="1050018"/>
            <a:ext cx="10176388" cy="4040337"/>
          </a:xfrm>
          <a:prstGeom prst="rect">
            <a:avLst/>
          </a:prstGeom>
          <a:noFill/>
        </p:spPr>
        <p:txBody>
          <a:bodyPr wrap="square" rtlCol="0">
            <a:spAutoFit/>
          </a:bodyPr>
          <a:lstStyle/>
          <a:p>
            <a:pPr marL="342900" lvl="0" indent="-342900">
              <a:lnSpc>
                <a:spcPct val="150000"/>
              </a:lnSpc>
              <a:buFont typeface="Wingdings" panose="05000000000000000000" pitchFamily="2" charset="2"/>
              <a:buChar char="n"/>
            </a:pPr>
            <a:r>
              <a:rPr lang="zh-CN" altLang="zh-CN" sz="2400" b="1" dirty="0"/>
              <a:t>验证适应性</a:t>
            </a:r>
            <a:r>
              <a:rPr lang="zh-CN" altLang="en-US" sz="2400" b="1" dirty="0"/>
              <a:t>动态分区</a:t>
            </a:r>
            <a:r>
              <a:rPr lang="zh-CN" altLang="zh-CN" sz="2400" b="1" dirty="0"/>
              <a:t>测试的有效性</a:t>
            </a:r>
            <a:r>
              <a:rPr lang="zh-CN" altLang="en-US" sz="2400" b="1" dirty="0"/>
              <a:t>：</a:t>
            </a:r>
            <a:r>
              <a:rPr lang="zh-CN" altLang="en-US" sz="2000" dirty="0"/>
              <a:t>使用实例</a:t>
            </a:r>
            <a:r>
              <a:rPr lang="zh-CN" altLang="zh-CN" sz="2000" dirty="0"/>
              <a:t>执行适应性</a:t>
            </a:r>
            <a:r>
              <a:rPr lang="zh-CN" altLang="en-US" sz="2000" dirty="0"/>
              <a:t>动态分区</a:t>
            </a:r>
            <a:r>
              <a:rPr lang="zh-CN" altLang="zh-CN" sz="2000" dirty="0"/>
              <a:t>测试，评估适应性</a:t>
            </a:r>
            <a:r>
              <a:rPr lang="zh-CN" altLang="en-US" sz="2000" dirty="0"/>
              <a:t>动态分区</a:t>
            </a:r>
            <a:r>
              <a:rPr lang="zh-CN" altLang="zh-CN" sz="2000" dirty="0"/>
              <a:t>测试的有效性</a:t>
            </a:r>
          </a:p>
          <a:p>
            <a:pPr marL="342900" lvl="0" indent="-342900">
              <a:lnSpc>
                <a:spcPct val="150000"/>
              </a:lnSpc>
              <a:buFont typeface="Wingdings" panose="05000000000000000000" pitchFamily="2" charset="2"/>
              <a:buChar char="n"/>
            </a:pPr>
            <a:r>
              <a:rPr lang="zh-CN" altLang="zh-CN" sz="2400" b="1" dirty="0"/>
              <a:t>验证适应性</a:t>
            </a:r>
            <a:r>
              <a:rPr lang="zh-CN" altLang="en-US" sz="2400" b="1" dirty="0"/>
              <a:t>动态分区</a:t>
            </a:r>
            <a:r>
              <a:rPr lang="zh-CN" altLang="zh-CN" sz="2400" b="1" dirty="0"/>
              <a:t>测试的效率</a:t>
            </a:r>
            <a:r>
              <a:rPr lang="zh-CN" altLang="en-US" sz="2400" b="1" dirty="0"/>
              <a:t>：</a:t>
            </a:r>
            <a:r>
              <a:rPr lang="zh-CN" altLang="en-US" sz="2000" dirty="0"/>
              <a:t>使用实例分别执行适应性动态分区测试和适应性分区测试，比较测试结果，验证适应性动态分区测试</a:t>
            </a:r>
            <a:r>
              <a:rPr lang="zh-CN" altLang="zh-CN" sz="2000" dirty="0"/>
              <a:t>是否提高了故障检测效率</a:t>
            </a:r>
            <a:endParaRPr lang="en-US" altLang="zh-CN" sz="2400" dirty="0"/>
          </a:p>
          <a:p>
            <a:pPr marL="342900" indent="-342900">
              <a:lnSpc>
                <a:spcPct val="150000"/>
              </a:lnSpc>
              <a:buFont typeface="Wingdings" panose="05000000000000000000" pitchFamily="2" charset="2"/>
              <a:buChar char="n"/>
            </a:pPr>
            <a:r>
              <a:rPr lang="zh-CN" altLang="zh-CN" sz="2400" b="1" dirty="0"/>
              <a:t>检验适应性</a:t>
            </a:r>
            <a:r>
              <a:rPr lang="zh-CN" altLang="en-US" sz="2400" b="1" dirty="0"/>
              <a:t>动态分区</a:t>
            </a:r>
            <a:r>
              <a:rPr lang="zh-CN" altLang="zh-CN" sz="2400" b="1" dirty="0"/>
              <a:t>测试的时间开销</a:t>
            </a:r>
            <a:r>
              <a:rPr lang="zh-CN" altLang="en-US" sz="2400" b="1" dirty="0"/>
              <a:t>：</a:t>
            </a:r>
            <a:r>
              <a:rPr lang="zh-CN" altLang="en-US" sz="2000" dirty="0"/>
              <a:t>使用实例分别执行适应性动态分区测试和适应性分区测试，比较测试</a:t>
            </a:r>
            <a:r>
              <a:rPr lang="zh-CN" altLang="zh-CN" sz="2000" dirty="0"/>
              <a:t>执行时间，评估适应性蜕变测试方法的时间开销</a:t>
            </a:r>
          </a:p>
          <a:p>
            <a:pPr marL="342900" lvl="0" indent="-342900">
              <a:lnSpc>
                <a:spcPct val="300000"/>
              </a:lnSpc>
              <a:buFont typeface="Wingdings" panose="05000000000000000000" pitchFamily="2" charset="2"/>
              <a:buChar char="n"/>
            </a:pPr>
            <a:endParaRPr lang="zh-CN" altLang="en-US" sz="2400" dirty="0"/>
          </a:p>
        </p:txBody>
      </p:sp>
    </p:spTree>
    <p:extLst>
      <p:ext uri="{BB962C8B-B14F-4D97-AF65-F5344CB8AC3E}">
        <p14:creationId xmlns:p14="http://schemas.microsoft.com/office/powerpoint/2010/main" val="35259616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79408" y="219074"/>
            <a:ext cx="344488" cy="396875"/>
          </a:xfrm>
          <a:prstGeom prst="rightArrow">
            <a:avLst>
              <a:gd name="adj1" fmla="val 50000"/>
              <a:gd name="adj2"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795968" y="83003"/>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latin typeface="黑体" panose="02010609060101010101" pitchFamily="49" charset="-122"/>
                <a:ea typeface="黑体" panose="02010609060101010101" pitchFamily="49" charset="-122"/>
              </a:rPr>
              <a:t>实验对象</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Rectangle 12">
            <a:extLst>
              <a:ext uri="{FF2B5EF4-FFF2-40B4-BE49-F238E27FC236}">
                <a16:creationId xmlns:a16="http://schemas.microsoft.com/office/drawing/2014/main" id="{5EE7BCCB-3C5B-4FA8-B444-99FE927A21C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0B9405E-A85F-4E18-BC58-47A6D028EB77}"/>
              </a:ext>
            </a:extLst>
          </p:cNvPr>
          <p:cNvSpPr>
            <a:spLocks noChangeArrowheads="1"/>
          </p:cNvSpPr>
          <p:nvPr/>
        </p:nvSpPr>
        <p:spPr bwMode="auto">
          <a:xfrm>
            <a:off x="254000" y="12013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79ED0E0D-58A1-491C-9009-91F7C3E0C305}"/>
              </a:ext>
            </a:extLst>
          </p:cNvPr>
          <p:cNvSpPr>
            <a:spLocks noChangeArrowheads="1"/>
          </p:cNvSpPr>
          <p:nvPr/>
        </p:nvSpPr>
        <p:spPr bwMode="auto">
          <a:xfrm>
            <a:off x="0"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804213C2-1576-4190-989C-4960D11D29B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8">
            <a:extLst>
              <a:ext uri="{FF2B5EF4-FFF2-40B4-BE49-F238E27FC236}">
                <a16:creationId xmlns:a16="http://schemas.microsoft.com/office/drawing/2014/main" id="{63DA652D-CE21-4084-9D42-83325DCECAD8}"/>
              </a:ext>
            </a:extLst>
          </p:cNvPr>
          <p:cNvSpPr>
            <a:spLocks noChangeArrowheads="1"/>
          </p:cNvSpPr>
          <p:nvPr/>
        </p:nvSpPr>
        <p:spPr bwMode="auto">
          <a:xfrm>
            <a:off x="0" y="11632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0DEC2BB9-50DB-4423-A5CF-7C7CC4733F7C}"/>
              </a:ext>
            </a:extLst>
          </p:cNvPr>
          <p:cNvSpPr>
            <a:spLocks noChangeArrowheads="1"/>
          </p:cNvSpPr>
          <p:nvPr/>
        </p:nvSpPr>
        <p:spPr bwMode="auto">
          <a:xfrm>
            <a:off x="0" y="1638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17229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26248" y="2792059"/>
            <a:ext cx="4515980" cy="830997"/>
          </a:xfrm>
          <a:prstGeom prst="rect">
            <a:avLst/>
          </a:prstGeom>
          <a:noFill/>
        </p:spPr>
        <p:txBody>
          <a:bodyPr wrap="none">
            <a:spAutoFit/>
          </a:bodyPr>
          <a:lstStyle/>
          <a:p>
            <a:pPr algn="ctr" fontAlgn="auto">
              <a:spcBef>
                <a:spcPts val="0"/>
              </a:spcBef>
              <a:spcAft>
                <a:spcPts val="0"/>
              </a:spcAft>
              <a:defRPr/>
            </a:pPr>
            <a:r>
              <a:rPr lang="zh-CN" altLang="en-US" sz="4800" b="1" dirty="0">
                <a:latin typeface="黑体" panose="02010609060101010101" pitchFamily="49" charset="-122"/>
                <a:ea typeface="黑体" panose="02010609060101010101" pitchFamily="49" charset="-122"/>
              </a:rPr>
              <a:t>请老师批评指正</a:t>
            </a:r>
          </a:p>
        </p:txBody>
      </p:sp>
      <p:cxnSp>
        <p:nvCxnSpPr>
          <p:cNvPr id="13" name="直接连接符 12"/>
          <p:cNvCxnSpPr/>
          <p:nvPr/>
        </p:nvCxnSpPr>
        <p:spPr>
          <a:xfrm rot="10800000">
            <a:off x="1885036" y="2344705"/>
            <a:ext cx="6799262" cy="39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4447340" y="3996201"/>
            <a:ext cx="5354637" cy="3016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7018401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a:off x="-20335" y="1"/>
            <a:ext cx="4092582" cy="15298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宋体" panose="02010600030101010101" pitchFamily="2" charset="-122"/>
              <a:ea typeface="宋体" panose="02010600030101010101" pitchFamily="2" charset="-122"/>
            </a:endParaRPr>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宋体" panose="02010600030101010101" pitchFamily="2" charset="-122"/>
              <a:ea typeface="宋体" panose="02010600030101010101" pitchFamily="2" charset="-122"/>
            </a:endParaRPr>
          </a:p>
        </p:txBody>
      </p:sp>
      <p:sp>
        <p:nvSpPr>
          <p:cNvPr id="148" name="矩形 147"/>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宋体" panose="02010600030101010101" pitchFamily="2" charset="-122"/>
              <a:ea typeface="宋体" panose="02010600030101010101" pitchFamily="2" charset="-122"/>
            </a:endParaRPr>
          </a:p>
        </p:txBody>
      </p:sp>
      <p:sp>
        <p:nvSpPr>
          <p:cNvPr id="524" name="文本框 523"/>
          <p:cNvSpPr txBox="1">
            <a:spLocks noChangeArrowheads="1"/>
          </p:cNvSpPr>
          <p:nvPr/>
        </p:nvSpPr>
        <p:spPr bwMode="auto">
          <a:xfrm>
            <a:off x="1706232" y="2651191"/>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4000" b="1" dirty="0">
                <a:latin typeface="黑体" panose="02010609060101010101" pitchFamily="49" charset="-122"/>
                <a:ea typeface="黑体" panose="02010609060101010101" pitchFamily="49" charset="-122"/>
              </a:rPr>
              <a:t>目录</a:t>
            </a:r>
          </a:p>
        </p:txBody>
      </p:sp>
      <p:sp>
        <p:nvSpPr>
          <p:cNvPr id="525" name="文本框 524"/>
          <p:cNvSpPr txBox="1"/>
          <p:nvPr/>
        </p:nvSpPr>
        <p:spPr>
          <a:xfrm>
            <a:off x="1415287" y="3363938"/>
            <a:ext cx="1792478" cy="461665"/>
          </a:xfrm>
          <a:prstGeom prst="rect">
            <a:avLst/>
          </a:prstGeom>
          <a:noFill/>
        </p:spPr>
        <p:txBody>
          <a:bodyPr wrap="none">
            <a:spAutoFit/>
          </a:bodyPr>
          <a:lstStyle/>
          <a:p>
            <a:pPr fontAlgn="auto">
              <a:spcBef>
                <a:spcPts val="0"/>
              </a:spcBef>
              <a:spcAft>
                <a:spcPts val="0"/>
              </a:spcAft>
              <a:defRPr/>
            </a:pPr>
            <a:r>
              <a:rPr lang="en-US" altLang="zh-CN" sz="2400" dirty="0">
                <a:latin typeface="Times New Roman" panose="02020603050405020304" pitchFamily="18" charset="0"/>
                <a:cs typeface="Times New Roman" panose="02020603050405020304" pitchFamily="18" charset="0"/>
              </a:rPr>
              <a:t>CONTENTS</a:t>
            </a:r>
            <a:endParaRPr lang="zh-CN" altLang="en-US" sz="2400" dirty="0">
              <a:latin typeface="Times New Roman" panose="02020603050405020304" pitchFamily="18" charset="0"/>
              <a:cs typeface="Times New Roman" panose="02020603050405020304" pitchFamily="18" charset="0"/>
            </a:endParaRPr>
          </a:p>
        </p:txBody>
      </p:sp>
      <p:sp>
        <p:nvSpPr>
          <p:cNvPr id="64" name="矩形 63"/>
          <p:cNvSpPr/>
          <p:nvPr/>
        </p:nvSpPr>
        <p:spPr>
          <a:xfrm>
            <a:off x="-20640" y="6703208"/>
            <a:ext cx="4060827" cy="15479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宋体" panose="02010600030101010101" pitchFamily="2" charset="-122"/>
              <a:ea typeface="宋体" panose="02010600030101010101" pitchFamily="2" charset="-122"/>
            </a:endParaRPr>
          </a:p>
        </p:txBody>
      </p:sp>
      <p:sp>
        <p:nvSpPr>
          <p:cNvPr id="66" name="矩形 65"/>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宋体" panose="02010600030101010101" pitchFamily="2" charset="-122"/>
              <a:ea typeface="宋体" panose="02010600030101010101" pitchFamily="2" charset="-122"/>
            </a:endParaRPr>
          </a:p>
        </p:txBody>
      </p:sp>
      <p:sp>
        <p:nvSpPr>
          <p:cNvPr id="12" name="文本框 11"/>
          <p:cNvSpPr txBox="1"/>
          <p:nvPr/>
        </p:nvSpPr>
        <p:spPr>
          <a:xfrm>
            <a:off x="4913998" y="1311277"/>
            <a:ext cx="768011"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01</a:t>
            </a:r>
            <a:endParaRPr lang="zh-CN" altLang="en-US" sz="3600"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5940129" y="1347433"/>
            <a:ext cx="2118022" cy="584775"/>
          </a:xfrm>
          <a:prstGeom prst="rect">
            <a:avLst/>
          </a:prstGeom>
          <a:noFill/>
        </p:spPr>
        <p:txBody>
          <a:bodyPr wrap="square" rtlCol="0">
            <a:spAutoFit/>
          </a:bodyPr>
          <a:lstStyle/>
          <a:p>
            <a:r>
              <a:rPr lang="zh-CN" altLang="en-US" sz="3200" b="1" dirty="0">
                <a:latin typeface="黑体" panose="02010609060101010101" pitchFamily="49" charset="-122"/>
                <a:ea typeface="黑体" panose="02010609060101010101" pitchFamily="49" charset="-122"/>
              </a:rPr>
              <a:t>研究问题</a:t>
            </a:r>
          </a:p>
        </p:txBody>
      </p:sp>
      <p:sp>
        <p:nvSpPr>
          <p:cNvPr id="32" name="任意多边形: 形状 31"/>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宋体" panose="02010600030101010101" pitchFamily="2" charset="-122"/>
              <a:ea typeface="宋体" panose="02010600030101010101" pitchFamily="2" charset="-122"/>
            </a:endParaRPr>
          </a:p>
        </p:txBody>
      </p:sp>
      <p:sp>
        <p:nvSpPr>
          <p:cNvPr id="33" name="任意多边形: 形状 32"/>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宋体" panose="02010600030101010101" pitchFamily="2" charset="-122"/>
              <a:ea typeface="宋体" panose="02010600030101010101" pitchFamily="2" charset="-122"/>
            </a:endParaRPr>
          </a:p>
        </p:txBody>
      </p:sp>
      <p:sp>
        <p:nvSpPr>
          <p:cNvPr id="34" name="任意多边形: 形状 33"/>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宋体" panose="02010600030101010101" pitchFamily="2" charset="-122"/>
              <a:ea typeface="宋体" panose="02010600030101010101" pitchFamily="2" charset="-122"/>
            </a:endParaRPr>
          </a:p>
        </p:txBody>
      </p:sp>
      <p:sp>
        <p:nvSpPr>
          <p:cNvPr id="44" name="任意多边形: 形状 43"/>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宋体" panose="02010600030101010101" pitchFamily="2" charset="-122"/>
              <a:ea typeface="宋体" panose="02010600030101010101" pitchFamily="2" charset="-122"/>
            </a:endParaRPr>
          </a:p>
        </p:txBody>
      </p:sp>
      <p:sp>
        <p:nvSpPr>
          <p:cNvPr id="67" name="文本框 66"/>
          <p:cNvSpPr txBox="1"/>
          <p:nvPr/>
        </p:nvSpPr>
        <p:spPr>
          <a:xfrm>
            <a:off x="4913998" y="2278976"/>
            <a:ext cx="768011"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02</a:t>
            </a:r>
            <a:endParaRPr lang="zh-CN" altLang="en-US" sz="3600" dirty="0">
              <a:latin typeface="Times New Roman" panose="02020603050405020304" pitchFamily="18" charset="0"/>
              <a:cs typeface="Times New Roman" panose="02020603050405020304" pitchFamily="18" charset="0"/>
            </a:endParaRPr>
          </a:p>
        </p:txBody>
      </p:sp>
      <p:sp>
        <p:nvSpPr>
          <p:cNvPr id="68" name="文本框 67"/>
          <p:cNvSpPr txBox="1"/>
          <p:nvPr/>
        </p:nvSpPr>
        <p:spPr>
          <a:xfrm>
            <a:off x="5940128" y="2315132"/>
            <a:ext cx="2003723" cy="584775"/>
          </a:xfrm>
          <a:prstGeom prst="rect">
            <a:avLst/>
          </a:prstGeom>
          <a:noFill/>
        </p:spPr>
        <p:txBody>
          <a:bodyPr wrap="square" rtlCol="0">
            <a:spAutoFit/>
          </a:bodyPr>
          <a:lstStyle/>
          <a:p>
            <a:r>
              <a:rPr lang="zh-CN" altLang="en-US" sz="3200" b="1" dirty="0">
                <a:latin typeface="黑体" panose="02010609060101010101" pitchFamily="49" charset="-122"/>
                <a:ea typeface="黑体" panose="02010609060101010101" pitchFamily="49" charset="-122"/>
              </a:rPr>
              <a:t>研究内容</a:t>
            </a:r>
          </a:p>
        </p:txBody>
      </p:sp>
      <p:sp>
        <p:nvSpPr>
          <p:cNvPr id="65" name="矩形 64"/>
          <p:cNvSpPr/>
          <p:nvPr/>
        </p:nvSpPr>
        <p:spPr>
          <a:xfrm>
            <a:off x="4040187" y="6703207"/>
            <a:ext cx="4108451" cy="1547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id="{CBE9018D-E76B-48F5-AF84-4A4B44DA5126}"/>
              </a:ext>
            </a:extLst>
          </p:cNvPr>
          <p:cNvSpPr txBox="1"/>
          <p:nvPr/>
        </p:nvSpPr>
        <p:spPr>
          <a:xfrm>
            <a:off x="4913998" y="3321260"/>
            <a:ext cx="768011"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03</a:t>
            </a:r>
            <a:endParaRPr lang="zh-CN" altLang="en-US" sz="36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AE2E44A4-0329-46D6-B503-91F812578014}"/>
              </a:ext>
            </a:extLst>
          </p:cNvPr>
          <p:cNvSpPr txBox="1"/>
          <p:nvPr/>
        </p:nvSpPr>
        <p:spPr>
          <a:xfrm>
            <a:off x="5940128" y="3357416"/>
            <a:ext cx="2003723" cy="584775"/>
          </a:xfrm>
          <a:prstGeom prst="rect">
            <a:avLst/>
          </a:prstGeom>
          <a:noFill/>
        </p:spPr>
        <p:txBody>
          <a:bodyPr wrap="square" rtlCol="0">
            <a:spAutoFit/>
          </a:bodyPr>
          <a:lstStyle/>
          <a:p>
            <a:r>
              <a:rPr lang="zh-CN" altLang="en-US" sz="3200" b="1" dirty="0">
                <a:latin typeface="黑体" panose="02010609060101010101" pitchFamily="49" charset="-122"/>
                <a:ea typeface="黑体" panose="02010609060101010101" pitchFamily="49" charset="-122"/>
              </a:rPr>
              <a:t>实验问题</a:t>
            </a:r>
          </a:p>
        </p:txBody>
      </p:sp>
      <p:sp>
        <p:nvSpPr>
          <p:cNvPr id="22" name="文本框 21">
            <a:extLst>
              <a:ext uri="{FF2B5EF4-FFF2-40B4-BE49-F238E27FC236}">
                <a16:creationId xmlns:a16="http://schemas.microsoft.com/office/drawing/2014/main" id="{8A9EC6BD-EEC9-4872-91E9-3B81B481DB1D}"/>
              </a:ext>
            </a:extLst>
          </p:cNvPr>
          <p:cNvSpPr txBox="1"/>
          <p:nvPr/>
        </p:nvSpPr>
        <p:spPr>
          <a:xfrm>
            <a:off x="4913998" y="4366956"/>
            <a:ext cx="768011"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04</a:t>
            </a:r>
            <a:endParaRPr lang="zh-CN" altLang="en-US" sz="36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6BE5AD87-487D-455B-8FC1-0A7663B010C1}"/>
              </a:ext>
            </a:extLst>
          </p:cNvPr>
          <p:cNvSpPr txBox="1"/>
          <p:nvPr/>
        </p:nvSpPr>
        <p:spPr>
          <a:xfrm>
            <a:off x="5940128" y="4403112"/>
            <a:ext cx="2003723" cy="584775"/>
          </a:xfrm>
          <a:prstGeom prst="rect">
            <a:avLst/>
          </a:prstGeom>
          <a:noFill/>
        </p:spPr>
        <p:txBody>
          <a:bodyPr wrap="square" rtlCol="0">
            <a:spAutoFit/>
          </a:bodyPr>
          <a:lstStyle/>
          <a:p>
            <a:r>
              <a:rPr lang="zh-CN" altLang="en-US" sz="3200" b="1" dirty="0">
                <a:latin typeface="黑体" panose="02010609060101010101" pitchFamily="49" charset="-122"/>
                <a:ea typeface="黑体" panose="02010609060101010101" pitchFamily="49" charset="-122"/>
              </a:rPr>
              <a:t>实验对象</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chemeClr val="tx1"/>
              </a:solidFill>
            </a:endParaRPr>
          </a:p>
        </p:txBody>
      </p:sp>
      <p:sp>
        <p:nvSpPr>
          <p:cNvPr id="30" name="文本框 29"/>
          <p:cNvSpPr txBox="1">
            <a:spLocks noChangeArrowheads="1"/>
          </p:cNvSpPr>
          <p:nvPr/>
        </p:nvSpPr>
        <p:spPr bwMode="auto">
          <a:xfrm>
            <a:off x="801687" y="228600"/>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latin typeface="黑体" panose="02010609060101010101" pitchFamily="49" charset="-122"/>
                <a:ea typeface="黑体" panose="02010609060101010101" pitchFamily="49" charset="-122"/>
              </a:rPr>
              <a:t>研究问题</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832850" y="1047788"/>
            <a:ext cx="3535616"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软件测试</a:t>
            </a:r>
            <a:endParaRPr lang="en-US" altLang="zh-CN" sz="2400" b="1" dirty="0"/>
          </a:p>
        </p:txBody>
      </p:sp>
      <p:sp>
        <p:nvSpPr>
          <p:cNvPr id="40" name="文本框 39"/>
          <p:cNvSpPr txBox="1"/>
          <p:nvPr/>
        </p:nvSpPr>
        <p:spPr>
          <a:xfrm>
            <a:off x="832850" y="4585692"/>
            <a:ext cx="3535616"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分区测试</a:t>
            </a:r>
            <a:endParaRPr lang="en-US" altLang="zh-CN" sz="2400" b="1" dirty="0"/>
          </a:p>
        </p:txBody>
      </p:sp>
      <p:sp>
        <p:nvSpPr>
          <p:cNvPr id="13" name="文本框 12">
            <a:extLst>
              <a:ext uri="{FF2B5EF4-FFF2-40B4-BE49-F238E27FC236}">
                <a16:creationId xmlns:a16="http://schemas.microsoft.com/office/drawing/2014/main" id="{D168B691-6A03-46C5-A107-EFB5E2A02068}"/>
              </a:ext>
            </a:extLst>
          </p:cNvPr>
          <p:cNvSpPr txBox="1"/>
          <p:nvPr/>
        </p:nvSpPr>
        <p:spPr>
          <a:xfrm>
            <a:off x="1213166" y="1549040"/>
            <a:ext cx="10024745" cy="922020"/>
          </a:xfrm>
          <a:prstGeom prst="rect">
            <a:avLst/>
          </a:prstGeom>
          <a:noFill/>
        </p:spPr>
        <p:txBody>
          <a:bodyPr wrap="square" rtlCol="0">
            <a:spAutoFit/>
          </a:bodyPr>
          <a:lstStyle/>
          <a:p>
            <a:pPr>
              <a:lnSpc>
                <a:spcPct val="150000"/>
              </a:lnSpc>
            </a:pPr>
            <a:r>
              <a:rPr lang="zh-CN" altLang="en-US" sz="1800" dirty="0">
                <a:sym typeface="+mn-ea"/>
              </a:rPr>
              <a:t>软件测试是一种常用的软件质量保证手段，通过运行有限的</a:t>
            </a:r>
            <a:r>
              <a:rPr lang="zh-CN" altLang="en-US" sz="1800" dirty="0">
                <a:solidFill>
                  <a:srgbClr val="FF0000"/>
                </a:solidFill>
                <a:sym typeface="+mn-ea"/>
              </a:rPr>
              <a:t>测试用例</a:t>
            </a:r>
            <a:r>
              <a:rPr lang="zh-CN" altLang="en-US" sz="1800" dirty="0">
                <a:sym typeface="+mn-ea"/>
              </a:rPr>
              <a:t>，比较软件的</a:t>
            </a:r>
            <a:r>
              <a:rPr lang="zh-CN" altLang="en-US" sz="1800" dirty="0">
                <a:solidFill>
                  <a:srgbClr val="FF0000"/>
                </a:solidFill>
                <a:sym typeface="+mn-ea"/>
              </a:rPr>
              <a:t>实际输出</a:t>
            </a:r>
            <a:r>
              <a:rPr lang="zh-CN" altLang="en-US" sz="1800" dirty="0">
                <a:sym typeface="+mn-ea"/>
              </a:rPr>
              <a:t>与</a:t>
            </a:r>
            <a:r>
              <a:rPr lang="zh-CN" altLang="en-US" sz="1800" dirty="0">
                <a:solidFill>
                  <a:srgbClr val="FF0000"/>
                </a:solidFill>
                <a:sym typeface="+mn-ea"/>
              </a:rPr>
              <a:t>预期输出</a:t>
            </a:r>
            <a:r>
              <a:rPr lang="zh-CN" altLang="en-US" sz="1800" dirty="0">
                <a:sym typeface="+mn-ea"/>
              </a:rPr>
              <a:t>是否一致来检测软件中潜藏的故障</a:t>
            </a:r>
          </a:p>
        </p:txBody>
      </p:sp>
      <p:pic>
        <p:nvPicPr>
          <p:cNvPr id="14" name="图片 13">
            <a:extLst>
              <a:ext uri="{FF2B5EF4-FFF2-40B4-BE49-F238E27FC236}">
                <a16:creationId xmlns:a16="http://schemas.microsoft.com/office/drawing/2014/main" id="{2C662868-C72C-46D2-B801-18BE092305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4880" y="3139932"/>
            <a:ext cx="936625" cy="974725"/>
          </a:xfrm>
          <a:prstGeom prst="rect">
            <a:avLst/>
          </a:prstGeom>
        </p:spPr>
      </p:pic>
      <p:sp>
        <p:nvSpPr>
          <p:cNvPr id="15" name="文本框 14">
            <a:extLst>
              <a:ext uri="{FF2B5EF4-FFF2-40B4-BE49-F238E27FC236}">
                <a16:creationId xmlns:a16="http://schemas.microsoft.com/office/drawing/2014/main" id="{E1CCDEF4-5D0A-447A-B530-D93B20A02A49}"/>
              </a:ext>
            </a:extLst>
          </p:cNvPr>
          <p:cNvSpPr txBox="1"/>
          <p:nvPr/>
        </p:nvSpPr>
        <p:spPr>
          <a:xfrm>
            <a:off x="1196930" y="2527792"/>
            <a:ext cx="1153795" cy="33718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测试用例</a:t>
            </a:r>
          </a:p>
        </p:txBody>
      </p:sp>
      <p:pic>
        <p:nvPicPr>
          <p:cNvPr id="16" name="图片 15">
            <a:extLst>
              <a:ext uri="{FF2B5EF4-FFF2-40B4-BE49-F238E27FC236}">
                <a16:creationId xmlns:a16="http://schemas.microsoft.com/office/drawing/2014/main" id="{780B2CF6-16D9-4E63-8074-1ADE579070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3705" y="3181842"/>
            <a:ext cx="965835" cy="878840"/>
          </a:xfrm>
          <a:prstGeom prst="rect">
            <a:avLst/>
          </a:prstGeom>
        </p:spPr>
      </p:pic>
      <p:sp>
        <p:nvSpPr>
          <p:cNvPr id="17" name="文本框 16">
            <a:extLst>
              <a:ext uri="{FF2B5EF4-FFF2-40B4-BE49-F238E27FC236}">
                <a16:creationId xmlns:a16="http://schemas.microsoft.com/office/drawing/2014/main" id="{96498A4E-0364-46FF-B8F1-3DCD3384EAB4}"/>
              </a:ext>
            </a:extLst>
          </p:cNvPr>
          <p:cNvSpPr txBox="1"/>
          <p:nvPr/>
        </p:nvSpPr>
        <p:spPr>
          <a:xfrm>
            <a:off x="3333705" y="2513187"/>
            <a:ext cx="1153795" cy="33718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待测程序</a:t>
            </a:r>
          </a:p>
        </p:txBody>
      </p:sp>
      <p:pic>
        <p:nvPicPr>
          <p:cNvPr id="18" name="图片 17">
            <a:extLst>
              <a:ext uri="{FF2B5EF4-FFF2-40B4-BE49-F238E27FC236}">
                <a16:creationId xmlns:a16="http://schemas.microsoft.com/office/drawing/2014/main" id="{6E07A230-B945-4DF4-BA2E-0FDE0590F8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4910" y="3106277"/>
            <a:ext cx="989330" cy="1029970"/>
          </a:xfrm>
          <a:prstGeom prst="rect">
            <a:avLst/>
          </a:prstGeom>
        </p:spPr>
      </p:pic>
      <p:sp>
        <p:nvSpPr>
          <p:cNvPr id="19" name="文本框 18">
            <a:extLst>
              <a:ext uri="{FF2B5EF4-FFF2-40B4-BE49-F238E27FC236}">
                <a16:creationId xmlns:a16="http://schemas.microsoft.com/office/drawing/2014/main" id="{702F2263-724C-49B8-8CA3-AC146B994445}"/>
              </a:ext>
            </a:extLst>
          </p:cNvPr>
          <p:cNvSpPr txBox="1"/>
          <p:nvPr/>
        </p:nvSpPr>
        <p:spPr>
          <a:xfrm>
            <a:off x="5171395" y="2510647"/>
            <a:ext cx="1356995" cy="33718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测试结果</a:t>
            </a:r>
          </a:p>
        </p:txBody>
      </p:sp>
      <p:cxnSp>
        <p:nvCxnSpPr>
          <p:cNvPr id="20" name="直接箭头连接符 19">
            <a:extLst>
              <a:ext uri="{FF2B5EF4-FFF2-40B4-BE49-F238E27FC236}">
                <a16:creationId xmlns:a16="http://schemas.microsoft.com/office/drawing/2014/main" id="{3F7DE37B-9179-49B5-977C-78B4449B0558}"/>
              </a:ext>
            </a:extLst>
          </p:cNvPr>
          <p:cNvCxnSpPr>
            <a:stCxn id="14" idx="3"/>
            <a:endCxn id="16" idx="1"/>
          </p:cNvCxnSpPr>
          <p:nvPr/>
        </p:nvCxnSpPr>
        <p:spPr>
          <a:xfrm flipV="1">
            <a:off x="2241505" y="3635867"/>
            <a:ext cx="10922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2530CD9F-09FF-43E3-8629-8FD4B6782D59}"/>
              </a:ext>
            </a:extLst>
          </p:cNvPr>
          <p:cNvCxnSpPr>
            <a:stCxn id="16" idx="3"/>
            <a:endCxn id="18" idx="1"/>
          </p:cNvCxnSpPr>
          <p:nvPr/>
        </p:nvCxnSpPr>
        <p:spPr>
          <a:xfrm>
            <a:off x="4299540" y="3635867"/>
            <a:ext cx="10553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969FF1DE-DFF5-4034-B63A-3D3D024C04FB}"/>
              </a:ext>
            </a:extLst>
          </p:cNvPr>
          <p:cNvSpPr txBox="1"/>
          <p:nvPr/>
        </p:nvSpPr>
        <p:spPr>
          <a:xfrm>
            <a:off x="2278970" y="3167237"/>
            <a:ext cx="1120140" cy="33718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执行</a:t>
            </a:r>
          </a:p>
        </p:txBody>
      </p:sp>
      <p:sp>
        <p:nvSpPr>
          <p:cNvPr id="24" name="文本框 23">
            <a:extLst>
              <a:ext uri="{FF2B5EF4-FFF2-40B4-BE49-F238E27FC236}">
                <a16:creationId xmlns:a16="http://schemas.microsoft.com/office/drawing/2014/main" id="{88A0E621-F6A9-4F35-82E7-42459ABAE280}"/>
              </a:ext>
            </a:extLst>
          </p:cNvPr>
          <p:cNvSpPr txBox="1"/>
          <p:nvPr/>
        </p:nvSpPr>
        <p:spPr>
          <a:xfrm>
            <a:off x="4319225" y="3195177"/>
            <a:ext cx="1120140" cy="33718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输出</a:t>
            </a:r>
          </a:p>
        </p:txBody>
      </p:sp>
      <p:sp>
        <p:nvSpPr>
          <p:cNvPr id="26" name="矩形 25">
            <a:extLst>
              <a:ext uri="{FF2B5EF4-FFF2-40B4-BE49-F238E27FC236}">
                <a16:creationId xmlns:a16="http://schemas.microsoft.com/office/drawing/2014/main" id="{B6382792-4C2E-4081-8D3D-DD3A44594E44}"/>
              </a:ext>
            </a:extLst>
          </p:cNvPr>
          <p:cNvSpPr/>
          <p:nvPr/>
        </p:nvSpPr>
        <p:spPr>
          <a:xfrm>
            <a:off x="7090365" y="3195177"/>
            <a:ext cx="1623695" cy="8661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C325B60E-6413-4BDE-B74E-3F952D2276CC}"/>
              </a:ext>
            </a:extLst>
          </p:cNvPr>
          <p:cNvSpPr txBox="1"/>
          <p:nvPr/>
        </p:nvSpPr>
        <p:spPr>
          <a:xfrm>
            <a:off x="7180535" y="3473307"/>
            <a:ext cx="1846580" cy="33718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对比测试预期</a:t>
            </a:r>
          </a:p>
        </p:txBody>
      </p:sp>
      <p:pic>
        <p:nvPicPr>
          <p:cNvPr id="28" name="图片 27">
            <a:extLst>
              <a:ext uri="{FF2B5EF4-FFF2-40B4-BE49-F238E27FC236}">
                <a16:creationId xmlns:a16="http://schemas.microsoft.com/office/drawing/2014/main" id="{A02B8418-9F84-49EB-A9FF-D8DE84C7605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16395" y="3138027"/>
            <a:ext cx="928370" cy="966470"/>
          </a:xfrm>
          <a:prstGeom prst="rect">
            <a:avLst/>
          </a:prstGeom>
        </p:spPr>
      </p:pic>
      <p:sp>
        <p:nvSpPr>
          <p:cNvPr id="31" name="文本框 30">
            <a:extLst>
              <a:ext uri="{FF2B5EF4-FFF2-40B4-BE49-F238E27FC236}">
                <a16:creationId xmlns:a16="http://schemas.microsoft.com/office/drawing/2014/main" id="{6AF13C6E-086D-4EBD-97F3-D3E28366D0D5}"/>
              </a:ext>
            </a:extLst>
          </p:cNvPr>
          <p:cNvSpPr txBox="1"/>
          <p:nvPr/>
        </p:nvSpPr>
        <p:spPr>
          <a:xfrm>
            <a:off x="9633540" y="2550652"/>
            <a:ext cx="1356995" cy="33718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测试预期</a:t>
            </a:r>
          </a:p>
        </p:txBody>
      </p:sp>
      <p:cxnSp>
        <p:nvCxnSpPr>
          <p:cNvPr id="32" name="直接箭头连接符 31">
            <a:extLst>
              <a:ext uri="{FF2B5EF4-FFF2-40B4-BE49-F238E27FC236}">
                <a16:creationId xmlns:a16="http://schemas.microsoft.com/office/drawing/2014/main" id="{D20BB8AD-D1A1-4E86-8922-3F7CA6C1BA67}"/>
              </a:ext>
            </a:extLst>
          </p:cNvPr>
          <p:cNvCxnSpPr>
            <a:stCxn id="28" idx="1"/>
          </p:cNvCxnSpPr>
          <p:nvPr/>
        </p:nvCxnSpPr>
        <p:spPr>
          <a:xfrm flipH="1">
            <a:off x="8714060" y="3635867"/>
            <a:ext cx="9023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ECEF326F-BDEA-462D-9CFC-DFCFDA55BFB6}"/>
              </a:ext>
            </a:extLst>
          </p:cNvPr>
          <p:cNvCxnSpPr>
            <a:stCxn id="18" idx="3"/>
            <a:endCxn id="26" idx="1"/>
          </p:cNvCxnSpPr>
          <p:nvPr/>
        </p:nvCxnSpPr>
        <p:spPr>
          <a:xfrm>
            <a:off x="6344240" y="3635867"/>
            <a:ext cx="746125" cy="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AFF8FE38-1A26-4A61-8D90-069A83AA20A4}"/>
              </a:ext>
            </a:extLst>
          </p:cNvPr>
          <p:cNvSpPr txBox="1"/>
          <p:nvPr/>
        </p:nvSpPr>
        <p:spPr>
          <a:xfrm>
            <a:off x="1196930" y="5183483"/>
            <a:ext cx="10024745" cy="646331"/>
          </a:xfrm>
          <a:prstGeom prst="rect">
            <a:avLst/>
          </a:prstGeom>
          <a:noFill/>
        </p:spPr>
        <p:txBody>
          <a:bodyPr wrap="square" rtlCol="0">
            <a:spAutoFit/>
          </a:bodyPr>
          <a:lstStyle/>
          <a:p>
            <a:r>
              <a:rPr lang="zh-CN" altLang="zh-CN" dirty="0"/>
              <a:t>分区测试首先将输入域划分为</a:t>
            </a:r>
            <a:r>
              <a:rPr lang="zh-CN" altLang="zh-CN" dirty="0">
                <a:solidFill>
                  <a:srgbClr val="FF0000"/>
                </a:solidFill>
              </a:rPr>
              <a:t>不相交</a:t>
            </a:r>
            <a:r>
              <a:rPr lang="zh-CN" altLang="zh-CN" dirty="0"/>
              <a:t>的区域，在分区中选择测试用例，理想状态下，每个分区内部应具有</a:t>
            </a:r>
            <a:r>
              <a:rPr lang="zh-CN" altLang="zh-CN" dirty="0">
                <a:solidFill>
                  <a:srgbClr val="FF0000"/>
                </a:solidFill>
              </a:rPr>
              <a:t>同构性</a:t>
            </a:r>
            <a:endParaRPr lang="zh-CN" altLang="en-US" dirty="0">
              <a:solidFill>
                <a:srgbClr val="FF0000"/>
              </a:solidFill>
            </a:endParaRPr>
          </a:p>
        </p:txBody>
      </p:sp>
    </p:spTree>
    <p:extLst>
      <p:ext uri="{BB962C8B-B14F-4D97-AF65-F5344CB8AC3E}">
        <p14:creationId xmlns:p14="http://schemas.microsoft.com/office/powerpoint/2010/main" val="38835335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0" grpId="0"/>
      <p:bldP spid="13" grpId="0"/>
      <p:bldP spid="15" grpId="0"/>
      <p:bldP spid="17" grpId="0"/>
      <p:bldP spid="19" grpId="0"/>
      <p:bldP spid="22" grpId="0"/>
      <p:bldP spid="24" grpId="0"/>
      <p:bldP spid="26" grpId="0" bldLvl="0" animBg="1"/>
      <p:bldP spid="27" grpId="0"/>
      <p:bldP spid="31"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chemeClr val="tx1"/>
              </a:solidFill>
            </a:endParaRPr>
          </a:p>
        </p:txBody>
      </p:sp>
      <p:sp>
        <p:nvSpPr>
          <p:cNvPr id="30" name="文本框 29"/>
          <p:cNvSpPr txBox="1">
            <a:spLocks noChangeArrowheads="1"/>
          </p:cNvSpPr>
          <p:nvPr/>
        </p:nvSpPr>
        <p:spPr bwMode="auto">
          <a:xfrm>
            <a:off x="801687" y="228600"/>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latin typeface="黑体" panose="02010609060101010101" pitchFamily="49" charset="-122"/>
                <a:ea typeface="黑体" panose="02010609060101010101" pitchFamily="49" charset="-122"/>
              </a:rPr>
              <a:t>研究问题</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文本框 43"/>
          <p:cNvSpPr txBox="1"/>
          <p:nvPr/>
        </p:nvSpPr>
        <p:spPr>
          <a:xfrm>
            <a:off x="801687" y="1218568"/>
            <a:ext cx="3535616"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适应性测试</a:t>
            </a:r>
            <a:endParaRPr lang="en-US" altLang="zh-CN" sz="2400" b="1" dirty="0"/>
          </a:p>
        </p:txBody>
      </p:sp>
      <p:sp>
        <p:nvSpPr>
          <p:cNvPr id="45" name="文本框 44"/>
          <p:cNvSpPr txBox="1"/>
          <p:nvPr/>
        </p:nvSpPr>
        <p:spPr>
          <a:xfrm>
            <a:off x="1139693" y="2886626"/>
            <a:ext cx="288619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静态分区测试</a:t>
            </a:r>
            <a:endParaRPr lang="en-US" altLang="zh-CN" sz="2400" b="1" dirty="0"/>
          </a:p>
        </p:txBody>
      </p:sp>
      <p:sp>
        <p:nvSpPr>
          <p:cNvPr id="34" name="文本框 33">
            <a:extLst>
              <a:ext uri="{FF2B5EF4-FFF2-40B4-BE49-F238E27FC236}">
                <a16:creationId xmlns:a16="http://schemas.microsoft.com/office/drawing/2014/main" id="{BBCC2A31-B654-4857-816D-AD351551587D}"/>
              </a:ext>
            </a:extLst>
          </p:cNvPr>
          <p:cNvSpPr txBox="1"/>
          <p:nvPr/>
        </p:nvSpPr>
        <p:spPr>
          <a:xfrm>
            <a:off x="3017531" y="4415897"/>
            <a:ext cx="1888335" cy="338554"/>
          </a:xfrm>
          <a:prstGeom prst="rect">
            <a:avLst/>
          </a:prstGeom>
          <a:noFill/>
        </p:spPr>
        <p:txBody>
          <a:bodyPr wrap="square" rtlCol="0">
            <a:spAutoFit/>
          </a:bodyPr>
          <a:lstStyle/>
          <a:p>
            <a:r>
              <a:rPr lang="zh-CN" altLang="en-US" sz="1600" dirty="0"/>
              <a:t>控制者</a:t>
            </a:r>
          </a:p>
        </p:txBody>
      </p:sp>
      <p:sp>
        <p:nvSpPr>
          <p:cNvPr id="35" name="文本框 34">
            <a:extLst>
              <a:ext uri="{FF2B5EF4-FFF2-40B4-BE49-F238E27FC236}">
                <a16:creationId xmlns:a16="http://schemas.microsoft.com/office/drawing/2014/main" id="{4F7BDE6D-157B-40AE-BE07-94540DD182E7}"/>
              </a:ext>
            </a:extLst>
          </p:cNvPr>
          <p:cNvSpPr txBox="1"/>
          <p:nvPr/>
        </p:nvSpPr>
        <p:spPr>
          <a:xfrm>
            <a:off x="1460375" y="4365598"/>
            <a:ext cx="1585588" cy="427734"/>
          </a:xfrm>
          <a:prstGeom prst="rect">
            <a:avLst/>
          </a:prstGeom>
          <a:noFill/>
        </p:spPr>
        <p:txBody>
          <a:bodyPr wrap="square" rtlCol="0">
            <a:spAutoFit/>
          </a:bodyPr>
          <a:lstStyle/>
          <a:p>
            <a:r>
              <a:rPr lang="zh-CN" altLang="en-US" sz="1600" dirty="0"/>
              <a:t>测试用例集</a:t>
            </a:r>
          </a:p>
        </p:txBody>
      </p:sp>
      <p:pic>
        <p:nvPicPr>
          <p:cNvPr id="36" name="图片 35">
            <a:extLst>
              <a:ext uri="{FF2B5EF4-FFF2-40B4-BE49-F238E27FC236}">
                <a16:creationId xmlns:a16="http://schemas.microsoft.com/office/drawing/2014/main" id="{230B5523-739C-4232-AB85-64EECFB59BEB}"/>
              </a:ext>
            </a:extLst>
          </p:cNvPr>
          <p:cNvPicPr>
            <a:picLocks noChangeAspect="1"/>
          </p:cNvPicPr>
          <p:nvPr/>
        </p:nvPicPr>
        <p:blipFill>
          <a:blip r:embed="rId3"/>
          <a:stretch>
            <a:fillRect/>
          </a:stretch>
        </p:blipFill>
        <p:spPr>
          <a:xfrm>
            <a:off x="3186370" y="4892944"/>
            <a:ext cx="681531" cy="617838"/>
          </a:xfrm>
          <a:prstGeom prst="rect">
            <a:avLst/>
          </a:prstGeom>
        </p:spPr>
      </p:pic>
      <p:pic>
        <p:nvPicPr>
          <p:cNvPr id="37" name="图片 36" descr="数据库">
            <a:extLst>
              <a:ext uri="{FF2B5EF4-FFF2-40B4-BE49-F238E27FC236}">
                <a16:creationId xmlns:a16="http://schemas.microsoft.com/office/drawing/2014/main" id="{A5D73561-9883-4C15-AF2A-1241AA143888}"/>
              </a:ext>
            </a:extLst>
          </p:cNvPr>
          <p:cNvPicPr>
            <a:picLocks noChangeAspect="1"/>
          </p:cNvPicPr>
          <p:nvPr/>
        </p:nvPicPr>
        <p:blipFill>
          <a:blip r:embed="rId4"/>
          <a:stretch>
            <a:fillRect/>
          </a:stretch>
        </p:blipFill>
        <p:spPr>
          <a:xfrm>
            <a:off x="1743486" y="4893828"/>
            <a:ext cx="691297" cy="626699"/>
          </a:xfrm>
          <a:prstGeom prst="rect">
            <a:avLst/>
          </a:prstGeom>
        </p:spPr>
      </p:pic>
      <p:sp>
        <p:nvSpPr>
          <p:cNvPr id="38" name="椭圆 37">
            <a:extLst>
              <a:ext uri="{FF2B5EF4-FFF2-40B4-BE49-F238E27FC236}">
                <a16:creationId xmlns:a16="http://schemas.microsoft.com/office/drawing/2014/main" id="{D4A7E86C-42D9-4CD2-B2B5-5269162DBB00}"/>
              </a:ext>
            </a:extLst>
          </p:cNvPr>
          <p:cNvSpPr/>
          <p:nvPr/>
        </p:nvSpPr>
        <p:spPr>
          <a:xfrm>
            <a:off x="3434512" y="5665196"/>
            <a:ext cx="97660" cy="96663"/>
          </a:xfrm>
          <a:prstGeom prst="ellipse">
            <a:avLst/>
          </a:prstGeom>
          <a:solidFill>
            <a:schemeClr val="bg1"/>
          </a:solidFill>
          <a:ln w="12700" cap="flat" cmpd="sng" algn="ctr">
            <a:noFill/>
            <a:prstDash val="solid"/>
            <a:miter lim="800000"/>
          </a:ln>
          <a:effectLst/>
        </p:spPr>
        <p:txBody>
          <a:bodyPr lIns="121917" tIns="60958" rIns="121917" bIns="6095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endParaRPr>
          </a:p>
        </p:txBody>
      </p:sp>
      <p:sp>
        <p:nvSpPr>
          <p:cNvPr id="39" name="椭圆 38">
            <a:extLst>
              <a:ext uri="{FF2B5EF4-FFF2-40B4-BE49-F238E27FC236}">
                <a16:creationId xmlns:a16="http://schemas.microsoft.com/office/drawing/2014/main" id="{A9E7F1E1-018E-41DC-B477-9357BA616BBD}"/>
              </a:ext>
            </a:extLst>
          </p:cNvPr>
          <p:cNvSpPr/>
          <p:nvPr/>
        </p:nvSpPr>
        <p:spPr>
          <a:xfrm>
            <a:off x="5733771" y="4629686"/>
            <a:ext cx="97660" cy="96663"/>
          </a:xfrm>
          <a:prstGeom prst="ellipse">
            <a:avLst/>
          </a:prstGeom>
          <a:solidFill>
            <a:schemeClr val="bg1"/>
          </a:solidFill>
          <a:ln w="12700" cap="flat" cmpd="sng" algn="ctr">
            <a:noFill/>
            <a:prstDash val="solid"/>
            <a:miter lim="800000"/>
          </a:ln>
          <a:effectLst/>
        </p:spPr>
        <p:txBody>
          <a:bodyPr lIns="121917" tIns="60958" rIns="121917" bIns="6095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pitchFamily="34" charset="-122"/>
            </a:endParaRPr>
          </a:p>
        </p:txBody>
      </p:sp>
      <p:sp>
        <p:nvSpPr>
          <p:cNvPr id="41" name="椭圆 40">
            <a:extLst>
              <a:ext uri="{FF2B5EF4-FFF2-40B4-BE49-F238E27FC236}">
                <a16:creationId xmlns:a16="http://schemas.microsoft.com/office/drawing/2014/main" id="{E98D7230-4183-428A-96DE-3FEB019E129A}"/>
              </a:ext>
            </a:extLst>
          </p:cNvPr>
          <p:cNvSpPr/>
          <p:nvPr/>
        </p:nvSpPr>
        <p:spPr>
          <a:xfrm>
            <a:off x="6337173" y="5553624"/>
            <a:ext cx="97660" cy="96663"/>
          </a:xfrm>
          <a:prstGeom prst="ellipse">
            <a:avLst/>
          </a:prstGeom>
          <a:solidFill>
            <a:schemeClr val="bg1"/>
          </a:solidFill>
          <a:ln w="12700" cap="flat" cmpd="sng" algn="ctr">
            <a:noFill/>
            <a:prstDash val="solid"/>
            <a:miter lim="800000"/>
          </a:ln>
          <a:effectLst/>
        </p:spPr>
        <p:txBody>
          <a:bodyPr lIns="121917" tIns="60958" rIns="121917" bIns="6095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pitchFamily="34" charset="-122"/>
            </a:endParaRPr>
          </a:p>
        </p:txBody>
      </p:sp>
      <p:sp>
        <p:nvSpPr>
          <p:cNvPr id="42" name="椭圆 41">
            <a:extLst>
              <a:ext uri="{FF2B5EF4-FFF2-40B4-BE49-F238E27FC236}">
                <a16:creationId xmlns:a16="http://schemas.microsoft.com/office/drawing/2014/main" id="{C2BA60C9-6E43-4765-9F22-6AE572E2F515}"/>
              </a:ext>
            </a:extLst>
          </p:cNvPr>
          <p:cNvSpPr/>
          <p:nvPr/>
        </p:nvSpPr>
        <p:spPr>
          <a:xfrm>
            <a:off x="6243953" y="5353696"/>
            <a:ext cx="97660" cy="96663"/>
          </a:xfrm>
          <a:prstGeom prst="ellipse">
            <a:avLst/>
          </a:prstGeom>
          <a:solidFill>
            <a:schemeClr val="bg1"/>
          </a:solidFill>
          <a:ln w="12700" cap="flat" cmpd="sng" algn="ctr">
            <a:noFill/>
            <a:prstDash val="solid"/>
            <a:miter lim="800000"/>
          </a:ln>
          <a:effectLst/>
        </p:spPr>
        <p:txBody>
          <a:bodyPr lIns="121917" tIns="60958" rIns="121917" bIns="6095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pitchFamily="34" charset="-122"/>
            </a:endParaRPr>
          </a:p>
        </p:txBody>
      </p:sp>
      <p:sp>
        <p:nvSpPr>
          <p:cNvPr id="43" name="椭圆 42">
            <a:extLst>
              <a:ext uri="{FF2B5EF4-FFF2-40B4-BE49-F238E27FC236}">
                <a16:creationId xmlns:a16="http://schemas.microsoft.com/office/drawing/2014/main" id="{62AF103A-A416-47A1-94E7-4CBF0BA134AC}"/>
              </a:ext>
            </a:extLst>
          </p:cNvPr>
          <p:cNvSpPr/>
          <p:nvPr/>
        </p:nvSpPr>
        <p:spPr>
          <a:xfrm>
            <a:off x="3434512" y="5887521"/>
            <a:ext cx="97660" cy="96663"/>
          </a:xfrm>
          <a:prstGeom prst="ellipse">
            <a:avLst/>
          </a:prstGeom>
          <a:solidFill>
            <a:schemeClr val="bg1"/>
          </a:solidFill>
          <a:ln w="12700" cap="flat" cmpd="sng" algn="ctr">
            <a:noFill/>
            <a:prstDash val="solid"/>
            <a:miter lim="800000"/>
          </a:ln>
          <a:effectLst/>
        </p:spPr>
        <p:txBody>
          <a:bodyPr lIns="121917" tIns="60958" rIns="121917" bIns="6095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endParaRPr>
          </a:p>
        </p:txBody>
      </p:sp>
      <p:sp>
        <p:nvSpPr>
          <p:cNvPr id="46" name="椭圆 45">
            <a:extLst>
              <a:ext uri="{FF2B5EF4-FFF2-40B4-BE49-F238E27FC236}">
                <a16:creationId xmlns:a16="http://schemas.microsoft.com/office/drawing/2014/main" id="{D03C0436-B34C-4C38-93D0-BE02D737F3F5}"/>
              </a:ext>
            </a:extLst>
          </p:cNvPr>
          <p:cNvSpPr/>
          <p:nvPr/>
        </p:nvSpPr>
        <p:spPr>
          <a:xfrm>
            <a:off x="6337173" y="5775143"/>
            <a:ext cx="97660" cy="96663"/>
          </a:xfrm>
          <a:prstGeom prst="ellipse">
            <a:avLst/>
          </a:prstGeom>
          <a:solidFill>
            <a:schemeClr val="bg1"/>
          </a:solidFill>
          <a:ln w="12700" cap="flat" cmpd="sng" algn="ctr">
            <a:noFill/>
            <a:prstDash val="solid"/>
            <a:miter lim="800000"/>
          </a:ln>
          <a:effectLst/>
        </p:spPr>
        <p:txBody>
          <a:bodyPr lIns="121917" tIns="60958" rIns="121917" bIns="6095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pitchFamily="34" charset="-122"/>
            </a:endParaRPr>
          </a:p>
        </p:txBody>
      </p:sp>
      <p:sp>
        <p:nvSpPr>
          <p:cNvPr id="47" name="文本框 46">
            <a:extLst>
              <a:ext uri="{FF2B5EF4-FFF2-40B4-BE49-F238E27FC236}">
                <a16:creationId xmlns:a16="http://schemas.microsoft.com/office/drawing/2014/main" id="{A7B5B7EE-08B0-4400-B5FF-68E730ABF96F}"/>
              </a:ext>
            </a:extLst>
          </p:cNvPr>
          <p:cNvSpPr txBox="1"/>
          <p:nvPr/>
        </p:nvSpPr>
        <p:spPr>
          <a:xfrm>
            <a:off x="5723156" y="4429248"/>
            <a:ext cx="1721615" cy="42773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测试用例</a:t>
            </a:r>
          </a:p>
        </p:txBody>
      </p:sp>
      <p:pic>
        <p:nvPicPr>
          <p:cNvPr id="49" name="图片 48" descr="文本">
            <a:extLst>
              <a:ext uri="{FF2B5EF4-FFF2-40B4-BE49-F238E27FC236}">
                <a16:creationId xmlns:a16="http://schemas.microsoft.com/office/drawing/2014/main" id="{266BD172-C970-4B14-A69B-2FB37C61E553}"/>
              </a:ext>
            </a:extLst>
          </p:cNvPr>
          <p:cNvPicPr>
            <a:picLocks noChangeAspect="1"/>
          </p:cNvPicPr>
          <p:nvPr/>
        </p:nvPicPr>
        <p:blipFill>
          <a:blip r:embed="rId5"/>
          <a:stretch>
            <a:fillRect/>
          </a:stretch>
        </p:blipFill>
        <p:spPr>
          <a:xfrm>
            <a:off x="6014120" y="4894704"/>
            <a:ext cx="601310" cy="601728"/>
          </a:xfrm>
          <a:prstGeom prst="rect">
            <a:avLst/>
          </a:prstGeom>
        </p:spPr>
      </p:pic>
      <p:pic>
        <p:nvPicPr>
          <p:cNvPr id="50" name="图片 49">
            <a:extLst>
              <a:ext uri="{FF2B5EF4-FFF2-40B4-BE49-F238E27FC236}">
                <a16:creationId xmlns:a16="http://schemas.microsoft.com/office/drawing/2014/main" id="{6BA367AD-90C4-48D9-9BEB-8942809F04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9652" y="4884843"/>
            <a:ext cx="850344" cy="601728"/>
          </a:xfrm>
          <a:prstGeom prst="rect">
            <a:avLst/>
          </a:prstGeom>
        </p:spPr>
      </p:pic>
      <p:pic>
        <p:nvPicPr>
          <p:cNvPr id="51" name="图片 50">
            <a:extLst>
              <a:ext uri="{FF2B5EF4-FFF2-40B4-BE49-F238E27FC236}">
                <a16:creationId xmlns:a16="http://schemas.microsoft.com/office/drawing/2014/main" id="{50C570FF-5C47-43D2-B28D-F63015AF31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4438" y="4860059"/>
            <a:ext cx="864993" cy="675836"/>
          </a:xfrm>
          <a:prstGeom prst="rect">
            <a:avLst/>
          </a:prstGeom>
        </p:spPr>
      </p:pic>
      <p:cxnSp>
        <p:nvCxnSpPr>
          <p:cNvPr id="52" name="直接箭头连接符 51">
            <a:extLst>
              <a:ext uri="{FF2B5EF4-FFF2-40B4-BE49-F238E27FC236}">
                <a16:creationId xmlns:a16="http://schemas.microsoft.com/office/drawing/2014/main" id="{67EDAE3A-90D4-4ECA-8B7A-F0098467BA59}"/>
              </a:ext>
            </a:extLst>
          </p:cNvPr>
          <p:cNvCxnSpPr>
            <a:cxnSpLocks/>
            <a:stCxn id="49" idx="3"/>
            <a:endCxn id="50" idx="1"/>
          </p:cNvCxnSpPr>
          <p:nvPr/>
        </p:nvCxnSpPr>
        <p:spPr>
          <a:xfrm flipV="1">
            <a:off x="6615430" y="5185707"/>
            <a:ext cx="1114222" cy="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4119271C-8F74-4ACE-8F81-E3F037D64515}"/>
              </a:ext>
            </a:extLst>
          </p:cNvPr>
          <p:cNvCxnSpPr>
            <a:cxnSpLocks/>
            <a:stCxn id="50" idx="3"/>
            <a:endCxn id="51" idx="1"/>
          </p:cNvCxnSpPr>
          <p:nvPr/>
        </p:nvCxnSpPr>
        <p:spPr>
          <a:xfrm>
            <a:off x="8579996" y="5185707"/>
            <a:ext cx="874442" cy="12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文本框 53">
            <a:extLst>
              <a:ext uri="{FF2B5EF4-FFF2-40B4-BE49-F238E27FC236}">
                <a16:creationId xmlns:a16="http://schemas.microsoft.com/office/drawing/2014/main" id="{C1102289-B604-4B10-AF61-E184F75F2E12}"/>
              </a:ext>
            </a:extLst>
          </p:cNvPr>
          <p:cNvSpPr txBox="1"/>
          <p:nvPr/>
        </p:nvSpPr>
        <p:spPr>
          <a:xfrm>
            <a:off x="7528472" y="4429643"/>
            <a:ext cx="1113330" cy="42773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待测程序</a:t>
            </a:r>
          </a:p>
        </p:txBody>
      </p:sp>
      <p:sp>
        <p:nvSpPr>
          <p:cNvPr id="55" name="文本框 54">
            <a:extLst>
              <a:ext uri="{FF2B5EF4-FFF2-40B4-BE49-F238E27FC236}">
                <a16:creationId xmlns:a16="http://schemas.microsoft.com/office/drawing/2014/main" id="{C64B6515-7AF8-493E-8C20-51F35C3C4E73}"/>
              </a:ext>
            </a:extLst>
          </p:cNvPr>
          <p:cNvSpPr txBox="1"/>
          <p:nvPr/>
        </p:nvSpPr>
        <p:spPr>
          <a:xfrm>
            <a:off x="9309649" y="4457964"/>
            <a:ext cx="1179599" cy="42773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测试结果</a:t>
            </a:r>
          </a:p>
        </p:txBody>
      </p:sp>
      <p:sp>
        <p:nvSpPr>
          <p:cNvPr id="56" name="文本框 55">
            <a:extLst>
              <a:ext uri="{FF2B5EF4-FFF2-40B4-BE49-F238E27FC236}">
                <a16:creationId xmlns:a16="http://schemas.microsoft.com/office/drawing/2014/main" id="{CB93E576-46A3-4EE3-83BE-FCA7FDFE2481}"/>
              </a:ext>
            </a:extLst>
          </p:cNvPr>
          <p:cNvSpPr txBox="1"/>
          <p:nvPr/>
        </p:nvSpPr>
        <p:spPr>
          <a:xfrm>
            <a:off x="8684342" y="4848952"/>
            <a:ext cx="950097" cy="42773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输出</a:t>
            </a:r>
          </a:p>
        </p:txBody>
      </p:sp>
      <p:cxnSp>
        <p:nvCxnSpPr>
          <p:cNvPr id="57" name="肘形连接符 64">
            <a:extLst>
              <a:ext uri="{FF2B5EF4-FFF2-40B4-BE49-F238E27FC236}">
                <a16:creationId xmlns:a16="http://schemas.microsoft.com/office/drawing/2014/main" id="{795FA556-2284-4BB9-816A-DBA8EABB638E}"/>
              </a:ext>
            </a:extLst>
          </p:cNvPr>
          <p:cNvCxnSpPr>
            <a:cxnSpLocks/>
            <a:stCxn id="37" idx="3"/>
            <a:endCxn id="36" idx="1"/>
          </p:cNvCxnSpPr>
          <p:nvPr/>
        </p:nvCxnSpPr>
        <p:spPr>
          <a:xfrm flipV="1">
            <a:off x="2434783" y="5201864"/>
            <a:ext cx="751587" cy="5314"/>
          </a:xfrm>
          <a:prstGeom prst="bentConnector3">
            <a:avLst>
              <a:gd name="adj1" fmla="val -4236"/>
            </a:avLst>
          </a:prstGeom>
          <a:ln>
            <a:tailEnd type="triangle"/>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a16="http://schemas.microsoft.com/office/drawing/2014/main" id="{AA38BB61-4E60-41AD-BE96-BEDF58762AE8}"/>
              </a:ext>
            </a:extLst>
          </p:cNvPr>
          <p:cNvSpPr txBox="1"/>
          <p:nvPr/>
        </p:nvSpPr>
        <p:spPr>
          <a:xfrm>
            <a:off x="3985602" y="4866893"/>
            <a:ext cx="1029871" cy="429471"/>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选择</a:t>
            </a:r>
          </a:p>
        </p:txBody>
      </p:sp>
      <p:cxnSp>
        <p:nvCxnSpPr>
          <p:cNvPr id="59" name="连接符: 肘形 58">
            <a:extLst>
              <a:ext uri="{FF2B5EF4-FFF2-40B4-BE49-F238E27FC236}">
                <a16:creationId xmlns:a16="http://schemas.microsoft.com/office/drawing/2014/main" id="{72C1F6B7-3303-40EF-A794-8FADBF9D9E3D}"/>
              </a:ext>
            </a:extLst>
          </p:cNvPr>
          <p:cNvCxnSpPr>
            <a:cxnSpLocks/>
            <a:stCxn id="51" idx="2"/>
            <a:endCxn id="36" idx="2"/>
          </p:cNvCxnSpPr>
          <p:nvPr/>
        </p:nvCxnSpPr>
        <p:spPr>
          <a:xfrm rot="5400000" flipH="1">
            <a:off x="6694479" y="2343440"/>
            <a:ext cx="25113" cy="6359799"/>
          </a:xfrm>
          <a:prstGeom prst="bentConnector3">
            <a:avLst>
              <a:gd name="adj1" fmla="val -249339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F321410-D3EA-416A-9774-2CF45A399E5C}"/>
              </a:ext>
            </a:extLst>
          </p:cNvPr>
          <p:cNvSpPr txBox="1"/>
          <p:nvPr/>
        </p:nvSpPr>
        <p:spPr>
          <a:xfrm>
            <a:off x="6770103" y="4810945"/>
            <a:ext cx="950097" cy="42773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执行</a:t>
            </a:r>
          </a:p>
        </p:txBody>
      </p:sp>
      <p:sp>
        <p:nvSpPr>
          <p:cNvPr id="61" name="矩形 60">
            <a:extLst>
              <a:ext uri="{FF2B5EF4-FFF2-40B4-BE49-F238E27FC236}">
                <a16:creationId xmlns:a16="http://schemas.microsoft.com/office/drawing/2014/main" id="{A81A580D-79B0-4CC8-96E8-8B305FF7B1E8}"/>
              </a:ext>
            </a:extLst>
          </p:cNvPr>
          <p:cNvSpPr/>
          <p:nvPr/>
        </p:nvSpPr>
        <p:spPr>
          <a:xfrm>
            <a:off x="2952925" y="4381873"/>
            <a:ext cx="1039014" cy="130589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400">
              <a:ln>
                <a:solidFill>
                  <a:srgbClr val="FF0000"/>
                </a:solidFill>
              </a:ln>
              <a:noFill/>
            </a:endParaRPr>
          </a:p>
        </p:txBody>
      </p:sp>
      <p:sp>
        <p:nvSpPr>
          <p:cNvPr id="62" name="矩形 61">
            <a:extLst>
              <a:ext uri="{FF2B5EF4-FFF2-40B4-BE49-F238E27FC236}">
                <a16:creationId xmlns:a16="http://schemas.microsoft.com/office/drawing/2014/main" id="{47390F85-4962-47B3-B705-E37DCD793EB8}"/>
              </a:ext>
            </a:extLst>
          </p:cNvPr>
          <p:cNvSpPr/>
          <p:nvPr/>
        </p:nvSpPr>
        <p:spPr>
          <a:xfrm>
            <a:off x="4377159" y="4363386"/>
            <a:ext cx="1150099" cy="1324379"/>
          </a:xfrm>
          <a:prstGeom prst="rect">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rgbClr val="FF0000"/>
                </a:solidFill>
              </a:ln>
              <a:noFill/>
            </a:endParaRPr>
          </a:p>
        </p:txBody>
      </p:sp>
      <p:sp>
        <p:nvSpPr>
          <p:cNvPr id="2" name="文本框 1">
            <a:extLst>
              <a:ext uri="{FF2B5EF4-FFF2-40B4-BE49-F238E27FC236}">
                <a16:creationId xmlns:a16="http://schemas.microsoft.com/office/drawing/2014/main" id="{718D5B5B-3C29-4BFA-9B39-10F06553FF1A}"/>
              </a:ext>
            </a:extLst>
          </p:cNvPr>
          <p:cNvSpPr txBox="1"/>
          <p:nvPr/>
        </p:nvSpPr>
        <p:spPr>
          <a:xfrm>
            <a:off x="1139693" y="1906683"/>
            <a:ext cx="10485089" cy="646331"/>
          </a:xfrm>
          <a:prstGeom prst="rect">
            <a:avLst/>
          </a:prstGeom>
          <a:noFill/>
        </p:spPr>
        <p:txBody>
          <a:bodyPr wrap="square" rtlCol="0">
            <a:spAutoFit/>
          </a:bodyPr>
          <a:lstStyle/>
          <a:p>
            <a:r>
              <a:rPr lang="zh-CN" altLang="en-US" dirty="0"/>
              <a:t>适应性测试将</a:t>
            </a:r>
            <a:r>
              <a:rPr lang="zh-CN" altLang="en-US" dirty="0">
                <a:solidFill>
                  <a:srgbClr val="FF0000"/>
                </a:solidFill>
              </a:rPr>
              <a:t>控制论</a:t>
            </a:r>
            <a:r>
              <a:rPr lang="zh-CN" altLang="en-US" dirty="0"/>
              <a:t>引入软件测试，待测软件作为被控对象，测试策略根据</a:t>
            </a:r>
            <a:r>
              <a:rPr lang="zh-CN" altLang="en-US" dirty="0">
                <a:solidFill>
                  <a:srgbClr val="FF0000"/>
                </a:solidFill>
              </a:rPr>
              <a:t>测试历史信息</a:t>
            </a:r>
            <a:r>
              <a:rPr lang="zh-CN" altLang="en-US" dirty="0"/>
              <a:t>来生成或选择下一组测试用例。</a:t>
            </a:r>
          </a:p>
        </p:txBody>
      </p:sp>
      <p:pic>
        <p:nvPicPr>
          <p:cNvPr id="4" name="图片 3">
            <a:extLst>
              <a:ext uri="{FF2B5EF4-FFF2-40B4-BE49-F238E27FC236}">
                <a16:creationId xmlns:a16="http://schemas.microsoft.com/office/drawing/2014/main" id="{E436D006-872E-4392-A6C3-E21E9C8438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4818" y="4914984"/>
            <a:ext cx="574099" cy="574099"/>
          </a:xfrm>
          <a:prstGeom prst="rect">
            <a:avLst/>
          </a:prstGeom>
        </p:spPr>
      </p:pic>
      <p:cxnSp>
        <p:nvCxnSpPr>
          <p:cNvPr id="12" name="直接箭头连接符 11">
            <a:extLst>
              <a:ext uri="{FF2B5EF4-FFF2-40B4-BE49-F238E27FC236}">
                <a16:creationId xmlns:a16="http://schemas.microsoft.com/office/drawing/2014/main" id="{41E77F4A-D356-474A-A764-7157EDF63C77}"/>
              </a:ext>
            </a:extLst>
          </p:cNvPr>
          <p:cNvCxnSpPr>
            <a:stCxn id="36" idx="3"/>
            <a:endCxn id="4" idx="1"/>
          </p:cNvCxnSpPr>
          <p:nvPr/>
        </p:nvCxnSpPr>
        <p:spPr>
          <a:xfrm>
            <a:off x="3867901" y="5201863"/>
            <a:ext cx="846917" cy="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E16C32AC-B2F0-4A16-BE1F-73A9F69C7F62}"/>
              </a:ext>
            </a:extLst>
          </p:cNvPr>
          <p:cNvCxnSpPr>
            <a:cxnSpLocks/>
            <a:stCxn id="4" idx="3"/>
            <a:endCxn id="49" idx="1"/>
          </p:cNvCxnSpPr>
          <p:nvPr/>
        </p:nvCxnSpPr>
        <p:spPr>
          <a:xfrm flipV="1">
            <a:off x="5288917" y="5195568"/>
            <a:ext cx="725203" cy="6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59336FA0-5CC3-4B8F-B5B6-8CEB7B33D5C5}"/>
              </a:ext>
            </a:extLst>
          </p:cNvPr>
          <p:cNvSpPr txBox="1"/>
          <p:nvPr/>
        </p:nvSpPr>
        <p:spPr>
          <a:xfrm>
            <a:off x="5253371" y="4871333"/>
            <a:ext cx="1029871" cy="429471"/>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选择</a:t>
            </a:r>
          </a:p>
        </p:txBody>
      </p:sp>
      <p:sp>
        <p:nvSpPr>
          <p:cNvPr id="68" name="文本框 67">
            <a:extLst>
              <a:ext uri="{FF2B5EF4-FFF2-40B4-BE49-F238E27FC236}">
                <a16:creationId xmlns:a16="http://schemas.microsoft.com/office/drawing/2014/main" id="{759F544B-68F9-4B08-B0B0-A35E86FD5B9E}"/>
              </a:ext>
            </a:extLst>
          </p:cNvPr>
          <p:cNvSpPr txBox="1"/>
          <p:nvPr/>
        </p:nvSpPr>
        <p:spPr>
          <a:xfrm>
            <a:off x="4669271" y="4382881"/>
            <a:ext cx="1113330"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分区</a:t>
            </a:r>
          </a:p>
        </p:txBody>
      </p:sp>
      <p:sp>
        <p:nvSpPr>
          <p:cNvPr id="73" name="文本框 72">
            <a:extLst>
              <a:ext uri="{FF2B5EF4-FFF2-40B4-BE49-F238E27FC236}">
                <a16:creationId xmlns:a16="http://schemas.microsoft.com/office/drawing/2014/main" id="{86D97988-1750-48A0-A00D-D6EE748D348D}"/>
              </a:ext>
            </a:extLst>
          </p:cNvPr>
          <p:cNvSpPr txBox="1"/>
          <p:nvPr/>
        </p:nvSpPr>
        <p:spPr>
          <a:xfrm>
            <a:off x="6072091" y="5807673"/>
            <a:ext cx="950097"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反馈</a:t>
            </a:r>
          </a:p>
        </p:txBody>
      </p:sp>
      <p:sp>
        <p:nvSpPr>
          <p:cNvPr id="74" name="文本框 73">
            <a:extLst>
              <a:ext uri="{FF2B5EF4-FFF2-40B4-BE49-F238E27FC236}">
                <a16:creationId xmlns:a16="http://schemas.microsoft.com/office/drawing/2014/main" id="{7D569229-FD26-4F96-B9AB-683623632D2A}"/>
              </a:ext>
            </a:extLst>
          </p:cNvPr>
          <p:cNvSpPr txBox="1"/>
          <p:nvPr/>
        </p:nvSpPr>
        <p:spPr>
          <a:xfrm>
            <a:off x="1460375" y="3531953"/>
            <a:ext cx="9843729" cy="369332"/>
          </a:xfrm>
          <a:prstGeom prst="rect">
            <a:avLst/>
          </a:prstGeom>
          <a:noFill/>
        </p:spPr>
        <p:txBody>
          <a:bodyPr wrap="square" rtlCol="0">
            <a:spAutoFit/>
          </a:bodyPr>
          <a:lstStyle/>
          <a:p>
            <a:r>
              <a:rPr lang="zh-CN" altLang="en-US" dirty="0"/>
              <a:t>静态分区测试测试根据</a:t>
            </a:r>
            <a:r>
              <a:rPr lang="zh-CN" altLang="en-US" dirty="0">
                <a:solidFill>
                  <a:schemeClr val="tx1">
                    <a:lumMod val="95000"/>
                    <a:lumOff val="5000"/>
                  </a:schemeClr>
                </a:solidFill>
              </a:rPr>
              <a:t>测试结果的历史信息动态改变分区被选中的概率，以</a:t>
            </a:r>
            <a:r>
              <a:rPr lang="zh-CN" altLang="en-US" dirty="0"/>
              <a:t>选择下一组测试用例。</a:t>
            </a:r>
          </a:p>
        </p:txBody>
      </p:sp>
    </p:spTree>
    <p:extLst>
      <p:ext uri="{BB962C8B-B14F-4D97-AF65-F5344CB8AC3E}">
        <p14:creationId xmlns:p14="http://schemas.microsoft.com/office/powerpoint/2010/main" val="32662259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6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34" grpId="0"/>
      <p:bldP spid="35" grpId="0"/>
      <p:bldP spid="38" grpId="0" animBg="1"/>
      <p:bldP spid="39" grpId="0" animBg="1"/>
      <p:bldP spid="41" grpId="0" animBg="1"/>
      <p:bldP spid="42" grpId="0" animBg="1"/>
      <p:bldP spid="43" grpId="0" animBg="1"/>
      <p:bldP spid="46" grpId="0" animBg="1"/>
      <p:bldP spid="47" grpId="0"/>
      <p:bldP spid="54" grpId="0"/>
      <p:bldP spid="55" grpId="0"/>
      <p:bldP spid="56" grpId="0"/>
      <p:bldP spid="58" grpId="0"/>
      <p:bldP spid="60" grpId="0"/>
      <p:bldP spid="61" grpId="0" animBg="1"/>
      <p:bldP spid="61" grpId="1" animBg="1"/>
      <p:bldP spid="62" grpId="0" animBg="1"/>
      <p:bldP spid="2" grpId="0"/>
      <p:bldP spid="67" grpId="0"/>
      <p:bldP spid="68" grpId="0"/>
      <p:bldP spid="73"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chemeClr val="tx1"/>
              </a:solidFill>
            </a:endParaRPr>
          </a:p>
        </p:txBody>
      </p:sp>
      <p:sp>
        <p:nvSpPr>
          <p:cNvPr id="30" name="文本框 29"/>
          <p:cNvSpPr txBox="1">
            <a:spLocks noChangeArrowheads="1"/>
          </p:cNvSpPr>
          <p:nvPr/>
        </p:nvSpPr>
        <p:spPr bwMode="auto">
          <a:xfrm>
            <a:off x="801687" y="228600"/>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latin typeface="黑体" panose="02010609060101010101" pitchFamily="49" charset="-122"/>
                <a:ea typeface="黑体" panose="02010609060101010101" pitchFamily="49" charset="-122"/>
              </a:rPr>
              <a:t>研究问题</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954088" y="1366178"/>
            <a:ext cx="3535616"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动机</a:t>
            </a:r>
            <a:endParaRPr lang="en-US" altLang="zh-CN" sz="2400" b="1" dirty="0"/>
          </a:p>
        </p:txBody>
      </p:sp>
      <p:sp>
        <p:nvSpPr>
          <p:cNvPr id="13" name="文本框 12"/>
          <p:cNvSpPr txBox="1"/>
          <p:nvPr/>
        </p:nvSpPr>
        <p:spPr>
          <a:xfrm>
            <a:off x="954088" y="3873854"/>
            <a:ext cx="3535616"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研究的意义</a:t>
            </a:r>
            <a:endParaRPr lang="en-US" altLang="zh-CN" sz="2400" b="1" dirty="0"/>
          </a:p>
        </p:txBody>
      </p:sp>
      <p:sp>
        <p:nvSpPr>
          <p:cNvPr id="11" name="文本框 10">
            <a:extLst>
              <a:ext uri="{FF2B5EF4-FFF2-40B4-BE49-F238E27FC236}">
                <a16:creationId xmlns:a16="http://schemas.microsoft.com/office/drawing/2014/main" id="{EEB87108-7820-466F-8F0F-1E94E3E7335E}"/>
              </a:ext>
            </a:extLst>
          </p:cNvPr>
          <p:cNvSpPr txBox="1"/>
          <p:nvPr/>
        </p:nvSpPr>
        <p:spPr>
          <a:xfrm>
            <a:off x="1274769" y="2158058"/>
            <a:ext cx="9401711"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t>适应性分区测试前无法判断哪种分区方式可以更好地提高测试的故障检测效率</a:t>
            </a:r>
          </a:p>
        </p:txBody>
      </p:sp>
      <p:sp>
        <p:nvSpPr>
          <p:cNvPr id="14" name="文本框 13">
            <a:extLst>
              <a:ext uri="{FF2B5EF4-FFF2-40B4-BE49-F238E27FC236}">
                <a16:creationId xmlns:a16="http://schemas.microsoft.com/office/drawing/2014/main" id="{CA702E78-3DED-41BA-AEB5-E0C5F1AE28F0}"/>
              </a:ext>
            </a:extLst>
          </p:cNvPr>
          <p:cNvSpPr txBox="1"/>
          <p:nvPr/>
        </p:nvSpPr>
        <p:spPr>
          <a:xfrm>
            <a:off x="1274768" y="2703227"/>
            <a:ext cx="10051993"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t>适应性分区测试进行到某一时刻，最容易被选中的分区内可能不再存在能够揭示故障的测试用例</a:t>
            </a:r>
          </a:p>
        </p:txBody>
      </p:sp>
      <p:sp>
        <p:nvSpPr>
          <p:cNvPr id="15" name="文本框 14">
            <a:extLst>
              <a:ext uri="{FF2B5EF4-FFF2-40B4-BE49-F238E27FC236}">
                <a16:creationId xmlns:a16="http://schemas.microsoft.com/office/drawing/2014/main" id="{D6F16812-A0E9-47EC-A570-CBF972C2C79A}"/>
              </a:ext>
            </a:extLst>
          </p:cNvPr>
          <p:cNvSpPr txBox="1"/>
          <p:nvPr/>
        </p:nvSpPr>
        <p:spPr>
          <a:xfrm>
            <a:off x="1274768" y="4563824"/>
            <a:ext cx="9904509" cy="1323439"/>
          </a:xfrm>
          <a:prstGeom prst="rect">
            <a:avLst/>
          </a:prstGeom>
          <a:noFill/>
        </p:spPr>
        <p:txBody>
          <a:bodyPr wrap="square" rtlCol="0">
            <a:spAutoFit/>
          </a:bodyPr>
          <a:lstStyle/>
          <a:p>
            <a:pPr>
              <a:lnSpc>
                <a:spcPct val="150000"/>
              </a:lnSpc>
            </a:pPr>
            <a:r>
              <a:rPr lang="zh-CN" altLang="en-US" sz="2000" dirty="0"/>
              <a:t>提高适应性分区测试故障检测效率：测试中根据测试信息动态改变分区模式，增大可以揭示故障的测试用例所在分区被选中的概率，提高适应性分区测试故障检测效率</a:t>
            </a:r>
            <a:endParaRPr lang="zh-CN" altLang="en-US" sz="2400" dirty="0"/>
          </a:p>
          <a:p>
            <a:endParaRPr lang="en-US" altLang="zh-CN" sz="2000" dirty="0"/>
          </a:p>
        </p:txBody>
      </p:sp>
    </p:spTree>
    <p:extLst>
      <p:ext uri="{BB962C8B-B14F-4D97-AF65-F5344CB8AC3E}">
        <p14:creationId xmlns:p14="http://schemas.microsoft.com/office/powerpoint/2010/main" val="28362237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1"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chemeClr val="tx1"/>
              </a:solidFill>
            </a:endParaRPr>
          </a:p>
        </p:txBody>
      </p:sp>
      <p:sp>
        <p:nvSpPr>
          <p:cNvPr id="30" name="文本框 29"/>
          <p:cNvSpPr txBox="1">
            <a:spLocks noChangeArrowheads="1"/>
          </p:cNvSpPr>
          <p:nvPr/>
        </p:nvSpPr>
        <p:spPr bwMode="auto">
          <a:xfrm>
            <a:off x="801687" y="228600"/>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latin typeface="黑体" panose="02010609060101010101" pitchFamily="49" charset="-122"/>
                <a:ea typeface="黑体" panose="02010609060101010101" pitchFamily="49" charset="-122"/>
              </a:rPr>
              <a:t>研究问题</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954088" y="1366178"/>
            <a:ext cx="3535616"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解决的关键问题</a:t>
            </a:r>
            <a:endParaRPr lang="en-US" altLang="zh-CN" sz="2400" b="1" dirty="0"/>
          </a:p>
        </p:txBody>
      </p:sp>
      <p:sp>
        <p:nvSpPr>
          <p:cNvPr id="3" name="矩形 2">
            <a:extLst>
              <a:ext uri="{FF2B5EF4-FFF2-40B4-BE49-F238E27FC236}">
                <a16:creationId xmlns:a16="http://schemas.microsoft.com/office/drawing/2014/main" id="{6636F46D-3448-4BEB-B089-02073232F9A2}"/>
              </a:ext>
            </a:extLst>
          </p:cNvPr>
          <p:cNvSpPr/>
          <p:nvPr/>
        </p:nvSpPr>
        <p:spPr>
          <a:xfrm>
            <a:off x="1441493" y="2220361"/>
            <a:ext cx="10283475" cy="707886"/>
          </a:xfrm>
          <a:prstGeom prst="rect">
            <a:avLst/>
          </a:prstGeom>
        </p:spPr>
        <p:txBody>
          <a:bodyPr wrap="square">
            <a:spAutoFit/>
          </a:bodyPr>
          <a:lstStyle/>
          <a:p>
            <a:r>
              <a:rPr lang="zh-CN" altLang="en-US" sz="2000" dirty="0"/>
              <a:t>测试过程中动态改变分区</a:t>
            </a:r>
            <a:r>
              <a:rPr lang="zh-CN" altLang="en-US" sz="2000"/>
              <a:t>模式，更能保证</a:t>
            </a:r>
            <a:r>
              <a:rPr lang="zh-CN" altLang="en-US" sz="2000" dirty="0"/>
              <a:t>最容易被选中的分区内存在能够揭示故障的测试用例</a:t>
            </a:r>
          </a:p>
        </p:txBody>
      </p:sp>
    </p:spTree>
    <p:extLst>
      <p:ext uri="{BB962C8B-B14F-4D97-AF65-F5344CB8AC3E}">
        <p14:creationId xmlns:p14="http://schemas.microsoft.com/office/powerpoint/2010/main" val="19097497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1480" y="258375"/>
            <a:ext cx="344488" cy="396875"/>
          </a:xfrm>
          <a:prstGeom prst="rightArrow">
            <a:avLst>
              <a:gd name="adj1" fmla="val 50000"/>
              <a:gd name="adj2"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795968" y="151365"/>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latin typeface="黑体" panose="02010609060101010101" pitchFamily="49" charset="-122"/>
                <a:ea typeface="黑体" panose="02010609060101010101" pitchFamily="49" charset="-122"/>
              </a:rPr>
              <a:t>研究内容</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文本框 10"/>
          <p:cNvSpPr txBox="1"/>
          <p:nvPr/>
        </p:nvSpPr>
        <p:spPr>
          <a:xfrm>
            <a:off x="795968" y="1219290"/>
            <a:ext cx="2488842"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假设</a:t>
            </a:r>
            <a:endParaRPr lang="en-US" altLang="zh-CN" sz="2400" b="1" dirty="0"/>
          </a:p>
        </p:txBody>
      </p:sp>
      <p:sp>
        <p:nvSpPr>
          <p:cNvPr id="15" name="Rectangle 12">
            <a:extLst>
              <a:ext uri="{FF2B5EF4-FFF2-40B4-BE49-F238E27FC236}">
                <a16:creationId xmlns:a16="http://schemas.microsoft.com/office/drawing/2014/main" id="{5EE7BCCB-3C5B-4FA8-B444-99FE927A21C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0B9405E-A85F-4E18-BC58-47A6D028EB77}"/>
              </a:ext>
            </a:extLst>
          </p:cNvPr>
          <p:cNvSpPr>
            <a:spLocks noChangeArrowheads="1"/>
          </p:cNvSpPr>
          <p:nvPr/>
        </p:nvSpPr>
        <p:spPr bwMode="auto">
          <a:xfrm>
            <a:off x="254000" y="12013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79ED0E0D-58A1-491C-9009-91F7C3E0C305}"/>
              </a:ext>
            </a:extLst>
          </p:cNvPr>
          <p:cNvSpPr>
            <a:spLocks noChangeArrowheads="1"/>
          </p:cNvSpPr>
          <p:nvPr/>
        </p:nvSpPr>
        <p:spPr bwMode="auto">
          <a:xfrm>
            <a:off x="0"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804213C2-1576-4190-989C-4960D11D29B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8">
            <a:extLst>
              <a:ext uri="{FF2B5EF4-FFF2-40B4-BE49-F238E27FC236}">
                <a16:creationId xmlns:a16="http://schemas.microsoft.com/office/drawing/2014/main" id="{63DA652D-CE21-4084-9D42-83325DCECAD8}"/>
              </a:ext>
            </a:extLst>
          </p:cNvPr>
          <p:cNvSpPr>
            <a:spLocks noChangeArrowheads="1"/>
          </p:cNvSpPr>
          <p:nvPr/>
        </p:nvSpPr>
        <p:spPr bwMode="auto">
          <a:xfrm>
            <a:off x="0" y="11632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0DEC2BB9-50DB-4423-A5CF-7C7CC4733F7C}"/>
              </a:ext>
            </a:extLst>
          </p:cNvPr>
          <p:cNvSpPr>
            <a:spLocks noChangeArrowheads="1"/>
          </p:cNvSpPr>
          <p:nvPr/>
        </p:nvSpPr>
        <p:spPr bwMode="auto">
          <a:xfrm>
            <a:off x="0" y="1638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D7D19E2F-6897-4E10-9F1A-A13B4DC82EA3}"/>
              </a:ext>
            </a:extLst>
          </p:cNvPr>
          <p:cNvSpPr txBox="1"/>
          <p:nvPr/>
        </p:nvSpPr>
        <p:spPr>
          <a:xfrm>
            <a:off x="1265996" y="2181686"/>
            <a:ext cx="6877879"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t>利用范畴选项方法对测试用例分区</a:t>
            </a:r>
            <a:endParaRPr lang="en-US" altLang="zh-CN" sz="2000" dirty="0"/>
          </a:p>
          <a:p>
            <a:endParaRPr lang="zh-CN" altLang="en-US" sz="2000" dirty="0"/>
          </a:p>
        </p:txBody>
      </p:sp>
      <p:sp>
        <p:nvSpPr>
          <p:cNvPr id="3" name="文本框 2">
            <a:extLst>
              <a:ext uri="{FF2B5EF4-FFF2-40B4-BE49-F238E27FC236}">
                <a16:creationId xmlns:a16="http://schemas.microsoft.com/office/drawing/2014/main" id="{5D562E42-3F6E-4931-A388-39F64ABF7417}"/>
              </a:ext>
            </a:extLst>
          </p:cNvPr>
          <p:cNvSpPr txBox="1"/>
          <p:nvPr/>
        </p:nvSpPr>
        <p:spPr>
          <a:xfrm>
            <a:off x="1265996" y="3336715"/>
            <a:ext cx="7827760"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t>利用</a:t>
            </a:r>
            <a:r>
              <a:rPr lang="zh-CN" altLang="zh-CN" sz="2000" dirty="0"/>
              <a:t>动态随机测试</a:t>
            </a:r>
            <a:r>
              <a:rPr lang="zh-CN" altLang="en-US" sz="2000" dirty="0"/>
              <a:t>中的算法</a:t>
            </a:r>
            <a:r>
              <a:rPr lang="zh-CN" altLang="zh-CN" sz="2000" dirty="0"/>
              <a:t>动态</a:t>
            </a:r>
            <a:r>
              <a:rPr lang="zh-CN" altLang="en-US" sz="2000" dirty="0"/>
              <a:t>的</a:t>
            </a:r>
            <a:r>
              <a:rPr lang="zh-CN" altLang="zh-CN" sz="2000" dirty="0"/>
              <a:t>调整各个分区</a:t>
            </a:r>
            <a:r>
              <a:rPr lang="zh-CN" altLang="en-US" sz="2000" dirty="0"/>
              <a:t>被选中的</a:t>
            </a:r>
            <a:r>
              <a:rPr lang="zh-CN" altLang="zh-CN" sz="2000" dirty="0"/>
              <a:t>概率</a:t>
            </a:r>
            <a:endParaRPr lang="zh-CN" altLang="en-US" sz="2000" dirty="0"/>
          </a:p>
        </p:txBody>
      </p:sp>
    </p:spTree>
    <p:extLst>
      <p:ext uri="{BB962C8B-B14F-4D97-AF65-F5344CB8AC3E}">
        <p14:creationId xmlns:p14="http://schemas.microsoft.com/office/powerpoint/2010/main" val="229983346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1480" y="258375"/>
            <a:ext cx="344488" cy="396875"/>
          </a:xfrm>
          <a:prstGeom prst="rightArrow">
            <a:avLst>
              <a:gd name="adj1" fmla="val 50000"/>
              <a:gd name="adj2"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795968" y="151365"/>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latin typeface="黑体" panose="02010609060101010101" pitchFamily="49" charset="-122"/>
                <a:ea typeface="黑体" panose="02010609060101010101" pitchFamily="49" charset="-122"/>
              </a:rPr>
              <a:t>研究内容</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文本框 10"/>
          <p:cNvSpPr txBox="1"/>
          <p:nvPr/>
        </p:nvSpPr>
        <p:spPr>
          <a:xfrm>
            <a:off x="802998" y="729924"/>
            <a:ext cx="9504906"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latin typeface="宋体" panose="02010600030101010101" pitchFamily="2" charset="-122"/>
              </a:rPr>
              <a:t>适应性动态分区测试算法</a:t>
            </a:r>
            <a:r>
              <a:rPr lang="zh-CN" altLang="en-US" sz="2400" b="1" dirty="0"/>
              <a:t>：</a:t>
            </a:r>
            <a:endParaRPr lang="en-US" altLang="zh-CN" sz="2400" b="1" dirty="0"/>
          </a:p>
        </p:txBody>
      </p:sp>
      <p:sp>
        <p:nvSpPr>
          <p:cNvPr id="12" name="文本框 11"/>
          <p:cNvSpPr txBox="1"/>
          <p:nvPr/>
        </p:nvSpPr>
        <p:spPr>
          <a:xfrm>
            <a:off x="1148352" y="1207878"/>
            <a:ext cx="11050678" cy="5940088"/>
          </a:xfrm>
          <a:prstGeom prst="rect">
            <a:avLst/>
          </a:prstGeom>
          <a:noFill/>
        </p:spPr>
        <p:txBody>
          <a:bodyPr wrap="square" rtlCol="0">
            <a:spAutoFit/>
          </a:bodyPr>
          <a:lstStyle/>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随机选择测试用例，直到检测到第一个故障</a:t>
            </a: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以该测试用例为中心，依据范畴选项方法计算距离并分区</a:t>
            </a: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设置测试剖面，分区被选中的概率由中心向外围递减</a:t>
            </a: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选择分区，选择测试用例</a:t>
            </a: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执行测试用例</a:t>
            </a: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若没有检测到故障，按照以下公式调整测试剖面，重复步骤</a:t>
            </a:r>
            <a:r>
              <a:rPr lang="en-US" altLang="zh-CN" sz="2000" dirty="0">
                <a:latin typeface="Times New Roman" panose="02020603050405020304" pitchFamily="18" charset="0"/>
                <a:cs typeface="Times New Roman" panose="02020603050405020304" pitchFamily="18" charset="0"/>
              </a:rPr>
              <a:t>4</a:t>
            </a: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若检测到故障且分区为</a:t>
            </a:r>
            <a:r>
              <a:rPr lang="en-US" altLang="zh-CN" sz="2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，按照以下公式调整测试剖面，重复步骤</a:t>
            </a:r>
            <a:r>
              <a:rPr lang="en-US" altLang="zh-CN" sz="2000" dirty="0">
                <a:latin typeface="Times New Roman" panose="02020603050405020304" pitchFamily="18" charset="0"/>
                <a:cs typeface="Times New Roman" panose="02020603050405020304" pitchFamily="18" charset="0"/>
              </a:rPr>
              <a:t>4</a:t>
            </a: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若检测到故障且分区不为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，则该测试用例为中心重新划分分区，跳转到步骤</a:t>
            </a:r>
            <a:r>
              <a:rPr lang="en-US" altLang="zh-CN" sz="2000" dirty="0">
                <a:latin typeface="Times New Roman" panose="02020603050405020304" pitchFamily="18" charset="0"/>
                <a:cs typeface="Times New Roman" panose="02020603050405020304" pitchFamily="18" charset="0"/>
              </a:rPr>
              <a:t>3</a:t>
            </a: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满足终止条件，结束测试</a:t>
            </a:r>
            <a:endParaRPr lang="en-US" altLang="zh-CN" sz="2000" dirty="0">
              <a:latin typeface="Times New Roman" panose="02020603050405020304" pitchFamily="18" charset="0"/>
              <a:cs typeface="Times New Roman" panose="02020603050405020304" pitchFamily="18" charset="0"/>
            </a:endParaRPr>
          </a:p>
          <a:p>
            <a:r>
              <a:rPr lang="zh-CN" altLang="en-US" sz="2000" dirty="0"/>
              <a:t>	 	</a:t>
            </a:r>
            <a:endParaRPr lang="en-US" altLang="zh-CN" sz="2000" dirty="0"/>
          </a:p>
          <a:p>
            <a:pPr marL="457200" indent="-457200">
              <a:buFont typeface="+mj-lt"/>
              <a:buAutoNum type="arabicPeriod"/>
            </a:pPr>
            <a:endParaRPr lang="zh-CN" altLang="en-US" sz="2000" dirty="0"/>
          </a:p>
        </p:txBody>
      </p:sp>
      <p:graphicFrame>
        <p:nvGraphicFramePr>
          <p:cNvPr id="13" name="对象 12">
            <a:extLst>
              <a:ext uri="{FF2B5EF4-FFF2-40B4-BE49-F238E27FC236}">
                <a16:creationId xmlns:a16="http://schemas.microsoft.com/office/drawing/2014/main" id="{969A45DE-85DC-4302-9E35-0C6322748753}"/>
              </a:ext>
            </a:extLst>
          </p:cNvPr>
          <p:cNvGraphicFramePr>
            <a:graphicFrameLocks noChangeAspect="1"/>
          </p:cNvGraphicFramePr>
          <p:nvPr>
            <p:extLst>
              <p:ext uri="{D42A27DB-BD31-4B8C-83A1-F6EECF244321}">
                <p14:modId xmlns:p14="http://schemas.microsoft.com/office/powerpoint/2010/main" val="1437966306"/>
              </p:ext>
            </p:extLst>
          </p:nvPr>
        </p:nvGraphicFramePr>
        <p:xfrm>
          <a:off x="1672404" y="3119682"/>
          <a:ext cx="2738542" cy="1181077"/>
        </p:xfrm>
        <a:graphic>
          <a:graphicData uri="http://schemas.openxmlformats.org/presentationml/2006/ole">
            <mc:AlternateContent xmlns:mc="http://schemas.openxmlformats.org/markup-compatibility/2006">
              <mc:Choice xmlns:v="urn:schemas-microsoft-com:vml" Requires="v">
                <p:oleObj spid="_x0000_s1188" r:id="rId4" imgW="2006280" imgH="863280" progId="">
                  <p:embed/>
                </p:oleObj>
              </mc:Choice>
              <mc:Fallback>
                <p:oleObj r:id="rId4" imgW="2006280" imgH="863280" progId="">
                  <p:embed/>
                  <p:pic>
                    <p:nvPicPr>
                      <p:cNvPr id="0" name="对象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2404" y="3119682"/>
                        <a:ext cx="2738542" cy="1181077"/>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BD20E30D-2119-4B64-AB97-1C46724E85EB}"/>
              </a:ext>
            </a:extLst>
          </p:cNvPr>
          <p:cNvGraphicFramePr>
            <a:graphicFrameLocks noChangeAspect="1"/>
          </p:cNvGraphicFramePr>
          <p:nvPr>
            <p:extLst>
              <p:ext uri="{D42A27DB-BD31-4B8C-83A1-F6EECF244321}">
                <p14:modId xmlns:p14="http://schemas.microsoft.com/office/powerpoint/2010/main" val="2816957706"/>
              </p:ext>
            </p:extLst>
          </p:nvPr>
        </p:nvGraphicFramePr>
        <p:xfrm>
          <a:off x="5879695" y="3364133"/>
          <a:ext cx="1954371" cy="692173"/>
        </p:xfrm>
        <a:graphic>
          <a:graphicData uri="http://schemas.openxmlformats.org/presentationml/2006/ole">
            <mc:AlternateContent xmlns:mc="http://schemas.openxmlformats.org/markup-compatibility/2006">
              <mc:Choice xmlns:v="urn:schemas-microsoft-com:vml" Requires="v">
                <p:oleObj spid="_x0000_s1189" r:id="rId6" imgW="1371600" imgH="482400" progId="">
                  <p:embed/>
                </p:oleObj>
              </mc:Choice>
              <mc:Fallback>
                <p:oleObj r:id="rId6" imgW="1371600" imgH="482400" progId="">
                  <p:embed/>
                  <p:pic>
                    <p:nvPicPr>
                      <p:cNvPr id="0" name="对象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9695" y="3364133"/>
                        <a:ext cx="1954371" cy="692173"/>
                      </a:xfrm>
                      <a:prstGeom prst="rect">
                        <a:avLst/>
                      </a:prstGeom>
                      <a:noFill/>
                    </p:spPr>
                  </p:pic>
                </p:oleObj>
              </mc:Fallback>
            </mc:AlternateContent>
          </a:graphicData>
        </a:graphic>
      </p:graphicFrame>
      <p:sp>
        <p:nvSpPr>
          <p:cNvPr id="15" name="Rectangle 12">
            <a:extLst>
              <a:ext uri="{FF2B5EF4-FFF2-40B4-BE49-F238E27FC236}">
                <a16:creationId xmlns:a16="http://schemas.microsoft.com/office/drawing/2014/main" id="{5EE7BCCB-3C5B-4FA8-B444-99FE927A21C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0B9405E-A85F-4E18-BC58-47A6D028EB77}"/>
              </a:ext>
            </a:extLst>
          </p:cNvPr>
          <p:cNvSpPr>
            <a:spLocks noChangeArrowheads="1"/>
          </p:cNvSpPr>
          <p:nvPr/>
        </p:nvSpPr>
        <p:spPr bwMode="auto">
          <a:xfrm>
            <a:off x="254000" y="12013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79ED0E0D-58A1-491C-9009-91F7C3E0C305}"/>
              </a:ext>
            </a:extLst>
          </p:cNvPr>
          <p:cNvSpPr>
            <a:spLocks noChangeArrowheads="1"/>
          </p:cNvSpPr>
          <p:nvPr/>
        </p:nvSpPr>
        <p:spPr bwMode="auto">
          <a:xfrm>
            <a:off x="0"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18" name="对象 17">
            <a:extLst>
              <a:ext uri="{FF2B5EF4-FFF2-40B4-BE49-F238E27FC236}">
                <a16:creationId xmlns:a16="http://schemas.microsoft.com/office/drawing/2014/main" id="{DEF15F63-646D-4778-9020-C99CFB0B1EBC}"/>
              </a:ext>
            </a:extLst>
          </p:cNvPr>
          <p:cNvGraphicFramePr>
            <a:graphicFrameLocks noChangeAspect="1"/>
          </p:cNvGraphicFramePr>
          <p:nvPr>
            <p:extLst>
              <p:ext uri="{D42A27DB-BD31-4B8C-83A1-F6EECF244321}">
                <p14:modId xmlns:p14="http://schemas.microsoft.com/office/powerpoint/2010/main" val="1008567575"/>
              </p:ext>
            </p:extLst>
          </p:nvPr>
        </p:nvGraphicFramePr>
        <p:xfrm>
          <a:off x="1672404" y="4732516"/>
          <a:ext cx="2803896" cy="1074621"/>
        </p:xfrm>
        <a:graphic>
          <a:graphicData uri="http://schemas.openxmlformats.org/presentationml/2006/ole">
            <mc:AlternateContent xmlns:mc="http://schemas.openxmlformats.org/markup-compatibility/2006">
              <mc:Choice xmlns:v="urn:schemas-microsoft-com:vml" Requires="v">
                <p:oleObj spid="_x0000_s1190" r:id="rId8" imgW="2184120" imgH="838080" progId="">
                  <p:embed/>
                </p:oleObj>
              </mc:Choice>
              <mc:Fallback>
                <p:oleObj r:id="rId8" imgW="2184120" imgH="838080" progId="">
                  <p:embed/>
                  <p:pic>
                    <p:nvPicPr>
                      <p:cNvPr id="0" name="对象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2404" y="4732516"/>
                        <a:ext cx="2803896" cy="1074621"/>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9BDF591E-F594-4EE9-A92F-D3135EBF6D85}"/>
              </a:ext>
            </a:extLst>
          </p:cNvPr>
          <p:cNvGraphicFramePr>
            <a:graphicFrameLocks noChangeAspect="1"/>
          </p:cNvGraphicFramePr>
          <p:nvPr>
            <p:extLst>
              <p:ext uri="{D42A27DB-BD31-4B8C-83A1-F6EECF244321}">
                <p14:modId xmlns:p14="http://schemas.microsoft.com/office/powerpoint/2010/main" val="2245124749"/>
              </p:ext>
            </p:extLst>
          </p:nvPr>
        </p:nvGraphicFramePr>
        <p:xfrm>
          <a:off x="5879695" y="5116381"/>
          <a:ext cx="1276480" cy="519008"/>
        </p:xfrm>
        <a:graphic>
          <a:graphicData uri="http://schemas.openxmlformats.org/presentationml/2006/ole">
            <mc:AlternateContent xmlns:mc="http://schemas.openxmlformats.org/markup-compatibility/2006">
              <mc:Choice xmlns:v="urn:schemas-microsoft-com:vml" Requires="v">
                <p:oleObj spid="_x0000_s1191" r:id="rId10" imgW="863280" imgH="355320" progId="">
                  <p:embed/>
                </p:oleObj>
              </mc:Choice>
              <mc:Fallback>
                <p:oleObj r:id="rId10" imgW="863280" imgH="355320" progId="">
                  <p:embed/>
                  <p:pic>
                    <p:nvPicPr>
                      <p:cNvPr id="0" name="对象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79695" y="5116381"/>
                        <a:ext cx="1276480" cy="519008"/>
                      </a:xfrm>
                      <a:prstGeom prst="rect">
                        <a:avLst/>
                      </a:prstGeom>
                      <a:noFill/>
                    </p:spPr>
                  </p:pic>
                </p:oleObj>
              </mc:Fallback>
            </mc:AlternateContent>
          </a:graphicData>
        </a:graphic>
      </p:graphicFrame>
      <p:sp>
        <p:nvSpPr>
          <p:cNvPr id="20" name="Rectangle 17">
            <a:extLst>
              <a:ext uri="{FF2B5EF4-FFF2-40B4-BE49-F238E27FC236}">
                <a16:creationId xmlns:a16="http://schemas.microsoft.com/office/drawing/2014/main" id="{804213C2-1576-4190-989C-4960D11D29B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8">
            <a:extLst>
              <a:ext uri="{FF2B5EF4-FFF2-40B4-BE49-F238E27FC236}">
                <a16:creationId xmlns:a16="http://schemas.microsoft.com/office/drawing/2014/main" id="{63DA652D-CE21-4084-9D42-83325DCECAD8}"/>
              </a:ext>
            </a:extLst>
          </p:cNvPr>
          <p:cNvSpPr>
            <a:spLocks noChangeArrowheads="1"/>
          </p:cNvSpPr>
          <p:nvPr/>
        </p:nvSpPr>
        <p:spPr bwMode="auto">
          <a:xfrm>
            <a:off x="0" y="11632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0DEC2BB9-50DB-4423-A5CF-7C7CC4733F7C}"/>
              </a:ext>
            </a:extLst>
          </p:cNvPr>
          <p:cNvSpPr>
            <a:spLocks noChangeArrowheads="1"/>
          </p:cNvSpPr>
          <p:nvPr/>
        </p:nvSpPr>
        <p:spPr bwMode="auto">
          <a:xfrm>
            <a:off x="0" y="1638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518082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79408" y="219074"/>
            <a:ext cx="344488" cy="396875"/>
          </a:xfrm>
          <a:prstGeom prst="rightArrow">
            <a:avLst>
              <a:gd name="adj1" fmla="val 50000"/>
              <a:gd name="adj2"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795968" y="83003"/>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latin typeface="黑体" panose="02010609060101010101" pitchFamily="49" charset="-122"/>
                <a:ea typeface="黑体" panose="02010609060101010101" pitchFamily="49" charset="-122"/>
              </a:rPr>
              <a:t>研究内容</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文本框 10"/>
          <p:cNvSpPr txBox="1"/>
          <p:nvPr/>
        </p:nvSpPr>
        <p:spPr>
          <a:xfrm>
            <a:off x="823896" y="608394"/>
            <a:ext cx="9504906"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基于分区的</a:t>
            </a:r>
            <a:r>
              <a:rPr lang="zh-CN" altLang="en-US" sz="2400" b="1" dirty="0">
                <a:latin typeface="宋体" panose="02010600030101010101" pitchFamily="2" charset="-122"/>
              </a:rPr>
              <a:t>适应性动态分区测试算法</a:t>
            </a:r>
            <a:r>
              <a:rPr lang="zh-CN" altLang="en-US" sz="2400" b="1" dirty="0"/>
              <a:t>：</a:t>
            </a:r>
            <a:endParaRPr lang="en-US" altLang="zh-CN" sz="2400" b="1" dirty="0"/>
          </a:p>
        </p:txBody>
      </p:sp>
      <p:sp>
        <p:nvSpPr>
          <p:cNvPr id="12" name="文本框 11"/>
          <p:cNvSpPr txBox="1"/>
          <p:nvPr/>
        </p:nvSpPr>
        <p:spPr>
          <a:xfrm>
            <a:off x="1111212" y="1119292"/>
            <a:ext cx="11050678" cy="5632311"/>
          </a:xfrm>
          <a:prstGeom prst="rect">
            <a:avLst/>
          </a:prstGeom>
          <a:noFill/>
        </p:spPr>
        <p:txBody>
          <a:bodyPr wrap="square" rtlCol="0">
            <a:spAutoFit/>
          </a:bodyPr>
          <a:lstStyle/>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使用范畴选项方法将测试用例分区，并设置测试剖面，分区被选中的概率均等</a:t>
            </a: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选择分区，选择测试用例并执行</a:t>
            </a: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随机选择测试用例，直到检测到第一个故障</a:t>
            </a: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以该测试用例为中心，依据范畴选项方法计算距离并分区</a:t>
            </a: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设置测试剖面，分区被选中的概率由中心向外围递减</a:t>
            </a: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执行测试用例</a:t>
            </a: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若没有检测到故障，按照以下公式调整测试剖面，重复步骤</a:t>
            </a:r>
            <a:r>
              <a:rPr lang="en-US" altLang="zh-CN" sz="2000" dirty="0">
                <a:latin typeface="Times New Roman" panose="02020603050405020304" pitchFamily="18" charset="0"/>
                <a:cs typeface="Times New Roman" panose="02020603050405020304" pitchFamily="18" charset="0"/>
              </a:rPr>
              <a:t>4</a:t>
            </a: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若检测到故障且分区为</a:t>
            </a:r>
            <a:r>
              <a:rPr lang="en-US" altLang="zh-CN" sz="2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，按照以下公式调整测试剖面，重复步骤</a:t>
            </a:r>
            <a:r>
              <a:rPr lang="en-US" altLang="zh-CN" sz="2000" dirty="0">
                <a:latin typeface="Times New Roman" panose="02020603050405020304" pitchFamily="18" charset="0"/>
                <a:cs typeface="Times New Roman" panose="02020603050405020304" pitchFamily="18" charset="0"/>
              </a:rPr>
              <a:t>4</a:t>
            </a: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若检测到故障且分区不为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，则该测试用例为中心重新划分分区，跳转到步骤</a:t>
            </a:r>
            <a:r>
              <a:rPr lang="en-US" altLang="zh-CN" sz="2000" dirty="0">
                <a:latin typeface="Times New Roman" panose="02020603050405020304" pitchFamily="18" charset="0"/>
                <a:cs typeface="Times New Roman" panose="02020603050405020304" pitchFamily="18" charset="0"/>
              </a:rPr>
              <a:t>3</a:t>
            </a:r>
          </a:p>
          <a:p>
            <a:pPr marL="457200" indent="-457200">
              <a:buFont typeface="+mj-lt"/>
              <a:buAutoNum type="arabicPeriod"/>
            </a:pPr>
            <a:r>
              <a:rPr lang="zh-CN" altLang="en-US" sz="2000" dirty="0">
                <a:latin typeface="Times New Roman" panose="02020603050405020304" pitchFamily="18" charset="0"/>
                <a:cs typeface="Times New Roman" panose="02020603050405020304" pitchFamily="18" charset="0"/>
              </a:rPr>
              <a:t>满足终止条件，结束测试	 	</a:t>
            </a:r>
          </a:p>
        </p:txBody>
      </p:sp>
      <p:graphicFrame>
        <p:nvGraphicFramePr>
          <p:cNvPr id="13" name="对象 12">
            <a:extLst>
              <a:ext uri="{FF2B5EF4-FFF2-40B4-BE49-F238E27FC236}">
                <a16:creationId xmlns:a16="http://schemas.microsoft.com/office/drawing/2014/main" id="{969A45DE-85DC-4302-9E35-0C6322748753}"/>
              </a:ext>
            </a:extLst>
          </p:cNvPr>
          <p:cNvGraphicFramePr>
            <a:graphicFrameLocks noChangeAspect="1"/>
          </p:cNvGraphicFramePr>
          <p:nvPr/>
        </p:nvGraphicFramePr>
        <p:xfrm>
          <a:off x="1645899" y="3223001"/>
          <a:ext cx="2738542" cy="1181077"/>
        </p:xfrm>
        <a:graphic>
          <a:graphicData uri="http://schemas.openxmlformats.org/presentationml/2006/ole">
            <mc:AlternateContent xmlns:mc="http://schemas.openxmlformats.org/markup-compatibility/2006">
              <mc:Choice xmlns:v="urn:schemas-microsoft-com:vml" Requires="v">
                <p:oleObj spid="_x0000_s2194" r:id="rId4" imgW="2006280" imgH="863280" progId="">
                  <p:embed/>
                </p:oleObj>
              </mc:Choice>
              <mc:Fallback>
                <p:oleObj r:id="rId4" imgW="2006280" imgH="863280" progId="">
                  <p:embed/>
                  <p:pic>
                    <p:nvPicPr>
                      <p:cNvPr id="13" name="对象 12">
                        <a:extLst>
                          <a:ext uri="{FF2B5EF4-FFF2-40B4-BE49-F238E27FC236}">
                            <a16:creationId xmlns:a16="http://schemas.microsoft.com/office/drawing/2014/main" id="{969A45DE-85DC-4302-9E35-0C63227487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5899" y="3223001"/>
                        <a:ext cx="2738542" cy="1181077"/>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BD20E30D-2119-4B64-AB97-1C46724E85EB}"/>
              </a:ext>
            </a:extLst>
          </p:cNvPr>
          <p:cNvGraphicFramePr>
            <a:graphicFrameLocks noChangeAspect="1"/>
          </p:cNvGraphicFramePr>
          <p:nvPr/>
        </p:nvGraphicFramePr>
        <p:xfrm>
          <a:off x="5853190" y="3467452"/>
          <a:ext cx="1954371" cy="692173"/>
        </p:xfrm>
        <a:graphic>
          <a:graphicData uri="http://schemas.openxmlformats.org/presentationml/2006/ole">
            <mc:AlternateContent xmlns:mc="http://schemas.openxmlformats.org/markup-compatibility/2006">
              <mc:Choice xmlns:v="urn:schemas-microsoft-com:vml" Requires="v">
                <p:oleObj spid="_x0000_s2195" r:id="rId6" imgW="1371600" imgH="482400" progId="">
                  <p:embed/>
                </p:oleObj>
              </mc:Choice>
              <mc:Fallback>
                <p:oleObj r:id="rId6" imgW="1371600" imgH="482400" progId="">
                  <p:embed/>
                  <p:pic>
                    <p:nvPicPr>
                      <p:cNvPr id="14" name="对象 13">
                        <a:extLst>
                          <a:ext uri="{FF2B5EF4-FFF2-40B4-BE49-F238E27FC236}">
                            <a16:creationId xmlns:a16="http://schemas.microsoft.com/office/drawing/2014/main" id="{BD20E30D-2119-4B64-AB97-1C46724E85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3190" y="3467452"/>
                        <a:ext cx="1954371" cy="692173"/>
                      </a:xfrm>
                      <a:prstGeom prst="rect">
                        <a:avLst/>
                      </a:prstGeom>
                      <a:noFill/>
                    </p:spPr>
                  </p:pic>
                </p:oleObj>
              </mc:Fallback>
            </mc:AlternateContent>
          </a:graphicData>
        </a:graphic>
      </p:graphicFrame>
      <p:sp>
        <p:nvSpPr>
          <p:cNvPr id="15" name="Rectangle 12">
            <a:extLst>
              <a:ext uri="{FF2B5EF4-FFF2-40B4-BE49-F238E27FC236}">
                <a16:creationId xmlns:a16="http://schemas.microsoft.com/office/drawing/2014/main" id="{5EE7BCCB-3C5B-4FA8-B444-99FE927A21C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0B9405E-A85F-4E18-BC58-47A6D028EB77}"/>
              </a:ext>
            </a:extLst>
          </p:cNvPr>
          <p:cNvSpPr>
            <a:spLocks noChangeArrowheads="1"/>
          </p:cNvSpPr>
          <p:nvPr/>
        </p:nvSpPr>
        <p:spPr bwMode="auto">
          <a:xfrm>
            <a:off x="254000" y="12013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79ED0E0D-58A1-491C-9009-91F7C3E0C305}"/>
              </a:ext>
            </a:extLst>
          </p:cNvPr>
          <p:cNvSpPr>
            <a:spLocks noChangeArrowheads="1"/>
          </p:cNvSpPr>
          <p:nvPr/>
        </p:nvSpPr>
        <p:spPr bwMode="auto">
          <a:xfrm>
            <a:off x="0"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18" name="对象 17">
            <a:extLst>
              <a:ext uri="{FF2B5EF4-FFF2-40B4-BE49-F238E27FC236}">
                <a16:creationId xmlns:a16="http://schemas.microsoft.com/office/drawing/2014/main" id="{DEF15F63-646D-4778-9020-C99CFB0B1EBC}"/>
              </a:ext>
            </a:extLst>
          </p:cNvPr>
          <p:cNvGraphicFramePr>
            <a:graphicFrameLocks noChangeAspect="1"/>
          </p:cNvGraphicFramePr>
          <p:nvPr/>
        </p:nvGraphicFramePr>
        <p:xfrm>
          <a:off x="1645899" y="4835835"/>
          <a:ext cx="2803896" cy="1074621"/>
        </p:xfrm>
        <a:graphic>
          <a:graphicData uri="http://schemas.openxmlformats.org/presentationml/2006/ole">
            <mc:AlternateContent xmlns:mc="http://schemas.openxmlformats.org/markup-compatibility/2006">
              <mc:Choice xmlns:v="urn:schemas-microsoft-com:vml" Requires="v">
                <p:oleObj spid="_x0000_s2196" r:id="rId8" imgW="2184120" imgH="838080" progId="">
                  <p:embed/>
                </p:oleObj>
              </mc:Choice>
              <mc:Fallback>
                <p:oleObj r:id="rId8" imgW="2184120" imgH="838080" progId="">
                  <p:embed/>
                  <p:pic>
                    <p:nvPicPr>
                      <p:cNvPr id="18" name="对象 17">
                        <a:extLst>
                          <a:ext uri="{FF2B5EF4-FFF2-40B4-BE49-F238E27FC236}">
                            <a16:creationId xmlns:a16="http://schemas.microsoft.com/office/drawing/2014/main" id="{DEF15F63-646D-4778-9020-C99CFB0B1E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5899" y="4835835"/>
                        <a:ext cx="2803896" cy="1074621"/>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9BDF591E-F594-4EE9-A92F-D3135EBF6D85}"/>
              </a:ext>
            </a:extLst>
          </p:cNvPr>
          <p:cNvGraphicFramePr>
            <a:graphicFrameLocks noChangeAspect="1"/>
          </p:cNvGraphicFramePr>
          <p:nvPr/>
        </p:nvGraphicFramePr>
        <p:xfrm>
          <a:off x="5853190" y="5219700"/>
          <a:ext cx="1276480" cy="519008"/>
        </p:xfrm>
        <a:graphic>
          <a:graphicData uri="http://schemas.openxmlformats.org/presentationml/2006/ole">
            <mc:AlternateContent xmlns:mc="http://schemas.openxmlformats.org/markup-compatibility/2006">
              <mc:Choice xmlns:v="urn:schemas-microsoft-com:vml" Requires="v">
                <p:oleObj spid="_x0000_s2197" r:id="rId10" imgW="863280" imgH="355320" progId="">
                  <p:embed/>
                </p:oleObj>
              </mc:Choice>
              <mc:Fallback>
                <p:oleObj r:id="rId10" imgW="863280" imgH="355320" progId="">
                  <p:embed/>
                  <p:pic>
                    <p:nvPicPr>
                      <p:cNvPr id="19" name="对象 18">
                        <a:extLst>
                          <a:ext uri="{FF2B5EF4-FFF2-40B4-BE49-F238E27FC236}">
                            <a16:creationId xmlns:a16="http://schemas.microsoft.com/office/drawing/2014/main" id="{9BDF591E-F594-4EE9-A92F-D3135EBF6D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3190" y="5219700"/>
                        <a:ext cx="1276480" cy="519008"/>
                      </a:xfrm>
                      <a:prstGeom prst="rect">
                        <a:avLst/>
                      </a:prstGeom>
                      <a:noFill/>
                    </p:spPr>
                  </p:pic>
                </p:oleObj>
              </mc:Fallback>
            </mc:AlternateContent>
          </a:graphicData>
        </a:graphic>
      </p:graphicFrame>
      <p:sp>
        <p:nvSpPr>
          <p:cNvPr id="20" name="Rectangle 17">
            <a:extLst>
              <a:ext uri="{FF2B5EF4-FFF2-40B4-BE49-F238E27FC236}">
                <a16:creationId xmlns:a16="http://schemas.microsoft.com/office/drawing/2014/main" id="{804213C2-1576-4190-989C-4960D11D29B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8">
            <a:extLst>
              <a:ext uri="{FF2B5EF4-FFF2-40B4-BE49-F238E27FC236}">
                <a16:creationId xmlns:a16="http://schemas.microsoft.com/office/drawing/2014/main" id="{63DA652D-CE21-4084-9D42-83325DCECAD8}"/>
              </a:ext>
            </a:extLst>
          </p:cNvPr>
          <p:cNvSpPr>
            <a:spLocks noChangeArrowheads="1"/>
          </p:cNvSpPr>
          <p:nvPr/>
        </p:nvSpPr>
        <p:spPr bwMode="auto">
          <a:xfrm>
            <a:off x="0" y="1163251"/>
            <a:ext cx="53014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533650" algn="ctr"/>
                <a:tab pos="5067300" algn="r"/>
              </a:tabLst>
              <a:defRPr>
                <a:solidFill>
                  <a:schemeClr val="tx1"/>
                </a:solidFill>
                <a:latin typeface="Arial" panose="020B0604020202020204" pitchFamily="34" charset="0"/>
              </a:defRPr>
            </a:lvl1pPr>
            <a:lvl2pPr eaLnBrk="0" hangingPunct="0">
              <a:tabLst>
                <a:tab pos="2533650" algn="ctr"/>
                <a:tab pos="5067300" algn="r"/>
              </a:tabLst>
              <a:defRPr>
                <a:solidFill>
                  <a:schemeClr val="tx1"/>
                </a:solidFill>
                <a:latin typeface="Arial" panose="020B0604020202020204" pitchFamily="34" charset="0"/>
              </a:defRPr>
            </a:lvl2pPr>
            <a:lvl3pPr eaLnBrk="0" hangingPunct="0">
              <a:tabLst>
                <a:tab pos="2533650" algn="ctr"/>
                <a:tab pos="5067300" algn="r"/>
              </a:tabLst>
              <a:defRPr>
                <a:solidFill>
                  <a:schemeClr val="tx1"/>
                </a:solidFill>
                <a:latin typeface="Arial" panose="020B0604020202020204" pitchFamily="34" charset="0"/>
              </a:defRPr>
            </a:lvl3pPr>
            <a:lvl4pPr eaLnBrk="0" hangingPunct="0">
              <a:tabLst>
                <a:tab pos="2533650" algn="ctr"/>
                <a:tab pos="5067300" algn="r"/>
              </a:tabLst>
              <a:defRPr>
                <a:solidFill>
                  <a:schemeClr val="tx1"/>
                </a:solidFill>
                <a:latin typeface="Arial" panose="020B0604020202020204" pitchFamily="34" charset="0"/>
              </a:defRPr>
            </a:lvl4pPr>
            <a:lvl5pPr eaLnBrk="0" hangingPunct="0">
              <a:tabLst>
                <a:tab pos="2533650" algn="ctr"/>
                <a:tab pos="5067300" algn="r"/>
              </a:tabLst>
              <a:defRPr>
                <a:solidFill>
                  <a:schemeClr val="tx1"/>
                </a:solidFill>
                <a:latin typeface="Arial" panose="020B0604020202020204" pitchFamily="34" charset="0"/>
              </a:defRPr>
            </a:lvl5pPr>
            <a:lvl6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6pPr>
            <a:lvl7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7pPr>
            <a:lvl8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8pPr>
            <a:lvl9pPr eaLnBrk="0" fontAlgn="base" hangingPunct="0">
              <a:spcBef>
                <a:spcPct val="0"/>
              </a:spcBef>
              <a:spcAft>
                <a:spcPct val="0"/>
              </a:spcAft>
              <a:tabLst>
                <a:tab pos="2533650" algn="ctr"/>
                <a:tab pos="50673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33650" algn="ctr"/>
                <a:tab pos="5067300" algn="r"/>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仿宋" panose="02010609060101010101" pitchFamily="49"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0DEC2BB9-50DB-4423-A5CF-7C7CC4733F7C}"/>
              </a:ext>
            </a:extLst>
          </p:cNvPr>
          <p:cNvSpPr>
            <a:spLocks noChangeArrowheads="1"/>
          </p:cNvSpPr>
          <p:nvPr/>
        </p:nvSpPr>
        <p:spPr bwMode="auto">
          <a:xfrm>
            <a:off x="0" y="1638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333921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扁平风动画模板"/>
  <p:tag name="ISPRING_PRESENTATION_TITLE" val="极简线条汇报PPT模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5559</TotalTime>
  <Words>719</Words>
  <Application>Microsoft Office PowerPoint</Application>
  <PresentationFormat>宽屏</PresentationFormat>
  <Paragraphs>138</Paragraphs>
  <Slides>12</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12</vt:i4>
      </vt:variant>
    </vt:vector>
  </HeadingPairs>
  <TitlesOfParts>
    <vt:vector size="20" baseType="lpstr">
      <vt:lpstr>黑体</vt:lpstr>
      <vt:lpstr>宋体</vt:lpstr>
      <vt:lpstr>微软雅黑</vt:lpstr>
      <vt:lpstr>Arial</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灰色多边形</dc:title>
  <dc:creator>第一PPT</dc:creator>
  <cp:keywords>www.1ppt.com</cp:keywords>
  <dc:description>www.1ppt.com</dc:description>
  <cp:lastModifiedBy>Administrator</cp:lastModifiedBy>
  <cp:revision>683</cp:revision>
  <dcterms:created xsi:type="dcterms:W3CDTF">2014-08-06T02:23:26Z</dcterms:created>
  <dcterms:modified xsi:type="dcterms:W3CDTF">2019-10-16T06:36:02Z</dcterms:modified>
</cp:coreProperties>
</file>