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57" r:id="rId3"/>
    <p:sldId id="356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77" r:id="rId12"/>
    <p:sldId id="365" r:id="rId13"/>
    <p:sldId id="366" r:id="rId14"/>
    <p:sldId id="367" r:id="rId15"/>
    <p:sldId id="353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55" r:id="rId26"/>
    <p:sldId id="26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88095" autoAdjust="0"/>
  </p:normalViewPr>
  <p:slideViewPr>
    <p:cSldViewPr snapToGrid="0" showGuides="1">
      <p:cViewPr varScale="1">
        <p:scale>
          <a:sx n="64" d="100"/>
          <a:sy n="64" d="100"/>
        </p:scale>
        <p:origin x="40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FF7EF-5A72-472A-903E-1A7EB87B58C0}" type="datetimeFigureOut">
              <a:rPr lang="zh-CN" altLang="en-US" smtClean="0"/>
              <a:t>2020/7/15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D1C17-F32E-42EB-9F4C-2424745EAA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8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08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8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35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0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64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18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45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07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764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14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38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103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671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15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72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32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58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59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109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8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67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+mn-ea"/>
              </a:rPr>
              <a:t>词法单元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20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D1C17-F32E-42EB-9F4C-2424745EAAA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07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2020/7/15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11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2020/7/15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7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2020/7/15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2020/7/15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7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2020/7/15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2020/7/15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7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2020/7/15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2020/7/15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7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2020/7/15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2020/7/15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6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2BF-55B3-4F87-A555-616E29ECEA11}" type="datetimeFigureOut">
              <a:rPr lang="zh-CN" altLang="en-US" smtClean="0"/>
              <a:t>2020/7/15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DA2BF-55B3-4F87-A555-616E29ECEA11}" type="datetimeFigureOut">
              <a:rPr lang="zh-CN" altLang="en-US" smtClean="0"/>
              <a:t>2020/7/15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69DA-4B5C-4EB8-8F10-47C49ED9F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0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81741" y="824345"/>
            <a:ext cx="10428514" cy="54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81741" y="2536025"/>
            <a:ext cx="10570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Superion: Grammar-Aware Greybox Fuzzing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53643" y="4698123"/>
            <a:ext cx="288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汇报</a:t>
            </a:r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人：金慧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35927" y="5663476"/>
            <a:ext cx="332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汇报时间：</a:t>
            </a:r>
            <a:r>
              <a:rPr lang="en-US" altLang="zh-CN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2020.7.16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53643" y="5159788"/>
            <a:ext cx="2884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指导老师：孙昌爱</a:t>
            </a:r>
            <a:endParaRPr lang="zh-CN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138336"/>
            <a:ext cx="12192000" cy="523220"/>
            <a:chOff x="0" y="587393"/>
            <a:chExt cx="12192000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0" y="587393"/>
              <a:ext cx="20894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研究方法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语法敏感的变异策略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9494" y="1574960"/>
            <a:ext cx="46869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增强的字典变异策略算法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过程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定位词法单元边界；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字典中的每个词法单元插入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到定位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边界；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每两个定位词法单元边界之间的内容上写入字典中的每个词法单元。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7"/>
          <a:stretch/>
        </p:blipFill>
        <p:spPr>
          <a:xfrm>
            <a:off x="6146887" y="1591216"/>
            <a:ext cx="5567349" cy="441720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484626" y="2517465"/>
            <a:ext cx="1991717" cy="385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484625" y="2902857"/>
            <a:ext cx="5025203" cy="1683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84625" y="4586515"/>
            <a:ext cx="5025203" cy="885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5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138336"/>
            <a:ext cx="12192000" cy="523220"/>
            <a:chOff x="0" y="587393"/>
            <a:chExt cx="12192000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0" y="587393"/>
              <a:ext cx="20894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研究方法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语法敏感的变异策略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563" y="1574960"/>
            <a:ext cx="46869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增强的字典变异策略的一个例子。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17" y="2298271"/>
            <a:ext cx="8766870" cy="37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138336"/>
            <a:ext cx="12192000" cy="523220"/>
            <a:chOff x="0" y="587393"/>
            <a:chExt cx="12192000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0" y="587393"/>
              <a:ext cx="20894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研究方法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语法敏感的变异策略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494" y="1574960"/>
            <a:ext cx="46869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基于树的变异策略算法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过程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根据语法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将测试输入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tar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解析为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AST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解析错误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不使用该策略；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遍历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AST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树将子树加入集合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根据语法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将测试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pro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解析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AST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若没有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解析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错误，遍历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树将子树加入集合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tar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树中的每个子树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，替换为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的每个子树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最后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，它返回一组变异的测试输入。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82" y="399946"/>
            <a:ext cx="6095586" cy="620385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11905" y="1359480"/>
            <a:ext cx="4386337" cy="559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11905" y="1776497"/>
            <a:ext cx="4543660" cy="30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11905" y="2051108"/>
            <a:ext cx="4543660" cy="1409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11904" y="3483056"/>
            <a:ext cx="4914749" cy="1358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11903" y="4894539"/>
            <a:ext cx="4914749" cy="13467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5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138336"/>
            <a:ext cx="12192000" cy="523220"/>
            <a:chOff x="0" y="587393"/>
            <a:chExt cx="12192000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0" y="587393"/>
              <a:ext cx="20894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研究方法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语法敏感的变异策略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494" y="1574960"/>
            <a:ext cx="46869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基于树的变异策略中的三个启发式原则：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启发式原则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：限制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测试输入的大小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启发式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原则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限制变异的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数量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启发式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原则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：限制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子树的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大小。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82" y="399946"/>
            <a:ext cx="6095586" cy="620385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376949" y="1708879"/>
            <a:ext cx="1566916" cy="479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259738" y="2700729"/>
            <a:ext cx="1566916" cy="479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324927" y="3357432"/>
            <a:ext cx="1566916" cy="479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579388" y="3837117"/>
            <a:ext cx="1566916" cy="479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121587" y="4740774"/>
            <a:ext cx="1566916" cy="479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12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138336"/>
            <a:ext cx="12192000" cy="523220"/>
            <a:chOff x="0" y="587393"/>
            <a:chExt cx="12192000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0" y="587393"/>
              <a:ext cx="20894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研究方法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语法敏感的变异策略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7" y="2338466"/>
            <a:ext cx="10979251" cy="427276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7503" y="1640542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基于树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变异策略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例子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9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910081" y="105326"/>
            <a:ext cx="14102081" cy="523220"/>
            <a:chOff x="-1910081" y="554383"/>
            <a:chExt cx="14102081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-1910081" y="554383"/>
              <a:ext cx="60930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实验评估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59948" y="1453731"/>
            <a:ext cx="11204030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目标语言：选择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XML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作为不同结构层次的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目标语言。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实验设置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9948" y="3582311"/>
            <a:ext cx="112040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目标程序：一个开源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XML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引擎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libplist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和三个开源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引擎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WebKit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Jerryscript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ChakraCore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56" y="4449475"/>
            <a:ext cx="6137946" cy="1965840"/>
          </a:xfrm>
          <a:prstGeom prst="rect">
            <a:avLst/>
          </a:prstGeom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56" y="2120570"/>
            <a:ext cx="6440332" cy="14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910081" y="105326"/>
            <a:ext cx="14102081" cy="523220"/>
            <a:chOff x="-1910081" y="554383"/>
            <a:chExt cx="14102081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-1910081" y="554383"/>
              <a:ext cx="60930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实验评估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59948" y="1453731"/>
            <a:ext cx="1120403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RQ1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Superion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bug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发现能力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如何？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RQ2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Superion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的代码覆盖率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如何？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RQ3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：基于语法敏感的修剪策略有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多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有效？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RQ4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：基于语法敏感的变异策略有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多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有效？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RQ5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Superion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的性能开销是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多少？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研究问题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254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910081" y="105326"/>
            <a:ext cx="14102081" cy="523220"/>
            <a:chOff x="-1910081" y="554383"/>
            <a:chExt cx="14102081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-1910081" y="554383"/>
              <a:ext cx="60930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实验评估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发现的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bug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漏洞（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RQ1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4348" y="3813905"/>
            <a:ext cx="6975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24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Superion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显著提高基于覆盖的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灰盒模糊的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能力。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9948" y="1453731"/>
            <a:ext cx="59814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Superion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发现了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个分配了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CVE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标识符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AFL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相比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bug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AFL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只发现了其中的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没有发现任何其他新的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bug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Jsfunfuzz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相比，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Jsfunfuzz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没有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发现任何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bug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76" y="366936"/>
            <a:ext cx="4214683" cy="64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4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910081" y="105326"/>
            <a:ext cx="14102081" cy="523220"/>
            <a:chOff x="-1910081" y="554383"/>
            <a:chExt cx="14102081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-1910081" y="554383"/>
              <a:ext cx="60930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实验评估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代码覆盖率（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RQ2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8639" y="5416708"/>
            <a:ext cx="10866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24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Superion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可以显著提高基于覆盖的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灰盒模糊的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覆盖率。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9948" y="1453731"/>
            <a:ext cx="107047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在行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覆盖方面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AFL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平均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代码行覆盖率提高了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7.9%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，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Superion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平均代码行覆盖率提高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24.6%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覆盖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方面，初始种子的功能覆盖率平均为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44.8%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AFL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Superion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将功能覆盖率分别提高到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49.1%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57.9%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56" y="2941061"/>
            <a:ext cx="5841936" cy="23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7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910081" y="105326"/>
            <a:ext cx="14102081" cy="523220"/>
            <a:chOff x="-1910081" y="554383"/>
            <a:chExt cx="14102081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-1910081" y="554383"/>
              <a:ext cx="60930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实验评估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语法敏感的修剪策略的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有效性（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RQ3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4348" y="5366754"/>
            <a:ext cx="11659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24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Superion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基于语法敏感的修剪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策略虽然修剪比率相对较低，但可以显著提高修剪后测试输入的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语法有效性比率。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9948" y="1453731"/>
            <a:ext cx="10704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AFL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中内置的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修剪策略修剪的测试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字节比率高于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Superion 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AFL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中使用置修剪策略后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的测试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输入的语法有效性比率低于而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Superion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有效性比率。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52" y="2620440"/>
            <a:ext cx="6527177" cy="25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3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88685" y="138336"/>
            <a:ext cx="12380685" cy="523220"/>
            <a:chOff x="-188685" y="587393"/>
            <a:chExt cx="12380685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-188685" y="587393"/>
              <a:ext cx="20894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1616016" y="2261332"/>
            <a:ext cx="3333435" cy="658929"/>
            <a:chOff x="7220041" y="2116013"/>
            <a:chExt cx="3333435" cy="658929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7925846" y="2116013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研究背景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793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01</a:t>
              </a:r>
              <a:endPara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6229454" y="2273930"/>
            <a:ext cx="3333435" cy="658929"/>
            <a:chOff x="7220041" y="2116013"/>
            <a:chExt cx="3333435" cy="65892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7925846" y="2116013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研究方法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793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02</a:t>
              </a:r>
              <a:endPara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1616016" y="3604186"/>
            <a:ext cx="3333435" cy="658929"/>
            <a:chOff x="7220041" y="2116013"/>
            <a:chExt cx="3333435" cy="658929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7925846" y="2116013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实验评估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793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03</a:t>
              </a:r>
              <a:endPara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E016343-FCBA-4183-8159-71054396E91F}"/>
              </a:ext>
            </a:extLst>
          </p:cNvPr>
          <p:cNvGrpSpPr/>
          <p:nvPr/>
        </p:nvGrpSpPr>
        <p:grpSpPr>
          <a:xfrm>
            <a:off x="6229454" y="3616784"/>
            <a:ext cx="3333435" cy="658929"/>
            <a:chOff x="7220041" y="2116013"/>
            <a:chExt cx="3333435" cy="658929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648C587-C8E5-481F-9366-C41B8CC67B5C}"/>
                </a:ext>
              </a:extLst>
            </p:cNvPr>
            <p:cNvSpPr txBox="1"/>
            <p:nvPr/>
          </p:nvSpPr>
          <p:spPr>
            <a:xfrm>
              <a:off x="7925846" y="2116013"/>
              <a:ext cx="2627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总结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689F103-683A-4F31-8763-3C431AE55832}"/>
                </a:ext>
              </a:extLst>
            </p:cNvPr>
            <p:cNvSpPr txBox="1"/>
            <p:nvPr/>
          </p:nvSpPr>
          <p:spPr>
            <a:xfrm>
              <a:off x="7220041" y="2128611"/>
              <a:ext cx="793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04</a:t>
              </a:r>
              <a:endPara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02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910081" y="105326"/>
            <a:ext cx="14102081" cy="523220"/>
            <a:chOff x="-1910081" y="554383"/>
            <a:chExt cx="14102081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-1910081" y="554383"/>
              <a:ext cx="60930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实验评估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语法敏感的变异策略的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有效性（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RQ4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4348" y="6258538"/>
            <a:ext cx="11659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24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Superion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的语法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敏感的变异策略在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产生覆盖新路径的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测试输入时是有效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9948" y="1453731"/>
            <a:ext cx="10704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阶段，位和字节翻转在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产生覆盖新路径的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测试输入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方面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比较有效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测试输入增加，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tree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uo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显著优于其他变异策略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73" y="2706243"/>
            <a:ext cx="8954969" cy="29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4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910081" y="105326"/>
            <a:ext cx="14102081" cy="523220"/>
            <a:chOff x="-1910081" y="554383"/>
            <a:chExt cx="14102081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-1910081" y="554383"/>
              <a:ext cx="60930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实验评估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语法敏感的变异策略的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有效性（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RQ4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9948" y="1453731"/>
            <a:ext cx="10704738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所有的变异策略在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产生覆盖新路径时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都是非常低效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67" y="2359890"/>
            <a:ext cx="10137507" cy="329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3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910081" y="105326"/>
            <a:ext cx="14102081" cy="523220"/>
            <a:chOff x="-1910081" y="554383"/>
            <a:chExt cx="14102081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-1910081" y="554383"/>
              <a:ext cx="60930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实验评估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语法敏感的变异策略的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有效性（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RQ4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9947" y="1453731"/>
            <a:ext cx="110769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Superion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增强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的基于字典的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变异策略减少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了一半的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变异应用次数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同时生成更多能覆盖新路径的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测试输入。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386511"/>
            <a:ext cx="8809376" cy="33890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59947" y="5877313"/>
            <a:ext cx="11076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AFL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中的内置变异策略相比，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Superion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的语法敏感的变异策略在产生覆盖新路径的测试输入时是有效的。 但所有变异策略的效率都有待提高。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9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910081" y="105326"/>
            <a:ext cx="14102081" cy="523220"/>
            <a:chOff x="-1910081" y="554383"/>
            <a:chExt cx="14102081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-1910081" y="554383"/>
              <a:ext cx="60930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实验评估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性能开销（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RQ5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9947" y="1453731"/>
            <a:ext cx="11076957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大多数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时间小于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测试输入的解析时间小于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0.045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秒。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27" y="2288566"/>
            <a:ext cx="9577359" cy="32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1910081" y="105326"/>
            <a:ext cx="14102081" cy="523220"/>
            <a:chOff x="-1910081" y="554383"/>
            <a:chExt cx="14102081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-1910081" y="554383"/>
              <a:ext cx="609309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实验评估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性能开销（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RQ5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9947" y="1453731"/>
            <a:ext cx="11076957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大多数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JavaScript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解析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时间小于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XML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测试输入的解析时间小于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0.045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秒。</a:t>
            </a:r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35" y="2467107"/>
            <a:ext cx="7161379" cy="25693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99312" y="5594579"/>
            <a:ext cx="11198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Superion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由于基于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语法敏感树的变异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策略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引入了额外的开销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。考虑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能力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和代码覆盖率，这样的开销仍然是可以接受的。</a:t>
            </a:r>
          </a:p>
        </p:txBody>
      </p:sp>
    </p:spTree>
    <p:extLst>
      <p:ext uri="{BB962C8B-B14F-4D97-AF65-F5344CB8AC3E}">
        <p14:creationId xmlns:p14="http://schemas.microsoft.com/office/powerpoint/2010/main" val="13473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-243848" y="138336"/>
            <a:ext cx="12435848" cy="523220"/>
            <a:chOff x="-243848" y="587393"/>
            <a:chExt cx="12435848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-243848" y="587393"/>
              <a:ext cx="20894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总结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675819" y="1689037"/>
            <a:ext cx="1136073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本文针对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处理结构化输入的程序，提出了一种基于覆盖的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语法敏感灰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盒模糊处理方法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Superion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具体来说：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本文提出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了一种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语法敏感的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修剪策略和两种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语法敏感的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突变策略，以在保持输入结构有效的前提下，有效地修剪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和变异测试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输入，将模糊的探索快速地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扩展。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几种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XML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引擎的实验研究表明，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Superion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AFL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提高了代码覆盖率和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bug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查找能力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3345" y="1103474"/>
            <a:ext cx="3425125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文章总结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3345" y="3952579"/>
            <a:ext cx="3425125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我的想法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5819" y="4625653"/>
            <a:ext cx="11040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本文中基于树的变异策略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生成大量的测试输入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增加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程序执行过程中的负担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，降低模糊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处理的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效率。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为了减轻这个负担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本文设计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了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三个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启发式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原则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减少测试输入的变异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数量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。我认为在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这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部分可以使用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ART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技术筛选有代表性的变异生成的测试输入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能够提高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模糊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效率。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08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643386" y="557346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1743" y="685800"/>
            <a:ext cx="10428514" cy="548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18304" y="2744912"/>
            <a:ext cx="5955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spc="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Thanks</a:t>
            </a:r>
            <a:endParaRPr lang="zh-CN" altLang="en-US" sz="44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5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138336"/>
            <a:ext cx="12192000" cy="523220"/>
            <a:chOff x="0" y="587393"/>
            <a:chExt cx="12192000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0" y="587393"/>
              <a:ext cx="20894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研究背景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模糊测试（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Fuzzing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4171" y="1492402"/>
            <a:ext cx="11817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模糊测试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使用大量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半有效的数据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作为待测程序的输入，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检测系统是否存在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失效或崩溃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31" y="5185761"/>
            <a:ext cx="936625" cy="9747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79428" y="4573237"/>
            <a:ext cx="2202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半有效的测试用例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56" y="5227671"/>
            <a:ext cx="965835" cy="8788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141056" y="4559016"/>
            <a:ext cx="11537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待测程序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261" y="5152106"/>
            <a:ext cx="989330" cy="10299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162261" y="4556727"/>
            <a:ext cx="13569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检测报告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10" idx="3"/>
            <a:endCxn id="12" idx="1"/>
          </p:cNvCxnSpPr>
          <p:nvPr/>
        </p:nvCxnSpPr>
        <p:spPr>
          <a:xfrm flipV="1">
            <a:off x="6048856" y="5681696"/>
            <a:ext cx="109220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3"/>
            <a:endCxn id="14" idx="1"/>
          </p:cNvCxnSpPr>
          <p:nvPr/>
        </p:nvCxnSpPr>
        <p:spPr>
          <a:xfrm>
            <a:off x="8106891" y="5681696"/>
            <a:ext cx="1055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313491" y="5210725"/>
            <a:ext cx="1120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261196" y="5226080"/>
            <a:ext cx="1120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检测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4348" y="2208314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模糊测试测试用例生成方法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4171" y="2770986"/>
            <a:ext cx="11817096" cy="45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测试用例生成有两种方法：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的测试用例生成方法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基于变异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的测试用例生成方法。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50318" y="4059361"/>
            <a:ext cx="668248" cy="668248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2577248" y="3581493"/>
            <a:ext cx="2202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语法规则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规格说明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肘形连接符 7"/>
          <p:cNvCxnSpPr>
            <a:stCxn id="4" idx="1"/>
            <a:endCxn id="11" idx="0"/>
          </p:cNvCxnSpPr>
          <p:nvPr/>
        </p:nvCxnSpPr>
        <p:spPr>
          <a:xfrm>
            <a:off x="3818566" y="4393485"/>
            <a:ext cx="2061952" cy="1797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710255" y="3966103"/>
            <a:ext cx="2202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640" y="5303971"/>
            <a:ext cx="723392" cy="723392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129586" y="4794161"/>
            <a:ext cx="2202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种子文件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测试输入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51" y="5181567"/>
            <a:ext cx="960382" cy="960382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3098086" y="4856055"/>
            <a:ext cx="2202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变异器</a:t>
            </a:r>
          </a:p>
        </p:txBody>
      </p:sp>
      <p:cxnSp>
        <p:nvCxnSpPr>
          <p:cNvPr id="42" name="直接箭头连接符 41"/>
          <p:cNvCxnSpPr>
            <a:stCxn id="36" idx="3"/>
            <a:endCxn id="39" idx="1"/>
          </p:cNvCxnSpPr>
          <p:nvPr/>
        </p:nvCxnSpPr>
        <p:spPr>
          <a:xfrm flipV="1">
            <a:off x="2507032" y="5661758"/>
            <a:ext cx="497219" cy="3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9" idx="3"/>
            <a:endCxn id="10" idx="1"/>
          </p:cNvCxnSpPr>
          <p:nvPr/>
        </p:nvCxnSpPr>
        <p:spPr>
          <a:xfrm>
            <a:off x="3964633" y="5661758"/>
            <a:ext cx="1147598" cy="11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331311" y="5225395"/>
            <a:ext cx="2202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变异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486713" y="5206267"/>
            <a:ext cx="2202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89415" y="3539843"/>
            <a:ext cx="2620840" cy="11975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129586" y="4788087"/>
            <a:ext cx="3210615" cy="139399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4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8" grpId="0"/>
      <p:bldP spid="19" grpId="0"/>
      <p:bldP spid="32" grpId="0"/>
      <p:bldP spid="34" grpId="0"/>
      <p:bldP spid="35" grpId="0"/>
      <p:bldP spid="38" grpId="0"/>
      <p:bldP spid="40" grpId="0"/>
      <p:bldP spid="45" grpId="0"/>
      <p:bldP spid="46" grpId="0"/>
      <p:bldP spid="3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138336"/>
            <a:ext cx="12192000" cy="523220"/>
            <a:chOff x="0" y="587393"/>
            <a:chExt cx="12192000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0" y="587393"/>
              <a:ext cx="20894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研究背景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模糊测试分类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4171" y="1492402"/>
            <a:ext cx="118170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根据利用目标程序的内部结构的程度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，将模糊测试分为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黑盒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模糊测试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、灰盒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模糊测试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白盒模糊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4348" y="2208314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基于覆盖的灰盒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模糊测试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4171" y="2699949"/>
            <a:ext cx="11817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使用每个执行测试输入的覆盖信息来确定应该为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进一步模糊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处理保留的测试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输入。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AFL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视为基于覆盖的灰盒模糊的典型实现。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65238" y="4593285"/>
            <a:ext cx="1176011" cy="6599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目标程序 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0460" y="4586514"/>
            <a:ext cx="1382623" cy="659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对程序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代码插桩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29935" y="4586513"/>
            <a:ext cx="1606022" cy="637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选择测试输入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70047" y="3808575"/>
            <a:ext cx="1737677" cy="61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修剪测试输入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84362" y="3802542"/>
            <a:ext cx="1632586" cy="621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变异测试输入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752014" y="5548824"/>
            <a:ext cx="1705700" cy="50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执行测试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195279" y="5529699"/>
            <a:ext cx="2168274" cy="551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测试输入队列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 flipV="1">
            <a:off x="2641249" y="4916472"/>
            <a:ext cx="699211" cy="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3"/>
            <a:endCxn id="29" idx="1"/>
          </p:cNvCxnSpPr>
          <p:nvPr/>
        </p:nvCxnSpPr>
        <p:spPr>
          <a:xfrm flipV="1">
            <a:off x="4723083" y="4905344"/>
            <a:ext cx="506852" cy="1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9" idx="0"/>
            <a:endCxn id="31" idx="1"/>
          </p:cNvCxnSpPr>
          <p:nvPr/>
        </p:nvCxnSpPr>
        <p:spPr>
          <a:xfrm rot="5400000" flipH="1" flipV="1">
            <a:off x="6416315" y="3732782"/>
            <a:ext cx="470362" cy="1237101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34" idx="2"/>
            <a:endCxn id="35" idx="0"/>
          </p:cNvCxnSpPr>
          <p:nvPr/>
        </p:nvCxnSpPr>
        <p:spPr>
          <a:xfrm rot="16200000" flipH="1">
            <a:off x="10040210" y="4984170"/>
            <a:ext cx="1125098" cy="42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6" idx="1"/>
            <a:endCxn id="29" idx="2"/>
          </p:cNvCxnSpPr>
          <p:nvPr/>
        </p:nvCxnSpPr>
        <p:spPr>
          <a:xfrm rot="10800000">
            <a:off x="6032947" y="5224175"/>
            <a:ext cx="1162333" cy="581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3"/>
            <a:endCxn id="34" idx="1"/>
          </p:cNvCxnSpPr>
          <p:nvPr/>
        </p:nvCxnSpPr>
        <p:spPr>
          <a:xfrm flipV="1">
            <a:off x="9007724" y="4113134"/>
            <a:ext cx="776638" cy="3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5" idx="1"/>
            <a:endCxn id="36" idx="3"/>
          </p:cNvCxnSpPr>
          <p:nvPr/>
        </p:nvCxnSpPr>
        <p:spPr>
          <a:xfrm flipH="1">
            <a:off x="9363553" y="5802581"/>
            <a:ext cx="388461" cy="2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71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" grpId="0" animBg="1"/>
      <p:bldP spid="7" grpId="0" animBg="1"/>
      <p:bldP spid="29" grpId="0" animBg="1"/>
      <p:bldP spid="31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138336"/>
            <a:ext cx="12192000" cy="523220"/>
            <a:chOff x="0" y="587393"/>
            <a:chExt cx="12192000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0" y="587393"/>
              <a:ext cx="20894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研究背景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AFL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存在的问题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4171" y="1492402"/>
            <a:ext cx="11817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中的测试输入修剪策略具有语法盲目性：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很容易违反语法或破坏输入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结构。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AFL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输入变异策略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具有语法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盲目性：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大多数变异的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测试输入不能通过语法分析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，在早期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阶段被拒绝。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95612" y="3978689"/>
            <a:ext cx="1176011" cy="6599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目标程序 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0834" y="3971918"/>
            <a:ext cx="1382623" cy="659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对程序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代码插桩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60309" y="3971917"/>
            <a:ext cx="1606022" cy="6376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选择测试输入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00421" y="3193979"/>
            <a:ext cx="1737677" cy="615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修剪测试输入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14736" y="3187946"/>
            <a:ext cx="1632586" cy="621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变异测试输入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82388" y="4934228"/>
            <a:ext cx="1705700" cy="507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执行测试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25653" y="4915103"/>
            <a:ext cx="2168274" cy="551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测试输入队列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stCxn id="11" idx="3"/>
            <a:endCxn id="12" idx="1"/>
          </p:cNvCxnSpPr>
          <p:nvPr/>
        </p:nvCxnSpPr>
        <p:spPr>
          <a:xfrm flipV="1">
            <a:off x="2071623" y="4301876"/>
            <a:ext cx="699211" cy="6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 flipV="1">
            <a:off x="4153457" y="4290748"/>
            <a:ext cx="506852" cy="1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3" idx="0"/>
            <a:endCxn id="14" idx="1"/>
          </p:cNvCxnSpPr>
          <p:nvPr/>
        </p:nvCxnSpPr>
        <p:spPr>
          <a:xfrm rot="5400000" flipH="1" flipV="1">
            <a:off x="5846689" y="3118186"/>
            <a:ext cx="470362" cy="1237101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5" idx="2"/>
            <a:endCxn id="16" idx="0"/>
          </p:cNvCxnSpPr>
          <p:nvPr/>
        </p:nvCxnSpPr>
        <p:spPr>
          <a:xfrm rot="16200000" flipH="1">
            <a:off x="9470584" y="4369574"/>
            <a:ext cx="1125098" cy="42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7" idx="1"/>
            <a:endCxn id="13" idx="2"/>
          </p:cNvCxnSpPr>
          <p:nvPr/>
        </p:nvCxnSpPr>
        <p:spPr>
          <a:xfrm rot="10800000">
            <a:off x="5463321" y="4609579"/>
            <a:ext cx="1162333" cy="5810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 flipV="1">
            <a:off x="8438098" y="3498538"/>
            <a:ext cx="776638" cy="3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1"/>
            <a:endCxn id="17" idx="3"/>
          </p:cNvCxnSpPr>
          <p:nvPr/>
        </p:nvCxnSpPr>
        <p:spPr>
          <a:xfrm flipH="1">
            <a:off x="8793927" y="5187985"/>
            <a:ext cx="388461" cy="2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460761" y="2923082"/>
            <a:ext cx="2203554" cy="116923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929251" y="2913921"/>
            <a:ext cx="2203554" cy="116923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7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138336"/>
            <a:ext cx="12192000" cy="523220"/>
            <a:chOff x="0" y="587393"/>
            <a:chExt cx="12192000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0" y="587393"/>
              <a:ext cx="20894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研究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方法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9358" y="3090889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Superion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方法框架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045233" y="5242274"/>
            <a:ext cx="1263517" cy="5292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目标程序 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58190" y="5242274"/>
            <a:ext cx="1576170" cy="5292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对程序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代码插桩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49426" y="5242274"/>
            <a:ext cx="1712957" cy="53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选择测试输入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6748" y="4458502"/>
            <a:ext cx="1773565" cy="624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修剪测试输入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634145" y="4458502"/>
            <a:ext cx="1647642" cy="630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变异测试输入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634145" y="6057675"/>
            <a:ext cx="1647643" cy="507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执行测试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75036" y="5995537"/>
            <a:ext cx="2056991" cy="631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测试输入队列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stCxn id="11" idx="3"/>
            <a:endCxn id="12" idx="1"/>
          </p:cNvCxnSpPr>
          <p:nvPr/>
        </p:nvCxnSpPr>
        <p:spPr>
          <a:xfrm>
            <a:off x="2308750" y="5506918"/>
            <a:ext cx="449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4334360" y="5506918"/>
            <a:ext cx="515066" cy="3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3" idx="0"/>
            <a:endCxn id="14" idx="1"/>
          </p:cNvCxnSpPr>
          <p:nvPr/>
        </p:nvCxnSpPr>
        <p:spPr>
          <a:xfrm rot="5400000" flipH="1" flipV="1">
            <a:off x="6125654" y="4351181"/>
            <a:ext cx="471344" cy="1310843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5" idx="2"/>
            <a:endCxn id="16" idx="0"/>
          </p:cNvCxnSpPr>
          <p:nvPr/>
        </p:nvCxnSpPr>
        <p:spPr>
          <a:xfrm rot="16200000" flipH="1">
            <a:off x="9973824" y="5573531"/>
            <a:ext cx="968285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7" idx="1"/>
            <a:endCxn id="13" idx="2"/>
          </p:cNvCxnSpPr>
          <p:nvPr/>
        </p:nvCxnSpPr>
        <p:spPr>
          <a:xfrm rot="10800000">
            <a:off x="5705906" y="5778336"/>
            <a:ext cx="1169131" cy="5330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8790313" y="4770930"/>
            <a:ext cx="843832" cy="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1"/>
            <a:endCxn id="17" idx="3"/>
          </p:cNvCxnSpPr>
          <p:nvPr/>
        </p:nvCxnSpPr>
        <p:spPr>
          <a:xfrm flipH="1">
            <a:off x="8932027" y="6311434"/>
            <a:ext cx="7021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7437540" y="3681854"/>
            <a:ext cx="941960" cy="320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 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9" name="直接箭头连接符 58"/>
          <p:cNvCxnSpPr>
            <a:stCxn id="29" idx="2"/>
            <a:endCxn id="14" idx="0"/>
          </p:cNvCxnSpPr>
          <p:nvPr/>
        </p:nvCxnSpPr>
        <p:spPr>
          <a:xfrm flipH="1">
            <a:off x="7903531" y="4002412"/>
            <a:ext cx="4989" cy="456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757601" y="3490999"/>
            <a:ext cx="4859776" cy="185139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9946940" y="3681854"/>
            <a:ext cx="980888" cy="3205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语法 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>
            <a:stCxn id="31" idx="2"/>
            <a:endCxn id="15" idx="0"/>
          </p:cNvCxnSpPr>
          <p:nvPr/>
        </p:nvCxnSpPr>
        <p:spPr>
          <a:xfrm>
            <a:off x="10437384" y="4002412"/>
            <a:ext cx="20582" cy="456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69358" y="874694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解决方案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9181" y="1469281"/>
            <a:ext cx="1181709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为处理结构化输入的程序提出了一种新的基于覆盖的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语法敏感灰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盒模糊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Superion</a:t>
            </a:r>
            <a:r>
              <a:rPr lang="en-US" altLang="zh-CN" dirty="0"/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提出一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语法敏感的修剪策略：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在保持输入结构有效的同时有效地调整测试输入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提出两种语法敏感的变异策略：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快速进行语法分析之外的模糊探索。</a:t>
            </a:r>
            <a:endParaRPr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3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9" grpId="0" animBg="1"/>
      <p:bldP spid="61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138336"/>
            <a:ext cx="12192000" cy="523220"/>
            <a:chOff x="0" y="587393"/>
            <a:chExt cx="12192000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0" y="587393"/>
              <a:ext cx="20894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研究方法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语法敏感的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修剪策略</a:t>
            </a:r>
          </a:p>
        </p:txBody>
      </p:sp>
      <p:sp>
        <p:nvSpPr>
          <p:cNvPr id="3" name="矩形 2"/>
          <p:cNvSpPr/>
          <p:nvPr/>
        </p:nvSpPr>
        <p:spPr>
          <a:xfrm>
            <a:off x="769494" y="1657294"/>
            <a:ext cx="11267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AFL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内置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测试输入修剪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策略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具有语法盲目性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，把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分割为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数据块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在删除某块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之后覆盖率保持不变，则该块将被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65" y="2898437"/>
            <a:ext cx="9356992" cy="24113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89415" y="3132944"/>
            <a:ext cx="833667" cy="254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524125" y="4646952"/>
            <a:ext cx="1130580" cy="392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138336"/>
            <a:ext cx="12192000" cy="523220"/>
            <a:chOff x="0" y="587393"/>
            <a:chExt cx="12192000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0" y="587393"/>
              <a:ext cx="20894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研究方法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语法敏感的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修剪策略</a:t>
            </a:r>
          </a:p>
        </p:txBody>
      </p:sp>
      <p:sp>
        <p:nvSpPr>
          <p:cNvPr id="3" name="矩形 2"/>
          <p:cNvSpPr/>
          <p:nvPr/>
        </p:nvSpPr>
        <p:spPr>
          <a:xfrm>
            <a:off x="727806" y="1657294"/>
            <a:ext cx="49534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语法敏感的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修剪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策略算法过程：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根据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语法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将测试输入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in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解析为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AST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若解析错误使用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AFL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内置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修剪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策略；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中移除一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个子树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若移除后的覆盖率改变，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则不能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修剪，尝试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修剪下一个子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若移除后的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覆盖率不变，则修剪子树；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重复以上过程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直到不能修剪子树。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26" y="959370"/>
            <a:ext cx="5121932" cy="556916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036169" y="2158584"/>
            <a:ext cx="3861680" cy="2848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36169" y="2416287"/>
            <a:ext cx="3861680" cy="701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036169" y="3080641"/>
            <a:ext cx="3861680" cy="2105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036169" y="5073614"/>
            <a:ext cx="3861680" cy="547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0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138336"/>
            <a:ext cx="12192000" cy="523220"/>
            <a:chOff x="0" y="587393"/>
            <a:chExt cx="12192000" cy="523220"/>
          </a:xfrm>
        </p:grpSpPr>
        <p:sp>
          <p:nvSpPr>
            <p:cNvPr id="26" name="矩形 25"/>
            <p:cNvSpPr/>
            <p:nvPr/>
          </p:nvSpPr>
          <p:spPr>
            <a:xfrm>
              <a:off x="0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219456" y="587393"/>
              <a:ext cx="0" cy="457200"/>
            </a:xfrm>
            <a:prstGeom prst="line">
              <a:avLst/>
            </a:prstGeom>
            <a:noFill/>
            <a:ln w="38100" cap="flat" cmpd="sng" algn="ctr">
              <a:solidFill>
                <a:srgbClr val="FC611F"/>
              </a:solidFill>
              <a:prstDash val="solid"/>
            </a:ln>
            <a:effectLst/>
          </p:spPr>
        </p:cxnSp>
        <p:sp>
          <p:nvSpPr>
            <p:cNvPr id="28" name="矩形 27"/>
            <p:cNvSpPr/>
            <p:nvPr/>
          </p:nvSpPr>
          <p:spPr>
            <a:xfrm>
              <a:off x="0" y="587393"/>
              <a:ext cx="208941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研究方法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036552" y="587393"/>
              <a:ext cx="155448" cy="457200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84348" y="959370"/>
            <a:ext cx="68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语法敏感的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修剪策略</a:t>
            </a:r>
          </a:p>
        </p:txBody>
      </p:sp>
      <p:sp>
        <p:nvSpPr>
          <p:cNvPr id="3" name="矩形 2"/>
          <p:cNvSpPr/>
          <p:nvPr/>
        </p:nvSpPr>
        <p:spPr>
          <a:xfrm>
            <a:off x="769494" y="1657294"/>
            <a:ext cx="1126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测试输入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上使用语法敏感的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修剪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策略的效果。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60" y="2324440"/>
            <a:ext cx="8459324" cy="3651247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 flipV="1">
            <a:off x="1678897" y="3837480"/>
            <a:ext cx="6086007" cy="794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9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6A1C6"/>
      </a:accent1>
      <a:accent2>
        <a:srgbClr val="EE3C30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6A1C6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6A1C6"/>
    </a:accent1>
    <a:accent2>
      <a:srgbClr val="EE3C30"/>
    </a:accent2>
    <a:accent3>
      <a:srgbClr val="9BBB59"/>
    </a:accent3>
    <a:accent4>
      <a:srgbClr val="F39C12"/>
    </a:accent4>
    <a:accent5>
      <a:srgbClr val="C0392B"/>
    </a:accent5>
    <a:accent6>
      <a:srgbClr val="2C3F50"/>
    </a:accent6>
    <a:hlink>
      <a:srgbClr val="06A1C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8707</TotalTime>
  <Words>1625</Words>
  <Application>Microsoft Office PowerPoint</Application>
  <PresentationFormat>宽屏</PresentationFormat>
  <Paragraphs>204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</dc:creator>
  <cp:keywords>www.1ppt.com</cp:keywords>
  <dc:description>www.1ppt.com</dc:description>
  <cp:lastModifiedBy>Administrator</cp:lastModifiedBy>
  <cp:revision>344</cp:revision>
  <dcterms:created xsi:type="dcterms:W3CDTF">2017-04-14T10:22:28Z</dcterms:created>
  <dcterms:modified xsi:type="dcterms:W3CDTF">2020-07-15T12:12:09Z</dcterms:modified>
</cp:coreProperties>
</file>