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1" r:id="rId1"/>
  </p:sldMasterIdLst>
  <p:notesMasterIdLst>
    <p:notesMasterId r:id="rId13"/>
  </p:notesMasterIdLst>
  <p:sldIdLst>
    <p:sldId id="260" r:id="rId2"/>
    <p:sldId id="261" r:id="rId3"/>
    <p:sldId id="264" r:id="rId4"/>
    <p:sldId id="265" r:id="rId5"/>
    <p:sldId id="284" r:id="rId6"/>
    <p:sldId id="297" r:id="rId7"/>
    <p:sldId id="299" r:id="rId8"/>
    <p:sldId id="301" r:id="rId9"/>
    <p:sldId id="266" r:id="rId10"/>
    <p:sldId id="268" r:id="rId11"/>
    <p:sldId id="280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微软雅黑" panose="020B0503020204020204" pitchFamily="34" charset="-122"/>
      <p:regular r:id="rId18"/>
      <p:bold r:id="rId19"/>
    </p:embeddedFont>
    <p:embeddedFont>
      <p:font typeface="等线" panose="02010600030101010101" pitchFamily="2" charset="-122"/>
      <p:regular r:id="rId20"/>
      <p:bold r:id="rId21"/>
    </p:embeddedFont>
    <p:embeddedFont>
      <p:font typeface="等线 Light" panose="02010600030101010101" pitchFamily="2" charset="-122"/>
      <p:regular r:id="rId22"/>
    </p:embeddedFont>
    <p:embeddedFont>
      <p:font typeface="Arial Narrow" panose="020B0606020202030204" pitchFamily="34" charset="0"/>
      <p:regular r:id="rId23"/>
      <p:bold r:id="rId24"/>
      <p:italic r:id="rId25"/>
      <p:boldItalic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华文细黑" panose="02010600040101010101" pitchFamily="2" charset="-122"/>
      <p:regular r:id="rId31"/>
    </p:embeddedFont>
    <p:embeddedFont>
      <p:font typeface="黑体" panose="02010609060101010101" pitchFamily="49" charset="-122"/>
      <p:regular r:id="rId32"/>
    </p:embeddedFont>
    <p:embeddedFont>
      <p:font typeface="Agency FB" panose="020B0503020202020204" pitchFamily="34" charset="0"/>
      <p:regular r:id="rId33"/>
      <p:bold r:id="rId34"/>
    </p:embeddedFont>
    <p:embeddedFont>
      <p:font typeface="Calibri Light" panose="020F0302020204030204" pitchFamily="34" charset="0"/>
      <p:regular r:id="rId35"/>
      <p:italic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5296" userDrawn="1">
          <p15:clr>
            <a:srgbClr val="A4A3A4"/>
          </p15:clr>
        </p15:guide>
        <p15:guide id="6" pos="4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17C"/>
    <a:srgbClr val="000000"/>
    <a:srgbClr val="4EA4DD"/>
    <a:srgbClr val="FFFFFF"/>
    <a:srgbClr val="E8EAE9"/>
    <a:srgbClr val="A5A5A5"/>
    <a:srgbClr val="16A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31" autoAdjust="0"/>
    <p:restoredTop sz="85766" autoAdjust="0"/>
  </p:normalViewPr>
  <p:slideViewPr>
    <p:cSldViewPr showGuides="1">
      <p:cViewPr varScale="1">
        <p:scale>
          <a:sx n="120" d="100"/>
          <a:sy n="120" d="100"/>
        </p:scale>
        <p:origin x="1122" y="102"/>
      </p:cViewPr>
      <p:guideLst>
        <p:guide orient="horz" pos="2160"/>
        <p:guide pos="2880"/>
        <p:guide pos="5296"/>
        <p:guide pos="4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heme" Target="theme/theme1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A83D97-47DF-4B59-87F0-57795CFC1F0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CB00AF-6BA1-4579-B862-94525F45247C}">
      <dgm:prSet phldrT="[文本]"/>
      <dgm:spPr/>
      <dgm:t>
        <a:bodyPr/>
        <a:lstStyle/>
        <a:p>
          <a:r>
            <a:rPr lang="en-US" altLang="zh-CN" dirty="0" smtClean="0"/>
            <a:t>01</a:t>
          </a:r>
          <a:endParaRPr lang="zh-CN" altLang="en-US" dirty="0"/>
        </a:p>
      </dgm:t>
    </dgm:pt>
    <dgm:pt modelId="{60D14A03-93E7-4E5D-84B8-FA23711BF1E4}" type="parTrans" cxnId="{8C9696BB-441A-475E-997E-5B266B459F6E}">
      <dgm:prSet/>
      <dgm:spPr/>
      <dgm:t>
        <a:bodyPr/>
        <a:lstStyle/>
        <a:p>
          <a:endParaRPr lang="zh-CN" altLang="en-US"/>
        </a:p>
      </dgm:t>
    </dgm:pt>
    <dgm:pt modelId="{81781D8E-9E61-4743-A112-D71DFDD19B37}" type="sibTrans" cxnId="{8C9696BB-441A-475E-997E-5B266B459F6E}">
      <dgm:prSet/>
      <dgm:spPr/>
      <dgm:t>
        <a:bodyPr/>
        <a:lstStyle/>
        <a:p>
          <a:endParaRPr lang="zh-CN" altLang="en-US"/>
        </a:p>
      </dgm:t>
    </dgm:pt>
    <dgm:pt modelId="{27F5361E-1516-4127-B072-00D09D6D6886}">
      <dgm:prSet phldrT="[文本]"/>
      <dgm:spPr/>
      <dgm:t>
        <a:bodyPr/>
        <a:lstStyle/>
        <a:p>
          <a:r>
            <a:rPr lang="zh-CN" altLang="en-US" dirty="0" smtClean="0"/>
            <a:t>生成与选择测试用例</a:t>
          </a:r>
          <a:endParaRPr lang="zh-CN" altLang="en-US" dirty="0"/>
        </a:p>
      </dgm:t>
    </dgm:pt>
    <dgm:pt modelId="{FADF873E-947B-4223-95F3-C36E6B2A5AC8}" type="parTrans" cxnId="{28D389EF-22BF-41BB-BB86-41BE6A6F5653}">
      <dgm:prSet/>
      <dgm:spPr/>
      <dgm:t>
        <a:bodyPr/>
        <a:lstStyle/>
        <a:p>
          <a:endParaRPr lang="zh-CN" altLang="en-US"/>
        </a:p>
      </dgm:t>
    </dgm:pt>
    <dgm:pt modelId="{0AC512B9-5107-4917-B9C2-199C6C048D9A}" type="sibTrans" cxnId="{28D389EF-22BF-41BB-BB86-41BE6A6F5653}">
      <dgm:prSet/>
      <dgm:spPr/>
      <dgm:t>
        <a:bodyPr/>
        <a:lstStyle/>
        <a:p>
          <a:endParaRPr lang="zh-CN" altLang="en-US"/>
        </a:p>
      </dgm:t>
    </dgm:pt>
    <dgm:pt modelId="{68C3DFD2-0340-43BF-8A68-B1804B903BB0}">
      <dgm:prSet phldrT="[文本]"/>
      <dgm:spPr/>
      <dgm:t>
        <a:bodyPr/>
        <a:lstStyle/>
        <a:p>
          <a:r>
            <a:rPr lang="en-US" altLang="zh-CN" dirty="0" smtClean="0"/>
            <a:t>02</a:t>
          </a:r>
          <a:endParaRPr lang="zh-CN" altLang="en-US" dirty="0"/>
        </a:p>
      </dgm:t>
    </dgm:pt>
    <dgm:pt modelId="{7CA0263B-946A-4EC7-892B-3CB4FFE11767}" type="parTrans" cxnId="{26837D90-A67A-4105-AEB2-D43F8BD8B10E}">
      <dgm:prSet/>
      <dgm:spPr/>
      <dgm:t>
        <a:bodyPr/>
        <a:lstStyle/>
        <a:p>
          <a:endParaRPr lang="zh-CN" altLang="en-US"/>
        </a:p>
      </dgm:t>
    </dgm:pt>
    <dgm:pt modelId="{D9B5A391-4A88-45EC-A5B2-E8E5C2F81E97}" type="sibTrans" cxnId="{26837D90-A67A-4105-AEB2-D43F8BD8B10E}">
      <dgm:prSet/>
      <dgm:spPr/>
      <dgm:t>
        <a:bodyPr/>
        <a:lstStyle/>
        <a:p>
          <a:endParaRPr lang="zh-CN" altLang="en-US"/>
        </a:p>
      </dgm:t>
    </dgm:pt>
    <dgm:pt modelId="{DA9359D1-2F91-48E1-BB83-4CE1EB166161}">
      <dgm:prSet phldrT="[文本]"/>
      <dgm:spPr/>
      <dgm:t>
        <a:bodyPr/>
        <a:lstStyle/>
        <a:p>
          <a:r>
            <a:rPr lang="zh-CN" altLang="en-US" dirty="0" smtClean="0"/>
            <a:t>执行测试用例</a:t>
          </a:r>
          <a:endParaRPr lang="zh-CN" altLang="en-US" dirty="0"/>
        </a:p>
      </dgm:t>
    </dgm:pt>
    <dgm:pt modelId="{28A6CF3F-5EF1-4A20-8134-A74AB05F3300}" type="parTrans" cxnId="{5127E6C4-B35C-4A52-B59E-E39BAA703FE8}">
      <dgm:prSet/>
      <dgm:spPr/>
      <dgm:t>
        <a:bodyPr/>
        <a:lstStyle/>
        <a:p>
          <a:endParaRPr lang="zh-CN" altLang="en-US"/>
        </a:p>
      </dgm:t>
    </dgm:pt>
    <dgm:pt modelId="{F3B5AAA5-B261-4AB5-B9B2-42F6A1DFDB14}" type="sibTrans" cxnId="{5127E6C4-B35C-4A52-B59E-E39BAA703FE8}">
      <dgm:prSet/>
      <dgm:spPr/>
      <dgm:t>
        <a:bodyPr/>
        <a:lstStyle/>
        <a:p>
          <a:endParaRPr lang="zh-CN" altLang="en-US"/>
        </a:p>
      </dgm:t>
    </dgm:pt>
    <dgm:pt modelId="{A7A4FB02-1D8B-4E73-986B-449C391DF4F9}">
      <dgm:prSet phldrT="[文本]"/>
      <dgm:spPr/>
      <dgm:t>
        <a:bodyPr/>
        <a:lstStyle/>
        <a:p>
          <a:r>
            <a:rPr lang="en-US" altLang="zh-CN" dirty="0" smtClean="0"/>
            <a:t>03</a:t>
          </a:r>
          <a:endParaRPr lang="zh-CN" altLang="en-US" dirty="0"/>
        </a:p>
      </dgm:t>
    </dgm:pt>
    <dgm:pt modelId="{35B25BDA-AA6A-4E1E-9F1B-987AB1440968}" type="parTrans" cxnId="{26FD18DA-78EB-451D-98BB-C2C1EAD6F95A}">
      <dgm:prSet/>
      <dgm:spPr/>
      <dgm:t>
        <a:bodyPr/>
        <a:lstStyle/>
        <a:p>
          <a:endParaRPr lang="zh-CN" altLang="en-US"/>
        </a:p>
      </dgm:t>
    </dgm:pt>
    <dgm:pt modelId="{D869C9FD-CC1F-4C49-9A87-FB4804E81E18}" type="sibTrans" cxnId="{26FD18DA-78EB-451D-98BB-C2C1EAD6F95A}">
      <dgm:prSet/>
      <dgm:spPr/>
      <dgm:t>
        <a:bodyPr/>
        <a:lstStyle/>
        <a:p>
          <a:endParaRPr lang="zh-CN" altLang="en-US"/>
        </a:p>
      </dgm:t>
    </dgm:pt>
    <dgm:pt modelId="{060901D2-23FE-48C4-BEA7-196C29759EE4}">
      <dgm:prSet phldrT="[文本]"/>
      <dgm:spPr/>
      <dgm:t>
        <a:bodyPr/>
        <a:lstStyle/>
        <a:p>
          <a:r>
            <a:rPr lang="zh-CN" altLang="en-US" dirty="0" smtClean="0"/>
            <a:t>将执行结果与测试预期对比</a:t>
          </a:r>
          <a:endParaRPr lang="zh-CN" altLang="en-US" dirty="0"/>
        </a:p>
      </dgm:t>
    </dgm:pt>
    <dgm:pt modelId="{DD31539A-94AC-4876-BA1B-E5862B9B27DC}" type="parTrans" cxnId="{F60A7624-EC49-4C0E-95E7-F3FB65C9322E}">
      <dgm:prSet/>
      <dgm:spPr/>
      <dgm:t>
        <a:bodyPr/>
        <a:lstStyle/>
        <a:p>
          <a:endParaRPr lang="zh-CN" altLang="en-US"/>
        </a:p>
      </dgm:t>
    </dgm:pt>
    <dgm:pt modelId="{80E0AC8A-0E9A-43BE-ADF9-2656C212F817}" type="sibTrans" cxnId="{F60A7624-EC49-4C0E-95E7-F3FB65C9322E}">
      <dgm:prSet/>
      <dgm:spPr/>
      <dgm:t>
        <a:bodyPr/>
        <a:lstStyle/>
        <a:p>
          <a:endParaRPr lang="zh-CN" altLang="en-US"/>
        </a:p>
      </dgm:t>
    </dgm:pt>
    <dgm:pt modelId="{F3E60120-2B06-43B9-A0E3-96EEC6055E76}" type="pres">
      <dgm:prSet presAssocID="{DDA83D97-47DF-4B59-87F0-57795CFC1F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DC7656-50D3-49F2-ACB2-328C7CB2E5DD}" type="pres">
      <dgm:prSet presAssocID="{30CB00AF-6BA1-4579-B862-94525F45247C}" presName="composite" presStyleCnt="0"/>
      <dgm:spPr/>
    </dgm:pt>
    <dgm:pt modelId="{E98A04AE-EBAD-4035-8DCD-43ACDE67E29E}" type="pres">
      <dgm:prSet presAssocID="{30CB00AF-6BA1-4579-B862-94525F45247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EBC6D5-3333-4C75-972D-6BEDF3C6E380}" type="pres">
      <dgm:prSet presAssocID="{30CB00AF-6BA1-4579-B862-94525F45247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3F9F2E-5FA0-437A-B233-E6DE195B9469}" type="pres">
      <dgm:prSet presAssocID="{81781D8E-9E61-4743-A112-D71DFDD19B37}" presName="sp" presStyleCnt="0"/>
      <dgm:spPr/>
    </dgm:pt>
    <dgm:pt modelId="{FBBFD7F9-42DB-4869-AA1B-08212ADA51B6}" type="pres">
      <dgm:prSet presAssocID="{68C3DFD2-0340-43BF-8A68-B1804B903BB0}" presName="composite" presStyleCnt="0"/>
      <dgm:spPr/>
    </dgm:pt>
    <dgm:pt modelId="{23C4781C-FD60-4B4C-B3C4-A2A1126D05B0}" type="pres">
      <dgm:prSet presAssocID="{68C3DFD2-0340-43BF-8A68-B1804B903BB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FB32F1-694A-4BA5-992F-735FF5097ECF}" type="pres">
      <dgm:prSet presAssocID="{68C3DFD2-0340-43BF-8A68-B1804B903BB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BD6860-3EE2-4678-920C-B49123B21A0E}" type="pres">
      <dgm:prSet presAssocID="{D9B5A391-4A88-45EC-A5B2-E8E5C2F81E97}" presName="sp" presStyleCnt="0"/>
      <dgm:spPr/>
    </dgm:pt>
    <dgm:pt modelId="{B9B0D1A1-7149-4997-8FC8-7CEAF1D6DDFE}" type="pres">
      <dgm:prSet presAssocID="{A7A4FB02-1D8B-4E73-986B-449C391DF4F9}" presName="composite" presStyleCnt="0"/>
      <dgm:spPr/>
    </dgm:pt>
    <dgm:pt modelId="{F31AC2A2-EE12-462D-B506-74D72C037BD1}" type="pres">
      <dgm:prSet presAssocID="{A7A4FB02-1D8B-4E73-986B-449C391DF4F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FA3A35-488C-431C-BFD8-40287907B8CB}" type="pres">
      <dgm:prSet presAssocID="{A7A4FB02-1D8B-4E73-986B-449C391DF4F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9F2B00-92B6-4D23-A43A-461B7E8CF477}" type="presOf" srcId="{DDA83D97-47DF-4B59-87F0-57795CFC1F0D}" destId="{F3E60120-2B06-43B9-A0E3-96EEC6055E76}" srcOrd="0" destOrd="0" presId="urn:microsoft.com/office/officeart/2005/8/layout/chevron2"/>
    <dgm:cxn modelId="{57670CE4-BCD9-456D-A0A5-F8C2DB60D04E}" type="presOf" srcId="{68C3DFD2-0340-43BF-8A68-B1804B903BB0}" destId="{23C4781C-FD60-4B4C-B3C4-A2A1126D05B0}" srcOrd="0" destOrd="0" presId="urn:microsoft.com/office/officeart/2005/8/layout/chevron2"/>
    <dgm:cxn modelId="{8C9696BB-441A-475E-997E-5B266B459F6E}" srcId="{DDA83D97-47DF-4B59-87F0-57795CFC1F0D}" destId="{30CB00AF-6BA1-4579-B862-94525F45247C}" srcOrd="0" destOrd="0" parTransId="{60D14A03-93E7-4E5D-84B8-FA23711BF1E4}" sibTransId="{81781D8E-9E61-4743-A112-D71DFDD19B37}"/>
    <dgm:cxn modelId="{28D389EF-22BF-41BB-BB86-41BE6A6F5653}" srcId="{30CB00AF-6BA1-4579-B862-94525F45247C}" destId="{27F5361E-1516-4127-B072-00D09D6D6886}" srcOrd="0" destOrd="0" parTransId="{FADF873E-947B-4223-95F3-C36E6B2A5AC8}" sibTransId="{0AC512B9-5107-4917-B9C2-199C6C048D9A}"/>
    <dgm:cxn modelId="{5127E6C4-B35C-4A52-B59E-E39BAA703FE8}" srcId="{68C3DFD2-0340-43BF-8A68-B1804B903BB0}" destId="{DA9359D1-2F91-48E1-BB83-4CE1EB166161}" srcOrd="0" destOrd="0" parTransId="{28A6CF3F-5EF1-4A20-8134-A74AB05F3300}" sibTransId="{F3B5AAA5-B261-4AB5-B9B2-42F6A1DFDB14}"/>
    <dgm:cxn modelId="{26FD18DA-78EB-451D-98BB-C2C1EAD6F95A}" srcId="{DDA83D97-47DF-4B59-87F0-57795CFC1F0D}" destId="{A7A4FB02-1D8B-4E73-986B-449C391DF4F9}" srcOrd="2" destOrd="0" parTransId="{35B25BDA-AA6A-4E1E-9F1B-987AB1440968}" sibTransId="{D869C9FD-CC1F-4C49-9A87-FB4804E81E18}"/>
    <dgm:cxn modelId="{F60A7624-EC49-4C0E-95E7-F3FB65C9322E}" srcId="{A7A4FB02-1D8B-4E73-986B-449C391DF4F9}" destId="{060901D2-23FE-48C4-BEA7-196C29759EE4}" srcOrd="0" destOrd="0" parTransId="{DD31539A-94AC-4876-BA1B-E5862B9B27DC}" sibTransId="{80E0AC8A-0E9A-43BE-ADF9-2656C212F817}"/>
    <dgm:cxn modelId="{AB987B82-588F-4E02-BE94-268F5C2DC82A}" type="presOf" srcId="{DA9359D1-2F91-48E1-BB83-4CE1EB166161}" destId="{8FFB32F1-694A-4BA5-992F-735FF5097ECF}" srcOrd="0" destOrd="0" presId="urn:microsoft.com/office/officeart/2005/8/layout/chevron2"/>
    <dgm:cxn modelId="{26837D90-A67A-4105-AEB2-D43F8BD8B10E}" srcId="{DDA83D97-47DF-4B59-87F0-57795CFC1F0D}" destId="{68C3DFD2-0340-43BF-8A68-B1804B903BB0}" srcOrd="1" destOrd="0" parTransId="{7CA0263B-946A-4EC7-892B-3CB4FFE11767}" sibTransId="{D9B5A391-4A88-45EC-A5B2-E8E5C2F81E97}"/>
    <dgm:cxn modelId="{17A46669-F7EC-45C2-9D23-48C3098BE68C}" type="presOf" srcId="{A7A4FB02-1D8B-4E73-986B-449C391DF4F9}" destId="{F31AC2A2-EE12-462D-B506-74D72C037BD1}" srcOrd="0" destOrd="0" presId="urn:microsoft.com/office/officeart/2005/8/layout/chevron2"/>
    <dgm:cxn modelId="{967C6246-C81D-4CDA-8F06-B67ECBD4DACE}" type="presOf" srcId="{30CB00AF-6BA1-4579-B862-94525F45247C}" destId="{E98A04AE-EBAD-4035-8DCD-43ACDE67E29E}" srcOrd="0" destOrd="0" presId="urn:microsoft.com/office/officeart/2005/8/layout/chevron2"/>
    <dgm:cxn modelId="{3042DB4A-3318-440B-BA6E-CB7EF819D164}" type="presOf" srcId="{27F5361E-1516-4127-B072-00D09D6D6886}" destId="{11EBC6D5-3333-4C75-972D-6BEDF3C6E380}" srcOrd="0" destOrd="0" presId="urn:microsoft.com/office/officeart/2005/8/layout/chevron2"/>
    <dgm:cxn modelId="{C11B15DE-9794-4C53-B800-FE45038FC9C2}" type="presOf" srcId="{060901D2-23FE-48C4-BEA7-196C29759EE4}" destId="{2FFA3A35-488C-431C-BFD8-40287907B8CB}" srcOrd="0" destOrd="0" presId="urn:microsoft.com/office/officeart/2005/8/layout/chevron2"/>
    <dgm:cxn modelId="{4C4A012B-229B-44D5-9655-7B5E9512DCA4}" type="presParOf" srcId="{F3E60120-2B06-43B9-A0E3-96EEC6055E76}" destId="{71DC7656-50D3-49F2-ACB2-328C7CB2E5DD}" srcOrd="0" destOrd="0" presId="urn:microsoft.com/office/officeart/2005/8/layout/chevron2"/>
    <dgm:cxn modelId="{9013640A-18D7-42AF-9416-442B9AA11FE4}" type="presParOf" srcId="{71DC7656-50D3-49F2-ACB2-328C7CB2E5DD}" destId="{E98A04AE-EBAD-4035-8DCD-43ACDE67E29E}" srcOrd="0" destOrd="0" presId="urn:microsoft.com/office/officeart/2005/8/layout/chevron2"/>
    <dgm:cxn modelId="{006B10CC-A212-4267-A2C7-64E1F25043DC}" type="presParOf" srcId="{71DC7656-50D3-49F2-ACB2-328C7CB2E5DD}" destId="{11EBC6D5-3333-4C75-972D-6BEDF3C6E380}" srcOrd="1" destOrd="0" presId="urn:microsoft.com/office/officeart/2005/8/layout/chevron2"/>
    <dgm:cxn modelId="{F8467DED-0333-4142-9D58-70FA388016F0}" type="presParOf" srcId="{F3E60120-2B06-43B9-A0E3-96EEC6055E76}" destId="{CD3F9F2E-5FA0-437A-B233-E6DE195B9469}" srcOrd="1" destOrd="0" presId="urn:microsoft.com/office/officeart/2005/8/layout/chevron2"/>
    <dgm:cxn modelId="{9508237B-5C0F-4D4B-90BD-57270D9222F2}" type="presParOf" srcId="{F3E60120-2B06-43B9-A0E3-96EEC6055E76}" destId="{FBBFD7F9-42DB-4869-AA1B-08212ADA51B6}" srcOrd="2" destOrd="0" presId="urn:microsoft.com/office/officeart/2005/8/layout/chevron2"/>
    <dgm:cxn modelId="{95ED1236-A4ED-4E9C-B9F6-AA5B1D3224A5}" type="presParOf" srcId="{FBBFD7F9-42DB-4869-AA1B-08212ADA51B6}" destId="{23C4781C-FD60-4B4C-B3C4-A2A1126D05B0}" srcOrd="0" destOrd="0" presId="urn:microsoft.com/office/officeart/2005/8/layout/chevron2"/>
    <dgm:cxn modelId="{B082910E-8BB3-4036-BA64-C7BAC3114677}" type="presParOf" srcId="{FBBFD7F9-42DB-4869-AA1B-08212ADA51B6}" destId="{8FFB32F1-694A-4BA5-992F-735FF5097ECF}" srcOrd="1" destOrd="0" presId="urn:microsoft.com/office/officeart/2005/8/layout/chevron2"/>
    <dgm:cxn modelId="{1891596D-7770-4C23-BD59-337B1B0B2656}" type="presParOf" srcId="{F3E60120-2B06-43B9-A0E3-96EEC6055E76}" destId="{8FBD6860-3EE2-4678-920C-B49123B21A0E}" srcOrd="3" destOrd="0" presId="urn:microsoft.com/office/officeart/2005/8/layout/chevron2"/>
    <dgm:cxn modelId="{DAD445BE-84CD-4C34-B77A-36A6C89441D5}" type="presParOf" srcId="{F3E60120-2B06-43B9-A0E3-96EEC6055E76}" destId="{B9B0D1A1-7149-4997-8FC8-7CEAF1D6DDFE}" srcOrd="4" destOrd="0" presId="urn:microsoft.com/office/officeart/2005/8/layout/chevron2"/>
    <dgm:cxn modelId="{61B3751D-6D8A-41AE-8D9B-8A966C13D10E}" type="presParOf" srcId="{B9B0D1A1-7149-4997-8FC8-7CEAF1D6DDFE}" destId="{F31AC2A2-EE12-462D-B506-74D72C037BD1}" srcOrd="0" destOrd="0" presId="urn:microsoft.com/office/officeart/2005/8/layout/chevron2"/>
    <dgm:cxn modelId="{D91DE49D-C192-43EC-915B-03F103BBCBEE}" type="presParOf" srcId="{B9B0D1A1-7149-4997-8FC8-7CEAF1D6DDFE}" destId="{2FFA3A35-488C-431C-BFD8-40287907B8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3E383C-E44F-4D95-94AB-9ECBC270859E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6464F0F-A638-4FFD-A8D4-13A3DFADE1AA}">
      <dgm:prSet phldrT="[文本]"/>
      <dgm:spPr/>
      <dgm:t>
        <a:bodyPr/>
        <a:lstStyle/>
        <a:p>
          <a:r>
            <a:rPr lang="zh-CN" altLang="en-US" dirty="0" smtClean="0"/>
            <a:t>软件测试</a:t>
          </a:r>
          <a:endParaRPr lang="zh-CN" altLang="en-US" dirty="0"/>
        </a:p>
      </dgm:t>
    </dgm:pt>
    <dgm:pt modelId="{D9285A22-9118-46C8-B840-2AA230205C55}" type="parTrans" cxnId="{67AD333B-FBCD-43ED-AE5E-4A5226548B1D}">
      <dgm:prSet/>
      <dgm:spPr/>
      <dgm:t>
        <a:bodyPr/>
        <a:lstStyle/>
        <a:p>
          <a:endParaRPr lang="zh-CN" altLang="en-US"/>
        </a:p>
      </dgm:t>
    </dgm:pt>
    <dgm:pt modelId="{B3480824-8EFA-4E16-BBDA-378B39BE0A6F}" type="sibTrans" cxnId="{67AD333B-FBCD-43ED-AE5E-4A5226548B1D}">
      <dgm:prSet/>
      <dgm:spPr/>
      <dgm:t>
        <a:bodyPr/>
        <a:lstStyle/>
        <a:p>
          <a:endParaRPr lang="zh-CN" altLang="en-US"/>
        </a:p>
      </dgm:t>
    </dgm:pt>
    <dgm:pt modelId="{87CDA6CC-4005-4128-BACE-887AF590D760}">
      <dgm:prSet phldrT="[文本]"/>
      <dgm:spPr/>
      <dgm:t>
        <a:bodyPr/>
        <a:lstStyle/>
        <a:p>
          <a:r>
            <a:rPr lang="zh-CN" altLang="en-US" dirty="0" smtClean="0"/>
            <a:t>提出新的测试技术</a:t>
          </a:r>
          <a:endParaRPr lang="zh-CN" altLang="en-US" dirty="0"/>
        </a:p>
      </dgm:t>
    </dgm:pt>
    <dgm:pt modelId="{288CBBB8-0AD3-4741-A484-4D25B3FF6011}" type="parTrans" cxnId="{3AC7B828-4927-4DAF-8149-9F66AAB81429}">
      <dgm:prSet/>
      <dgm:spPr/>
      <dgm:t>
        <a:bodyPr/>
        <a:lstStyle/>
        <a:p>
          <a:endParaRPr lang="zh-CN" altLang="en-US"/>
        </a:p>
      </dgm:t>
    </dgm:pt>
    <dgm:pt modelId="{61C4AC36-FB35-4AB0-A900-D0B733E345B0}" type="sibTrans" cxnId="{3AC7B828-4927-4DAF-8149-9F66AAB81429}">
      <dgm:prSet/>
      <dgm:spPr/>
      <dgm:t>
        <a:bodyPr/>
        <a:lstStyle/>
        <a:p>
          <a:endParaRPr lang="zh-CN" altLang="en-US"/>
        </a:p>
      </dgm:t>
    </dgm:pt>
    <dgm:pt modelId="{703BF852-A00E-416A-8646-7AD669E1104D}">
      <dgm:prSet phldrT="[文本]"/>
      <dgm:spPr/>
      <dgm:t>
        <a:bodyPr/>
        <a:lstStyle/>
        <a:p>
          <a:r>
            <a:rPr lang="zh-CN" altLang="en-US" dirty="0" smtClean="0"/>
            <a:t>应用测试技术到其它领域</a:t>
          </a:r>
          <a:endParaRPr lang="zh-CN" altLang="en-US" dirty="0"/>
        </a:p>
      </dgm:t>
    </dgm:pt>
    <dgm:pt modelId="{615205B3-5250-4292-8930-9170E828A6D8}" type="parTrans" cxnId="{ACC7D2FE-7ED4-4AFF-80D7-2F4EE6E1A253}">
      <dgm:prSet/>
      <dgm:spPr/>
      <dgm:t>
        <a:bodyPr/>
        <a:lstStyle/>
        <a:p>
          <a:endParaRPr lang="zh-CN" altLang="en-US"/>
        </a:p>
      </dgm:t>
    </dgm:pt>
    <dgm:pt modelId="{ECD67BB9-8D88-4BD7-A306-D5FAC83468C5}" type="sibTrans" cxnId="{ACC7D2FE-7ED4-4AFF-80D7-2F4EE6E1A253}">
      <dgm:prSet/>
      <dgm:spPr/>
      <dgm:t>
        <a:bodyPr/>
        <a:lstStyle/>
        <a:p>
          <a:endParaRPr lang="zh-CN" altLang="en-US"/>
        </a:p>
      </dgm:t>
    </dgm:pt>
    <dgm:pt modelId="{C608EA8A-78A4-4418-8C09-4B0912935565}">
      <dgm:prSet phldrT="[文本]"/>
      <dgm:spPr/>
      <dgm:t>
        <a:bodyPr/>
        <a:lstStyle/>
        <a:p>
          <a:endParaRPr lang="zh-CN" altLang="en-US" dirty="0"/>
        </a:p>
      </dgm:t>
    </dgm:pt>
    <dgm:pt modelId="{A28B4801-516D-4EAD-A571-96D76024E462}" type="parTrans" cxnId="{EFB4CCEB-D16D-4FE9-81CE-539FCB5DC25C}">
      <dgm:prSet/>
      <dgm:spPr/>
      <dgm:t>
        <a:bodyPr/>
        <a:lstStyle/>
        <a:p>
          <a:endParaRPr lang="zh-CN" altLang="en-US"/>
        </a:p>
      </dgm:t>
    </dgm:pt>
    <dgm:pt modelId="{C8389B82-F45A-41E5-98E3-068EA07F3C64}" type="sibTrans" cxnId="{EFB4CCEB-D16D-4FE9-81CE-539FCB5DC25C}">
      <dgm:prSet/>
      <dgm:spPr/>
      <dgm:t>
        <a:bodyPr/>
        <a:lstStyle/>
        <a:p>
          <a:endParaRPr lang="zh-CN" altLang="en-US"/>
        </a:p>
      </dgm:t>
    </dgm:pt>
    <dgm:pt modelId="{3B18784C-8216-4934-8677-D3809C56E54E}">
      <dgm:prSet phldrT="[文本]"/>
      <dgm:spPr/>
      <dgm:t>
        <a:bodyPr/>
        <a:lstStyle/>
        <a:p>
          <a:r>
            <a:rPr lang="zh-CN" altLang="en-US" dirty="0" smtClean="0"/>
            <a:t>缺少预期时并发程序测试</a:t>
          </a:r>
          <a:endParaRPr lang="zh-CN" altLang="en-US" dirty="0"/>
        </a:p>
      </dgm:t>
    </dgm:pt>
    <dgm:pt modelId="{0447F72B-C834-4483-82C1-1696C9F9A1BB}" type="sibTrans" cxnId="{844B7281-0A0F-439C-9F28-B7480C695C93}">
      <dgm:prSet/>
      <dgm:spPr/>
      <dgm:t>
        <a:bodyPr/>
        <a:lstStyle/>
        <a:p>
          <a:endParaRPr lang="zh-CN" altLang="en-US"/>
        </a:p>
      </dgm:t>
    </dgm:pt>
    <dgm:pt modelId="{EC2FD593-0E1C-474A-B91B-333B169F4013}" type="parTrans" cxnId="{844B7281-0A0F-439C-9F28-B7480C695C93}">
      <dgm:prSet/>
      <dgm:spPr/>
      <dgm:t>
        <a:bodyPr/>
        <a:lstStyle/>
        <a:p>
          <a:endParaRPr lang="zh-CN" altLang="en-US"/>
        </a:p>
      </dgm:t>
    </dgm:pt>
    <dgm:pt modelId="{D4F72F00-E390-479F-A53F-9742113FD76B}" type="pres">
      <dgm:prSet presAssocID="{983E383C-E44F-4D95-94AB-9ECBC270859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51089D-F785-4538-872C-421EB010F6A1}" type="pres">
      <dgm:prSet presAssocID="{46464F0F-A638-4FFD-A8D4-13A3DFADE1A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BFED456-E4FE-4D29-80B7-76C791654368}" type="pres">
      <dgm:prSet presAssocID="{87CDA6CC-4005-4128-BACE-887AF590D76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73B854-03E6-4DA9-BCEA-108720E1BE4E}" type="pres">
      <dgm:prSet presAssocID="{87CDA6CC-4005-4128-BACE-887AF590D760}" presName="dummy" presStyleCnt="0"/>
      <dgm:spPr/>
    </dgm:pt>
    <dgm:pt modelId="{E6339FC2-99C6-4C04-8490-E6E212D21B27}" type="pres">
      <dgm:prSet presAssocID="{61C4AC36-FB35-4AB0-A900-D0B733E345B0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B795FF52-19EB-497C-8E08-00DF7B26D603}" type="pres">
      <dgm:prSet presAssocID="{703BF852-A00E-416A-8646-7AD669E1104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17F7C4-9DE8-4BEA-945D-EBC8910A99FF}" type="pres">
      <dgm:prSet presAssocID="{703BF852-A00E-416A-8646-7AD669E1104D}" presName="dummy" presStyleCnt="0"/>
      <dgm:spPr/>
    </dgm:pt>
    <dgm:pt modelId="{D7707960-81BC-4635-843B-AAE728C4CB8E}" type="pres">
      <dgm:prSet presAssocID="{ECD67BB9-8D88-4BD7-A306-D5FAC83468C5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65BBDA52-95E7-4778-97D2-128C5E3DC24B}" type="pres">
      <dgm:prSet presAssocID="{3B18784C-8216-4934-8677-D3809C56E54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FF7C6B-D743-42D1-8BFF-9163A4FAA16F}" type="pres">
      <dgm:prSet presAssocID="{3B18784C-8216-4934-8677-D3809C56E54E}" presName="dummy" presStyleCnt="0"/>
      <dgm:spPr/>
    </dgm:pt>
    <dgm:pt modelId="{2F0D5F71-B70C-4028-8555-243A7CDA67CD}" type="pres">
      <dgm:prSet presAssocID="{0447F72B-C834-4483-82C1-1696C9F9A1BB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CA3E0EB-AAD7-45F4-A708-4FCDDB2796F8}" type="presOf" srcId="{983E383C-E44F-4D95-94AB-9ECBC270859E}" destId="{D4F72F00-E390-479F-A53F-9742113FD76B}" srcOrd="0" destOrd="0" presId="urn:microsoft.com/office/officeart/2005/8/layout/radial6"/>
    <dgm:cxn modelId="{3AC7B828-4927-4DAF-8149-9F66AAB81429}" srcId="{46464F0F-A638-4FFD-A8D4-13A3DFADE1AA}" destId="{87CDA6CC-4005-4128-BACE-887AF590D760}" srcOrd="0" destOrd="0" parTransId="{288CBBB8-0AD3-4741-A484-4D25B3FF6011}" sibTransId="{61C4AC36-FB35-4AB0-A900-D0B733E345B0}"/>
    <dgm:cxn modelId="{844B7281-0A0F-439C-9F28-B7480C695C93}" srcId="{46464F0F-A638-4FFD-A8D4-13A3DFADE1AA}" destId="{3B18784C-8216-4934-8677-D3809C56E54E}" srcOrd="2" destOrd="0" parTransId="{EC2FD593-0E1C-474A-B91B-333B169F4013}" sibTransId="{0447F72B-C834-4483-82C1-1696C9F9A1BB}"/>
    <dgm:cxn modelId="{EFB4CCEB-D16D-4FE9-81CE-539FCB5DC25C}" srcId="{983E383C-E44F-4D95-94AB-9ECBC270859E}" destId="{C608EA8A-78A4-4418-8C09-4B0912935565}" srcOrd="1" destOrd="0" parTransId="{A28B4801-516D-4EAD-A571-96D76024E462}" sibTransId="{C8389B82-F45A-41E5-98E3-068EA07F3C64}"/>
    <dgm:cxn modelId="{F591F8A7-CC37-4791-9390-71D92B3EC5F8}" type="presOf" srcId="{703BF852-A00E-416A-8646-7AD669E1104D}" destId="{B795FF52-19EB-497C-8E08-00DF7B26D603}" srcOrd="0" destOrd="0" presId="urn:microsoft.com/office/officeart/2005/8/layout/radial6"/>
    <dgm:cxn modelId="{0A667283-C7AA-4E08-90DC-95BF07581F31}" type="presOf" srcId="{ECD67BB9-8D88-4BD7-A306-D5FAC83468C5}" destId="{D7707960-81BC-4635-843B-AAE728C4CB8E}" srcOrd="0" destOrd="0" presId="urn:microsoft.com/office/officeart/2005/8/layout/radial6"/>
    <dgm:cxn modelId="{1EC7E83C-7934-4B2D-91BF-568587B6DD07}" type="presOf" srcId="{61C4AC36-FB35-4AB0-A900-D0B733E345B0}" destId="{E6339FC2-99C6-4C04-8490-E6E212D21B27}" srcOrd="0" destOrd="0" presId="urn:microsoft.com/office/officeart/2005/8/layout/radial6"/>
    <dgm:cxn modelId="{CF233B9A-5580-43DF-BD84-5F1DCDAB48EC}" type="presOf" srcId="{3B18784C-8216-4934-8677-D3809C56E54E}" destId="{65BBDA52-95E7-4778-97D2-128C5E3DC24B}" srcOrd="0" destOrd="0" presId="urn:microsoft.com/office/officeart/2005/8/layout/radial6"/>
    <dgm:cxn modelId="{ACC7D2FE-7ED4-4AFF-80D7-2F4EE6E1A253}" srcId="{46464F0F-A638-4FFD-A8D4-13A3DFADE1AA}" destId="{703BF852-A00E-416A-8646-7AD669E1104D}" srcOrd="1" destOrd="0" parTransId="{615205B3-5250-4292-8930-9170E828A6D8}" sibTransId="{ECD67BB9-8D88-4BD7-A306-D5FAC83468C5}"/>
    <dgm:cxn modelId="{DA688374-37CA-4881-B9BA-CE26509D0B13}" type="presOf" srcId="{46464F0F-A638-4FFD-A8D4-13A3DFADE1AA}" destId="{8551089D-F785-4538-872C-421EB010F6A1}" srcOrd="0" destOrd="0" presId="urn:microsoft.com/office/officeart/2005/8/layout/radial6"/>
    <dgm:cxn modelId="{99522C1F-0047-42D7-9538-913A03038ECA}" type="presOf" srcId="{0447F72B-C834-4483-82C1-1696C9F9A1BB}" destId="{2F0D5F71-B70C-4028-8555-243A7CDA67CD}" srcOrd="0" destOrd="0" presId="urn:microsoft.com/office/officeart/2005/8/layout/radial6"/>
    <dgm:cxn modelId="{67AD333B-FBCD-43ED-AE5E-4A5226548B1D}" srcId="{983E383C-E44F-4D95-94AB-9ECBC270859E}" destId="{46464F0F-A638-4FFD-A8D4-13A3DFADE1AA}" srcOrd="0" destOrd="0" parTransId="{D9285A22-9118-46C8-B840-2AA230205C55}" sibTransId="{B3480824-8EFA-4E16-BBDA-378B39BE0A6F}"/>
    <dgm:cxn modelId="{A9DB69A8-5444-4249-B152-D4C84C381A30}" type="presOf" srcId="{87CDA6CC-4005-4128-BACE-887AF590D760}" destId="{ABFED456-E4FE-4D29-80B7-76C791654368}" srcOrd="0" destOrd="0" presId="urn:microsoft.com/office/officeart/2005/8/layout/radial6"/>
    <dgm:cxn modelId="{0202B30D-83F6-48F7-BA96-8830741CECCE}" type="presParOf" srcId="{D4F72F00-E390-479F-A53F-9742113FD76B}" destId="{8551089D-F785-4538-872C-421EB010F6A1}" srcOrd="0" destOrd="0" presId="urn:microsoft.com/office/officeart/2005/8/layout/radial6"/>
    <dgm:cxn modelId="{C4B247CF-4A3A-4E59-B4AD-F85FEF3A09E7}" type="presParOf" srcId="{D4F72F00-E390-479F-A53F-9742113FD76B}" destId="{ABFED456-E4FE-4D29-80B7-76C791654368}" srcOrd="1" destOrd="0" presId="urn:microsoft.com/office/officeart/2005/8/layout/radial6"/>
    <dgm:cxn modelId="{A41BE867-FAD2-4936-910E-44E05E5BE360}" type="presParOf" srcId="{D4F72F00-E390-479F-A53F-9742113FD76B}" destId="{5A73B854-03E6-4DA9-BCEA-108720E1BE4E}" srcOrd="2" destOrd="0" presId="urn:microsoft.com/office/officeart/2005/8/layout/radial6"/>
    <dgm:cxn modelId="{5A844C94-39FA-4F31-8859-F5480CAA1047}" type="presParOf" srcId="{D4F72F00-E390-479F-A53F-9742113FD76B}" destId="{E6339FC2-99C6-4C04-8490-E6E212D21B27}" srcOrd="3" destOrd="0" presId="urn:microsoft.com/office/officeart/2005/8/layout/radial6"/>
    <dgm:cxn modelId="{8DC60747-5908-4282-A8F4-3DD493C249C2}" type="presParOf" srcId="{D4F72F00-E390-479F-A53F-9742113FD76B}" destId="{B795FF52-19EB-497C-8E08-00DF7B26D603}" srcOrd="4" destOrd="0" presId="urn:microsoft.com/office/officeart/2005/8/layout/radial6"/>
    <dgm:cxn modelId="{1496B0A4-69FC-486F-BB2A-EC01E9B16D8F}" type="presParOf" srcId="{D4F72F00-E390-479F-A53F-9742113FD76B}" destId="{6417F7C4-9DE8-4BEA-945D-EBC8910A99FF}" srcOrd="5" destOrd="0" presId="urn:microsoft.com/office/officeart/2005/8/layout/radial6"/>
    <dgm:cxn modelId="{D0D70CA2-DF04-457C-86ED-4DC778DD415C}" type="presParOf" srcId="{D4F72F00-E390-479F-A53F-9742113FD76B}" destId="{D7707960-81BC-4635-843B-AAE728C4CB8E}" srcOrd="6" destOrd="0" presId="urn:microsoft.com/office/officeart/2005/8/layout/radial6"/>
    <dgm:cxn modelId="{DA817499-BA80-4D4D-A07D-C87927862F2E}" type="presParOf" srcId="{D4F72F00-E390-479F-A53F-9742113FD76B}" destId="{65BBDA52-95E7-4778-97D2-128C5E3DC24B}" srcOrd="7" destOrd="0" presId="urn:microsoft.com/office/officeart/2005/8/layout/radial6"/>
    <dgm:cxn modelId="{0C5EC389-3383-4FA8-A8AC-E305A224CF96}" type="presParOf" srcId="{D4F72F00-E390-479F-A53F-9742113FD76B}" destId="{40FF7C6B-D743-42D1-8BFF-9163A4FAA16F}" srcOrd="8" destOrd="0" presId="urn:microsoft.com/office/officeart/2005/8/layout/radial6"/>
    <dgm:cxn modelId="{51AFE072-F462-4DD0-AD89-1CD88A854E7A}" type="presParOf" srcId="{D4F72F00-E390-479F-A53F-9742113FD76B}" destId="{2F0D5F71-B70C-4028-8555-243A7CDA67CD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A04AE-EBAD-4035-8DCD-43ACDE67E29E}">
      <dsp:nvSpPr>
        <dsp:cNvPr id="0" name=""/>
        <dsp:cNvSpPr/>
      </dsp:nvSpPr>
      <dsp:spPr>
        <a:xfrm rot="5400000">
          <a:off x="-134826" y="135993"/>
          <a:ext cx="898841" cy="6291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01</a:t>
          </a:r>
          <a:endParaRPr lang="zh-CN" altLang="en-US" sz="1700" kern="1200" dirty="0"/>
        </a:p>
      </dsp:txBody>
      <dsp:txXfrm rot="-5400000">
        <a:off x="1" y="315762"/>
        <a:ext cx="629189" cy="269652"/>
      </dsp:txXfrm>
    </dsp:sp>
    <dsp:sp modelId="{11EBC6D5-3333-4C75-972D-6BEDF3C6E380}">
      <dsp:nvSpPr>
        <dsp:cNvPr id="0" name=""/>
        <dsp:cNvSpPr/>
      </dsp:nvSpPr>
      <dsp:spPr>
        <a:xfrm rot="5400000">
          <a:off x="2217310" y="-1586953"/>
          <a:ext cx="584247" cy="37604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生成与选择测试用例</a:t>
          </a:r>
          <a:endParaRPr lang="zh-CN" altLang="en-US" sz="2100" kern="1200" dirty="0"/>
        </a:p>
      </dsp:txBody>
      <dsp:txXfrm rot="-5400000">
        <a:off x="629190" y="29688"/>
        <a:ext cx="3731968" cy="527205"/>
      </dsp:txXfrm>
    </dsp:sp>
    <dsp:sp modelId="{23C4781C-FD60-4B4C-B3C4-A2A1126D05B0}">
      <dsp:nvSpPr>
        <dsp:cNvPr id="0" name=""/>
        <dsp:cNvSpPr/>
      </dsp:nvSpPr>
      <dsp:spPr>
        <a:xfrm rot="5400000">
          <a:off x="-134826" y="846078"/>
          <a:ext cx="898841" cy="6291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02</a:t>
          </a:r>
          <a:endParaRPr lang="zh-CN" altLang="en-US" sz="1700" kern="1200" dirty="0"/>
        </a:p>
      </dsp:txBody>
      <dsp:txXfrm rot="-5400000">
        <a:off x="1" y="1025847"/>
        <a:ext cx="629189" cy="269652"/>
      </dsp:txXfrm>
    </dsp:sp>
    <dsp:sp modelId="{8FFB32F1-694A-4BA5-992F-735FF5097ECF}">
      <dsp:nvSpPr>
        <dsp:cNvPr id="0" name=""/>
        <dsp:cNvSpPr/>
      </dsp:nvSpPr>
      <dsp:spPr>
        <a:xfrm rot="5400000">
          <a:off x="2217310" y="-876868"/>
          <a:ext cx="584247" cy="37604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执行测试用例</a:t>
          </a:r>
          <a:endParaRPr lang="zh-CN" altLang="en-US" sz="2100" kern="1200" dirty="0"/>
        </a:p>
      </dsp:txBody>
      <dsp:txXfrm rot="-5400000">
        <a:off x="629190" y="739773"/>
        <a:ext cx="3731968" cy="527205"/>
      </dsp:txXfrm>
    </dsp:sp>
    <dsp:sp modelId="{F31AC2A2-EE12-462D-B506-74D72C037BD1}">
      <dsp:nvSpPr>
        <dsp:cNvPr id="0" name=""/>
        <dsp:cNvSpPr/>
      </dsp:nvSpPr>
      <dsp:spPr>
        <a:xfrm rot="5400000">
          <a:off x="-134826" y="1556163"/>
          <a:ext cx="898841" cy="6291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03</a:t>
          </a:r>
          <a:endParaRPr lang="zh-CN" altLang="en-US" sz="1700" kern="1200" dirty="0"/>
        </a:p>
      </dsp:txBody>
      <dsp:txXfrm rot="-5400000">
        <a:off x="1" y="1735932"/>
        <a:ext cx="629189" cy="269652"/>
      </dsp:txXfrm>
    </dsp:sp>
    <dsp:sp modelId="{2FFA3A35-488C-431C-BFD8-40287907B8CB}">
      <dsp:nvSpPr>
        <dsp:cNvPr id="0" name=""/>
        <dsp:cNvSpPr/>
      </dsp:nvSpPr>
      <dsp:spPr>
        <a:xfrm rot="5400000">
          <a:off x="2217310" y="-166783"/>
          <a:ext cx="584247" cy="37604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将执行结果与测试预期对比</a:t>
          </a:r>
          <a:endParaRPr lang="zh-CN" altLang="en-US" sz="2100" kern="1200" dirty="0"/>
        </a:p>
      </dsp:txBody>
      <dsp:txXfrm rot="-5400000">
        <a:off x="629190" y="1449858"/>
        <a:ext cx="3731968" cy="5272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D5F71-B70C-4028-8555-243A7CDA67CD}">
      <dsp:nvSpPr>
        <dsp:cNvPr id="0" name=""/>
        <dsp:cNvSpPr/>
      </dsp:nvSpPr>
      <dsp:spPr>
        <a:xfrm>
          <a:off x="1370167" y="462979"/>
          <a:ext cx="3092313" cy="3092313"/>
        </a:xfrm>
        <a:prstGeom prst="blockArc">
          <a:avLst>
            <a:gd name="adj1" fmla="val 90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07960-81BC-4635-843B-AAE728C4CB8E}">
      <dsp:nvSpPr>
        <dsp:cNvPr id="0" name=""/>
        <dsp:cNvSpPr/>
      </dsp:nvSpPr>
      <dsp:spPr>
        <a:xfrm>
          <a:off x="1370167" y="462979"/>
          <a:ext cx="3092313" cy="3092313"/>
        </a:xfrm>
        <a:prstGeom prst="blockArc">
          <a:avLst>
            <a:gd name="adj1" fmla="val 1800000"/>
            <a:gd name="adj2" fmla="val 90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39FC2-99C6-4C04-8490-E6E212D21B27}">
      <dsp:nvSpPr>
        <dsp:cNvPr id="0" name=""/>
        <dsp:cNvSpPr/>
      </dsp:nvSpPr>
      <dsp:spPr>
        <a:xfrm>
          <a:off x="1370167" y="462979"/>
          <a:ext cx="3092313" cy="3092313"/>
        </a:xfrm>
        <a:prstGeom prst="blockArc">
          <a:avLst>
            <a:gd name="adj1" fmla="val 16200000"/>
            <a:gd name="adj2" fmla="val 1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1089D-F785-4538-872C-421EB010F6A1}">
      <dsp:nvSpPr>
        <dsp:cNvPr id="0" name=""/>
        <dsp:cNvSpPr/>
      </dsp:nvSpPr>
      <dsp:spPr>
        <a:xfrm>
          <a:off x="2204330" y="1297143"/>
          <a:ext cx="1423986" cy="1423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软件测试</a:t>
          </a:r>
          <a:endParaRPr lang="zh-CN" altLang="en-US" sz="2900" kern="1200" dirty="0"/>
        </a:p>
      </dsp:txBody>
      <dsp:txXfrm>
        <a:off x="2412868" y="1505681"/>
        <a:ext cx="1006910" cy="1006910"/>
      </dsp:txXfrm>
    </dsp:sp>
    <dsp:sp modelId="{ABFED456-E4FE-4D29-80B7-76C791654368}">
      <dsp:nvSpPr>
        <dsp:cNvPr id="0" name=""/>
        <dsp:cNvSpPr/>
      </dsp:nvSpPr>
      <dsp:spPr>
        <a:xfrm>
          <a:off x="2417928" y="468"/>
          <a:ext cx="996790" cy="996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提出新的测试技术</a:t>
          </a:r>
          <a:endParaRPr lang="zh-CN" altLang="en-US" sz="1300" kern="1200" dirty="0"/>
        </a:p>
      </dsp:txBody>
      <dsp:txXfrm>
        <a:off x="2563905" y="146445"/>
        <a:ext cx="704836" cy="704836"/>
      </dsp:txXfrm>
    </dsp:sp>
    <dsp:sp modelId="{B795FF52-19EB-497C-8E08-00DF7B26D603}">
      <dsp:nvSpPr>
        <dsp:cNvPr id="0" name=""/>
        <dsp:cNvSpPr/>
      </dsp:nvSpPr>
      <dsp:spPr>
        <a:xfrm>
          <a:off x="3725863" y="2265877"/>
          <a:ext cx="996790" cy="996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应用测试技术到其它领域</a:t>
          </a:r>
          <a:endParaRPr lang="zh-CN" altLang="en-US" sz="1300" kern="1200" dirty="0"/>
        </a:p>
      </dsp:txBody>
      <dsp:txXfrm>
        <a:off x="3871840" y="2411854"/>
        <a:ext cx="704836" cy="704836"/>
      </dsp:txXfrm>
    </dsp:sp>
    <dsp:sp modelId="{65BBDA52-95E7-4778-97D2-128C5E3DC24B}">
      <dsp:nvSpPr>
        <dsp:cNvPr id="0" name=""/>
        <dsp:cNvSpPr/>
      </dsp:nvSpPr>
      <dsp:spPr>
        <a:xfrm>
          <a:off x="1109994" y="2265877"/>
          <a:ext cx="996790" cy="996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缺少预期时并发程序测试</a:t>
          </a:r>
          <a:endParaRPr lang="zh-CN" altLang="en-US" sz="1300" kern="1200" dirty="0"/>
        </a:p>
      </dsp:txBody>
      <dsp:txXfrm>
        <a:off x="1255971" y="2411854"/>
        <a:ext cx="704836" cy="704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0BA0B-DAEA-4680-AAC1-9E8B91E60633}" type="datetimeFigureOut">
              <a:rPr lang="zh-CN" altLang="en-US" smtClean="0"/>
              <a:t>2018/6/4/Mon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BA15-3F6E-4149-9019-6609FD57F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6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8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68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8510" y="0"/>
            <a:ext cx="9162510" cy="2132856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7" name="矩形 136"/>
          <p:cNvSpPr/>
          <p:nvPr userDrawn="1"/>
        </p:nvSpPr>
        <p:spPr>
          <a:xfrm>
            <a:off x="-18510" y="5301208"/>
            <a:ext cx="9162510" cy="155679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4" name="KSO_Shape"/>
          <p:cNvSpPr>
            <a:spLocks/>
          </p:cNvSpPr>
          <p:nvPr userDrawn="1"/>
        </p:nvSpPr>
        <p:spPr bwMode="auto">
          <a:xfrm>
            <a:off x="6030162" y="2564904"/>
            <a:ext cx="2485216" cy="2016224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1350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629562" y="2924945"/>
            <a:ext cx="4911984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 smtClean="0"/>
              <a:t>毕业论文答辩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629562" y="3958959"/>
            <a:ext cx="2534329" cy="503237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 smtClean="0"/>
              <a:t>学院：金融学院</a:t>
            </a:r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3271903" y="3958959"/>
            <a:ext cx="2542235" cy="503237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 smtClean="0"/>
              <a:t>专业：国际金融</a:t>
            </a:r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5038329" y="5950100"/>
            <a:ext cx="1963941" cy="503237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 smtClean="0"/>
              <a:t>答辩人：北纬君</a:t>
            </a:r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7106329" y="5950100"/>
            <a:ext cx="2037671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 smtClean="0"/>
              <a:t>指导老师：北纬君</a:t>
            </a:r>
          </a:p>
        </p:txBody>
      </p:sp>
    </p:spTree>
    <p:extLst>
      <p:ext uri="{BB962C8B-B14F-4D97-AF65-F5344CB8AC3E}">
        <p14:creationId xmlns:p14="http://schemas.microsoft.com/office/powerpoint/2010/main" val="3187906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46">
          <p15:clr>
            <a:srgbClr val="FBAE40"/>
          </p15:clr>
        </p15:guide>
        <p15:guide id="2" pos="538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2519772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467544" y="836712"/>
            <a:ext cx="1502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5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5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622621" y="1852375"/>
            <a:ext cx="119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800" b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18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3869922" y="1885470"/>
            <a:ext cx="1674186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01</a:t>
            </a:r>
            <a:endParaRPr lang="zh-CN" altLang="en-US" dirty="0" smtClean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3869922" y="2650072"/>
            <a:ext cx="1674186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02</a:t>
            </a:r>
            <a:endParaRPr lang="zh-CN" altLang="en-US" dirty="0" smtClean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3869922" y="3414673"/>
            <a:ext cx="1674186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03</a:t>
            </a:r>
            <a:endParaRPr lang="zh-CN" altLang="en-US" dirty="0" smtClean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3869922" y="4179276"/>
            <a:ext cx="1674186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04</a:t>
            </a:r>
            <a:endParaRPr lang="zh-CN" altLang="en-US" dirty="0" smtClean="0"/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 hasCustomPrompt="1"/>
          </p:nvPr>
        </p:nvSpPr>
        <p:spPr>
          <a:xfrm>
            <a:off x="3869922" y="4943878"/>
            <a:ext cx="1674186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05</a:t>
            </a:r>
            <a:endParaRPr lang="zh-CN" altLang="en-US" dirty="0" smtClean="0"/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 hasCustomPrompt="1"/>
          </p:nvPr>
        </p:nvSpPr>
        <p:spPr>
          <a:xfrm>
            <a:off x="3869922" y="5708478"/>
            <a:ext cx="1674186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06</a:t>
            </a:r>
            <a:endParaRPr lang="zh-CN" altLang="en-US" dirty="0" smtClean="0"/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5004048" y="1935872"/>
            <a:ext cx="324036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5004048" y="2731007"/>
            <a:ext cx="324036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5004048" y="3485862"/>
            <a:ext cx="324036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H="1">
            <a:off x="5004048" y="4250464"/>
            <a:ext cx="324036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H="1">
            <a:off x="5004048" y="5015066"/>
            <a:ext cx="324036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H="1">
            <a:off x="5004048" y="5805264"/>
            <a:ext cx="324036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占位符 148"/>
          <p:cNvSpPr>
            <a:spLocks noGrp="1"/>
          </p:cNvSpPr>
          <p:nvPr>
            <p:ph type="body" sz="quarter" idx="17" hasCustomPrompt="1"/>
          </p:nvPr>
        </p:nvSpPr>
        <p:spPr>
          <a:xfrm>
            <a:off x="5544108" y="1885470"/>
            <a:ext cx="1674186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 hasCustomPrompt="1"/>
          </p:nvPr>
        </p:nvSpPr>
        <p:spPr>
          <a:xfrm>
            <a:off x="5544108" y="2656558"/>
            <a:ext cx="2376264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研究思路与方法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 hasCustomPrompt="1"/>
          </p:nvPr>
        </p:nvSpPr>
        <p:spPr>
          <a:xfrm>
            <a:off x="5544108" y="3411413"/>
            <a:ext cx="2376264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研究难点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 hasCustomPrompt="1"/>
          </p:nvPr>
        </p:nvSpPr>
        <p:spPr>
          <a:xfrm>
            <a:off x="5544108" y="4179507"/>
            <a:ext cx="2376264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研究数据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 hasCustomPrompt="1"/>
          </p:nvPr>
        </p:nvSpPr>
        <p:spPr>
          <a:xfrm>
            <a:off x="5544108" y="4956677"/>
            <a:ext cx="2376264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研究应用与成果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 hasCustomPrompt="1"/>
          </p:nvPr>
        </p:nvSpPr>
        <p:spPr>
          <a:xfrm>
            <a:off x="5544108" y="5709143"/>
            <a:ext cx="2376264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研究结论</a:t>
            </a:r>
          </a:p>
        </p:txBody>
      </p:sp>
    </p:spTree>
    <p:extLst>
      <p:ext uri="{BB962C8B-B14F-4D97-AF65-F5344CB8AC3E}">
        <p14:creationId xmlns:p14="http://schemas.microsoft.com/office/powerpoint/2010/main" val="3545103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38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18510" y="0"/>
            <a:ext cx="9162510" cy="11247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44958" y="278937"/>
            <a:ext cx="648072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36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078194" y="348250"/>
            <a:ext cx="34398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cxnSp>
        <p:nvCxnSpPr>
          <p:cNvPr id="64" name="直接连接符 63"/>
          <p:cNvCxnSpPr/>
          <p:nvPr userDrawn="1"/>
        </p:nvCxnSpPr>
        <p:spPr>
          <a:xfrm flipH="1">
            <a:off x="826726" y="407372"/>
            <a:ext cx="230598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38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7782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38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3884496" y="1916832"/>
            <a:ext cx="135015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209152" y="2421510"/>
            <a:ext cx="783134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843010" y="3890952"/>
            <a:ext cx="141873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 smtClean="0"/>
              <a:t>PART ONE</a:t>
            </a:r>
            <a:endParaRPr lang="zh-CN" altLang="en-US" dirty="0" smtClean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627784" y="4372336"/>
            <a:ext cx="389673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-18510" y="0"/>
            <a:ext cx="9162510" cy="126876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8" name="矩形 57"/>
          <p:cNvSpPr/>
          <p:nvPr userDrawn="1"/>
        </p:nvSpPr>
        <p:spPr>
          <a:xfrm>
            <a:off x="-18510" y="5661248"/>
            <a:ext cx="9162510" cy="119564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5452698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538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63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538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2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3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5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7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0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6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67" r:id="rId16"/>
    <p:sldLayoutId id="21474836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29562" y="3050958"/>
            <a:ext cx="5292588" cy="606475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+mj-ea"/>
              </a:rPr>
              <a:t>博士研究生入学面试答辩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1581" y="3826468"/>
            <a:ext cx="2322258" cy="3774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报考方式：申请考核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271903" y="3826469"/>
            <a:ext cx="2812265" cy="3774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专业</a:t>
            </a:r>
            <a:r>
              <a:rPr lang="zh-CN" altLang="en-US" dirty="0" smtClean="0"/>
              <a:t>：计算机科学与技术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301970" y="5319824"/>
            <a:ext cx="2287977" cy="3774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姓名：代贺鹏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462211" y="5319825"/>
            <a:ext cx="2681790" cy="3774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报考导师：孙昌爱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84"/>
            <a:ext cx="9144000" cy="211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3528" y="372245"/>
            <a:ext cx="648072" cy="75604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研究工作设想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67544" y="1429677"/>
            <a:ext cx="5508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建立面向并发程序的蜕变测试框架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67544" y="2237703"/>
            <a:ext cx="653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围绕面向并发程序的蜕变测试理论展开研究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65150" y="3762023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开发相应的支持工具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65150" y="5194364"/>
            <a:ext cx="199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实例研究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8582" y="2769686"/>
            <a:ext cx="35373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5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获取与</a:t>
            </a:r>
            <a:r>
              <a:rPr lang="zh-CN" altLang="en-US" sz="15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选择并发程序蜕变关系</a:t>
            </a:r>
            <a:endParaRPr lang="en-US" altLang="zh-CN" sz="15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5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生成与</a:t>
            </a:r>
            <a:r>
              <a:rPr lang="zh-CN" altLang="en-US" sz="15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选择并发程序原始测试用例</a:t>
            </a:r>
            <a:endParaRPr lang="zh-CN" altLang="en-US" sz="15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8582" y="4268489"/>
            <a:ext cx="4675600" cy="73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自动生成并发变异体</a:t>
            </a:r>
            <a:endParaRPr lang="en-US" altLang="zh-CN" sz="15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辅助测试人员利用蜕变测试技术测试并发程序</a:t>
            </a:r>
            <a:endParaRPr lang="zh-CN" alt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8582" y="5656029"/>
            <a:ext cx="467560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真实的并发程序作为实验对象</a:t>
            </a:r>
            <a:endParaRPr lang="en-US" altLang="zh-CN" sz="15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向并发程序中植入故障</a:t>
            </a:r>
            <a:endParaRPr lang="en-US" altLang="zh-CN" sz="15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验证蜕变测试技术检测并发故障的有效性</a:t>
            </a:r>
            <a:endParaRPr lang="zh-CN" alt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66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0" grpId="0"/>
      <p:bldP spid="31" grpId="0"/>
      <p:bldP spid="5" grpId="0" build="p"/>
      <p:bldP spid="8" grpId="0" build="p"/>
      <p:bldP spid="3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14675" y="2305050"/>
            <a:ext cx="2886075" cy="10489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6000" dirty="0">
                <a:solidFill>
                  <a:srgbClr val="FFFFFF"/>
                </a:solidFill>
              </a:rPr>
              <a:t>THANKS</a:t>
            </a:r>
            <a:endParaRPr lang="zh-CN" altLang="en-US" sz="6000" dirty="0">
              <a:solidFill>
                <a:srgbClr val="FFFFFF"/>
              </a:solidFill>
            </a:endParaRPr>
          </a:p>
        </p:txBody>
      </p:sp>
      <p:cxnSp>
        <p:nvCxnSpPr>
          <p:cNvPr id="3" name="直接连接符 6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3114675" y="3371850"/>
            <a:ext cx="2886075" cy="0"/>
          </a:xfrm>
          <a:prstGeom prst="lin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8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3114675" y="3757259"/>
            <a:ext cx="2970330" cy="0"/>
          </a:xfrm>
          <a:prstGeom prst="line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10"/>
          <p:cNvSpPr txBox="1"/>
          <p:nvPr/>
        </p:nvSpPr>
        <p:spPr>
          <a:xfrm>
            <a:off x="3666614" y="3477949"/>
            <a:ext cx="20575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请各位导师点评指正</a:t>
            </a:r>
          </a:p>
        </p:txBody>
      </p:sp>
    </p:spTree>
    <p:extLst>
      <p:ext uri="{BB962C8B-B14F-4D97-AF65-F5344CB8AC3E}">
        <p14:creationId xmlns:p14="http://schemas.microsoft.com/office/powerpoint/2010/main" val="19343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72" y="0"/>
            <a:ext cx="6624228" cy="6858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409982" y="2240868"/>
            <a:ext cx="33446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 b="1" dirty="0">
                <a:solidFill>
                  <a:srgbClr val="3592BE"/>
                </a:solidFill>
              </a:rPr>
              <a:t>01</a:t>
            </a:r>
            <a:r>
              <a:rPr lang="zh-CN" altLang="en-US" sz="2100" b="1" dirty="0">
                <a:solidFill>
                  <a:srgbClr val="3592BE"/>
                </a:solidFill>
              </a:rPr>
              <a:t>  </a:t>
            </a:r>
            <a:r>
              <a:rPr lang="en-US" altLang="zh-CN" sz="2100" b="1" dirty="0">
                <a:solidFill>
                  <a:srgbClr val="3592BE"/>
                </a:solidFill>
              </a:rPr>
              <a:t>|    </a:t>
            </a:r>
            <a:r>
              <a:rPr lang="zh-CN" altLang="en-US" sz="2100" b="1" dirty="0">
                <a:solidFill>
                  <a:srgbClr val="000000"/>
                </a:solidFill>
              </a:rPr>
              <a:t>自我介绍</a:t>
            </a:r>
            <a:endParaRPr lang="en-US" altLang="zh-CN" sz="21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100" b="1" dirty="0">
                <a:solidFill>
                  <a:srgbClr val="3592BE"/>
                </a:solidFill>
              </a:rPr>
              <a:t>02</a:t>
            </a:r>
            <a:r>
              <a:rPr lang="zh-CN" altLang="en-US" sz="2100" b="1" dirty="0">
                <a:solidFill>
                  <a:srgbClr val="3592BE"/>
                </a:solidFill>
              </a:rPr>
              <a:t>  </a:t>
            </a:r>
            <a:r>
              <a:rPr lang="en-US" altLang="zh-CN" sz="2100" b="1" dirty="0">
                <a:solidFill>
                  <a:srgbClr val="3592BE"/>
                </a:solidFill>
              </a:rPr>
              <a:t>|    </a:t>
            </a:r>
            <a:r>
              <a:rPr lang="zh-CN" altLang="en-US" sz="2100" b="1" dirty="0">
                <a:solidFill>
                  <a:schemeClr val="tx1">
                    <a:lumMod val="50000"/>
                  </a:schemeClr>
                </a:solidFill>
              </a:rPr>
              <a:t>科研情况</a:t>
            </a:r>
            <a:endParaRPr lang="en-US" altLang="zh-CN" sz="21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100" b="1" dirty="0">
                <a:solidFill>
                  <a:srgbClr val="3592BE"/>
                </a:solidFill>
              </a:rPr>
              <a:t>03</a:t>
            </a:r>
            <a:r>
              <a:rPr lang="zh-CN" altLang="en-US" sz="2100" b="1" dirty="0">
                <a:solidFill>
                  <a:srgbClr val="3592BE"/>
                </a:solidFill>
              </a:rPr>
              <a:t>  </a:t>
            </a:r>
            <a:r>
              <a:rPr lang="en-US" altLang="zh-CN" sz="2100" b="1" dirty="0">
                <a:solidFill>
                  <a:srgbClr val="3592BE"/>
                </a:solidFill>
              </a:rPr>
              <a:t>|    </a:t>
            </a:r>
            <a:r>
              <a:rPr lang="zh-CN" altLang="en-US" sz="2100" b="1" dirty="0">
                <a:solidFill>
                  <a:schemeClr val="tx1">
                    <a:lumMod val="50000"/>
                  </a:schemeClr>
                </a:solidFill>
              </a:rPr>
              <a:t>拟从事研究领域</a:t>
            </a:r>
            <a:endParaRPr lang="en-US" altLang="zh-CN" sz="21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100" b="1" dirty="0">
                <a:solidFill>
                  <a:srgbClr val="3592BE"/>
                </a:solidFill>
              </a:rPr>
              <a:t>04</a:t>
            </a:r>
            <a:r>
              <a:rPr lang="zh-CN" altLang="en-US" sz="2100" b="1" dirty="0">
                <a:solidFill>
                  <a:srgbClr val="3592BE"/>
                </a:solidFill>
              </a:rPr>
              <a:t>  </a:t>
            </a:r>
            <a:r>
              <a:rPr lang="en-US" altLang="zh-CN" sz="2100" b="1" dirty="0">
                <a:solidFill>
                  <a:srgbClr val="3592BE"/>
                </a:solidFill>
              </a:rPr>
              <a:t>|    </a:t>
            </a:r>
            <a:r>
              <a:rPr lang="zh-CN" altLang="en-US" sz="2100" b="1" dirty="0">
                <a:solidFill>
                  <a:schemeClr val="tx1">
                    <a:lumMod val="50000"/>
                  </a:schemeClr>
                </a:solidFill>
              </a:rPr>
              <a:t>研究工作设想</a:t>
            </a:r>
            <a:endParaRPr lang="en-US" altLang="zh-CN" sz="21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51520" y="278937"/>
            <a:ext cx="741510" cy="10080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809640" y="1947244"/>
            <a:ext cx="731044" cy="757238"/>
            <a:chOff x="1138982" y="2290763"/>
            <a:chExt cx="974725" cy="1009650"/>
          </a:xfrm>
        </p:grpSpPr>
        <p:sp>
          <p:nvSpPr>
            <p:cNvPr id="4" name="MH_Other_1"/>
            <p:cNvSpPr/>
            <p:nvPr>
              <p:custDataLst>
                <p:tags r:id="rId3"/>
              </p:custDataLst>
            </p:nvPr>
          </p:nvSpPr>
          <p:spPr>
            <a:xfrm>
              <a:off x="1273919" y="2430463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sp>
          <p:nvSpPr>
            <p:cNvPr id="5" name="MH_Other_2"/>
            <p:cNvSpPr/>
            <p:nvPr>
              <p:custDataLst>
                <p:tags r:id="rId4"/>
              </p:custDataLst>
            </p:nvPr>
          </p:nvSpPr>
          <p:spPr>
            <a:xfrm>
              <a:off x="1138982" y="2290763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11373" y="4002289"/>
            <a:ext cx="731044" cy="757238"/>
            <a:chOff x="1138982" y="4435574"/>
            <a:chExt cx="974725" cy="1009650"/>
          </a:xfrm>
        </p:grpSpPr>
        <p:sp>
          <p:nvSpPr>
            <p:cNvPr id="8" name="MH_Other_3"/>
            <p:cNvSpPr/>
            <p:nvPr>
              <p:custDataLst>
                <p:tags r:id="rId1"/>
              </p:custDataLst>
            </p:nvPr>
          </p:nvSpPr>
          <p:spPr>
            <a:xfrm>
              <a:off x="1273919" y="4575274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sp>
          <p:nvSpPr>
            <p:cNvPr id="9" name="MH_Other_4"/>
            <p:cNvSpPr/>
            <p:nvPr>
              <p:custDataLst>
                <p:tags r:id="rId2"/>
              </p:custDataLst>
            </p:nvPr>
          </p:nvSpPr>
          <p:spPr>
            <a:xfrm>
              <a:off x="1138982" y="4435574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674443" y="1882819"/>
            <a:ext cx="17689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学习经历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690107" y="3942013"/>
            <a:ext cx="17689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获奖情况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5" y="2098640"/>
            <a:ext cx="498351" cy="49835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17694" y="2208340"/>
            <a:ext cx="6318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月至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2016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   中国矿业大学（北京）理学院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专业：信息与计算科学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2016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月至今   北京科技大学计算机与通信工程学院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专业：软件工程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23" y="4138221"/>
            <a:ext cx="552357" cy="55235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817694" y="4334428"/>
            <a:ext cx="5778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2013-2015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年获二等奖学金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2015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年获得北京市三好学生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2016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年获得一等奖学金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2017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年获得一等奖学金</a:t>
            </a:r>
          </a:p>
        </p:txBody>
      </p:sp>
    </p:spTree>
    <p:extLst>
      <p:ext uri="{BB962C8B-B14F-4D97-AF65-F5344CB8AC3E}">
        <p14:creationId xmlns:p14="http://schemas.microsoft.com/office/powerpoint/2010/main" val="264651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31307" y="406510"/>
            <a:ext cx="648072" cy="75604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78194" y="406510"/>
            <a:ext cx="1765614" cy="49682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科研情况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6845" y="1435394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研究领域：软件测试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078194" y="2139417"/>
            <a:ext cx="58700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100" dirty="0">
                <a:solidFill>
                  <a:srgbClr val="000000"/>
                </a:solidFill>
              </a:rPr>
              <a:t>软件测试是一种</a:t>
            </a:r>
            <a:r>
              <a:rPr lang="zh-CN" altLang="zh-CN" sz="2100" b="1" dirty="0">
                <a:solidFill>
                  <a:srgbClr val="20517C"/>
                </a:solidFill>
              </a:rPr>
              <a:t>广泛采用</a:t>
            </a:r>
            <a:r>
              <a:rPr lang="zh-CN" altLang="zh-CN" sz="2100" dirty="0">
                <a:solidFill>
                  <a:srgbClr val="000000"/>
                </a:solidFill>
              </a:rPr>
              <a:t>的</a:t>
            </a:r>
            <a:r>
              <a:rPr lang="zh-CN" altLang="zh-CN" sz="2100" b="1" dirty="0">
                <a:solidFill>
                  <a:srgbClr val="20517C"/>
                </a:solidFill>
              </a:rPr>
              <a:t>软件质量</a:t>
            </a:r>
            <a:r>
              <a:rPr lang="zh-CN" altLang="zh-CN" sz="2100" dirty="0">
                <a:solidFill>
                  <a:srgbClr val="000000"/>
                </a:solidFill>
              </a:rPr>
              <a:t>保证手段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818462" y="2699817"/>
            <a:ext cx="37266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25775" indent="-739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482975" indent="-739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940175" indent="-739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397375" indent="-739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软件测试的定义</a:t>
            </a: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1078194" y="3179409"/>
            <a:ext cx="786829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100" dirty="0">
                <a:solidFill>
                  <a:srgbClr val="000000"/>
                </a:solidFill>
                <a:latin typeface="Georgia" panose="02040502050405020303" pitchFamily="18" charset="0"/>
              </a:rPr>
              <a:t>根据软件开发阶段的</a:t>
            </a:r>
            <a:r>
              <a:rPr lang="zh-CN" altLang="en-US" sz="2100" b="1" dirty="0">
                <a:solidFill>
                  <a:srgbClr val="20517C"/>
                </a:solidFill>
                <a:latin typeface="Georgia" panose="02040502050405020303" pitchFamily="18" charset="0"/>
              </a:rPr>
              <a:t>规格说明</a:t>
            </a:r>
            <a:r>
              <a:rPr lang="zh-CN" altLang="en-US" sz="2100" dirty="0">
                <a:solidFill>
                  <a:srgbClr val="000000"/>
                </a:solidFill>
                <a:latin typeface="Georgia" panose="02040502050405020303" pitchFamily="18" charset="0"/>
              </a:rPr>
              <a:t>和</a:t>
            </a:r>
            <a:r>
              <a:rPr lang="zh-CN" altLang="en-US" sz="2100" b="1" dirty="0">
                <a:solidFill>
                  <a:srgbClr val="20517C"/>
                </a:solidFill>
                <a:latin typeface="Georgia" panose="02040502050405020303" pitchFamily="18" charset="0"/>
              </a:rPr>
              <a:t>程序内部结构</a:t>
            </a:r>
            <a:r>
              <a:rPr lang="zh-CN" altLang="en-US" sz="2100" dirty="0">
                <a:solidFill>
                  <a:srgbClr val="000000"/>
                </a:solidFill>
                <a:latin typeface="Georgia" panose="02040502050405020303" pitchFamily="18" charset="0"/>
              </a:rPr>
              <a:t>精心设计一批</a:t>
            </a:r>
            <a:r>
              <a:rPr lang="zh-CN" altLang="en-US" sz="2100" b="1" dirty="0">
                <a:solidFill>
                  <a:srgbClr val="20517C"/>
                </a:solidFill>
                <a:latin typeface="Georgia" panose="02040502050405020303" pitchFamily="18" charset="0"/>
              </a:rPr>
              <a:t>测试用例</a:t>
            </a:r>
            <a:r>
              <a:rPr lang="zh-CN" altLang="en-US" sz="2100" dirty="0">
                <a:solidFill>
                  <a:srgbClr val="000000"/>
                </a:solidFill>
                <a:latin typeface="Georgia" panose="02040502050405020303" pitchFamily="18" charset="0"/>
              </a:rPr>
              <a:t>，并利用这些测试用例去</a:t>
            </a:r>
            <a:r>
              <a:rPr lang="zh-CN" altLang="en-US" sz="2100" b="1" dirty="0">
                <a:solidFill>
                  <a:srgbClr val="20517C"/>
                </a:solidFill>
                <a:latin typeface="Georgia" panose="02040502050405020303" pitchFamily="18" charset="0"/>
              </a:rPr>
              <a:t>执行程序</a:t>
            </a:r>
            <a:r>
              <a:rPr lang="zh-CN" altLang="en-US" sz="2100" dirty="0">
                <a:solidFill>
                  <a:srgbClr val="000000"/>
                </a:solidFill>
                <a:latin typeface="Georgia" panose="02040502050405020303" pitchFamily="18" charset="0"/>
              </a:rPr>
              <a:t>，以</a:t>
            </a:r>
            <a:r>
              <a:rPr lang="zh-CN" altLang="en-US" sz="2100" b="1" dirty="0">
                <a:solidFill>
                  <a:srgbClr val="20517C"/>
                </a:solidFill>
                <a:latin typeface="Georgia" panose="02040502050405020303" pitchFamily="18" charset="0"/>
              </a:rPr>
              <a:t>发现软件故障</a:t>
            </a:r>
            <a:r>
              <a:rPr lang="zh-CN" altLang="en-US" sz="2100" dirty="0">
                <a:solidFill>
                  <a:srgbClr val="000000"/>
                </a:solidFill>
                <a:latin typeface="Georgia" panose="02040502050405020303" pitchFamily="18" charset="0"/>
              </a:rPr>
              <a:t>的过程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715660165"/>
              </p:ext>
            </p:extLst>
          </p:nvPr>
        </p:nvGraphicFramePr>
        <p:xfrm>
          <a:off x="2702601" y="4461759"/>
          <a:ext cx="4389679" cy="2321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" name="文本框 49"/>
          <p:cNvSpPr txBox="1">
            <a:spLocks noChangeArrowheads="1"/>
          </p:cNvSpPr>
          <p:nvPr/>
        </p:nvSpPr>
        <p:spPr bwMode="auto">
          <a:xfrm>
            <a:off x="839273" y="3982167"/>
            <a:ext cx="37266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25775" indent="-739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482975" indent="-739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940175" indent="-739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397375" indent="-739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软件测试</a:t>
            </a:r>
            <a:r>
              <a:rPr lang="zh-CN" altLang="en-US" sz="21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</a:p>
        </p:txBody>
      </p:sp>
    </p:spTree>
    <p:extLst>
      <p:ext uri="{BB962C8B-B14F-4D97-AF65-F5344CB8AC3E}">
        <p14:creationId xmlns:p14="http://schemas.microsoft.com/office/powerpoint/2010/main" val="101091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98A04AE-EBAD-4035-8DCD-43ACDE67E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1EBC6D5-3333-4C75-972D-6BEDF3C6E3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3C4781C-FD60-4B4C-B3C4-A2A1126D05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FB32F1-694A-4BA5-992F-735FF5097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31AC2A2-EE12-462D-B506-74D72C037B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FFA3A35-488C-431C-BFD8-40287907B8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4" grpId="0"/>
      <p:bldGraphic spid="9" grpId="0">
        <p:bldSub>
          <a:bldDgm/>
        </p:bldSub>
      </p:bldGraphic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512" y="278937"/>
            <a:ext cx="813518" cy="10080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科研情况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39552" y="1412776"/>
            <a:ext cx="185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TextBox 22"/>
          <p:cNvSpPr txBox="1"/>
          <p:nvPr/>
        </p:nvSpPr>
        <p:spPr>
          <a:xfrm rot="19291159">
            <a:off x="5371173" y="3530788"/>
            <a:ext cx="170333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defTabSz="685800">
              <a:defRPr/>
            </a:pPr>
            <a:r>
              <a:rPr lang="zh-CN" altLang="en-US" sz="2400" dirty="0">
                <a:solidFill>
                  <a:schemeClr val="bg1"/>
                </a:solidFill>
                <a:effectLst>
                  <a:outerShdw dist="38100" dir="5400000" algn="t" rotWithShape="0">
                    <a:sysClr val="window" lastClr="FFFFFF">
                      <a:alpha val="43000"/>
                    </a:sysClr>
                  </a:outerShdw>
                </a:effectLst>
              </a:rPr>
              <a:t>测试预期</a:t>
            </a: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4256117382"/>
              </p:ext>
            </p:extLst>
          </p:nvPr>
        </p:nvGraphicFramePr>
        <p:xfrm>
          <a:off x="1763688" y="2132856"/>
          <a:ext cx="5832648" cy="3754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19872" y="1561805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0517C"/>
                </a:solidFill>
              </a:rPr>
              <a:t>提出适应性分区测试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artition Testing, APT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6588224" y="4631089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zh-CN" altLang="en-US" b="1" dirty="0" smtClean="0">
                <a:solidFill>
                  <a:srgbClr val="20517C"/>
                </a:solidFill>
              </a:rPr>
              <a:t>动态随机测试</a:t>
            </a:r>
            <a:r>
              <a:rPr lang="zh-CN" altLang="en-US" dirty="0" smtClean="0"/>
              <a:t>技术应用到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dirty="0" smtClean="0"/>
              <a:t>服务测试中</a:t>
            </a:r>
            <a:endParaRPr lang="en-US" altLang="zh-CN" dirty="0" smtClean="0"/>
          </a:p>
        </p:txBody>
      </p:sp>
      <p:sp>
        <p:nvSpPr>
          <p:cNvPr id="83" name="文本框 82"/>
          <p:cNvSpPr txBox="1"/>
          <p:nvPr/>
        </p:nvSpPr>
        <p:spPr>
          <a:xfrm>
            <a:off x="323528" y="4631088"/>
            <a:ext cx="247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zh-CN" altLang="en-US" b="1" dirty="0" smtClean="0">
                <a:solidFill>
                  <a:srgbClr val="20517C"/>
                </a:solidFill>
              </a:rPr>
              <a:t>蜕变测试</a:t>
            </a:r>
            <a:r>
              <a:rPr lang="zh-CN" altLang="en-US" dirty="0" smtClean="0"/>
              <a:t>缓解</a:t>
            </a:r>
            <a:r>
              <a:rPr lang="zh-CN" altLang="en-US" b="1" dirty="0" smtClean="0">
                <a:solidFill>
                  <a:srgbClr val="20517C"/>
                </a:solidFill>
              </a:rPr>
              <a:t>并发程序</a:t>
            </a:r>
            <a:r>
              <a:rPr lang="zh-CN" altLang="en-US" dirty="0" smtClean="0"/>
              <a:t>的</a:t>
            </a:r>
            <a:r>
              <a:rPr lang="zh-CN" altLang="en-US" b="1" dirty="0" smtClean="0">
                <a:solidFill>
                  <a:srgbClr val="20517C"/>
                </a:solidFill>
              </a:rPr>
              <a:t>测试预期问题</a:t>
            </a:r>
            <a:endParaRPr lang="en-US" altLang="zh-CN" b="1" dirty="0" smtClean="0">
              <a:solidFill>
                <a:srgbClr val="2051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551089D-F785-4538-872C-421EB010F6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BFED456-E4FE-4D29-80B7-76C791654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339FC2-99C6-4C04-8490-E6E212D21B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795FF52-19EB-497C-8E08-00DF7B26D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7707960-81BC-4635-843B-AAE728C4CB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5BBDA52-95E7-4778-97D2-128C5E3DC2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F0D5F71-B70C-4028-8555-243A7CDA67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9" grpId="0"/>
      <p:bldP spid="82" grpId="0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9654" y="389805"/>
            <a:ext cx="648072" cy="75604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科研情况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43953" y="1294674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提出一种新的测试技术：适应性分区测试（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APT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40260" y="5818878"/>
            <a:ext cx="568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相关成果已</a:t>
            </a:r>
            <a:r>
              <a:rPr lang="zh-CN" altLang="en-US" dirty="0">
                <a:solidFill>
                  <a:srgbClr val="FF0000"/>
                </a:solidFill>
              </a:rPr>
              <a:t>投</a:t>
            </a:r>
            <a:r>
              <a:rPr lang="en-US" altLang="zh-CN" dirty="0">
                <a:solidFill>
                  <a:srgbClr val="FF0000"/>
                </a:solidFill>
              </a:rPr>
              <a:t>IEEE Transactions on </a:t>
            </a:r>
            <a:r>
              <a:rPr lang="en-US" altLang="zh-CN" dirty="0" smtClean="0">
                <a:solidFill>
                  <a:srgbClr val="FF0000"/>
                </a:solidFill>
              </a:rPr>
              <a:t>Computers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该期刊的影响因子是</a:t>
            </a:r>
            <a:r>
              <a:rPr lang="en-US" altLang="zh-CN" dirty="0" smtClean="0">
                <a:solidFill>
                  <a:srgbClr val="000000"/>
                </a:solidFill>
              </a:rPr>
              <a:t>2.916</a:t>
            </a:r>
            <a:r>
              <a:rPr lang="zh-CN" altLang="en-US" dirty="0" smtClean="0">
                <a:solidFill>
                  <a:srgbClr val="000000"/>
                </a:solidFill>
              </a:rPr>
              <a:t>，属于</a:t>
            </a:r>
            <a:r>
              <a:rPr lang="en-US" altLang="zh-CN" dirty="0" smtClean="0">
                <a:solidFill>
                  <a:srgbClr val="000000"/>
                </a:solidFill>
              </a:rPr>
              <a:t>SCI 3</a:t>
            </a:r>
            <a:r>
              <a:rPr lang="zh-CN" altLang="en-US" dirty="0" smtClean="0">
                <a:solidFill>
                  <a:srgbClr val="000000"/>
                </a:solidFill>
              </a:rPr>
              <a:t>区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932" y="1763474"/>
            <a:ext cx="232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解决的问题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32683" y="2248557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随机分区测试技术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RPT</a:t>
            </a:r>
            <a:r>
              <a:rPr lang="en-US" altLang="zh-CN" dirty="0" smtClean="0"/>
              <a:t>)</a:t>
            </a:r>
            <a:r>
              <a:rPr lang="zh-CN" altLang="en-US" dirty="0" smtClean="0"/>
              <a:t>测试效率低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954932" y="259229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解决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143444"/>
            <a:ext cx="414247" cy="414247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879695"/>
            <a:ext cx="414247" cy="41424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907704" y="31434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随机测试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946040" y="39387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分区测试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57" y="3328110"/>
            <a:ext cx="736476" cy="736476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4922433" y="3510631"/>
            <a:ext cx="186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软件控制理论</a:t>
            </a:r>
            <a:endParaRPr lang="zh-CN" altLang="en-US" dirty="0"/>
          </a:p>
        </p:txBody>
      </p:sp>
      <p:sp>
        <p:nvSpPr>
          <p:cNvPr id="15" name="加号 14"/>
          <p:cNvSpPr/>
          <p:nvPr/>
        </p:nvSpPr>
        <p:spPr>
          <a:xfrm>
            <a:off x="3661036" y="3537610"/>
            <a:ext cx="478053" cy="38107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367462" y="4374326"/>
            <a:ext cx="7020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控制方式：</a:t>
            </a:r>
            <a:r>
              <a:rPr lang="zh-CN" altLang="en-US" b="1" dirty="0">
                <a:solidFill>
                  <a:srgbClr val="20517C"/>
                </a:solidFill>
              </a:rPr>
              <a:t>依据</a:t>
            </a:r>
            <a:r>
              <a:rPr lang="zh-CN" altLang="en-US" b="1" dirty="0" smtClean="0">
                <a:solidFill>
                  <a:srgbClr val="20517C"/>
                </a:solidFill>
              </a:rPr>
              <a:t>历史测试信息</a:t>
            </a:r>
            <a:r>
              <a:rPr lang="zh-CN" altLang="en-US" dirty="0" smtClean="0">
                <a:solidFill>
                  <a:srgbClr val="000000"/>
                </a:solidFill>
              </a:rPr>
              <a:t>选择</a:t>
            </a:r>
            <a:r>
              <a:rPr lang="zh-CN" altLang="en-US" dirty="0">
                <a:solidFill>
                  <a:srgbClr val="000000"/>
                </a:solidFill>
              </a:rPr>
              <a:t>下一个</a:t>
            </a:r>
            <a:r>
              <a:rPr lang="zh-CN" altLang="en-US" dirty="0" smtClean="0">
                <a:solidFill>
                  <a:srgbClr val="000000"/>
                </a:solidFill>
              </a:rPr>
              <a:t>分区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</a:t>
            </a:r>
            <a:r>
              <a:rPr lang="zh-CN" altLang="en-US" dirty="0" smtClean="0">
                <a:solidFill>
                  <a:srgbClr val="000000"/>
                </a:solidFill>
              </a:rPr>
              <a:t>的主要优点：测试过程中</a:t>
            </a:r>
            <a:r>
              <a:rPr lang="zh-CN" altLang="en-US" b="1" dirty="0" smtClean="0">
                <a:solidFill>
                  <a:srgbClr val="20517C"/>
                </a:solidFill>
              </a:rPr>
              <a:t>动态改变测试剖面</a:t>
            </a:r>
            <a:r>
              <a:rPr lang="zh-CN" altLang="en-US" dirty="0" smtClean="0">
                <a:solidFill>
                  <a:srgbClr val="000000"/>
                </a:solidFill>
              </a:rPr>
              <a:t>，使得</a:t>
            </a:r>
            <a:r>
              <a:rPr lang="zh-CN" altLang="en-US" b="1" dirty="0" smtClean="0">
                <a:solidFill>
                  <a:srgbClr val="20517C"/>
                </a:solidFill>
              </a:rPr>
              <a:t>失效率大</a:t>
            </a:r>
            <a:r>
              <a:rPr lang="zh-CN" altLang="en-US" dirty="0" smtClean="0">
                <a:solidFill>
                  <a:srgbClr val="000000"/>
                </a:solidFill>
              </a:rPr>
              <a:t>的分区</a:t>
            </a:r>
            <a:r>
              <a:rPr lang="zh-CN" altLang="en-US" b="1" dirty="0" smtClean="0">
                <a:solidFill>
                  <a:srgbClr val="20517C"/>
                </a:solidFill>
              </a:rPr>
              <a:t>被选择的概率高 </a:t>
            </a:r>
            <a:endParaRPr lang="en-US" altLang="zh-CN" b="1" dirty="0">
              <a:solidFill>
                <a:srgbClr val="20517C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954932" y="529955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研究成果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40152" y="2057190"/>
            <a:ext cx="2304256" cy="1379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0" name="直接连接符 19"/>
          <p:cNvCxnSpPr>
            <a:stCxn id="18" idx="1"/>
            <a:endCxn id="18" idx="3"/>
          </p:cNvCxnSpPr>
          <p:nvPr/>
        </p:nvCxnSpPr>
        <p:spPr>
          <a:xfrm>
            <a:off x="5940152" y="2747175"/>
            <a:ext cx="23042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8" idx="0"/>
            <a:endCxn id="18" idx="2"/>
          </p:cNvCxnSpPr>
          <p:nvPr/>
        </p:nvCxnSpPr>
        <p:spPr>
          <a:xfrm>
            <a:off x="7092280" y="2057190"/>
            <a:ext cx="0" cy="13799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5993276" y="2093592"/>
            <a:ext cx="256831" cy="2205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7915569" y="2093591"/>
            <a:ext cx="256831" cy="2205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6002876" y="3180212"/>
            <a:ext cx="256831" cy="2205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7938853" y="3180211"/>
            <a:ext cx="256831" cy="2205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</a:rPr>
              <a:t>4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803" y="2163584"/>
            <a:ext cx="160412" cy="160412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492" y="2366118"/>
            <a:ext cx="160412" cy="16041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338" y="2205706"/>
            <a:ext cx="160412" cy="160412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27" y="2502429"/>
            <a:ext cx="160412" cy="160412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442" y="2422223"/>
            <a:ext cx="160412" cy="160412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9" y="3087451"/>
            <a:ext cx="160412" cy="16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44" grpId="0"/>
      <p:bldP spid="13" grpId="0"/>
      <p:bldP spid="49" grpId="0"/>
      <p:bldP spid="50" grpId="0"/>
      <p:bldP spid="15" grpId="0" animBg="1"/>
      <p:bldP spid="17" grpId="0" build="p"/>
      <p:bldP spid="51" grpId="0"/>
      <p:bldP spid="18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51520" y="376430"/>
            <a:ext cx="648072" cy="75604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科研情况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75556" y="1306739"/>
            <a:ext cx="709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将动态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测试技术应用到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服务测试中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7584" y="182286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解决的问题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981" y="3679630"/>
            <a:ext cx="2744070" cy="16592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13219" y="3591320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提出了测试框架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开发了相应的支持工具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679630"/>
            <a:ext cx="2306117" cy="166741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13715" y="5805264"/>
            <a:ext cx="664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相关成果拟投</a:t>
            </a:r>
            <a:r>
              <a:rPr lang="en-US" altLang="zh-CN" dirty="0" smtClean="0">
                <a:solidFill>
                  <a:srgbClr val="FF0000"/>
                </a:solidFill>
              </a:rPr>
              <a:t>IEEE </a:t>
            </a:r>
            <a:r>
              <a:rPr lang="en-US" altLang="zh-CN" dirty="0">
                <a:solidFill>
                  <a:srgbClr val="FF0000"/>
                </a:solidFill>
              </a:rPr>
              <a:t>Transactions on Services </a:t>
            </a:r>
            <a:r>
              <a:rPr lang="en-US" altLang="zh-CN" dirty="0" smtClean="0">
                <a:solidFill>
                  <a:srgbClr val="FF0000"/>
                </a:solidFill>
              </a:rPr>
              <a:t>Computing,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该</a:t>
            </a:r>
            <a:r>
              <a:rPr lang="zh-CN" altLang="en-US" dirty="0" smtClean="0">
                <a:solidFill>
                  <a:srgbClr val="000000"/>
                </a:solidFill>
              </a:rPr>
              <a:t>期刊的影响因子是</a:t>
            </a:r>
            <a:r>
              <a:rPr lang="en-US" altLang="zh-CN" dirty="0" smtClean="0">
                <a:solidFill>
                  <a:srgbClr val="000000"/>
                </a:solidFill>
              </a:rPr>
              <a:t>3.520</a:t>
            </a:r>
            <a:r>
              <a:rPr lang="zh-CN" altLang="en-US" dirty="0" smtClean="0">
                <a:solidFill>
                  <a:srgbClr val="000000"/>
                </a:solidFill>
              </a:rPr>
              <a:t>，属于</a:t>
            </a:r>
            <a:r>
              <a:rPr lang="en-US" altLang="zh-CN" dirty="0" smtClean="0">
                <a:solidFill>
                  <a:srgbClr val="000000"/>
                </a:solidFill>
              </a:rPr>
              <a:t>SCI 2</a:t>
            </a:r>
            <a:r>
              <a:rPr lang="zh-CN" altLang="en-US" dirty="0" smtClean="0">
                <a:solidFill>
                  <a:srgbClr val="000000"/>
                </a:solidFill>
              </a:rPr>
              <a:t>区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1640" y="2338997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</a:t>
            </a:r>
            <a:r>
              <a:rPr lang="zh-CN" altLang="en-US" dirty="0" smtClean="0"/>
              <a:t>上线</a:t>
            </a:r>
            <a:r>
              <a:rPr lang="en-US" altLang="zh-CN" b="1" dirty="0" smtClean="0">
                <a:solidFill>
                  <a:srgbClr val="20517C"/>
                </a:solidFill>
              </a:rPr>
              <a:t>Web</a:t>
            </a:r>
            <a:r>
              <a:rPr lang="zh-CN" altLang="en-US" b="1" dirty="0" smtClean="0">
                <a:solidFill>
                  <a:srgbClr val="20517C"/>
                </a:solidFill>
              </a:rPr>
              <a:t>服务的故障检测困难</a:t>
            </a:r>
            <a:r>
              <a:rPr lang="zh-CN" altLang="en-US" dirty="0" smtClean="0"/>
              <a:t>，然而广泛被使用的随机测试技术</a:t>
            </a:r>
            <a:r>
              <a:rPr lang="zh-CN" altLang="en-US" b="1" dirty="0" smtClean="0">
                <a:solidFill>
                  <a:srgbClr val="20517C"/>
                </a:solidFill>
              </a:rPr>
              <a:t>效率不高</a:t>
            </a:r>
            <a:r>
              <a:rPr lang="zh-CN" altLang="en-US" dirty="0" smtClean="0"/>
              <a:t>。为了</a:t>
            </a:r>
            <a:r>
              <a:rPr lang="zh-CN" altLang="en-US" b="1" dirty="0" smtClean="0">
                <a:solidFill>
                  <a:srgbClr val="20517C"/>
                </a:solidFill>
              </a:rPr>
              <a:t>保障</a:t>
            </a:r>
            <a:r>
              <a:rPr lang="en-US" altLang="zh-CN" dirty="0" smtClean="0">
                <a:solidFill>
                  <a:srgbClr val="20517C"/>
                </a:solidFill>
              </a:rPr>
              <a:t>Web</a:t>
            </a:r>
            <a:r>
              <a:rPr lang="zh-CN" altLang="en-US" dirty="0" smtClean="0"/>
              <a:t>服务的</a:t>
            </a:r>
            <a:r>
              <a:rPr lang="zh-CN" altLang="en-US" b="1" dirty="0" smtClean="0">
                <a:solidFill>
                  <a:srgbClr val="20517C"/>
                </a:solidFill>
              </a:rPr>
              <a:t>质量</a:t>
            </a:r>
            <a:r>
              <a:rPr lang="zh-CN" altLang="en-US" dirty="0" smtClean="0"/>
              <a:t>，需要</a:t>
            </a:r>
            <a:r>
              <a:rPr lang="zh-CN" altLang="en-US" b="1" dirty="0" smtClean="0">
                <a:solidFill>
                  <a:srgbClr val="20517C"/>
                </a:solidFill>
              </a:rPr>
              <a:t>高效的测试技术</a:t>
            </a:r>
            <a:endParaRPr lang="zh-CN" altLang="en-US" b="1" dirty="0">
              <a:solidFill>
                <a:srgbClr val="20517C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7584" y="315607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解决方式：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利用动态随机测试技术测试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2709" y="530485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研究成果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51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 uiExpand="1" build="p"/>
      <p:bldP spid="12" grpId="0"/>
      <p:bldP spid="21" grpId="0"/>
      <p:bldP spid="22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51520" y="363778"/>
            <a:ext cx="648072" cy="75604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科研情况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75556" y="1299229"/>
            <a:ext cx="716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利用蜕变测试缓解并发程序的测试预期问题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1640" y="2287785"/>
            <a:ext cx="24129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并发程序的测试预期问题</a:t>
            </a:r>
            <a:endParaRPr lang="zh-CN" altLang="en-US" sz="15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1259632" y="4612575"/>
            <a:ext cx="740335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与中科院软件所</a:t>
            </a:r>
            <a:r>
              <a:rPr lang="zh-CN" altLang="en-US" sz="1500" b="1" dirty="0">
                <a:solidFill>
                  <a:srgbClr val="20517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吴鹏副研究员</a:t>
            </a:r>
            <a:r>
              <a:rPr lang="zh-CN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合作，</a:t>
            </a:r>
            <a:r>
              <a:rPr lang="zh-CN" altLang="en-US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尝试</a:t>
            </a:r>
            <a:r>
              <a:rPr lang="zh-CN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蜕变测试</a:t>
            </a:r>
            <a:r>
              <a:rPr lang="zh-CN" altLang="en-US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</a:t>
            </a:r>
            <a:r>
              <a:rPr lang="zh-CN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测试并发程序，经实例</a:t>
            </a:r>
            <a:r>
              <a:rPr lang="zh-CN" altLang="en-US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验证：</a:t>
            </a:r>
            <a:r>
              <a:rPr lang="zh-CN" altLang="en-US" sz="1500" b="1" dirty="0" smtClean="0">
                <a:solidFill>
                  <a:srgbClr val="20517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蜕变测试技术可以有效地揭示</a:t>
            </a:r>
            <a:r>
              <a:rPr lang="zh-CN" altLang="en-US" sz="1500" b="1" dirty="0">
                <a:solidFill>
                  <a:srgbClr val="20517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并发</a:t>
            </a:r>
            <a:r>
              <a:rPr lang="zh-CN" altLang="en-US" sz="1500" b="1" dirty="0" smtClean="0">
                <a:solidFill>
                  <a:srgbClr val="20517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故障</a:t>
            </a:r>
            <a:endParaRPr lang="zh-CN" altLang="en-US" sz="15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7584" y="177252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解决的问题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27584" y="268667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解决方式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31640" y="3285023"/>
            <a:ext cx="6912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zh-CN" altLang="en-US" sz="1500" b="1" dirty="0" smtClean="0">
                <a:solidFill>
                  <a:srgbClr val="20517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经验研究</a:t>
            </a:r>
            <a:r>
              <a:rPr lang="zh-CN" altLang="en-US" sz="15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的方式向</a:t>
            </a:r>
            <a:r>
              <a:rPr lang="en-US" altLang="zh-CN" sz="1500" b="1" dirty="0" smtClean="0">
                <a:solidFill>
                  <a:srgbClr val="20517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500" b="1" dirty="0" smtClean="0">
                <a:solidFill>
                  <a:srgbClr val="20517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个真实的并发程序</a:t>
            </a:r>
            <a:r>
              <a:rPr lang="zh-CN" altLang="en-US" sz="15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1500" b="1" dirty="0" smtClean="0">
                <a:solidFill>
                  <a:srgbClr val="20517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植入并发故障</a:t>
            </a:r>
            <a:r>
              <a:rPr lang="zh-CN" altLang="en-US" sz="15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</a:t>
            </a:r>
            <a:r>
              <a:rPr lang="zh-CN" altLang="en-US" sz="15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zh-CN" altLang="en-US" sz="1500" b="1" dirty="0" smtClean="0">
                <a:solidFill>
                  <a:srgbClr val="20517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蜕变测试技术</a:t>
            </a:r>
            <a:r>
              <a:rPr lang="zh-CN" altLang="en-US" sz="15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检测植入的故障，</a:t>
            </a:r>
            <a:r>
              <a:rPr lang="zh-CN" altLang="en-US" sz="1500" b="1" dirty="0" smtClean="0">
                <a:solidFill>
                  <a:srgbClr val="20517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观察蜕变测试</a:t>
            </a:r>
            <a:r>
              <a:rPr lang="zh-CN" altLang="en-US" sz="15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检测</a:t>
            </a:r>
            <a:r>
              <a:rPr lang="zh-CN" altLang="en-US" sz="1500" b="1" dirty="0" smtClean="0">
                <a:solidFill>
                  <a:srgbClr val="20517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并发故障的能力</a:t>
            </a:r>
            <a:endParaRPr lang="zh-CN" altLang="en-US" sz="1500" b="1" dirty="0">
              <a:solidFill>
                <a:srgbClr val="20517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9592" y="402574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研究成果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13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0" grpId="0"/>
      <p:bldP spid="21" grpId="0"/>
      <p:bldP spid="22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3493" y="433982"/>
            <a:ext cx="648072" cy="75604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拟从事研究领域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67544" y="1248661"/>
            <a:ext cx="394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面向并发程序的蜕变测试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13532" y="1842731"/>
            <a:ext cx="5558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研究动机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56360" y="2383205"/>
            <a:ext cx="5763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多数并发测试技术</a:t>
            </a:r>
            <a:r>
              <a:rPr lang="zh-CN" altLang="en-US" sz="1500" b="1" dirty="0">
                <a:solidFill>
                  <a:srgbClr val="20517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假设测试预期存在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，但实际中并发程序执行</a:t>
            </a:r>
            <a:r>
              <a:rPr lang="zh-CN" altLang="en-US" sz="150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500" smtClean="0">
                <a:latin typeface="宋体" panose="02010600030101010101" pitchFamily="2" charset="-122"/>
                <a:ea typeface="宋体" panose="02010600030101010101" pitchFamily="2" charset="-122"/>
              </a:rPr>
              <a:t>不确定性</a:t>
            </a:r>
            <a:r>
              <a:rPr lang="zh-CN" altLang="en-US" sz="1500" b="1" smtClean="0">
                <a:solidFill>
                  <a:srgbClr val="20517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导致</a:t>
            </a:r>
            <a:r>
              <a:rPr lang="zh-CN" altLang="en-US" sz="1500" b="1" dirty="0">
                <a:solidFill>
                  <a:srgbClr val="20517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r>
              <a:rPr lang="zh-CN" altLang="en-US" sz="1500" b="1">
                <a:solidFill>
                  <a:srgbClr val="20517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预期</a:t>
            </a:r>
            <a:r>
              <a:rPr lang="zh-CN" altLang="en-US" sz="1500" b="1" smtClean="0">
                <a:solidFill>
                  <a:srgbClr val="20517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问题普遍存在</a:t>
            </a:r>
            <a:endParaRPr lang="zh-CN" altLang="en-US" sz="1500" b="1" dirty="0">
              <a:solidFill>
                <a:srgbClr val="20517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sz="1500" b="1" dirty="0" smtClean="0">
                <a:solidFill>
                  <a:srgbClr val="20517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测试预期不存在</a:t>
            </a: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时，基于上述假设的测试技术</a:t>
            </a:r>
            <a:r>
              <a:rPr lang="zh-CN" altLang="en-US" sz="1500" b="1" dirty="0" smtClean="0">
                <a:solidFill>
                  <a:srgbClr val="20517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不再能</a:t>
            </a:r>
            <a:r>
              <a:rPr lang="zh-CN" altLang="en-US" sz="1500" b="1" dirty="0">
                <a:solidFill>
                  <a:srgbClr val="20517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endParaRPr lang="en-US" altLang="zh-CN" sz="1500" b="1" dirty="0">
              <a:solidFill>
                <a:srgbClr val="20517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并发程序</a:t>
            </a:r>
            <a:endParaRPr lang="en-US" altLang="zh-CN" sz="15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13532" y="3888373"/>
            <a:ext cx="275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拟解决的问题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265190" y="4433208"/>
            <a:ext cx="40357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解决并发程序测试中突出存在的测试预期问题</a:t>
            </a:r>
            <a:endParaRPr lang="zh-CN" altLang="en-US" sz="15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42510" y="4982845"/>
            <a:ext cx="275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解决思路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265190" y="5610850"/>
            <a:ext cx="27395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蜕变测试检测并发程序的故障</a:t>
            </a:r>
            <a:endParaRPr lang="zh-CN" altLang="en-US" sz="15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38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1" grpId="0" uiExpand="1" build="p"/>
      <p:bldP spid="39" grpId="0"/>
      <p:bldP spid="40" grpId="0"/>
      <p:bldP spid="43" grpId="0"/>
      <p:bldP spid="4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矩形 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直接连接符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直接连接符 8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7903</TotalTime>
  <Words>695</Words>
  <Application>Microsoft Office PowerPoint</Application>
  <PresentationFormat>全屏显示(4:3)</PresentationFormat>
  <Paragraphs>111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Times New Roman</vt:lpstr>
      <vt:lpstr>Wingdings</vt:lpstr>
      <vt:lpstr>Calibri</vt:lpstr>
      <vt:lpstr>微软雅黑</vt:lpstr>
      <vt:lpstr>等线</vt:lpstr>
      <vt:lpstr>Arial</vt:lpstr>
      <vt:lpstr>等线 Light</vt:lpstr>
      <vt:lpstr>宋体</vt:lpstr>
      <vt:lpstr>Arial Narrow</vt:lpstr>
      <vt:lpstr>Georgia</vt:lpstr>
      <vt:lpstr>华文细黑</vt:lpstr>
      <vt:lpstr>黑体</vt:lpstr>
      <vt:lpstr>Agency FB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@小川PPT</dc:creator>
  <cp:lastModifiedBy>User</cp:lastModifiedBy>
  <cp:revision>375</cp:revision>
  <dcterms:created xsi:type="dcterms:W3CDTF">2015-05-14T07:52:23Z</dcterms:created>
  <dcterms:modified xsi:type="dcterms:W3CDTF">2018-06-05T14:35:23Z</dcterms:modified>
</cp:coreProperties>
</file>