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9" r:id="rId3"/>
    <p:sldId id="263" r:id="rId4"/>
    <p:sldId id="265" r:id="rId5"/>
    <p:sldId id="323" r:id="rId6"/>
    <p:sldId id="267" r:id="rId7"/>
    <p:sldId id="321" r:id="rId8"/>
    <p:sldId id="322" r:id="rId9"/>
    <p:sldId id="292" r:id="rId10"/>
    <p:sldId id="295" r:id="rId11"/>
    <p:sldId id="296" r:id="rId12"/>
    <p:sldId id="304" r:id="rId13"/>
    <p:sldId id="320" r:id="rId14"/>
    <p:sldId id="299" r:id="rId15"/>
    <p:sldId id="300" r:id="rId16"/>
    <p:sldId id="306" r:id="rId17"/>
    <p:sldId id="307" r:id="rId18"/>
    <p:sldId id="309" r:id="rId19"/>
    <p:sldId id="303" r:id="rId20"/>
    <p:sldId id="310" r:id="rId21"/>
    <p:sldId id="311" r:id="rId22"/>
    <p:sldId id="312" r:id="rId23"/>
    <p:sldId id="313" r:id="rId24"/>
    <p:sldId id="315" r:id="rId25"/>
    <p:sldId id="316" r:id="rId26"/>
    <p:sldId id="317" r:id="rId27"/>
    <p:sldId id="318" r:id="rId28"/>
    <p:sldId id="319" r:id="rId29"/>
    <p:sldId id="324" r:id="rId30"/>
  </p:sldIdLst>
  <p:sldSz cx="9601200" cy="7200900"/>
  <p:notesSz cx="6858000" cy="9144000"/>
  <p:custDataLst>
    <p:tags r:id="rId32"/>
  </p:custDataLst>
  <p:defaultTextStyle>
    <a:defPPr>
      <a:defRPr lang="zh-CN"/>
    </a:defPPr>
    <a:lvl1pPr marL="0" algn="l" defTabSz="1069848" rtl="0" eaLnBrk="1" latinLnBrk="0" hangingPunct="1">
      <a:defRPr sz="2100" kern="1200">
        <a:solidFill>
          <a:schemeClr val="tx1"/>
        </a:solidFill>
        <a:latin typeface="+mn-lt"/>
        <a:ea typeface="+mn-ea"/>
        <a:cs typeface="+mn-cs"/>
      </a:defRPr>
    </a:lvl1pPr>
    <a:lvl2pPr marL="534924" algn="l" defTabSz="1069848" rtl="0" eaLnBrk="1" latinLnBrk="0" hangingPunct="1">
      <a:defRPr sz="2100" kern="1200">
        <a:solidFill>
          <a:schemeClr val="tx1"/>
        </a:solidFill>
        <a:latin typeface="+mn-lt"/>
        <a:ea typeface="+mn-ea"/>
        <a:cs typeface="+mn-cs"/>
      </a:defRPr>
    </a:lvl2pPr>
    <a:lvl3pPr marL="1069848" algn="l" defTabSz="1069848" rtl="0" eaLnBrk="1" latinLnBrk="0" hangingPunct="1">
      <a:defRPr sz="2100" kern="1200">
        <a:solidFill>
          <a:schemeClr val="tx1"/>
        </a:solidFill>
        <a:latin typeface="+mn-lt"/>
        <a:ea typeface="+mn-ea"/>
        <a:cs typeface="+mn-cs"/>
      </a:defRPr>
    </a:lvl3pPr>
    <a:lvl4pPr marL="1604772" algn="l" defTabSz="1069848" rtl="0" eaLnBrk="1" latinLnBrk="0" hangingPunct="1">
      <a:defRPr sz="2100" kern="1200">
        <a:solidFill>
          <a:schemeClr val="tx1"/>
        </a:solidFill>
        <a:latin typeface="+mn-lt"/>
        <a:ea typeface="+mn-ea"/>
        <a:cs typeface="+mn-cs"/>
      </a:defRPr>
    </a:lvl4pPr>
    <a:lvl5pPr marL="2139696" algn="l" defTabSz="1069848" rtl="0" eaLnBrk="1" latinLnBrk="0" hangingPunct="1">
      <a:defRPr sz="2100" kern="1200">
        <a:solidFill>
          <a:schemeClr val="tx1"/>
        </a:solidFill>
        <a:latin typeface="+mn-lt"/>
        <a:ea typeface="+mn-ea"/>
        <a:cs typeface="+mn-cs"/>
      </a:defRPr>
    </a:lvl5pPr>
    <a:lvl6pPr marL="2674620" algn="l" defTabSz="1069848" rtl="0" eaLnBrk="1" latinLnBrk="0" hangingPunct="1">
      <a:defRPr sz="2100" kern="1200">
        <a:solidFill>
          <a:schemeClr val="tx1"/>
        </a:solidFill>
        <a:latin typeface="+mn-lt"/>
        <a:ea typeface="+mn-ea"/>
        <a:cs typeface="+mn-cs"/>
      </a:defRPr>
    </a:lvl6pPr>
    <a:lvl7pPr marL="3209544" algn="l" defTabSz="1069848" rtl="0" eaLnBrk="1" latinLnBrk="0" hangingPunct="1">
      <a:defRPr sz="2100" kern="1200">
        <a:solidFill>
          <a:schemeClr val="tx1"/>
        </a:solidFill>
        <a:latin typeface="+mn-lt"/>
        <a:ea typeface="+mn-ea"/>
        <a:cs typeface="+mn-cs"/>
      </a:defRPr>
    </a:lvl7pPr>
    <a:lvl8pPr marL="3744468" algn="l" defTabSz="1069848" rtl="0" eaLnBrk="1" latinLnBrk="0" hangingPunct="1">
      <a:defRPr sz="2100" kern="1200">
        <a:solidFill>
          <a:schemeClr val="tx1"/>
        </a:solidFill>
        <a:latin typeface="+mn-lt"/>
        <a:ea typeface="+mn-ea"/>
        <a:cs typeface="+mn-cs"/>
      </a:defRPr>
    </a:lvl8pPr>
    <a:lvl9pPr marL="4279392" algn="l" defTabSz="1069848"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000"/>
    <a:srgbClr val="FCA3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5" autoAdjust="0"/>
    <p:restoredTop sz="94660"/>
  </p:normalViewPr>
  <p:slideViewPr>
    <p:cSldViewPr>
      <p:cViewPr varScale="1">
        <p:scale>
          <a:sx n="63" d="100"/>
          <a:sy n="63" d="100"/>
        </p:scale>
        <p:origin x="1112" y="44"/>
      </p:cViewPr>
      <p:guideLst>
        <p:guide orient="horz" pos="2268"/>
        <p:guide pos="3024"/>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D80C44-9C55-4A03-B4E0-D5DCCDD63007}" type="doc">
      <dgm:prSet loTypeId="urn:microsoft.com/office/officeart/2005/8/layout/arrow2" loCatId="process" qsTypeId="urn:microsoft.com/office/officeart/2005/8/quickstyle/simple1" qsCatId="simple" csTypeId="urn:microsoft.com/office/officeart/2005/8/colors/accent1_2" csCatId="accent1" phldr="1"/>
      <dgm:spPr/>
    </dgm:pt>
    <dgm:pt modelId="{5E7C35C9-C6DB-49CF-ADE2-C40E3D8DF5FE}">
      <dgm:prSet phldrT="[文本]" custT="1"/>
      <dgm:spPr/>
      <dgm:t>
        <a:bodyPr/>
        <a:lstStyle/>
        <a:p>
          <a:r>
            <a:rPr lang="en-US" altLang="zh-CN" sz="2000" dirty="0" smtClean="0">
              <a:latin typeface="宋体" panose="02010600030101010101" pitchFamily="2" charset="-122"/>
              <a:ea typeface="宋体" panose="02010600030101010101" pitchFamily="2" charset="-122"/>
            </a:rPr>
            <a:t>1991</a:t>
          </a:r>
          <a:r>
            <a:rPr lang="zh-CN" altLang="en-US" sz="2000" dirty="0" smtClean="0">
              <a:latin typeface="宋体" panose="02010600030101010101" pitchFamily="2" charset="-122"/>
              <a:ea typeface="宋体" panose="02010600030101010101" pitchFamily="2" charset="-122"/>
            </a:rPr>
            <a:t>爱国者导弹防御系统</a:t>
          </a:r>
          <a:endParaRPr lang="zh-CN" altLang="en-US" sz="2000" dirty="0">
            <a:latin typeface="宋体" panose="02010600030101010101" pitchFamily="2" charset="-122"/>
            <a:ea typeface="宋体" panose="02010600030101010101" pitchFamily="2" charset="-122"/>
          </a:endParaRPr>
        </a:p>
      </dgm:t>
    </dgm:pt>
    <dgm:pt modelId="{BDAB0B47-C396-4FF6-8FDE-6744472B118A}" type="parTrans" cxnId="{D063F4FF-AC64-4783-AF82-283FE06B3A66}">
      <dgm:prSet/>
      <dgm:spPr/>
      <dgm:t>
        <a:bodyPr/>
        <a:lstStyle/>
        <a:p>
          <a:endParaRPr lang="zh-CN" altLang="en-US"/>
        </a:p>
      </dgm:t>
    </dgm:pt>
    <dgm:pt modelId="{B5BF3A91-AE5F-430D-B388-B2361FA861C7}" type="sibTrans" cxnId="{D063F4FF-AC64-4783-AF82-283FE06B3A66}">
      <dgm:prSet/>
      <dgm:spPr/>
      <dgm:t>
        <a:bodyPr/>
        <a:lstStyle/>
        <a:p>
          <a:endParaRPr lang="zh-CN" altLang="en-US"/>
        </a:p>
      </dgm:t>
    </dgm:pt>
    <dgm:pt modelId="{DB09C39E-5611-4C49-8C91-8D8EAEB24212}">
      <dgm:prSet phldrT="[文本]" custT="1"/>
      <dgm:spPr/>
      <dgm:t>
        <a:bodyPr/>
        <a:lstStyle/>
        <a:p>
          <a:r>
            <a:rPr lang="en-US" altLang="zh-CN" sz="2000" dirty="0" smtClean="0">
              <a:latin typeface="宋体" panose="02010600030101010101" pitchFamily="2" charset="-122"/>
              <a:ea typeface="宋体" panose="02010600030101010101" pitchFamily="2" charset="-122"/>
            </a:rPr>
            <a:t>1996</a:t>
          </a:r>
          <a:r>
            <a:rPr lang="zh-CN" altLang="en-US" sz="2000" dirty="0" smtClean="0">
              <a:latin typeface="宋体" panose="02010600030101010101" pitchFamily="2" charset="-122"/>
              <a:ea typeface="宋体" panose="02010600030101010101" pitchFamily="2" charset="-122"/>
            </a:rPr>
            <a:t>阿丽亚娜</a:t>
          </a:r>
          <a:r>
            <a:rPr lang="en-US" altLang="zh-CN" sz="2000" dirty="0" smtClean="0">
              <a:latin typeface="宋体" panose="02010600030101010101" pitchFamily="2" charset="-122"/>
              <a:ea typeface="宋体" panose="02010600030101010101" pitchFamily="2" charset="-122"/>
            </a:rPr>
            <a:t>5</a:t>
          </a:r>
          <a:r>
            <a:rPr lang="zh-CN" altLang="en-US" sz="2000" dirty="0" smtClean="0">
              <a:latin typeface="宋体" panose="02010600030101010101" pitchFamily="2" charset="-122"/>
              <a:ea typeface="宋体" panose="02010600030101010101" pitchFamily="2" charset="-122"/>
            </a:rPr>
            <a:t>型火箭</a:t>
          </a:r>
          <a:endParaRPr lang="zh-CN" altLang="en-US" sz="2000" dirty="0">
            <a:latin typeface="宋体" panose="02010600030101010101" pitchFamily="2" charset="-122"/>
            <a:ea typeface="宋体" panose="02010600030101010101" pitchFamily="2" charset="-122"/>
          </a:endParaRPr>
        </a:p>
      </dgm:t>
    </dgm:pt>
    <dgm:pt modelId="{5073F2AC-565C-4551-BE6F-FDF877FCB309}" type="parTrans" cxnId="{CBBFBD94-286B-4B78-8925-59496312DA1D}">
      <dgm:prSet/>
      <dgm:spPr/>
      <dgm:t>
        <a:bodyPr/>
        <a:lstStyle/>
        <a:p>
          <a:endParaRPr lang="zh-CN" altLang="en-US"/>
        </a:p>
      </dgm:t>
    </dgm:pt>
    <dgm:pt modelId="{0979876E-BEC5-447C-A0BD-12D2DF1E02CA}" type="sibTrans" cxnId="{CBBFBD94-286B-4B78-8925-59496312DA1D}">
      <dgm:prSet/>
      <dgm:spPr/>
      <dgm:t>
        <a:bodyPr/>
        <a:lstStyle/>
        <a:p>
          <a:endParaRPr lang="zh-CN" altLang="en-US"/>
        </a:p>
      </dgm:t>
    </dgm:pt>
    <dgm:pt modelId="{B819B1FF-4EFF-41C3-962F-D7179EFFB456}">
      <dgm:prSet phldrT="[文本]" custT="1"/>
      <dgm:spPr/>
      <dgm:t>
        <a:bodyPr/>
        <a:lstStyle/>
        <a:p>
          <a:r>
            <a:rPr lang="en-US" altLang="zh-CN" sz="2000" dirty="0" smtClean="0">
              <a:latin typeface="宋体" panose="02010600030101010101" pitchFamily="2" charset="-122"/>
              <a:ea typeface="宋体" panose="02010600030101010101" pitchFamily="2" charset="-122"/>
            </a:rPr>
            <a:t>2013</a:t>
          </a:r>
          <a:r>
            <a:rPr lang="zh-CN" altLang="en-US" sz="2000" dirty="0" smtClean="0">
              <a:latin typeface="宋体" panose="02010600030101010101" pitchFamily="2" charset="-122"/>
              <a:ea typeface="宋体" panose="02010600030101010101" pitchFamily="2" charset="-122"/>
            </a:rPr>
            <a:t>纳斯达克停摆</a:t>
          </a:r>
          <a:endParaRPr lang="zh-CN" altLang="en-US" sz="2000" dirty="0">
            <a:latin typeface="宋体" panose="02010600030101010101" pitchFamily="2" charset="-122"/>
            <a:ea typeface="宋体" panose="02010600030101010101" pitchFamily="2" charset="-122"/>
          </a:endParaRPr>
        </a:p>
      </dgm:t>
    </dgm:pt>
    <dgm:pt modelId="{CDFE437E-4B6F-42E7-B7D1-D473B10CD174}" type="parTrans" cxnId="{1C01B6D1-8279-42B1-8DBC-B2DAC170D2F4}">
      <dgm:prSet/>
      <dgm:spPr/>
      <dgm:t>
        <a:bodyPr/>
        <a:lstStyle/>
        <a:p>
          <a:endParaRPr lang="zh-CN" altLang="en-US"/>
        </a:p>
      </dgm:t>
    </dgm:pt>
    <dgm:pt modelId="{6961A2A3-37B6-4EF0-AC4E-B224FCD19DA9}" type="sibTrans" cxnId="{1C01B6D1-8279-42B1-8DBC-B2DAC170D2F4}">
      <dgm:prSet/>
      <dgm:spPr/>
      <dgm:t>
        <a:bodyPr/>
        <a:lstStyle/>
        <a:p>
          <a:endParaRPr lang="zh-CN" altLang="en-US"/>
        </a:p>
      </dgm:t>
    </dgm:pt>
    <dgm:pt modelId="{9D833E89-6C0F-4E47-BEE5-BC73E94EE994}" type="pres">
      <dgm:prSet presAssocID="{68D80C44-9C55-4A03-B4E0-D5DCCDD63007}" presName="arrowDiagram" presStyleCnt="0">
        <dgm:presLayoutVars>
          <dgm:chMax val="5"/>
          <dgm:dir/>
          <dgm:resizeHandles val="exact"/>
        </dgm:presLayoutVars>
      </dgm:prSet>
      <dgm:spPr/>
    </dgm:pt>
    <dgm:pt modelId="{AD40EFF0-BC62-49CD-B3CF-0BB0EF8BC885}" type="pres">
      <dgm:prSet presAssocID="{68D80C44-9C55-4A03-B4E0-D5DCCDD63007}" presName="arrow" presStyleLbl="bgShp" presStyleIdx="0" presStyleCnt="1" custLinFactNeighborX="-844" custLinFactNeighborY="-3929"/>
      <dgm:spPr/>
    </dgm:pt>
    <dgm:pt modelId="{F141EE6A-F572-4DF1-B57C-497A54195505}" type="pres">
      <dgm:prSet presAssocID="{68D80C44-9C55-4A03-B4E0-D5DCCDD63007}" presName="arrowDiagram3" presStyleCnt="0"/>
      <dgm:spPr/>
    </dgm:pt>
    <dgm:pt modelId="{B9A0FE99-89DF-4988-8884-C3656FF82A32}" type="pres">
      <dgm:prSet presAssocID="{5E7C35C9-C6DB-49CF-ADE2-C40E3D8DF5FE}" presName="bullet3a" presStyleLbl="node1" presStyleIdx="0" presStyleCnt="3"/>
      <dgm:spPr/>
    </dgm:pt>
    <dgm:pt modelId="{33321144-7204-475E-AE22-CEC235D1FDF8}" type="pres">
      <dgm:prSet presAssocID="{5E7C35C9-C6DB-49CF-ADE2-C40E3D8DF5FE}" presName="textBox3a" presStyleLbl="revTx" presStyleIdx="0" presStyleCnt="3" custScaleY="71516">
        <dgm:presLayoutVars>
          <dgm:bulletEnabled val="1"/>
        </dgm:presLayoutVars>
      </dgm:prSet>
      <dgm:spPr/>
      <dgm:t>
        <a:bodyPr/>
        <a:lstStyle/>
        <a:p>
          <a:endParaRPr lang="zh-CN" altLang="en-US"/>
        </a:p>
      </dgm:t>
    </dgm:pt>
    <dgm:pt modelId="{C88422D1-015A-48B3-8DB6-DF884CB11112}" type="pres">
      <dgm:prSet presAssocID="{DB09C39E-5611-4C49-8C91-8D8EAEB24212}" presName="bullet3b" presStyleLbl="node1" presStyleIdx="1" presStyleCnt="3"/>
      <dgm:spPr/>
    </dgm:pt>
    <dgm:pt modelId="{6743DF60-90A5-42BB-A649-0E954273E6DA}" type="pres">
      <dgm:prSet presAssocID="{DB09C39E-5611-4C49-8C91-8D8EAEB24212}" presName="textBox3b" presStyleLbl="revTx" presStyleIdx="1" presStyleCnt="3" custScaleY="38968" custLinFactNeighborX="1639" custLinFactNeighborY="-15294">
        <dgm:presLayoutVars>
          <dgm:bulletEnabled val="1"/>
        </dgm:presLayoutVars>
      </dgm:prSet>
      <dgm:spPr/>
      <dgm:t>
        <a:bodyPr/>
        <a:lstStyle/>
        <a:p>
          <a:endParaRPr lang="zh-CN" altLang="en-US"/>
        </a:p>
      </dgm:t>
    </dgm:pt>
    <dgm:pt modelId="{BC5304DC-BEEF-47E6-932A-B1FEC8B46804}" type="pres">
      <dgm:prSet presAssocID="{B819B1FF-4EFF-41C3-962F-D7179EFFB456}" presName="bullet3c" presStyleLbl="node1" presStyleIdx="2" presStyleCnt="3"/>
      <dgm:spPr/>
    </dgm:pt>
    <dgm:pt modelId="{92E51FBD-B4A2-46CF-9226-B6BF8C3D2498}" type="pres">
      <dgm:prSet presAssocID="{B819B1FF-4EFF-41C3-962F-D7179EFFB456}" presName="textBox3c" presStyleLbl="revTx" presStyleIdx="2" presStyleCnt="3" custScaleY="29883" custLinFactNeighborX="-4613" custLinFactNeighborY="-25105">
        <dgm:presLayoutVars>
          <dgm:bulletEnabled val="1"/>
        </dgm:presLayoutVars>
      </dgm:prSet>
      <dgm:spPr/>
      <dgm:t>
        <a:bodyPr/>
        <a:lstStyle/>
        <a:p>
          <a:endParaRPr lang="zh-CN" altLang="en-US"/>
        </a:p>
      </dgm:t>
    </dgm:pt>
  </dgm:ptLst>
  <dgm:cxnLst>
    <dgm:cxn modelId="{1C01B6D1-8279-42B1-8DBC-B2DAC170D2F4}" srcId="{68D80C44-9C55-4A03-B4E0-D5DCCDD63007}" destId="{B819B1FF-4EFF-41C3-962F-D7179EFFB456}" srcOrd="2" destOrd="0" parTransId="{CDFE437E-4B6F-42E7-B7D1-D473B10CD174}" sibTransId="{6961A2A3-37B6-4EF0-AC4E-B224FCD19DA9}"/>
    <dgm:cxn modelId="{7FFD5E2E-355A-4512-914B-C933CC1BB676}" type="presOf" srcId="{5E7C35C9-C6DB-49CF-ADE2-C40E3D8DF5FE}" destId="{33321144-7204-475E-AE22-CEC235D1FDF8}" srcOrd="0" destOrd="0" presId="urn:microsoft.com/office/officeart/2005/8/layout/arrow2"/>
    <dgm:cxn modelId="{CBBFBD94-286B-4B78-8925-59496312DA1D}" srcId="{68D80C44-9C55-4A03-B4E0-D5DCCDD63007}" destId="{DB09C39E-5611-4C49-8C91-8D8EAEB24212}" srcOrd="1" destOrd="0" parTransId="{5073F2AC-565C-4551-BE6F-FDF877FCB309}" sibTransId="{0979876E-BEC5-447C-A0BD-12D2DF1E02CA}"/>
    <dgm:cxn modelId="{C38CCE88-D65B-4AA9-BB3F-FAED56E22B33}" type="presOf" srcId="{68D80C44-9C55-4A03-B4E0-D5DCCDD63007}" destId="{9D833E89-6C0F-4E47-BEE5-BC73E94EE994}" srcOrd="0" destOrd="0" presId="urn:microsoft.com/office/officeart/2005/8/layout/arrow2"/>
    <dgm:cxn modelId="{D063F4FF-AC64-4783-AF82-283FE06B3A66}" srcId="{68D80C44-9C55-4A03-B4E0-D5DCCDD63007}" destId="{5E7C35C9-C6DB-49CF-ADE2-C40E3D8DF5FE}" srcOrd="0" destOrd="0" parTransId="{BDAB0B47-C396-4FF6-8FDE-6744472B118A}" sibTransId="{B5BF3A91-AE5F-430D-B388-B2361FA861C7}"/>
    <dgm:cxn modelId="{38380926-D2BE-4605-BDC1-6D1C65F94274}" type="presOf" srcId="{B819B1FF-4EFF-41C3-962F-D7179EFFB456}" destId="{92E51FBD-B4A2-46CF-9226-B6BF8C3D2498}" srcOrd="0" destOrd="0" presId="urn:microsoft.com/office/officeart/2005/8/layout/arrow2"/>
    <dgm:cxn modelId="{FD73F398-CE39-43F8-9D39-41893E5BC1EA}" type="presOf" srcId="{DB09C39E-5611-4C49-8C91-8D8EAEB24212}" destId="{6743DF60-90A5-42BB-A649-0E954273E6DA}" srcOrd="0" destOrd="0" presId="urn:microsoft.com/office/officeart/2005/8/layout/arrow2"/>
    <dgm:cxn modelId="{E9D366FD-9977-4B0B-903E-E61585E8B1A7}" type="presParOf" srcId="{9D833E89-6C0F-4E47-BEE5-BC73E94EE994}" destId="{AD40EFF0-BC62-49CD-B3CF-0BB0EF8BC885}" srcOrd="0" destOrd="0" presId="urn:microsoft.com/office/officeart/2005/8/layout/arrow2"/>
    <dgm:cxn modelId="{492E448A-A7E7-43FE-9FFC-B9F35D3CD55D}" type="presParOf" srcId="{9D833E89-6C0F-4E47-BEE5-BC73E94EE994}" destId="{F141EE6A-F572-4DF1-B57C-497A54195505}" srcOrd="1" destOrd="0" presId="urn:microsoft.com/office/officeart/2005/8/layout/arrow2"/>
    <dgm:cxn modelId="{C4859F7E-D1D8-4113-B635-A4A642ACA594}" type="presParOf" srcId="{F141EE6A-F572-4DF1-B57C-497A54195505}" destId="{B9A0FE99-89DF-4988-8884-C3656FF82A32}" srcOrd="0" destOrd="0" presId="urn:microsoft.com/office/officeart/2005/8/layout/arrow2"/>
    <dgm:cxn modelId="{1DDFEE88-0C84-4FDF-88D2-6AB05B0388A6}" type="presParOf" srcId="{F141EE6A-F572-4DF1-B57C-497A54195505}" destId="{33321144-7204-475E-AE22-CEC235D1FDF8}" srcOrd="1" destOrd="0" presId="urn:microsoft.com/office/officeart/2005/8/layout/arrow2"/>
    <dgm:cxn modelId="{B008F9F3-C78D-49F7-A2E9-7F0746241C79}" type="presParOf" srcId="{F141EE6A-F572-4DF1-B57C-497A54195505}" destId="{C88422D1-015A-48B3-8DB6-DF884CB11112}" srcOrd="2" destOrd="0" presId="urn:microsoft.com/office/officeart/2005/8/layout/arrow2"/>
    <dgm:cxn modelId="{86AB812A-D44E-4EC9-AAD9-5A0F9CC1138A}" type="presParOf" srcId="{F141EE6A-F572-4DF1-B57C-497A54195505}" destId="{6743DF60-90A5-42BB-A649-0E954273E6DA}" srcOrd="3" destOrd="0" presId="urn:microsoft.com/office/officeart/2005/8/layout/arrow2"/>
    <dgm:cxn modelId="{A5CB9F1D-C229-47DC-9FEA-20136593AE8F}" type="presParOf" srcId="{F141EE6A-F572-4DF1-B57C-497A54195505}" destId="{BC5304DC-BEEF-47E6-932A-B1FEC8B46804}" srcOrd="4" destOrd="0" presId="urn:microsoft.com/office/officeart/2005/8/layout/arrow2"/>
    <dgm:cxn modelId="{3A3A5668-BEB9-4D61-BEE7-4E499ABE8A16}" type="presParOf" srcId="{F141EE6A-F572-4DF1-B57C-497A54195505}" destId="{92E51FBD-B4A2-46CF-9226-B6BF8C3D2498}" srcOrd="5"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A83D97-47DF-4B59-87F0-57795CFC1F0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30CB00AF-6BA1-4579-B862-94525F45247C}">
      <dgm:prSet phldrT="[文本]"/>
      <dgm:spPr/>
      <dgm:t>
        <a:bodyPr/>
        <a:lstStyle/>
        <a:p>
          <a:r>
            <a:rPr lang="en-US" altLang="zh-CN" dirty="0" smtClean="0"/>
            <a:t>01</a:t>
          </a:r>
          <a:endParaRPr lang="zh-CN" altLang="en-US" dirty="0"/>
        </a:p>
      </dgm:t>
    </dgm:pt>
    <dgm:pt modelId="{60D14A03-93E7-4E5D-84B8-FA23711BF1E4}" type="parTrans" cxnId="{8C9696BB-441A-475E-997E-5B266B459F6E}">
      <dgm:prSet/>
      <dgm:spPr/>
      <dgm:t>
        <a:bodyPr/>
        <a:lstStyle/>
        <a:p>
          <a:endParaRPr lang="zh-CN" altLang="en-US"/>
        </a:p>
      </dgm:t>
    </dgm:pt>
    <dgm:pt modelId="{81781D8E-9E61-4743-A112-D71DFDD19B37}" type="sibTrans" cxnId="{8C9696BB-441A-475E-997E-5B266B459F6E}">
      <dgm:prSet/>
      <dgm:spPr/>
      <dgm:t>
        <a:bodyPr/>
        <a:lstStyle/>
        <a:p>
          <a:endParaRPr lang="zh-CN" altLang="en-US"/>
        </a:p>
      </dgm:t>
    </dgm:pt>
    <dgm:pt modelId="{27F5361E-1516-4127-B072-00D09D6D6886}">
      <dgm:prSet phldrT="[文本]" custT="1"/>
      <dgm:spPr/>
      <dgm:t>
        <a:bodyPr/>
        <a:lstStyle/>
        <a:p>
          <a:r>
            <a:rPr lang="zh-CN" altLang="en-US" sz="1800" dirty="0" smtClean="0">
              <a:latin typeface="宋体" panose="02010600030101010101" pitchFamily="2" charset="-122"/>
              <a:ea typeface="宋体" panose="02010600030101010101" pitchFamily="2" charset="-122"/>
            </a:rPr>
            <a:t>生成与选择测试用例</a:t>
          </a:r>
          <a:endParaRPr lang="zh-CN" altLang="en-US" sz="1800" dirty="0">
            <a:latin typeface="宋体" panose="02010600030101010101" pitchFamily="2" charset="-122"/>
            <a:ea typeface="宋体" panose="02010600030101010101" pitchFamily="2" charset="-122"/>
          </a:endParaRPr>
        </a:p>
      </dgm:t>
    </dgm:pt>
    <dgm:pt modelId="{FADF873E-947B-4223-95F3-C36E6B2A5AC8}" type="parTrans" cxnId="{28D389EF-22BF-41BB-BB86-41BE6A6F5653}">
      <dgm:prSet/>
      <dgm:spPr/>
      <dgm:t>
        <a:bodyPr/>
        <a:lstStyle/>
        <a:p>
          <a:endParaRPr lang="zh-CN" altLang="en-US"/>
        </a:p>
      </dgm:t>
    </dgm:pt>
    <dgm:pt modelId="{0AC512B9-5107-4917-B9C2-199C6C048D9A}" type="sibTrans" cxnId="{28D389EF-22BF-41BB-BB86-41BE6A6F5653}">
      <dgm:prSet/>
      <dgm:spPr/>
      <dgm:t>
        <a:bodyPr/>
        <a:lstStyle/>
        <a:p>
          <a:endParaRPr lang="zh-CN" altLang="en-US"/>
        </a:p>
      </dgm:t>
    </dgm:pt>
    <dgm:pt modelId="{68C3DFD2-0340-43BF-8A68-B1804B903BB0}">
      <dgm:prSet phldrT="[文本]"/>
      <dgm:spPr/>
      <dgm:t>
        <a:bodyPr/>
        <a:lstStyle/>
        <a:p>
          <a:r>
            <a:rPr lang="en-US" altLang="zh-CN" dirty="0" smtClean="0"/>
            <a:t>02</a:t>
          </a:r>
          <a:endParaRPr lang="zh-CN" altLang="en-US" dirty="0"/>
        </a:p>
      </dgm:t>
    </dgm:pt>
    <dgm:pt modelId="{7CA0263B-946A-4EC7-892B-3CB4FFE11767}" type="parTrans" cxnId="{26837D90-A67A-4105-AEB2-D43F8BD8B10E}">
      <dgm:prSet/>
      <dgm:spPr/>
      <dgm:t>
        <a:bodyPr/>
        <a:lstStyle/>
        <a:p>
          <a:endParaRPr lang="zh-CN" altLang="en-US"/>
        </a:p>
      </dgm:t>
    </dgm:pt>
    <dgm:pt modelId="{D9B5A391-4A88-45EC-A5B2-E8E5C2F81E97}" type="sibTrans" cxnId="{26837D90-A67A-4105-AEB2-D43F8BD8B10E}">
      <dgm:prSet/>
      <dgm:spPr/>
      <dgm:t>
        <a:bodyPr/>
        <a:lstStyle/>
        <a:p>
          <a:endParaRPr lang="zh-CN" altLang="en-US"/>
        </a:p>
      </dgm:t>
    </dgm:pt>
    <dgm:pt modelId="{DA9359D1-2F91-48E1-BB83-4CE1EB166161}">
      <dgm:prSet phldrT="[文本]" custT="1"/>
      <dgm:spPr/>
      <dgm:t>
        <a:bodyPr/>
        <a:lstStyle/>
        <a:p>
          <a:r>
            <a:rPr lang="zh-CN" altLang="en-US" sz="1800" dirty="0" smtClean="0">
              <a:latin typeface="宋体" panose="02010600030101010101" pitchFamily="2" charset="-122"/>
              <a:ea typeface="宋体" panose="02010600030101010101" pitchFamily="2" charset="-122"/>
            </a:rPr>
            <a:t>执行测试用例</a:t>
          </a:r>
          <a:endParaRPr lang="zh-CN" altLang="en-US" sz="1800" dirty="0">
            <a:latin typeface="宋体" panose="02010600030101010101" pitchFamily="2" charset="-122"/>
            <a:ea typeface="宋体" panose="02010600030101010101" pitchFamily="2" charset="-122"/>
          </a:endParaRPr>
        </a:p>
      </dgm:t>
    </dgm:pt>
    <dgm:pt modelId="{28A6CF3F-5EF1-4A20-8134-A74AB05F3300}" type="parTrans" cxnId="{5127E6C4-B35C-4A52-B59E-E39BAA703FE8}">
      <dgm:prSet/>
      <dgm:spPr/>
      <dgm:t>
        <a:bodyPr/>
        <a:lstStyle/>
        <a:p>
          <a:endParaRPr lang="zh-CN" altLang="en-US"/>
        </a:p>
      </dgm:t>
    </dgm:pt>
    <dgm:pt modelId="{F3B5AAA5-B261-4AB5-B9B2-42F6A1DFDB14}" type="sibTrans" cxnId="{5127E6C4-B35C-4A52-B59E-E39BAA703FE8}">
      <dgm:prSet/>
      <dgm:spPr/>
      <dgm:t>
        <a:bodyPr/>
        <a:lstStyle/>
        <a:p>
          <a:endParaRPr lang="zh-CN" altLang="en-US"/>
        </a:p>
      </dgm:t>
    </dgm:pt>
    <dgm:pt modelId="{A7A4FB02-1D8B-4E73-986B-449C391DF4F9}">
      <dgm:prSet phldrT="[文本]"/>
      <dgm:spPr/>
      <dgm:t>
        <a:bodyPr/>
        <a:lstStyle/>
        <a:p>
          <a:r>
            <a:rPr lang="en-US" altLang="zh-CN" dirty="0" smtClean="0"/>
            <a:t>03</a:t>
          </a:r>
          <a:endParaRPr lang="zh-CN" altLang="en-US" dirty="0"/>
        </a:p>
      </dgm:t>
    </dgm:pt>
    <dgm:pt modelId="{35B25BDA-AA6A-4E1E-9F1B-987AB1440968}" type="parTrans" cxnId="{26FD18DA-78EB-451D-98BB-C2C1EAD6F95A}">
      <dgm:prSet/>
      <dgm:spPr/>
      <dgm:t>
        <a:bodyPr/>
        <a:lstStyle/>
        <a:p>
          <a:endParaRPr lang="zh-CN" altLang="en-US"/>
        </a:p>
      </dgm:t>
    </dgm:pt>
    <dgm:pt modelId="{D869C9FD-CC1F-4C49-9A87-FB4804E81E18}" type="sibTrans" cxnId="{26FD18DA-78EB-451D-98BB-C2C1EAD6F95A}">
      <dgm:prSet/>
      <dgm:spPr/>
      <dgm:t>
        <a:bodyPr/>
        <a:lstStyle/>
        <a:p>
          <a:endParaRPr lang="zh-CN" altLang="en-US"/>
        </a:p>
      </dgm:t>
    </dgm:pt>
    <dgm:pt modelId="{060901D2-23FE-48C4-BEA7-196C29759EE4}">
      <dgm:prSet phldrT="[文本]" custT="1"/>
      <dgm:spPr/>
      <dgm:t>
        <a:bodyPr/>
        <a:lstStyle/>
        <a:p>
          <a:r>
            <a:rPr lang="zh-CN" altLang="en-US" sz="1800" dirty="0" smtClean="0">
              <a:latin typeface="宋体" panose="02010600030101010101" pitchFamily="2" charset="-122"/>
              <a:ea typeface="宋体" panose="02010600030101010101" pitchFamily="2" charset="-122"/>
            </a:rPr>
            <a:t>将执行结果与测试预期对比</a:t>
          </a:r>
          <a:endParaRPr lang="zh-CN" altLang="en-US" sz="1800" dirty="0">
            <a:latin typeface="宋体" panose="02010600030101010101" pitchFamily="2" charset="-122"/>
            <a:ea typeface="宋体" panose="02010600030101010101" pitchFamily="2" charset="-122"/>
          </a:endParaRPr>
        </a:p>
      </dgm:t>
    </dgm:pt>
    <dgm:pt modelId="{DD31539A-94AC-4876-BA1B-E5862B9B27DC}" type="parTrans" cxnId="{F60A7624-EC49-4C0E-95E7-F3FB65C9322E}">
      <dgm:prSet/>
      <dgm:spPr/>
      <dgm:t>
        <a:bodyPr/>
        <a:lstStyle/>
        <a:p>
          <a:endParaRPr lang="zh-CN" altLang="en-US"/>
        </a:p>
      </dgm:t>
    </dgm:pt>
    <dgm:pt modelId="{80E0AC8A-0E9A-43BE-ADF9-2656C212F817}" type="sibTrans" cxnId="{F60A7624-EC49-4C0E-95E7-F3FB65C9322E}">
      <dgm:prSet/>
      <dgm:spPr/>
      <dgm:t>
        <a:bodyPr/>
        <a:lstStyle/>
        <a:p>
          <a:endParaRPr lang="zh-CN" altLang="en-US"/>
        </a:p>
      </dgm:t>
    </dgm:pt>
    <dgm:pt modelId="{F3E60120-2B06-43B9-A0E3-96EEC6055E76}" type="pres">
      <dgm:prSet presAssocID="{DDA83D97-47DF-4B59-87F0-57795CFC1F0D}" presName="linearFlow" presStyleCnt="0">
        <dgm:presLayoutVars>
          <dgm:dir/>
          <dgm:animLvl val="lvl"/>
          <dgm:resizeHandles val="exact"/>
        </dgm:presLayoutVars>
      </dgm:prSet>
      <dgm:spPr/>
      <dgm:t>
        <a:bodyPr/>
        <a:lstStyle/>
        <a:p>
          <a:endParaRPr lang="zh-CN" altLang="en-US"/>
        </a:p>
      </dgm:t>
    </dgm:pt>
    <dgm:pt modelId="{71DC7656-50D3-49F2-ACB2-328C7CB2E5DD}" type="pres">
      <dgm:prSet presAssocID="{30CB00AF-6BA1-4579-B862-94525F45247C}" presName="composite" presStyleCnt="0"/>
      <dgm:spPr/>
    </dgm:pt>
    <dgm:pt modelId="{E98A04AE-EBAD-4035-8DCD-43ACDE67E29E}" type="pres">
      <dgm:prSet presAssocID="{30CB00AF-6BA1-4579-B862-94525F45247C}" presName="parentText" presStyleLbl="alignNode1" presStyleIdx="0" presStyleCnt="3">
        <dgm:presLayoutVars>
          <dgm:chMax val="1"/>
          <dgm:bulletEnabled val="1"/>
        </dgm:presLayoutVars>
      </dgm:prSet>
      <dgm:spPr/>
      <dgm:t>
        <a:bodyPr/>
        <a:lstStyle/>
        <a:p>
          <a:endParaRPr lang="zh-CN" altLang="en-US"/>
        </a:p>
      </dgm:t>
    </dgm:pt>
    <dgm:pt modelId="{11EBC6D5-3333-4C75-972D-6BEDF3C6E380}" type="pres">
      <dgm:prSet presAssocID="{30CB00AF-6BA1-4579-B862-94525F45247C}" presName="descendantText" presStyleLbl="alignAcc1" presStyleIdx="0" presStyleCnt="3">
        <dgm:presLayoutVars>
          <dgm:bulletEnabled val="1"/>
        </dgm:presLayoutVars>
      </dgm:prSet>
      <dgm:spPr/>
      <dgm:t>
        <a:bodyPr/>
        <a:lstStyle/>
        <a:p>
          <a:endParaRPr lang="zh-CN" altLang="en-US"/>
        </a:p>
      </dgm:t>
    </dgm:pt>
    <dgm:pt modelId="{CD3F9F2E-5FA0-437A-B233-E6DE195B9469}" type="pres">
      <dgm:prSet presAssocID="{81781D8E-9E61-4743-A112-D71DFDD19B37}" presName="sp" presStyleCnt="0"/>
      <dgm:spPr/>
    </dgm:pt>
    <dgm:pt modelId="{FBBFD7F9-42DB-4869-AA1B-08212ADA51B6}" type="pres">
      <dgm:prSet presAssocID="{68C3DFD2-0340-43BF-8A68-B1804B903BB0}" presName="composite" presStyleCnt="0"/>
      <dgm:spPr/>
    </dgm:pt>
    <dgm:pt modelId="{23C4781C-FD60-4B4C-B3C4-A2A1126D05B0}" type="pres">
      <dgm:prSet presAssocID="{68C3DFD2-0340-43BF-8A68-B1804B903BB0}" presName="parentText" presStyleLbl="alignNode1" presStyleIdx="1" presStyleCnt="3">
        <dgm:presLayoutVars>
          <dgm:chMax val="1"/>
          <dgm:bulletEnabled val="1"/>
        </dgm:presLayoutVars>
      </dgm:prSet>
      <dgm:spPr/>
      <dgm:t>
        <a:bodyPr/>
        <a:lstStyle/>
        <a:p>
          <a:endParaRPr lang="zh-CN" altLang="en-US"/>
        </a:p>
      </dgm:t>
    </dgm:pt>
    <dgm:pt modelId="{8FFB32F1-694A-4BA5-992F-735FF5097ECF}" type="pres">
      <dgm:prSet presAssocID="{68C3DFD2-0340-43BF-8A68-B1804B903BB0}" presName="descendantText" presStyleLbl="alignAcc1" presStyleIdx="1" presStyleCnt="3">
        <dgm:presLayoutVars>
          <dgm:bulletEnabled val="1"/>
        </dgm:presLayoutVars>
      </dgm:prSet>
      <dgm:spPr/>
      <dgm:t>
        <a:bodyPr/>
        <a:lstStyle/>
        <a:p>
          <a:endParaRPr lang="zh-CN" altLang="en-US"/>
        </a:p>
      </dgm:t>
    </dgm:pt>
    <dgm:pt modelId="{8FBD6860-3EE2-4678-920C-B49123B21A0E}" type="pres">
      <dgm:prSet presAssocID="{D9B5A391-4A88-45EC-A5B2-E8E5C2F81E97}" presName="sp" presStyleCnt="0"/>
      <dgm:spPr/>
    </dgm:pt>
    <dgm:pt modelId="{B9B0D1A1-7149-4997-8FC8-7CEAF1D6DDFE}" type="pres">
      <dgm:prSet presAssocID="{A7A4FB02-1D8B-4E73-986B-449C391DF4F9}" presName="composite" presStyleCnt="0"/>
      <dgm:spPr/>
    </dgm:pt>
    <dgm:pt modelId="{F31AC2A2-EE12-462D-B506-74D72C037BD1}" type="pres">
      <dgm:prSet presAssocID="{A7A4FB02-1D8B-4E73-986B-449C391DF4F9}" presName="parentText" presStyleLbl="alignNode1" presStyleIdx="2" presStyleCnt="3">
        <dgm:presLayoutVars>
          <dgm:chMax val="1"/>
          <dgm:bulletEnabled val="1"/>
        </dgm:presLayoutVars>
      </dgm:prSet>
      <dgm:spPr/>
      <dgm:t>
        <a:bodyPr/>
        <a:lstStyle/>
        <a:p>
          <a:endParaRPr lang="zh-CN" altLang="en-US"/>
        </a:p>
      </dgm:t>
    </dgm:pt>
    <dgm:pt modelId="{2FFA3A35-488C-431C-BFD8-40287907B8CB}" type="pres">
      <dgm:prSet presAssocID="{A7A4FB02-1D8B-4E73-986B-449C391DF4F9}" presName="descendantText" presStyleLbl="alignAcc1" presStyleIdx="2" presStyleCnt="3">
        <dgm:presLayoutVars>
          <dgm:bulletEnabled val="1"/>
        </dgm:presLayoutVars>
      </dgm:prSet>
      <dgm:spPr/>
      <dgm:t>
        <a:bodyPr/>
        <a:lstStyle/>
        <a:p>
          <a:endParaRPr lang="zh-CN" altLang="en-US"/>
        </a:p>
      </dgm:t>
    </dgm:pt>
  </dgm:ptLst>
  <dgm:cxnLst>
    <dgm:cxn modelId="{F09F2B00-92B6-4D23-A43A-461B7E8CF477}" type="presOf" srcId="{DDA83D97-47DF-4B59-87F0-57795CFC1F0D}" destId="{F3E60120-2B06-43B9-A0E3-96EEC6055E76}" srcOrd="0" destOrd="0" presId="urn:microsoft.com/office/officeart/2005/8/layout/chevron2"/>
    <dgm:cxn modelId="{57670CE4-BCD9-456D-A0A5-F8C2DB60D04E}" type="presOf" srcId="{68C3DFD2-0340-43BF-8A68-B1804B903BB0}" destId="{23C4781C-FD60-4B4C-B3C4-A2A1126D05B0}" srcOrd="0" destOrd="0" presId="urn:microsoft.com/office/officeart/2005/8/layout/chevron2"/>
    <dgm:cxn modelId="{8C9696BB-441A-475E-997E-5B266B459F6E}" srcId="{DDA83D97-47DF-4B59-87F0-57795CFC1F0D}" destId="{30CB00AF-6BA1-4579-B862-94525F45247C}" srcOrd="0" destOrd="0" parTransId="{60D14A03-93E7-4E5D-84B8-FA23711BF1E4}" sibTransId="{81781D8E-9E61-4743-A112-D71DFDD19B37}"/>
    <dgm:cxn modelId="{28D389EF-22BF-41BB-BB86-41BE6A6F5653}" srcId="{30CB00AF-6BA1-4579-B862-94525F45247C}" destId="{27F5361E-1516-4127-B072-00D09D6D6886}" srcOrd="0" destOrd="0" parTransId="{FADF873E-947B-4223-95F3-C36E6B2A5AC8}" sibTransId="{0AC512B9-5107-4917-B9C2-199C6C048D9A}"/>
    <dgm:cxn modelId="{5127E6C4-B35C-4A52-B59E-E39BAA703FE8}" srcId="{68C3DFD2-0340-43BF-8A68-B1804B903BB0}" destId="{DA9359D1-2F91-48E1-BB83-4CE1EB166161}" srcOrd="0" destOrd="0" parTransId="{28A6CF3F-5EF1-4A20-8134-A74AB05F3300}" sibTransId="{F3B5AAA5-B261-4AB5-B9B2-42F6A1DFDB14}"/>
    <dgm:cxn modelId="{26FD18DA-78EB-451D-98BB-C2C1EAD6F95A}" srcId="{DDA83D97-47DF-4B59-87F0-57795CFC1F0D}" destId="{A7A4FB02-1D8B-4E73-986B-449C391DF4F9}" srcOrd="2" destOrd="0" parTransId="{35B25BDA-AA6A-4E1E-9F1B-987AB1440968}" sibTransId="{D869C9FD-CC1F-4C49-9A87-FB4804E81E18}"/>
    <dgm:cxn modelId="{F60A7624-EC49-4C0E-95E7-F3FB65C9322E}" srcId="{A7A4FB02-1D8B-4E73-986B-449C391DF4F9}" destId="{060901D2-23FE-48C4-BEA7-196C29759EE4}" srcOrd="0" destOrd="0" parTransId="{DD31539A-94AC-4876-BA1B-E5862B9B27DC}" sibTransId="{80E0AC8A-0E9A-43BE-ADF9-2656C212F817}"/>
    <dgm:cxn modelId="{AB987B82-588F-4E02-BE94-268F5C2DC82A}" type="presOf" srcId="{DA9359D1-2F91-48E1-BB83-4CE1EB166161}" destId="{8FFB32F1-694A-4BA5-992F-735FF5097ECF}" srcOrd="0" destOrd="0" presId="urn:microsoft.com/office/officeart/2005/8/layout/chevron2"/>
    <dgm:cxn modelId="{26837D90-A67A-4105-AEB2-D43F8BD8B10E}" srcId="{DDA83D97-47DF-4B59-87F0-57795CFC1F0D}" destId="{68C3DFD2-0340-43BF-8A68-B1804B903BB0}" srcOrd="1" destOrd="0" parTransId="{7CA0263B-946A-4EC7-892B-3CB4FFE11767}" sibTransId="{D9B5A391-4A88-45EC-A5B2-E8E5C2F81E97}"/>
    <dgm:cxn modelId="{17A46669-F7EC-45C2-9D23-48C3098BE68C}" type="presOf" srcId="{A7A4FB02-1D8B-4E73-986B-449C391DF4F9}" destId="{F31AC2A2-EE12-462D-B506-74D72C037BD1}" srcOrd="0" destOrd="0" presId="urn:microsoft.com/office/officeart/2005/8/layout/chevron2"/>
    <dgm:cxn modelId="{967C6246-C81D-4CDA-8F06-B67ECBD4DACE}" type="presOf" srcId="{30CB00AF-6BA1-4579-B862-94525F45247C}" destId="{E98A04AE-EBAD-4035-8DCD-43ACDE67E29E}" srcOrd="0" destOrd="0" presId="urn:microsoft.com/office/officeart/2005/8/layout/chevron2"/>
    <dgm:cxn modelId="{3042DB4A-3318-440B-BA6E-CB7EF819D164}" type="presOf" srcId="{27F5361E-1516-4127-B072-00D09D6D6886}" destId="{11EBC6D5-3333-4C75-972D-6BEDF3C6E380}" srcOrd="0" destOrd="0" presId="urn:microsoft.com/office/officeart/2005/8/layout/chevron2"/>
    <dgm:cxn modelId="{C11B15DE-9794-4C53-B800-FE45038FC9C2}" type="presOf" srcId="{060901D2-23FE-48C4-BEA7-196C29759EE4}" destId="{2FFA3A35-488C-431C-BFD8-40287907B8CB}" srcOrd="0" destOrd="0" presId="urn:microsoft.com/office/officeart/2005/8/layout/chevron2"/>
    <dgm:cxn modelId="{4C4A012B-229B-44D5-9655-7B5E9512DCA4}" type="presParOf" srcId="{F3E60120-2B06-43B9-A0E3-96EEC6055E76}" destId="{71DC7656-50D3-49F2-ACB2-328C7CB2E5DD}" srcOrd="0" destOrd="0" presId="urn:microsoft.com/office/officeart/2005/8/layout/chevron2"/>
    <dgm:cxn modelId="{9013640A-18D7-42AF-9416-442B9AA11FE4}" type="presParOf" srcId="{71DC7656-50D3-49F2-ACB2-328C7CB2E5DD}" destId="{E98A04AE-EBAD-4035-8DCD-43ACDE67E29E}" srcOrd="0" destOrd="0" presId="urn:microsoft.com/office/officeart/2005/8/layout/chevron2"/>
    <dgm:cxn modelId="{006B10CC-A212-4267-A2C7-64E1F25043DC}" type="presParOf" srcId="{71DC7656-50D3-49F2-ACB2-328C7CB2E5DD}" destId="{11EBC6D5-3333-4C75-972D-6BEDF3C6E380}" srcOrd="1" destOrd="0" presId="urn:microsoft.com/office/officeart/2005/8/layout/chevron2"/>
    <dgm:cxn modelId="{F8467DED-0333-4142-9D58-70FA388016F0}" type="presParOf" srcId="{F3E60120-2B06-43B9-A0E3-96EEC6055E76}" destId="{CD3F9F2E-5FA0-437A-B233-E6DE195B9469}" srcOrd="1" destOrd="0" presId="urn:microsoft.com/office/officeart/2005/8/layout/chevron2"/>
    <dgm:cxn modelId="{9508237B-5C0F-4D4B-90BD-57270D9222F2}" type="presParOf" srcId="{F3E60120-2B06-43B9-A0E3-96EEC6055E76}" destId="{FBBFD7F9-42DB-4869-AA1B-08212ADA51B6}" srcOrd="2" destOrd="0" presId="urn:microsoft.com/office/officeart/2005/8/layout/chevron2"/>
    <dgm:cxn modelId="{95ED1236-A4ED-4E9C-B9F6-AA5B1D3224A5}" type="presParOf" srcId="{FBBFD7F9-42DB-4869-AA1B-08212ADA51B6}" destId="{23C4781C-FD60-4B4C-B3C4-A2A1126D05B0}" srcOrd="0" destOrd="0" presId="urn:microsoft.com/office/officeart/2005/8/layout/chevron2"/>
    <dgm:cxn modelId="{B082910E-8BB3-4036-BA64-C7BAC3114677}" type="presParOf" srcId="{FBBFD7F9-42DB-4869-AA1B-08212ADA51B6}" destId="{8FFB32F1-694A-4BA5-992F-735FF5097ECF}" srcOrd="1" destOrd="0" presId="urn:microsoft.com/office/officeart/2005/8/layout/chevron2"/>
    <dgm:cxn modelId="{1891596D-7770-4C23-BD59-337B1B0B2656}" type="presParOf" srcId="{F3E60120-2B06-43B9-A0E3-96EEC6055E76}" destId="{8FBD6860-3EE2-4678-920C-B49123B21A0E}" srcOrd="3" destOrd="0" presId="urn:microsoft.com/office/officeart/2005/8/layout/chevron2"/>
    <dgm:cxn modelId="{DAD445BE-84CD-4C34-B77A-36A6C89441D5}" type="presParOf" srcId="{F3E60120-2B06-43B9-A0E3-96EEC6055E76}" destId="{B9B0D1A1-7149-4997-8FC8-7CEAF1D6DDFE}" srcOrd="4" destOrd="0" presId="urn:microsoft.com/office/officeart/2005/8/layout/chevron2"/>
    <dgm:cxn modelId="{61B3751D-6D8A-41AE-8D9B-8A966C13D10E}" type="presParOf" srcId="{B9B0D1A1-7149-4997-8FC8-7CEAF1D6DDFE}" destId="{F31AC2A2-EE12-462D-B506-74D72C037BD1}" srcOrd="0" destOrd="0" presId="urn:microsoft.com/office/officeart/2005/8/layout/chevron2"/>
    <dgm:cxn modelId="{D91DE49D-C192-43EC-915B-03F103BBCBEE}" type="presParOf" srcId="{B9B0D1A1-7149-4997-8FC8-7CEAF1D6DDFE}" destId="{2FFA3A35-488C-431C-BFD8-40287907B8C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32274-04E7-4AAF-8DB5-2942DDE46092}"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zh-CN" altLang="en-US"/>
        </a:p>
      </dgm:t>
    </dgm:pt>
    <dgm:pt modelId="{523C103E-EDE8-4275-89C2-92F0E7C50EF8}">
      <dgm:prSet phldrT="[文本]"/>
      <dgm:spPr/>
      <dgm:t>
        <a:bodyPr/>
        <a:lstStyle/>
        <a:p>
          <a:r>
            <a:rPr lang="zh-CN" altLang="en-US" dirty="0" smtClean="0"/>
            <a:t>比较完整测试帧</a:t>
          </a:r>
          <a:endParaRPr lang="zh-CN" altLang="en-US" dirty="0"/>
        </a:p>
      </dgm:t>
    </dgm:pt>
    <dgm:pt modelId="{76752ED7-1680-4E0B-95F9-3C3E1AECE04A}" type="parTrans" cxnId="{1D03B2AB-F247-4F81-993D-C9A7C9C74342}">
      <dgm:prSet/>
      <dgm:spPr/>
      <dgm:t>
        <a:bodyPr/>
        <a:lstStyle/>
        <a:p>
          <a:endParaRPr lang="zh-CN" altLang="en-US"/>
        </a:p>
      </dgm:t>
    </dgm:pt>
    <dgm:pt modelId="{5437DAA9-3798-40CE-BF0C-F20172991A6C}" type="sibTrans" cxnId="{1D03B2AB-F247-4F81-993D-C9A7C9C74342}">
      <dgm:prSet/>
      <dgm:spPr/>
      <dgm:t>
        <a:bodyPr/>
        <a:lstStyle/>
        <a:p>
          <a:endParaRPr lang="zh-CN" altLang="en-US"/>
        </a:p>
      </dgm:t>
    </dgm:pt>
    <dgm:pt modelId="{01CA69E2-2545-4650-AF2A-9E04D7189B7C}">
      <dgm:prSet phldrT="[文本]"/>
      <dgm:spPr/>
      <dgm:t>
        <a:bodyPr/>
        <a:lstStyle/>
        <a:p>
          <a:r>
            <a:rPr lang="zh-CN" altLang="en-US" dirty="0" smtClean="0"/>
            <a:t>记录蜕变关系</a:t>
          </a:r>
          <a:endParaRPr lang="zh-CN" altLang="en-US" dirty="0"/>
        </a:p>
      </dgm:t>
    </dgm:pt>
    <dgm:pt modelId="{F5C5CEEC-24F7-46ED-854E-BB0036ADEF23}" type="parTrans" cxnId="{5C00E711-D129-4361-B892-CF7C9F49C4C4}">
      <dgm:prSet/>
      <dgm:spPr/>
      <dgm:t>
        <a:bodyPr/>
        <a:lstStyle/>
        <a:p>
          <a:endParaRPr lang="zh-CN" altLang="en-US"/>
        </a:p>
      </dgm:t>
    </dgm:pt>
    <dgm:pt modelId="{C35D3DCC-213F-479A-9C6B-1867DDB05AC5}" type="sibTrans" cxnId="{5C00E711-D129-4361-B892-CF7C9F49C4C4}">
      <dgm:prSet/>
      <dgm:spPr/>
      <dgm:t>
        <a:bodyPr/>
        <a:lstStyle/>
        <a:p>
          <a:endParaRPr lang="zh-CN" altLang="en-US"/>
        </a:p>
      </dgm:t>
    </dgm:pt>
    <dgm:pt modelId="{1213EA28-D94F-4414-9199-4D628AF3808C}">
      <dgm:prSet phldrT="[文本]"/>
      <dgm:spPr/>
      <dgm:t>
        <a:bodyPr/>
        <a:lstStyle/>
        <a:p>
          <a:r>
            <a:rPr lang="zh-CN" altLang="en-US" dirty="0" smtClean="0"/>
            <a:t>判断蜕变关系数量是否达到要求</a:t>
          </a:r>
          <a:endParaRPr lang="zh-CN" altLang="en-US" dirty="0"/>
        </a:p>
      </dgm:t>
    </dgm:pt>
    <dgm:pt modelId="{3A3E20A8-C3C0-499D-AED1-6D28BC7538D2}" type="parTrans" cxnId="{06DFA492-5634-42F4-B83F-5531F14ED191}">
      <dgm:prSet/>
      <dgm:spPr/>
      <dgm:t>
        <a:bodyPr/>
        <a:lstStyle/>
        <a:p>
          <a:endParaRPr lang="zh-CN" altLang="en-US"/>
        </a:p>
      </dgm:t>
    </dgm:pt>
    <dgm:pt modelId="{6616972A-F011-4821-9248-B8264546E4C6}" type="sibTrans" cxnId="{06DFA492-5634-42F4-B83F-5531F14ED191}">
      <dgm:prSet/>
      <dgm:spPr/>
      <dgm:t>
        <a:bodyPr/>
        <a:lstStyle/>
        <a:p>
          <a:endParaRPr lang="zh-CN" altLang="en-US"/>
        </a:p>
      </dgm:t>
    </dgm:pt>
    <dgm:pt modelId="{E69F2A06-609B-4EEE-B74C-7A59F8437531}" type="pres">
      <dgm:prSet presAssocID="{0DD32274-04E7-4AAF-8DB5-2942DDE46092}" presName="cycle" presStyleCnt="0">
        <dgm:presLayoutVars>
          <dgm:dir/>
          <dgm:resizeHandles val="exact"/>
        </dgm:presLayoutVars>
      </dgm:prSet>
      <dgm:spPr/>
      <dgm:t>
        <a:bodyPr/>
        <a:lstStyle/>
        <a:p>
          <a:endParaRPr lang="zh-CN" altLang="en-US"/>
        </a:p>
      </dgm:t>
    </dgm:pt>
    <dgm:pt modelId="{E5354801-EB4C-4E26-B83E-290FAEC7D49F}" type="pres">
      <dgm:prSet presAssocID="{523C103E-EDE8-4275-89C2-92F0E7C50EF8}" presName="node" presStyleLbl="node1" presStyleIdx="0" presStyleCnt="3">
        <dgm:presLayoutVars>
          <dgm:bulletEnabled val="1"/>
        </dgm:presLayoutVars>
      </dgm:prSet>
      <dgm:spPr/>
      <dgm:t>
        <a:bodyPr/>
        <a:lstStyle/>
        <a:p>
          <a:endParaRPr lang="zh-CN" altLang="en-US"/>
        </a:p>
      </dgm:t>
    </dgm:pt>
    <dgm:pt modelId="{4DB4272F-EA43-4C24-B3F6-304F437675BA}" type="pres">
      <dgm:prSet presAssocID="{523C103E-EDE8-4275-89C2-92F0E7C50EF8}" presName="spNode" presStyleCnt="0"/>
      <dgm:spPr/>
    </dgm:pt>
    <dgm:pt modelId="{4ADE9775-85C6-4411-81EC-1BA58B47A349}" type="pres">
      <dgm:prSet presAssocID="{5437DAA9-3798-40CE-BF0C-F20172991A6C}" presName="sibTrans" presStyleLbl="sibTrans1D1" presStyleIdx="0" presStyleCnt="3"/>
      <dgm:spPr/>
      <dgm:t>
        <a:bodyPr/>
        <a:lstStyle/>
        <a:p>
          <a:endParaRPr lang="zh-CN" altLang="en-US"/>
        </a:p>
      </dgm:t>
    </dgm:pt>
    <dgm:pt modelId="{4F6CE9E7-7544-4A8E-87DF-EA6FC486C93E}" type="pres">
      <dgm:prSet presAssocID="{01CA69E2-2545-4650-AF2A-9E04D7189B7C}" presName="node" presStyleLbl="node1" presStyleIdx="1" presStyleCnt="3">
        <dgm:presLayoutVars>
          <dgm:bulletEnabled val="1"/>
        </dgm:presLayoutVars>
      </dgm:prSet>
      <dgm:spPr/>
      <dgm:t>
        <a:bodyPr/>
        <a:lstStyle/>
        <a:p>
          <a:endParaRPr lang="zh-CN" altLang="en-US"/>
        </a:p>
      </dgm:t>
    </dgm:pt>
    <dgm:pt modelId="{1CCB7EF6-BAEE-4C9F-AFDC-53D162906E6D}" type="pres">
      <dgm:prSet presAssocID="{01CA69E2-2545-4650-AF2A-9E04D7189B7C}" presName="spNode" presStyleCnt="0"/>
      <dgm:spPr/>
    </dgm:pt>
    <dgm:pt modelId="{20C5969A-61BE-4A39-83FC-7BBD2CCB5885}" type="pres">
      <dgm:prSet presAssocID="{C35D3DCC-213F-479A-9C6B-1867DDB05AC5}" presName="sibTrans" presStyleLbl="sibTrans1D1" presStyleIdx="1" presStyleCnt="3"/>
      <dgm:spPr/>
      <dgm:t>
        <a:bodyPr/>
        <a:lstStyle/>
        <a:p>
          <a:endParaRPr lang="zh-CN" altLang="en-US"/>
        </a:p>
      </dgm:t>
    </dgm:pt>
    <dgm:pt modelId="{AECA9EE2-BB7B-4103-AE9B-FCB147499C1F}" type="pres">
      <dgm:prSet presAssocID="{1213EA28-D94F-4414-9199-4D628AF3808C}" presName="node" presStyleLbl="node1" presStyleIdx="2" presStyleCnt="3">
        <dgm:presLayoutVars>
          <dgm:bulletEnabled val="1"/>
        </dgm:presLayoutVars>
      </dgm:prSet>
      <dgm:spPr/>
      <dgm:t>
        <a:bodyPr/>
        <a:lstStyle/>
        <a:p>
          <a:endParaRPr lang="zh-CN" altLang="en-US"/>
        </a:p>
      </dgm:t>
    </dgm:pt>
    <dgm:pt modelId="{FF628B4C-0289-4CE6-A38D-7DCB6EB33764}" type="pres">
      <dgm:prSet presAssocID="{1213EA28-D94F-4414-9199-4D628AF3808C}" presName="spNode" presStyleCnt="0"/>
      <dgm:spPr/>
    </dgm:pt>
    <dgm:pt modelId="{5BC3BFFF-0287-4051-BE46-4FEAC41AC84E}" type="pres">
      <dgm:prSet presAssocID="{6616972A-F011-4821-9248-B8264546E4C6}" presName="sibTrans" presStyleLbl="sibTrans1D1" presStyleIdx="2" presStyleCnt="3"/>
      <dgm:spPr/>
      <dgm:t>
        <a:bodyPr/>
        <a:lstStyle/>
        <a:p>
          <a:endParaRPr lang="zh-CN" altLang="en-US"/>
        </a:p>
      </dgm:t>
    </dgm:pt>
  </dgm:ptLst>
  <dgm:cxnLst>
    <dgm:cxn modelId="{49A6E0F7-FDC1-4D21-B79E-BCAEBAC82A26}" type="presOf" srcId="{C35D3DCC-213F-479A-9C6B-1867DDB05AC5}" destId="{20C5969A-61BE-4A39-83FC-7BBD2CCB5885}" srcOrd="0" destOrd="0" presId="urn:microsoft.com/office/officeart/2005/8/layout/cycle5"/>
    <dgm:cxn modelId="{2494BF57-8FD1-4852-88EC-5C6306FFA457}" type="presOf" srcId="{5437DAA9-3798-40CE-BF0C-F20172991A6C}" destId="{4ADE9775-85C6-4411-81EC-1BA58B47A349}" srcOrd="0" destOrd="0" presId="urn:microsoft.com/office/officeart/2005/8/layout/cycle5"/>
    <dgm:cxn modelId="{11387DD8-389E-4E66-9088-5C6A885BABBD}" type="presOf" srcId="{6616972A-F011-4821-9248-B8264546E4C6}" destId="{5BC3BFFF-0287-4051-BE46-4FEAC41AC84E}" srcOrd="0" destOrd="0" presId="urn:microsoft.com/office/officeart/2005/8/layout/cycle5"/>
    <dgm:cxn modelId="{06DFA492-5634-42F4-B83F-5531F14ED191}" srcId="{0DD32274-04E7-4AAF-8DB5-2942DDE46092}" destId="{1213EA28-D94F-4414-9199-4D628AF3808C}" srcOrd="2" destOrd="0" parTransId="{3A3E20A8-C3C0-499D-AED1-6D28BC7538D2}" sibTransId="{6616972A-F011-4821-9248-B8264546E4C6}"/>
    <dgm:cxn modelId="{5C00E711-D129-4361-B892-CF7C9F49C4C4}" srcId="{0DD32274-04E7-4AAF-8DB5-2942DDE46092}" destId="{01CA69E2-2545-4650-AF2A-9E04D7189B7C}" srcOrd="1" destOrd="0" parTransId="{F5C5CEEC-24F7-46ED-854E-BB0036ADEF23}" sibTransId="{C35D3DCC-213F-479A-9C6B-1867DDB05AC5}"/>
    <dgm:cxn modelId="{1D03B2AB-F247-4F81-993D-C9A7C9C74342}" srcId="{0DD32274-04E7-4AAF-8DB5-2942DDE46092}" destId="{523C103E-EDE8-4275-89C2-92F0E7C50EF8}" srcOrd="0" destOrd="0" parTransId="{76752ED7-1680-4E0B-95F9-3C3E1AECE04A}" sibTransId="{5437DAA9-3798-40CE-BF0C-F20172991A6C}"/>
    <dgm:cxn modelId="{D8F26A3B-9307-4218-83CE-9483F245DFF3}" type="presOf" srcId="{01CA69E2-2545-4650-AF2A-9E04D7189B7C}" destId="{4F6CE9E7-7544-4A8E-87DF-EA6FC486C93E}" srcOrd="0" destOrd="0" presId="urn:microsoft.com/office/officeart/2005/8/layout/cycle5"/>
    <dgm:cxn modelId="{E245FCDD-521F-4D47-A6E6-1FCE94D583F1}" type="presOf" srcId="{0DD32274-04E7-4AAF-8DB5-2942DDE46092}" destId="{E69F2A06-609B-4EEE-B74C-7A59F8437531}" srcOrd="0" destOrd="0" presId="urn:microsoft.com/office/officeart/2005/8/layout/cycle5"/>
    <dgm:cxn modelId="{33086866-C170-4B21-9F47-D35D719469D1}" type="presOf" srcId="{1213EA28-D94F-4414-9199-4D628AF3808C}" destId="{AECA9EE2-BB7B-4103-AE9B-FCB147499C1F}" srcOrd="0" destOrd="0" presId="urn:microsoft.com/office/officeart/2005/8/layout/cycle5"/>
    <dgm:cxn modelId="{94A20B23-11D2-403D-9935-374EB26D9594}" type="presOf" srcId="{523C103E-EDE8-4275-89C2-92F0E7C50EF8}" destId="{E5354801-EB4C-4E26-B83E-290FAEC7D49F}" srcOrd="0" destOrd="0" presId="urn:microsoft.com/office/officeart/2005/8/layout/cycle5"/>
    <dgm:cxn modelId="{4DDBC333-A617-4BB0-B3B2-721EF0B543D4}" type="presParOf" srcId="{E69F2A06-609B-4EEE-B74C-7A59F8437531}" destId="{E5354801-EB4C-4E26-B83E-290FAEC7D49F}" srcOrd="0" destOrd="0" presId="urn:microsoft.com/office/officeart/2005/8/layout/cycle5"/>
    <dgm:cxn modelId="{C51A6C06-86E4-4B50-A845-6917A4D9280E}" type="presParOf" srcId="{E69F2A06-609B-4EEE-B74C-7A59F8437531}" destId="{4DB4272F-EA43-4C24-B3F6-304F437675BA}" srcOrd="1" destOrd="0" presId="urn:microsoft.com/office/officeart/2005/8/layout/cycle5"/>
    <dgm:cxn modelId="{FC913DC3-BB8F-47AB-963B-9377538BB425}" type="presParOf" srcId="{E69F2A06-609B-4EEE-B74C-7A59F8437531}" destId="{4ADE9775-85C6-4411-81EC-1BA58B47A349}" srcOrd="2" destOrd="0" presId="urn:microsoft.com/office/officeart/2005/8/layout/cycle5"/>
    <dgm:cxn modelId="{4BAF40BA-F2B4-4291-B4E7-1525ADE80D5E}" type="presParOf" srcId="{E69F2A06-609B-4EEE-B74C-7A59F8437531}" destId="{4F6CE9E7-7544-4A8E-87DF-EA6FC486C93E}" srcOrd="3" destOrd="0" presId="urn:microsoft.com/office/officeart/2005/8/layout/cycle5"/>
    <dgm:cxn modelId="{7296B612-D6B5-454B-BB98-7FE074EB472F}" type="presParOf" srcId="{E69F2A06-609B-4EEE-B74C-7A59F8437531}" destId="{1CCB7EF6-BAEE-4C9F-AFDC-53D162906E6D}" srcOrd="4" destOrd="0" presId="urn:microsoft.com/office/officeart/2005/8/layout/cycle5"/>
    <dgm:cxn modelId="{1D5DD999-0AED-45CC-8C91-B4031676B269}" type="presParOf" srcId="{E69F2A06-609B-4EEE-B74C-7A59F8437531}" destId="{20C5969A-61BE-4A39-83FC-7BBD2CCB5885}" srcOrd="5" destOrd="0" presId="urn:microsoft.com/office/officeart/2005/8/layout/cycle5"/>
    <dgm:cxn modelId="{69BA72CC-365D-42A7-8DAA-065A9CFE160F}" type="presParOf" srcId="{E69F2A06-609B-4EEE-B74C-7A59F8437531}" destId="{AECA9EE2-BB7B-4103-AE9B-FCB147499C1F}" srcOrd="6" destOrd="0" presId="urn:microsoft.com/office/officeart/2005/8/layout/cycle5"/>
    <dgm:cxn modelId="{D2CC392C-00EC-4F65-8078-259EB338A1B6}" type="presParOf" srcId="{E69F2A06-609B-4EEE-B74C-7A59F8437531}" destId="{FF628B4C-0289-4CE6-A38D-7DCB6EB33764}" srcOrd="7" destOrd="0" presId="urn:microsoft.com/office/officeart/2005/8/layout/cycle5"/>
    <dgm:cxn modelId="{3D967501-8C5E-4DD5-8AD2-69259E683D33}" type="presParOf" srcId="{E69F2A06-609B-4EEE-B74C-7A59F8437531}" destId="{5BC3BFFF-0287-4051-BE46-4FEAC41AC84E}"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0EFF0-BC62-49CD-B3CF-0BB0EF8BC885}">
      <dsp:nvSpPr>
        <dsp:cNvPr id="0" name=""/>
        <dsp:cNvSpPr/>
      </dsp:nvSpPr>
      <dsp:spPr>
        <a:xfrm>
          <a:off x="562869" y="0"/>
          <a:ext cx="6682342" cy="4176464"/>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A0FE99-89DF-4988-8884-C3656FF82A32}">
      <dsp:nvSpPr>
        <dsp:cNvPr id="0" name=""/>
        <dsp:cNvSpPr/>
      </dsp:nvSpPr>
      <dsp:spPr>
        <a:xfrm>
          <a:off x="1467926" y="2882595"/>
          <a:ext cx="173740" cy="1737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321144-7204-475E-AE22-CEC235D1FDF8}">
      <dsp:nvSpPr>
        <dsp:cNvPr id="0" name=""/>
        <dsp:cNvSpPr/>
      </dsp:nvSpPr>
      <dsp:spPr>
        <a:xfrm>
          <a:off x="1554796" y="3141366"/>
          <a:ext cx="1556985" cy="863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062" tIns="0" rIns="0" bIns="0" numCol="1" spcCol="1270" anchor="t" anchorCtr="0">
          <a:noAutofit/>
        </a:bodyPr>
        <a:lstStyle/>
        <a:p>
          <a:pPr lvl="0" algn="l" defTabSz="889000">
            <a:lnSpc>
              <a:spcPct val="90000"/>
            </a:lnSpc>
            <a:spcBef>
              <a:spcPct val="0"/>
            </a:spcBef>
            <a:spcAft>
              <a:spcPct val="35000"/>
            </a:spcAft>
          </a:pPr>
          <a:r>
            <a:rPr lang="en-US" altLang="zh-CN" sz="2000" kern="1200" dirty="0" smtClean="0">
              <a:latin typeface="宋体" panose="02010600030101010101" pitchFamily="2" charset="-122"/>
              <a:ea typeface="宋体" panose="02010600030101010101" pitchFamily="2" charset="-122"/>
            </a:rPr>
            <a:t>1991</a:t>
          </a:r>
          <a:r>
            <a:rPr lang="zh-CN" altLang="en-US" sz="2000" kern="1200" dirty="0" smtClean="0">
              <a:latin typeface="宋体" panose="02010600030101010101" pitchFamily="2" charset="-122"/>
              <a:ea typeface="宋体" panose="02010600030101010101" pitchFamily="2" charset="-122"/>
            </a:rPr>
            <a:t>爱国者导弹防御系统</a:t>
          </a:r>
          <a:endParaRPr lang="zh-CN" altLang="en-US" sz="2000" kern="1200" dirty="0">
            <a:latin typeface="宋体" panose="02010600030101010101" pitchFamily="2" charset="-122"/>
            <a:ea typeface="宋体" panose="02010600030101010101" pitchFamily="2" charset="-122"/>
          </a:endParaRPr>
        </a:p>
      </dsp:txBody>
      <dsp:txXfrm>
        <a:off x="1554796" y="3141366"/>
        <a:ext cx="1556985" cy="863196"/>
      </dsp:txXfrm>
    </dsp:sp>
    <dsp:sp modelId="{C88422D1-015A-48B3-8DB6-DF884CB11112}">
      <dsp:nvSpPr>
        <dsp:cNvPr id="0" name=""/>
        <dsp:cNvSpPr/>
      </dsp:nvSpPr>
      <dsp:spPr>
        <a:xfrm>
          <a:off x="3001523" y="1747432"/>
          <a:ext cx="314070" cy="3140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43DF60-90A5-42BB-A649-0E954273E6DA}">
      <dsp:nvSpPr>
        <dsp:cNvPr id="0" name=""/>
        <dsp:cNvSpPr/>
      </dsp:nvSpPr>
      <dsp:spPr>
        <a:xfrm>
          <a:off x="3184844" y="2250310"/>
          <a:ext cx="1603762" cy="885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9" tIns="0" rIns="0" bIns="0" numCol="1" spcCol="1270" anchor="t" anchorCtr="0">
          <a:noAutofit/>
        </a:bodyPr>
        <a:lstStyle/>
        <a:p>
          <a:pPr lvl="0" algn="l" defTabSz="889000">
            <a:lnSpc>
              <a:spcPct val="90000"/>
            </a:lnSpc>
            <a:spcBef>
              <a:spcPct val="0"/>
            </a:spcBef>
            <a:spcAft>
              <a:spcPct val="35000"/>
            </a:spcAft>
          </a:pPr>
          <a:r>
            <a:rPr lang="en-US" altLang="zh-CN" sz="2000" kern="1200" dirty="0" smtClean="0">
              <a:latin typeface="宋体" panose="02010600030101010101" pitchFamily="2" charset="-122"/>
              <a:ea typeface="宋体" panose="02010600030101010101" pitchFamily="2" charset="-122"/>
            </a:rPr>
            <a:t>1996</a:t>
          </a:r>
          <a:r>
            <a:rPr lang="zh-CN" altLang="en-US" sz="2000" kern="1200" dirty="0" smtClean="0">
              <a:latin typeface="宋体" panose="02010600030101010101" pitchFamily="2" charset="-122"/>
              <a:ea typeface="宋体" panose="02010600030101010101" pitchFamily="2" charset="-122"/>
            </a:rPr>
            <a:t>阿丽亚娜</a:t>
          </a:r>
          <a:r>
            <a:rPr lang="en-US" altLang="zh-CN" sz="2000" kern="1200" dirty="0" smtClean="0">
              <a:latin typeface="宋体" panose="02010600030101010101" pitchFamily="2" charset="-122"/>
              <a:ea typeface="宋体" panose="02010600030101010101" pitchFamily="2" charset="-122"/>
            </a:rPr>
            <a:t>5</a:t>
          </a:r>
          <a:r>
            <a:rPr lang="zh-CN" altLang="en-US" sz="2000" kern="1200" dirty="0" smtClean="0">
              <a:latin typeface="宋体" panose="02010600030101010101" pitchFamily="2" charset="-122"/>
              <a:ea typeface="宋体" panose="02010600030101010101" pitchFamily="2" charset="-122"/>
            </a:rPr>
            <a:t>型火箭</a:t>
          </a:r>
          <a:endParaRPr lang="zh-CN" altLang="en-US" sz="2000" kern="1200" dirty="0">
            <a:latin typeface="宋体" panose="02010600030101010101" pitchFamily="2" charset="-122"/>
            <a:ea typeface="宋体" panose="02010600030101010101" pitchFamily="2" charset="-122"/>
          </a:endParaRPr>
        </a:p>
      </dsp:txBody>
      <dsp:txXfrm>
        <a:off x="3184844" y="2250310"/>
        <a:ext cx="1603762" cy="885351"/>
      </dsp:txXfrm>
    </dsp:sp>
    <dsp:sp modelId="{BC5304DC-BEEF-47E6-932A-B1FEC8B46804}">
      <dsp:nvSpPr>
        <dsp:cNvPr id="0" name=""/>
        <dsp:cNvSpPr/>
      </dsp:nvSpPr>
      <dsp:spPr>
        <a:xfrm>
          <a:off x="4845850" y="1056645"/>
          <a:ext cx="434352" cy="43435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E51FBD-B4A2-46CF-9226-B6BF8C3D2498}">
      <dsp:nvSpPr>
        <dsp:cNvPr id="0" name=""/>
        <dsp:cNvSpPr/>
      </dsp:nvSpPr>
      <dsp:spPr>
        <a:xfrm>
          <a:off x="4989044" y="1562736"/>
          <a:ext cx="1603762" cy="867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0154" tIns="0" rIns="0" bIns="0" numCol="1" spcCol="1270" anchor="t" anchorCtr="0">
          <a:noAutofit/>
        </a:bodyPr>
        <a:lstStyle/>
        <a:p>
          <a:pPr lvl="0" algn="l" defTabSz="889000">
            <a:lnSpc>
              <a:spcPct val="90000"/>
            </a:lnSpc>
            <a:spcBef>
              <a:spcPct val="0"/>
            </a:spcBef>
            <a:spcAft>
              <a:spcPct val="35000"/>
            </a:spcAft>
          </a:pPr>
          <a:r>
            <a:rPr lang="en-US" altLang="zh-CN" sz="2000" kern="1200" dirty="0" smtClean="0">
              <a:latin typeface="宋体" panose="02010600030101010101" pitchFamily="2" charset="-122"/>
              <a:ea typeface="宋体" panose="02010600030101010101" pitchFamily="2" charset="-122"/>
            </a:rPr>
            <a:t>2013</a:t>
          </a:r>
          <a:r>
            <a:rPr lang="zh-CN" altLang="en-US" sz="2000" kern="1200" dirty="0" smtClean="0">
              <a:latin typeface="宋体" panose="02010600030101010101" pitchFamily="2" charset="-122"/>
              <a:ea typeface="宋体" panose="02010600030101010101" pitchFamily="2" charset="-122"/>
            </a:rPr>
            <a:t>纳斯达克停摆</a:t>
          </a:r>
          <a:endParaRPr lang="zh-CN" altLang="en-US" sz="2000" kern="1200" dirty="0">
            <a:latin typeface="宋体" panose="02010600030101010101" pitchFamily="2" charset="-122"/>
            <a:ea typeface="宋体" panose="02010600030101010101" pitchFamily="2" charset="-122"/>
          </a:endParaRPr>
        </a:p>
      </dsp:txBody>
      <dsp:txXfrm>
        <a:off x="4989044" y="1562736"/>
        <a:ext cx="1603762" cy="867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8A04AE-EBAD-4035-8DCD-43ACDE67E29E}">
      <dsp:nvSpPr>
        <dsp:cNvPr id="0" name=""/>
        <dsp:cNvSpPr/>
      </dsp:nvSpPr>
      <dsp:spPr>
        <a:xfrm rot="5400000">
          <a:off x="-130490" y="130503"/>
          <a:ext cx="869939" cy="60895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smtClean="0"/>
            <a:t>01</a:t>
          </a:r>
          <a:endParaRPr lang="zh-CN" altLang="en-US" sz="1800" kern="1200" dirty="0"/>
        </a:p>
      </dsp:txBody>
      <dsp:txXfrm rot="-5400000">
        <a:off x="2" y="304491"/>
        <a:ext cx="608957" cy="260982"/>
      </dsp:txXfrm>
    </dsp:sp>
    <dsp:sp modelId="{11EBC6D5-3333-4C75-972D-6BEDF3C6E380}">
      <dsp:nvSpPr>
        <dsp:cNvPr id="0" name=""/>
        <dsp:cNvSpPr/>
      </dsp:nvSpPr>
      <dsp:spPr>
        <a:xfrm rot="5400000">
          <a:off x="1923906" y="-1314935"/>
          <a:ext cx="565460" cy="319535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宋体" panose="02010600030101010101" pitchFamily="2" charset="-122"/>
              <a:ea typeface="宋体" panose="02010600030101010101" pitchFamily="2" charset="-122"/>
            </a:rPr>
            <a:t>生成与选择测试用例</a:t>
          </a:r>
          <a:endParaRPr lang="zh-CN" altLang="en-US" sz="1800" kern="1200" dirty="0">
            <a:latin typeface="宋体" panose="02010600030101010101" pitchFamily="2" charset="-122"/>
            <a:ea typeface="宋体" panose="02010600030101010101" pitchFamily="2" charset="-122"/>
          </a:endParaRPr>
        </a:p>
      </dsp:txBody>
      <dsp:txXfrm rot="-5400000">
        <a:off x="608958" y="27616"/>
        <a:ext cx="3167755" cy="510254"/>
      </dsp:txXfrm>
    </dsp:sp>
    <dsp:sp modelId="{23C4781C-FD60-4B4C-B3C4-A2A1126D05B0}">
      <dsp:nvSpPr>
        <dsp:cNvPr id="0" name=""/>
        <dsp:cNvSpPr/>
      </dsp:nvSpPr>
      <dsp:spPr>
        <a:xfrm rot="5400000">
          <a:off x="-130490" y="824568"/>
          <a:ext cx="869939" cy="60895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smtClean="0"/>
            <a:t>02</a:t>
          </a:r>
          <a:endParaRPr lang="zh-CN" altLang="en-US" sz="1800" kern="1200" dirty="0"/>
        </a:p>
      </dsp:txBody>
      <dsp:txXfrm rot="-5400000">
        <a:off x="2" y="998556"/>
        <a:ext cx="608957" cy="260982"/>
      </dsp:txXfrm>
    </dsp:sp>
    <dsp:sp modelId="{8FFB32F1-694A-4BA5-992F-735FF5097ECF}">
      <dsp:nvSpPr>
        <dsp:cNvPr id="0" name=""/>
        <dsp:cNvSpPr/>
      </dsp:nvSpPr>
      <dsp:spPr>
        <a:xfrm rot="5400000">
          <a:off x="1923906" y="-620871"/>
          <a:ext cx="565460" cy="319535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宋体" panose="02010600030101010101" pitchFamily="2" charset="-122"/>
              <a:ea typeface="宋体" panose="02010600030101010101" pitchFamily="2" charset="-122"/>
            </a:rPr>
            <a:t>执行测试用例</a:t>
          </a:r>
          <a:endParaRPr lang="zh-CN" altLang="en-US" sz="1800" kern="1200" dirty="0">
            <a:latin typeface="宋体" panose="02010600030101010101" pitchFamily="2" charset="-122"/>
            <a:ea typeface="宋体" panose="02010600030101010101" pitchFamily="2" charset="-122"/>
          </a:endParaRPr>
        </a:p>
      </dsp:txBody>
      <dsp:txXfrm rot="-5400000">
        <a:off x="608958" y="721680"/>
        <a:ext cx="3167755" cy="510254"/>
      </dsp:txXfrm>
    </dsp:sp>
    <dsp:sp modelId="{F31AC2A2-EE12-462D-B506-74D72C037BD1}">
      <dsp:nvSpPr>
        <dsp:cNvPr id="0" name=""/>
        <dsp:cNvSpPr/>
      </dsp:nvSpPr>
      <dsp:spPr>
        <a:xfrm rot="5400000">
          <a:off x="-130490" y="1518633"/>
          <a:ext cx="869939" cy="608957"/>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kern="1200" dirty="0" smtClean="0"/>
            <a:t>03</a:t>
          </a:r>
          <a:endParaRPr lang="zh-CN" altLang="en-US" sz="1800" kern="1200" dirty="0"/>
        </a:p>
      </dsp:txBody>
      <dsp:txXfrm rot="-5400000">
        <a:off x="2" y="1692621"/>
        <a:ext cx="608957" cy="260982"/>
      </dsp:txXfrm>
    </dsp:sp>
    <dsp:sp modelId="{2FFA3A35-488C-431C-BFD8-40287907B8CB}">
      <dsp:nvSpPr>
        <dsp:cNvPr id="0" name=""/>
        <dsp:cNvSpPr/>
      </dsp:nvSpPr>
      <dsp:spPr>
        <a:xfrm rot="5400000">
          <a:off x="1923906" y="73193"/>
          <a:ext cx="565460" cy="319535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宋体" panose="02010600030101010101" pitchFamily="2" charset="-122"/>
              <a:ea typeface="宋体" panose="02010600030101010101" pitchFamily="2" charset="-122"/>
            </a:rPr>
            <a:t>将执行结果与测试预期对比</a:t>
          </a:r>
          <a:endParaRPr lang="zh-CN" altLang="en-US" sz="1800" kern="1200" dirty="0">
            <a:latin typeface="宋体" panose="02010600030101010101" pitchFamily="2" charset="-122"/>
            <a:ea typeface="宋体" panose="02010600030101010101" pitchFamily="2" charset="-122"/>
          </a:endParaRPr>
        </a:p>
      </dsp:txBody>
      <dsp:txXfrm rot="-5400000">
        <a:off x="608958" y="1415745"/>
        <a:ext cx="3167755" cy="5102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54801-EB4C-4E26-B83E-290FAEC7D49F}">
      <dsp:nvSpPr>
        <dsp:cNvPr id="0" name=""/>
        <dsp:cNvSpPr/>
      </dsp:nvSpPr>
      <dsp:spPr>
        <a:xfrm>
          <a:off x="1290377" y="808"/>
          <a:ext cx="1019644" cy="66276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比较完整测试帧</a:t>
          </a:r>
          <a:endParaRPr lang="zh-CN" altLang="en-US" sz="900" kern="1200" dirty="0"/>
        </a:p>
      </dsp:txBody>
      <dsp:txXfrm>
        <a:off x="1322731" y="33162"/>
        <a:ext cx="954936" cy="598060"/>
      </dsp:txXfrm>
    </dsp:sp>
    <dsp:sp modelId="{4ADE9775-85C6-4411-81EC-1BA58B47A349}">
      <dsp:nvSpPr>
        <dsp:cNvPr id="0" name=""/>
        <dsp:cNvSpPr/>
      </dsp:nvSpPr>
      <dsp:spPr>
        <a:xfrm>
          <a:off x="915210" y="332192"/>
          <a:ext cx="1769979" cy="1769979"/>
        </a:xfrm>
        <a:custGeom>
          <a:avLst/>
          <a:gdLst/>
          <a:ahLst/>
          <a:cxnLst/>
          <a:rect l="0" t="0" r="0" b="0"/>
          <a:pathLst>
            <a:path>
              <a:moveTo>
                <a:pt x="1532075" y="281262"/>
              </a:moveTo>
              <a:arcTo wR="884989" hR="884989" stAng="19019119" swAng="230501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F6CE9E7-7544-4A8E-87DF-EA6FC486C93E}">
      <dsp:nvSpPr>
        <dsp:cNvPr id="0" name=""/>
        <dsp:cNvSpPr/>
      </dsp:nvSpPr>
      <dsp:spPr>
        <a:xfrm>
          <a:off x="2056801" y="1328292"/>
          <a:ext cx="1019644" cy="66276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记录蜕变关系</a:t>
          </a:r>
          <a:endParaRPr lang="zh-CN" altLang="en-US" sz="900" kern="1200" dirty="0"/>
        </a:p>
      </dsp:txBody>
      <dsp:txXfrm>
        <a:off x="2089155" y="1360646"/>
        <a:ext cx="954936" cy="598060"/>
      </dsp:txXfrm>
    </dsp:sp>
    <dsp:sp modelId="{20C5969A-61BE-4A39-83FC-7BBD2CCB5885}">
      <dsp:nvSpPr>
        <dsp:cNvPr id="0" name=""/>
        <dsp:cNvSpPr/>
      </dsp:nvSpPr>
      <dsp:spPr>
        <a:xfrm>
          <a:off x="915210" y="332192"/>
          <a:ext cx="1769979" cy="1769979"/>
        </a:xfrm>
        <a:custGeom>
          <a:avLst/>
          <a:gdLst/>
          <a:ahLst/>
          <a:cxnLst/>
          <a:rect l="0" t="0" r="0" b="0"/>
          <a:pathLst>
            <a:path>
              <a:moveTo>
                <a:pt x="1157026" y="1727131"/>
              </a:moveTo>
              <a:arcTo wR="884989" hR="884989" stAng="4325880" swAng="214824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ECA9EE2-BB7B-4103-AE9B-FCB147499C1F}">
      <dsp:nvSpPr>
        <dsp:cNvPr id="0" name=""/>
        <dsp:cNvSpPr/>
      </dsp:nvSpPr>
      <dsp:spPr>
        <a:xfrm>
          <a:off x="523954" y="1328292"/>
          <a:ext cx="1019644" cy="66276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zh-CN" altLang="en-US" sz="900" kern="1200" dirty="0" smtClean="0"/>
            <a:t>判断蜕变关系数量是否达到要求</a:t>
          </a:r>
          <a:endParaRPr lang="zh-CN" altLang="en-US" sz="900" kern="1200" dirty="0"/>
        </a:p>
      </dsp:txBody>
      <dsp:txXfrm>
        <a:off x="556308" y="1360646"/>
        <a:ext cx="954936" cy="598060"/>
      </dsp:txXfrm>
    </dsp:sp>
    <dsp:sp modelId="{5BC3BFFF-0287-4051-BE46-4FEAC41AC84E}">
      <dsp:nvSpPr>
        <dsp:cNvPr id="0" name=""/>
        <dsp:cNvSpPr/>
      </dsp:nvSpPr>
      <dsp:spPr>
        <a:xfrm>
          <a:off x="915210" y="332192"/>
          <a:ext cx="1769979" cy="1769979"/>
        </a:xfrm>
        <a:custGeom>
          <a:avLst/>
          <a:gdLst/>
          <a:ahLst/>
          <a:cxnLst/>
          <a:rect l="0" t="0" r="0" b="0"/>
          <a:pathLst>
            <a:path>
              <a:moveTo>
                <a:pt x="2847" y="814049"/>
              </a:moveTo>
              <a:arcTo wR="884989" hR="884989" stAng="11075862" swAng="2305019"/>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BC03DA-8B7D-447E-9C29-3A60D78EE7F9}" type="datetimeFigureOut">
              <a:rPr lang="zh-CN" altLang="en-US" smtClean="0"/>
              <a:pPr/>
              <a:t>2019/12/26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924613-4AE4-47A1-995F-688A24B34954}" type="slidenum">
              <a:rPr lang="zh-CN" altLang="en-US" smtClean="0"/>
              <a:pPr/>
              <a:t>‹#›</a:t>
            </a:fld>
            <a:endParaRPr lang="zh-CN" altLang="en-US"/>
          </a:p>
        </p:txBody>
      </p:sp>
    </p:spTree>
    <p:extLst>
      <p:ext uri="{BB962C8B-B14F-4D97-AF65-F5344CB8AC3E}">
        <p14:creationId xmlns:p14="http://schemas.microsoft.com/office/powerpoint/2010/main" val="2979978451"/>
      </p:ext>
    </p:extLst>
  </p:cSld>
  <p:clrMap bg1="lt1" tx1="dk1" bg2="lt2" tx2="dk2" accent1="accent1" accent2="accent2" accent3="accent3" accent4="accent4" accent5="accent5" accent6="accent6" hlink="hlink" folHlink="folHlink"/>
  <p:notesStyle>
    <a:lvl1pPr marL="0" algn="l" defTabSz="1069848" rtl="0" eaLnBrk="1" latinLnBrk="0" hangingPunct="1">
      <a:defRPr sz="1400" kern="1200">
        <a:solidFill>
          <a:schemeClr val="tx1"/>
        </a:solidFill>
        <a:latin typeface="+mn-lt"/>
        <a:ea typeface="+mn-ea"/>
        <a:cs typeface="+mn-cs"/>
      </a:defRPr>
    </a:lvl1pPr>
    <a:lvl2pPr marL="534924" algn="l" defTabSz="1069848" rtl="0" eaLnBrk="1" latinLnBrk="0" hangingPunct="1">
      <a:defRPr sz="1400" kern="1200">
        <a:solidFill>
          <a:schemeClr val="tx1"/>
        </a:solidFill>
        <a:latin typeface="+mn-lt"/>
        <a:ea typeface="+mn-ea"/>
        <a:cs typeface="+mn-cs"/>
      </a:defRPr>
    </a:lvl2pPr>
    <a:lvl3pPr marL="1069848" algn="l" defTabSz="1069848" rtl="0" eaLnBrk="1" latinLnBrk="0" hangingPunct="1">
      <a:defRPr sz="1400" kern="1200">
        <a:solidFill>
          <a:schemeClr val="tx1"/>
        </a:solidFill>
        <a:latin typeface="+mn-lt"/>
        <a:ea typeface="+mn-ea"/>
        <a:cs typeface="+mn-cs"/>
      </a:defRPr>
    </a:lvl3pPr>
    <a:lvl4pPr marL="1604772" algn="l" defTabSz="1069848" rtl="0" eaLnBrk="1" latinLnBrk="0" hangingPunct="1">
      <a:defRPr sz="1400" kern="1200">
        <a:solidFill>
          <a:schemeClr val="tx1"/>
        </a:solidFill>
        <a:latin typeface="+mn-lt"/>
        <a:ea typeface="+mn-ea"/>
        <a:cs typeface="+mn-cs"/>
      </a:defRPr>
    </a:lvl4pPr>
    <a:lvl5pPr marL="2139696" algn="l" defTabSz="1069848" rtl="0" eaLnBrk="1" latinLnBrk="0" hangingPunct="1">
      <a:defRPr sz="1400" kern="1200">
        <a:solidFill>
          <a:schemeClr val="tx1"/>
        </a:solidFill>
        <a:latin typeface="+mn-lt"/>
        <a:ea typeface="+mn-ea"/>
        <a:cs typeface="+mn-cs"/>
      </a:defRPr>
    </a:lvl5pPr>
    <a:lvl6pPr marL="2674620" algn="l" defTabSz="1069848" rtl="0" eaLnBrk="1" latinLnBrk="0" hangingPunct="1">
      <a:defRPr sz="1400" kern="1200">
        <a:solidFill>
          <a:schemeClr val="tx1"/>
        </a:solidFill>
        <a:latin typeface="+mn-lt"/>
        <a:ea typeface="+mn-ea"/>
        <a:cs typeface="+mn-cs"/>
      </a:defRPr>
    </a:lvl6pPr>
    <a:lvl7pPr marL="3209544" algn="l" defTabSz="1069848" rtl="0" eaLnBrk="1" latinLnBrk="0" hangingPunct="1">
      <a:defRPr sz="1400" kern="1200">
        <a:solidFill>
          <a:schemeClr val="tx1"/>
        </a:solidFill>
        <a:latin typeface="+mn-lt"/>
        <a:ea typeface="+mn-ea"/>
        <a:cs typeface="+mn-cs"/>
      </a:defRPr>
    </a:lvl7pPr>
    <a:lvl8pPr marL="3744468" algn="l" defTabSz="1069848" rtl="0" eaLnBrk="1" latinLnBrk="0" hangingPunct="1">
      <a:defRPr sz="1400" kern="1200">
        <a:solidFill>
          <a:schemeClr val="tx1"/>
        </a:solidFill>
        <a:latin typeface="+mn-lt"/>
        <a:ea typeface="+mn-ea"/>
        <a:cs typeface="+mn-cs"/>
      </a:defRPr>
    </a:lvl8pPr>
    <a:lvl9pPr marL="4279392" algn="l" defTabSz="1069848"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924613-4AE4-47A1-995F-688A24B34954}" type="slidenum">
              <a:rPr lang="zh-CN" altLang="en-US" smtClean="0"/>
              <a:pPr/>
              <a:t>1</a:t>
            </a:fld>
            <a:endParaRPr lang="zh-CN" altLang="en-US"/>
          </a:p>
        </p:txBody>
      </p:sp>
    </p:spTree>
    <p:extLst>
      <p:ext uri="{BB962C8B-B14F-4D97-AF65-F5344CB8AC3E}">
        <p14:creationId xmlns:p14="http://schemas.microsoft.com/office/powerpoint/2010/main" val="1050232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9071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45384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27533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31506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0664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68743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58765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74267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76176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38748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2</a:t>
            </a:fld>
            <a:endParaRPr lang="zh-CN" altLang="en-US"/>
          </a:p>
        </p:txBody>
      </p:sp>
    </p:spTree>
    <p:extLst>
      <p:ext uri="{BB962C8B-B14F-4D97-AF65-F5344CB8AC3E}">
        <p14:creationId xmlns:p14="http://schemas.microsoft.com/office/powerpoint/2010/main" val="2536766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36219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741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63294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06073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54007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64623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61082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072035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762332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29</a:t>
            </a:fld>
            <a:endParaRPr lang="zh-CN" altLang="en-US"/>
          </a:p>
        </p:txBody>
      </p:sp>
    </p:spTree>
    <p:extLst>
      <p:ext uri="{BB962C8B-B14F-4D97-AF65-F5344CB8AC3E}">
        <p14:creationId xmlns:p14="http://schemas.microsoft.com/office/powerpoint/2010/main" val="3687369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3</a:t>
            </a:fld>
            <a:endParaRPr lang="zh-CN" altLang="en-US"/>
          </a:p>
        </p:txBody>
      </p:sp>
    </p:spTree>
    <p:extLst>
      <p:ext uri="{BB962C8B-B14F-4D97-AF65-F5344CB8AC3E}">
        <p14:creationId xmlns:p14="http://schemas.microsoft.com/office/powerpoint/2010/main" val="1339339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4</a:t>
            </a:fld>
            <a:endParaRPr lang="zh-CN" altLang="en-US"/>
          </a:p>
        </p:txBody>
      </p:sp>
    </p:spTree>
    <p:extLst>
      <p:ext uri="{BB962C8B-B14F-4D97-AF65-F5344CB8AC3E}">
        <p14:creationId xmlns:p14="http://schemas.microsoft.com/office/powerpoint/2010/main" val="90266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5</a:t>
            </a:fld>
            <a:endParaRPr lang="zh-CN" altLang="en-US"/>
          </a:p>
        </p:txBody>
      </p:sp>
    </p:spTree>
    <p:extLst>
      <p:ext uri="{BB962C8B-B14F-4D97-AF65-F5344CB8AC3E}">
        <p14:creationId xmlns:p14="http://schemas.microsoft.com/office/powerpoint/2010/main" val="2630570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6</a:t>
            </a:fld>
            <a:endParaRPr lang="zh-CN" altLang="en-US"/>
          </a:p>
        </p:txBody>
      </p:sp>
    </p:spTree>
    <p:extLst>
      <p:ext uri="{BB962C8B-B14F-4D97-AF65-F5344CB8AC3E}">
        <p14:creationId xmlns:p14="http://schemas.microsoft.com/office/powerpoint/2010/main" val="1195470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7</a:t>
            </a:fld>
            <a:endParaRPr lang="zh-CN" altLang="en-US"/>
          </a:p>
        </p:txBody>
      </p:sp>
    </p:spTree>
    <p:extLst>
      <p:ext uri="{BB962C8B-B14F-4D97-AF65-F5344CB8AC3E}">
        <p14:creationId xmlns:p14="http://schemas.microsoft.com/office/powerpoint/2010/main" val="4189869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8</a:t>
            </a:fld>
            <a:endParaRPr lang="zh-CN" altLang="en-US"/>
          </a:p>
        </p:txBody>
      </p:sp>
    </p:spTree>
    <p:extLst>
      <p:ext uri="{BB962C8B-B14F-4D97-AF65-F5344CB8AC3E}">
        <p14:creationId xmlns:p14="http://schemas.microsoft.com/office/powerpoint/2010/main" val="1318350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69848" rtl="0" eaLnBrk="1" fontAlgn="auto" latinLnBrk="0" hangingPunct="1">
              <a:lnSpc>
                <a:spcPct val="100000"/>
              </a:lnSpc>
              <a:spcBef>
                <a:spcPts val="0"/>
              </a:spcBef>
              <a:spcAft>
                <a:spcPts val="0"/>
              </a:spcAft>
              <a:buClrTx/>
              <a:buSzTx/>
              <a:buFontTx/>
              <a:buNone/>
              <a:tabLst/>
              <a:defRPr/>
            </a:pPr>
            <a:fld id="{32324CB8-5ED7-4F52-9624-236BCCB4B688}"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69848"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28149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36204" y="288082"/>
            <a:ext cx="6492172" cy="901690"/>
          </a:xfrm>
        </p:spPr>
        <p:txBody>
          <a:bodyPr>
            <a:normAutofit/>
          </a:bodyPr>
          <a:lstStyle>
            <a:lvl1pPr algn="l">
              <a:defRPr sz="4000">
                <a:solidFill>
                  <a:schemeClr val="tx1">
                    <a:lumMod val="75000"/>
                    <a:lumOff val="25000"/>
                  </a:schemeClr>
                </a:solidFill>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C92ECF9-1C64-45C7-A351-5C2B04CB53AB}" type="datetimeFigureOut">
              <a:rPr lang="zh-CN" altLang="en-US" smtClean="0"/>
              <a:t>2019/12/26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00B7EE-1E89-4FFA-B365-5BB8C644522A}" type="slidenum">
              <a:rPr lang="zh-CN" altLang="en-US" smtClean="0"/>
              <a:t>‹#›</a:t>
            </a:fld>
            <a:endParaRPr lang="zh-CN" altLang="en-US"/>
          </a:p>
        </p:txBody>
      </p:sp>
      <p:sp>
        <p:nvSpPr>
          <p:cNvPr id="7" name="Line 45"/>
          <p:cNvSpPr>
            <a:spLocks noChangeShapeType="1"/>
          </p:cNvSpPr>
          <p:nvPr userDrawn="1"/>
        </p:nvSpPr>
        <p:spPr bwMode="auto">
          <a:xfrm>
            <a:off x="632511" y="1083655"/>
            <a:ext cx="4492125"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sz="2100" dirty="0">
              <a:latin typeface="微软雅黑" pitchFamily="34" charset="-122"/>
              <a:ea typeface="微软雅黑" pitchFamily="34" charset="-122"/>
            </a:endParaRPr>
          </a:p>
        </p:txBody>
      </p:sp>
      <p:sp>
        <p:nvSpPr>
          <p:cNvPr id="8" name="流程图: 延期 8"/>
          <p:cNvSpPr/>
          <p:nvPr userDrawn="1"/>
        </p:nvSpPr>
        <p:spPr>
          <a:xfrm>
            <a:off x="19213" y="432098"/>
            <a:ext cx="1056905" cy="894076"/>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899410 w 3204064"/>
              <a:gd name="connsiteY4" fmla="*/ 1887198 h 1887198"/>
              <a:gd name="connsiteX5" fmla="*/ 0 w 3204064"/>
              <a:gd name="connsiteY5" fmla="*/ 0 h 188719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29980 w 3204064"/>
              <a:gd name="connsiteY4" fmla="*/ 1887198 h 1887198"/>
              <a:gd name="connsiteX5" fmla="*/ 0 w 3204064"/>
              <a:gd name="connsiteY5" fmla="*/ 0 h 1887198"/>
              <a:gd name="connsiteX0" fmla="*/ 0 w 3189073"/>
              <a:gd name="connsiteY0" fmla="*/ 0 h 1872208"/>
              <a:gd name="connsiteX1" fmla="*/ 2036746 w 3189073"/>
              <a:gd name="connsiteY1" fmla="*/ 0 h 1872208"/>
              <a:gd name="connsiteX2" fmla="*/ 3189073 w 3189073"/>
              <a:gd name="connsiteY2" fmla="*/ 936104 h 1872208"/>
              <a:gd name="connsiteX3" fmla="*/ 2036746 w 3189073"/>
              <a:gd name="connsiteY3" fmla="*/ 1872208 h 1872208"/>
              <a:gd name="connsiteX4" fmla="*/ 14989 w 3189073"/>
              <a:gd name="connsiteY4" fmla="*/ 1872208 h 1872208"/>
              <a:gd name="connsiteX5" fmla="*/ 0 w 3189073"/>
              <a:gd name="connsiteY5" fmla="*/ 0 h 1872208"/>
              <a:gd name="connsiteX0" fmla="*/ 0 w 3848302"/>
              <a:gd name="connsiteY0" fmla="*/ 14991 h 1872208"/>
              <a:gd name="connsiteX1" fmla="*/ 2695975 w 3848302"/>
              <a:gd name="connsiteY1" fmla="*/ 0 h 1872208"/>
              <a:gd name="connsiteX2" fmla="*/ 3848302 w 3848302"/>
              <a:gd name="connsiteY2" fmla="*/ 936104 h 1872208"/>
              <a:gd name="connsiteX3" fmla="*/ 2695975 w 3848302"/>
              <a:gd name="connsiteY3" fmla="*/ 1872208 h 1872208"/>
              <a:gd name="connsiteX4" fmla="*/ 674218 w 3848302"/>
              <a:gd name="connsiteY4" fmla="*/ 1872208 h 1872208"/>
              <a:gd name="connsiteX5" fmla="*/ 0 w 3848302"/>
              <a:gd name="connsiteY5" fmla="*/ 14991 h 1872208"/>
              <a:gd name="connsiteX0" fmla="*/ 0 w 3848302"/>
              <a:gd name="connsiteY0" fmla="*/ 14991 h 1902188"/>
              <a:gd name="connsiteX1" fmla="*/ 2695975 w 3848302"/>
              <a:gd name="connsiteY1" fmla="*/ 0 h 1902188"/>
              <a:gd name="connsiteX2" fmla="*/ 3848302 w 3848302"/>
              <a:gd name="connsiteY2" fmla="*/ 936104 h 1902188"/>
              <a:gd name="connsiteX3" fmla="*/ 2695975 w 3848302"/>
              <a:gd name="connsiteY3" fmla="*/ 1872208 h 1902188"/>
              <a:gd name="connsiteX4" fmla="*/ 31469 w 3848302"/>
              <a:gd name="connsiteY4" fmla="*/ 1902188 h 1902188"/>
              <a:gd name="connsiteX5" fmla="*/ 0 w 3848302"/>
              <a:gd name="connsiteY5" fmla="*/ 14991 h 1902188"/>
              <a:gd name="connsiteX0" fmla="*/ 0 w 3864784"/>
              <a:gd name="connsiteY0" fmla="*/ 29981 h 1902188"/>
              <a:gd name="connsiteX1" fmla="*/ 2712457 w 3864784"/>
              <a:gd name="connsiteY1" fmla="*/ 0 h 1902188"/>
              <a:gd name="connsiteX2" fmla="*/ 3864784 w 3864784"/>
              <a:gd name="connsiteY2" fmla="*/ 936104 h 1902188"/>
              <a:gd name="connsiteX3" fmla="*/ 2712457 w 3864784"/>
              <a:gd name="connsiteY3" fmla="*/ 1872208 h 1902188"/>
              <a:gd name="connsiteX4" fmla="*/ 47951 w 3864784"/>
              <a:gd name="connsiteY4" fmla="*/ 1902188 h 1902188"/>
              <a:gd name="connsiteX5" fmla="*/ 0 w 3864784"/>
              <a:gd name="connsiteY5" fmla="*/ 29981 h 1902188"/>
              <a:gd name="connsiteX0" fmla="*/ 0 w 3831822"/>
              <a:gd name="connsiteY0" fmla="*/ 14990 h 1902188"/>
              <a:gd name="connsiteX1" fmla="*/ 2679495 w 3831822"/>
              <a:gd name="connsiteY1" fmla="*/ 0 h 1902188"/>
              <a:gd name="connsiteX2" fmla="*/ 3831822 w 3831822"/>
              <a:gd name="connsiteY2" fmla="*/ 936104 h 1902188"/>
              <a:gd name="connsiteX3" fmla="*/ 2679495 w 3831822"/>
              <a:gd name="connsiteY3" fmla="*/ 1872208 h 1902188"/>
              <a:gd name="connsiteX4" fmla="*/ 14989 w 3831822"/>
              <a:gd name="connsiteY4" fmla="*/ 1902188 h 1902188"/>
              <a:gd name="connsiteX5" fmla="*/ 0 w 3831822"/>
              <a:gd name="connsiteY5" fmla="*/ 14990 h 190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554255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92ECF9-1C64-45C7-A351-5C2B04CB53AB}" type="datetimeFigureOut">
              <a:rPr lang="zh-CN" altLang="en-US" smtClean="0"/>
              <a:t>2019/12/26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00B7EE-1E89-4FFA-B365-5BB8C644522A}" type="slidenum">
              <a:rPr lang="zh-CN" altLang="en-US" smtClean="0"/>
              <a:t>‹#›</a:t>
            </a:fld>
            <a:endParaRPr lang="zh-CN" altLang="en-US"/>
          </a:p>
        </p:txBody>
      </p:sp>
    </p:spTree>
    <p:extLst>
      <p:ext uri="{BB962C8B-B14F-4D97-AF65-F5344CB8AC3E}">
        <p14:creationId xmlns:p14="http://schemas.microsoft.com/office/powerpoint/2010/main" val="22025496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0"/>
            <a:lum/>
          </a:blip>
          <a:srcRect/>
          <a:stretch>
            <a:fillRect l="-6000" r="-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80060" y="288370"/>
            <a:ext cx="8641081" cy="1200150"/>
          </a:xfrm>
          <a:prstGeom prst="rect">
            <a:avLst/>
          </a:prstGeom>
        </p:spPr>
        <p:txBody>
          <a:bodyPr vert="horz" lIns="106985" tIns="53492" rIns="106985" bIns="53492" rtlCol="0" anchor="ctr">
            <a:normAutofit/>
          </a:bodyPr>
          <a:lstStyle/>
          <a:p>
            <a:r>
              <a:rPr lang="zh-CN" altLang="en-US"/>
              <a:t>单击此处编辑母版标题样式</a:t>
            </a:r>
          </a:p>
        </p:txBody>
      </p:sp>
      <p:sp>
        <p:nvSpPr>
          <p:cNvPr id="3" name="文本占位符 2"/>
          <p:cNvSpPr>
            <a:spLocks noGrp="1"/>
          </p:cNvSpPr>
          <p:nvPr>
            <p:ph type="body" idx="1"/>
          </p:nvPr>
        </p:nvSpPr>
        <p:spPr>
          <a:xfrm>
            <a:off x="480060" y="1680213"/>
            <a:ext cx="8641081" cy="4752261"/>
          </a:xfrm>
          <a:prstGeom prst="rect">
            <a:avLst/>
          </a:prstGeom>
        </p:spPr>
        <p:txBody>
          <a:bodyPr vert="horz" lIns="106985" tIns="53492" rIns="106985" bIns="5349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80060" y="6674170"/>
            <a:ext cx="2240280" cy="383381"/>
          </a:xfrm>
          <a:prstGeom prst="rect">
            <a:avLst/>
          </a:prstGeom>
        </p:spPr>
        <p:txBody>
          <a:bodyPr vert="horz" lIns="106985" tIns="53492" rIns="106985" bIns="53492" rtlCol="0" anchor="ctr"/>
          <a:lstStyle>
            <a:lvl1pPr algn="l">
              <a:defRPr sz="1400">
                <a:solidFill>
                  <a:schemeClr val="tx1">
                    <a:tint val="75000"/>
                  </a:schemeClr>
                </a:solidFill>
              </a:defRPr>
            </a:lvl1pPr>
          </a:lstStyle>
          <a:p>
            <a:fld id="{28C937AB-5291-48FC-9075-9F29944D13C7}" type="datetimeFigureOut">
              <a:rPr lang="zh-CN" altLang="en-US" smtClean="0"/>
              <a:pPr/>
              <a:t>2019/12/26</a:t>
            </a:fld>
            <a:endParaRPr lang="zh-CN" altLang="en-US"/>
          </a:p>
        </p:txBody>
      </p:sp>
      <p:sp>
        <p:nvSpPr>
          <p:cNvPr id="5" name="页脚占位符 4"/>
          <p:cNvSpPr>
            <a:spLocks noGrp="1"/>
          </p:cNvSpPr>
          <p:nvPr>
            <p:ph type="ftr" sz="quarter" idx="3"/>
          </p:nvPr>
        </p:nvSpPr>
        <p:spPr>
          <a:xfrm>
            <a:off x="3280411" y="6674170"/>
            <a:ext cx="3040380" cy="383381"/>
          </a:xfrm>
          <a:prstGeom prst="rect">
            <a:avLst/>
          </a:prstGeom>
        </p:spPr>
        <p:txBody>
          <a:bodyPr vert="horz" lIns="106985" tIns="53492" rIns="106985" bIns="53492"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880860" y="6674170"/>
            <a:ext cx="2240280" cy="383381"/>
          </a:xfrm>
          <a:prstGeom prst="rect">
            <a:avLst/>
          </a:prstGeom>
        </p:spPr>
        <p:txBody>
          <a:bodyPr vert="horz" lIns="106985" tIns="53492" rIns="106985" bIns="53492" rtlCol="0" anchor="ctr"/>
          <a:lstStyle>
            <a:lvl1pPr algn="r">
              <a:defRPr sz="1400">
                <a:solidFill>
                  <a:schemeClr val="tx1">
                    <a:tint val="75000"/>
                  </a:schemeClr>
                </a:solidFill>
              </a:defRPr>
            </a:lvl1pPr>
          </a:lstStyle>
          <a:p>
            <a:fld id="{78A3CECD-E187-45A6-BE7A-E277637993E6}" type="slidenum">
              <a:rPr lang="zh-CN" altLang="en-US" smtClean="0"/>
              <a:pPr/>
              <a:t>‹#›</a:t>
            </a:fld>
            <a:endParaRPr lang="zh-CN" altLang="en-US"/>
          </a:p>
        </p:txBody>
      </p:sp>
    </p:spTree>
    <p:extLst>
      <p:ext uri="{BB962C8B-B14F-4D97-AF65-F5344CB8AC3E}">
        <p14:creationId xmlns:p14="http://schemas.microsoft.com/office/powerpoint/2010/main" val="2289602462"/>
      </p:ext>
    </p:extLst>
  </p:cSld>
  <p:clrMap bg1="lt1" tx1="dk1" bg2="lt2" tx2="dk2" accent1="accent1" accent2="accent2" accent3="accent3" accent4="accent4" accent5="accent5" accent6="accent6" hlink="hlink" folHlink="folHlink"/>
  <p:sldLayoutIdLst>
    <p:sldLayoutId id="2147483656" r:id="rId1"/>
    <p:sldLayoutId id="2147483657" r:id="rId2"/>
  </p:sldLayoutIdLst>
  <p:timing>
    <p:tnLst>
      <p:par>
        <p:cTn id="1" dur="indefinite" restart="never" nodeType="tmRoot"/>
      </p:par>
    </p:tnLst>
  </p:timing>
  <p:txStyles>
    <p:titleStyle>
      <a:lvl1pPr algn="ctr" defTabSz="1069848" rtl="0" eaLnBrk="1" latinLnBrk="0" hangingPunct="1">
        <a:spcBef>
          <a:spcPct val="0"/>
        </a:spcBef>
        <a:buNone/>
        <a:defRPr sz="5100" kern="1200">
          <a:solidFill>
            <a:schemeClr val="tx1"/>
          </a:solidFill>
          <a:latin typeface="+mj-lt"/>
          <a:ea typeface="+mj-ea"/>
          <a:cs typeface="+mj-cs"/>
        </a:defRPr>
      </a:lvl1pPr>
    </p:titleStyle>
    <p:bodyStyle>
      <a:lvl1pPr marL="401193" indent="-401193" algn="l" defTabSz="1069848"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69252" indent="-334328" algn="l" defTabSz="1069848"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37310" indent="-267462" algn="l" defTabSz="1069848"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2234"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07158"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42082"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77006"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11930"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46854"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zh-CN"/>
      </a:defPPr>
      <a:lvl1pPr marL="0" algn="l" defTabSz="1069848" rtl="0" eaLnBrk="1" latinLnBrk="0" hangingPunct="1">
        <a:defRPr sz="2100" kern="1200">
          <a:solidFill>
            <a:schemeClr val="tx1"/>
          </a:solidFill>
          <a:latin typeface="+mn-lt"/>
          <a:ea typeface="+mn-ea"/>
          <a:cs typeface="+mn-cs"/>
        </a:defRPr>
      </a:lvl1pPr>
      <a:lvl2pPr marL="534924" algn="l" defTabSz="1069848" rtl="0" eaLnBrk="1" latinLnBrk="0" hangingPunct="1">
        <a:defRPr sz="2100" kern="1200">
          <a:solidFill>
            <a:schemeClr val="tx1"/>
          </a:solidFill>
          <a:latin typeface="+mn-lt"/>
          <a:ea typeface="+mn-ea"/>
          <a:cs typeface="+mn-cs"/>
        </a:defRPr>
      </a:lvl2pPr>
      <a:lvl3pPr marL="1069848" algn="l" defTabSz="1069848" rtl="0" eaLnBrk="1" latinLnBrk="0" hangingPunct="1">
        <a:defRPr sz="2100" kern="1200">
          <a:solidFill>
            <a:schemeClr val="tx1"/>
          </a:solidFill>
          <a:latin typeface="+mn-lt"/>
          <a:ea typeface="+mn-ea"/>
          <a:cs typeface="+mn-cs"/>
        </a:defRPr>
      </a:lvl3pPr>
      <a:lvl4pPr marL="1604772" algn="l" defTabSz="1069848" rtl="0" eaLnBrk="1" latinLnBrk="0" hangingPunct="1">
        <a:defRPr sz="2100" kern="1200">
          <a:solidFill>
            <a:schemeClr val="tx1"/>
          </a:solidFill>
          <a:latin typeface="+mn-lt"/>
          <a:ea typeface="+mn-ea"/>
          <a:cs typeface="+mn-cs"/>
        </a:defRPr>
      </a:lvl4pPr>
      <a:lvl5pPr marL="2139696" algn="l" defTabSz="1069848" rtl="0" eaLnBrk="1" latinLnBrk="0" hangingPunct="1">
        <a:defRPr sz="2100" kern="1200">
          <a:solidFill>
            <a:schemeClr val="tx1"/>
          </a:solidFill>
          <a:latin typeface="+mn-lt"/>
          <a:ea typeface="+mn-ea"/>
          <a:cs typeface="+mn-cs"/>
        </a:defRPr>
      </a:lvl5pPr>
      <a:lvl6pPr marL="2674620" algn="l" defTabSz="1069848" rtl="0" eaLnBrk="1" latinLnBrk="0" hangingPunct="1">
        <a:defRPr sz="2100" kern="1200">
          <a:solidFill>
            <a:schemeClr val="tx1"/>
          </a:solidFill>
          <a:latin typeface="+mn-lt"/>
          <a:ea typeface="+mn-ea"/>
          <a:cs typeface="+mn-cs"/>
        </a:defRPr>
      </a:lvl6pPr>
      <a:lvl7pPr marL="3209544" algn="l" defTabSz="1069848" rtl="0" eaLnBrk="1" latinLnBrk="0" hangingPunct="1">
        <a:defRPr sz="2100" kern="1200">
          <a:solidFill>
            <a:schemeClr val="tx1"/>
          </a:solidFill>
          <a:latin typeface="+mn-lt"/>
          <a:ea typeface="+mn-ea"/>
          <a:cs typeface="+mn-cs"/>
        </a:defRPr>
      </a:lvl7pPr>
      <a:lvl8pPr marL="3744468" algn="l" defTabSz="1069848" rtl="0" eaLnBrk="1" latinLnBrk="0" hangingPunct="1">
        <a:defRPr sz="2100" kern="1200">
          <a:solidFill>
            <a:schemeClr val="tx1"/>
          </a:solidFill>
          <a:latin typeface="+mn-lt"/>
          <a:ea typeface="+mn-ea"/>
          <a:cs typeface="+mn-cs"/>
        </a:defRPr>
      </a:lvl8pPr>
      <a:lvl9pPr marL="4279392" algn="l" defTabSz="106984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432847" y="3600450"/>
            <a:ext cx="8662609" cy="0"/>
          </a:xfrm>
          <a:prstGeom prst="line">
            <a:avLst/>
          </a:prstGeom>
          <a:ln w="28575">
            <a:solidFill>
              <a:srgbClr val="C00000"/>
            </a:solidFill>
          </a:ln>
          <a:effectLst>
            <a:outerShdw blurRad="1016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425697" y="2194120"/>
            <a:ext cx="8723007" cy="1197567"/>
            <a:chOff x="3698606" y="1286753"/>
            <a:chExt cx="3903603" cy="1256352"/>
          </a:xfrm>
        </p:grpSpPr>
        <p:sp>
          <p:nvSpPr>
            <p:cNvPr id="9" name="TextBox 8"/>
            <p:cNvSpPr txBox="1"/>
            <p:nvPr/>
          </p:nvSpPr>
          <p:spPr>
            <a:xfrm>
              <a:off x="3698606" y="1286753"/>
              <a:ext cx="3876575" cy="1256352"/>
            </a:xfrm>
            <a:custGeom>
              <a:avLst/>
              <a:gdLst>
                <a:gd name="connsiteX0" fmla="*/ 0 w 3638754"/>
                <a:gd name="connsiteY0" fmla="*/ 0 h 1247943"/>
                <a:gd name="connsiteX1" fmla="*/ 3638754 w 3638754"/>
                <a:gd name="connsiteY1" fmla="*/ 0 h 1247943"/>
                <a:gd name="connsiteX2" fmla="*/ 3638754 w 3638754"/>
                <a:gd name="connsiteY2" fmla="*/ 1247943 h 1247943"/>
                <a:gd name="connsiteX3" fmla="*/ 0 w 3638754"/>
                <a:gd name="connsiteY3" fmla="*/ 1247943 h 1247943"/>
                <a:gd name="connsiteX4" fmla="*/ 0 w 3638754"/>
                <a:gd name="connsiteY4" fmla="*/ 0 h 1247943"/>
                <a:gd name="connsiteX0" fmla="*/ 0 w 3638754"/>
                <a:gd name="connsiteY0" fmla="*/ 8409 h 1256352"/>
                <a:gd name="connsiteX1" fmla="*/ 111925 w 3638754"/>
                <a:gd name="connsiteY1" fmla="*/ 0 h 1256352"/>
                <a:gd name="connsiteX2" fmla="*/ 3638754 w 3638754"/>
                <a:gd name="connsiteY2" fmla="*/ 8409 h 1256352"/>
                <a:gd name="connsiteX3" fmla="*/ 3638754 w 3638754"/>
                <a:gd name="connsiteY3" fmla="*/ 1256352 h 1256352"/>
                <a:gd name="connsiteX4" fmla="*/ 0 w 3638754"/>
                <a:gd name="connsiteY4" fmla="*/ 1256352 h 1256352"/>
                <a:gd name="connsiteX5" fmla="*/ 0 w 3638754"/>
                <a:gd name="connsiteY5" fmla="*/ 8409 h 1256352"/>
                <a:gd name="connsiteX0" fmla="*/ 11900 w 3650654"/>
                <a:gd name="connsiteY0" fmla="*/ 8409 h 1256352"/>
                <a:gd name="connsiteX1" fmla="*/ 123825 w 3650654"/>
                <a:gd name="connsiteY1" fmla="*/ 0 h 1256352"/>
                <a:gd name="connsiteX2" fmla="*/ 3650654 w 3650654"/>
                <a:gd name="connsiteY2" fmla="*/ 8409 h 1256352"/>
                <a:gd name="connsiteX3" fmla="*/ 3650654 w 3650654"/>
                <a:gd name="connsiteY3" fmla="*/ 1256352 h 1256352"/>
                <a:gd name="connsiteX4" fmla="*/ 11900 w 3650654"/>
                <a:gd name="connsiteY4" fmla="*/ 1256352 h 1256352"/>
                <a:gd name="connsiteX5" fmla="*/ 0 w 3650654"/>
                <a:gd name="connsiteY5" fmla="*/ 76200 h 1256352"/>
                <a:gd name="connsiteX6" fmla="*/ 11900 w 3650654"/>
                <a:gd name="connsiteY6" fmla="*/ 8409 h 1256352"/>
                <a:gd name="connsiteX0" fmla="*/ 0 w 3650654"/>
                <a:gd name="connsiteY0" fmla="*/ 76200 h 1256352"/>
                <a:gd name="connsiteX1" fmla="*/ 123825 w 3650654"/>
                <a:gd name="connsiteY1" fmla="*/ 0 h 1256352"/>
                <a:gd name="connsiteX2" fmla="*/ 3650654 w 3650654"/>
                <a:gd name="connsiteY2" fmla="*/ 8409 h 1256352"/>
                <a:gd name="connsiteX3" fmla="*/ 3650654 w 3650654"/>
                <a:gd name="connsiteY3" fmla="*/ 1256352 h 1256352"/>
                <a:gd name="connsiteX4" fmla="*/ 11900 w 3650654"/>
                <a:gd name="connsiteY4" fmla="*/ 1256352 h 1256352"/>
                <a:gd name="connsiteX5" fmla="*/ 0 w 3650654"/>
                <a:gd name="connsiteY5" fmla="*/ 76200 h 125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0654" h="1256352">
                  <a:moveTo>
                    <a:pt x="0" y="76200"/>
                  </a:moveTo>
                  <a:lnTo>
                    <a:pt x="123825" y="0"/>
                  </a:lnTo>
                  <a:lnTo>
                    <a:pt x="3650654" y="8409"/>
                  </a:lnTo>
                  <a:lnTo>
                    <a:pt x="3650654" y="1256352"/>
                  </a:lnTo>
                  <a:lnTo>
                    <a:pt x="11900" y="1256352"/>
                  </a:lnTo>
                  <a:lnTo>
                    <a:pt x="0" y="7620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3200">
                  <a:solidFill>
                    <a:schemeClr val="bg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11500" dirty="0"/>
            </a:p>
          </p:txBody>
        </p:sp>
        <p:sp>
          <p:nvSpPr>
            <p:cNvPr id="10" name="TextBox 9"/>
            <p:cNvSpPr txBox="1"/>
            <p:nvPr/>
          </p:nvSpPr>
          <p:spPr>
            <a:xfrm>
              <a:off x="3735323" y="1640477"/>
              <a:ext cx="3866886" cy="548903"/>
            </a:xfrm>
            <a:prstGeom prst="rect">
              <a:avLst/>
            </a:prstGeom>
            <a:noFill/>
          </p:spPr>
          <p:txBody>
            <a:bodyPr wrap="none" rtlCol="0">
              <a:spAutoFit/>
            </a:bodyPr>
            <a:lstStyle/>
            <a:p>
              <a:pPr algn="r">
                <a:defRPr/>
              </a:pPr>
              <a:r>
                <a:rPr lang="zh-CN" altLang="en-US" sz="2800" b="1" cap="all" dirty="0">
                  <a:latin typeface="微软雅黑" panose="020B0503020204020204" pitchFamily="34" charset="-122"/>
                  <a:ea typeface="微软雅黑" panose="020B0503020204020204" pitchFamily="34" charset="-122"/>
                  <a:cs typeface="Arial" panose="020B0604020202020204" pitchFamily="34" charset="0"/>
                </a:rPr>
                <a:t>蜕变测试与适应性分区测试的集成方法</a:t>
              </a:r>
              <a:r>
                <a:rPr lang="zh-CN" altLang="en-US" sz="2800" b="1" cap="all" dirty="0" smtClean="0">
                  <a:latin typeface="微软雅黑" panose="020B0503020204020204" pitchFamily="34" charset="-122"/>
                  <a:ea typeface="微软雅黑" panose="020B0503020204020204" pitchFamily="34" charset="-122"/>
                  <a:cs typeface="Arial" panose="020B0604020202020204" pitchFamily="34" charset="0"/>
                </a:rPr>
                <a:t>与支持工具</a:t>
              </a:r>
              <a:r>
                <a:rPr lang="zh-CN" altLang="en-US" sz="2800" b="1" cap="all" dirty="0">
                  <a:latin typeface="微软雅黑" panose="020B0503020204020204" pitchFamily="34" charset="-122"/>
                  <a:ea typeface="微软雅黑" panose="020B0503020204020204" pitchFamily="34" charset="-122"/>
                  <a:cs typeface="Arial" panose="020B0604020202020204" pitchFamily="34" charset="0"/>
                </a:rPr>
                <a:t>研究</a:t>
              </a:r>
            </a:p>
          </p:txBody>
        </p:sp>
      </p:grpSp>
      <p:sp>
        <p:nvSpPr>
          <p:cNvPr id="2" name="矩形 1"/>
          <p:cNvSpPr/>
          <p:nvPr/>
        </p:nvSpPr>
        <p:spPr>
          <a:xfrm>
            <a:off x="624136" y="4038462"/>
            <a:ext cx="2236510" cy="400110"/>
          </a:xfrm>
          <a:prstGeom prst="rect">
            <a:avLst/>
          </a:prstGeom>
        </p:spPr>
        <p:txBody>
          <a:bodyPr wrap="none">
            <a:spAutoFit/>
          </a:bodyPr>
          <a:lstStyle/>
          <a:p>
            <a:pPr algn="ctr">
              <a:defRPr/>
            </a:pPr>
            <a:r>
              <a:rPr lang="zh-CN" altLang="en-US" sz="2000" cap="all" dirty="0">
                <a:latin typeface="Arial" panose="020B0604020202020204" pitchFamily="34" charset="0"/>
                <a:cs typeface="Arial" panose="020B0604020202020204" pitchFamily="34" charset="0"/>
              </a:rPr>
              <a:t>指导老师：孙昌爱</a:t>
            </a:r>
          </a:p>
        </p:txBody>
      </p:sp>
      <p:sp>
        <p:nvSpPr>
          <p:cNvPr id="3" name="矩形 2"/>
          <p:cNvSpPr/>
          <p:nvPr/>
        </p:nvSpPr>
        <p:spPr>
          <a:xfrm>
            <a:off x="3481028" y="4038462"/>
            <a:ext cx="2236510" cy="400110"/>
          </a:xfrm>
          <a:prstGeom prst="rect">
            <a:avLst/>
          </a:prstGeom>
        </p:spPr>
        <p:txBody>
          <a:bodyPr wrap="none">
            <a:spAutoFit/>
          </a:bodyPr>
          <a:lstStyle/>
          <a:p>
            <a:pPr algn="ctr">
              <a:defRPr/>
            </a:pPr>
            <a:r>
              <a:rPr lang="zh-CN" altLang="en-US" sz="2000" cap="all" dirty="0">
                <a:latin typeface="Arial" panose="020B0604020202020204" pitchFamily="34" charset="0"/>
                <a:cs typeface="Arial" panose="020B0604020202020204" pitchFamily="34" charset="0"/>
              </a:rPr>
              <a:t>答辩学生：代贺鹏</a:t>
            </a:r>
          </a:p>
        </p:txBody>
      </p:sp>
      <p:sp>
        <p:nvSpPr>
          <p:cNvPr id="11" name="矩形 10"/>
          <p:cNvSpPr/>
          <p:nvPr/>
        </p:nvSpPr>
        <p:spPr>
          <a:xfrm>
            <a:off x="6315980" y="4038462"/>
            <a:ext cx="2608407" cy="400110"/>
          </a:xfrm>
          <a:prstGeom prst="rect">
            <a:avLst/>
          </a:prstGeom>
        </p:spPr>
        <p:txBody>
          <a:bodyPr wrap="none">
            <a:spAutoFit/>
          </a:bodyPr>
          <a:lstStyle/>
          <a:p>
            <a:pPr algn="ctr">
              <a:defRPr/>
            </a:pPr>
            <a:r>
              <a:rPr lang="zh-CN" altLang="en-US" sz="2000" cap="all" dirty="0">
                <a:latin typeface="Arial" panose="020B0604020202020204" pitchFamily="34" charset="0"/>
                <a:cs typeface="Arial" panose="020B0604020202020204" pitchFamily="34" charset="0"/>
              </a:rPr>
              <a:t>答辩日期：</a:t>
            </a:r>
            <a:r>
              <a:rPr lang="en-US" altLang="zh-CN" sz="2000" cap="all" dirty="0" smtClean="0">
                <a:latin typeface="Arial" panose="020B0604020202020204" pitchFamily="34" charset="0"/>
                <a:cs typeface="Arial" panose="020B0604020202020204" pitchFamily="34" charset="0"/>
              </a:rPr>
              <a:t>20180612</a:t>
            </a:r>
            <a:endParaRPr lang="zh-CN" altLang="en-US" sz="2000" cap="al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9070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2800" dirty="0" smtClean="0">
                <a:latin typeface="黑体" panose="02010609060101010101" pitchFamily="49" charset="-122"/>
                <a:ea typeface="黑体" panose="02010609060101010101" pitchFamily="49" charset="-122"/>
              </a:rPr>
              <a:t>2 </a:t>
            </a:r>
            <a:r>
              <a:rPr lang="zh-CN" altLang="en-US" sz="2800" dirty="0" smtClean="0">
                <a:latin typeface="黑体" panose="02010609060101010101" pitchFamily="49" charset="-122"/>
                <a:ea typeface="黑体" panose="02010609060101010101" pitchFamily="49" charset="-122"/>
              </a:rPr>
              <a:t>相关工作</a:t>
            </a:r>
            <a:endParaRPr lang="zh-CN" altLang="en-US" sz="2800" dirty="0">
              <a:latin typeface="黑体" panose="02010609060101010101" pitchFamily="49" charset="-122"/>
              <a:ea typeface="黑体" panose="02010609060101010101" pitchFamily="49" charset="-122"/>
            </a:endParaRPr>
          </a:p>
        </p:txBody>
      </p:sp>
      <p:sp>
        <p:nvSpPr>
          <p:cNvPr id="14" name="矩形 13"/>
          <p:cNvSpPr/>
          <p:nvPr/>
        </p:nvSpPr>
        <p:spPr>
          <a:xfrm>
            <a:off x="120080" y="1646311"/>
            <a:ext cx="4708340" cy="461665"/>
          </a:xfrm>
          <a:prstGeom prst="rect">
            <a:avLst/>
          </a:prstGeom>
        </p:spPr>
        <p:txBody>
          <a:bodyPr wrap="none">
            <a:spAutoFit/>
          </a:bodyPr>
          <a:lstStyle/>
          <a:p>
            <a:pPr marL="342900" indent="-342900">
              <a:buFont typeface="Wingdings" panose="05000000000000000000" pitchFamily="2" charset="2"/>
              <a:buChar char="l"/>
            </a:pPr>
            <a:r>
              <a:rPr lang="en-US" altLang="zh-CN" sz="2400" dirty="0" smtClean="0">
                <a:latin typeface="Times New Roman" panose="02020603050405020304" pitchFamily="18" charset="0"/>
                <a:cs typeface="Times New Roman" panose="02020603050405020304" pitchFamily="18" charset="0"/>
              </a:rPr>
              <a:t>Category-Partition </a:t>
            </a:r>
            <a:r>
              <a:rPr lang="en-US" altLang="zh-CN" sz="2400" dirty="0">
                <a:latin typeface="Times New Roman" panose="02020603050405020304" pitchFamily="18" charset="0"/>
                <a:cs typeface="Times New Roman" panose="02020603050405020304" pitchFamily="18" charset="0"/>
              </a:rPr>
              <a:t>Method(CPM)</a:t>
            </a:r>
            <a:endParaRPr lang="zh-CN" altLang="en-US"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192088" y="3024386"/>
            <a:ext cx="7344816" cy="369332"/>
          </a:xfrm>
          <a:prstGeom prst="rect">
            <a:avLst/>
          </a:prstGeom>
          <a:noFill/>
        </p:spPr>
        <p:txBody>
          <a:bodyPr wrap="square">
            <a:spAutoFit/>
          </a:bodyPr>
          <a:lstStyle/>
          <a:p>
            <a:pPr marL="285750" indent="-285750">
              <a:buFont typeface="Wingdings" panose="05000000000000000000" pitchFamily="2" charset="2"/>
              <a:buChar char="Ø"/>
              <a:defRPr/>
            </a:pPr>
            <a:r>
              <a:rPr lang="zh-CN" altLang="en-US" sz="1800" dirty="0" smtClean="0"/>
              <a:t>范畴：</a:t>
            </a:r>
            <a:r>
              <a:rPr lang="zh-CN" altLang="en-US" sz="1800" dirty="0">
                <a:latin typeface="宋体" panose="02010600030101010101" pitchFamily="2" charset="-122"/>
                <a:ea typeface="宋体" panose="02010600030101010101" pitchFamily="2" charset="-122"/>
              </a:rPr>
              <a:t>影响系统行为的系统参数或者环境条件</a:t>
            </a:r>
          </a:p>
        </p:txBody>
      </p:sp>
      <p:sp>
        <p:nvSpPr>
          <p:cNvPr id="6" name="文本框 5"/>
          <p:cNvSpPr txBox="1">
            <a:spLocks noChangeArrowheads="1"/>
          </p:cNvSpPr>
          <p:nvPr/>
        </p:nvSpPr>
        <p:spPr bwMode="auto">
          <a:xfrm>
            <a:off x="647386" y="3419369"/>
            <a:ext cx="5737391" cy="788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Char char="•"/>
            </a:pPr>
            <a:r>
              <a:rPr lang="zh-CN" altLang="en-US" sz="1600" dirty="0"/>
              <a:t>参数：功能单元明确的输入</a:t>
            </a:r>
            <a:endParaRPr lang="en-US" altLang="zh-CN" sz="1600" dirty="0"/>
          </a:p>
          <a:p>
            <a:pPr eaLnBrk="1" hangingPunct="1">
              <a:lnSpc>
                <a:spcPct val="150000"/>
              </a:lnSpc>
              <a:buFont typeface="Arial" panose="020B0604020202020204" pitchFamily="34" charset="0"/>
              <a:buChar char="•"/>
            </a:pPr>
            <a:r>
              <a:rPr lang="zh-CN" altLang="en-US" sz="1600" dirty="0"/>
              <a:t>环境条件：执行功能单元时系统的状态特征</a:t>
            </a:r>
          </a:p>
        </p:txBody>
      </p:sp>
      <p:sp>
        <p:nvSpPr>
          <p:cNvPr id="7" name="文本框 6"/>
          <p:cNvSpPr txBox="1"/>
          <p:nvPr/>
        </p:nvSpPr>
        <p:spPr>
          <a:xfrm>
            <a:off x="192088" y="4419255"/>
            <a:ext cx="8640960" cy="369332"/>
          </a:xfrm>
          <a:prstGeom prst="rect">
            <a:avLst/>
          </a:prstGeom>
          <a:noFill/>
        </p:spPr>
        <p:txBody>
          <a:bodyPr wrap="square">
            <a:spAutoFit/>
          </a:bodyPr>
          <a:lstStyle/>
          <a:p>
            <a:pPr marL="285750" indent="-285750">
              <a:buFont typeface="Wingdings" panose="05000000000000000000" pitchFamily="2" charset="2"/>
              <a:buChar char="Ø"/>
              <a:defRPr/>
            </a:pPr>
            <a:r>
              <a:rPr lang="zh-CN" altLang="en-US" sz="1800" dirty="0" smtClean="0"/>
              <a:t>选项：</a:t>
            </a:r>
            <a:r>
              <a:rPr lang="zh-CN" altLang="en-US" sz="1800" dirty="0">
                <a:latin typeface="Calibri" panose="020F0502020204030204" pitchFamily="34" charset="0"/>
                <a:ea typeface="宋体" panose="02010600030101010101" pitchFamily="2" charset="-122"/>
              </a:rPr>
              <a:t>范畴相关联的</a:t>
            </a:r>
            <a:r>
              <a:rPr lang="zh-CN" altLang="en-US" sz="1800" b="1" dirty="0">
                <a:latin typeface="Calibri" panose="020F0502020204030204" pitchFamily="34" charset="0"/>
                <a:ea typeface="宋体" panose="02010600030101010101" pitchFamily="2" charset="-122"/>
              </a:rPr>
              <a:t>各种可能的值</a:t>
            </a:r>
            <a:r>
              <a:rPr lang="zh-CN" altLang="en-US" sz="1800" dirty="0">
                <a:latin typeface="Calibri" panose="020F0502020204030204" pitchFamily="34" charset="0"/>
                <a:ea typeface="宋体" panose="02010600030101010101" pitchFamily="2" charset="-122"/>
              </a:rPr>
              <a:t>被分成</a:t>
            </a:r>
            <a:r>
              <a:rPr lang="zh-CN" altLang="en-US" sz="1800" b="1" dirty="0">
                <a:latin typeface="Calibri" panose="020F0502020204030204" pitchFamily="34" charset="0"/>
                <a:ea typeface="宋体" panose="02010600030101010101" pitchFamily="2" charset="-122"/>
              </a:rPr>
              <a:t>互不相交的子集</a:t>
            </a:r>
            <a:r>
              <a:rPr lang="zh-CN" altLang="en-US" sz="1800" dirty="0" smtClean="0">
                <a:latin typeface="Calibri" panose="020F0502020204030204" pitchFamily="34" charset="0"/>
                <a:ea typeface="宋体" panose="02010600030101010101" pitchFamily="2" charset="-122"/>
              </a:rPr>
              <a:t>，这些</a:t>
            </a:r>
            <a:r>
              <a:rPr lang="zh-CN" altLang="en-US" sz="1800" b="1" dirty="0">
                <a:latin typeface="Calibri" panose="020F0502020204030204" pitchFamily="34" charset="0"/>
                <a:ea typeface="宋体" panose="02010600030101010101" pitchFamily="2" charset="-122"/>
              </a:rPr>
              <a:t>子集被称为选项</a:t>
            </a:r>
          </a:p>
        </p:txBody>
      </p:sp>
      <p:sp>
        <p:nvSpPr>
          <p:cNvPr id="8" name="文本框 7"/>
          <p:cNvSpPr txBox="1"/>
          <p:nvPr/>
        </p:nvSpPr>
        <p:spPr>
          <a:xfrm>
            <a:off x="192088" y="5075460"/>
            <a:ext cx="7614512" cy="646331"/>
          </a:xfrm>
          <a:prstGeom prst="rect">
            <a:avLst/>
          </a:prstGeom>
          <a:noFill/>
        </p:spPr>
        <p:txBody>
          <a:bodyPr wrap="square">
            <a:spAutoFit/>
          </a:bodyPr>
          <a:lstStyle/>
          <a:p>
            <a:pPr marL="285750" indent="-285750">
              <a:buFont typeface="Wingdings" panose="05000000000000000000" pitchFamily="2" charset="2"/>
              <a:buChar char="Ø"/>
              <a:defRPr/>
            </a:pPr>
            <a:r>
              <a:rPr lang="zh-CN" altLang="en-US" sz="1800" dirty="0"/>
              <a:t>测试</a:t>
            </a:r>
            <a:r>
              <a:rPr lang="zh-CN" altLang="en-US" sz="1800" dirty="0" smtClean="0"/>
              <a:t>帧：</a:t>
            </a:r>
            <a:r>
              <a:rPr lang="en-US" altLang="zh-CN" sz="1800" dirty="0" smtClean="0"/>
              <a:t> </a:t>
            </a:r>
            <a:r>
              <a:rPr lang="zh-CN" altLang="en-US" sz="1800" dirty="0">
                <a:latin typeface="宋体" panose="02010600030101010101" pitchFamily="2" charset="-122"/>
                <a:ea typeface="宋体" panose="02010600030101010101" pitchFamily="2" charset="-122"/>
              </a:rPr>
              <a:t>不同范畴中选项的集合称为测试帧</a:t>
            </a:r>
            <a:endParaRPr lang="en-US" altLang="zh-CN" sz="1800" dirty="0">
              <a:latin typeface="宋体" panose="02010600030101010101" pitchFamily="2" charset="-122"/>
              <a:ea typeface="宋体" panose="02010600030101010101" pitchFamily="2" charset="-122"/>
            </a:endParaRPr>
          </a:p>
          <a:p>
            <a:pPr eaLnBrk="1" hangingPunct="1">
              <a:defRPr/>
            </a:pPr>
            <a:endParaRPr lang="zh-CN" altLang="en-US" sz="1800" dirty="0"/>
          </a:p>
        </p:txBody>
      </p:sp>
      <p:sp>
        <p:nvSpPr>
          <p:cNvPr id="2" name="文本框 1"/>
          <p:cNvSpPr txBox="1"/>
          <p:nvPr/>
        </p:nvSpPr>
        <p:spPr>
          <a:xfrm>
            <a:off x="647386" y="2376297"/>
            <a:ext cx="3217111" cy="369332"/>
          </a:xfrm>
          <a:prstGeom prst="rect">
            <a:avLst/>
          </a:prstGeom>
          <a:noFill/>
        </p:spPr>
        <p:txBody>
          <a:bodyPr wrap="square" rtlCol="0">
            <a:spAutoFit/>
          </a:bodyPr>
          <a:lstStyle/>
          <a:p>
            <a:r>
              <a:rPr lang="zh-CN" altLang="en-US" sz="1800" dirty="0">
                <a:latin typeface="宋体" panose="02010600030101010101" pitchFamily="2" charset="-122"/>
                <a:ea typeface="宋体" panose="02010600030101010101" pitchFamily="2" charset="-122"/>
              </a:rPr>
              <a:t>一种生成测试用例的方法</a:t>
            </a:r>
          </a:p>
        </p:txBody>
      </p:sp>
      <p:sp>
        <p:nvSpPr>
          <p:cNvPr id="11" name="文本框 10"/>
          <p:cNvSpPr txBox="1"/>
          <p:nvPr/>
        </p:nvSpPr>
        <p:spPr>
          <a:xfrm>
            <a:off x="197343" y="5721791"/>
            <a:ext cx="5179321" cy="369332"/>
          </a:xfrm>
          <a:prstGeom prst="rect">
            <a:avLst/>
          </a:prstGeom>
          <a:noFill/>
        </p:spPr>
        <p:txBody>
          <a:bodyPr wrap="square">
            <a:spAutoFit/>
          </a:bodyPr>
          <a:lstStyle/>
          <a:p>
            <a:pPr marL="285750" indent="-285750">
              <a:buFont typeface="Wingdings" panose="05000000000000000000" pitchFamily="2" charset="2"/>
              <a:buChar char="Ø"/>
              <a:defRPr/>
            </a:pPr>
            <a:r>
              <a:rPr lang="zh-CN" altLang="en-US" sz="1800" dirty="0"/>
              <a:t>完整测试</a:t>
            </a:r>
            <a:r>
              <a:rPr lang="zh-CN" altLang="en-US" sz="1800" dirty="0" smtClean="0"/>
              <a:t>帧：</a:t>
            </a:r>
            <a:r>
              <a:rPr lang="zh-CN" altLang="en-US" sz="1800" b="1" dirty="0">
                <a:latin typeface="宋体" panose="02010600030101010101" pitchFamily="2" charset="-122"/>
                <a:ea typeface="宋体" panose="02010600030101010101" pitchFamily="2" charset="-122"/>
              </a:rPr>
              <a:t>使程序正常执行</a:t>
            </a:r>
            <a:r>
              <a:rPr lang="zh-CN" altLang="en-US" sz="1800" dirty="0">
                <a:latin typeface="宋体" panose="02010600030101010101" pitchFamily="2" charset="-122"/>
                <a:ea typeface="宋体" panose="02010600030101010101" pitchFamily="2" charset="-122"/>
              </a:rPr>
              <a:t>的选项集合</a:t>
            </a:r>
          </a:p>
        </p:txBody>
      </p:sp>
      <p:sp>
        <p:nvSpPr>
          <p:cNvPr id="12" name="文本框 11"/>
          <p:cNvSpPr txBox="1"/>
          <p:nvPr/>
        </p:nvSpPr>
        <p:spPr>
          <a:xfrm>
            <a:off x="197751" y="6321245"/>
            <a:ext cx="5034897" cy="369332"/>
          </a:xfrm>
          <a:prstGeom prst="rect">
            <a:avLst/>
          </a:prstGeom>
          <a:noFill/>
        </p:spPr>
        <p:txBody>
          <a:bodyPr wrap="square">
            <a:spAutoFit/>
          </a:bodyPr>
          <a:lstStyle/>
          <a:p>
            <a:pPr marL="285750" indent="-285750">
              <a:buFont typeface="Wingdings" panose="05000000000000000000" pitchFamily="2" charset="2"/>
              <a:buChar char="Ø"/>
              <a:defRPr/>
            </a:pPr>
            <a:r>
              <a:rPr lang="zh-CN" altLang="en-US" sz="1800" dirty="0"/>
              <a:t>生成测试用例：</a:t>
            </a:r>
            <a:r>
              <a:rPr lang="zh-CN" altLang="en-US" sz="1800" b="1" dirty="0">
                <a:latin typeface="宋体" panose="02010600030101010101" pitchFamily="2" charset="-122"/>
                <a:ea typeface="宋体" panose="02010600030101010101" pitchFamily="2" charset="-122"/>
              </a:rPr>
              <a:t>实例化</a:t>
            </a:r>
            <a:r>
              <a:rPr lang="zh-CN" altLang="en-US" sz="1800" dirty="0">
                <a:latin typeface="宋体" panose="02010600030101010101" pitchFamily="2" charset="-122"/>
                <a:ea typeface="宋体" panose="02010600030101010101" pitchFamily="2" charset="-122"/>
              </a:rPr>
              <a:t>测试帧或完整测试帧</a:t>
            </a:r>
          </a:p>
        </p:txBody>
      </p:sp>
    </p:spTree>
    <p:extLst>
      <p:ext uri="{BB962C8B-B14F-4D97-AF65-F5344CB8AC3E}">
        <p14:creationId xmlns:p14="http://schemas.microsoft.com/office/powerpoint/2010/main" val="145791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 grpId="0"/>
      <p:bldP spid="6" grpId="0"/>
      <p:bldP spid="7" grpId="0"/>
      <p:bldP spid="8" grpId="0"/>
      <p:bldP spid="2"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2800" dirty="0" smtClean="0">
                <a:latin typeface="黑体" panose="02010609060101010101" pitchFamily="49" charset="-122"/>
                <a:ea typeface="黑体" panose="02010609060101010101" pitchFamily="49" charset="-122"/>
              </a:rPr>
              <a:t>2 </a:t>
            </a:r>
            <a:r>
              <a:rPr lang="zh-CN" altLang="en-US" sz="2800" dirty="0" smtClean="0">
                <a:latin typeface="黑体" panose="02010609060101010101" pitchFamily="49" charset="-122"/>
                <a:ea typeface="黑体" panose="02010609060101010101" pitchFamily="49" charset="-122"/>
              </a:rPr>
              <a:t>相关工作</a:t>
            </a:r>
            <a:endParaRPr lang="zh-CN" altLang="en-US" sz="2800" dirty="0">
              <a:latin typeface="黑体" panose="02010609060101010101" pitchFamily="49" charset="-122"/>
              <a:ea typeface="黑体" panose="02010609060101010101" pitchFamily="49" charset="-122"/>
            </a:endParaRPr>
          </a:p>
        </p:txBody>
      </p:sp>
      <p:sp>
        <p:nvSpPr>
          <p:cNvPr id="14" name="矩形 13"/>
          <p:cNvSpPr/>
          <p:nvPr/>
        </p:nvSpPr>
        <p:spPr>
          <a:xfrm>
            <a:off x="19963" y="1552119"/>
            <a:ext cx="1874231" cy="461665"/>
          </a:xfrm>
          <a:prstGeom prst="rect">
            <a:avLst/>
          </a:prstGeom>
        </p:spPr>
        <p:txBody>
          <a:bodyPr wrap="none">
            <a:spAutoFit/>
          </a:bodyPr>
          <a:lstStyle/>
          <a:p>
            <a:pPr marL="342900" indent="-342900">
              <a:buFont typeface="Wingdings" panose="05000000000000000000" pitchFamily="2" charset="2"/>
              <a:buChar char="l"/>
              <a:defRPr/>
            </a:pPr>
            <a:r>
              <a:rPr lang="en-US" altLang="zh-CN" sz="2400" dirty="0" smtClean="0">
                <a:solidFill>
                  <a:prstClr val="black"/>
                </a:solidFill>
                <a:latin typeface="Times New Roman" panose="02020603050405020304" pitchFamily="18" charset="0"/>
                <a:ea typeface="微软雅黑"/>
                <a:cs typeface="Times New Roman" panose="02020603050405020304" pitchFamily="18" charset="0"/>
              </a:rPr>
              <a:t>CPM </a:t>
            </a:r>
            <a:r>
              <a:rPr lang="zh-CN" altLang="en-US" sz="2400" dirty="0">
                <a:solidFill>
                  <a:prstClr val="black"/>
                </a:solidFill>
                <a:latin typeface="Times New Roman" panose="02020603050405020304" pitchFamily="18" charset="0"/>
                <a:ea typeface="微软雅黑"/>
                <a:cs typeface="Times New Roman" panose="02020603050405020304" pitchFamily="18" charset="0"/>
              </a:rPr>
              <a:t>举例</a:t>
            </a:r>
          </a:p>
        </p:txBody>
      </p:sp>
      <p:sp>
        <p:nvSpPr>
          <p:cNvPr id="11" name="文本框 10"/>
          <p:cNvSpPr txBox="1">
            <a:spLocks noChangeArrowheads="1"/>
          </p:cNvSpPr>
          <p:nvPr/>
        </p:nvSpPr>
        <p:spPr bwMode="auto">
          <a:xfrm>
            <a:off x="350778" y="2016839"/>
            <a:ext cx="8937739" cy="114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4400" fontAlgn="base">
              <a:lnSpc>
                <a:spcPct val="150000"/>
              </a:lnSpc>
              <a:spcBef>
                <a:spcPct val="0"/>
              </a:spcBef>
              <a:spcAft>
                <a:spcPct val="0"/>
              </a:spcAft>
            </a:pPr>
            <a:r>
              <a:rPr lang="zh-CN" altLang="zh-CN" sz="1600" b="1" dirty="0">
                <a:solidFill>
                  <a:prstClr val="black"/>
                </a:solidFill>
                <a:latin typeface="宋体" panose="02010600030101010101" pitchFamily="2" charset="-122"/>
                <a:ea typeface="宋体" panose="02010600030101010101" pitchFamily="2" charset="-122"/>
              </a:rPr>
              <a:t>停车计费系统</a:t>
            </a:r>
            <a:r>
              <a:rPr lang="zh-CN" altLang="en-US" sz="1600" b="1" dirty="0">
                <a:solidFill>
                  <a:prstClr val="black"/>
                </a:solidFill>
                <a:latin typeface="宋体" panose="02010600030101010101" pitchFamily="2" charset="-122"/>
                <a:ea typeface="宋体" panose="02010600030101010101" pitchFamily="2" charset="-122"/>
              </a:rPr>
              <a:t>：</a:t>
            </a:r>
            <a:r>
              <a:rPr lang="zh-CN" altLang="zh-CN" sz="1600" dirty="0">
                <a:solidFill>
                  <a:prstClr val="black"/>
                </a:solidFill>
                <a:latin typeface="宋体" panose="02010600030101010101" pitchFamily="2" charset="-122"/>
                <a:ea typeface="宋体" panose="02010600030101010101" pitchFamily="2" charset="-122"/>
              </a:rPr>
              <a:t>停车计费系统可以</a:t>
            </a:r>
            <a:r>
              <a:rPr lang="zh-CN" altLang="zh-CN" sz="1600" b="1" dirty="0">
                <a:solidFill>
                  <a:prstClr val="black"/>
                </a:solidFill>
                <a:latin typeface="宋体" panose="02010600030101010101" pitchFamily="2" charset="-122"/>
                <a:ea typeface="宋体" panose="02010600030101010101" pitchFamily="2" charset="-122"/>
              </a:rPr>
              <a:t>接受不同类型的交通工具和不同类型的车</a:t>
            </a:r>
            <a:r>
              <a:rPr lang="zh-CN" altLang="zh-CN" sz="1600" dirty="0">
                <a:solidFill>
                  <a:prstClr val="black"/>
                </a:solidFill>
                <a:latin typeface="宋体" panose="02010600030101010101" pitchFamily="2" charset="-122"/>
                <a:ea typeface="宋体" panose="02010600030101010101" pitchFamily="2" charset="-122"/>
              </a:rPr>
              <a:t>。该系统支持</a:t>
            </a:r>
            <a:r>
              <a:rPr lang="zh-CN" altLang="zh-CN" sz="1600" b="1" dirty="0">
                <a:solidFill>
                  <a:prstClr val="black"/>
                </a:solidFill>
                <a:latin typeface="宋体" panose="02010600030101010101" pitchFamily="2" charset="-122"/>
                <a:ea typeface="宋体" panose="02010600030101010101" pitchFamily="2" charset="-122"/>
              </a:rPr>
              <a:t>工作日</a:t>
            </a:r>
            <a:r>
              <a:rPr lang="zh-CN" altLang="zh-CN" sz="1600" dirty="0">
                <a:solidFill>
                  <a:prstClr val="black"/>
                </a:solidFill>
                <a:latin typeface="宋体" panose="02010600030101010101" pitchFamily="2" charset="-122"/>
                <a:ea typeface="宋体" panose="02010600030101010101" pitchFamily="2" charset="-122"/>
              </a:rPr>
              <a:t>以及</a:t>
            </a:r>
            <a:r>
              <a:rPr lang="zh-CN" altLang="zh-CN" sz="1600" b="1" dirty="0">
                <a:solidFill>
                  <a:prstClr val="black"/>
                </a:solidFill>
                <a:latin typeface="宋体" panose="02010600030101010101" pitchFamily="2" charset="-122"/>
                <a:ea typeface="宋体" panose="02010600030101010101" pitchFamily="2" charset="-122"/>
              </a:rPr>
              <a:t>周末</a:t>
            </a:r>
            <a:r>
              <a:rPr lang="zh-CN" altLang="zh-CN" sz="1600" dirty="0">
                <a:solidFill>
                  <a:prstClr val="black"/>
                </a:solidFill>
                <a:latin typeface="宋体" panose="02010600030101010101" pitchFamily="2" charset="-122"/>
                <a:ea typeface="宋体" panose="02010600030101010101" pitchFamily="2" charset="-122"/>
              </a:rPr>
              <a:t>停车，并且车主可以提供</a:t>
            </a:r>
            <a:r>
              <a:rPr lang="zh-CN" altLang="zh-CN" sz="1600" b="1" dirty="0">
                <a:solidFill>
                  <a:prstClr val="black"/>
                </a:solidFill>
                <a:latin typeface="宋体" panose="02010600030101010101" pitchFamily="2" charset="-122"/>
                <a:ea typeface="宋体" panose="02010600030101010101" pitchFamily="2" charset="-122"/>
              </a:rPr>
              <a:t>折扣券</a:t>
            </a:r>
            <a:r>
              <a:rPr lang="zh-CN" altLang="zh-CN" sz="1600" dirty="0">
                <a:solidFill>
                  <a:prstClr val="black"/>
                </a:solidFill>
                <a:latin typeface="宋体" panose="02010600030101010101" pitchFamily="2" charset="-122"/>
                <a:ea typeface="宋体" panose="02010600030101010101" pitchFamily="2" charset="-122"/>
              </a:rPr>
              <a:t>或者</a:t>
            </a:r>
            <a:r>
              <a:rPr lang="zh-CN" altLang="zh-CN" sz="1600" b="1" dirty="0">
                <a:solidFill>
                  <a:prstClr val="black"/>
                </a:solidFill>
                <a:latin typeface="宋体" panose="02010600030101010101" pitchFamily="2" charset="-122"/>
                <a:ea typeface="宋体" panose="02010600030101010101" pitchFamily="2" charset="-122"/>
              </a:rPr>
              <a:t>预估停车时间</a:t>
            </a:r>
            <a:r>
              <a:rPr lang="zh-CN" altLang="en-US" sz="1600" dirty="0">
                <a:solidFill>
                  <a:prstClr val="black"/>
                </a:solidFill>
                <a:latin typeface="宋体" panose="02010600030101010101" pitchFamily="2" charset="-122"/>
                <a:ea typeface="宋体" panose="02010600030101010101" pitchFamily="2" charset="-122"/>
              </a:rPr>
              <a:t>但两者不能同时存在</a:t>
            </a:r>
            <a:r>
              <a:rPr lang="zh-CN" altLang="zh-CN" sz="1600" dirty="0">
                <a:solidFill>
                  <a:prstClr val="black"/>
                </a:solidFill>
                <a:latin typeface="宋体" panose="02010600030101010101" pitchFamily="2" charset="-122"/>
                <a:ea typeface="宋体" panose="02010600030101010101" pitchFamily="2" charset="-122"/>
              </a:rPr>
              <a:t>。如果实际停车时间在车主预估范围内则可以享受</a:t>
            </a:r>
            <a:r>
              <a:rPr lang="en-US" altLang="zh-CN" sz="1600" dirty="0">
                <a:solidFill>
                  <a:prstClr val="black"/>
                </a:solidFill>
                <a:latin typeface="宋体" panose="02010600030101010101" pitchFamily="2" charset="-122"/>
                <a:ea typeface="宋体" panose="02010600030101010101" pitchFamily="2" charset="-122"/>
              </a:rPr>
              <a:t>40%</a:t>
            </a:r>
            <a:r>
              <a:rPr lang="zh-CN" altLang="zh-CN" sz="1600" dirty="0">
                <a:solidFill>
                  <a:prstClr val="black"/>
                </a:solidFill>
                <a:latin typeface="宋体" panose="02010600030101010101" pitchFamily="2" charset="-122"/>
                <a:ea typeface="宋体" panose="02010600030101010101" pitchFamily="2" charset="-122"/>
              </a:rPr>
              <a:t>的折扣</a:t>
            </a:r>
            <a:endParaRPr lang="zh-CN" altLang="en-US" sz="1600" dirty="0">
              <a:solidFill>
                <a:prstClr val="black"/>
              </a:solidFill>
              <a:latin typeface="宋体" panose="02010600030101010101" pitchFamily="2" charset="-122"/>
              <a:ea typeface="宋体" panose="02010600030101010101" pitchFamily="2"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837004264"/>
              </p:ext>
            </p:extLst>
          </p:nvPr>
        </p:nvGraphicFramePr>
        <p:xfrm>
          <a:off x="459457" y="3301307"/>
          <a:ext cx="3609147" cy="3039150"/>
        </p:xfrm>
        <a:graphic>
          <a:graphicData uri="http://schemas.openxmlformats.org/drawingml/2006/table">
            <a:tbl>
              <a:tblPr firstRow="1" firstCol="1" bandRow="1">
                <a:tableStyleId>{69CF1AB2-1976-4502-BF36-3FF5EA218861}</a:tableStyleId>
              </a:tblPr>
              <a:tblGrid>
                <a:gridCol w="1259158">
                  <a:extLst>
                    <a:ext uri="{9D8B030D-6E8A-4147-A177-3AD203B41FA5}">
                      <a16:colId xmlns:a16="http://schemas.microsoft.com/office/drawing/2014/main" val="20000"/>
                    </a:ext>
                  </a:extLst>
                </a:gridCol>
                <a:gridCol w="2349989">
                  <a:extLst>
                    <a:ext uri="{9D8B030D-6E8A-4147-A177-3AD203B41FA5}">
                      <a16:colId xmlns:a16="http://schemas.microsoft.com/office/drawing/2014/main" val="20001"/>
                    </a:ext>
                  </a:extLst>
                </a:gridCol>
              </a:tblGrid>
              <a:tr h="360040">
                <a:tc>
                  <a:txBody>
                    <a:bodyPr/>
                    <a:lstStyle/>
                    <a:p>
                      <a:pPr algn="ctr">
                        <a:lnSpc>
                          <a:spcPct val="100000"/>
                        </a:lnSpc>
                        <a:spcAft>
                          <a:spcPts val="0"/>
                        </a:spcAft>
                      </a:pPr>
                      <a:r>
                        <a:rPr lang="zh-CN" altLang="en-US" sz="1400" b="0" kern="100" dirty="0" smtClean="0">
                          <a:effectLst/>
                          <a:latin typeface="宋体" panose="02010600030101010101" pitchFamily="2" charset="-122"/>
                          <a:ea typeface="宋体" panose="02010600030101010101" pitchFamily="2" charset="-122"/>
                        </a:rPr>
                        <a:t>范畴</a:t>
                      </a:r>
                      <a:endParaRPr lang="zh-CN" sz="14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00000"/>
                        </a:lnSpc>
                        <a:spcAft>
                          <a:spcPts val="0"/>
                        </a:spcAft>
                      </a:pPr>
                      <a:r>
                        <a:rPr lang="zh-CN" altLang="en-US" sz="1400" b="0" kern="100" dirty="0" smtClean="0">
                          <a:solidFill>
                            <a:schemeClr val="dk1"/>
                          </a:solidFill>
                          <a:effectLst/>
                          <a:latin typeface="宋体" panose="02010600030101010101" pitchFamily="2" charset="-122"/>
                          <a:ea typeface="宋体" panose="02010600030101010101" pitchFamily="2" charset="-122"/>
                          <a:cs typeface="+mn-cs"/>
                        </a:rPr>
                        <a:t>选项</a:t>
                      </a:r>
                      <a:endParaRPr lang="zh-CN" sz="14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362301">
                <a:tc>
                  <a:txBody>
                    <a:bodyPr/>
                    <a:lstStyle/>
                    <a:p>
                      <a:pPr algn="ctr">
                        <a:lnSpc>
                          <a:spcPct val="100000"/>
                        </a:lnSpc>
                        <a:spcAft>
                          <a:spcPts val="0"/>
                        </a:spcAft>
                      </a:pPr>
                      <a:r>
                        <a:rPr lang="zh-CN" altLang="en-US" sz="1400" b="0" kern="100" dirty="0" smtClean="0">
                          <a:effectLst/>
                          <a:latin typeface="宋体" panose="02010600030101010101" pitchFamily="2" charset="-122"/>
                          <a:ea typeface="宋体" panose="02010600030101010101" pitchFamily="2" charset="-122"/>
                        </a:rPr>
                        <a:t>交通工具</a:t>
                      </a:r>
                      <a:endParaRPr lang="zh-CN" sz="14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00000"/>
                        </a:lnSpc>
                      </a:pPr>
                      <a:r>
                        <a:rPr lang="zh-CN" altLang="en-US" sz="1400" b="0" dirty="0" smtClean="0">
                          <a:latin typeface="宋体" panose="02010600030101010101" pitchFamily="2" charset="-122"/>
                          <a:ea typeface="宋体" panose="02010600030101010101" pitchFamily="2" charset="-122"/>
                        </a:rPr>
                        <a:t>摩托车、汽车</a:t>
                      </a:r>
                      <a:endParaRPr lang="zh-CN" sz="1400" b="0" dirty="0">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10001"/>
                  </a:ext>
                </a:extLst>
              </a:tr>
              <a:tr h="362301">
                <a:tc>
                  <a:txBody>
                    <a:bodyPr/>
                    <a:lstStyle/>
                    <a:p>
                      <a:pPr algn="ctr">
                        <a:lnSpc>
                          <a:spcPct val="100000"/>
                        </a:lnSpc>
                        <a:spcAft>
                          <a:spcPts val="0"/>
                        </a:spcAft>
                      </a:pPr>
                      <a:r>
                        <a:rPr lang="zh-CN" altLang="en-US" sz="1400" b="0" kern="100" dirty="0" smtClean="0">
                          <a:solidFill>
                            <a:schemeClr val="dk1"/>
                          </a:solidFill>
                          <a:effectLst/>
                          <a:latin typeface="宋体" panose="02010600030101010101" pitchFamily="2" charset="-122"/>
                          <a:ea typeface="宋体" panose="02010600030101010101" pitchFamily="2" charset="-122"/>
                          <a:cs typeface="+mn-cs"/>
                        </a:rPr>
                        <a:t>汽车类型</a:t>
                      </a:r>
                      <a:endParaRPr lang="zh-CN" sz="14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00000"/>
                        </a:lnSpc>
                      </a:pPr>
                      <a:r>
                        <a:rPr lang="en-US" altLang="zh-CN" sz="1400" b="0" dirty="0" smtClean="0">
                          <a:latin typeface="宋体" panose="02010600030101010101" pitchFamily="2" charset="-122"/>
                          <a:ea typeface="宋体" panose="02010600030101010101" pitchFamily="2" charset="-122"/>
                        </a:rPr>
                        <a:t>2</a:t>
                      </a:r>
                      <a:r>
                        <a:rPr lang="zh-CN" altLang="en-US" sz="1400" b="0" dirty="0" smtClean="0">
                          <a:latin typeface="宋体" panose="02010600030101010101" pitchFamily="2" charset="-122"/>
                          <a:ea typeface="宋体" panose="02010600030101010101" pitchFamily="2" charset="-122"/>
                        </a:rPr>
                        <a:t>门汽车、</a:t>
                      </a:r>
                      <a:r>
                        <a:rPr lang="en-US" altLang="zh-CN" sz="1400" b="0" dirty="0" smtClean="0">
                          <a:latin typeface="宋体" panose="02010600030101010101" pitchFamily="2" charset="-122"/>
                          <a:ea typeface="宋体" panose="02010600030101010101" pitchFamily="2" charset="-122"/>
                        </a:rPr>
                        <a:t>4</a:t>
                      </a:r>
                      <a:r>
                        <a:rPr lang="zh-CN" altLang="en-US" sz="1400" b="0" dirty="0" smtClean="0">
                          <a:latin typeface="宋体" panose="02010600030101010101" pitchFamily="2" charset="-122"/>
                          <a:ea typeface="宋体" panose="02010600030101010101" pitchFamily="2" charset="-122"/>
                        </a:rPr>
                        <a:t>门汽车</a:t>
                      </a:r>
                      <a:endParaRPr lang="zh-CN" sz="1400" b="0" dirty="0">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10002"/>
                  </a:ext>
                </a:extLst>
              </a:tr>
              <a:tr h="362301">
                <a:tc>
                  <a:txBody>
                    <a:bodyPr/>
                    <a:lstStyle/>
                    <a:p>
                      <a:pPr algn="ctr">
                        <a:lnSpc>
                          <a:spcPct val="100000"/>
                        </a:lnSpc>
                        <a:spcAft>
                          <a:spcPts val="0"/>
                        </a:spcAft>
                      </a:pPr>
                      <a:r>
                        <a:rPr lang="zh-CN" altLang="en-US" sz="1400" b="0" kern="100" dirty="0" smtClean="0">
                          <a:solidFill>
                            <a:schemeClr val="dk1"/>
                          </a:solidFill>
                          <a:effectLst/>
                          <a:latin typeface="宋体" panose="02010600030101010101" pitchFamily="2" charset="-122"/>
                          <a:ea typeface="宋体" panose="02010600030101010101" pitchFamily="2" charset="-122"/>
                          <a:cs typeface="+mn-cs"/>
                        </a:rPr>
                        <a:t>停车日期</a:t>
                      </a:r>
                      <a:endParaRPr lang="zh-CN" sz="14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00000"/>
                        </a:lnSpc>
                      </a:pPr>
                      <a:r>
                        <a:rPr lang="zh-CN" altLang="en-US" sz="1400" b="0" dirty="0" smtClean="0">
                          <a:latin typeface="宋体" panose="02010600030101010101" pitchFamily="2" charset="-122"/>
                          <a:ea typeface="宋体" panose="02010600030101010101" pitchFamily="2" charset="-122"/>
                        </a:rPr>
                        <a:t>工作日、周末</a:t>
                      </a:r>
                      <a:endParaRPr lang="zh-CN" sz="1400" b="0" dirty="0">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10003"/>
                  </a:ext>
                </a:extLst>
              </a:tr>
              <a:tr h="362301">
                <a:tc>
                  <a:txBody>
                    <a:bodyPr/>
                    <a:lstStyle/>
                    <a:p>
                      <a:pPr algn="ctr">
                        <a:lnSpc>
                          <a:spcPct val="100000"/>
                        </a:lnSpc>
                        <a:spcAft>
                          <a:spcPts val="0"/>
                        </a:spcAft>
                      </a:pPr>
                      <a:r>
                        <a:rPr lang="zh-CN" altLang="en-US" sz="1400" b="0" kern="100" dirty="0" smtClean="0">
                          <a:effectLst/>
                          <a:latin typeface="宋体" panose="02010600030101010101" pitchFamily="2" charset="-122"/>
                          <a:ea typeface="宋体" panose="02010600030101010101" pitchFamily="2" charset="-122"/>
                        </a:rPr>
                        <a:t>有无折扣券</a:t>
                      </a:r>
                      <a:endParaRPr lang="zh-CN" sz="14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00000"/>
                        </a:lnSpc>
                      </a:pPr>
                      <a:r>
                        <a:rPr lang="zh-CN" altLang="en-US" sz="1400" b="0" dirty="0" smtClean="0">
                          <a:latin typeface="宋体" panose="02010600030101010101" pitchFamily="2" charset="-122"/>
                          <a:ea typeface="宋体" panose="02010600030101010101" pitchFamily="2" charset="-122"/>
                        </a:rPr>
                        <a:t>有、无</a:t>
                      </a:r>
                      <a:endParaRPr lang="zh-CN" sz="1400" b="0" dirty="0">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10004"/>
                  </a:ext>
                </a:extLst>
              </a:tr>
              <a:tr h="614953">
                <a:tc>
                  <a:txBody>
                    <a:bodyPr/>
                    <a:lstStyle/>
                    <a:p>
                      <a:pPr algn="ctr">
                        <a:lnSpc>
                          <a:spcPct val="100000"/>
                        </a:lnSpc>
                        <a:spcAft>
                          <a:spcPts val="0"/>
                        </a:spcAft>
                      </a:pPr>
                      <a:r>
                        <a:rPr lang="zh-CN" altLang="en-US" sz="1400" b="0" kern="100" dirty="0" smtClean="0">
                          <a:solidFill>
                            <a:schemeClr val="dk1"/>
                          </a:solidFill>
                          <a:effectLst/>
                          <a:latin typeface="宋体" panose="02010600030101010101" pitchFamily="2" charset="-122"/>
                          <a:ea typeface="宋体" panose="02010600030101010101" pitchFamily="2" charset="-122"/>
                          <a:cs typeface="+mn-cs"/>
                        </a:rPr>
                        <a:t>估计停车时间</a:t>
                      </a:r>
                      <a:endParaRPr lang="zh-CN" sz="14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00000"/>
                        </a:lnSpc>
                      </a:pPr>
                      <a:r>
                        <a:rPr lang="en-US" altLang="zh-CN" sz="1400" b="0" dirty="0" smtClean="0">
                          <a:latin typeface="宋体" panose="02010600030101010101" pitchFamily="2" charset="-122"/>
                          <a:ea typeface="宋体" panose="02010600030101010101" pitchFamily="2" charset="-122"/>
                        </a:rPr>
                        <a:t>(0.0,2.0]</a:t>
                      </a:r>
                      <a:r>
                        <a:rPr lang="zh-CN" altLang="en-US" sz="1400" b="0" dirty="0" smtClean="0">
                          <a:latin typeface="宋体" panose="02010600030101010101" pitchFamily="2" charset="-122"/>
                          <a:ea typeface="宋体" panose="02010600030101010101" pitchFamily="2" charset="-122"/>
                        </a:rPr>
                        <a:t>、</a:t>
                      </a:r>
                      <a:r>
                        <a:rPr lang="en-US" altLang="zh-CN" sz="1400" b="0" baseline="0" dirty="0" smtClean="0">
                          <a:latin typeface="宋体" panose="02010600030101010101" pitchFamily="2" charset="-122"/>
                          <a:ea typeface="宋体" panose="02010600030101010101" pitchFamily="2" charset="-122"/>
                        </a:rPr>
                        <a:t>(2.0,4.0]</a:t>
                      </a:r>
                      <a:r>
                        <a:rPr lang="zh-CN" altLang="en-US" sz="1400" b="0" baseline="0" dirty="0" smtClean="0">
                          <a:latin typeface="宋体" panose="02010600030101010101" pitchFamily="2" charset="-122"/>
                          <a:ea typeface="宋体" panose="02010600030101010101" pitchFamily="2" charset="-122"/>
                        </a:rPr>
                        <a:t>、</a:t>
                      </a:r>
                      <a:r>
                        <a:rPr lang="en-US" altLang="zh-CN" sz="1400" b="0" baseline="0" dirty="0" smtClean="0">
                          <a:latin typeface="宋体" panose="02010600030101010101" pitchFamily="2" charset="-122"/>
                          <a:ea typeface="宋体" panose="02010600030101010101" pitchFamily="2" charset="-122"/>
                        </a:rPr>
                        <a:t>  (4.0,24.0]</a:t>
                      </a:r>
                      <a:endParaRPr lang="zh-CN" sz="1400" b="0" dirty="0">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10005"/>
                  </a:ext>
                </a:extLst>
              </a:tr>
              <a:tr h="614953">
                <a:tc>
                  <a:txBody>
                    <a:bodyPr/>
                    <a:lstStyle/>
                    <a:p>
                      <a:pPr algn="ctr">
                        <a:lnSpc>
                          <a:spcPct val="100000"/>
                        </a:lnSpc>
                        <a:spcAft>
                          <a:spcPts val="0"/>
                        </a:spcAft>
                      </a:pPr>
                      <a:r>
                        <a:rPr lang="zh-CN" altLang="en-US" sz="1400" b="0" kern="100" dirty="0" smtClean="0">
                          <a:solidFill>
                            <a:schemeClr val="dk1"/>
                          </a:solidFill>
                          <a:effectLst/>
                          <a:latin typeface="宋体" panose="02010600030101010101" pitchFamily="2" charset="-122"/>
                          <a:ea typeface="宋体" panose="02010600030101010101" pitchFamily="2" charset="-122"/>
                          <a:cs typeface="+mn-cs"/>
                        </a:rPr>
                        <a:t>实际停车时间</a:t>
                      </a:r>
                      <a:endParaRPr lang="zh-CN" sz="1400" b="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marL="0" marR="0" indent="0" algn="ctr" defTabSz="1069848" rtl="0" eaLnBrk="1" fontAlgn="auto" latinLnBrk="0" hangingPunct="1">
                        <a:lnSpc>
                          <a:spcPct val="100000"/>
                        </a:lnSpc>
                        <a:spcBef>
                          <a:spcPts val="0"/>
                        </a:spcBef>
                        <a:spcAft>
                          <a:spcPts val="0"/>
                        </a:spcAft>
                        <a:buClrTx/>
                        <a:buSzTx/>
                        <a:buFontTx/>
                        <a:buNone/>
                        <a:tabLst/>
                        <a:defRPr/>
                      </a:pPr>
                      <a:r>
                        <a:rPr lang="en-US" altLang="zh-CN" sz="1400" b="0" dirty="0" smtClean="0">
                          <a:latin typeface="宋体" panose="02010600030101010101" pitchFamily="2" charset="-122"/>
                          <a:ea typeface="宋体" panose="02010600030101010101" pitchFamily="2" charset="-122"/>
                        </a:rPr>
                        <a:t>(0.0,2.0]</a:t>
                      </a:r>
                      <a:r>
                        <a:rPr lang="zh-CN" altLang="en-US" sz="1400" b="0" baseline="0" dirty="0" smtClean="0">
                          <a:latin typeface="宋体" panose="02010600030101010101" pitchFamily="2" charset="-122"/>
                          <a:ea typeface="宋体" panose="02010600030101010101" pitchFamily="2" charset="-122"/>
                        </a:rPr>
                        <a:t>、</a:t>
                      </a:r>
                      <a:r>
                        <a:rPr lang="en-US" altLang="zh-CN" sz="1400" b="0" baseline="0" dirty="0" smtClean="0">
                          <a:latin typeface="宋体" panose="02010600030101010101" pitchFamily="2" charset="-122"/>
                          <a:ea typeface="宋体" panose="02010600030101010101" pitchFamily="2" charset="-122"/>
                        </a:rPr>
                        <a:t>(2.0,4.0]</a:t>
                      </a:r>
                      <a:r>
                        <a:rPr lang="zh-CN" altLang="en-US" sz="1400" b="0" baseline="0" dirty="0" smtClean="0">
                          <a:latin typeface="宋体" panose="02010600030101010101" pitchFamily="2" charset="-122"/>
                          <a:ea typeface="宋体" panose="02010600030101010101" pitchFamily="2" charset="-122"/>
                        </a:rPr>
                        <a:t>、</a:t>
                      </a:r>
                      <a:r>
                        <a:rPr lang="en-US" altLang="zh-CN" sz="1400" b="0" baseline="0" dirty="0" smtClean="0">
                          <a:latin typeface="宋体" panose="02010600030101010101" pitchFamily="2" charset="-122"/>
                          <a:ea typeface="宋体" panose="02010600030101010101" pitchFamily="2" charset="-122"/>
                        </a:rPr>
                        <a:t>(4.0,24.0]</a:t>
                      </a:r>
                      <a:endParaRPr lang="zh-CN" altLang="zh-CN" sz="1400" b="0" dirty="0" smtClean="0">
                        <a:latin typeface="宋体" panose="02010600030101010101" pitchFamily="2" charset="-122"/>
                        <a:ea typeface="宋体" panose="02010600030101010101" pitchFamily="2" charset="-122"/>
                      </a:endParaRPr>
                    </a:p>
                  </a:txBody>
                  <a:tcPr marL="68580" marR="68580" marT="0" marB="0" anchor="ctr"/>
                </a:tc>
                <a:extLst>
                  <a:ext uri="{0D108BD9-81ED-4DB2-BD59-A6C34878D82A}">
                    <a16:rowId xmlns:a16="http://schemas.microsoft.com/office/drawing/2014/main" val="10006"/>
                  </a:ext>
                </a:extLst>
              </a:tr>
            </a:tbl>
          </a:graphicData>
        </a:graphic>
      </p:graphicFrame>
      <p:sp>
        <p:nvSpPr>
          <p:cNvPr id="4" name="文本框 3"/>
          <p:cNvSpPr txBox="1"/>
          <p:nvPr/>
        </p:nvSpPr>
        <p:spPr>
          <a:xfrm>
            <a:off x="4068604" y="3778571"/>
            <a:ext cx="4931308" cy="338554"/>
          </a:xfrm>
          <a:prstGeom prst="rect">
            <a:avLst/>
          </a:prstGeom>
          <a:noFill/>
        </p:spPr>
        <p:txBody>
          <a:bodyPr wrap="square" rtlCol="0">
            <a:spAutoFit/>
          </a:bodyPr>
          <a:lstStyle/>
          <a:p>
            <a:r>
              <a:rPr lang="en-US" altLang="zh-CN" sz="1600" dirty="0" smtClean="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摩托车</a:t>
            </a: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门汽车</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工作日</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有</a:t>
            </a:r>
            <a:r>
              <a:rPr lang="en-US" altLang="zh-CN" sz="1600" dirty="0">
                <a:latin typeface="宋体" panose="02010600030101010101" pitchFamily="2" charset="-122"/>
                <a:ea typeface="宋体" panose="02010600030101010101" pitchFamily="2" charset="-122"/>
              </a:rPr>
              <a:t>,(0.0,2.0],(0.0,2.0</a:t>
            </a:r>
            <a:r>
              <a:rPr lang="en-US" altLang="zh-CN" sz="1600" dirty="0" smtClean="0">
                <a:latin typeface="宋体" panose="02010600030101010101" pitchFamily="2" charset="-122"/>
                <a:ea typeface="宋体" panose="02010600030101010101" pitchFamily="2" charset="-122"/>
              </a:rPr>
              <a:t>]}</a:t>
            </a:r>
            <a:endParaRPr lang="zh-CN" altLang="en-US" sz="1600" dirty="0">
              <a:latin typeface="宋体" panose="02010600030101010101" pitchFamily="2" charset="-122"/>
              <a:ea typeface="宋体" panose="02010600030101010101" pitchFamily="2" charset="-122"/>
            </a:endParaRPr>
          </a:p>
        </p:txBody>
      </p:sp>
      <p:sp>
        <p:nvSpPr>
          <p:cNvPr id="15" name="文本框 14"/>
          <p:cNvSpPr txBox="1"/>
          <p:nvPr/>
        </p:nvSpPr>
        <p:spPr>
          <a:xfrm>
            <a:off x="4175559" y="5186085"/>
            <a:ext cx="4337193" cy="338554"/>
          </a:xfrm>
          <a:prstGeom prst="rect">
            <a:avLst/>
          </a:prstGeom>
          <a:noFill/>
        </p:spPr>
        <p:txBody>
          <a:bodyPr wrap="square" rtlCol="0">
            <a:spAutoFit/>
          </a:bodyPr>
          <a:lstStyle/>
          <a:p>
            <a:r>
              <a:rPr lang="en-US" altLang="zh-CN" sz="1600" dirty="0" smtClean="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摩托车</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周一</a:t>
            </a:r>
            <a:r>
              <a:rPr lang="en-US" altLang="zh-CN" sz="1600" dirty="0">
                <a:latin typeface="宋体" panose="02010600030101010101" pitchFamily="2" charset="-122"/>
                <a:ea typeface="宋体" panose="02010600030101010101" pitchFamily="2" charset="-122"/>
              </a:rPr>
              <a:t>,(0.0,2.0],</a:t>
            </a:r>
            <a:r>
              <a:rPr lang="en-US" altLang="zh-CN" sz="1600" dirty="0" smtClean="0">
                <a:latin typeface="宋体" panose="02010600030101010101" pitchFamily="2" charset="-122"/>
                <a:ea typeface="宋体" panose="02010600030101010101" pitchFamily="2" charset="-122"/>
              </a:rPr>
              <a:t>1.5}</a:t>
            </a:r>
            <a:r>
              <a:rPr lang="zh-CN" altLang="en-US" sz="1600" dirty="0" smtClean="0">
                <a:latin typeface="宋体" panose="02010600030101010101" pitchFamily="2" charset="-122"/>
                <a:ea typeface="宋体" panose="02010600030101010101" pitchFamily="2" charset="-122"/>
              </a:rPr>
              <a:t>，</a:t>
            </a:r>
            <a:r>
              <a:rPr lang="en-US" altLang="zh-CN" sz="1600" dirty="0" smtClean="0">
                <a:latin typeface="宋体" panose="02010600030101010101" pitchFamily="2" charset="-122"/>
                <a:ea typeface="宋体" panose="02010600030101010101" pitchFamily="2" charset="-122"/>
              </a:rPr>
              <a:t>{</a:t>
            </a:r>
            <a:r>
              <a:rPr lang="zh-CN" altLang="en-US" sz="1600" dirty="0" smtClean="0">
                <a:latin typeface="宋体" panose="02010600030101010101" pitchFamily="2" charset="-122"/>
                <a:ea typeface="宋体" panose="02010600030101010101" pitchFamily="2" charset="-122"/>
              </a:rPr>
              <a:t>停车费</a:t>
            </a:r>
            <a:r>
              <a:rPr lang="en-US" altLang="zh-CN" sz="1600" dirty="0" smtClean="0">
                <a:latin typeface="宋体" panose="02010600030101010101" pitchFamily="2" charset="-122"/>
                <a:ea typeface="宋体" panose="02010600030101010101" pitchFamily="2" charset="-122"/>
              </a:rPr>
              <a:t>}}</a:t>
            </a:r>
            <a:endParaRPr lang="zh-CN" altLang="en-US" sz="1600" dirty="0">
              <a:latin typeface="宋体" panose="02010600030101010101" pitchFamily="2" charset="-122"/>
              <a:ea typeface="宋体" panose="02010600030101010101" pitchFamily="2" charset="-122"/>
            </a:endParaRPr>
          </a:p>
        </p:txBody>
      </p:sp>
      <p:sp>
        <p:nvSpPr>
          <p:cNvPr id="8" name="文本框 7"/>
          <p:cNvSpPr txBox="1"/>
          <p:nvPr/>
        </p:nvSpPr>
        <p:spPr>
          <a:xfrm>
            <a:off x="4150971" y="4482328"/>
            <a:ext cx="3992252" cy="338554"/>
          </a:xfrm>
          <a:prstGeom prst="rect">
            <a:avLst/>
          </a:prstGeom>
          <a:noFill/>
        </p:spPr>
        <p:txBody>
          <a:bodyPr wrap="square" rtlCol="0">
            <a:spAutoFit/>
          </a:bodyPr>
          <a:lstStyle/>
          <a:p>
            <a:r>
              <a:rPr lang="en-US" altLang="zh-CN" sz="1600" dirty="0" smtClean="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摩托车</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工作日</a:t>
            </a:r>
            <a:r>
              <a:rPr lang="en-US" altLang="zh-CN" sz="1600" dirty="0">
                <a:latin typeface="宋体" panose="02010600030101010101" pitchFamily="2" charset="-122"/>
                <a:ea typeface="宋体" panose="02010600030101010101" pitchFamily="2" charset="-122"/>
              </a:rPr>
              <a:t>,(0.0,2.0],(0.0,2.0]</a:t>
            </a:r>
            <a:r>
              <a:rPr lang="en-US" altLang="zh-CN" sz="1600" dirty="0" smtClean="0">
                <a:latin typeface="宋体" panose="02010600030101010101" pitchFamily="2" charset="-122"/>
                <a:ea typeface="宋体" panose="02010600030101010101" pitchFamily="2" charset="-122"/>
              </a:rPr>
              <a:t>}</a:t>
            </a:r>
            <a:endParaRPr lang="zh-CN" altLang="en-US" sz="1600" dirty="0">
              <a:latin typeface="宋体" panose="02010600030101010101" pitchFamily="2" charset="-122"/>
              <a:ea typeface="宋体" panose="02010600030101010101" pitchFamily="2" charset="-122"/>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6824" y="5799320"/>
            <a:ext cx="1639471" cy="1309100"/>
          </a:xfrm>
          <a:prstGeom prst="rect">
            <a:avLst/>
          </a:prstGeom>
        </p:spPr>
      </p:pic>
      <p:sp>
        <p:nvSpPr>
          <p:cNvPr id="5" name="文本框 4"/>
          <p:cNvSpPr txBox="1"/>
          <p:nvPr/>
        </p:nvSpPr>
        <p:spPr>
          <a:xfrm>
            <a:off x="6816824" y="6241549"/>
            <a:ext cx="1617452" cy="646331"/>
          </a:xfrm>
          <a:prstGeom prst="rect">
            <a:avLst/>
          </a:prstGeom>
          <a:noFill/>
        </p:spPr>
        <p:txBody>
          <a:bodyPr wrap="square" rtlCol="0">
            <a:spAutoFit/>
          </a:bodyPr>
          <a:lstStyle/>
          <a:p>
            <a:r>
              <a:rPr lang="zh-CN" altLang="en-US" sz="1800" dirty="0">
                <a:solidFill>
                  <a:srgbClr val="FF0000"/>
                </a:solidFill>
                <a:latin typeface="宋体" panose="02010600030101010101" pitchFamily="2" charset="-122"/>
                <a:ea typeface="宋体" panose="02010600030101010101" pitchFamily="2" charset="-122"/>
              </a:rPr>
              <a:t>解决了测试用例和分区问题</a:t>
            </a:r>
          </a:p>
        </p:txBody>
      </p:sp>
      <p:sp>
        <p:nvSpPr>
          <p:cNvPr id="2" name="文本框 1"/>
          <p:cNvSpPr txBox="1"/>
          <p:nvPr/>
        </p:nvSpPr>
        <p:spPr>
          <a:xfrm>
            <a:off x="4127542" y="3385681"/>
            <a:ext cx="1512168" cy="369332"/>
          </a:xfrm>
          <a:prstGeom prst="rect">
            <a:avLst/>
          </a:prstGeom>
          <a:noFill/>
        </p:spPr>
        <p:txBody>
          <a:bodyPr wrap="square" rtlCol="0">
            <a:spAutoFit/>
          </a:bodyPr>
          <a:lstStyle/>
          <a:p>
            <a:r>
              <a:rPr lang="zh-CN" altLang="en-US" sz="1800" dirty="0" smtClean="0">
                <a:latin typeface="宋体" panose="02010600030101010101" pitchFamily="2" charset="-122"/>
                <a:ea typeface="宋体" panose="02010600030101010101" pitchFamily="2" charset="-122"/>
              </a:rPr>
              <a:t>测试帧：</a:t>
            </a:r>
            <a:endParaRPr lang="zh-CN" altLang="en-US" sz="1800" dirty="0">
              <a:latin typeface="宋体" panose="02010600030101010101" pitchFamily="2" charset="-122"/>
              <a:ea typeface="宋体" panose="02010600030101010101" pitchFamily="2" charset="-122"/>
            </a:endParaRPr>
          </a:p>
        </p:txBody>
      </p:sp>
      <p:sp>
        <p:nvSpPr>
          <p:cNvPr id="13" name="文本框 12"/>
          <p:cNvSpPr txBox="1"/>
          <p:nvPr/>
        </p:nvSpPr>
        <p:spPr>
          <a:xfrm>
            <a:off x="4150971" y="4113899"/>
            <a:ext cx="1512168" cy="369332"/>
          </a:xfrm>
          <a:prstGeom prst="rect">
            <a:avLst/>
          </a:prstGeom>
          <a:noFill/>
        </p:spPr>
        <p:txBody>
          <a:bodyPr wrap="square" rtlCol="0">
            <a:spAutoFit/>
          </a:bodyPr>
          <a:lstStyle/>
          <a:p>
            <a:r>
              <a:rPr lang="zh-CN" altLang="en-US" sz="1800" dirty="0" smtClean="0">
                <a:latin typeface="宋体" panose="02010600030101010101" pitchFamily="2" charset="-122"/>
                <a:ea typeface="宋体" panose="02010600030101010101" pitchFamily="2" charset="-122"/>
              </a:rPr>
              <a:t>完整测试帧：</a:t>
            </a:r>
            <a:endParaRPr lang="zh-CN" altLang="en-US" sz="1800" dirty="0">
              <a:latin typeface="宋体" panose="02010600030101010101" pitchFamily="2" charset="-122"/>
              <a:ea typeface="宋体" panose="02010600030101010101" pitchFamily="2" charset="-122"/>
            </a:endParaRPr>
          </a:p>
        </p:txBody>
      </p:sp>
      <p:sp>
        <p:nvSpPr>
          <p:cNvPr id="16" name="文本框 15"/>
          <p:cNvSpPr txBox="1"/>
          <p:nvPr/>
        </p:nvSpPr>
        <p:spPr>
          <a:xfrm>
            <a:off x="4167496" y="4807648"/>
            <a:ext cx="1512168" cy="369332"/>
          </a:xfrm>
          <a:prstGeom prst="rect">
            <a:avLst/>
          </a:prstGeom>
          <a:noFill/>
        </p:spPr>
        <p:txBody>
          <a:bodyPr wrap="square" rtlCol="0">
            <a:spAutoFit/>
          </a:bodyPr>
          <a:lstStyle/>
          <a:p>
            <a:r>
              <a:rPr lang="zh-CN" altLang="en-US" sz="1800" dirty="0" smtClean="0">
                <a:latin typeface="宋体" panose="02010600030101010101" pitchFamily="2" charset="-122"/>
                <a:ea typeface="宋体" panose="02010600030101010101" pitchFamily="2" charset="-122"/>
              </a:rPr>
              <a:t>测试用例：</a:t>
            </a:r>
            <a:endParaRPr lang="zh-CN" altLang="en-US"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60229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p:bldP spid="4" grpId="0"/>
      <p:bldP spid="15" grpId="0"/>
      <p:bldP spid="8" grpId="0"/>
      <p:bldP spid="5" grpId="0"/>
      <p:bldP spid="2" grpId="0"/>
      <p:bldP spid="13"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2800" dirty="0" smtClean="0">
                <a:latin typeface="黑体" panose="02010609060101010101" pitchFamily="49" charset="-122"/>
                <a:ea typeface="黑体" panose="02010609060101010101" pitchFamily="49" charset="-122"/>
              </a:rPr>
              <a:t>2 </a:t>
            </a:r>
            <a:r>
              <a:rPr lang="zh-CN" altLang="en-US" sz="2800" dirty="0" smtClean="0">
                <a:latin typeface="黑体" panose="02010609060101010101" pitchFamily="49" charset="-122"/>
                <a:ea typeface="黑体" panose="02010609060101010101" pitchFamily="49" charset="-122"/>
              </a:rPr>
              <a:t>相关工作</a:t>
            </a:r>
            <a:endParaRPr lang="zh-CN" altLang="en-US" sz="2800" dirty="0">
              <a:latin typeface="黑体" panose="02010609060101010101" pitchFamily="49" charset="-122"/>
              <a:ea typeface="黑体" panose="02010609060101010101" pitchFamily="49" charset="-122"/>
            </a:endParaRPr>
          </a:p>
        </p:txBody>
      </p:sp>
      <p:sp>
        <p:nvSpPr>
          <p:cNvPr id="14" name="矩形 13"/>
          <p:cNvSpPr/>
          <p:nvPr/>
        </p:nvSpPr>
        <p:spPr>
          <a:xfrm>
            <a:off x="120080" y="1646311"/>
            <a:ext cx="1693092" cy="461665"/>
          </a:xfrm>
          <a:prstGeom prst="rect">
            <a:avLst/>
          </a:prstGeom>
        </p:spPr>
        <p:txBody>
          <a:bodyPr wrap="none">
            <a:spAutoFit/>
          </a:bodyPr>
          <a:lstStyle/>
          <a:p>
            <a:pPr marL="342900" indent="-342900">
              <a:buFont typeface="Wingdings" panose="05000000000000000000" pitchFamily="2" charset="2"/>
              <a:buChar char="l"/>
            </a:pPr>
            <a:r>
              <a:rPr lang="en-US" altLang="zh-CN" sz="2400" dirty="0" smtClean="0">
                <a:latin typeface="Times New Roman" panose="02020603050405020304" pitchFamily="18" charset="0"/>
                <a:cs typeface="Times New Roman" panose="02020603050405020304" pitchFamily="18" charset="0"/>
              </a:rPr>
              <a:t>METRIC</a:t>
            </a:r>
            <a:endParaRPr lang="zh-CN" altLang="en-US" sz="24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647386" y="2376297"/>
            <a:ext cx="4729278" cy="369332"/>
          </a:xfrm>
          <a:prstGeom prst="rect">
            <a:avLst/>
          </a:prstGeom>
          <a:noFill/>
        </p:spPr>
        <p:txBody>
          <a:bodyPr wrap="square" rtlCol="0">
            <a:spAutoFit/>
          </a:bodyPr>
          <a:lstStyle/>
          <a:p>
            <a:r>
              <a:rPr lang="zh-CN" altLang="en-US" sz="1800" dirty="0">
                <a:latin typeface="宋体" panose="02010600030101010101" pitchFamily="2" charset="-122"/>
                <a:ea typeface="宋体" panose="02010600030101010101" pitchFamily="2" charset="-122"/>
              </a:rPr>
              <a:t>一</a:t>
            </a:r>
            <a:r>
              <a:rPr lang="zh-CN" altLang="en-US" sz="1800" dirty="0" smtClean="0">
                <a:latin typeface="宋体" panose="02010600030101010101" pitchFamily="2" charset="-122"/>
                <a:ea typeface="宋体" panose="02010600030101010101" pitchFamily="2" charset="-122"/>
              </a:rPr>
              <a:t>种基于范畴划分的蜕变关系识别方法</a:t>
            </a:r>
            <a:endParaRPr lang="zh-CN" altLang="en-US" sz="1800" dirty="0">
              <a:latin typeface="宋体" panose="02010600030101010101" pitchFamily="2" charset="-122"/>
              <a:ea typeface="宋体" panose="02010600030101010101" pitchFamily="2" charset="-122"/>
            </a:endParaRPr>
          </a:p>
        </p:txBody>
      </p:sp>
      <p:sp>
        <p:nvSpPr>
          <p:cNvPr id="13" name="文本框 12"/>
          <p:cNvSpPr txBox="1">
            <a:spLocks noChangeArrowheads="1"/>
          </p:cNvSpPr>
          <p:nvPr/>
        </p:nvSpPr>
        <p:spPr bwMode="auto">
          <a:xfrm>
            <a:off x="407789" y="3009921"/>
            <a:ext cx="21652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识别过程</a:t>
            </a:r>
            <a:endParaRPr lang="zh-CN" altLang="en-US" sz="2000" dirty="0">
              <a:latin typeface="黑体" panose="02010609060101010101" pitchFamily="49" charset="-122"/>
              <a:ea typeface="黑体" panose="02010609060101010101" pitchFamily="49" charset="-122"/>
            </a:endParaRPr>
          </a:p>
        </p:txBody>
      </p:sp>
      <p:graphicFrame>
        <p:nvGraphicFramePr>
          <p:cNvPr id="4" name="图示 3"/>
          <p:cNvGraphicFramePr/>
          <p:nvPr>
            <p:extLst>
              <p:ext uri="{D42A27DB-BD31-4B8C-83A1-F6EECF244321}">
                <p14:modId xmlns:p14="http://schemas.microsoft.com/office/powerpoint/2010/main" val="4213553355"/>
              </p:ext>
            </p:extLst>
          </p:nvPr>
        </p:nvGraphicFramePr>
        <p:xfrm>
          <a:off x="5736704" y="3888482"/>
          <a:ext cx="3600400" cy="2225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文本框 8"/>
          <p:cNvSpPr txBox="1"/>
          <p:nvPr/>
        </p:nvSpPr>
        <p:spPr>
          <a:xfrm>
            <a:off x="707769" y="3600450"/>
            <a:ext cx="4608512" cy="2677656"/>
          </a:xfrm>
          <a:prstGeom prst="rect">
            <a:avLst/>
          </a:prstGeom>
          <a:noFill/>
        </p:spPr>
        <p:txBody>
          <a:bodyPr wrap="square" rtlCol="0">
            <a:spAutoFit/>
          </a:bodyPr>
          <a:lstStyle/>
          <a:p>
            <a:pPr marL="457200" indent="-457200">
              <a:lnSpc>
                <a:spcPct val="150000"/>
              </a:lnSpc>
              <a:buFont typeface="+mj-lt"/>
              <a:buAutoNum type="arabicPeriod"/>
            </a:pPr>
            <a:r>
              <a:rPr lang="zh-CN" altLang="en-US" sz="1600" b="1" dirty="0" smtClean="0">
                <a:latin typeface="宋体" panose="02010600030101010101" pitchFamily="2" charset="-122"/>
                <a:ea typeface="宋体" panose="02010600030101010101" pitchFamily="2" charset="-122"/>
              </a:rPr>
              <a:t>两</a:t>
            </a:r>
            <a:r>
              <a:rPr lang="zh-CN" altLang="en-US" sz="1600" b="1" dirty="0">
                <a:latin typeface="宋体" panose="02010600030101010101" pitchFamily="2" charset="-122"/>
                <a:ea typeface="宋体" panose="02010600030101010101" pitchFamily="2" charset="-122"/>
              </a:rPr>
              <a:t>个不同有效</a:t>
            </a:r>
            <a:r>
              <a:rPr lang="zh-CN" altLang="en-US" sz="1600" dirty="0">
                <a:latin typeface="宋体" panose="02010600030101010101" pitchFamily="2" charset="-122"/>
                <a:ea typeface="宋体" panose="02010600030101010101" pitchFamily="2" charset="-122"/>
              </a:rPr>
              <a:t>的完整测试帧作为软件测试人员识别蜕变关系的</a:t>
            </a:r>
            <a:r>
              <a:rPr lang="zh-CN" altLang="en-US" sz="1600" dirty="0" smtClean="0">
                <a:latin typeface="宋体" panose="02010600030101010101" pitchFamily="2" charset="-122"/>
                <a:ea typeface="宋体" panose="02010600030101010101" pitchFamily="2" charset="-122"/>
              </a:rPr>
              <a:t>候选对</a:t>
            </a:r>
            <a:endParaRPr lang="en-US" altLang="zh-CN" sz="1600" dirty="0" smtClean="0">
              <a:latin typeface="宋体" panose="02010600030101010101" pitchFamily="2" charset="-122"/>
              <a:ea typeface="宋体" panose="02010600030101010101" pitchFamily="2" charset="-122"/>
            </a:endParaRPr>
          </a:p>
          <a:p>
            <a:pPr marL="457200" indent="-457200">
              <a:lnSpc>
                <a:spcPct val="150000"/>
              </a:lnSpc>
              <a:buFont typeface="+mj-ea"/>
              <a:buAutoNum type="arabicPeriod"/>
            </a:pPr>
            <a:r>
              <a:rPr lang="zh-CN" altLang="en-US" sz="1600" dirty="0">
                <a:latin typeface="宋体" panose="02010600030101010101" pitchFamily="2" charset="-122"/>
                <a:ea typeface="宋体" panose="02010600030101010101" pitchFamily="2" charset="-122"/>
              </a:rPr>
              <a:t>测试人员</a:t>
            </a:r>
            <a:r>
              <a:rPr lang="zh-CN" altLang="en-US" sz="1600" b="1" dirty="0">
                <a:latin typeface="宋体" panose="02010600030101010101" pitchFamily="2" charset="-122"/>
                <a:ea typeface="宋体" panose="02010600030101010101" pitchFamily="2" charset="-122"/>
              </a:rPr>
              <a:t>判断</a:t>
            </a:r>
            <a:r>
              <a:rPr lang="zh-CN" altLang="en-US" sz="1600" dirty="0">
                <a:latin typeface="宋体" panose="02010600030101010101" pitchFamily="2" charset="-122"/>
                <a:ea typeface="宋体" panose="02010600030101010101" pitchFamily="2" charset="-122"/>
              </a:rPr>
              <a:t>候选对是否可以识别蜕变关系，如果可以识别</a:t>
            </a:r>
            <a:r>
              <a:rPr lang="zh-CN" altLang="en-US" sz="1600" dirty="0" smtClean="0">
                <a:latin typeface="宋体" panose="02010600030101010101" pitchFamily="2" charset="-122"/>
                <a:ea typeface="宋体" panose="02010600030101010101" pitchFamily="2" charset="-122"/>
              </a:rPr>
              <a:t>蜕变关系</a:t>
            </a:r>
            <a:r>
              <a:rPr lang="zh-CN" altLang="en-US" sz="1600" dirty="0">
                <a:latin typeface="宋体" panose="02010600030101010101" pitchFamily="2" charset="-122"/>
                <a:ea typeface="宋体" panose="02010600030101010101" pitchFamily="2" charset="-122"/>
              </a:rPr>
              <a:t>，测试人员描述蜕变关系并</a:t>
            </a:r>
            <a:r>
              <a:rPr lang="zh-CN" altLang="en-US" sz="1600" dirty="0" smtClean="0">
                <a:latin typeface="宋体" panose="02010600030101010101" pitchFamily="2" charset="-122"/>
                <a:ea typeface="宋体" panose="02010600030101010101" pitchFamily="2" charset="-122"/>
              </a:rPr>
              <a:t>记录</a:t>
            </a:r>
            <a:endParaRPr lang="en-US" altLang="zh-CN" sz="1600" dirty="0" smtClean="0">
              <a:latin typeface="宋体" panose="02010600030101010101" pitchFamily="2" charset="-122"/>
              <a:ea typeface="宋体" panose="02010600030101010101" pitchFamily="2" charset="-122"/>
            </a:endParaRPr>
          </a:p>
          <a:p>
            <a:pPr marL="457200" indent="-457200">
              <a:lnSpc>
                <a:spcPct val="150000"/>
              </a:lnSpc>
              <a:buFont typeface="+mj-ea"/>
              <a:buAutoNum type="arabicPeriod"/>
            </a:pPr>
            <a:r>
              <a:rPr lang="zh-CN" altLang="en-US" sz="1600" dirty="0">
                <a:latin typeface="宋体" panose="02010600030101010101" pitchFamily="2" charset="-122"/>
                <a:ea typeface="宋体" panose="02010600030101010101" pitchFamily="2" charset="-122"/>
              </a:rPr>
              <a:t>重复</a:t>
            </a:r>
            <a:r>
              <a:rPr lang="zh-CN" altLang="en-US" sz="1600" dirty="0" smtClean="0">
                <a:latin typeface="宋体" panose="02010600030101010101" pitchFamily="2" charset="-122"/>
                <a:ea typeface="宋体" panose="02010600030101010101" pitchFamily="2" charset="-122"/>
              </a:rPr>
              <a:t>步骤</a:t>
            </a:r>
            <a:r>
              <a:rPr lang="en-US" altLang="zh-CN" sz="1600" dirty="0" smtClean="0">
                <a:latin typeface="宋体" panose="02010600030101010101" pitchFamily="2" charset="-122"/>
                <a:ea typeface="宋体" panose="02010600030101010101" pitchFamily="2" charset="-122"/>
              </a:rPr>
              <a:t>1</a:t>
            </a:r>
            <a:r>
              <a:rPr lang="zh-CN" altLang="en-US" sz="1600" dirty="0" smtClean="0">
                <a:latin typeface="宋体" panose="02010600030101010101" pitchFamily="2" charset="-122"/>
                <a:ea typeface="宋体" panose="02010600030101010101" pitchFamily="2" charset="-122"/>
              </a:rPr>
              <a:t>直到</a:t>
            </a:r>
            <a:r>
              <a:rPr lang="zh-CN" altLang="en-US" sz="1600" dirty="0">
                <a:latin typeface="宋体" panose="02010600030101010101" pitchFamily="2" charset="-122"/>
                <a:ea typeface="宋体" panose="02010600030101010101" pitchFamily="2" charset="-122"/>
              </a:rPr>
              <a:t>遍历所有的候选对或者识别蜕变关系的</a:t>
            </a:r>
            <a:r>
              <a:rPr lang="zh-CN" altLang="en-US" sz="1600" dirty="0" smtClean="0">
                <a:latin typeface="宋体" panose="02010600030101010101" pitchFamily="2" charset="-122"/>
                <a:ea typeface="宋体" panose="02010600030101010101" pitchFamily="2" charset="-122"/>
              </a:rPr>
              <a:t>数目到达</a:t>
            </a:r>
            <a:r>
              <a:rPr lang="zh-CN" altLang="en-US" sz="1600" dirty="0">
                <a:latin typeface="宋体" panose="02010600030101010101" pitchFamily="2" charset="-122"/>
                <a:ea typeface="宋体" panose="02010600030101010101" pitchFamily="2" charset="-122"/>
              </a:rPr>
              <a:t>预先设定的值</a:t>
            </a:r>
          </a:p>
        </p:txBody>
      </p:sp>
    </p:spTree>
    <p:extLst>
      <p:ext uri="{BB962C8B-B14F-4D97-AF65-F5344CB8AC3E}">
        <p14:creationId xmlns:p14="http://schemas.microsoft.com/office/powerpoint/2010/main" val="1911680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E5354801-EB4C-4E26-B83E-290FAEC7D49F}"/>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4ADE9775-85C6-4411-81EC-1BA58B47A349}"/>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graphicEl>
                                              <a:dgm id="{4F6CE9E7-7544-4A8E-87DF-EA6FC486C93E}"/>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20C5969A-61BE-4A39-83FC-7BBD2CCB5885}"/>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graphicEl>
                                              <a:dgm id="{AECA9EE2-BB7B-4103-AE9B-FCB147499C1F}"/>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graphicEl>
                                              <a:dgm id="{5BC3BFFF-0287-4051-BE46-4FEAC41AC84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Graphic spid="4"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2154345" cy="901690"/>
          </a:xfrm>
        </p:spPr>
        <p:txBody>
          <a:bodyPr>
            <a:normAutofit/>
          </a:bodyPr>
          <a:lstStyle/>
          <a:p>
            <a:r>
              <a:rPr lang="en-US" altLang="zh-CN" sz="2800" dirty="0">
                <a:latin typeface="黑体" panose="02010609060101010101" pitchFamily="49" charset="-122"/>
                <a:ea typeface="黑体" panose="02010609060101010101" pitchFamily="49" charset="-122"/>
              </a:rPr>
              <a:t>3 </a:t>
            </a:r>
            <a:r>
              <a:rPr lang="zh-CN" altLang="en-US" sz="2800" dirty="0">
                <a:latin typeface="黑体" panose="02010609060101010101" pitchFamily="49" charset="-122"/>
                <a:ea typeface="黑体" panose="02010609060101010101" pitchFamily="49" charset="-122"/>
              </a:rPr>
              <a:t>研究内容</a:t>
            </a:r>
          </a:p>
        </p:txBody>
      </p:sp>
      <p:sp>
        <p:nvSpPr>
          <p:cNvPr id="14" name="矩形 13"/>
          <p:cNvSpPr/>
          <p:nvPr/>
        </p:nvSpPr>
        <p:spPr>
          <a:xfrm>
            <a:off x="120080" y="1656235"/>
            <a:ext cx="4459875" cy="461665"/>
          </a:xfrm>
          <a:prstGeom prst="rect">
            <a:avLst/>
          </a:prstGeom>
        </p:spPr>
        <p:txBody>
          <a:bodyPr wrap="none">
            <a:spAutoFit/>
          </a:bodyPr>
          <a:lstStyle/>
          <a:p>
            <a:pPr marL="457200" indent="-457200">
              <a:buFont typeface="Wingdings" panose="05000000000000000000" pitchFamily="2" charset="2"/>
              <a:buChar char="l"/>
              <a:defRPr/>
            </a:pP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MT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APT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局限性和优势分析</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AutoShape 4"/>
          <p:cNvSpPr>
            <a:spLocks noChangeArrowheads="1"/>
          </p:cNvSpPr>
          <p:nvPr/>
        </p:nvSpPr>
        <p:spPr bwMode="gray">
          <a:xfrm>
            <a:off x="1236203" y="2307382"/>
            <a:ext cx="2166163" cy="1006848"/>
          </a:xfrm>
          <a:prstGeom prst="roundRect">
            <a:avLst>
              <a:gd name="adj" fmla="val 9616"/>
            </a:avLst>
          </a:prstGeom>
          <a:gradFill rotWithShape="1">
            <a:gsLst>
              <a:gs pos="0">
                <a:srgbClr val="F5F5F5"/>
              </a:gs>
              <a:gs pos="100000">
                <a:srgbClr val="DDDDDD"/>
              </a:gs>
            </a:gsLst>
            <a:lin ang="5400000" scaled="1"/>
          </a:gradFill>
          <a:ln w="28575">
            <a:solidFill>
              <a:schemeClr val="bg1">
                <a:lumMod val="65000"/>
              </a:schemeClr>
            </a:solidFill>
            <a:round/>
            <a:headEnd/>
            <a:tailEnd/>
          </a:ln>
          <a:effectLst/>
        </p:spPr>
        <p:txBody>
          <a:bodyPr wrap="none" lIns="128319" tIns="64157" rIns="128319" bIns="64157" anchor="ctr"/>
          <a:lstStyle/>
          <a:p>
            <a:endParaRPr lang="zh-CN" altLang="en-US">
              <a:ea typeface="宋体" charset="-122"/>
            </a:endParaRPr>
          </a:p>
        </p:txBody>
      </p:sp>
      <p:sp>
        <p:nvSpPr>
          <p:cNvPr id="21" name="AutoShape 5"/>
          <p:cNvSpPr>
            <a:spLocks noChangeArrowheads="1"/>
          </p:cNvSpPr>
          <p:nvPr/>
        </p:nvSpPr>
        <p:spPr bwMode="gray">
          <a:xfrm>
            <a:off x="3535916" y="2324914"/>
            <a:ext cx="2200788" cy="1006848"/>
          </a:xfrm>
          <a:prstGeom prst="roundRect">
            <a:avLst>
              <a:gd name="adj" fmla="val 9616"/>
            </a:avLst>
          </a:prstGeom>
          <a:gradFill rotWithShape="1">
            <a:gsLst>
              <a:gs pos="0">
                <a:srgbClr val="F5F5F5"/>
              </a:gs>
              <a:gs pos="100000">
                <a:srgbClr val="DDDDDD"/>
              </a:gs>
            </a:gsLst>
            <a:lin ang="5400000" scaled="1"/>
          </a:gradFill>
          <a:ln w="28575">
            <a:solidFill>
              <a:schemeClr val="bg1">
                <a:lumMod val="65000"/>
              </a:schemeClr>
            </a:solidFill>
            <a:round/>
            <a:headEnd/>
            <a:tailEnd/>
          </a:ln>
          <a:effectLst/>
        </p:spPr>
        <p:txBody>
          <a:bodyPr wrap="none" lIns="128319" tIns="64157" rIns="128319" bIns="64157" anchor="ctr"/>
          <a:lstStyle/>
          <a:p>
            <a:endParaRPr lang="zh-CN" altLang="en-US">
              <a:ea typeface="宋体" charset="-122"/>
            </a:endParaRPr>
          </a:p>
        </p:txBody>
      </p:sp>
      <p:sp>
        <p:nvSpPr>
          <p:cNvPr id="22" name="AutoShape 6"/>
          <p:cNvSpPr>
            <a:spLocks noChangeArrowheads="1"/>
          </p:cNvSpPr>
          <p:nvPr/>
        </p:nvSpPr>
        <p:spPr bwMode="gray">
          <a:xfrm>
            <a:off x="1222136" y="3449291"/>
            <a:ext cx="2168414" cy="1050544"/>
          </a:xfrm>
          <a:prstGeom prst="roundRect">
            <a:avLst>
              <a:gd name="adj" fmla="val 9616"/>
            </a:avLst>
          </a:prstGeom>
          <a:gradFill rotWithShape="1">
            <a:gsLst>
              <a:gs pos="0">
                <a:srgbClr val="F5F5F5"/>
              </a:gs>
              <a:gs pos="100000">
                <a:srgbClr val="DDDDDD"/>
              </a:gs>
            </a:gsLst>
            <a:lin ang="5400000" scaled="1"/>
          </a:gradFill>
          <a:ln w="28575">
            <a:solidFill>
              <a:schemeClr val="bg1">
                <a:lumMod val="65000"/>
              </a:schemeClr>
            </a:solidFill>
            <a:round/>
            <a:headEnd/>
            <a:tailEnd/>
          </a:ln>
          <a:effectLst/>
        </p:spPr>
        <p:txBody>
          <a:bodyPr wrap="none" lIns="128319" tIns="64157" rIns="128319" bIns="64157" anchor="ctr"/>
          <a:lstStyle/>
          <a:p>
            <a:endParaRPr lang="zh-CN" altLang="en-US">
              <a:ea typeface="宋体" charset="-122"/>
            </a:endParaRPr>
          </a:p>
        </p:txBody>
      </p:sp>
      <p:sp>
        <p:nvSpPr>
          <p:cNvPr id="23" name="AutoShape 7"/>
          <p:cNvSpPr>
            <a:spLocks noChangeArrowheads="1"/>
          </p:cNvSpPr>
          <p:nvPr/>
        </p:nvSpPr>
        <p:spPr bwMode="gray">
          <a:xfrm>
            <a:off x="3546097" y="3445042"/>
            <a:ext cx="2190607" cy="1050544"/>
          </a:xfrm>
          <a:prstGeom prst="roundRect">
            <a:avLst>
              <a:gd name="adj" fmla="val 9616"/>
            </a:avLst>
          </a:prstGeom>
          <a:gradFill rotWithShape="1">
            <a:gsLst>
              <a:gs pos="0">
                <a:srgbClr val="F5F5F5"/>
              </a:gs>
              <a:gs pos="100000">
                <a:srgbClr val="DDDDDD"/>
              </a:gs>
            </a:gsLst>
            <a:lin ang="5400000" scaled="1"/>
          </a:gradFill>
          <a:ln w="28575">
            <a:solidFill>
              <a:schemeClr val="bg1">
                <a:lumMod val="65000"/>
              </a:schemeClr>
            </a:solidFill>
            <a:round/>
            <a:headEnd/>
            <a:tailEnd/>
          </a:ln>
          <a:effectLst/>
        </p:spPr>
        <p:txBody>
          <a:bodyPr wrap="none" lIns="128319" tIns="64157" rIns="128319" bIns="64157" anchor="ctr"/>
          <a:lstStyle/>
          <a:p>
            <a:endParaRPr lang="zh-CN" altLang="en-US">
              <a:ea typeface="宋体" charset="-122"/>
            </a:endParaRPr>
          </a:p>
        </p:txBody>
      </p:sp>
      <p:grpSp>
        <p:nvGrpSpPr>
          <p:cNvPr id="24" name="组合 23"/>
          <p:cNvGrpSpPr/>
          <p:nvPr/>
        </p:nvGrpSpPr>
        <p:grpSpPr>
          <a:xfrm>
            <a:off x="2064296" y="2943300"/>
            <a:ext cx="1326254" cy="340762"/>
            <a:chOff x="4706509" y="2552348"/>
            <a:chExt cx="2208398" cy="805101"/>
          </a:xfrm>
          <a:solidFill>
            <a:srgbClr val="C00000"/>
          </a:solidFill>
        </p:grpSpPr>
        <p:sp>
          <p:nvSpPr>
            <p:cNvPr id="25" name="AutoShape 8"/>
            <p:cNvSpPr>
              <a:spLocks noChangeArrowheads="1"/>
            </p:cNvSpPr>
            <p:nvPr/>
          </p:nvSpPr>
          <p:spPr bwMode="gray">
            <a:xfrm>
              <a:off x="4706509" y="2552348"/>
              <a:ext cx="2208398" cy="805101"/>
            </a:xfrm>
            <a:prstGeom prst="roundRect">
              <a:avLst>
                <a:gd name="adj" fmla="val 19773"/>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itchFamily="34" charset="-122"/>
                <a:ea typeface="微软雅黑" pitchFamily="34" charset="-122"/>
              </a:endParaRPr>
            </a:p>
          </p:txBody>
        </p:sp>
        <p:sp>
          <p:nvSpPr>
            <p:cNvPr id="26" name="Text Box 13"/>
            <p:cNvSpPr txBox="1">
              <a:spLocks noChangeArrowheads="1"/>
            </p:cNvSpPr>
            <p:nvPr/>
          </p:nvSpPr>
          <p:spPr bwMode="gray">
            <a:xfrm>
              <a:off x="4824532" y="2762374"/>
              <a:ext cx="1988358" cy="410639"/>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lgn="ctr">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itchFamily="34" charset="-122"/>
                  <a:ea typeface="微软雅黑" pitchFamily="34" charset="-122"/>
                </a:defRPr>
              </a:lvl1pPr>
            </a:lstStyle>
            <a:p>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MT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特点</a:t>
              </a:r>
            </a:p>
          </p:txBody>
        </p:sp>
      </p:grpSp>
      <p:grpSp>
        <p:nvGrpSpPr>
          <p:cNvPr id="27" name="组合 26"/>
          <p:cNvGrpSpPr/>
          <p:nvPr/>
        </p:nvGrpSpPr>
        <p:grpSpPr>
          <a:xfrm>
            <a:off x="2064296" y="3460471"/>
            <a:ext cx="1326253" cy="333188"/>
            <a:chOff x="4706509" y="3499133"/>
            <a:chExt cx="2208398" cy="783431"/>
          </a:xfrm>
          <a:solidFill>
            <a:srgbClr val="C00000"/>
          </a:solidFill>
        </p:grpSpPr>
        <p:sp>
          <p:nvSpPr>
            <p:cNvPr id="28" name="AutoShape 10"/>
            <p:cNvSpPr>
              <a:spLocks noChangeArrowheads="1"/>
            </p:cNvSpPr>
            <p:nvPr/>
          </p:nvSpPr>
          <p:spPr bwMode="gray">
            <a:xfrm>
              <a:off x="4706509" y="3499133"/>
              <a:ext cx="2208398" cy="783431"/>
            </a:xfrm>
            <a:prstGeom prst="roundRect">
              <a:avLst>
                <a:gd name="adj" fmla="val 19773"/>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itchFamily="34" charset="-122"/>
                <a:ea typeface="微软雅黑" pitchFamily="34" charset="-122"/>
              </a:endParaRPr>
            </a:p>
          </p:txBody>
        </p:sp>
        <p:sp>
          <p:nvSpPr>
            <p:cNvPr id="29" name="Text Box 15"/>
            <p:cNvSpPr txBox="1">
              <a:spLocks noChangeArrowheads="1"/>
            </p:cNvSpPr>
            <p:nvPr/>
          </p:nvSpPr>
          <p:spPr bwMode="gray">
            <a:xfrm>
              <a:off x="4824532" y="3684156"/>
              <a:ext cx="1988358" cy="410639"/>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lgn="ctr">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MT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局限</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30" name="组合 29"/>
          <p:cNvGrpSpPr/>
          <p:nvPr/>
        </p:nvGrpSpPr>
        <p:grpSpPr>
          <a:xfrm>
            <a:off x="3568544" y="3449257"/>
            <a:ext cx="1232055" cy="391384"/>
            <a:chOff x="7092938" y="3499133"/>
            <a:chExt cx="2208398" cy="783431"/>
          </a:xfrm>
          <a:solidFill>
            <a:srgbClr val="FCA304"/>
          </a:solidFill>
        </p:grpSpPr>
        <p:sp>
          <p:nvSpPr>
            <p:cNvPr id="31" name="AutoShape 11"/>
            <p:cNvSpPr>
              <a:spLocks noChangeArrowheads="1"/>
            </p:cNvSpPr>
            <p:nvPr/>
          </p:nvSpPr>
          <p:spPr bwMode="gray">
            <a:xfrm>
              <a:off x="7092938" y="3499133"/>
              <a:ext cx="2208398" cy="783431"/>
            </a:xfrm>
            <a:prstGeom prst="roundRect">
              <a:avLst>
                <a:gd name="adj" fmla="val 20903"/>
              </a:avLst>
            </a:prstGeom>
            <a:solidFill>
              <a:schemeClr val="tx1">
                <a:lumMod val="75000"/>
                <a:lumOff val="25000"/>
              </a:schemeClr>
            </a:solidFill>
            <a:ln w="25400">
              <a:solidFill>
                <a:srgbClr val="FEFFFF"/>
              </a:solidFill>
              <a:round/>
              <a:headEnd/>
              <a:tailEnd/>
            </a:ln>
            <a:effectLst/>
          </p:spPr>
          <p:txBody>
            <a:bodyPr wrap="none" anchor="ctr"/>
            <a:lstStyle/>
            <a:p>
              <a:endParaRPr lang="zh-CN" altLang="en-US" sz="1600">
                <a:ea typeface="宋体" charset="-122"/>
              </a:endParaRPr>
            </a:p>
          </p:txBody>
        </p:sp>
        <p:sp>
          <p:nvSpPr>
            <p:cNvPr id="32" name="Text Box 16"/>
            <p:cNvSpPr txBox="1">
              <a:spLocks noChangeArrowheads="1"/>
            </p:cNvSpPr>
            <p:nvPr/>
          </p:nvSpPr>
          <p:spPr bwMode="gray">
            <a:xfrm>
              <a:off x="7182956" y="3672488"/>
              <a:ext cx="1988358" cy="410639"/>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lgn="ctr">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APT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特点</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3" name="Text Box 17"/>
          <p:cNvSpPr txBox="1">
            <a:spLocks noChangeArrowheads="1"/>
          </p:cNvSpPr>
          <p:nvPr/>
        </p:nvSpPr>
        <p:spPr bwMode="gray">
          <a:xfrm>
            <a:off x="1521979" y="2389090"/>
            <a:ext cx="1974297" cy="37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319" tIns="64157" rIns="128319" bIns="64157">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sz="1600" dirty="0" smtClean="0">
                <a:solidFill>
                  <a:srgbClr val="000000"/>
                </a:solidFill>
                <a:latin typeface="宋体" panose="02010600030101010101" pitchFamily="2" charset="-122"/>
                <a:ea typeface="宋体" panose="02010600030101010101" pitchFamily="2" charset="-122"/>
              </a:rPr>
              <a:t>缓解测试预期问题</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34" name="Text Box 18"/>
          <p:cNvSpPr txBox="1">
            <a:spLocks noChangeArrowheads="1"/>
          </p:cNvSpPr>
          <p:nvPr/>
        </p:nvSpPr>
        <p:spPr bwMode="gray">
          <a:xfrm>
            <a:off x="1564728" y="3867115"/>
            <a:ext cx="1885925" cy="37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319" tIns="64157" rIns="128319" bIns="64157">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sz="1600" dirty="0" smtClean="0">
                <a:solidFill>
                  <a:srgbClr val="000000"/>
                </a:solidFill>
                <a:latin typeface="宋体" panose="02010600030101010101" pitchFamily="2" charset="-122"/>
                <a:ea typeface="宋体" panose="02010600030101010101" pitchFamily="2" charset="-122"/>
              </a:rPr>
              <a:t>没有控制测试过程</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35" name="Text Box 19"/>
          <p:cNvSpPr txBox="1">
            <a:spLocks noChangeArrowheads="1"/>
          </p:cNvSpPr>
          <p:nvPr/>
        </p:nvSpPr>
        <p:spPr bwMode="gray">
          <a:xfrm>
            <a:off x="3454735" y="2434855"/>
            <a:ext cx="2371424" cy="37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319" tIns="64157" rIns="128319" bIns="64157">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ct val="50000"/>
              </a:spcBef>
            </a:pPr>
            <a:r>
              <a:rPr lang="zh-CN" altLang="en-US" sz="1600" dirty="0" smtClean="0">
                <a:solidFill>
                  <a:srgbClr val="000000"/>
                </a:solidFill>
                <a:latin typeface="宋体" panose="02010600030101010101" pitchFamily="2" charset="-122"/>
                <a:ea typeface="宋体" panose="02010600030101010101" pitchFamily="2" charset="-122"/>
              </a:rPr>
              <a:t>缺少测试预期无法应用</a:t>
            </a:r>
            <a:endParaRPr lang="zh-CN" altLang="en-US" sz="1600" dirty="0">
              <a:solidFill>
                <a:srgbClr val="000000"/>
              </a:solidFill>
              <a:latin typeface="宋体" panose="02010600030101010101" pitchFamily="2" charset="-122"/>
              <a:ea typeface="宋体" panose="02010600030101010101" pitchFamily="2" charset="-122"/>
            </a:endParaRPr>
          </a:p>
        </p:txBody>
      </p:sp>
      <p:grpSp>
        <p:nvGrpSpPr>
          <p:cNvPr id="37" name="组合 36"/>
          <p:cNvGrpSpPr/>
          <p:nvPr/>
        </p:nvGrpSpPr>
        <p:grpSpPr>
          <a:xfrm>
            <a:off x="3533515" y="2979712"/>
            <a:ext cx="1255268" cy="341044"/>
            <a:chOff x="7092938" y="3499133"/>
            <a:chExt cx="2208398" cy="783431"/>
          </a:xfrm>
          <a:solidFill>
            <a:srgbClr val="FCA304"/>
          </a:solidFill>
        </p:grpSpPr>
        <p:sp>
          <p:nvSpPr>
            <p:cNvPr id="38" name="AutoShape 11"/>
            <p:cNvSpPr>
              <a:spLocks noChangeArrowheads="1"/>
            </p:cNvSpPr>
            <p:nvPr/>
          </p:nvSpPr>
          <p:spPr bwMode="gray">
            <a:xfrm>
              <a:off x="7092938" y="3499133"/>
              <a:ext cx="2208398" cy="783431"/>
            </a:xfrm>
            <a:prstGeom prst="roundRect">
              <a:avLst>
                <a:gd name="adj" fmla="val 20903"/>
              </a:avLst>
            </a:prstGeom>
            <a:solidFill>
              <a:schemeClr val="tx1">
                <a:lumMod val="75000"/>
                <a:lumOff val="25000"/>
              </a:schemeClr>
            </a:solidFill>
            <a:ln w="25400">
              <a:solidFill>
                <a:srgbClr val="FEFFFF"/>
              </a:solidFill>
              <a:round/>
              <a:headEnd/>
              <a:tailEnd/>
            </a:ln>
            <a:effectLst/>
          </p:spPr>
          <p:txBody>
            <a:bodyPr wrap="none" anchor="ctr"/>
            <a:lstStyle/>
            <a:p>
              <a:endParaRPr lang="zh-CN" altLang="en-US" sz="1600">
                <a:ea typeface="宋体" charset="-122"/>
              </a:endParaRPr>
            </a:p>
          </p:txBody>
        </p:sp>
        <p:sp>
          <p:nvSpPr>
            <p:cNvPr id="39" name="Text Box 16"/>
            <p:cNvSpPr txBox="1">
              <a:spLocks noChangeArrowheads="1"/>
            </p:cNvSpPr>
            <p:nvPr/>
          </p:nvSpPr>
          <p:spPr bwMode="gray">
            <a:xfrm>
              <a:off x="7182956" y="3672488"/>
              <a:ext cx="2118380" cy="410639"/>
            </a:xfrm>
            <a:prstGeom prst="rect">
              <a:avLst/>
            </a:prstGeom>
            <a:noFill/>
            <a:ln>
              <a:noFill/>
            </a:ln>
            <a:effectLst>
              <a:outerShdw blurRad="444500" dist="254000" dir="8100000" algn="tr" rotWithShape="0">
                <a:prstClr val="black">
                  <a:alpha val="50000"/>
                </a:prstClr>
              </a:outerShdw>
            </a:effectLst>
            <a:extLst>
              <a:ext uri="{91240B29-F687-4F45-9708-019B960494DF}">
                <a14:hiddenLine xmlns:a14="http://schemas.microsoft.com/office/drawing/2010/main" w="9525" algn="ctr">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APT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局限</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40" name="Text Box 18"/>
          <p:cNvSpPr txBox="1">
            <a:spLocks noChangeArrowheads="1"/>
          </p:cNvSpPr>
          <p:nvPr/>
        </p:nvSpPr>
        <p:spPr bwMode="gray">
          <a:xfrm>
            <a:off x="3589260" y="3741007"/>
            <a:ext cx="2236900" cy="62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8319" tIns="64157" rIns="128319" bIns="64157">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zh-CN" altLang="en-US" sz="1600" dirty="0" smtClean="0">
                <a:solidFill>
                  <a:srgbClr val="000000"/>
                </a:solidFill>
                <a:latin typeface="宋体" panose="02010600030101010101" pitchFamily="2" charset="-122"/>
                <a:ea typeface="宋体" panose="02010600030101010101" pitchFamily="2" charset="-122"/>
              </a:rPr>
              <a:t>控制测试过程，提高测试效率</a:t>
            </a: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43" name="矩形 42"/>
          <p:cNvSpPr/>
          <p:nvPr/>
        </p:nvSpPr>
        <p:spPr>
          <a:xfrm>
            <a:off x="120812" y="4709691"/>
            <a:ext cx="1261884" cy="461665"/>
          </a:xfrm>
          <a:prstGeom prst="rect">
            <a:avLst/>
          </a:prstGeom>
        </p:spPr>
        <p:txBody>
          <a:bodyPr wrap="none">
            <a:spAutoFit/>
          </a:bodyPr>
          <a:lstStyle/>
          <a:p>
            <a:pPr marL="457200" indent="-457200">
              <a:buFont typeface="Wingdings" panose="05000000000000000000" pitchFamily="2" charset="2"/>
              <a:buChar char="l"/>
              <a:defRPr/>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目标</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4" name="文本框 43"/>
          <p:cNvSpPr txBox="1"/>
          <p:nvPr/>
        </p:nvSpPr>
        <p:spPr>
          <a:xfrm>
            <a:off x="609384" y="5379786"/>
            <a:ext cx="7920880" cy="369332"/>
          </a:xfrm>
          <a:prstGeom prst="rect">
            <a:avLst/>
          </a:prstGeom>
          <a:noFill/>
        </p:spPr>
        <p:txBody>
          <a:bodyPr wrap="square" rtlCol="0">
            <a:spAutoFit/>
          </a:bodyPr>
          <a:lstStyle/>
          <a:p>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探索</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APT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MT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的集成方法，控制</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MT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的执行过程，弥补两者的局限：</a:t>
            </a:r>
            <a:endParaRPr lang="zh-CN" altLang="en-US" sz="1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文本框 44"/>
          <p:cNvSpPr txBox="1"/>
          <p:nvPr/>
        </p:nvSpPr>
        <p:spPr>
          <a:xfrm>
            <a:off x="841380" y="5871991"/>
            <a:ext cx="6686382" cy="830997"/>
          </a:xfrm>
          <a:prstGeom prst="rect">
            <a:avLst/>
          </a:prstGeom>
          <a:noFill/>
        </p:spPr>
        <p:txBody>
          <a:bodyPr wrap="square" rtlCol="0">
            <a:spAutoFit/>
          </a:bodyPr>
          <a:lstStyle/>
          <a:p>
            <a:pPr marL="457200" indent="-457200">
              <a:lnSpc>
                <a:spcPct val="150000"/>
              </a:lnSpc>
              <a:buFont typeface="+mj-lt"/>
              <a:buAutoNum type="arabicPeriod"/>
            </a:pPr>
            <a:r>
              <a:rPr lang="zh-CN" altLang="en-US" sz="1600" dirty="0" smtClean="0">
                <a:latin typeface="宋体" panose="02010600030101010101" pitchFamily="2" charset="-122"/>
                <a:ea typeface="宋体" panose="02010600030101010101" pitchFamily="2" charset="-122"/>
              </a:rPr>
              <a:t>控制</a:t>
            </a:r>
            <a:r>
              <a:rPr lang="en-US" altLang="zh-CN" sz="1600" dirty="0" smtClean="0">
                <a:latin typeface="宋体" panose="02010600030101010101" pitchFamily="2" charset="-122"/>
                <a:ea typeface="宋体" panose="02010600030101010101" pitchFamily="2" charset="-122"/>
              </a:rPr>
              <a:t>MT</a:t>
            </a:r>
            <a:r>
              <a:rPr lang="zh-CN" altLang="en-US" sz="1600" dirty="0" smtClean="0">
                <a:latin typeface="宋体" panose="02010600030101010101" pitchFamily="2" charset="-122"/>
                <a:ea typeface="宋体" panose="02010600030101010101" pitchFamily="2" charset="-122"/>
              </a:rPr>
              <a:t>选择测试用例的过程，</a:t>
            </a:r>
            <a:r>
              <a:rPr lang="zh-CN" altLang="en-US" sz="1600" dirty="0" smtClean="0">
                <a:solidFill>
                  <a:srgbClr val="FF0000"/>
                </a:solidFill>
                <a:latin typeface="宋体" panose="02010600030101010101" pitchFamily="2" charset="-122"/>
                <a:ea typeface="宋体" panose="02010600030101010101" pitchFamily="2" charset="-122"/>
              </a:rPr>
              <a:t>提高</a:t>
            </a:r>
            <a:r>
              <a:rPr lang="en-US" altLang="zh-CN" sz="1600" dirty="0" smtClean="0">
                <a:solidFill>
                  <a:srgbClr val="FF0000"/>
                </a:solidFill>
                <a:latin typeface="宋体" panose="02010600030101010101" pitchFamily="2" charset="-122"/>
                <a:ea typeface="宋体" panose="02010600030101010101" pitchFamily="2" charset="-122"/>
              </a:rPr>
              <a:t>MT</a:t>
            </a:r>
            <a:r>
              <a:rPr lang="zh-CN" altLang="en-US" sz="1600" dirty="0" smtClean="0">
                <a:solidFill>
                  <a:srgbClr val="FF0000"/>
                </a:solidFill>
                <a:latin typeface="宋体" panose="02010600030101010101" pitchFamily="2" charset="-122"/>
                <a:ea typeface="宋体" panose="02010600030101010101" pitchFamily="2" charset="-122"/>
              </a:rPr>
              <a:t>的故障检测效率</a:t>
            </a:r>
            <a:endParaRPr lang="en-US" altLang="zh-CN" sz="1600" dirty="0" smtClean="0">
              <a:solidFill>
                <a:srgbClr val="FF0000"/>
              </a:solidFill>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1600" dirty="0" smtClean="0">
                <a:latin typeface="宋体" panose="02010600030101010101" pitchFamily="2" charset="-122"/>
                <a:ea typeface="宋体" panose="02010600030101010101" pitchFamily="2" charset="-122"/>
              </a:rPr>
              <a:t>将蜕变关系作为测试预期，</a:t>
            </a:r>
            <a:r>
              <a:rPr lang="zh-CN" altLang="en-US" sz="1600" dirty="0" smtClean="0">
                <a:solidFill>
                  <a:srgbClr val="FF0000"/>
                </a:solidFill>
                <a:latin typeface="宋体" panose="02010600030101010101" pitchFamily="2" charset="-122"/>
                <a:ea typeface="宋体" panose="02010600030101010101" pitchFamily="2" charset="-122"/>
              </a:rPr>
              <a:t>解决</a:t>
            </a:r>
            <a:r>
              <a:rPr lang="en-US" altLang="zh-CN" sz="1600" dirty="0" smtClean="0">
                <a:solidFill>
                  <a:srgbClr val="FF0000"/>
                </a:solidFill>
                <a:latin typeface="宋体" panose="02010600030101010101" pitchFamily="2" charset="-122"/>
                <a:ea typeface="宋体" panose="02010600030101010101" pitchFamily="2" charset="-122"/>
              </a:rPr>
              <a:t>APT</a:t>
            </a:r>
            <a:r>
              <a:rPr lang="zh-CN" altLang="en-US" sz="1600" dirty="0" smtClean="0">
                <a:solidFill>
                  <a:srgbClr val="FF0000"/>
                </a:solidFill>
                <a:latin typeface="宋体" panose="02010600030101010101" pitchFamily="2" charset="-122"/>
                <a:ea typeface="宋体" panose="02010600030101010101" pitchFamily="2" charset="-122"/>
              </a:rPr>
              <a:t>缺少测试预期不能适用的问题</a:t>
            </a:r>
            <a:endParaRPr lang="zh-CN" altLang="en-US" sz="1600" dirty="0">
              <a:solidFill>
                <a:srgbClr val="FF0000"/>
              </a:solidFill>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983" y="1975477"/>
            <a:ext cx="3130030" cy="1286940"/>
          </a:xfrm>
          <a:prstGeom prst="rect">
            <a:avLst/>
          </a:prstGeom>
        </p:spPr>
      </p:pic>
      <p:pic>
        <p:nvPicPr>
          <p:cNvPr id="46" name="图片 45"/>
          <p:cNvPicPr>
            <a:picLocks noChangeAspect="1"/>
          </p:cNvPicPr>
          <p:nvPr/>
        </p:nvPicPr>
        <p:blipFill>
          <a:blip r:embed="rId4"/>
          <a:stretch>
            <a:fillRect/>
          </a:stretch>
        </p:blipFill>
        <p:spPr>
          <a:xfrm>
            <a:off x="6535355" y="3253545"/>
            <a:ext cx="3130030" cy="2116737"/>
          </a:xfrm>
          <a:prstGeom prst="rect">
            <a:avLst/>
          </a:prstGeom>
        </p:spPr>
      </p:pic>
      <p:sp>
        <p:nvSpPr>
          <p:cNvPr id="47" name="矩形 46"/>
          <p:cNvSpPr/>
          <p:nvPr/>
        </p:nvSpPr>
        <p:spPr>
          <a:xfrm>
            <a:off x="6595458" y="4188877"/>
            <a:ext cx="763083" cy="348279"/>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spTree>
    <p:extLst>
      <p:ext uri="{BB962C8B-B14F-4D97-AF65-F5344CB8AC3E}">
        <p14:creationId xmlns:p14="http://schemas.microsoft.com/office/powerpoint/2010/main" val="80076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animBg="1"/>
      <p:bldP spid="21" grpId="0" animBg="1"/>
      <p:bldP spid="22" grpId="0" animBg="1"/>
      <p:bldP spid="23" grpId="0" animBg="1"/>
      <p:bldP spid="33" grpId="0"/>
      <p:bldP spid="34" grpId="0"/>
      <p:bldP spid="35" grpId="0"/>
      <p:bldP spid="40" grpId="0"/>
      <p:bldP spid="43" grpId="0"/>
      <p:bldP spid="44" grpId="0"/>
      <p:bldP spid="45" grpId="0" build="p"/>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2196244" cy="901690"/>
          </a:xfrm>
        </p:spPr>
        <p:txBody>
          <a:bodyPr>
            <a:normAutofit/>
          </a:bodyPr>
          <a:lstStyle/>
          <a:p>
            <a:r>
              <a:rPr lang="en-US" altLang="zh-CN" sz="2800" dirty="0">
                <a:latin typeface="黑体" panose="02010609060101010101" pitchFamily="49" charset="-122"/>
                <a:ea typeface="黑体" panose="02010609060101010101" pitchFamily="49" charset="-122"/>
              </a:rPr>
              <a:t>3</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研究内容</a:t>
            </a:r>
            <a:endParaRPr lang="zh-CN" altLang="en-US" sz="2800" dirty="0">
              <a:latin typeface="黑体" panose="02010609060101010101" pitchFamily="49" charset="-122"/>
              <a:ea typeface="黑体" panose="02010609060101010101" pitchFamily="49" charset="-122"/>
            </a:endParaRPr>
          </a:p>
        </p:txBody>
      </p:sp>
      <p:sp>
        <p:nvSpPr>
          <p:cNvPr id="14" name="矩形 13"/>
          <p:cNvSpPr/>
          <p:nvPr/>
        </p:nvSpPr>
        <p:spPr>
          <a:xfrm>
            <a:off x="192088" y="1613033"/>
            <a:ext cx="5616624" cy="461665"/>
          </a:xfrm>
          <a:prstGeom prst="rect">
            <a:avLst/>
          </a:prstGeom>
        </p:spPr>
        <p:txBody>
          <a:bodyPr wrap="square">
            <a:spAutoFit/>
          </a:bodyPr>
          <a:lstStyle/>
          <a:p>
            <a:pPr marL="457200" indent="-457200">
              <a:buFont typeface="Wingdings" panose="05000000000000000000" pitchFamily="2" charset="2"/>
              <a:buChar char="l"/>
              <a:defRPr/>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基于</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CPM</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METRIC</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MT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测试对象</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0" name="图片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216" y="2173094"/>
            <a:ext cx="3456384" cy="3176581"/>
          </a:xfrm>
          <a:prstGeom prst="rect">
            <a:avLst/>
          </a:prstGeom>
        </p:spPr>
      </p:pic>
      <p:sp>
        <p:nvSpPr>
          <p:cNvPr id="41" name="文本框 40"/>
          <p:cNvSpPr txBox="1"/>
          <p:nvPr/>
        </p:nvSpPr>
        <p:spPr>
          <a:xfrm>
            <a:off x="768152" y="6006331"/>
            <a:ext cx="8424936" cy="943528"/>
          </a:xfrm>
          <a:prstGeom prst="rect">
            <a:avLst/>
          </a:prstGeom>
          <a:noFill/>
        </p:spPr>
        <p:txBody>
          <a:bodyPr wrap="square" rtlCol="0">
            <a:spAutoFit/>
          </a:bodyPr>
          <a:lstStyle/>
          <a:p>
            <a:pPr marL="457200" indent="-457200">
              <a:lnSpc>
                <a:spcPct val="150000"/>
              </a:lnSpc>
              <a:buFont typeface="+mj-lt"/>
              <a:buAutoNum type="arabicPeriod"/>
            </a:pPr>
            <a:r>
              <a:rPr lang="zh-CN" altLang="en-US" sz="2000" dirty="0" smtClean="0">
                <a:latin typeface="宋体" panose="02010600030101010101" pitchFamily="2" charset="-122"/>
                <a:ea typeface="宋体" panose="02010600030101010101" pitchFamily="2" charset="-122"/>
              </a:rPr>
              <a:t>以蜕变关系为中心，当前测试结果作为反馈选择下一个蜕变关系</a:t>
            </a:r>
            <a:endParaRPr lang="en-US" altLang="zh-CN" sz="2000" dirty="0" smtClean="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2000" dirty="0" smtClean="0">
                <a:latin typeface="宋体" panose="02010600030101010101" pitchFamily="2" charset="-122"/>
                <a:ea typeface="宋体" panose="02010600030101010101" pitchFamily="2" charset="-122"/>
              </a:rPr>
              <a:t>以分区为中心，当前测试结果作为反馈选择下一个分区</a:t>
            </a:r>
            <a:endParaRPr lang="zh-CN" altLang="en-US" sz="2000" dirty="0">
              <a:latin typeface="宋体" panose="02010600030101010101" pitchFamily="2" charset="-122"/>
              <a:ea typeface="宋体" panose="02010600030101010101" pitchFamily="2" charset="-122"/>
            </a:endParaRPr>
          </a:p>
        </p:txBody>
      </p:sp>
      <p:sp>
        <p:nvSpPr>
          <p:cNvPr id="50" name="矩形 49"/>
          <p:cNvSpPr/>
          <p:nvPr/>
        </p:nvSpPr>
        <p:spPr>
          <a:xfrm>
            <a:off x="264096" y="5544666"/>
            <a:ext cx="3672408" cy="461665"/>
          </a:xfrm>
          <a:prstGeom prst="rect">
            <a:avLst/>
          </a:prstGeom>
        </p:spPr>
        <p:txBody>
          <a:bodyPr wrap="square">
            <a:spAutoFit/>
          </a:bodyPr>
          <a:lstStyle/>
          <a:p>
            <a:pPr marL="457200" indent="-457200">
              <a:buFont typeface="Wingdings" panose="05000000000000000000" pitchFamily="2" charset="2"/>
              <a:buChar char="l"/>
              <a:defRPr/>
            </a:pP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MT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APT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的集成思路</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2" name="图片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2648" y="2880370"/>
            <a:ext cx="3130030" cy="1286940"/>
          </a:xfrm>
          <a:prstGeom prst="rect">
            <a:avLst/>
          </a:prstGeom>
        </p:spPr>
      </p:pic>
    </p:spTree>
    <p:extLst>
      <p:ext uri="{BB962C8B-B14F-4D97-AF65-F5344CB8AC3E}">
        <p14:creationId xmlns:p14="http://schemas.microsoft.com/office/powerpoint/2010/main" val="1126325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1" grpId="0" build="p"/>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2124236" cy="901690"/>
          </a:xfrm>
        </p:spPr>
        <p:txBody>
          <a:bodyPr>
            <a:normAutofit/>
          </a:bodyPr>
          <a:lstStyle/>
          <a:p>
            <a:r>
              <a:rPr lang="en-US" altLang="zh-CN" sz="2800" dirty="0">
                <a:latin typeface="黑体" panose="02010609060101010101" pitchFamily="49" charset="-122"/>
                <a:ea typeface="黑体" panose="02010609060101010101" pitchFamily="49" charset="-122"/>
              </a:rPr>
              <a:t>3</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研究内容</a:t>
            </a:r>
            <a:endParaRPr lang="zh-CN" altLang="en-US" sz="2800" dirty="0">
              <a:latin typeface="黑体" panose="02010609060101010101" pitchFamily="49" charset="-122"/>
              <a:ea typeface="黑体" panose="02010609060101010101" pitchFamily="49" charset="-122"/>
            </a:endParaRPr>
          </a:p>
        </p:txBody>
      </p:sp>
      <p:sp>
        <p:nvSpPr>
          <p:cNvPr id="8" name="文本框 7"/>
          <p:cNvSpPr txBox="1">
            <a:spLocks noChangeArrowheads="1"/>
          </p:cNvSpPr>
          <p:nvPr/>
        </p:nvSpPr>
        <p:spPr bwMode="auto">
          <a:xfrm>
            <a:off x="192088" y="1780047"/>
            <a:ext cx="92229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l"/>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以蜕变关系为中心的适应性蜕变测试技术（</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M-AMT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文本框 9"/>
          <p:cNvSpPr txBox="1">
            <a:spLocks noChangeArrowheads="1"/>
          </p:cNvSpPr>
          <p:nvPr/>
        </p:nvSpPr>
        <p:spPr bwMode="auto">
          <a:xfrm>
            <a:off x="912168" y="2352083"/>
            <a:ext cx="5534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00" dirty="0" smtClean="0">
                <a:solidFill>
                  <a:prstClr val="black"/>
                </a:solidFill>
                <a:latin typeface="宋体" panose="02010600030101010101" pitchFamily="2" charset="-122"/>
                <a:ea typeface="宋体" panose="02010600030101010101" pitchFamily="2" charset="-122"/>
              </a:rPr>
              <a:t>根据当前测试用例的执行结果，选择下一个蜕变关系</a:t>
            </a:r>
            <a:endParaRPr lang="zh-CN" altLang="en-US" sz="1800" dirty="0">
              <a:solidFill>
                <a:prstClr val="black"/>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p:cNvSpPr txBox="1">
            <a:spLocks noChangeArrowheads="1"/>
          </p:cNvSpPr>
          <p:nvPr/>
        </p:nvSpPr>
        <p:spPr bwMode="auto">
          <a:xfrm>
            <a:off x="387136" y="5347438"/>
            <a:ext cx="21652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特点</a:t>
            </a:r>
          </a:p>
        </p:txBody>
      </p:sp>
      <p:sp>
        <p:nvSpPr>
          <p:cNvPr id="12" name="文本框 11"/>
          <p:cNvSpPr txBox="1">
            <a:spLocks noChangeArrowheads="1"/>
          </p:cNvSpPr>
          <p:nvPr/>
        </p:nvSpPr>
        <p:spPr bwMode="auto">
          <a:xfrm>
            <a:off x="917833" y="5801564"/>
            <a:ext cx="4603835" cy="87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defRPr/>
            </a:pPr>
            <a:r>
              <a:rPr lang="en-US" altLang="zh-CN" sz="18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M-AMT</a:t>
            </a:r>
            <a:r>
              <a:rPr lang="zh-CN" altLang="en-US" sz="18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在</a:t>
            </a:r>
            <a:r>
              <a:rPr lang="zh-CN" altLang="en-US"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蜕变测试的基础上，引入反馈</a:t>
            </a:r>
            <a:r>
              <a:rPr lang="zh-CN" altLang="en-US" sz="18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机制控制测试过程来</a:t>
            </a:r>
            <a:r>
              <a:rPr lang="zh-CN" altLang="en-US" sz="18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提高</a:t>
            </a:r>
            <a:r>
              <a:rPr lang="en-US" altLang="zh-CN" sz="18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MT</a:t>
            </a:r>
            <a:r>
              <a:rPr lang="zh-CN" altLang="en-US" sz="18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的故障检测效率</a:t>
            </a:r>
            <a:endPar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p:cNvSpPr txBox="1">
            <a:spLocks noChangeArrowheads="1"/>
          </p:cNvSpPr>
          <p:nvPr/>
        </p:nvSpPr>
        <p:spPr bwMode="auto">
          <a:xfrm>
            <a:off x="387137" y="2904141"/>
            <a:ext cx="21652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测试框架</a:t>
            </a:r>
            <a:endParaRPr lang="zh-CN" altLang="en-US" sz="2000" dirty="0">
              <a:latin typeface="黑体" panose="02010609060101010101" pitchFamily="49" charset="-122"/>
              <a:ea typeface="黑体" panose="02010609060101010101" pitchFamily="49" charset="-122"/>
            </a:endParaRPr>
          </a:p>
        </p:txBody>
      </p:sp>
      <p:sp>
        <p:nvSpPr>
          <p:cNvPr id="4" name="文本框 3"/>
          <p:cNvSpPr txBox="1"/>
          <p:nvPr/>
        </p:nvSpPr>
        <p:spPr>
          <a:xfrm>
            <a:off x="646149" y="3408446"/>
            <a:ext cx="4586499" cy="1938992"/>
          </a:xfrm>
          <a:prstGeom prst="rect">
            <a:avLst/>
          </a:prstGeom>
          <a:noFill/>
        </p:spPr>
        <p:txBody>
          <a:bodyPr wrap="square" rtlCol="0">
            <a:spAutoFit/>
          </a:bodyPr>
          <a:lstStyle/>
          <a:p>
            <a:pPr marL="457200" indent="-457200">
              <a:lnSpc>
                <a:spcPct val="150000"/>
              </a:lnSpc>
              <a:buFont typeface="+mj-lt"/>
              <a:buAutoNum type="arabicPeriod"/>
            </a:pPr>
            <a:r>
              <a:rPr lang="zh-CN" altLang="en-US" sz="1600" dirty="0" smtClean="0">
                <a:latin typeface="宋体" panose="02010600030101010101" pitchFamily="2" charset="-122"/>
                <a:ea typeface="宋体" panose="02010600030101010101" pitchFamily="2" charset="-122"/>
              </a:rPr>
              <a:t>随机地选择蜕变关系并执行相应的测试用例</a:t>
            </a:r>
            <a:endParaRPr lang="en-US" altLang="zh-CN" sz="1600" dirty="0" smtClean="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1600" dirty="0" smtClean="0">
                <a:latin typeface="宋体" panose="02010600030101010101" pitchFamily="2" charset="-122"/>
                <a:ea typeface="宋体" panose="02010600030101010101" pitchFamily="2" charset="-122"/>
              </a:rPr>
              <a:t>依据测试结果更新测试剖面，然后依据测试剖面选择分区</a:t>
            </a:r>
            <a:endParaRPr lang="en-US" altLang="zh-CN" sz="1600" dirty="0" smtClean="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1600" dirty="0">
                <a:latin typeface="宋体" panose="02010600030101010101" pitchFamily="2" charset="-122"/>
                <a:ea typeface="宋体" panose="02010600030101010101" pitchFamily="2" charset="-122"/>
              </a:rPr>
              <a:t>在选取的分区中随机</a:t>
            </a:r>
            <a:r>
              <a:rPr lang="zh-CN" altLang="en-US" sz="1600" dirty="0" smtClean="0">
                <a:latin typeface="宋体" panose="02010600030101010101" pitchFamily="2" charset="-122"/>
                <a:ea typeface="宋体" panose="02010600030101010101" pitchFamily="2" charset="-122"/>
              </a:rPr>
              <a:t>选择</a:t>
            </a:r>
            <a:r>
              <a:rPr lang="zh-CN" altLang="en-US" sz="1600" dirty="0">
                <a:latin typeface="宋体" panose="02010600030101010101" pitchFamily="2" charset="-122"/>
                <a:ea typeface="宋体" panose="02010600030101010101" pitchFamily="2" charset="-122"/>
              </a:rPr>
              <a:t>所有测试用例涉及的蜕变关系进行随后的测试过程</a:t>
            </a: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4696" y="3202276"/>
            <a:ext cx="3528392" cy="2990462"/>
          </a:xfrm>
          <a:prstGeom prst="rect">
            <a:avLst/>
          </a:prstGeom>
        </p:spPr>
      </p:pic>
    </p:spTree>
    <p:extLst>
      <p:ext uri="{BB962C8B-B14F-4D97-AF65-F5344CB8AC3E}">
        <p14:creationId xmlns:p14="http://schemas.microsoft.com/office/powerpoint/2010/main" val="936041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2800" dirty="0">
                <a:latin typeface="黑体" panose="02010609060101010101" pitchFamily="49" charset="-122"/>
                <a:ea typeface="黑体" panose="02010609060101010101" pitchFamily="49" charset="-122"/>
              </a:rPr>
              <a:t>3</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研究内容</a:t>
            </a:r>
            <a:endParaRPr lang="zh-CN" altLang="en-US" sz="2800" dirty="0">
              <a:latin typeface="黑体" panose="02010609060101010101" pitchFamily="49" charset="-122"/>
              <a:ea typeface="黑体" panose="02010609060101010101" pitchFamily="49" charset="-122"/>
            </a:endParaRPr>
          </a:p>
        </p:txBody>
      </p:sp>
      <p:sp>
        <p:nvSpPr>
          <p:cNvPr id="6" name="文本框 5"/>
          <p:cNvSpPr txBox="1">
            <a:spLocks noChangeArrowheads="1"/>
          </p:cNvSpPr>
          <p:nvPr/>
        </p:nvSpPr>
        <p:spPr bwMode="auto">
          <a:xfrm>
            <a:off x="480120" y="1521433"/>
            <a:ext cx="280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l"/>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M-AMT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算法</a:t>
            </a:r>
          </a:p>
        </p:txBody>
      </p:sp>
      <p:pic>
        <p:nvPicPr>
          <p:cNvPr id="5" name="图片 4"/>
          <p:cNvPicPr>
            <a:picLocks noChangeAspect="1"/>
          </p:cNvPicPr>
          <p:nvPr/>
        </p:nvPicPr>
        <p:blipFill>
          <a:blip r:embed="rId3"/>
          <a:stretch>
            <a:fillRect/>
          </a:stretch>
        </p:blipFill>
        <p:spPr>
          <a:xfrm>
            <a:off x="1128192" y="2160290"/>
            <a:ext cx="3024336" cy="4940173"/>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4536" y="1774032"/>
            <a:ext cx="2376264" cy="5400600"/>
          </a:xfrm>
          <a:prstGeom prst="rect">
            <a:avLst/>
          </a:prstGeom>
        </p:spPr>
      </p:pic>
    </p:spTree>
    <p:extLst>
      <p:ext uri="{BB962C8B-B14F-4D97-AF65-F5344CB8AC3E}">
        <p14:creationId xmlns:p14="http://schemas.microsoft.com/office/powerpoint/2010/main" val="4119468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2800" dirty="0">
                <a:latin typeface="黑体" panose="02010609060101010101" pitchFamily="49" charset="-122"/>
                <a:ea typeface="黑体" panose="02010609060101010101" pitchFamily="49" charset="-122"/>
              </a:rPr>
              <a:t>3</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研究内容</a:t>
            </a:r>
            <a:endParaRPr lang="zh-CN" altLang="en-US" sz="2800" dirty="0">
              <a:latin typeface="黑体" panose="02010609060101010101" pitchFamily="49" charset="-122"/>
              <a:ea typeface="黑体" panose="02010609060101010101" pitchFamily="49" charset="-122"/>
            </a:endParaRPr>
          </a:p>
        </p:txBody>
      </p:sp>
      <p:sp>
        <p:nvSpPr>
          <p:cNvPr id="8" name="文本框 7"/>
          <p:cNvSpPr txBox="1">
            <a:spLocks noChangeArrowheads="1"/>
          </p:cNvSpPr>
          <p:nvPr/>
        </p:nvSpPr>
        <p:spPr bwMode="auto">
          <a:xfrm>
            <a:off x="233305" y="1593832"/>
            <a:ext cx="8928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514350" indent="-514350">
              <a:buFont typeface="Wingdings" panose="05000000000000000000" pitchFamily="2" charset="2"/>
              <a:buChar char="l"/>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以分区为中心的适应性蜕变测试技术（</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-AMT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文本框 9"/>
          <p:cNvSpPr txBox="1">
            <a:spLocks noChangeArrowheads="1"/>
          </p:cNvSpPr>
          <p:nvPr/>
        </p:nvSpPr>
        <p:spPr bwMode="auto">
          <a:xfrm>
            <a:off x="768152" y="2228109"/>
            <a:ext cx="61926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00" dirty="0" smtClean="0">
                <a:solidFill>
                  <a:prstClr val="black"/>
                </a:solidFill>
                <a:latin typeface="宋体" panose="02010600030101010101" pitchFamily="2" charset="-122"/>
                <a:ea typeface="宋体" panose="02010600030101010101" pitchFamily="2" charset="-122"/>
              </a:rPr>
              <a:t>根据当前测试用例的执行结果，选择下一个分区</a:t>
            </a:r>
            <a:endParaRPr lang="zh-CN" altLang="en-US" sz="1800" dirty="0">
              <a:solidFill>
                <a:prstClr val="black"/>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p:cNvSpPr txBox="1">
            <a:spLocks noChangeArrowheads="1"/>
          </p:cNvSpPr>
          <p:nvPr/>
        </p:nvSpPr>
        <p:spPr bwMode="auto">
          <a:xfrm>
            <a:off x="336104" y="5324283"/>
            <a:ext cx="21652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特点</a:t>
            </a:r>
          </a:p>
        </p:txBody>
      </p:sp>
      <p:sp>
        <p:nvSpPr>
          <p:cNvPr id="12" name="文本框 11"/>
          <p:cNvSpPr txBox="1">
            <a:spLocks noChangeArrowheads="1"/>
          </p:cNvSpPr>
          <p:nvPr/>
        </p:nvSpPr>
        <p:spPr bwMode="auto">
          <a:xfrm>
            <a:off x="768152" y="5782170"/>
            <a:ext cx="5174150" cy="12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defRPr/>
            </a:pPr>
            <a:r>
              <a:rPr lang="en-US" altLang="zh-CN" sz="18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P</a:t>
            </a:r>
            <a:r>
              <a:rPr lang="en-US" altLang="zh-CN" sz="18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-AMT</a:t>
            </a:r>
            <a:r>
              <a:rPr lang="zh-CN" altLang="en-US" sz="1800" dirty="0" smtClean="0">
                <a:solidFill>
                  <a:prstClr val="black"/>
                </a:solidFill>
                <a:latin typeface="宋体" panose="02010600030101010101" pitchFamily="2" charset="-122"/>
                <a:ea typeface="宋体" panose="02010600030101010101" pitchFamily="2" charset="-122"/>
              </a:rPr>
              <a:t>在适应性分区测试的</a:t>
            </a:r>
            <a:r>
              <a:rPr lang="zh-CN" altLang="en-US" sz="1800" dirty="0">
                <a:solidFill>
                  <a:prstClr val="black"/>
                </a:solidFill>
                <a:latin typeface="宋体" panose="02010600030101010101" pitchFamily="2" charset="-122"/>
                <a:ea typeface="宋体" panose="02010600030101010101" pitchFamily="2" charset="-122"/>
              </a:rPr>
              <a:t>基础上，将蜕变关系作为一种验证测试结果的</a:t>
            </a:r>
            <a:r>
              <a:rPr lang="zh-CN" altLang="en-US" sz="1800" dirty="0" smtClean="0">
                <a:solidFill>
                  <a:prstClr val="black"/>
                </a:solidFill>
                <a:latin typeface="宋体" panose="02010600030101010101" pitchFamily="2" charset="-122"/>
                <a:ea typeface="宋体" panose="02010600030101010101" pitchFamily="2" charset="-122"/>
              </a:rPr>
              <a:t>机制，</a:t>
            </a:r>
            <a:r>
              <a:rPr lang="zh-CN" altLang="en-US" sz="1800" dirty="0" smtClean="0">
                <a:solidFill>
                  <a:srgbClr val="FF0000"/>
                </a:solidFill>
                <a:latin typeface="宋体" panose="02010600030101010101" pitchFamily="2" charset="-122"/>
                <a:ea typeface="宋体" panose="02010600030101010101" pitchFamily="2" charset="-122"/>
              </a:rPr>
              <a:t>解决缺少测试预期时的适用性问题</a:t>
            </a:r>
            <a:endParaRPr lang="zh-CN" altLang="en-US" sz="18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3" name="文本框 12"/>
          <p:cNvSpPr txBox="1">
            <a:spLocks noChangeArrowheads="1"/>
          </p:cNvSpPr>
          <p:nvPr/>
        </p:nvSpPr>
        <p:spPr bwMode="auto">
          <a:xfrm>
            <a:off x="429556" y="2935366"/>
            <a:ext cx="21652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测试框架</a:t>
            </a:r>
            <a:endParaRPr lang="zh-CN" altLang="en-US" sz="2000" dirty="0">
              <a:latin typeface="黑体" panose="02010609060101010101" pitchFamily="49" charset="-122"/>
              <a:ea typeface="黑体" panose="02010609060101010101" pitchFamily="49" charset="-122"/>
            </a:endParaRPr>
          </a:p>
        </p:txBody>
      </p:sp>
      <p:sp>
        <p:nvSpPr>
          <p:cNvPr id="4" name="文本框 3"/>
          <p:cNvSpPr txBox="1"/>
          <p:nvPr/>
        </p:nvSpPr>
        <p:spPr>
          <a:xfrm>
            <a:off x="593858" y="3335476"/>
            <a:ext cx="4638790" cy="1938992"/>
          </a:xfrm>
          <a:prstGeom prst="rect">
            <a:avLst/>
          </a:prstGeom>
          <a:noFill/>
        </p:spPr>
        <p:txBody>
          <a:bodyPr wrap="square" rtlCol="0">
            <a:spAutoFit/>
          </a:bodyPr>
          <a:lstStyle/>
          <a:p>
            <a:pPr marL="457200" indent="-457200">
              <a:lnSpc>
                <a:spcPct val="150000"/>
              </a:lnSpc>
              <a:buFont typeface="+mj-lt"/>
              <a:buAutoNum type="arabicPeriod"/>
            </a:pPr>
            <a:r>
              <a:rPr lang="zh-CN" altLang="en-US" sz="1600" dirty="0">
                <a:latin typeface="宋体" panose="02010600030101010101" pitchFamily="2" charset="-122"/>
                <a:ea typeface="宋体" panose="02010600030101010101" pitchFamily="2" charset="-122"/>
              </a:rPr>
              <a:t>依据测试剖面选择分区</a:t>
            </a:r>
            <a:r>
              <a:rPr lang="zh-CN" altLang="en-US" sz="1600" dirty="0" smtClean="0">
                <a:latin typeface="宋体" panose="02010600030101010101" pitchFamily="2" charset="-122"/>
                <a:ea typeface="宋体" panose="02010600030101010101" pitchFamily="2" charset="-122"/>
              </a:rPr>
              <a:t>，然后在</a:t>
            </a:r>
            <a:r>
              <a:rPr lang="zh-CN" altLang="en-US" sz="1600" dirty="0">
                <a:latin typeface="宋体" panose="02010600030101010101" pitchFamily="2" charset="-122"/>
                <a:ea typeface="宋体" panose="02010600030101010101" pitchFamily="2" charset="-122"/>
              </a:rPr>
              <a:t>选取分区中随机地选择</a:t>
            </a:r>
            <a:r>
              <a:rPr lang="zh-CN" altLang="en-US" sz="1600" dirty="0" smtClean="0">
                <a:latin typeface="宋体" panose="02010600030101010101" pitchFamily="2" charset="-122"/>
                <a:ea typeface="宋体" panose="02010600030101010101" pitchFamily="2" charset="-122"/>
              </a:rPr>
              <a:t>测试用例</a:t>
            </a:r>
            <a:endParaRPr lang="en-US" altLang="zh-CN" sz="1600" dirty="0" smtClean="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1600" dirty="0" smtClean="0">
                <a:latin typeface="宋体" panose="02010600030101010101" pitchFamily="2" charset="-122"/>
                <a:ea typeface="宋体" panose="02010600030101010101" pitchFamily="2" charset="-122"/>
              </a:rPr>
              <a:t>根据</a:t>
            </a:r>
            <a:r>
              <a:rPr lang="zh-CN" altLang="en-US" sz="1600" dirty="0">
                <a:latin typeface="宋体" panose="02010600030101010101" pitchFamily="2" charset="-122"/>
                <a:ea typeface="宋体" panose="02010600030101010101" pitchFamily="2" charset="-122"/>
              </a:rPr>
              <a:t>与该测试用例相关的蜕变关系生成衍生测试用例</a:t>
            </a:r>
            <a:r>
              <a:rPr lang="zh-CN" altLang="en-US" sz="1600" dirty="0" smtClean="0">
                <a:latin typeface="宋体" panose="02010600030101010101" pitchFamily="2" charset="-122"/>
                <a:ea typeface="宋体" panose="02010600030101010101" pitchFamily="2" charset="-122"/>
              </a:rPr>
              <a:t>，并执行原始和衍生测试用例</a:t>
            </a:r>
            <a:endParaRPr lang="en-US" altLang="zh-CN" sz="1600" dirty="0" smtClean="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1600" dirty="0" smtClean="0">
                <a:latin typeface="宋体" panose="02010600030101010101" pitchFamily="2" charset="-122"/>
                <a:ea typeface="宋体" panose="02010600030101010101" pitchFamily="2" charset="-122"/>
              </a:rPr>
              <a:t>根据执行结果更新测试剖面</a:t>
            </a:r>
            <a:endParaRPr lang="zh-CN" altLang="en-US" sz="1600" dirty="0">
              <a:latin typeface="宋体" panose="02010600030101010101" pitchFamily="2" charset="-122"/>
              <a:ea typeface="宋体" panose="02010600030101010101" pitchFamily="2" charset="-122"/>
            </a:endParaRP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648" y="2756129"/>
            <a:ext cx="4250867" cy="3026041"/>
          </a:xfrm>
          <a:prstGeom prst="rect">
            <a:avLst/>
          </a:prstGeom>
        </p:spPr>
      </p:pic>
    </p:spTree>
    <p:extLst>
      <p:ext uri="{BB962C8B-B14F-4D97-AF65-F5344CB8AC3E}">
        <p14:creationId xmlns:p14="http://schemas.microsoft.com/office/powerpoint/2010/main" val="1634113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2800" dirty="0">
                <a:latin typeface="黑体" panose="02010609060101010101" pitchFamily="49" charset="-122"/>
                <a:ea typeface="黑体" panose="02010609060101010101" pitchFamily="49" charset="-122"/>
              </a:rPr>
              <a:t>3</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研究内容</a:t>
            </a:r>
            <a:endParaRPr lang="zh-CN" altLang="en-US" sz="2800" dirty="0">
              <a:latin typeface="黑体" panose="02010609060101010101" pitchFamily="49" charset="-122"/>
              <a:ea typeface="黑体" panose="02010609060101010101" pitchFamily="49" charset="-122"/>
            </a:endParaRPr>
          </a:p>
        </p:txBody>
      </p:sp>
      <p:sp>
        <p:nvSpPr>
          <p:cNvPr id="6" name="文本框 5"/>
          <p:cNvSpPr txBox="1">
            <a:spLocks noChangeArrowheads="1"/>
          </p:cNvSpPr>
          <p:nvPr/>
        </p:nvSpPr>
        <p:spPr bwMode="auto">
          <a:xfrm>
            <a:off x="480120" y="1521433"/>
            <a:ext cx="280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l"/>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-AMT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算法</a:t>
            </a:r>
          </a:p>
        </p:txBody>
      </p:sp>
      <p:pic>
        <p:nvPicPr>
          <p:cNvPr id="2" name="图片 1"/>
          <p:cNvPicPr>
            <a:picLocks noChangeAspect="1"/>
          </p:cNvPicPr>
          <p:nvPr/>
        </p:nvPicPr>
        <p:blipFill>
          <a:blip r:embed="rId3"/>
          <a:stretch>
            <a:fillRect/>
          </a:stretch>
        </p:blipFill>
        <p:spPr>
          <a:xfrm>
            <a:off x="1164196" y="2283255"/>
            <a:ext cx="4248471" cy="4589951"/>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4656" y="1367150"/>
            <a:ext cx="2892059" cy="5833750"/>
          </a:xfrm>
          <a:prstGeom prst="rect">
            <a:avLst/>
          </a:prstGeom>
        </p:spPr>
      </p:pic>
    </p:spTree>
    <p:extLst>
      <p:ext uri="{BB962C8B-B14F-4D97-AF65-F5344CB8AC3E}">
        <p14:creationId xmlns:p14="http://schemas.microsoft.com/office/powerpoint/2010/main" val="278272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72208" y="363136"/>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4</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支持工具</a:t>
            </a:r>
            <a:endParaRPr lang="zh-CN" altLang="en-US" sz="2800" dirty="0">
              <a:latin typeface="黑体" panose="02010609060101010101" pitchFamily="49" charset="-122"/>
              <a:ea typeface="黑体" panose="02010609060101010101" pitchFamily="49" charset="-122"/>
            </a:endParaRPr>
          </a:p>
        </p:txBody>
      </p:sp>
      <p:sp>
        <p:nvSpPr>
          <p:cNvPr id="6" name="矩形 5"/>
          <p:cNvSpPr/>
          <p:nvPr/>
        </p:nvSpPr>
        <p:spPr>
          <a:xfrm>
            <a:off x="352382" y="1560067"/>
            <a:ext cx="4935995" cy="461665"/>
          </a:xfrm>
          <a:prstGeom prst="rect">
            <a:avLst/>
          </a:prstGeom>
        </p:spPr>
        <p:txBody>
          <a:bodyPr wrap="square">
            <a:spAutoFit/>
          </a:bodyPr>
          <a:lstStyle/>
          <a:p>
            <a:pPr marL="342900" indent="-342900">
              <a:buFont typeface="Wingdings" panose="05000000000000000000" pitchFamily="2" charset="2"/>
              <a:buChar char="l"/>
              <a:defRPr/>
            </a:pP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APT2MT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的系统架构</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7" name="图片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8192" y="2114967"/>
            <a:ext cx="5472608" cy="3528391"/>
          </a:xfrm>
          <a:prstGeom prst="rect">
            <a:avLst/>
          </a:prstGeom>
          <a:noFill/>
          <a:ln>
            <a:noFill/>
          </a:ln>
        </p:spPr>
      </p:pic>
      <p:sp>
        <p:nvSpPr>
          <p:cNvPr id="8" name="文本框 7"/>
          <p:cNvSpPr txBox="1">
            <a:spLocks noChangeArrowheads="1"/>
          </p:cNvSpPr>
          <p:nvPr/>
        </p:nvSpPr>
        <p:spPr bwMode="auto">
          <a:xfrm>
            <a:off x="374816" y="5672722"/>
            <a:ext cx="280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l"/>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APT2MT</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的特点</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文本框 8"/>
          <p:cNvSpPr txBox="1">
            <a:spLocks noChangeArrowheads="1"/>
          </p:cNvSpPr>
          <p:nvPr/>
        </p:nvSpPr>
        <p:spPr bwMode="auto">
          <a:xfrm>
            <a:off x="840160" y="6166399"/>
            <a:ext cx="61926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00" dirty="0">
                <a:solidFill>
                  <a:prstClr val="black"/>
                </a:solidFill>
                <a:latin typeface="宋体" panose="02010600030101010101" pitchFamily="2" charset="-122"/>
                <a:ea typeface="宋体" panose="02010600030101010101" pitchFamily="2" charset="-122"/>
                <a:cs typeface="Times New Roman" panose="02020603050405020304" pitchFamily="18" charset="0"/>
              </a:rPr>
              <a:t>具有</a:t>
            </a:r>
            <a:r>
              <a:rPr lang="zh-CN" altLang="en-US" sz="1800" dirty="0" smtClean="0">
                <a:solidFill>
                  <a:prstClr val="black"/>
                </a:solidFill>
                <a:latin typeface="宋体" panose="02010600030101010101" pitchFamily="2" charset="-122"/>
                <a:ea typeface="宋体" panose="02010600030101010101" pitchFamily="2" charset="-122"/>
                <a:cs typeface="Times New Roman" panose="02020603050405020304" pitchFamily="18" charset="0"/>
              </a:rPr>
              <a:t>识别蜕变关系、划分分区、生成测试用例、执行测试及统计测试结果的功能。</a:t>
            </a:r>
            <a:endParaRPr lang="zh-CN" altLang="en-US" sz="1800" dirty="0">
              <a:solidFill>
                <a:prstClr val="black"/>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1" name="文本框 10"/>
          <p:cNvSpPr txBox="1"/>
          <p:nvPr/>
        </p:nvSpPr>
        <p:spPr>
          <a:xfrm>
            <a:off x="6240760" y="2129821"/>
            <a:ext cx="3144416" cy="15696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rPr>
              <a:t>测试用例生成模块</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集成了微软研究院开发的约束求解器</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Z3</a:t>
            </a:r>
          </a:p>
          <a:p>
            <a:pPr marL="285750" indent="-285750">
              <a:lnSpc>
                <a:spcPct val="150000"/>
              </a:lnSpc>
              <a:buFont typeface="Arial" panose="020B0604020202020204" pitchFamily="34" charset="0"/>
              <a:buChar char="•"/>
            </a:pPr>
            <a:r>
              <a:rPr lang="zh-CN" altLang="en-US" sz="1600" b="1" dirty="0" smtClean="0">
                <a:latin typeface="Times New Roman" panose="02020603050405020304" pitchFamily="18" charset="0"/>
                <a:ea typeface="宋体" panose="02010600030101010101" pitchFamily="2" charset="-122"/>
                <a:cs typeface="Times New Roman" panose="02020603050405020304" pitchFamily="18" charset="0"/>
              </a:rPr>
              <a:t>执行测试用例模块</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集成了变异测试工具</a:t>
            </a:r>
            <a:r>
              <a:rPr lang="en-US" altLang="zh-CN" sz="1600" dirty="0" err="1" smtClean="0">
                <a:latin typeface="Times New Roman" panose="02020603050405020304" pitchFamily="18" charset="0"/>
                <a:ea typeface="宋体" panose="02010600030101010101" pitchFamily="2" charset="-122"/>
                <a:cs typeface="Times New Roman" panose="02020603050405020304" pitchFamily="18" charset="0"/>
              </a:rPr>
              <a:t>Mujava</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82442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Line 34"/>
          <p:cNvSpPr>
            <a:spLocks noChangeShapeType="1"/>
          </p:cNvSpPr>
          <p:nvPr/>
        </p:nvSpPr>
        <p:spPr bwMode="auto">
          <a:xfrm>
            <a:off x="3720480" y="3351701"/>
            <a:ext cx="4291606" cy="5146"/>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22" name="Line 45"/>
          <p:cNvSpPr>
            <a:spLocks noChangeShapeType="1"/>
          </p:cNvSpPr>
          <p:nvPr/>
        </p:nvSpPr>
        <p:spPr bwMode="auto">
          <a:xfrm>
            <a:off x="3792488" y="4183858"/>
            <a:ext cx="4392000"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24" name="Line 56"/>
          <p:cNvSpPr>
            <a:spLocks noChangeShapeType="1"/>
          </p:cNvSpPr>
          <p:nvPr/>
        </p:nvSpPr>
        <p:spPr bwMode="auto">
          <a:xfrm>
            <a:off x="3792488" y="5023031"/>
            <a:ext cx="4392000"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26" name="Line 45"/>
          <p:cNvSpPr>
            <a:spLocks noChangeShapeType="1"/>
          </p:cNvSpPr>
          <p:nvPr/>
        </p:nvSpPr>
        <p:spPr bwMode="auto">
          <a:xfrm>
            <a:off x="3720480" y="1440210"/>
            <a:ext cx="4392000"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28" name="Line 56"/>
          <p:cNvSpPr>
            <a:spLocks noChangeShapeType="1"/>
          </p:cNvSpPr>
          <p:nvPr/>
        </p:nvSpPr>
        <p:spPr bwMode="auto">
          <a:xfrm>
            <a:off x="3720480" y="2337502"/>
            <a:ext cx="4392000"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9" name="流程图: 延期 8"/>
          <p:cNvSpPr/>
          <p:nvPr/>
        </p:nvSpPr>
        <p:spPr>
          <a:xfrm>
            <a:off x="12169" y="2880370"/>
            <a:ext cx="2478759" cy="1155618"/>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899410 w 3204064"/>
              <a:gd name="connsiteY4" fmla="*/ 1887198 h 1887198"/>
              <a:gd name="connsiteX5" fmla="*/ 0 w 3204064"/>
              <a:gd name="connsiteY5" fmla="*/ 0 h 188719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29980 w 3204064"/>
              <a:gd name="connsiteY4" fmla="*/ 1887198 h 1887198"/>
              <a:gd name="connsiteX5" fmla="*/ 0 w 3204064"/>
              <a:gd name="connsiteY5" fmla="*/ 0 h 1887198"/>
              <a:gd name="connsiteX0" fmla="*/ 0 w 3189073"/>
              <a:gd name="connsiteY0" fmla="*/ 0 h 1872208"/>
              <a:gd name="connsiteX1" fmla="*/ 2036746 w 3189073"/>
              <a:gd name="connsiteY1" fmla="*/ 0 h 1872208"/>
              <a:gd name="connsiteX2" fmla="*/ 3189073 w 3189073"/>
              <a:gd name="connsiteY2" fmla="*/ 936104 h 1872208"/>
              <a:gd name="connsiteX3" fmla="*/ 2036746 w 3189073"/>
              <a:gd name="connsiteY3" fmla="*/ 1872208 h 1872208"/>
              <a:gd name="connsiteX4" fmla="*/ 14989 w 3189073"/>
              <a:gd name="connsiteY4" fmla="*/ 1872208 h 1872208"/>
              <a:gd name="connsiteX5" fmla="*/ 0 w 3189073"/>
              <a:gd name="connsiteY5" fmla="*/ 0 h 1872208"/>
              <a:gd name="connsiteX0" fmla="*/ 0 w 3848302"/>
              <a:gd name="connsiteY0" fmla="*/ 14991 h 1872208"/>
              <a:gd name="connsiteX1" fmla="*/ 2695975 w 3848302"/>
              <a:gd name="connsiteY1" fmla="*/ 0 h 1872208"/>
              <a:gd name="connsiteX2" fmla="*/ 3848302 w 3848302"/>
              <a:gd name="connsiteY2" fmla="*/ 936104 h 1872208"/>
              <a:gd name="connsiteX3" fmla="*/ 2695975 w 3848302"/>
              <a:gd name="connsiteY3" fmla="*/ 1872208 h 1872208"/>
              <a:gd name="connsiteX4" fmla="*/ 674218 w 3848302"/>
              <a:gd name="connsiteY4" fmla="*/ 1872208 h 1872208"/>
              <a:gd name="connsiteX5" fmla="*/ 0 w 3848302"/>
              <a:gd name="connsiteY5" fmla="*/ 14991 h 1872208"/>
              <a:gd name="connsiteX0" fmla="*/ 0 w 3848302"/>
              <a:gd name="connsiteY0" fmla="*/ 14991 h 1902188"/>
              <a:gd name="connsiteX1" fmla="*/ 2695975 w 3848302"/>
              <a:gd name="connsiteY1" fmla="*/ 0 h 1902188"/>
              <a:gd name="connsiteX2" fmla="*/ 3848302 w 3848302"/>
              <a:gd name="connsiteY2" fmla="*/ 936104 h 1902188"/>
              <a:gd name="connsiteX3" fmla="*/ 2695975 w 3848302"/>
              <a:gd name="connsiteY3" fmla="*/ 1872208 h 1902188"/>
              <a:gd name="connsiteX4" fmla="*/ 31469 w 3848302"/>
              <a:gd name="connsiteY4" fmla="*/ 1902188 h 1902188"/>
              <a:gd name="connsiteX5" fmla="*/ 0 w 3848302"/>
              <a:gd name="connsiteY5" fmla="*/ 14991 h 1902188"/>
              <a:gd name="connsiteX0" fmla="*/ 0 w 3864784"/>
              <a:gd name="connsiteY0" fmla="*/ 29981 h 1902188"/>
              <a:gd name="connsiteX1" fmla="*/ 2712457 w 3864784"/>
              <a:gd name="connsiteY1" fmla="*/ 0 h 1902188"/>
              <a:gd name="connsiteX2" fmla="*/ 3864784 w 3864784"/>
              <a:gd name="connsiteY2" fmla="*/ 936104 h 1902188"/>
              <a:gd name="connsiteX3" fmla="*/ 2712457 w 3864784"/>
              <a:gd name="connsiteY3" fmla="*/ 1872208 h 1902188"/>
              <a:gd name="connsiteX4" fmla="*/ 47951 w 3864784"/>
              <a:gd name="connsiteY4" fmla="*/ 1902188 h 1902188"/>
              <a:gd name="connsiteX5" fmla="*/ 0 w 3864784"/>
              <a:gd name="connsiteY5" fmla="*/ 29981 h 1902188"/>
              <a:gd name="connsiteX0" fmla="*/ 0 w 3831822"/>
              <a:gd name="connsiteY0" fmla="*/ 14990 h 1902188"/>
              <a:gd name="connsiteX1" fmla="*/ 2679495 w 3831822"/>
              <a:gd name="connsiteY1" fmla="*/ 0 h 1902188"/>
              <a:gd name="connsiteX2" fmla="*/ 3831822 w 3831822"/>
              <a:gd name="connsiteY2" fmla="*/ 936104 h 1902188"/>
              <a:gd name="connsiteX3" fmla="*/ 2679495 w 3831822"/>
              <a:gd name="connsiteY3" fmla="*/ 1872208 h 1902188"/>
              <a:gd name="connsiteX4" fmla="*/ 14989 w 3831822"/>
              <a:gd name="connsiteY4" fmla="*/ 1902188 h 1902188"/>
              <a:gd name="connsiteX5" fmla="*/ 0 w 3831822"/>
              <a:gd name="connsiteY5" fmla="*/ 14990 h 190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solidFill>
                  <a:schemeClr val="bg1"/>
                </a:solidFill>
                <a:latin typeface="微软雅黑" pitchFamily="34" charset="-122"/>
                <a:ea typeface="微软雅黑" pitchFamily="34" charset="-122"/>
              </a:rPr>
              <a:t>目录</a:t>
            </a:r>
          </a:p>
        </p:txBody>
      </p:sp>
      <p:sp>
        <p:nvSpPr>
          <p:cNvPr id="8" name="椭圆 7"/>
          <p:cNvSpPr/>
          <p:nvPr/>
        </p:nvSpPr>
        <p:spPr>
          <a:xfrm>
            <a:off x="2722679" y="942183"/>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itchFamily="34" charset="-122"/>
                <a:ea typeface="微软雅黑" pitchFamily="34" charset="-122"/>
              </a:rPr>
              <a:t>1</a:t>
            </a:r>
            <a:endParaRPr lang="zh-CN" altLang="en-US" sz="3200" dirty="0">
              <a:solidFill>
                <a:schemeClr val="bg1"/>
              </a:solidFill>
              <a:latin typeface="微软雅黑" pitchFamily="34" charset="-122"/>
              <a:ea typeface="微软雅黑" pitchFamily="34" charset="-122"/>
            </a:endParaRPr>
          </a:p>
        </p:txBody>
      </p:sp>
      <p:sp>
        <p:nvSpPr>
          <p:cNvPr id="25" name="Rectangle 44"/>
          <p:cNvSpPr>
            <a:spLocks noChangeArrowheads="1"/>
          </p:cNvSpPr>
          <p:nvPr/>
        </p:nvSpPr>
        <p:spPr bwMode="auto">
          <a:xfrm>
            <a:off x="3648432" y="942183"/>
            <a:ext cx="2128134" cy="541634"/>
          </a:xfrm>
          <a:prstGeom prst="rect">
            <a:avLst/>
          </a:prstGeom>
          <a:noFill/>
          <a:ln w="9525" algn="ctr">
            <a:noFill/>
            <a:miter lim="800000"/>
            <a:headEnd/>
            <a:tailEnd/>
          </a:ln>
        </p:spPr>
        <p:txBody>
          <a:bodyPr wrap="square" lIns="109678" tIns="54838" rIns="109678" bIns="54838">
            <a:spAutoFit/>
          </a:bodyPr>
          <a:lstStyle/>
          <a:p>
            <a:pPr algn="ctr">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背    </a:t>
            </a: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   景</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7" name="Rectangle 55"/>
          <p:cNvSpPr>
            <a:spLocks noChangeArrowheads="1"/>
          </p:cNvSpPr>
          <p:nvPr/>
        </p:nvSpPr>
        <p:spPr bwMode="auto">
          <a:xfrm>
            <a:off x="3858033" y="1795868"/>
            <a:ext cx="1657790" cy="541634"/>
          </a:xfrm>
          <a:prstGeom prst="rect">
            <a:avLst/>
          </a:prstGeom>
          <a:noFill/>
          <a:ln w="9525" algn="ctr">
            <a:noFill/>
            <a:miter lim="800000"/>
            <a:headEnd/>
            <a:tailEnd/>
          </a:ln>
        </p:spPr>
        <p:txBody>
          <a:bodyPr wrap="none" lIns="109678" tIns="54838" rIns="109678" bIns="54838">
            <a:spAutoFit/>
          </a:bodyPr>
          <a:lstStyle/>
          <a:p>
            <a:pPr algn="ctr">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相关工作</a:t>
            </a:r>
          </a:p>
        </p:txBody>
      </p:sp>
      <p:sp>
        <p:nvSpPr>
          <p:cNvPr id="15" name="Rectangle 55"/>
          <p:cNvSpPr>
            <a:spLocks noChangeArrowheads="1"/>
          </p:cNvSpPr>
          <p:nvPr/>
        </p:nvSpPr>
        <p:spPr bwMode="auto">
          <a:xfrm>
            <a:off x="3883604" y="2789287"/>
            <a:ext cx="1657790" cy="541634"/>
          </a:xfrm>
          <a:prstGeom prst="rect">
            <a:avLst/>
          </a:prstGeom>
          <a:noFill/>
          <a:ln w="9525" algn="ctr">
            <a:noFill/>
            <a:miter lim="800000"/>
            <a:headEnd/>
            <a:tailEnd/>
          </a:ln>
        </p:spPr>
        <p:txBody>
          <a:bodyPr wrap="none" lIns="109678" tIns="54838" rIns="109678" bIns="54838">
            <a:spAutoFit/>
          </a:bodyPr>
          <a:lstStyle/>
          <a:p>
            <a:pPr algn="ctr">
              <a:defRPr/>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研究内容</a:t>
            </a:r>
          </a:p>
        </p:txBody>
      </p:sp>
      <p:sp>
        <p:nvSpPr>
          <p:cNvPr id="16" name="Rectangle 55"/>
          <p:cNvSpPr>
            <a:spLocks noChangeArrowheads="1"/>
          </p:cNvSpPr>
          <p:nvPr/>
        </p:nvSpPr>
        <p:spPr bwMode="auto">
          <a:xfrm>
            <a:off x="3864496" y="3642224"/>
            <a:ext cx="1657790" cy="541634"/>
          </a:xfrm>
          <a:prstGeom prst="rect">
            <a:avLst/>
          </a:prstGeom>
          <a:noFill/>
          <a:ln w="9525" algn="ctr">
            <a:noFill/>
            <a:miter lim="800000"/>
            <a:headEnd/>
            <a:tailEnd/>
          </a:ln>
        </p:spPr>
        <p:txBody>
          <a:bodyPr wrap="none" lIns="109678" tIns="54838" rIns="109678" bIns="54838">
            <a:spAutoFit/>
          </a:bodyPr>
          <a:lstStyle/>
          <a:p>
            <a:pPr algn="ctr">
              <a:defRPr/>
            </a:pP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支持工具</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18" name="Rectangle 55"/>
          <p:cNvSpPr>
            <a:spLocks noChangeArrowheads="1"/>
          </p:cNvSpPr>
          <p:nvPr/>
        </p:nvSpPr>
        <p:spPr bwMode="auto">
          <a:xfrm>
            <a:off x="3864496" y="4449257"/>
            <a:ext cx="1657790" cy="541634"/>
          </a:xfrm>
          <a:prstGeom prst="rect">
            <a:avLst/>
          </a:prstGeom>
          <a:noFill/>
          <a:ln w="9525" algn="ctr">
            <a:noFill/>
            <a:miter lim="800000"/>
            <a:headEnd/>
            <a:tailEnd/>
          </a:ln>
        </p:spPr>
        <p:txBody>
          <a:bodyPr wrap="none" lIns="109678" tIns="54838" rIns="109678" bIns="54838">
            <a:spAutoFit/>
          </a:bodyPr>
          <a:lstStyle/>
          <a:p>
            <a:pPr algn="ctr">
              <a:defRPr/>
            </a:pP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经验研究</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19" name="Line 56"/>
          <p:cNvSpPr>
            <a:spLocks noChangeShapeType="1"/>
          </p:cNvSpPr>
          <p:nvPr/>
        </p:nvSpPr>
        <p:spPr bwMode="auto">
          <a:xfrm>
            <a:off x="3792488" y="5842287"/>
            <a:ext cx="4392000"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23" name="椭圆 22"/>
          <p:cNvSpPr/>
          <p:nvPr/>
        </p:nvSpPr>
        <p:spPr>
          <a:xfrm>
            <a:off x="2713132" y="1957653"/>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latin typeface="微软雅黑" pitchFamily="34" charset="-122"/>
                <a:ea typeface="微软雅黑" pitchFamily="34" charset="-122"/>
              </a:rPr>
              <a:t>2</a:t>
            </a:r>
            <a:endParaRPr lang="zh-CN" altLang="en-US" sz="3200" dirty="0">
              <a:solidFill>
                <a:schemeClr val="bg1"/>
              </a:solidFill>
              <a:latin typeface="微软雅黑" pitchFamily="34" charset="-122"/>
              <a:ea typeface="微软雅黑" pitchFamily="34" charset="-122"/>
            </a:endParaRPr>
          </a:p>
        </p:txBody>
      </p:sp>
      <p:sp>
        <p:nvSpPr>
          <p:cNvPr id="29" name="椭圆 28"/>
          <p:cNvSpPr/>
          <p:nvPr/>
        </p:nvSpPr>
        <p:spPr>
          <a:xfrm>
            <a:off x="2738703" y="2897571"/>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itchFamily="34" charset="-122"/>
                <a:ea typeface="微软雅黑" pitchFamily="34" charset="-122"/>
              </a:rPr>
              <a:t>3</a:t>
            </a:r>
            <a:endParaRPr lang="zh-CN" altLang="en-US" sz="3200" dirty="0">
              <a:solidFill>
                <a:schemeClr val="bg1"/>
              </a:solidFill>
              <a:latin typeface="微软雅黑" pitchFamily="34" charset="-122"/>
              <a:ea typeface="微软雅黑" pitchFamily="34" charset="-122"/>
            </a:endParaRPr>
          </a:p>
        </p:txBody>
      </p:sp>
      <p:sp>
        <p:nvSpPr>
          <p:cNvPr id="30" name="椭圆 29"/>
          <p:cNvSpPr/>
          <p:nvPr/>
        </p:nvSpPr>
        <p:spPr>
          <a:xfrm>
            <a:off x="2718135" y="3711175"/>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latin typeface="微软雅黑" pitchFamily="34" charset="-122"/>
                <a:ea typeface="微软雅黑" pitchFamily="34" charset="-122"/>
              </a:rPr>
              <a:t>4</a:t>
            </a:r>
            <a:endParaRPr lang="zh-CN" altLang="en-US" sz="3200" dirty="0">
              <a:solidFill>
                <a:schemeClr val="bg1"/>
              </a:solidFill>
              <a:latin typeface="微软雅黑" pitchFamily="34" charset="-122"/>
              <a:ea typeface="微软雅黑" pitchFamily="34" charset="-122"/>
            </a:endParaRPr>
          </a:p>
        </p:txBody>
      </p:sp>
      <p:sp>
        <p:nvSpPr>
          <p:cNvPr id="31" name="椭圆 30"/>
          <p:cNvSpPr/>
          <p:nvPr/>
        </p:nvSpPr>
        <p:spPr>
          <a:xfrm>
            <a:off x="2718135" y="4692109"/>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latin typeface="微软雅黑" pitchFamily="34" charset="-122"/>
                <a:ea typeface="微软雅黑" pitchFamily="34" charset="-122"/>
              </a:rPr>
              <a:t>5</a:t>
            </a:r>
            <a:endParaRPr lang="zh-CN" altLang="en-US" sz="3200" dirty="0">
              <a:solidFill>
                <a:schemeClr val="bg1"/>
              </a:solidFill>
              <a:latin typeface="微软雅黑" pitchFamily="34" charset="-122"/>
              <a:ea typeface="微软雅黑" pitchFamily="34" charset="-122"/>
            </a:endParaRPr>
          </a:p>
        </p:txBody>
      </p:sp>
      <p:sp>
        <p:nvSpPr>
          <p:cNvPr id="32" name="椭圆 31"/>
          <p:cNvSpPr/>
          <p:nvPr/>
        </p:nvSpPr>
        <p:spPr>
          <a:xfrm>
            <a:off x="2719149" y="5554255"/>
            <a:ext cx="619198" cy="576064"/>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bg1"/>
                </a:solidFill>
                <a:latin typeface="微软雅黑" pitchFamily="34" charset="-122"/>
                <a:ea typeface="微软雅黑" pitchFamily="34" charset="-122"/>
              </a:rPr>
              <a:t>6</a:t>
            </a:r>
            <a:endParaRPr lang="zh-CN" altLang="en-US" sz="3200" dirty="0">
              <a:solidFill>
                <a:schemeClr val="bg1"/>
              </a:solidFill>
              <a:latin typeface="微软雅黑" pitchFamily="34" charset="-122"/>
              <a:ea typeface="微软雅黑" pitchFamily="34" charset="-122"/>
            </a:endParaRPr>
          </a:p>
        </p:txBody>
      </p:sp>
      <p:sp>
        <p:nvSpPr>
          <p:cNvPr id="33" name="Rectangle 55"/>
          <p:cNvSpPr>
            <a:spLocks noChangeArrowheads="1"/>
          </p:cNvSpPr>
          <p:nvPr/>
        </p:nvSpPr>
        <p:spPr bwMode="auto">
          <a:xfrm>
            <a:off x="3864496" y="5320570"/>
            <a:ext cx="1657790" cy="541634"/>
          </a:xfrm>
          <a:prstGeom prst="rect">
            <a:avLst/>
          </a:prstGeom>
          <a:noFill/>
          <a:ln w="9525" algn="ctr">
            <a:noFill/>
            <a:miter lim="800000"/>
            <a:headEnd/>
            <a:tailEnd/>
          </a:ln>
        </p:spPr>
        <p:txBody>
          <a:bodyPr wrap="none" lIns="109678" tIns="54838" rIns="109678" bIns="54838">
            <a:spAutoFit/>
          </a:bodyPr>
          <a:lstStyle/>
          <a:p>
            <a:pPr algn="ctr">
              <a:defRPr/>
            </a:pPr>
            <a:r>
              <a:rPr lang="zh-CN" altLang="en-US" sz="28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总结展望</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60130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72208" y="384989"/>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4</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支持工具</a:t>
            </a:r>
            <a:endParaRPr lang="zh-CN" altLang="en-US" sz="2800" dirty="0">
              <a:latin typeface="黑体" panose="02010609060101010101" pitchFamily="49" charset="-122"/>
              <a:ea typeface="黑体" panose="02010609060101010101" pitchFamily="49" charset="-122"/>
            </a:endParaRPr>
          </a:p>
        </p:txBody>
      </p:sp>
      <p:sp>
        <p:nvSpPr>
          <p:cNvPr id="6" name="矩形 5"/>
          <p:cNvSpPr/>
          <p:nvPr/>
        </p:nvSpPr>
        <p:spPr>
          <a:xfrm>
            <a:off x="480121" y="1559109"/>
            <a:ext cx="2160240" cy="461665"/>
          </a:xfrm>
          <a:prstGeom prst="rect">
            <a:avLst/>
          </a:prstGeom>
        </p:spPr>
        <p:txBody>
          <a:bodyPr wrap="square">
            <a:spAutoFit/>
          </a:bodyPr>
          <a:lstStyle/>
          <a:p>
            <a:pPr marL="342900" marR="0" lvl="0" indent="-342900" algn="l" defTabSz="1069848"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400" b="0" i="0" u="none" strike="noStrike" kern="1200" cap="none" spc="0" normalizeH="0" noProof="0" dirty="0" smtClean="0">
                <a:ln>
                  <a:noFill/>
                </a:ln>
                <a:solidFill>
                  <a:prstClr val="black"/>
                </a:solidFill>
                <a:effectLst/>
                <a:uLnTx/>
                <a:uFillTx/>
                <a:latin typeface="Times New Roman" panose="02020603050405020304" pitchFamily="18" charset="0"/>
                <a:ea typeface="微软雅黑"/>
                <a:cs typeface="Times New Roman" panose="02020603050405020304" pitchFamily="18" charset="0"/>
              </a:rPr>
              <a:t>工具演示</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168" y="2880370"/>
            <a:ext cx="5338571" cy="4183217"/>
          </a:xfrm>
          <a:prstGeom prst="rect">
            <a:avLst/>
          </a:prstGeom>
        </p:spPr>
      </p:pic>
      <p:sp>
        <p:nvSpPr>
          <p:cNvPr id="11" name="文本框 10"/>
          <p:cNvSpPr txBox="1">
            <a:spLocks noChangeArrowheads="1"/>
          </p:cNvSpPr>
          <p:nvPr/>
        </p:nvSpPr>
        <p:spPr bwMode="auto">
          <a:xfrm>
            <a:off x="768152" y="2176911"/>
            <a:ext cx="28083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识别蜕变关系</a:t>
            </a:r>
            <a:endParaRPr lang="zh-CN" altLang="en-US" sz="2000"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147" y="2911006"/>
            <a:ext cx="5328592" cy="4211674"/>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1025" y="4608562"/>
            <a:ext cx="4877538" cy="1162110"/>
          </a:xfrm>
          <a:prstGeom prst="rect">
            <a:avLst/>
          </a:prstGeom>
        </p:spPr>
      </p:pic>
    </p:spTree>
    <p:extLst>
      <p:ext uri="{BB962C8B-B14F-4D97-AF65-F5344CB8AC3E}">
        <p14:creationId xmlns:p14="http://schemas.microsoft.com/office/powerpoint/2010/main" val="2432846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44216" y="376612"/>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4</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支持工具</a:t>
            </a:r>
            <a:endParaRPr lang="zh-CN" altLang="en-US" sz="2800" dirty="0">
              <a:latin typeface="黑体" panose="02010609060101010101" pitchFamily="49" charset="-122"/>
              <a:ea typeface="黑体" panose="02010609060101010101" pitchFamily="49" charset="-122"/>
            </a:endParaRPr>
          </a:p>
        </p:txBody>
      </p:sp>
      <p:sp>
        <p:nvSpPr>
          <p:cNvPr id="11" name="文本框 10"/>
          <p:cNvSpPr txBox="1">
            <a:spLocks noChangeArrowheads="1"/>
          </p:cNvSpPr>
          <p:nvPr/>
        </p:nvSpPr>
        <p:spPr bwMode="auto">
          <a:xfrm>
            <a:off x="624136" y="1584226"/>
            <a:ext cx="28083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配置测试信息</a:t>
            </a:r>
            <a:endParaRPr lang="zh-CN" altLang="en-US" sz="20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176" y="2290260"/>
            <a:ext cx="5400600" cy="4096372"/>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176" y="2290260"/>
            <a:ext cx="5352808" cy="4096372"/>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2808" y="2621319"/>
            <a:ext cx="2448272" cy="3434254"/>
          </a:xfrm>
          <a:prstGeom prst="rect">
            <a:avLst/>
          </a:prstGeom>
        </p:spPr>
      </p:pic>
    </p:spTree>
    <p:extLst>
      <p:ext uri="{BB962C8B-B14F-4D97-AF65-F5344CB8AC3E}">
        <p14:creationId xmlns:p14="http://schemas.microsoft.com/office/powerpoint/2010/main" val="3410336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44216" y="360090"/>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4</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支持工具</a:t>
            </a:r>
            <a:endParaRPr lang="zh-CN" altLang="en-US" sz="2800" dirty="0">
              <a:latin typeface="黑体" panose="02010609060101010101" pitchFamily="49" charset="-122"/>
              <a:ea typeface="黑体" panose="02010609060101010101" pitchFamily="49" charset="-122"/>
            </a:endParaRPr>
          </a:p>
        </p:txBody>
      </p:sp>
      <p:sp>
        <p:nvSpPr>
          <p:cNvPr id="11" name="文本框 10"/>
          <p:cNvSpPr txBox="1">
            <a:spLocks noChangeArrowheads="1"/>
          </p:cNvSpPr>
          <p:nvPr/>
        </p:nvSpPr>
        <p:spPr bwMode="auto">
          <a:xfrm>
            <a:off x="624136" y="1493849"/>
            <a:ext cx="28083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执行测试</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981" y="2110304"/>
            <a:ext cx="5634920" cy="4248472"/>
          </a:xfrm>
          <a:prstGeom prst="rect">
            <a:avLst/>
          </a:prstGeom>
        </p:spPr>
      </p:pic>
    </p:spTree>
    <p:extLst>
      <p:ext uri="{BB962C8B-B14F-4D97-AF65-F5344CB8AC3E}">
        <p14:creationId xmlns:p14="http://schemas.microsoft.com/office/powerpoint/2010/main" val="1205719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16224" y="368441"/>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5</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经验研究</a:t>
            </a:r>
            <a:endParaRPr lang="zh-CN" altLang="en-US" sz="2800" dirty="0">
              <a:latin typeface="黑体" panose="02010609060101010101" pitchFamily="49" charset="-122"/>
              <a:ea typeface="黑体" panose="02010609060101010101" pitchFamily="49" charset="-122"/>
            </a:endParaRPr>
          </a:p>
        </p:txBody>
      </p:sp>
      <p:sp>
        <p:nvSpPr>
          <p:cNvPr id="6" name="矩形 5"/>
          <p:cNvSpPr/>
          <p:nvPr/>
        </p:nvSpPr>
        <p:spPr>
          <a:xfrm>
            <a:off x="496399" y="1507859"/>
            <a:ext cx="2648018" cy="461665"/>
          </a:xfrm>
          <a:prstGeom prst="rect">
            <a:avLst/>
          </a:prstGeom>
        </p:spPr>
        <p:txBody>
          <a:bodyPr wrap="square">
            <a:spAutoFit/>
          </a:bodyPr>
          <a:lstStyle/>
          <a:p>
            <a:pPr marL="457200" marR="0" lvl="0" indent="-457200" algn="l" defTabSz="1069848"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sz="2400" dirty="0" smtClean="0">
                <a:solidFill>
                  <a:prstClr val="black"/>
                </a:solidFill>
                <a:latin typeface="黑体" panose="02010609060101010101" pitchFamily="49" charset="-122"/>
                <a:ea typeface="黑体" panose="02010609060101010101" pitchFamily="49" charset="-122"/>
                <a:cs typeface="Times New Roman" panose="02020603050405020304" pitchFamily="18" charset="0"/>
              </a:rPr>
              <a:t>研究问题</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7" name="文本框 6"/>
          <p:cNvSpPr txBox="1">
            <a:spLocks noChangeArrowheads="1"/>
          </p:cNvSpPr>
          <p:nvPr/>
        </p:nvSpPr>
        <p:spPr bwMode="auto">
          <a:xfrm>
            <a:off x="912168" y="2451369"/>
            <a:ext cx="46805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en-US" altLang="zh-CN" sz="2000" dirty="0" smtClean="0">
                <a:latin typeface="Times New Roman" panose="02020603050405020304" pitchFamily="18" charset="0"/>
                <a:cs typeface="Times New Roman" panose="02020603050405020304" pitchFamily="18" charset="0"/>
              </a:rPr>
              <a:t>RQ1</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M-AMT</a:t>
            </a:r>
            <a:r>
              <a:rPr lang="zh-CN" altLang="en-US" sz="2000" dirty="0" smtClean="0">
                <a:latin typeface="Times New Roman" panose="02020603050405020304" pitchFamily="18" charset="0"/>
                <a:cs typeface="Times New Roman" panose="02020603050405020304" pitchFamily="18" charset="0"/>
              </a:rPr>
              <a:t>的故障检测</a:t>
            </a:r>
            <a:r>
              <a:rPr lang="zh-CN" altLang="en-US" sz="2000" dirty="0">
                <a:latin typeface="Times New Roman" panose="02020603050405020304" pitchFamily="18" charset="0"/>
                <a:cs typeface="Times New Roman" panose="02020603050405020304" pitchFamily="18" charset="0"/>
              </a:rPr>
              <a:t>效率</a:t>
            </a:r>
          </a:p>
        </p:txBody>
      </p:sp>
      <p:sp>
        <p:nvSpPr>
          <p:cNvPr id="8" name="文本框 7"/>
          <p:cNvSpPr txBox="1">
            <a:spLocks noChangeArrowheads="1"/>
          </p:cNvSpPr>
          <p:nvPr/>
        </p:nvSpPr>
        <p:spPr bwMode="auto">
          <a:xfrm>
            <a:off x="912168" y="3317934"/>
            <a:ext cx="48245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en-US" altLang="zh-CN" sz="2000" dirty="0" smtClean="0">
                <a:latin typeface="Times New Roman" panose="02020603050405020304" pitchFamily="18" charset="0"/>
                <a:cs typeface="Times New Roman" panose="02020603050405020304" pitchFamily="18" charset="0"/>
              </a:rPr>
              <a:t>RQ2</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P-AMT</a:t>
            </a:r>
            <a:r>
              <a:rPr lang="zh-CN" altLang="en-US" sz="2000" dirty="0" smtClean="0">
                <a:latin typeface="Times New Roman" panose="02020603050405020304" pitchFamily="18" charset="0"/>
                <a:cs typeface="Times New Roman" panose="02020603050405020304" pitchFamily="18" charset="0"/>
              </a:rPr>
              <a:t>的故障检测</a:t>
            </a:r>
            <a:r>
              <a:rPr lang="zh-CN" altLang="en-US" sz="2000" dirty="0">
                <a:latin typeface="Times New Roman" panose="02020603050405020304" pitchFamily="18" charset="0"/>
                <a:cs typeface="Times New Roman" panose="02020603050405020304" pitchFamily="18" charset="0"/>
              </a:rPr>
              <a:t>效率</a:t>
            </a:r>
          </a:p>
        </p:txBody>
      </p:sp>
      <p:sp>
        <p:nvSpPr>
          <p:cNvPr id="9" name="文本框 8"/>
          <p:cNvSpPr txBox="1">
            <a:spLocks noChangeArrowheads="1"/>
          </p:cNvSpPr>
          <p:nvPr/>
        </p:nvSpPr>
        <p:spPr bwMode="auto">
          <a:xfrm>
            <a:off x="912168" y="4184499"/>
            <a:ext cx="69847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en-US" altLang="zh-CN" sz="2000" dirty="0" smtClean="0">
                <a:latin typeface="Times New Roman" panose="02020603050405020304" pitchFamily="18" charset="0"/>
                <a:cs typeface="Times New Roman" panose="02020603050405020304" pitchFamily="18" charset="0"/>
              </a:rPr>
              <a:t>RQ3</a:t>
            </a:r>
            <a:r>
              <a:rPr lang="zh-CN"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M-AMT </a:t>
            </a:r>
            <a:r>
              <a:rPr lang="zh-CN" altLang="en-US" sz="2000" dirty="0">
                <a:latin typeface="Times New Roman" panose="02020603050405020304" pitchFamily="18" charset="0"/>
                <a:cs typeface="Times New Roman" panose="02020603050405020304" pitchFamily="18" charset="0"/>
              </a:rPr>
              <a:t>和 </a:t>
            </a:r>
            <a:r>
              <a:rPr lang="en-US" altLang="zh-CN" sz="2000" dirty="0">
                <a:latin typeface="Times New Roman" panose="02020603050405020304" pitchFamily="18" charset="0"/>
                <a:cs typeface="Times New Roman" panose="02020603050405020304" pitchFamily="18" charset="0"/>
              </a:rPr>
              <a:t>P-AMT </a:t>
            </a:r>
            <a:r>
              <a:rPr lang="zh-CN" altLang="en-US" sz="2000" dirty="0">
                <a:latin typeface="Times New Roman" panose="02020603050405020304" pitchFamily="18" charset="0"/>
                <a:cs typeface="Times New Roman" panose="02020603050405020304" pitchFamily="18" charset="0"/>
              </a:rPr>
              <a:t>选择测试用例的性能 </a:t>
            </a:r>
            <a:br>
              <a:rPr lang="zh-CN" altLang="en-US" sz="2000" dirty="0">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732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72208" y="383670"/>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5</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经验研究</a:t>
            </a:r>
            <a:endParaRPr lang="zh-CN" altLang="en-US" sz="2800" dirty="0">
              <a:latin typeface="黑体" panose="02010609060101010101" pitchFamily="49" charset="-122"/>
              <a:ea typeface="黑体" panose="02010609060101010101" pitchFamily="49" charset="-122"/>
            </a:endParaRPr>
          </a:p>
        </p:txBody>
      </p:sp>
      <p:sp>
        <p:nvSpPr>
          <p:cNvPr id="6" name="矩形 5"/>
          <p:cNvSpPr/>
          <p:nvPr/>
        </p:nvSpPr>
        <p:spPr>
          <a:xfrm>
            <a:off x="352382" y="1578422"/>
            <a:ext cx="4935995" cy="461665"/>
          </a:xfrm>
          <a:prstGeom prst="rect">
            <a:avLst/>
          </a:prstGeom>
        </p:spPr>
        <p:txBody>
          <a:bodyPr wrap="square">
            <a:spAutoFit/>
          </a:bodyPr>
          <a:lstStyle/>
          <a:p>
            <a:pPr marL="342900" marR="0" lvl="0" indent="-342900" algn="l" defTabSz="1069848"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sz="2400" noProof="0" dirty="0" smtClean="0">
                <a:solidFill>
                  <a:prstClr val="black"/>
                </a:solidFill>
                <a:latin typeface="黑体" panose="02010609060101010101" pitchFamily="49" charset="-122"/>
                <a:ea typeface="黑体" panose="02010609060101010101" pitchFamily="49" charset="-122"/>
                <a:cs typeface="Times New Roman" panose="02020603050405020304" pitchFamily="18" charset="0"/>
              </a:rPr>
              <a:t>度量指标</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7" name="文本框 6"/>
          <p:cNvSpPr txBox="1">
            <a:spLocks noChangeArrowheads="1"/>
          </p:cNvSpPr>
          <p:nvPr/>
        </p:nvSpPr>
        <p:spPr bwMode="auto">
          <a:xfrm>
            <a:off x="912168" y="2235366"/>
            <a:ext cx="74888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评估测试技术效率和有效性的度量指标</a:t>
            </a:r>
            <a:endParaRPr lang="zh-CN" altLang="en-US" sz="2000" dirty="0">
              <a:latin typeface="黑体" panose="02010609060101010101" pitchFamily="49" charset="-122"/>
              <a:ea typeface="黑体" panose="02010609060101010101" pitchFamily="49" charset="-122"/>
            </a:endParaRPr>
          </a:p>
        </p:txBody>
      </p:sp>
      <p:sp>
        <p:nvSpPr>
          <p:cNvPr id="9" name="文本框 8"/>
          <p:cNvSpPr txBox="1">
            <a:spLocks noChangeArrowheads="1"/>
          </p:cNvSpPr>
          <p:nvPr/>
        </p:nvSpPr>
        <p:spPr bwMode="auto">
          <a:xfrm>
            <a:off x="923751" y="3592464"/>
            <a:ext cx="655272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评估测试技术性能的度量指标 </a:t>
            </a:r>
            <a:r>
              <a:rPr lang="zh-CN" altLang="en-US" sz="2000" dirty="0">
                <a:latin typeface="黑体" panose="02010609060101010101" pitchFamily="49" charset="-122"/>
                <a:ea typeface="黑体" panose="02010609060101010101" pitchFamily="49" charset="-122"/>
              </a:rPr>
              <a:t/>
            </a:r>
            <a:br>
              <a:rPr lang="zh-CN" altLang="en-US" sz="2000" dirty="0">
                <a:latin typeface="黑体" panose="02010609060101010101" pitchFamily="49" charset="-122"/>
                <a:ea typeface="黑体" panose="02010609060101010101" pitchFamily="49" charset="-122"/>
              </a:rPr>
            </a:br>
            <a:endParaRPr lang="zh-CN" altLang="en-US" sz="2000" dirty="0">
              <a:latin typeface="黑体" panose="02010609060101010101" pitchFamily="49" charset="-122"/>
              <a:ea typeface="黑体" panose="02010609060101010101" pitchFamily="49" charset="-122"/>
            </a:endParaRPr>
          </a:p>
        </p:txBody>
      </p:sp>
      <p:sp>
        <p:nvSpPr>
          <p:cNvPr id="2" name="文本框 1"/>
          <p:cNvSpPr txBox="1"/>
          <p:nvPr/>
        </p:nvSpPr>
        <p:spPr>
          <a:xfrm>
            <a:off x="1488232" y="2652305"/>
            <a:ext cx="7344816" cy="923330"/>
          </a:xfrm>
          <a:prstGeom prst="rect">
            <a:avLst/>
          </a:prstGeom>
          <a:noFill/>
        </p:spPr>
        <p:txBody>
          <a:bodyPr wrap="square" rtlCol="0">
            <a:spAutoFit/>
          </a:bodyPr>
          <a:lstStyle/>
          <a:p>
            <a:pPr marL="457200" indent="-457200">
              <a:lnSpc>
                <a:spcPct val="150000"/>
              </a:lnSpc>
              <a:buFont typeface="+mj-lt"/>
              <a:buAutoNum type="arabicPeriod"/>
            </a:pP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F-measure</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：检测第一个故障需要的测试用例数目</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150000"/>
              </a:lnSpc>
              <a:buFont typeface="+mj-lt"/>
              <a:buAutoNum type="arabicPeriod"/>
            </a:pP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N-measure</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：执行一定数目的测试用例揭示故障的数目</a:t>
            </a:r>
          </a:p>
        </p:txBody>
      </p:sp>
      <p:sp>
        <p:nvSpPr>
          <p:cNvPr id="4" name="文本框 3"/>
          <p:cNvSpPr txBox="1"/>
          <p:nvPr/>
        </p:nvSpPr>
        <p:spPr>
          <a:xfrm>
            <a:off x="1512387" y="4173926"/>
            <a:ext cx="5976664" cy="369332"/>
          </a:xfrm>
          <a:prstGeom prst="rect">
            <a:avLst/>
          </a:prstGeom>
          <a:noFill/>
        </p:spPr>
        <p:txBody>
          <a:bodyPr wrap="square" rtlCol="0">
            <a:spAutoFit/>
          </a:bodyPr>
          <a:lstStyle/>
          <a:p>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T-measure</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：选择测试用例需要的时间</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408113" y="4795673"/>
            <a:ext cx="2088232" cy="461665"/>
          </a:xfrm>
          <a:prstGeom prst="rect">
            <a:avLst/>
          </a:prstGeom>
        </p:spPr>
        <p:txBody>
          <a:bodyPr wrap="square">
            <a:spAutoFit/>
          </a:bodyPr>
          <a:lstStyle/>
          <a:p>
            <a:pPr marL="342900" marR="0" lvl="0" indent="-342900" algn="l" defTabSz="1069848"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sz="2400" dirty="0" smtClean="0">
                <a:solidFill>
                  <a:prstClr val="black"/>
                </a:solidFill>
                <a:latin typeface="黑体" panose="02010609060101010101" pitchFamily="49" charset="-122"/>
                <a:ea typeface="黑体" panose="02010609060101010101" pitchFamily="49" charset="-122"/>
                <a:cs typeface="Times New Roman" panose="02020603050405020304" pitchFamily="18" charset="0"/>
              </a:rPr>
              <a:t>研究对象</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662084139"/>
              </p:ext>
            </p:extLst>
          </p:nvPr>
        </p:nvGraphicFramePr>
        <p:xfrm>
          <a:off x="984176" y="5349056"/>
          <a:ext cx="7848872" cy="1664876"/>
        </p:xfrm>
        <a:graphic>
          <a:graphicData uri="http://schemas.openxmlformats.org/drawingml/2006/table">
            <a:tbl>
              <a:tblPr firstRow="1" bandRow="1">
                <a:tableStyleId>{69CF1AB2-1976-4502-BF36-3FF5EA218861}</a:tableStyleId>
              </a:tblPr>
              <a:tblGrid>
                <a:gridCol w="1121269">
                  <a:extLst>
                    <a:ext uri="{9D8B030D-6E8A-4147-A177-3AD203B41FA5}">
                      <a16:colId xmlns:a16="http://schemas.microsoft.com/office/drawing/2014/main" val="2020030069"/>
                    </a:ext>
                  </a:extLst>
                </a:gridCol>
                <a:gridCol w="1121269">
                  <a:extLst>
                    <a:ext uri="{9D8B030D-6E8A-4147-A177-3AD203B41FA5}">
                      <a16:colId xmlns:a16="http://schemas.microsoft.com/office/drawing/2014/main" val="717851221"/>
                    </a:ext>
                  </a:extLst>
                </a:gridCol>
                <a:gridCol w="1245854">
                  <a:extLst>
                    <a:ext uri="{9D8B030D-6E8A-4147-A177-3AD203B41FA5}">
                      <a16:colId xmlns:a16="http://schemas.microsoft.com/office/drawing/2014/main" val="2349316744"/>
                    </a:ext>
                  </a:extLst>
                </a:gridCol>
                <a:gridCol w="1189222">
                  <a:extLst>
                    <a:ext uri="{9D8B030D-6E8A-4147-A177-3AD203B41FA5}">
                      <a16:colId xmlns:a16="http://schemas.microsoft.com/office/drawing/2014/main" val="1622431346"/>
                    </a:ext>
                  </a:extLst>
                </a:gridCol>
                <a:gridCol w="1189222">
                  <a:extLst>
                    <a:ext uri="{9D8B030D-6E8A-4147-A177-3AD203B41FA5}">
                      <a16:colId xmlns:a16="http://schemas.microsoft.com/office/drawing/2014/main" val="1215264222"/>
                    </a:ext>
                  </a:extLst>
                </a:gridCol>
                <a:gridCol w="1268503">
                  <a:extLst>
                    <a:ext uri="{9D8B030D-6E8A-4147-A177-3AD203B41FA5}">
                      <a16:colId xmlns:a16="http://schemas.microsoft.com/office/drawing/2014/main" val="2185265353"/>
                    </a:ext>
                  </a:extLst>
                </a:gridCol>
                <a:gridCol w="713533">
                  <a:extLst>
                    <a:ext uri="{9D8B030D-6E8A-4147-A177-3AD203B41FA5}">
                      <a16:colId xmlns:a16="http://schemas.microsoft.com/office/drawing/2014/main" val="2197309715"/>
                    </a:ext>
                  </a:extLst>
                </a:gridCol>
              </a:tblGrid>
              <a:tr h="416219">
                <a:tc>
                  <a:txBody>
                    <a:bodyPr/>
                    <a:lstStyle/>
                    <a:p>
                      <a:pPr algn="ctr"/>
                      <a:r>
                        <a:rPr lang="zh-CN" altLang="en-US" sz="1400" dirty="0" smtClean="0">
                          <a:latin typeface="黑体" panose="02010609060101010101" pitchFamily="49" charset="-122"/>
                          <a:ea typeface="黑体" panose="02010609060101010101" pitchFamily="49" charset="-122"/>
                        </a:rPr>
                        <a:t>待测程序</a:t>
                      </a:r>
                      <a:endParaRPr lang="zh-CN" altLang="en-US" sz="1400" b="1"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txBody>
                  <a:tcPr marL="0" marR="0" marT="0" marB="0" anchor="ctr"/>
                </a:tc>
                <a:tc>
                  <a:txBody>
                    <a:bodyPr/>
                    <a:lstStyle/>
                    <a:p>
                      <a:pPr marL="0" algn="ctr" defTabSz="685800" rtl="0" eaLnBrk="1" latinLnBrk="0" hangingPunct="1"/>
                      <a:r>
                        <a:rPr lang="zh-CN" altLang="en-US" sz="1400" kern="1200" dirty="0" smtClean="0">
                          <a:latin typeface="黑体" panose="02010609060101010101" pitchFamily="49" charset="-122"/>
                          <a:ea typeface="黑体" panose="02010609060101010101" pitchFamily="49" charset="-122"/>
                        </a:rPr>
                        <a:t>代码行数</a:t>
                      </a:r>
                      <a:endParaRPr lang="zh-CN" altLang="en-US" sz="1400" b="1"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txBody>
                  <a:tcPr marL="0" marR="0" marT="0" marB="0" anchor="ctr"/>
                </a:tc>
                <a:tc>
                  <a:txBody>
                    <a:bodyPr/>
                    <a:lstStyle/>
                    <a:p>
                      <a:pPr marL="0" algn="ctr" defTabSz="685800" rtl="0" eaLnBrk="1" latinLnBrk="0" hangingPunct="1"/>
                      <a:r>
                        <a:rPr lang="zh-CN" altLang="en-US" sz="1400" kern="1200" dirty="0" smtClean="0">
                          <a:latin typeface="黑体" panose="02010609060101010101" pitchFamily="49" charset="-122"/>
                          <a:ea typeface="黑体" panose="02010609060101010101" pitchFamily="49" charset="-122"/>
                        </a:rPr>
                        <a:t>测试用例数目</a:t>
                      </a:r>
                      <a:endParaRPr lang="zh-CN" altLang="en-US" sz="1400" b="1"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txBody>
                  <a:tcPr marL="0" marR="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kern="1200" dirty="0" smtClean="0">
                          <a:latin typeface="黑体" panose="02010609060101010101" pitchFamily="49" charset="-122"/>
                          <a:ea typeface="黑体" panose="02010609060101010101" pitchFamily="49" charset="-122"/>
                        </a:rPr>
                        <a:t>所有的变异体</a:t>
                      </a:r>
                      <a:endParaRPr lang="zh-CN" altLang="en-US" sz="1400" b="1" kern="12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txBody>
                  <a:tcPr marL="0" marR="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kern="1200" dirty="0" smtClean="0">
                          <a:latin typeface="黑体" panose="02010609060101010101" pitchFamily="49" charset="-122"/>
                          <a:ea typeface="黑体" panose="02010609060101010101" pitchFamily="49" charset="-122"/>
                        </a:rPr>
                        <a:t>使用的变异体</a:t>
                      </a:r>
                      <a:endParaRPr lang="zh-CN" altLang="en-US" sz="1400" b="1" kern="12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txBody>
                  <a:tcPr marL="0" marR="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蜕变关系数目</a:t>
                      </a:r>
                    </a:p>
                  </a:txBody>
                  <a:tcPr marL="0" marR="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zh-CN" altLang="en-US" sz="1400" b="1" kern="12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分区数目</a:t>
                      </a:r>
                    </a:p>
                  </a:txBody>
                  <a:tcPr marL="0" marR="0" marT="0" marB="0" anchor="ctr"/>
                </a:tc>
                <a:extLst>
                  <a:ext uri="{0D108BD9-81ED-4DB2-BD59-A6C34878D82A}">
                    <a16:rowId xmlns:a16="http://schemas.microsoft.com/office/drawing/2014/main" val="443163804"/>
                  </a:ext>
                </a:extLst>
              </a:tr>
              <a:tr h="416219">
                <a:tc>
                  <a:txBody>
                    <a:bodyPr/>
                    <a:lstStyle/>
                    <a:p>
                      <a:pPr marL="0" indent="0" algn="ctr" defTabSz="685800" rtl="0" eaLnBrk="1" latinLnBrk="0" hangingPunct="1">
                        <a:lnSpc>
                          <a:spcPct val="100000"/>
                        </a:lnSpc>
                        <a:spcBef>
                          <a:spcPts val="0"/>
                        </a:spcBef>
                        <a:spcAft>
                          <a:spcPts val="0"/>
                        </a:spcAft>
                      </a:pPr>
                      <a:r>
                        <a:rPr lang="zh-CN" altLang="en-US" sz="1400" kern="100" dirty="0" smtClean="0">
                          <a:effectLst/>
                          <a:latin typeface="宋体" panose="02010600030101010101" pitchFamily="2" charset="-122"/>
                          <a:ea typeface="宋体" panose="02010600030101010101" pitchFamily="2" charset="-122"/>
                        </a:rPr>
                        <a:t>航空行李托运</a:t>
                      </a:r>
                      <a:endParaRPr lang="zh-CN" altLang="en-US" sz="14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107</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60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187</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4</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altLang="zh-CN" sz="1400" kern="100" dirty="0" smtClean="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184</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altLang="zh-CN" sz="1400" kern="100" dirty="0" smtClean="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110027498"/>
                  </a:ext>
                </a:extLst>
              </a:tr>
              <a:tr h="416219">
                <a:tc>
                  <a:txBody>
                    <a:bodyPr/>
                    <a:lstStyle/>
                    <a:p>
                      <a:pPr marL="0" indent="0" algn="ctr" defTabSz="685800" rtl="0" eaLnBrk="1" latinLnBrk="0" hangingPunct="1">
                        <a:lnSpc>
                          <a:spcPct val="100000"/>
                        </a:lnSpc>
                        <a:spcBef>
                          <a:spcPts val="0"/>
                        </a:spcBef>
                        <a:spcAft>
                          <a:spcPts val="0"/>
                        </a:spcAft>
                      </a:pPr>
                      <a:r>
                        <a:rPr lang="zh-CN" altLang="en-US" sz="1400" kern="100" dirty="0" smtClean="0">
                          <a:effectLst/>
                          <a:latin typeface="宋体" panose="02010600030101010101" pitchFamily="2" charset="-122"/>
                          <a:ea typeface="宋体" panose="02010600030101010101" pitchFamily="2" charset="-122"/>
                        </a:rPr>
                        <a:t>停车计费系统</a:t>
                      </a:r>
                      <a:endParaRPr lang="zh-CN" altLang="en-US" sz="14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128</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40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210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9</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400" kern="100" dirty="0" smtClean="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142</a:t>
                      </a:r>
                      <a:endParaRPr lang="zh-CN" altLang="zh-CN" sz="1400" kern="100" dirty="0" smtClean="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altLang="zh-CN" sz="1400" kern="100" dirty="0" smtClean="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103114515"/>
                  </a:ext>
                </a:extLst>
              </a:tr>
              <a:tr h="416219">
                <a:tc>
                  <a:txBody>
                    <a:bodyPr/>
                    <a:lstStyle/>
                    <a:p>
                      <a:pPr marL="0" indent="0" algn="ctr" defTabSz="685800" rtl="0" eaLnBrk="1" latinLnBrk="0" hangingPunct="1">
                        <a:lnSpc>
                          <a:spcPct val="100000"/>
                        </a:lnSpc>
                        <a:spcBef>
                          <a:spcPts val="0"/>
                        </a:spcBef>
                        <a:spcAft>
                          <a:spcPts val="0"/>
                        </a:spcAft>
                      </a:pPr>
                      <a:r>
                        <a:rPr lang="zh-CN" altLang="en-US" sz="1400" kern="100" dirty="0" smtClean="0">
                          <a:effectLst/>
                          <a:latin typeface="宋体" panose="02010600030101010101" pitchFamily="2" charset="-122"/>
                          <a:ea typeface="宋体" panose="02010600030101010101" pitchFamily="2" charset="-122"/>
                        </a:rPr>
                        <a:t>费用补偿系统</a:t>
                      </a:r>
                      <a:endParaRPr lang="zh-CN" altLang="en-US" sz="1400" kern="100" dirty="0">
                        <a:solidFill>
                          <a:schemeClr val="dk1"/>
                        </a:solidFill>
                        <a:effectLst/>
                        <a:latin typeface="宋体" panose="02010600030101010101" pitchFamily="2" charset="-122"/>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117</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70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180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sz="1400" kern="100" dirty="0" smtClean="0">
                          <a:effectLst/>
                          <a:latin typeface="Times New Roman" panose="02020603050405020304" pitchFamily="18" charset="0"/>
                          <a:cs typeface="Times New Roman" panose="02020603050405020304" pitchFamily="18" charset="0"/>
                        </a:rPr>
                        <a:t>4</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altLang="zh-CN" sz="1400" kern="100" dirty="0" smtClean="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1130</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tc>
                  <a:txBody>
                    <a:bodyPr/>
                    <a:lstStyle/>
                    <a:p>
                      <a:pPr marL="0" indent="0" algn="ctr" defTabSz="685800" rtl="0" eaLnBrk="1" latinLnBrk="0" hangingPunct="1">
                        <a:lnSpc>
                          <a:spcPct val="100000"/>
                        </a:lnSpc>
                        <a:spcBef>
                          <a:spcPts val="0"/>
                        </a:spcBef>
                        <a:spcAft>
                          <a:spcPts val="0"/>
                        </a:spcAft>
                      </a:pPr>
                      <a:r>
                        <a:rPr lang="en-US" altLang="zh-CN" sz="1400" kern="100" dirty="0" smtClean="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lang="zh-CN" sz="1400" kern="100" dirty="0">
                        <a:solidFill>
                          <a:schemeClr val="dk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163489961"/>
                  </a:ext>
                </a:extLst>
              </a:tr>
            </a:tbl>
          </a:graphicData>
        </a:graphic>
      </p:graphicFrame>
    </p:spTree>
    <p:extLst>
      <p:ext uri="{BB962C8B-B14F-4D97-AF65-F5344CB8AC3E}">
        <p14:creationId xmlns:p14="http://schemas.microsoft.com/office/powerpoint/2010/main" val="2010630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2" grpId="0"/>
      <p:bldP spid="4"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09814" y="377900"/>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5</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经验研究</a:t>
            </a:r>
            <a:endParaRPr lang="zh-CN" altLang="en-US" sz="2800" dirty="0">
              <a:latin typeface="黑体" panose="02010609060101010101" pitchFamily="49" charset="-122"/>
              <a:ea typeface="黑体" panose="02010609060101010101" pitchFamily="49" charset="-122"/>
            </a:endParaRPr>
          </a:p>
        </p:txBody>
      </p:sp>
      <p:sp>
        <p:nvSpPr>
          <p:cNvPr id="6" name="矩形 5"/>
          <p:cNvSpPr/>
          <p:nvPr/>
        </p:nvSpPr>
        <p:spPr>
          <a:xfrm>
            <a:off x="8621" y="1622984"/>
            <a:ext cx="4935995" cy="461665"/>
          </a:xfrm>
          <a:prstGeom prst="rect">
            <a:avLst/>
          </a:prstGeom>
        </p:spPr>
        <p:txBody>
          <a:bodyPr wrap="square">
            <a:spAutoFit/>
          </a:bodyPr>
          <a:lstStyle/>
          <a:p>
            <a:pPr marL="342900" marR="0" lvl="0" indent="-342900" algn="l" defTabSz="1069848"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sz="2400" noProof="0" dirty="0" smtClean="0">
                <a:solidFill>
                  <a:prstClr val="black"/>
                </a:solidFill>
                <a:latin typeface="黑体" panose="02010609060101010101" pitchFamily="49" charset="-122"/>
                <a:ea typeface="黑体" panose="02010609060101010101" pitchFamily="49" charset="-122"/>
                <a:cs typeface="Times New Roman" panose="02020603050405020304" pitchFamily="18" charset="0"/>
              </a:rPr>
              <a:t>实验结果分析</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4" name="矩形 3"/>
          <p:cNvSpPr/>
          <p:nvPr/>
        </p:nvSpPr>
        <p:spPr>
          <a:xfrm>
            <a:off x="371187" y="2145055"/>
            <a:ext cx="4532010" cy="400110"/>
          </a:xfrm>
          <a:prstGeom prst="rect">
            <a:avLst/>
          </a:prstGeom>
        </p:spPr>
        <p:txBody>
          <a:bodyPr wrap="none">
            <a:spAutoFit/>
          </a:bodyPr>
          <a:lstStyle/>
          <a:p>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RQ</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M-AMT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P-AMT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故障检测效率</a:t>
            </a:r>
          </a:p>
        </p:txBody>
      </p:sp>
      <p:sp>
        <p:nvSpPr>
          <p:cNvPr id="7" name="文本框 6"/>
          <p:cNvSpPr txBox="1">
            <a:spLocks noChangeArrowheads="1"/>
          </p:cNvSpPr>
          <p:nvPr/>
        </p:nvSpPr>
        <p:spPr bwMode="auto">
          <a:xfrm>
            <a:off x="371187" y="2638787"/>
            <a:ext cx="37444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F-measure</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实验结果</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9337" y="3204279"/>
            <a:ext cx="2755036" cy="2066918"/>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4434" y="3194479"/>
            <a:ext cx="2808312" cy="2067242"/>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72807" y="3167613"/>
            <a:ext cx="2664297" cy="2081633"/>
          </a:xfrm>
          <a:prstGeom prst="rect">
            <a:avLst/>
          </a:prstGeom>
        </p:spPr>
      </p:pic>
      <p:sp>
        <p:nvSpPr>
          <p:cNvPr id="11" name="文本框 10"/>
          <p:cNvSpPr txBox="1"/>
          <p:nvPr/>
        </p:nvSpPr>
        <p:spPr>
          <a:xfrm>
            <a:off x="696144" y="5690811"/>
            <a:ext cx="8227643" cy="415498"/>
          </a:xfrm>
          <a:prstGeom prst="rect">
            <a:avLst/>
          </a:prstGeom>
          <a:noFill/>
        </p:spPr>
        <p:txBody>
          <a:bodyPr wrap="square" rtlCol="0">
            <a:spAutoFit/>
          </a:bodyPr>
          <a:lstStyle/>
          <a:p>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所有的测试场景中，</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M-AMT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P-AMT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揭示第一个故障的效率</a:t>
            </a:r>
            <a:r>
              <a:rPr lang="zh-CN" altLang="en-US"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高于</a:t>
            </a:r>
            <a:r>
              <a:rPr lang="en-US" altLang="zh-CN" sz="20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MT</a:t>
            </a:r>
            <a:endPar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4969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344216" y="421396"/>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5</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经验研究</a:t>
            </a:r>
            <a:endParaRPr lang="zh-CN" altLang="en-US" sz="2800" dirty="0">
              <a:latin typeface="黑体" panose="02010609060101010101" pitchFamily="49" charset="-122"/>
              <a:ea typeface="黑体" panose="02010609060101010101" pitchFamily="49" charset="-122"/>
            </a:endParaRPr>
          </a:p>
        </p:txBody>
      </p:sp>
      <p:sp>
        <p:nvSpPr>
          <p:cNvPr id="7" name="文本框 6"/>
          <p:cNvSpPr txBox="1">
            <a:spLocks noChangeArrowheads="1"/>
          </p:cNvSpPr>
          <p:nvPr/>
        </p:nvSpPr>
        <p:spPr bwMode="auto">
          <a:xfrm>
            <a:off x="469806" y="1656234"/>
            <a:ext cx="37444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N-measure</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实验结果</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文本框 10"/>
          <p:cNvSpPr txBox="1"/>
          <p:nvPr/>
        </p:nvSpPr>
        <p:spPr>
          <a:xfrm>
            <a:off x="831671" y="4808400"/>
            <a:ext cx="8227643" cy="1418915"/>
          </a:xfrm>
          <a:prstGeom prst="rect">
            <a:avLst/>
          </a:prstGeom>
          <a:noFill/>
        </p:spPr>
        <p:txBody>
          <a:bodyPr wrap="square" rtlCol="0">
            <a:spAutoFit/>
          </a:bodyPr>
          <a:lstStyle/>
          <a:p>
            <a:pPr marL="457200" indent="-457200">
              <a:lnSpc>
                <a:spcPct val="150000"/>
              </a:lnSpc>
              <a:buFont typeface="+mj-lt"/>
              <a:buAutoNum type="arabicPeriod"/>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P-AMT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N-measure</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均值</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都高于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MT</a:t>
            </a:r>
          </a:p>
          <a:p>
            <a:pPr marL="457200" indent="-457200">
              <a:lnSpc>
                <a:spcPct val="150000"/>
              </a:lnSpc>
              <a:buFont typeface="+mj-lt"/>
              <a:buAutoNum type="arabicPeriod"/>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M-AMT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N-measure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均值在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2/3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的场景中高于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MT</a:t>
            </a:r>
          </a:p>
          <a:p>
            <a:pPr marL="457200" indent="-457200">
              <a:lnSpc>
                <a:spcPct val="150000"/>
              </a:lnSpc>
              <a:buFont typeface="+mj-lt"/>
              <a:buAutoNum type="arabicPeriod"/>
            </a:pP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P-AMT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N-measure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均值在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2/3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的场景中高于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M-AMT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126" y="2389492"/>
            <a:ext cx="2812510" cy="2085760"/>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5933" y="2408294"/>
            <a:ext cx="2926100" cy="2085760"/>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42978" y="2389492"/>
            <a:ext cx="2702147" cy="2085760"/>
          </a:xfrm>
          <a:prstGeom prst="rect">
            <a:avLst/>
          </a:prstGeom>
        </p:spPr>
      </p:pic>
    </p:spTree>
    <p:extLst>
      <p:ext uri="{BB962C8B-B14F-4D97-AF65-F5344CB8AC3E}">
        <p14:creationId xmlns:p14="http://schemas.microsoft.com/office/powerpoint/2010/main" val="4189071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98811" y="410329"/>
            <a:ext cx="3096344" cy="901690"/>
          </a:xfrm>
        </p:spPr>
        <p:txBody>
          <a:bodyPr>
            <a:normAutofit/>
          </a:bodyPr>
          <a:lstStyle/>
          <a:p>
            <a:r>
              <a:rPr lang="en-US" altLang="zh-CN" sz="2800" dirty="0">
                <a:latin typeface="黑体" panose="02010609060101010101" pitchFamily="49" charset="-122"/>
                <a:ea typeface="黑体" panose="02010609060101010101" pitchFamily="49" charset="-122"/>
              </a:rPr>
              <a:t>5</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经验研究</a:t>
            </a:r>
            <a:endParaRPr lang="zh-CN" altLang="en-US" sz="2800" dirty="0">
              <a:latin typeface="黑体" panose="02010609060101010101" pitchFamily="49" charset="-122"/>
              <a:ea typeface="黑体" panose="02010609060101010101" pitchFamily="49" charset="-122"/>
            </a:endParaRPr>
          </a:p>
        </p:txBody>
      </p:sp>
      <p:sp>
        <p:nvSpPr>
          <p:cNvPr id="4" name="矩形 3"/>
          <p:cNvSpPr/>
          <p:nvPr/>
        </p:nvSpPr>
        <p:spPr>
          <a:xfrm>
            <a:off x="480120" y="1537414"/>
            <a:ext cx="3506088" cy="400110"/>
          </a:xfrm>
          <a:prstGeom prst="rect">
            <a:avLst/>
          </a:prstGeom>
        </p:spPr>
        <p:txBody>
          <a:bodyPr wrap="none">
            <a:spAutoFit/>
          </a:bodyPr>
          <a:lstStyle/>
          <a:p>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RQ</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M-AMT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P-AMT</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的性能</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p:cNvSpPr txBox="1">
            <a:spLocks noChangeArrowheads="1"/>
          </p:cNvSpPr>
          <p:nvPr/>
        </p:nvSpPr>
        <p:spPr bwMode="auto">
          <a:xfrm>
            <a:off x="640624" y="2014058"/>
            <a:ext cx="37444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T</a:t>
            </a:r>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-measure</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实验结果</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0240" y="2901120"/>
            <a:ext cx="3312368" cy="1785648"/>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0240" y="5138272"/>
            <a:ext cx="3312368" cy="1948343"/>
          </a:xfrm>
          <a:prstGeom prst="rect">
            <a:avLst/>
          </a:prstGeom>
        </p:spPr>
      </p:pic>
      <p:sp>
        <p:nvSpPr>
          <p:cNvPr id="10" name="文本框 9"/>
          <p:cNvSpPr txBox="1"/>
          <p:nvPr/>
        </p:nvSpPr>
        <p:spPr>
          <a:xfrm>
            <a:off x="1056184" y="2490702"/>
            <a:ext cx="5040560"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sz="1800" dirty="0" smtClean="0">
                <a:latin typeface="宋体" panose="02010600030101010101" pitchFamily="2" charset="-122"/>
                <a:ea typeface="宋体" panose="02010600030101010101" pitchFamily="2" charset="-122"/>
              </a:rPr>
              <a:t>揭示第一个故障选择测试用例的时间开销</a:t>
            </a:r>
            <a:endParaRPr lang="zh-CN" altLang="en-US" sz="1800" dirty="0">
              <a:latin typeface="宋体" panose="02010600030101010101" pitchFamily="2" charset="-122"/>
              <a:ea typeface="宋体" panose="02010600030101010101" pitchFamily="2" charset="-122"/>
            </a:endParaRPr>
          </a:p>
        </p:txBody>
      </p:sp>
      <p:sp>
        <p:nvSpPr>
          <p:cNvPr id="13" name="文本框 12"/>
          <p:cNvSpPr txBox="1"/>
          <p:nvPr/>
        </p:nvSpPr>
        <p:spPr>
          <a:xfrm>
            <a:off x="1056184" y="4727854"/>
            <a:ext cx="4032448" cy="369332"/>
          </a:xfrm>
          <a:prstGeom prst="rect">
            <a:avLst/>
          </a:prstGeom>
          <a:noFill/>
        </p:spPr>
        <p:txBody>
          <a:bodyPr wrap="square" rtlCol="0">
            <a:spAutoFit/>
          </a:bodyPr>
          <a:lstStyle/>
          <a:p>
            <a:pPr marL="342900" indent="-342900">
              <a:buFont typeface="Arial" panose="020B0604020202020204" pitchFamily="34" charset="0"/>
              <a:buChar char="•"/>
            </a:pPr>
            <a:r>
              <a:rPr lang="zh-CN" altLang="en-US" sz="1800" dirty="0" smtClean="0">
                <a:latin typeface="宋体" panose="02010600030101010101" pitchFamily="2" charset="-122"/>
                <a:ea typeface="宋体" panose="02010600030101010101" pitchFamily="2" charset="-122"/>
              </a:rPr>
              <a:t>执行一定数目测试用例的时间开销</a:t>
            </a:r>
            <a:endParaRPr lang="zh-CN" altLang="en-US" sz="1800" dirty="0">
              <a:latin typeface="宋体" panose="02010600030101010101" pitchFamily="2" charset="-122"/>
              <a:ea typeface="宋体" panose="02010600030101010101" pitchFamily="2" charset="-122"/>
            </a:endParaRPr>
          </a:p>
        </p:txBody>
      </p:sp>
      <p:sp>
        <p:nvSpPr>
          <p:cNvPr id="14" name="文本框 13"/>
          <p:cNvSpPr txBox="1"/>
          <p:nvPr/>
        </p:nvSpPr>
        <p:spPr>
          <a:xfrm>
            <a:off x="5088632" y="4038717"/>
            <a:ext cx="4320480" cy="3485570"/>
          </a:xfrm>
          <a:prstGeom prst="rect">
            <a:avLst/>
          </a:prstGeom>
          <a:noFill/>
        </p:spPr>
        <p:txBody>
          <a:bodyPr wrap="square" rtlCol="0">
            <a:spAutoFit/>
          </a:bodyPr>
          <a:lstStyle/>
          <a:p>
            <a:pPr marL="342900" indent="-342900">
              <a:lnSpc>
                <a:spcPct val="150000"/>
              </a:lnSpc>
              <a:buFont typeface="+mj-lt"/>
              <a:buAutoNum type="arabicPeriod"/>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选取</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测试用例</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需要的时间在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5/6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的场景中比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P-AMT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低</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另外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M-AMT </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选择测试用例</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的时间在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3/6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的场景中比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P-AMT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低，即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P-AMT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选择</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测试用例</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的时间开销相近 </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50000"/>
              </a:lnSpc>
              <a:buFont typeface="+mj-lt"/>
              <a:buAutoNum type="arabicPeriod"/>
            </a:pPr>
            <a:r>
              <a:rPr lang="zh-CN" altLang="en-US"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增加的时间开销在可以接受的范围内</a:t>
            </a:r>
            <a:r>
              <a:rPr lang="zh-CN" altLang="en-US" dirty="0"/>
              <a:t/>
            </a:r>
            <a:br>
              <a:rPr lang="zh-CN" altLang="en-US" dirty="0"/>
            </a:br>
            <a:endParaRPr lang="zh-CN" altLang="en-US" dirty="0"/>
          </a:p>
        </p:txBody>
      </p:sp>
    </p:spTree>
    <p:extLst>
      <p:ext uri="{BB962C8B-B14F-4D97-AF65-F5344CB8AC3E}">
        <p14:creationId xmlns:p14="http://schemas.microsoft.com/office/powerpoint/2010/main" val="4266456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P spid="1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2"/>
          <p:cNvSpPr txBox="1">
            <a:spLocks/>
          </p:cNvSpPr>
          <p:nvPr/>
        </p:nvSpPr>
        <p:spPr>
          <a:xfrm>
            <a:off x="1272208" y="360090"/>
            <a:ext cx="3096344" cy="901690"/>
          </a:xfrm>
          <a:prstGeom prst="rect">
            <a:avLst/>
          </a:prstGeom>
        </p:spPr>
        <p:txBody>
          <a:bodyPr vert="horz" lIns="106985" tIns="53492" rIns="106985" bIns="53492" rtlCol="0" anchor="ctr">
            <a:normAutofit/>
          </a:bodyPr>
          <a:lstStyle>
            <a:lvl1pPr algn="l" defTabSz="1069848" rtl="0" eaLnBrk="1" latinLnBrk="0" hangingPunct="1">
              <a:spcBef>
                <a:spcPct val="0"/>
              </a:spcBef>
              <a:buNone/>
              <a:defRPr sz="4000" kern="1200">
                <a:solidFill>
                  <a:schemeClr val="tx1">
                    <a:lumMod val="75000"/>
                    <a:lumOff val="25000"/>
                  </a:schemeClr>
                </a:solidFill>
                <a:latin typeface="+mj-lt"/>
                <a:ea typeface="+mj-ea"/>
                <a:cs typeface="+mj-cs"/>
              </a:defRPr>
            </a:lvl1pPr>
          </a:lstStyle>
          <a:p>
            <a:r>
              <a:rPr lang="en-US" altLang="zh-CN" sz="2800" dirty="0">
                <a:latin typeface="黑体" panose="02010609060101010101" pitchFamily="49" charset="-122"/>
                <a:ea typeface="黑体" panose="02010609060101010101" pitchFamily="49" charset="-122"/>
              </a:rPr>
              <a:t>6</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总结展望</a:t>
            </a:r>
            <a:endParaRPr lang="zh-CN" altLang="en-US" sz="2800" dirty="0">
              <a:latin typeface="黑体" panose="02010609060101010101" pitchFamily="49" charset="-122"/>
              <a:ea typeface="黑体" panose="02010609060101010101" pitchFamily="49" charset="-122"/>
            </a:endParaRPr>
          </a:p>
        </p:txBody>
      </p:sp>
      <p:sp>
        <p:nvSpPr>
          <p:cNvPr id="3" name="文本框 2"/>
          <p:cNvSpPr txBox="1"/>
          <p:nvPr/>
        </p:nvSpPr>
        <p:spPr>
          <a:xfrm>
            <a:off x="840160" y="2304306"/>
            <a:ext cx="8545016" cy="2585323"/>
          </a:xfrm>
          <a:prstGeom prst="rect">
            <a:avLst/>
          </a:prstGeom>
          <a:noFill/>
        </p:spPr>
        <p:txBody>
          <a:bodyPr wrap="square" rtlCol="0">
            <a:spAutoFit/>
          </a:bodyPr>
          <a:lstStyle/>
          <a:p>
            <a:pPr marL="457200" indent="-457200">
              <a:lnSpc>
                <a:spcPct val="150000"/>
              </a:lnSpc>
              <a:buFont typeface="+mj-lt"/>
              <a:buAutoNum type="arabicPeriod"/>
            </a:pPr>
            <a:r>
              <a:rPr lang="zh-CN" altLang="en-US" sz="1800" b="1" dirty="0" smtClean="0">
                <a:latin typeface="宋体" panose="02010600030101010101" pitchFamily="2" charset="-122"/>
                <a:ea typeface="宋体" panose="02010600030101010101" pitchFamily="2" charset="-122"/>
              </a:rPr>
              <a:t>提出两种适应性蜕变测试技术</a:t>
            </a:r>
            <a:r>
              <a:rPr lang="zh-CN" altLang="en-US" sz="1800" dirty="0">
                <a:latin typeface="宋体" panose="02010600030101010101" pitchFamily="2" charset="-122"/>
                <a:ea typeface="宋体" panose="02010600030101010101" pitchFamily="2" charset="-122"/>
              </a:rPr>
              <a:t>：</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M-AMT</a:t>
            </a:r>
            <a:r>
              <a:rPr lang="zh-CN" altLang="en-US" sz="1800" dirty="0" smtClean="0">
                <a:latin typeface="宋体" panose="02010600030101010101" pitchFamily="2" charset="-122"/>
                <a:ea typeface="宋体" panose="02010600030101010101" pitchFamily="2" charset="-122"/>
              </a:rPr>
              <a:t>和</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P-AMT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M-AMT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通过</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控制</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MT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的测试过程来提高故障检测效率；</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P-AMT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APT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的基础上，将蜕变关系作为测试预期，解决</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APT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缺少测试预期时不适用的问题。</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150000"/>
              </a:lnSpc>
              <a:buFont typeface="+mj-lt"/>
              <a:buAutoNum type="arabicPeriod"/>
            </a:pPr>
            <a:r>
              <a:rPr lang="zh-CN" altLang="en-US" sz="1800" b="1" dirty="0" smtClean="0">
                <a:latin typeface="宋体" panose="02010600030101010101" pitchFamily="2" charset="-122"/>
                <a:ea typeface="宋体" panose="02010600030101010101" pitchFamily="2" charset="-122"/>
              </a:rPr>
              <a:t>开发了适应性蜕变测试的支持工具</a:t>
            </a:r>
            <a:r>
              <a:rPr lang="en-US" altLang="zh-CN" sz="1800" b="1" dirty="0" smtClean="0">
                <a:latin typeface="Times New Roman" panose="02020603050405020304" pitchFamily="18" charset="0"/>
                <a:ea typeface="宋体" panose="02010600030101010101" pitchFamily="2" charset="-122"/>
                <a:cs typeface="Times New Roman" panose="02020603050405020304" pitchFamily="18" charset="0"/>
              </a:rPr>
              <a:t>APT2MT</a:t>
            </a:r>
            <a:r>
              <a:rPr lang="zh-CN" altLang="en-US" sz="18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支持识别蜕变关系、设置终止条件、选择测试技术、划分分区、生成测试用例和分析测试结果等</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功能</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150000"/>
              </a:lnSpc>
              <a:buFont typeface="+mj-lt"/>
              <a:buAutoNum type="arabicPeriod"/>
            </a:pPr>
            <a:r>
              <a:rPr lang="zh-CN" altLang="en-US" sz="1800" dirty="0">
                <a:latin typeface="宋体" panose="02010600030101010101" pitchFamily="2" charset="-122"/>
                <a:ea typeface="宋体" panose="02010600030101010101" pitchFamily="2" charset="-122"/>
              </a:rPr>
              <a:t>采用</a:t>
            </a:r>
            <a:r>
              <a:rPr lang="zh-CN" altLang="en-US" sz="1800" b="1" dirty="0">
                <a:latin typeface="宋体" panose="02010600030101010101" pitchFamily="2" charset="-122"/>
                <a:ea typeface="宋体" panose="02010600030101010101" pitchFamily="2" charset="-122"/>
              </a:rPr>
              <a:t>经验研究</a:t>
            </a:r>
            <a:r>
              <a:rPr lang="zh-CN" altLang="en-US" sz="1800" dirty="0">
                <a:latin typeface="宋体" panose="02010600030101010101" pitchFamily="2" charset="-122"/>
                <a:ea typeface="宋体" panose="02010600030101010101" pitchFamily="2" charset="-122"/>
              </a:rPr>
              <a:t>验证了两种适应性蜕变测试技术的有效性与效率</a:t>
            </a:r>
            <a:endParaRPr lang="zh-CN" altLang="en-US" sz="1800" b="1" dirty="0">
              <a:latin typeface="宋体" panose="02010600030101010101" pitchFamily="2" charset="-122"/>
              <a:ea typeface="宋体" panose="02010600030101010101" pitchFamily="2" charset="-122"/>
            </a:endParaRPr>
          </a:p>
        </p:txBody>
      </p:sp>
      <p:sp>
        <p:nvSpPr>
          <p:cNvPr id="13" name="文本框 12"/>
          <p:cNvSpPr txBox="1"/>
          <p:nvPr/>
        </p:nvSpPr>
        <p:spPr>
          <a:xfrm>
            <a:off x="840160" y="5496779"/>
            <a:ext cx="5259747" cy="923330"/>
          </a:xfrm>
          <a:prstGeom prst="rect">
            <a:avLst/>
          </a:prstGeom>
          <a:noFill/>
        </p:spPr>
        <p:txBody>
          <a:bodyPr wrap="square" rtlCol="0">
            <a:spAutoFit/>
          </a:bodyPr>
          <a:lstStyle/>
          <a:p>
            <a:pPr marL="457200" indent="-457200">
              <a:lnSpc>
                <a:spcPct val="150000"/>
              </a:lnSpc>
              <a:buFont typeface="+mj-lt"/>
              <a:buAutoNum type="arabicPeriod"/>
            </a:pPr>
            <a:r>
              <a:rPr lang="zh-CN" altLang="en-US" sz="1800" dirty="0" smtClean="0">
                <a:latin typeface="宋体" panose="02010600030101010101" pitchFamily="2" charset="-122"/>
                <a:ea typeface="宋体" panose="02010600030101010101" pitchFamily="2" charset="-122"/>
              </a:rPr>
              <a:t>采用更多的程序进行经验研究</a:t>
            </a:r>
            <a:endParaRPr lang="en-US" altLang="zh-CN" sz="1800" dirty="0" smtClean="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1800" dirty="0" smtClean="0">
                <a:latin typeface="宋体" panose="02010600030101010101" pitchFamily="2" charset="-122"/>
                <a:ea typeface="宋体" panose="02010600030101010101" pitchFamily="2" charset="-122"/>
              </a:rPr>
              <a:t>进一步完善适应性蜕变测试工具</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APT2MT</a:t>
            </a:r>
          </a:p>
        </p:txBody>
      </p:sp>
      <p:sp>
        <p:nvSpPr>
          <p:cNvPr id="15" name="文本框 14"/>
          <p:cNvSpPr txBox="1">
            <a:spLocks noChangeArrowheads="1"/>
          </p:cNvSpPr>
          <p:nvPr/>
        </p:nvSpPr>
        <p:spPr bwMode="auto">
          <a:xfrm>
            <a:off x="624136" y="1556582"/>
            <a:ext cx="37444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本文工作总结</a:t>
            </a:r>
          </a:p>
        </p:txBody>
      </p:sp>
      <p:sp>
        <p:nvSpPr>
          <p:cNvPr id="16" name="文本框 15"/>
          <p:cNvSpPr txBox="1">
            <a:spLocks noChangeArrowheads="1"/>
          </p:cNvSpPr>
          <p:nvPr/>
        </p:nvSpPr>
        <p:spPr bwMode="auto">
          <a:xfrm>
            <a:off x="651866" y="4944855"/>
            <a:ext cx="44644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l"/>
            </a:pPr>
            <a:r>
              <a:rPr lang="zh-CN" altLang="en-US" sz="2400" dirty="0">
                <a:latin typeface="黑体" panose="02010609060101010101" pitchFamily="49" charset="-122"/>
                <a:ea typeface="黑体" panose="02010609060101010101" pitchFamily="49" charset="-122"/>
              </a:rPr>
              <a:t>工作不足及未来展望</a:t>
            </a:r>
          </a:p>
        </p:txBody>
      </p:sp>
    </p:spTree>
    <p:extLst>
      <p:ext uri="{BB962C8B-B14F-4D97-AF65-F5344CB8AC3E}">
        <p14:creationId xmlns:p14="http://schemas.microsoft.com/office/powerpoint/2010/main" val="4100221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build="p"/>
      <p:bldP spid="15"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延期 8"/>
          <p:cNvSpPr/>
          <p:nvPr/>
        </p:nvSpPr>
        <p:spPr>
          <a:xfrm>
            <a:off x="12169" y="3024386"/>
            <a:ext cx="1764095" cy="1011602"/>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899410 w 3204064"/>
              <a:gd name="connsiteY4" fmla="*/ 1887198 h 1887198"/>
              <a:gd name="connsiteX5" fmla="*/ 0 w 3204064"/>
              <a:gd name="connsiteY5" fmla="*/ 0 h 188719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29980 w 3204064"/>
              <a:gd name="connsiteY4" fmla="*/ 1887198 h 1887198"/>
              <a:gd name="connsiteX5" fmla="*/ 0 w 3204064"/>
              <a:gd name="connsiteY5" fmla="*/ 0 h 1887198"/>
              <a:gd name="connsiteX0" fmla="*/ 0 w 3189073"/>
              <a:gd name="connsiteY0" fmla="*/ 0 h 1872208"/>
              <a:gd name="connsiteX1" fmla="*/ 2036746 w 3189073"/>
              <a:gd name="connsiteY1" fmla="*/ 0 h 1872208"/>
              <a:gd name="connsiteX2" fmla="*/ 3189073 w 3189073"/>
              <a:gd name="connsiteY2" fmla="*/ 936104 h 1872208"/>
              <a:gd name="connsiteX3" fmla="*/ 2036746 w 3189073"/>
              <a:gd name="connsiteY3" fmla="*/ 1872208 h 1872208"/>
              <a:gd name="connsiteX4" fmla="*/ 14989 w 3189073"/>
              <a:gd name="connsiteY4" fmla="*/ 1872208 h 1872208"/>
              <a:gd name="connsiteX5" fmla="*/ 0 w 3189073"/>
              <a:gd name="connsiteY5" fmla="*/ 0 h 1872208"/>
              <a:gd name="connsiteX0" fmla="*/ 0 w 3848302"/>
              <a:gd name="connsiteY0" fmla="*/ 14991 h 1872208"/>
              <a:gd name="connsiteX1" fmla="*/ 2695975 w 3848302"/>
              <a:gd name="connsiteY1" fmla="*/ 0 h 1872208"/>
              <a:gd name="connsiteX2" fmla="*/ 3848302 w 3848302"/>
              <a:gd name="connsiteY2" fmla="*/ 936104 h 1872208"/>
              <a:gd name="connsiteX3" fmla="*/ 2695975 w 3848302"/>
              <a:gd name="connsiteY3" fmla="*/ 1872208 h 1872208"/>
              <a:gd name="connsiteX4" fmla="*/ 674218 w 3848302"/>
              <a:gd name="connsiteY4" fmla="*/ 1872208 h 1872208"/>
              <a:gd name="connsiteX5" fmla="*/ 0 w 3848302"/>
              <a:gd name="connsiteY5" fmla="*/ 14991 h 1872208"/>
              <a:gd name="connsiteX0" fmla="*/ 0 w 3848302"/>
              <a:gd name="connsiteY0" fmla="*/ 14991 h 1902188"/>
              <a:gd name="connsiteX1" fmla="*/ 2695975 w 3848302"/>
              <a:gd name="connsiteY1" fmla="*/ 0 h 1902188"/>
              <a:gd name="connsiteX2" fmla="*/ 3848302 w 3848302"/>
              <a:gd name="connsiteY2" fmla="*/ 936104 h 1902188"/>
              <a:gd name="connsiteX3" fmla="*/ 2695975 w 3848302"/>
              <a:gd name="connsiteY3" fmla="*/ 1872208 h 1902188"/>
              <a:gd name="connsiteX4" fmla="*/ 31469 w 3848302"/>
              <a:gd name="connsiteY4" fmla="*/ 1902188 h 1902188"/>
              <a:gd name="connsiteX5" fmla="*/ 0 w 3848302"/>
              <a:gd name="connsiteY5" fmla="*/ 14991 h 1902188"/>
              <a:gd name="connsiteX0" fmla="*/ 0 w 3864784"/>
              <a:gd name="connsiteY0" fmla="*/ 29981 h 1902188"/>
              <a:gd name="connsiteX1" fmla="*/ 2712457 w 3864784"/>
              <a:gd name="connsiteY1" fmla="*/ 0 h 1902188"/>
              <a:gd name="connsiteX2" fmla="*/ 3864784 w 3864784"/>
              <a:gd name="connsiteY2" fmla="*/ 936104 h 1902188"/>
              <a:gd name="connsiteX3" fmla="*/ 2712457 w 3864784"/>
              <a:gd name="connsiteY3" fmla="*/ 1872208 h 1902188"/>
              <a:gd name="connsiteX4" fmla="*/ 47951 w 3864784"/>
              <a:gd name="connsiteY4" fmla="*/ 1902188 h 1902188"/>
              <a:gd name="connsiteX5" fmla="*/ 0 w 3864784"/>
              <a:gd name="connsiteY5" fmla="*/ 29981 h 1902188"/>
              <a:gd name="connsiteX0" fmla="*/ 0 w 3831822"/>
              <a:gd name="connsiteY0" fmla="*/ 14990 h 1902188"/>
              <a:gd name="connsiteX1" fmla="*/ 2679495 w 3831822"/>
              <a:gd name="connsiteY1" fmla="*/ 0 h 1902188"/>
              <a:gd name="connsiteX2" fmla="*/ 3831822 w 3831822"/>
              <a:gd name="connsiteY2" fmla="*/ 936104 h 1902188"/>
              <a:gd name="connsiteX3" fmla="*/ 2679495 w 3831822"/>
              <a:gd name="connsiteY3" fmla="*/ 1872208 h 1902188"/>
              <a:gd name="connsiteX4" fmla="*/ 14989 w 3831822"/>
              <a:gd name="connsiteY4" fmla="*/ 1902188 h 1902188"/>
              <a:gd name="connsiteX5" fmla="*/ 0 w 3831822"/>
              <a:gd name="connsiteY5" fmla="*/ 14990 h 190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solidFill>
                  <a:schemeClr val="bg1"/>
                </a:solidFill>
                <a:latin typeface="微软雅黑" pitchFamily="34" charset="-122"/>
                <a:ea typeface="微软雅黑" pitchFamily="34" charset="-122"/>
              </a:rPr>
              <a:t>感谢！</a:t>
            </a:r>
            <a:endParaRPr lang="zh-CN" altLang="en-US" sz="4000" dirty="0">
              <a:solidFill>
                <a:schemeClr val="bg1"/>
              </a:solidFill>
              <a:latin typeface="微软雅黑" pitchFamily="34" charset="-122"/>
              <a:ea typeface="微软雅黑" pitchFamily="34" charset="-122"/>
            </a:endParaRPr>
          </a:p>
        </p:txBody>
      </p:sp>
      <p:sp>
        <p:nvSpPr>
          <p:cNvPr id="21" name="Line 34"/>
          <p:cNvSpPr>
            <a:spLocks noChangeShapeType="1"/>
          </p:cNvSpPr>
          <p:nvPr/>
        </p:nvSpPr>
        <p:spPr bwMode="auto">
          <a:xfrm>
            <a:off x="3072408" y="3816474"/>
            <a:ext cx="3744416"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34" name="文本框 33"/>
          <p:cNvSpPr txBox="1">
            <a:spLocks noChangeArrowheads="1"/>
          </p:cNvSpPr>
          <p:nvPr/>
        </p:nvSpPr>
        <p:spPr bwMode="auto">
          <a:xfrm>
            <a:off x="3216424" y="3168402"/>
            <a:ext cx="37444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zh-CN" altLang="en-US" sz="2800" dirty="0">
                <a:latin typeface="黑体" panose="02010609060101010101" pitchFamily="49" charset="-122"/>
                <a:ea typeface="黑体" panose="02010609060101010101" pitchFamily="49" charset="-122"/>
              </a:rPr>
              <a:t>请</a:t>
            </a:r>
            <a:r>
              <a:rPr lang="zh-CN" altLang="en-US" sz="2800" dirty="0" smtClean="0">
                <a:latin typeface="黑体" panose="02010609060101010101" pitchFamily="49" charset="-122"/>
                <a:ea typeface="黑体" panose="02010609060101010101" pitchFamily="49" charset="-122"/>
              </a:rPr>
              <a:t>各位老师批评指正</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4171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1980220" cy="901690"/>
          </a:xfrm>
        </p:spPr>
        <p:txBody>
          <a:bodyPr>
            <a:normAutofit/>
          </a:bodyPr>
          <a:lstStyle/>
          <a:p>
            <a:r>
              <a:rPr lang="en-US" altLang="zh-CN" sz="2800" dirty="0" smtClean="0">
                <a:latin typeface="黑体" panose="02010609060101010101" pitchFamily="49" charset="-122"/>
                <a:ea typeface="黑体" panose="02010609060101010101" pitchFamily="49" charset="-122"/>
              </a:rPr>
              <a:t>1 </a:t>
            </a:r>
            <a:r>
              <a:rPr lang="zh-CN" altLang="en-US" sz="2800" dirty="0" smtClean="0">
                <a:latin typeface="黑体" panose="02010609060101010101" pitchFamily="49" charset="-122"/>
                <a:ea typeface="黑体" panose="02010609060101010101" pitchFamily="49" charset="-122"/>
              </a:rPr>
              <a:t>背  景</a:t>
            </a:r>
            <a:endParaRPr lang="zh-CN" altLang="en-US" sz="2800" dirty="0">
              <a:latin typeface="黑体" panose="02010609060101010101" pitchFamily="49" charset="-122"/>
              <a:ea typeface="黑体" panose="02010609060101010101" pitchFamily="49" charset="-122"/>
            </a:endParaRPr>
          </a:p>
        </p:txBody>
      </p:sp>
      <p:sp>
        <p:nvSpPr>
          <p:cNvPr id="11" name="矩形 10"/>
          <p:cNvSpPr/>
          <p:nvPr/>
        </p:nvSpPr>
        <p:spPr>
          <a:xfrm>
            <a:off x="336104" y="1380260"/>
            <a:ext cx="1877437" cy="461665"/>
          </a:xfrm>
          <a:prstGeom prst="rect">
            <a:avLst/>
          </a:prstGeom>
        </p:spPr>
        <p:txBody>
          <a:bodyPr wrap="none">
            <a:spAutoFit/>
          </a:bodyPr>
          <a:lstStyle/>
          <a:p>
            <a:pPr marL="457200" indent="-457200">
              <a:buFont typeface="Wingdings" panose="05000000000000000000" pitchFamily="2" charset="2"/>
              <a:buChar char="l"/>
            </a:pPr>
            <a:r>
              <a:rPr lang="zh-CN" altLang="en-US" sz="2400" dirty="0" smtClean="0">
                <a:solidFill>
                  <a:schemeClr val="accent2"/>
                </a:solidFill>
                <a:latin typeface="黑体" panose="02010609060101010101" pitchFamily="49" charset="-122"/>
                <a:ea typeface="黑体" panose="02010609060101010101" pitchFamily="49" charset="-122"/>
              </a:rPr>
              <a:t>软件</a:t>
            </a:r>
            <a:r>
              <a:rPr lang="zh-CN" altLang="en-US" sz="2400" dirty="0">
                <a:solidFill>
                  <a:schemeClr val="accent2"/>
                </a:solidFill>
                <a:latin typeface="黑体" panose="02010609060101010101" pitchFamily="49" charset="-122"/>
                <a:ea typeface="黑体" panose="02010609060101010101" pitchFamily="49" charset="-122"/>
              </a:rPr>
              <a:t>事故</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1031" y="4578187"/>
            <a:ext cx="2072624" cy="2597616"/>
          </a:xfrm>
          <a:prstGeom prst="rect">
            <a:avLst/>
          </a:prstGeom>
        </p:spPr>
      </p:pic>
      <p:graphicFrame>
        <p:nvGraphicFramePr>
          <p:cNvPr id="5" name="图示 4"/>
          <p:cNvGraphicFramePr/>
          <p:nvPr>
            <p:extLst>
              <p:ext uri="{D42A27DB-BD31-4B8C-83A1-F6EECF244321}">
                <p14:modId xmlns:p14="http://schemas.microsoft.com/office/powerpoint/2010/main" val="2241388098"/>
              </p:ext>
            </p:extLst>
          </p:nvPr>
        </p:nvGraphicFramePr>
        <p:xfrm>
          <a:off x="480120" y="1656234"/>
          <a:ext cx="7920880" cy="41764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34455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1620180" cy="901690"/>
          </a:xfrm>
        </p:spPr>
        <p:txBody>
          <a:bodyPr>
            <a:normAutofit/>
          </a:bodyPr>
          <a:lstStyle/>
          <a:p>
            <a:r>
              <a:rPr lang="en-US" altLang="zh-CN" sz="2800" dirty="0" smtClean="0">
                <a:solidFill>
                  <a:srgbClr val="000000">
                    <a:lumMod val="75000"/>
                    <a:lumOff val="25000"/>
                  </a:srgbClr>
                </a:solidFill>
                <a:latin typeface="黑体" panose="02010609060101010101" pitchFamily="49" charset="-122"/>
                <a:ea typeface="黑体" panose="02010609060101010101" pitchFamily="49" charset="-122"/>
              </a:rPr>
              <a:t>1 </a:t>
            </a:r>
            <a:r>
              <a:rPr lang="zh-CN" altLang="en-US" sz="2800" dirty="0" smtClean="0">
                <a:solidFill>
                  <a:srgbClr val="000000">
                    <a:lumMod val="75000"/>
                    <a:lumOff val="25000"/>
                  </a:srgbClr>
                </a:solidFill>
                <a:latin typeface="黑体" panose="02010609060101010101" pitchFamily="49" charset="-122"/>
                <a:ea typeface="黑体" panose="02010609060101010101" pitchFamily="49" charset="-122"/>
              </a:rPr>
              <a:t>背 景</a:t>
            </a:r>
            <a:endParaRPr lang="zh-CN" altLang="en-US" sz="2800" dirty="0">
              <a:latin typeface="黑体" panose="02010609060101010101" pitchFamily="49" charset="-122"/>
              <a:ea typeface="黑体" panose="02010609060101010101" pitchFamily="49" charset="-122"/>
            </a:endParaRPr>
          </a:p>
        </p:txBody>
      </p:sp>
      <p:sp>
        <p:nvSpPr>
          <p:cNvPr id="2" name="矩形 1"/>
          <p:cNvSpPr/>
          <p:nvPr/>
        </p:nvSpPr>
        <p:spPr>
          <a:xfrm>
            <a:off x="16512" y="1446217"/>
            <a:ext cx="1877437" cy="461665"/>
          </a:xfrm>
          <a:prstGeom prst="rect">
            <a:avLst/>
          </a:prstGeom>
        </p:spPr>
        <p:txBody>
          <a:bodyPr wrap="none">
            <a:spAutoFit/>
          </a:bodyPr>
          <a:lstStyle/>
          <a:p>
            <a:pPr marL="457200" indent="-457200">
              <a:buFont typeface="Wingdings" panose="05000000000000000000" pitchFamily="2" charset="2"/>
              <a:buChar char="l"/>
            </a:pPr>
            <a:r>
              <a:rPr lang="zh-CN" altLang="en-US" sz="2400" dirty="0" smtClean="0">
                <a:latin typeface="黑体" panose="02010609060101010101" pitchFamily="49" charset="-122"/>
                <a:ea typeface="黑体" panose="02010609060101010101" pitchFamily="49" charset="-122"/>
              </a:rPr>
              <a:t>软件测试</a:t>
            </a:r>
            <a:endParaRPr lang="zh-CN" altLang="en-US" sz="2400" dirty="0">
              <a:latin typeface="黑体" panose="02010609060101010101" pitchFamily="49" charset="-122"/>
              <a:ea typeface="黑体" panose="02010609060101010101" pitchFamily="49" charset="-122"/>
            </a:endParaRPr>
          </a:p>
        </p:txBody>
      </p:sp>
      <p:sp>
        <p:nvSpPr>
          <p:cNvPr id="28" name="文本框 27"/>
          <p:cNvSpPr txBox="1">
            <a:spLocks noChangeArrowheads="1"/>
          </p:cNvSpPr>
          <p:nvPr/>
        </p:nvSpPr>
        <p:spPr bwMode="auto">
          <a:xfrm>
            <a:off x="371903" y="2606664"/>
            <a:ext cx="342058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软件测试的定义</a:t>
            </a:r>
          </a:p>
        </p:txBody>
      </p:sp>
      <p:sp>
        <p:nvSpPr>
          <p:cNvPr id="29" name="文本框 28"/>
          <p:cNvSpPr txBox="1">
            <a:spLocks noChangeArrowheads="1"/>
          </p:cNvSpPr>
          <p:nvPr/>
        </p:nvSpPr>
        <p:spPr bwMode="auto">
          <a:xfrm>
            <a:off x="873604" y="3331909"/>
            <a:ext cx="84963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1800" dirty="0">
                <a:latin typeface="宋体" panose="02010600030101010101" pitchFamily="2" charset="-122"/>
                <a:ea typeface="宋体" panose="02010600030101010101" pitchFamily="2" charset="-122"/>
              </a:rPr>
              <a:t>根据软件开发阶段的规格说明和程序内部结构精心</a:t>
            </a:r>
            <a:r>
              <a:rPr lang="zh-CN" altLang="en-US" sz="1800" b="1" dirty="0">
                <a:solidFill>
                  <a:srgbClr val="FF0000"/>
                </a:solidFill>
                <a:latin typeface="宋体" panose="02010600030101010101" pitchFamily="2" charset="-122"/>
                <a:ea typeface="宋体" panose="02010600030101010101" pitchFamily="2" charset="-122"/>
              </a:rPr>
              <a:t>设计一批测试用例</a:t>
            </a:r>
            <a:r>
              <a:rPr lang="zh-CN" altLang="en-US" sz="1800" dirty="0">
                <a:latin typeface="宋体" panose="02010600030101010101" pitchFamily="2" charset="-122"/>
                <a:ea typeface="宋体" panose="02010600030101010101" pitchFamily="2" charset="-122"/>
              </a:rPr>
              <a:t>，并利用这些测试用例去</a:t>
            </a:r>
            <a:r>
              <a:rPr lang="zh-CN" altLang="en-US" sz="1800" b="1" dirty="0">
                <a:solidFill>
                  <a:srgbClr val="FF0000"/>
                </a:solidFill>
                <a:latin typeface="宋体" panose="02010600030101010101" pitchFamily="2" charset="-122"/>
                <a:ea typeface="宋体" panose="02010600030101010101" pitchFamily="2" charset="-122"/>
              </a:rPr>
              <a:t>执行程序</a:t>
            </a:r>
            <a:r>
              <a:rPr lang="zh-CN" altLang="en-US" sz="1800" dirty="0">
                <a:latin typeface="宋体" panose="02010600030101010101" pitchFamily="2" charset="-122"/>
                <a:ea typeface="宋体" panose="02010600030101010101" pitchFamily="2" charset="-122"/>
              </a:rPr>
              <a:t>，以</a:t>
            </a:r>
            <a:r>
              <a:rPr lang="zh-CN" altLang="en-US" sz="1800" dirty="0">
                <a:solidFill>
                  <a:schemeClr val="tx2"/>
                </a:solidFill>
                <a:latin typeface="宋体" panose="02010600030101010101" pitchFamily="2" charset="-122"/>
                <a:ea typeface="宋体" panose="02010600030101010101" pitchFamily="2" charset="-122"/>
              </a:rPr>
              <a:t>发现软件故障</a:t>
            </a:r>
            <a:r>
              <a:rPr lang="zh-CN" altLang="en-US" sz="1800" dirty="0">
                <a:latin typeface="宋体" panose="02010600030101010101" pitchFamily="2" charset="-122"/>
                <a:ea typeface="宋体" panose="02010600030101010101" pitchFamily="2" charset="-122"/>
              </a:rPr>
              <a:t>的过程</a:t>
            </a:r>
          </a:p>
        </p:txBody>
      </p:sp>
      <p:sp>
        <p:nvSpPr>
          <p:cNvPr id="30" name="文本框 29"/>
          <p:cNvSpPr txBox="1">
            <a:spLocks noChangeArrowheads="1"/>
          </p:cNvSpPr>
          <p:nvPr/>
        </p:nvSpPr>
        <p:spPr bwMode="auto">
          <a:xfrm>
            <a:off x="371903" y="4221272"/>
            <a:ext cx="39246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软件测试的过程</a:t>
            </a:r>
          </a:p>
        </p:txBody>
      </p:sp>
      <p:sp>
        <p:nvSpPr>
          <p:cNvPr id="6" name="文本框 5"/>
          <p:cNvSpPr txBox="1"/>
          <p:nvPr/>
        </p:nvSpPr>
        <p:spPr>
          <a:xfrm>
            <a:off x="804156" y="2104747"/>
            <a:ext cx="5976664" cy="369332"/>
          </a:xfrm>
          <a:prstGeom prst="rect">
            <a:avLst/>
          </a:prstGeom>
          <a:noFill/>
        </p:spPr>
        <p:txBody>
          <a:bodyPr wrap="square" rtlCol="0">
            <a:spAutoFit/>
          </a:bodyPr>
          <a:lstStyle/>
          <a:p>
            <a:r>
              <a:rPr lang="zh-CN" altLang="zh-CN" sz="1800" dirty="0">
                <a:latin typeface="宋体" panose="02010600030101010101" pitchFamily="2" charset="-122"/>
                <a:ea typeface="宋体" panose="02010600030101010101" pitchFamily="2" charset="-122"/>
              </a:rPr>
              <a:t>软件测试是一种</a:t>
            </a:r>
            <a:r>
              <a:rPr lang="zh-CN" altLang="zh-CN" sz="1800" b="1" dirty="0">
                <a:solidFill>
                  <a:schemeClr val="tx2"/>
                </a:solidFill>
                <a:latin typeface="宋体" panose="02010600030101010101" pitchFamily="2" charset="-122"/>
                <a:ea typeface="宋体" panose="02010600030101010101" pitchFamily="2" charset="-122"/>
              </a:rPr>
              <a:t>广泛采用</a:t>
            </a:r>
            <a:r>
              <a:rPr lang="zh-CN" altLang="zh-CN" sz="1800" dirty="0">
                <a:latin typeface="宋体" panose="02010600030101010101" pitchFamily="2" charset="-122"/>
                <a:ea typeface="宋体" panose="02010600030101010101" pitchFamily="2" charset="-122"/>
              </a:rPr>
              <a:t>的</a:t>
            </a:r>
            <a:r>
              <a:rPr lang="zh-CN" altLang="zh-CN" sz="1800" b="1" dirty="0">
                <a:solidFill>
                  <a:srgbClr val="FF0000"/>
                </a:solidFill>
                <a:latin typeface="宋体" panose="02010600030101010101" pitchFamily="2" charset="-122"/>
                <a:ea typeface="宋体" panose="02010600030101010101" pitchFamily="2" charset="-122"/>
              </a:rPr>
              <a:t>软件质量</a:t>
            </a:r>
            <a:r>
              <a:rPr lang="zh-CN" altLang="zh-CN" sz="1800" dirty="0">
                <a:latin typeface="宋体" panose="02010600030101010101" pitchFamily="2" charset="-122"/>
                <a:ea typeface="宋体" panose="02010600030101010101" pitchFamily="2" charset="-122"/>
              </a:rPr>
              <a:t>保证手段</a:t>
            </a:r>
            <a:endParaRPr lang="zh-CN" altLang="en-US" sz="1800" dirty="0">
              <a:latin typeface="宋体" panose="02010600030101010101" pitchFamily="2" charset="-122"/>
              <a:ea typeface="宋体" panose="02010600030101010101" pitchFamily="2" charset="-122"/>
            </a:endParaRPr>
          </a:p>
        </p:txBody>
      </p:sp>
      <p:grpSp>
        <p:nvGrpSpPr>
          <p:cNvPr id="43" name="组合 42"/>
          <p:cNvGrpSpPr/>
          <p:nvPr/>
        </p:nvGrpSpPr>
        <p:grpSpPr>
          <a:xfrm rot="10800000">
            <a:off x="5060465" y="5970291"/>
            <a:ext cx="3800749" cy="941056"/>
            <a:chOff x="899592" y="1196752"/>
            <a:chExt cx="5512819" cy="1584176"/>
          </a:xfrm>
        </p:grpSpPr>
        <p:sp>
          <p:nvSpPr>
            <p:cNvPr id="44" name="矩形 1"/>
            <p:cNvSpPr/>
            <p:nvPr/>
          </p:nvSpPr>
          <p:spPr>
            <a:xfrm>
              <a:off x="899592" y="1196752"/>
              <a:ext cx="5512819" cy="1584176"/>
            </a:xfrm>
            <a:custGeom>
              <a:avLst/>
              <a:gdLst/>
              <a:ahLst/>
              <a:cxnLst/>
              <a:rect l="l" t="t" r="r" b="b"/>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chemeClr val="bg1"/>
            </a:solidFill>
            <a:ln w="28575" cap="flat" cmpd="sng" algn="ctr">
              <a:solidFill>
                <a:srgbClr val="FF0000"/>
              </a:solidFill>
              <a:prstDash val="solid"/>
            </a:ln>
            <a:effectLst>
              <a:outerShdw dist="12700" dir="5400000" algn="t" rotWithShape="0">
                <a:prstClr val="black">
                  <a:alpha val="40000"/>
                </a:prstClr>
              </a:outerShdw>
            </a:effectLst>
          </p:spPr>
          <p:txBody>
            <a:bodyPr rtlCol="0" anchor="ctr"/>
            <a:lstStyle/>
            <a:p>
              <a:pPr algn="ctr" defTabSz="914400">
                <a:defRPr/>
              </a:pPr>
              <a:endParaRPr lang="zh-CN" altLang="en-US" sz="1800" kern="0">
                <a:solidFill>
                  <a:sysClr val="window" lastClr="FFFFFF"/>
                </a:solidFill>
                <a:latin typeface="Calibri"/>
                <a:ea typeface="宋体"/>
              </a:endParaRPr>
            </a:p>
          </p:txBody>
        </p:sp>
        <p:cxnSp>
          <p:nvCxnSpPr>
            <p:cNvPr id="47" name="直接连接符 46"/>
            <p:cNvCxnSpPr/>
            <p:nvPr/>
          </p:nvCxnSpPr>
          <p:spPr>
            <a:xfrm>
              <a:off x="899592" y="1772816"/>
              <a:ext cx="5163310" cy="0"/>
            </a:xfrm>
            <a:prstGeom prst="line">
              <a:avLst/>
            </a:prstGeom>
            <a:noFill/>
            <a:ln w="19050" cap="flat" cmpd="sng" algn="ctr">
              <a:solidFill>
                <a:srgbClr val="FF0000"/>
              </a:solidFill>
              <a:prstDash val="sysDash"/>
            </a:ln>
            <a:effectLst>
              <a:outerShdw dist="12700" dir="5400000" algn="t" rotWithShape="0">
                <a:srgbClr val="FFFF00">
                  <a:alpha val="40000"/>
                </a:srgbClr>
              </a:outerShdw>
            </a:effectLst>
          </p:spPr>
        </p:cxnSp>
      </p:grpSp>
      <p:sp>
        <p:nvSpPr>
          <p:cNvPr id="9" name="文本框 8"/>
          <p:cNvSpPr txBox="1"/>
          <p:nvPr/>
        </p:nvSpPr>
        <p:spPr>
          <a:xfrm>
            <a:off x="6345344" y="6581465"/>
            <a:ext cx="2232248" cy="369332"/>
          </a:xfrm>
          <a:prstGeom prst="rect">
            <a:avLst/>
          </a:prstGeom>
          <a:noFill/>
        </p:spPr>
        <p:txBody>
          <a:bodyPr wrap="square" rtlCol="0">
            <a:spAutoFit/>
          </a:bodyPr>
          <a:lstStyle/>
          <a:p>
            <a:r>
              <a:rPr lang="zh-CN" altLang="en-US" sz="1800" dirty="0">
                <a:latin typeface="宋体" panose="02010600030101010101" pitchFamily="2" charset="-122"/>
                <a:ea typeface="宋体" panose="02010600030101010101" pitchFamily="2" charset="-122"/>
              </a:rPr>
              <a:t>测试预期</a:t>
            </a:r>
          </a:p>
        </p:txBody>
      </p:sp>
      <p:sp>
        <p:nvSpPr>
          <p:cNvPr id="10" name="文本框 9"/>
          <p:cNvSpPr txBox="1"/>
          <p:nvPr/>
        </p:nvSpPr>
        <p:spPr>
          <a:xfrm>
            <a:off x="5557212" y="6093786"/>
            <a:ext cx="3808512" cy="369332"/>
          </a:xfrm>
          <a:prstGeom prst="rect">
            <a:avLst/>
          </a:prstGeom>
          <a:noFill/>
        </p:spPr>
        <p:txBody>
          <a:bodyPr wrap="square" rtlCol="0">
            <a:spAutoFit/>
          </a:bodyPr>
          <a:lstStyle/>
          <a:p>
            <a:r>
              <a:rPr lang="zh-CN" altLang="en-US" sz="1800" dirty="0">
                <a:latin typeface="宋体" panose="02010600030101010101" pitchFamily="2" charset="-122"/>
                <a:ea typeface="宋体" panose="02010600030101010101" pitchFamily="2" charset="-122"/>
              </a:rPr>
              <a:t>验证系统输出是否正确的机制</a:t>
            </a:r>
          </a:p>
        </p:txBody>
      </p:sp>
      <p:graphicFrame>
        <p:nvGraphicFramePr>
          <p:cNvPr id="20" name="图示 19"/>
          <p:cNvGraphicFramePr/>
          <p:nvPr>
            <p:extLst>
              <p:ext uri="{D42A27DB-BD31-4B8C-83A1-F6EECF244321}">
                <p14:modId xmlns:p14="http://schemas.microsoft.com/office/powerpoint/2010/main" val="3374621375"/>
              </p:ext>
            </p:extLst>
          </p:nvPr>
        </p:nvGraphicFramePr>
        <p:xfrm>
          <a:off x="1140301" y="4987524"/>
          <a:ext cx="3804316" cy="2258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5245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graphicEl>
                                              <a:dgm id="{E98A04AE-EBAD-4035-8DCD-43ACDE67E29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graphicEl>
                                              <a:dgm id="{11EBC6D5-3333-4C75-972D-6BEDF3C6E380}"/>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graphicEl>
                                              <a:dgm id="{23C4781C-FD60-4B4C-B3C4-A2A1126D05B0}"/>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graphicEl>
                                              <a:dgm id="{8FFB32F1-694A-4BA5-992F-735FF5097ECF}"/>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graphicEl>
                                              <a:dgm id="{F31AC2A2-EE12-462D-B506-74D72C037BD1}"/>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graphicEl>
                                              <a:dgm id="{2FFA3A35-488C-431C-BFD8-40287907B8CB}"/>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6" grpId="0"/>
      <p:bldP spid="9" grpId="0"/>
      <p:bldP spid="10" grpId="0"/>
      <p:bldGraphic spid="20"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1620180" cy="901690"/>
          </a:xfrm>
        </p:spPr>
        <p:txBody>
          <a:bodyPr>
            <a:normAutofit/>
          </a:bodyPr>
          <a:lstStyle/>
          <a:p>
            <a:r>
              <a:rPr lang="en-US" altLang="zh-CN" sz="2800" dirty="0" smtClean="0">
                <a:solidFill>
                  <a:srgbClr val="000000">
                    <a:lumMod val="75000"/>
                    <a:lumOff val="25000"/>
                  </a:srgbClr>
                </a:solidFill>
                <a:latin typeface="黑体" panose="02010609060101010101" pitchFamily="49" charset="-122"/>
                <a:ea typeface="黑体" panose="02010609060101010101" pitchFamily="49" charset="-122"/>
              </a:rPr>
              <a:t>1 </a:t>
            </a:r>
            <a:r>
              <a:rPr lang="zh-CN" altLang="en-US" sz="2800" dirty="0" smtClean="0">
                <a:solidFill>
                  <a:srgbClr val="000000">
                    <a:lumMod val="75000"/>
                    <a:lumOff val="25000"/>
                  </a:srgbClr>
                </a:solidFill>
                <a:latin typeface="黑体" panose="02010609060101010101" pitchFamily="49" charset="-122"/>
                <a:ea typeface="黑体" panose="02010609060101010101" pitchFamily="49" charset="-122"/>
              </a:rPr>
              <a:t>背 景</a:t>
            </a:r>
            <a:endParaRPr lang="zh-CN" altLang="en-US" sz="2800" dirty="0">
              <a:latin typeface="黑体" panose="02010609060101010101" pitchFamily="49" charset="-122"/>
              <a:ea typeface="黑体" panose="02010609060101010101" pitchFamily="49" charset="-122"/>
            </a:endParaRPr>
          </a:p>
        </p:txBody>
      </p:sp>
      <p:sp>
        <p:nvSpPr>
          <p:cNvPr id="2" name="矩形 1"/>
          <p:cNvSpPr/>
          <p:nvPr/>
        </p:nvSpPr>
        <p:spPr>
          <a:xfrm>
            <a:off x="363394" y="1444198"/>
            <a:ext cx="2492990" cy="461665"/>
          </a:xfrm>
          <a:prstGeom prst="rect">
            <a:avLst/>
          </a:prstGeom>
        </p:spPr>
        <p:txBody>
          <a:bodyPr wrap="none">
            <a:spAutoFit/>
          </a:bodyPr>
          <a:lstStyle/>
          <a:p>
            <a:pPr marL="457200" indent="-457200">
              <a:buFont typeface="Wingdings" panose="05000000000000000000" pitchFamily="2" charset="2"/>
              <a:buChar char="l"/>
            </a:pPr>
            <a:r>
              <a:rPr lang="zh-CN" altLang="en-US" sz="2400" dirty="0" smtClean="0">
                <a:latin typeface="黑体" panose="02010609060101010101" pitchFamily="49" charset="-122"/>
                <a:ea typeface="黑体" panose="02010609060101010101" pitchFamily="49" charset="-122"/>
              </a:rPr>
              <a:t>测试预期问题</a:t>
            </a:r>
            <a:endParaRPr lang="zh-CN" altLang="en-US" sz="2400" dirty="0">
              <a:latin typeface="黑体" panose="02010609060101010101" pitchFamily="49" charset="-122"/>
              <a:ea typeface="黑体" panose="02010609060101010101" pitchFamily="49" charset="-122"/>
            </a:endParaRPr>
          </a:p>
        </p:txBody>
      </p:sp>
      <p:sp>
        <p:nvSpPr>
          <p:cNvPr id="4" name="文本框 3"/>
          <p:cNvSpPr txBox="1"/>
          <p:nvPr/>
        </p:nvSpPr>
        <p:spPr>
          <a:xfrm>
            <a:off x="912168" y="2016274"/>
            <a:ext cx="5472608" cy="858377"/>
          </a:xfrm>
          <a:prstGeom prst="rect">
            <a:avLst/>
          </a:prstGeom>
          <a:noFill/>
        </p:spPr>
        <p:txBody>
          <a:bodyPr wrap="square" rtlCol="0">
            <a:spAutoFit/>
          </a:bodyPr>
          <a:lstStyle/>
          <a:p>
            <a:pPr marL="457200" indent="-457200">
              <a:lnSpc>
                <a:spcPct val="150000"/>
              </a:lnSpc>
              <a:buFont typeface="+mj-lt"/>
              <a:buAutoNum type="arabicPeriod"/>
            </a:pPr>
            <a:r>
              <a:rPr lang="zh-CN" altLang="en-US" sz="1800" dirty="0" smtClean="0">
                <a:latin typeface="宋体" panose="02010600030101010101" pitchFamily="2" charset="-122"/>
                <a:ea typeface="宋体" panose="02010600030101010101" pitchFamily="2" charset="-122"/>
              </a:rPr>
              <a:t>测试预期不存在</a:t>
            </a:r>
            <a:endParaRPr lang="en-US" altLang="zh-CN" sz="1800" dirty="0" smtClean="0">
              <a:latin typeface="宋体" panose="02010600030101010101" pitchFamily="2" charset="-122"/>
              <a:ea typeface="宋体" panose="02010600030101010101" pitchFamily="2" charset="-122"/>
            </a:endParaRPr>
          </a:p>
          <a:p>
            <a:pPr marL="457200" indent="-457200">
              <a:lnSpc>
                <a:spcPct val="150000"/>
              </a:lnSpc>
              <a:buFont typeface="+mj-lt"/>
              <a:buAutoNum type="arabicPeriod"/>
            </a:pPr>
            <a:r>
              <a:rPr lang="zh-CN" altLang="en-US" sz="1800" dirty="0" smtClean="0">
                <a:latin typeface="宋体" panose="02010600030101010101" pitchFamily="2" charset="-122"/>
                <a:ea typeface="宋体" panose="02010600030101010101" pitchFamily="2" charset="-122"/>
              </a:rPr>
              <a:t>运用测试预期需要付出高昂的代价</a:t>
            </a:r>
            <a:endParaRPr lang="zh-CN" altLang="en-US" sz="1800" dirty="0">
              <a:latin typeface="宋体" panose="02010600030101010101" pitchFamily="2" charset="-122"/>
              <a:ea typeface="宋体" panose="02010600030101010101" pitchFamily="2" charset="-122"/>
            </a:endParaRPr>
          </a:p>
        </p:txBody>
      </p:sp>
      <p:sp>
        <p:nvSpPr>
          <p:cNvPr id="5" name="文本框 4"/>
          <p:cNvSpPr txBox="1"/>
          <p:nvPr/>
        </p:nvSpPr>
        <p:spPr>
          <a:xfrm>
            <a:off x="912168" y="3787779"/>
            <a:ext cx="6552728" cy="415498"/>
          </a:xfrm>
          <a:prstGeom prst="rect">
            <a:avLst/>
          </a:prstGeom>
          <a:noFill/>
        </p:spPr>
        <p:txBody>
          <a:bodyPr wrap="square" rtlCol="0">
            <a:spAutoFit/>
          </a:bodyPr>
          <a:lstStyle/>
          <a:p>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程序</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sin</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函数的实现，</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是程序的输入参数</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p:cNvSpPr txBox="1"/>
          <p:nvPr/>
        </p:nvSpPr>
        <p:spPr>
          <a:xfrm>
            <a:off x="1236204" y="4242833"/>
            <a:ext cx="2016224" cy="92333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1800" dirty="0" smtClean="0">
                <a:latin typeface="Times New Roman" panose="02020603050405020304" pitchFamily="18" charset="0"/>
                <a:cs typeface="Times New Roman" panose="02020603050405020304" pitchFamily="18" charset="0"/>
              </a:rPr>
              <a:t>sin(0°) = 0</a:t>
            </a:r>
          </a:p>
          <a:p>
            <a:pPr marL="342900" indent="-342900">
              <a:lnSpc>
                <a:spcPct val="150000"/>
              </a:lnSpc>
              <a:buFont typeface="Arial" panose="020B0604020202020204" pitchFamily="34" charset="0"/>
              <a:buChar char="•"/>
            </a:pPr>
            <a:r>
              <a:rPr lang="en-US" altLang="zh-CN" sz="1800" dirty="0" smtClean="0">
                <a:latin typeface="Times New Roman" panose="02020603050405020304" pitchFamily="18" charset="0"/>
                <a:cs typeface="Times New Roman" panose="02020603050405020304" pitchFamily="18" charset="0"/>
              </a:rPr>
              <a:t>sin(30°) = 0.5</a:t>
            </a:r>
            <a:endParaRPr lang="zh-CN" altLang="en-US" sz="18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1236204" y="5659119"/>
            <a:ext cx="7200800" cy="12890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AU" altLang="zh-CN" sz="1800" i="1" dirty="0">
                <a:latin typeface="Times New Roman" panose="02020603050405020304" pitchFamily="18" charset="0"/>
                <a:ea typeface="宋体" panose="02010600030101010101" pitchFamily="2" charset="-122"/>
                <a:cs typeface="Times New Roman" panose="02020603050405020304" pitchFamily="18" charset="0"/>
              </a:rPr>
              <a:t>sin</a:t>
            </a:r>
            <a:r>
              <a:rPr lang="en-AU" altLang="zh-CN" sz="1800" dirty="0">
                <a:latin typeface="Times New Roman" panose="02020603050405020304" pitchFamily="18" charset="0"/>
                <a:ea typeface="宋体" panose="02010600030101010101" pitchFamily="2" charset="-122"/>
                <a:cs typeface="Times New Roman" panose="02020603050405020304" pitchFamily="18" charset="0"/>
              </a:rPr>
              <a:t>(29.8</a:t>
            </a:r>
            <a:r>
              <a:rPr lang="en-US" altLang="zh-CN" sz="1800" baseline="30000" dirty="0">
                <a:latin typeface="Times New Roman" panose="02020603050405020304" pitchFamily="18" charset="0"/>
                <a:ea typeface="宋体" panose="02010600030101010101" pitchFamily="2" charset="-122"/>
                <a:cs typeface="Times New Roman" panose="02020603050405020304" pitchFamily="18" charset="0"/>
              </a:rPr>
              <a:t>o</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0.51234</a:t>
            </a:r>
          </a:p>
          <a:p>
            <a:pPr marL="285750" indent="-285750">
              <a:lnSpc>
                <a:spcPct val="150000"/>
              </a:lnSpc>
              <a:buFont typeface="Arial" panose="020B0604020202020204" pitchFamily="34" charset="0"/>
              <a:buChar char="•"/>
            </a:pPr>
            <a:r>
              <a:rPr lang="en-AU" altLang="zh-CN" sz="1800" i="1" dirty="0" smtClean="0">
                <a:latin typeface="Times New Roman" panose="02020603050405020304" pitchFamily="18" charset="0"/>
                <a:ea typeface="宋体" panose="02010600030101010101" pitchFamily="2" charset="-122"/>
                <a:cs typeface="Times New Roman" panose="02020603050405020304" pitchFamily="18" charset="0"/>
              </a:rPr>
              <a:t>sin</a:t>
            </a:r>
            <a:r>
              <a:rPr lang="en-AU" altLang="zh-CN" sz="1800" dirty="0" smtClean="0">
                <a:latin typeface="Times New Roman" panose="02020603050405020304" pitchFamily="18" charset="0"/>
                <a:ea typeface="宋体" panose="02010600030101010101" pitchFamily="2" charset="-122"/>
                <a:cs typeface="Times New Roman" panose="02020603050405020304" pitchFamily="18" charset="0"/>
              </a:rPr>
              <a:t>(29.8</a:t>
            </a:r>
            <a:r>
              <a:rPr lang="en-US" altLang="zh-CN" sz="1800" baseline="30000" dirty="0">
                <a:latin typeface="Times New Roman" panose="02020603050405020304" pitchFamily="18" charset="0"/>
                <a:ea typeface="宋体" panose="02010600030101010101" pitchFamily="2" charset="-122"/>
                <a:cs typeface="Times New Roman" panose="02020603050405020304" pitchFamily="18" charset="0"/>
              </a:rPr>
              <a:t>o</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0.49876</a:t>
            </a:r>
          </a:p>
          <a:p>
            <a:pPr marL="285750" indent="-285750">
              <a:lnSpc>
                <a:spcPct val="150000"/>
              </a:lnSpc>
              <a:buFont typeface="Arial" panose="020B0604020202020204" pitchFamily="34" charset="0"/>
              <a:buChar char="•"/>
            </a:pPr>
            <a:r>
              <a:rPr lang="en-AU" altLang="zh-CN" sz="1800" i="1" dirty="0">
                <a:latin typeface="Times New Roman" panose="02020603050405020304" pitchFamily="18" charset="0"/>
                <a:ea typeface="宋体" panose="02010600030101010101" pitchFamily="2" charset="-122"/>
                <a:cs typeface="Times New Roman" panose="02020603050405020304" pitchFamily="18" charset="0"/>
              </a:rPr>
              <a:t>sin</a:t>
            </a:r>
            <a:r>
              <a:rPr lang="en-AU" altLang="zh-CN" sz="1800" dirty="0">
                <a:latin typeface="Times New Roman" panose="02020603050405020304" pitchFamily="18" charset="0"/>
                <a:ea typeface="宋体" panose="02010600030101010101" pitchFamily="2" charset="-122"/>
                <a:cs typeface="Times New Roman" panose="02020603050405020304" pitchFamily="18" charset="0"/>
              </a:rPr>
              <a:t>(29.8</a:t>
            </a:r>
            <a:r>
              <a:rPr lang="en-US" altLang="zh-CN" sz="1800" baseline="30000" dirty="0">
                <a:latin typeface="Times New Roman" panose="02020603050405020304" pitchFamily="18" charset="0"/>
                <a:ea typeface="宋体" panose="02010600030101010101" pitchFamily="2" charset="-122"/>
                <a:cs typeface="Times New Roman" panose="02020603050405020304" pitchFamily="18" charset="0"/>
              </a:rPr>
              <a:t>o</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rPr>
              <a:t>0.49873</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p:cNvSpPr txBox="1">
            <a:spLocks noChangeArrowheads="1"/>
          </p:cNvSpPr>
          <p:nvPr/>
        </p:nvSpPr>
        <p:spPr bwMode="auto">
          <a:xfrm>
            <a:off x="552128" y="3098207"/>
            <a:ext cx="50405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例子</a:t>
            </a:r>
          </a:p>
        </p:txBody>
      </p:sp>
      <p:sp>
        <p:nvSpPr>
          <p:cNvPr id="19" name="文本框 18"/>
          <p:cNvSpPr txBox="1"/>
          <p:nvPr/>
        </p:nvSpPr>
        <p:spPr>
          <a:xfrm>
            <a:off x="912168" y="5180013"/>
            <a:ext cx="6552728" cy="415498"/>
          </a:xfrm>
          <a:prstGeom prst="rect">
            <a:avLst/>
          </a:prstGeom>
          <a:noFill/>
        </p:spPr>
        <p:txBody>
          <a:bodyPr wrap="square" rtlCol="0">
            <a:spAutoFit/>
          </a:bodyPr>
          <a:lstStyle/>
          <a:p>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假设程序</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返回了如下结果：</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94988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P spid="8"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1707061" cy="901690"/>
          </a:xfrm>
        </p:spPr>
        <p:txBody>
          <a:bodyPr>
            <a:normAutofit/>
          </a:bodyPr>
          <a:lstStyle/>
          <a:p>
            <a:r>
              <a:rPr lang="en-US" altLang="zh-CN" sz="2800" dirty="0" smtClean="0">
                <a:latin typeface="黑体" panose="02010609060101010101" pitchFamily="49" charset="-122"/>
                <a:ea typeface="黑体" panose="02010609060101010101" pitchFamily="49" charset="-122"/>
              </a:rPr>
              <a:t>1 </a:t>
            </a:r>
            <a:r>
              <a:rPr lang="zh-CN" altLang="en-US" sz="2800" dirty="0" smtClean="0">
                <a:latin typeface="黑体" panose="02010609060101010101" pitchFamily="49" charset="-122"/>
                <a:ea typeface="黑体" panose="02010609060101010101" pitchFamily="49" charset="-122"/>
              </a:rPr>
              <a:t>背  景</a:t>
            </a:r>
            <a:endParaRPr lang="zh-CN" altLang="en-US" sz="2800" dirty="0">
              <a:latin typeface="黑体" panose="02010609060101010101" pitchFamily="49" charset="-122"/>
              <a:ea typeface="黑体" panose="02010609060101010101" pitchFamily="49" charset="-122"/>
            </a:endParaRPr>
          </a:p>
        </p:txBody>
      </p:sp>
      <p:sp>
        <p:nvSpPr>
          <p:cNvPr id="14" name="矩形 13"/>
          <p:cNvSpPr/>
          <p:nvPr/>
        </p:nvSpPr>
        <p:spPr>
          <a:xfrm>
            <a:off x="120080" y="1567153"/>
            <a:ext cx="2954655" cy="461665"/>
          </a:xfrm>
          <a:prstGeom prst="rect">
            <a:avLst/>
          </a:prstGeom>
        </p:spPr>
        <p:txBody>
          <a:bodyPr wrap="none">
            <a:spAutoFit/>
          </a:bodyPr>
          <a:lstStyle/>
          <a:p>
            <a:pPr marL="457200" indent="-457200">
              <a:buFont typeface="Wingdings" panose="05000000000000000000" pitchFamily="2" charset="2"/>
              <a:buChar char="l"/>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蜕变</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测试（</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MT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5" name="文本框 14"/>
          <p:cNvSpPr txBox="1">
            <a:spLocks noChangeArrowheads="1"/>
          </p:cNvSpPr>
          <p:nvPr/>
        </p:nvSpPr>
        <p:spPr bwMode="auto">
          <a:xfrm>
            <a:off x="480120" y="2202566"/>
            <a:ext cx="78488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MT</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1998</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年</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T. Y. Chen</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提出的一种</a:t>
            </a:r>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能够缓解测试预期问题的技术</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p:cNvSpPr txBox="1"/>
          <p:nvPr/>
        </p:nvSpPr>
        <p:spPr>
          <a:xfrm>
            <a:off x="480120" y="2508193"/>
            <a:ext cx="8856984" cy="1338828"/>
          </a:xfrm>
          <a:prstGeom prst="rect">
            <a:avLst/>
          </a:prstGeom>
          <a:noFill/>
        </p:spPr>
        <p:txBody>
          <a:bodyPr wrap="square" rtlCol="0">
            <a:spAutoFit/>
          </a:bodyPr>
          <a:lstStyle/>
          <a:p>
            <a:pPr marL="457200" indent="-457200">
              <a:lnSpc>
                <a:spcPct val="150000"/>
              </a:lnSpc>
              <a:buFont typeface="+mj-ea"/>
              <a:buAutoNum type="circleNumDbPlain"/>
            </a:pPr>
            <a:r>
              <a:rPr lang="zh-CN" altLang="zh-CN" sz="1800" dirty="0">
                <a:latin typeface="宋体" panose="02010600030101010101" pitchFamily="2" charset="-122"/>
                <a:ea typeface="宋体" panose="02010600030101010101" pitchFamily="2" charset="-122"/>
              </a:rPr>
              <a:t>依据待测软件的蜕变属性获取蜕变关系</a:t>
            </a:r>
            <a:endParaRPr lang="en-US" altLang="zh-CN" sz="1800" dirty="0">
              <a:latin typeface="宋体" panose="02010600030101010101" pitchFamily="2" charset="-122"/>
              <a:ea typeface="宋体" panose="02010600030101010101" pitchFamily="2" charset="-122"/>
            </a:endParaRPr>
          </a:p>
          <a:p>
            <a:pPr marL="457200" indent="-457200">
              <a:lnSpc>
                <a:spcPct val="150000"/>
              </a:lnSpc>
              <a:buFont typeface="+mj-ea"/>
              <a:buAutoNum type="circleNumDbPlain"/>
            </a:pPr>
            <a:r>
              <a:rPr lang="zh-CN" altLang="zh-CN" sz="1800" dirty="0">
                <a:latin typeface="宋体" panose="02010600030101010101" pitchFamily="2" charset="-122"/>
                <a:ea typeface="宋体" panose="02010600030101010101" pitchFamily="2" charset="-122"/>
              </a:rPr>
              <a:t>执行原始测试用例与衍生测试用例（根据蜕变关系获得）</a:t>
            </a:r>
            <a:endParaRPr lang="en-US" altLang="zh-CN" sz="1800" dirty="0">
              <a:latin typeface="宋体" panose="02010600030101010101" pitchFamily="2" charset="-122"/>
              <a:ea typeface="宋体" panose="02010600030101010101" pitchFamily="2" charset="-122"/>
            </a:endParaRPr>
          </a:p>
          <a:p>
            <a:pPr marL="457200" indent="-457200">
              <a:lnSpc>
                <a:spcPct val="150000"/>
              </a:lnSpc>
              <a:buFont typeface="+mj-ea"/>
              <a:buAutoNum type="circleNumDbPlain"/>
            </a:pPr>
            <a:r>
              <a:rPr lang="zh-CN" altLang="zh-CN" sz="1800" dirty="0">
                <a:latin typeface="宋体" panose="02010600030101010101" pitchFamily="2" charset="-122"/>
                <a:ea typeface="宋体" panose="02010600030101010101" pitchFamily="2" charset="-122"/>
              </a:rPr>
              <a:t>检查对应的输出是否违反蜕变关系。如果违反了某种蜕变关系，则表明存在故障</a:t>
            </a:r>
            <a:endParaRPr lang="zh-CN" altLang="en-US" sz="180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4838" y="5028906"/>
            <a:ext cx="657179" cy="657179"/>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2310" y="5051981"/>
            <a:ext cx="685468" cy="598662"/>
          </a:xfrm>
          <a:prstGeom prst="rect">
            <a:avLst/>
          </a:prstGeom>
        </p:spPr>
      </p:pic>
      <p:sp>
        <p:nvSpPr>
          <p:cNvPr id="9" name="文本框 8"/>
          <p:cNvSpPr txBox="1"/>
          <p:nvPr/>
        </p:nvSpPr>
        <p:spPr>
          <a:xfrm>
            <a:off x="2945619" y="3870763"/>
            <a:ext cx="1152128" cy="276999"/>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rPr>
              <a:t>原始测试用例</a:t>
            </a:r>
            <a:endParaRPr lang="zh-CN" altLang="en-US" sz="1200" dirty="0">
              <a:latin typeface="宋体" panose="02010600030101010101" pitchFamily="2" charset="-122"/>
              <a:ea typeface="宋体" panose="02010600030101010101" pitchFamily="2" charset="-122"/>
            </a:endParaRPr>
          </a:p>
        </p:txBody>
      </p:sp>
      <p:sp>
        <p:nvSpPr>
          <p:cNvPr id="16" name="文本框 15"/>
          <p:cNvSpPr txBox="1"/>
          <p:nvPr/>
        </p:nvSpPr>
        <p:spPr>
          <a:xfrm>
            <a:off x="2943265" y="5412628"/>
            <a:ext cx="1152128" cy="276999"/>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rPr>
              <a:t>衍生测试用例</a:t>
            </a:r>
            <a:endParaRPr lang="zh-CN" altLang="en-US" sz="1200" dirty="0">
              <a:latin typeface="宋体" panose="02010600030101010101" pitchFamily="2" charset="-122"/>
              <a:ea typeface="宋体" panose="02010600030101010101" pitchFamily="2" charset="-122"/>
            </a:endParaRPr>
          </a:p>
        </p:txBody>
      </p:sp>
      <p:sp>
        <p:nvSpPr>
          <p:cNvPr id="18" name="文本框 17"/>
          <p:cNvSpPr txBox="1"/>
          <p:nvPr/>
        </p:nvSpPr>
        <p:spPr>
          <a:xfrm>
            <a:off x="1267526" y="5212812"/>
            <a:ext cx="797312" cy="276999"/>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rPr>
              <a:t>蜕变关系</a:t>
            </a:r>
            <a:endParaRPr lang="zh-CN" altLang="en-US" sz="1200" dirty="0">
              <a:latin typeface="宋体" panose="02010600030101010101" pitchFamily="2" charset="-122"/>
              <a:ea typeface="宋体" panose="02010600030101010101" pitchFamily="2" charset="-122"/>
            </a:endParaRPr>
          </a:p>
        </p:txBody>
      </p:sp>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0462" y="5007210"/>
            <a:ext cx="701521" cy="701521"/>
          </a:xfrm>
          <a:prstGeom prst="rect">
            <a:avLst/>
          </a:prstGeom>
        </p:spPr>
      </p:pic>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48947" y="4231410"/>
            <a:ext cx="664468" cy="664468"/>
          </a:xfrm>
          <a:prstGeom prst="rect">
            <a:avLst/>
          </a:prstGeom>
        </p:spPr>
      </p:pic>
      <p:pic>
        <p:nvPicPr>
          <p:cNvPr id="20" name="图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87683" y="5762989"/>
            <a:ext cx="664468" cy="664468"/>
          </a:xfrm>
          <a:prstGeom prst="rect">
            <a:avLst/>
          </a:prstGeom>
        </p:spPr>
      </p:pic>
      <p:cxnSp>
        <p:nvCxnSpPr>
          <p:cNvPr id="21" name="肘形连接符 20"/>
          <p:cNvCxnSpPr>
            <a:stCxn id="12" idx="1"/>
            <a:endCxn id="5" idx="0"/>
          </p:cNvCxnSpPr>
          <p:nvPr/>
        </p:nvCxnSpPr>
        <p:spPr>
          <a:xfrm rot="10800000" flipV="1">
            <a:off x="2393429" y="4563644"/>
            <a:ext cx="755519" cy="465262"/>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5" idx="2"/>
            <a:endCxn id="20" idx="1"/>
          </p:cNvCxnSpPr>
          <p:nvPr/>
        </p:nvCxnSpPr>
        <p:spPr>
          <a:xfrm rot="16200000" flipH="1">
            <a:off x="2585986" y="5493526"/>
            <a:ext cx="409138" cy="794255"/>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2" idx="3"/>
            <a:endCxn id="8" idx="0"/>
          </p:cNvCxnSpPr>
          <p:nvPr/>
        </p:nvCxnSpPr>
        <p:spPr>
          <a:xfrm>
            <a:off x="3813415" y="4563644"/>
            <a:ext cx="831629" cy="48833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20" idx="3"/>
            <a:endCxn id="8" idx="2"/>
          </p:cNvCxnSpPr>
          <p:nvPr/>
        </p:nvCxnSpPr>
        <p:spPr>
          <a:xfrm flipV="1">
            <a:off x="3852151" y="5650643"/>
            <a:ext cx="792893" cy="444580"/>
          </a:xfrm>
          <a:prstGeom prst="bentConnector2">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8" idx="3"/>
            <a:endCxn id="11" idx="1"/>
          </p:cNvCxnSpPr>
          <p:nvPr/>
        </p:nvCxnSpPr>
        <p:spPr>
          <a:xfrm>
            <a:off x="4987778" y="5351312"/>
            <a:ext cx="682684" cy="6659"/>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rot="5400000" flipH="1">
            <a:off x="4064684" y="3716985"/>
            <a:ext cx="61417" cy="3922075"/>
          </a:xfrm>
          <a:prstGeom prst="bentConnector4">
            <a:avLst>
              <a:gd name="adj1" fmla="val -1225040"/>
              <a:gd name="adj2" fmla="val 100195"/>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365131" y="5219470"/>
            <a:ext cx="797312" cy="276999"/>
          </a:xfrm>
          <a:prstGeom prst="rect">
            <a:avLst/>
          </a:prstGeom>
          <a:noFill/>
        </p:spPr>
        <p:txBody>
          <a:bodyPr wrap="square" rtlCol="0">
            <a:spAutoFit/>
          </a:bodyPr>
          <a:lstStyle/>
          <a:p>
            <a:r>
              <a:rPr lang="zh-CN" altLang="en-US" sz="1200" dirty="0">
                <a:latin typeface="宋体" panose="02010600030101010101" pitchFamily="2" charset="-122"/>
                <a:ea typeface="宋体" panose="02010600030101010101" pitchFamily="2" charset="-122"/>
              </a:rPr>
              <a:t>测试结果</a:t>
            </a:r>
          </a:p>
        </p:txBody>
      </p:sp>
      <p:sp>
        <p:nvSpPr>
          <p:cNvPr id="4" name="文本框 3"/>
          <p:cNvSpPr txBox="1"/>
          <p:nvPr/>
        </p:nvSpPr>
        <p:spPr>
          <a:xfrm>
            <a:off x="4702696" y="5699964"/>
            <a:ext cx="851234" cy="276999"/>
          </a:xfrm>
          <a:prstGeom prst="rect">
            <a:avLst/>
          </a:prstGeom>
          <a:noFill/>
        </p:spPr>
        <p:txBody>
          <a:bodyPr wrap="square" rtlCol="0">
            <a:spAutoFit/>
          </a:bodyPr>
          <a:lstStyle/>
          <a:p>
            <a:r>
              <a:rPr lang="zh-CN" altLang="en-US" sz="1200" dirty="0" smtClean="0">
                <a:latin typeface="宋体" panose="02010600030101010101" pitchFamily="2" charset="-122"/>
                <a:ea typeface="宋体" panose="02010600030101010101" pitchFamily="2" charset="-122"/>
              </a:rPr>
              <a:t>待测程序</a:t>
            </a:r>
            <a:endParaRPr lang="zh-CN" altLang="en-US" sz="1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10535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par>
                                <p:cTn id="36" presetID="1" presetClass="entr" presetSubtype="0" fill="hold" nodeType="withEffect">
                                  <p:stCondLst>
                                    <p:cond delay="1000"/>
                                  </p:stCondLst>
                                  <p:childTnLst>
                                    <p:set>
                                      <p:cBhvr>
                                        <p:cTn id="37" dur="1" fill="hold">
                                          <p:stCondLst>
                                            <p:cond delay="0"/>
                                          </p:stCondLst>
                                        </p:cTn>
                                        <p:tgtEl>
                                          <p:spTgt spid="27"/>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2" end="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8" grpId="0"/>
      <p:bldP spid="41"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1707061" cy="901690"/>
          </a:xfrm>
        </p:spPr>
        <p:txBody>
          <a:bodyPr>
            <a:normAutofit/>
          </a:bodyPr>
          <a:lstStyle/>
          <a:p>
            <a:r>
              <a:rPr lang="en-US" altLang="zh-CN" sz="2800" dirty="0" smtClean="0">
                <a:latin typeface="黑体" panose="02010609060101010101" pitchFamily="49" charset="-122"/>
                <a:ea typeface="黑体" panose="02010609060101010101" pitchFamily="49" charset="-122"/>
              </a:rPr>
              <a:t>1 </a:t>
            </a:r>
            <a:r>
              <a:rPr lang="zh-CN" altLang="en-US" sz="2800" dirty="0" smtClean="0">
                <a:latin typeface="黑体" panose="02010609060101010101" pitchFamily="49" charset="-122"/>
                <a:ea typeface="黑体" panose="02010609060101010101" pitchFamily="49" charset="-122"/>
              </a:rPr>
              <a:t>背  景</a:t>
            </a:r>
            <a:endParaRPr lang="zh-CN" altLang="en-US" sz="2800" dirty="0">
              <a:latin typeface="黑体" panose="02010609060101010101" pitchFamily="49" charset="-122"/>
              <a:ea typeface="黑体" panose="02010609060101010101" pitchFamily="49" charset="-122"/>
            </a:endParaRPr>
          </a:p>
        </p:txBody>
      </p:sp>
      <p:sp>
        <p:nvSpPr>
          <p:cNvPr id="22" name="矩形 21"/>
          <p:cNvSpPr/>
          <p:nvPr/>
        </p:nvSpPr>
        <p:spPr>
          <a:xfrm>
            <a:off x="25328" y="1693827"/>
            <a:ext cx="3724096" cy="461665"/>
          </a:xfrm>
          <a:prstGeom prst="rect">
            <a:avLst/>
          </a:prstGeom>
        </p:spPr>
        <p:txBody>
          <a:bodyPr wrap="none">
            <a:spAutoFit/>
          </a:bodyPr>
          <a:lstStyle/>
          <a:p>
            <a:pPr marL="457200" indent="-457200">
              <a:buFont typeface="Wingdings" panose="05000000000000000000" pitchFamily="2" charset="2"/>
              <a:buChar char="l"/>
            </a:pPr>
            <a:r>
              <a:rPr lang="zh-CN" altLang="en-US" sz="2400" dirty="0" smtClean="0">
                <a:latin typeface="黑体" panose="02010609060101010101" pitchFamily="49" charset="-122"/>
                <a:ea typeface="黑体" panose="02010609060101010101" pitchFamily="49" charset="-122"/>
              </a:rPr>
              <a:t>蜕变</a:t>
            </a:r>
            <a:r>
              <a:rPr lang="zh-CN" altLang="en-US" sz="2400" dirty="0">
                <a:latin typeface="黑体" panose="02010609060101010101" pitchFamily="49" charset="-122"/>
                <a:ea typeface="黑体" panose="02010609060101010101" pitchFamily="49" charset="-122"/>
              </a:rPr>
              <a:t>测试</a:t>
            </a:r>
            <a:r>
              <a:rPr lang="zh-CN" altLang="en-US" sz="2400" dirty="0" smtClean="0">
                <a:latin typeface="黑体" panose="02010609060101010101" pitchFamily="49" charset="-122"/>
                <a:ea typeface="黑体" panose="02010609060101010101" pitchFamily="49" charset="-122"/>
              </a:rPr>
              <a:t>相关研究</a:t>
            </a:r>
            <a:r>
              <a:rPr lang="zh-CN" altLang="en-US" sz="2400" dirty="0">
                <a:latin typeface="黑体" panose="02010609060101010101" pitchFamily="49" charset="-122"/>
                <a:ea typeface="黑体" panose="02010609060101010101" pitchFamily="49" charset="-122"/>
              </a:rPr>
              <a:t>介绍</a:t>
            </a:r>
          </a:p>
        </p:txBody>
      </p:sp>
      <p:sp>
        <p:nvSpPr>
          <p:cNvPr id="24" name="文本框 23"/>
          <p:cNvSpPr txBox="1"/>
          <p:nvPr/>
        </p:nvSpPr>
        <p:spPr>
          <a:xfrm>
            <a:off x="972076" y="2782657"/>
            <a:ext cx="5616624" cy="1654748"/>
          </a:xfrm>
          <a:prstGeom prst="rect">
            <a:avLst/>
          </a:prstGeom>
          <a:noFill/>
        </p:spPr>
        <p:txBody>
          <a:bodyPr wrap="square" rtlCol="0">
            <a:spAutoFit/>
          </a:bodyPr>
          <a:lstStyle/>
          <a:p>
            <a:pPr marL="457200" indent="-457200">
              <a:lnSpc>
                <a:spcPct val="200000"/>
              </a:lnSpc>
              <a:buFont typeface="+mj-ea"/>
              <a:buAutoNum type="circleNumDbPlain"/>
            </a:pPr>
            <a:r>
              <a:rPr lang="zh-CN" altLang="en-US" sz="1800" dirty="0">
                <a:latin typeface="宋体" panose="02010600030101010101" pitchFamily="2" charset="-122"/>
                <a:ea typeface="宋体" panose="02010600030101010101" pitchFamily="2" charset="-122"/>
              </a:rPr>
              <a:t>蜕变测试基本理论</a:t>
            </a:r>
            <a:endParaRPr lang="en-US" altLang="zh-CN" sz="1800" dirty="0">
              <a:latin typeface="宋体" panose="02010600030101010101" pitchFamily="2" charset="-122"/>
              <a:ea typeface="宋体" panose="02010600030101010101" pitchFamily="2" charset="-122"/>
            </a:endParaRPr>
          </a:p>
          <a:p>
            <a:pPr marL="457200" indent="-457200">
              <a:lnSpc>
                <a:spcPct val="200000"/>
              </a:lnSpc>
              <a:buFont typeface="+mj-ea"/>
              <a:buAutoNum type="circleNumDbPlain"/>
            </a:pPr>
            <a:r>
              <a:rPr lang="zh-CN" altLang="en-US" sz="1800" dirty="0">
                <a:latin typeface="宋体" panose="02010600030101010101" pitchFamily="2" charset="-122"/>
                <a:ea typeface="宋体" panose="02010600030101010101" pitchFamily="2" charset="-122"/>
              </a:rPr>
              <a:t>蜕变测试与其它技术结合</a:t>
            </a:r>
            <a:endParaRPr lang="en-US" altLang="zh-CN" sz="1800" dirty="0">
              <a:latin typeface="宋体" panose="02010600030101010101" pitchFamily="2" charset="-122"/>
              <a:ea typeface="宋体" panose="02010600030101010101" pitchFamily="2" charset="-122"/>
            </a:endParaRPr>
          </a:p>
          <a:p>
            <a:pPr marL="457200" indent="-457200">
              <a:lnSpc>
                <a:spcPct val="200000"/>
              </a:lnSpc>
              <a:buFont typeface="+mj-ea"/>
              <a:buAutoNum type="circleNumDbPlain"/>
            </a:pPr>
            <a:r>
              <a:rPr lang="zh-CN" altLang="en-US" sz="1800" dirty="0">
                <a:latin typeface="宋体" panose="02010600030101010101" pitchFamily="2" charset="-122"/>
                <a:ea typeface="宋体" panose="02010600030101010101" pitchFamily="2" charset="-122"/>
              </a:rPr>
              <a:t>蜕变测试应用到其它领域</a:t>
            </a:r>
          </a:p>
        </p:txBody>
      </p:sp>
      <p:pic>
        <p:nvPicPr>
          <p:cNvPr id="26" name="图片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1601" y="4764624"/>
            <a:ext cx="3561434" cy="243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文本框 27"/>
          <p:cNvSpPr txBox="1"/>
          <p:nvPr/>
        </p:nvSpPr>
        <p:spPr>
          <a:xfrm>
            <a:off x="912168" y="5417307"/>
            <a:ext cx="4530546" cy="1273875"/>
          </a:xfrm>
          <a:prstGeom prst="rect">
            <a:avLst/>
          </a:prstGeom>
          <a:noFill/>
        </p:spPr>
        <p:txBody>
          <a:bodyPr wrap="square" rtlCol="0">
            <a:spAutoFit/>
          </a:bodyPr>
          <a:lstStyle/>
          <a:p>
            <a:pPr>
              <a:lnSpc>
                <a:spcPct val="150000"/>
              </a:lnSpc>
            </a:pPr>
            <a:r>
              <a:rPr lang="en-US" altLang="zh-CN" sz="1800" dirty="0" smtClean="0">
                <a:latin typeface="宋体" panose="02010600030101010101" pitchFamily="2" charset="-122"/>
                <a:ea typeface="宋体" panose="02010600030101010101" pitchFamily="2" charset="-122"/>
              </a:rPr>
              <a:t>Sergio</a:t>
            </a:r>
            <a:r>
              <a:rPr lang="zh-CN" altLang="en-US" sz="1800" dirty="0" smtClean="0">
                <a:latin typeface="宋体" panose="02010600030101010101" pitchFamily="2" charset="-122"/>
                <a:ea typeface="宋体" panose="02010600030101010101" pitchFamily="2" charset="-122"/>
              </a:rPr>
              <a:t>调查了从</a:t>
            </a:r>
            <a:r>
              <a:rPr lang="en-US" altLang="zh-CN" sz="1800" dirty="0" smtClean="0">
                <a:latin typeface="宋体" panose="02010600030101010101" pitchFamily="2" charset="-122"/>
                <a:ea typeface="宋体" panose="02010600030101010101" pitchFamily="2" charset="-122"/>
              </a:rPr>
              <a:t>1998-2016</a:t>
            </a:r>
            <a:r>
              <a:rPr lang="zh-CN" altLang="en-US" sz="1800" dirty="0" smtClean="0">
                <a:latin typeface="宋体" panose="02010600030101010101" pitchFamily="2" charset="-122"/>
                <a:ea typeface="宋体" panose="02010600030101010101" pitchFamily="2" charset="-122"/>
              </a:rPr>
              <a:t>年蜕变测试的相关研究，得到了很多有意思的结论，其中有关原始测试用例生成的结果如图：</a:t>
            </a:r>
            <a:endParaRPr lang="zh-CN" altLang="en-US" sz="1800" dirty="0">
              <a:latin typeface="宋体" panose="02010600030101010101" pitchFamily="2" charset="-122"/>
              <a:ea typeface="宋体" panose="02010600030101010101" pitchFamily="2" charset="-122"/>
            </a:endParaRPr>
          </a:p>
        </p:txBody>
      </p:sp>
      <p:sp>
        <p:nvSpPr>
          <p:cNvPr id="30" name="文本框 29"/>
          <p:cNvSpPr txBox="1">
            <a:spLocks noChangeArrowheads="1"/>
          </p:cNvSpPr>
          <p:nvPr/>
        </p:nvSpPr>
        <p:spPr bwMode="auto">
          <a:xfrm>
            <a:off x="500512" y="2304531"/>
            <a:ext cx="50405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蜕变测试</a:t>
            </a:r>
            <a:r>
              <a:rPr lang="zh-CN" altLang="en-US" sz="2000" dirty="0" smtClean="0">
                <a:latin typeface="黑体" panose="02010609060101010101" pitchFamily="49" charset="-122"/>
                <a:ea typeface="黑体" panose="02010609060101010101" pitchFamily="49" charset="-122"/>
              </a:rPr>
              <a:t>研究内容</a:t>
            </a:r>
            <a:endParaRPr lang="zh-CN" altLang="en-US" sz="2000" dirty="0">
              <a:latin typeface="黑体" panose="02010609060101010101" pitchFamily="49" charset="-122"/>
              <a:ea typeface="黑体" panose="02010609060101010101" pitchFamily="49" charset="-122"/>
            </a:endParaRPr>
          </a:p>
        </p:txBody>
      </p:sp>
      <p:sp>
        <p:nvSpPr>
          <p:cNvPr id="31" name="文本框 30"/>
          <p:cNvSpPr txBox="1">
            <a:spLocks noChangeArrowheads="1"/>
          </p:cNvSpPr>
          <p:nvPr/>
        </p:nvSpPr>
        <p:spPr bwMode="auto">
          <a:xfrm>
            <a:off x="500512" y="4784592"/>
            <a:ext cx="47321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原始测试用例生成研究现状</a:t>
            </a:r>
            <a:endParaRPr lang="zh-CN" altLang="en-US" sz="2000" dirty="0">
              <a:latin typeface="黑体" panose="02010609060101010101" pitchFamily="49" charset="-122"/>
              <a:ea typeface="黑体" panose="02010609060101010101" pitchFamily="49" charset="-122"/>
            </a:endParaRPr>
          </a:p>
        </p:txBody>
      </p:sp>
      <p:sp>
        <p:nvSpPr>
          <p:cNvPr id="33" name="圆角矩形 6"/>
          <p:cNvSpPr/>
          <p:nvPr/>
        </p:nvSpPr>
        <p:spPr>
          <a:xfrm>
            <a:off x="3832820" y="2182075"/>
            <a:ext cx="3416503" cy="645676"/>
          </a:xfrm>
          <a:custGeom>
            <a:avLst/>
            <a:gdLst>
              <a:gd name="connsiteX0" fmla="*/ 1289248 w 5969768"/>
              <a:gd name="connsiteY0" fmla="*/ 0 h 1872208"/>
              <a:gd name="connsiteX1" fmla="*/ 5346173 w 5969768"/>
              <a:gd name="connsiteY1" fmla="*/ 0 h 1872208"/>
              <a:gd name="connsiteX2" fmla="*/ 5969768 w 5969768"/>
              <a:gd name="connsiteY2" fmla="*/ 623595 h 1872208"/>
              <a:gd name="connsiteX3" fmla="*/ 5969768 w 5969768"/>
              <a:gd name="connsiteY3" fmla="*/ 1248613 h 1872208"/>
              <a:gd name="connsiteX4" fmla="*/ 5346173 w 5969768"/>
              <a:gd name="connsiteY4" fmla="*/ 1872208 h 1872208"/>
              <a:gd name="connsiteX5" fmla="*/ 1368152 w 5969768"/>
              <a:gd name="connsiteY5" fmla="*/ 1872208 h 1872208"/>
              <a:gd name="connsiteX6" fmla="*/ 1289248 w 5969768"/>
              <a:gd name="connsiteY6" fmla="*/ 1872208 h 1872208"/>
              <a:gd name="connsiteX7" fmla="*/ 407735 w 5969768"/>
              <a:gd name="connsiteY7" fmla="*/ 1872208 h 1872208"/>
              <a:gd name="connsiteX8" fmla="*/ 0 w 5969768"/>
              <a:gd name="connsiteY8" fmla="*/ 1464473 h 1872208"/>
              <a:gd name="connsiteX9" fmla="*/ 0 w 5969768"/>
              <a:gd name="connsiteY9" fmla="*/ 1055807 h 1872208"/>
              <a:gd name="connsiteX10" fmla="*/ 407735 w 5969768"/>
              <a:gd name="connsiteY10" fmla="*/ 648072 h 1872208"/>
              <a:gd name="connsiteX11" fmla="*/ 1368152 w 5969768"/>
              <a:gd name="connsiteY11" fmla="*/ 648072 h 1872208"/>
              <a:gd name="connsiteX12" fmla="*/ 1368152 w 5969768"/>
              <a:gd name="connsiteY12" fmla="*/ 850487 h 1872208"/>
              <a:gd name="connsiteX13" fmla="*/ 488918 w 5969768"/>
              <a:gd name="connsiteY13" fmla="*/ 850487 h 1872208"/>
              <a:gd name="connsiteX14" fmla="*/ 216024 w 5969768"/>
              <a:gd name="connsiteY14" fmla="*/ 1123381 h 1872208"/>
              <a:gd name="connsiteX15" fmla="*/ 216024 w 5969768"/>
              <a:gd name="connsiteY15" fmla="*/ 1396898 h 1872208"/>
              <a:gd name="connsiteX16" fmla="*/ 488918 w 5969768"/>
              <a:gd name="connsiteY16" fmla="*/ 1669792 h 1872208"/>
              <a:gd name="connsiteX17" fmla="*/ 1368152 w 5969768"/>
              <a:gd name="connsiteY17" fmla="*/ 1669792 h 1872208"/>
              <a:gd name="connsiteX18" fmla="*/ 1368152 w 5969768"/>
              <a:gd name="connsiteY18" fmla="*/ 1670095 h 1872208"/>
              <a:gd name="connsiteX19" fmla="*/ 5264789 w 5969768"/>
              <a:gd name="connsiteY19" fmla="*/ 1670095 h 1872208"/>
              <a:gd name="connsiteX20" fmla="*/ 5753744 w 5969768"/>
              <a:gd name="connsiteY20" fmla="*/ 1181140 h 1872208"/>
              <a:gd name="connsiteX21" fmla="*/ 5753744 w 5969768"/>
              <a:gd name="connsiteY21" fmla="*/ 691068 h 1872208"/>
              <a:gd name="connsiteX22" fmla="*/ 5264789 w 5969768"/>
              <a:gd name="connsiteY22" fmla="*/ 202113 h 1872208"/>
              <a:gd name="connsiteX23" fmla="*/ 1289248 w 5969768"/>
              <a:gd name="connsiteY23" fmla="*/ 202113 h 1872208"/>
              <a:gd name="connsiteX24" fmla="*/ 1288082 w 5969768"/>
              <a:gd name="connsiteY24" fmla="*/ 80739 h 1872208"/>
              <a:gd name="connsiteX25" fmla="*/ 1289248 w 5969768"/>
              <a:gd name="connsiteY25" fmla="*/ 0 h 1872208"/>
              <a:gd name="connsiteX0" fmla="*/ 1289248 w 5969768"/>
              <a:gd name="connsiteY0" fmla="*/ 0 h 1872208"/>
              <a:gd name="connsiteX1" fmla="*/ 5346173 w 5969768"/>
              <a:gd name="connsiteY1" fmla="*/ 0 h 1872208"/>
              <a:gd name="connsiteX2" fmla="*/ 5969768 w 5969768"/>
              <a:gd name="connsiteY2" fmla="*/ 623595 h 1872208"/>
              <a:gd name="connsiteX3" fmla="*/ 5969768 w 5969768"/>
              <a:gd name="connsiteY3" fmla="*/ 1248613 h 1872208"/>
              <a:gd name="connsiteX4" fmla="*/ 5346173 w 5969768"/>
              <a:gd name="connsiteY4" fmla="*/ 1872208 h 1872208"/>
              <a:gd name="connsiteX5" fmla="*/ 1368152 w 5969768"/>
              <a:gd name="connsiteY5" fmla="*/ 1872208 h 1872208"/>
              <a:gd name="connsiteX6" fmla="*/ 1289248 w 5969768"/>
              <a:gd name="connsiteY6" fmla="*/ 1872208 h 1872208"/>
              <a:gd name="connsiteX7" fmla="*/ 407735 w 5969768"/>
              <a:gd name="connsiteY7" fmla="*/ 1872208 h 1872208"/>
              <a:gd name="connsiteX8" fmla="*/ 0 w 5969768"/>
              <a:gd name="connsiteY8" fmla="*/ 1464473 h 1872208"/>
              <a:gd name="connsiteX9" fmla="*/ 0 w 5969768"/>
              <a:gd name="connsiteY9" fmla="*/ 1055807 h 1872208"/>
              <a:gd name="connsiteX10" fmla="*/ 407735 w 5969768"/>
              <a:gd name="connsiteY10" fmla="*/ 648072 h 1872208"/>
              <a:gd name="connsiteX11" fmla="*/ 1368152 w 5969768"/>
              <a:gd name="connsiteY11" fmla="*/ 648072 h 1872208"/>
              <a:gd name="connsiteX12" fmla="*/ 1368152 w 5969768"/>
              <a:gd name="connsiteY12" fmla="*/ 850487 h 1872208"/>
              <a:gd name="connsiteX13" fmla="*/ 488918 w 5969768"/>
              <a:gd name="connsiteY13" fmla="*/ 850487 h 1872208"/>
              <a:gd name="connsiteX14" fmla="*/ 216024 w 5969768"/>
              <a:gd name="connsiteY14" fmla="*/ 1123381 h 1872208"/>
              <a:gd name="connsiteX15" fmla="*/ 216024 w 5969768"/>
              <a:gd name="connsiteY15" fmla="*/ 1396898 h 1872208"/>
              <a:gd name="connsiteX16" fmla="*/ 488918 w 5969768"/>
              <a:gd name="connsiteY16" fmla="*/ 1669792 h 1872208"/>
              <a:gd name="connsiteX17" fmla="*/ 1368152 w 5969768"/>
              <a:gd name="connsiteY17" fmla="*/ 1669792 h 1872208"/>
              <a:gd name="connsiteX18" fmla="*/ 1368152 w 5969768"/>
              <a:gd name="connsiteY18" fmla="*/ 1670095 h 1872208"/>
              <a:gd name="connsiteX19" fmla="*/ 5264789 w 5969768"/>
              <a:gd name="connsiteY19" fmla="*/ 1670095 h 1872208"/>
              <a:gd name="connsiteX20" fmla="*/ 5753744 w 5969768"/>
              <a:gd name="connsiteY20" fmla="*/ 1181140 h 1872208"/>
              <a:gd name="connsiteX21" fmla="*/ 5753744 w 5969768"/>
              <a:gd name="connsiteY21" fmla="*/ 691068 h 1872208"/>
              <a:gd name="connsiteX22" fmla="*/ 5264789 w 5969768"/>
              <a:gd name="connsiteY22" fmla="*/ 202113 h 1872208"/>
              <a:gd name="connsiteX23" fmla="*/ 1289248 w 5969768"/>
              <a:gd name="connsiteY23" fmla="*/ 202113 h 1872208"/>
              <a:gd name="connsiteX24" fmla="*/ 1421432 w 5969768"/>
              <a:gd name="connsiteY24" fmla="*/ 109314 h 1872208"/>
              <a:gd name="connsiteX25" fmla="*/ 1289248 w 5969768"/>
              <a:gd name="connsiteY2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69768" h="1872208">
                <a:moveTo>
                  <a:pt x="1289248" y="0"/>
                </a:moveTo>
                <a:lnTo>
                  <a:pt x="5346173" y="0"/>
                </a:lnTo>
                <a:cubicBezTo>
                  <a:pt x="5690575" y="0"/>
                  <a:pt x="5969768" y="279193"/>
                  <a:pt x="5969768" y="623595"/>
                </a:cubicBezTo>
                <a:lnTo>
                  <a:pt x="5969768" y="1248613"/>
                </a:lnTo>
                <a:cubicBezTo>
                  <a:pt x="5969768" y="1593015"/>
                  <a:pt x="5690575" y="1872208"/>
                  <a:pt x="5346173" y="1872208"/>
                </a:cubicBezTo>
                <a:lnTo>
                  <a:pt x="1368152" y="1872208"/>
                </a:lnTo>
                <a:lnTo>
                  <a:pt x="1289248" y="1872208"/>
                </a:lnTo>
                <a:lnTo>
                  <a:pt x="407735" y="1872208"/>
                </a:lnTo>
                <a:cubicBezTo>
                  <a:pt x="182549" y="1872208"/>
                  <a:pt x="0" y="1689659"/>
                  <a:pt x="0" y="1464473"/>
                </a:cubicBezTo>
                <a:lnTo>
                  <a:pt x="0" y="1055807"/>
                </a:lnTo>
                <a:cubicBezTo>
                  <a:pt x="0" y="830621"/>
                  <a:pt x="182549" y="648072"/>
                  <a:pt x="407735" y="648072"/>
                </a:cubicBezTo>
                <a:lnTo>
                  <a:pt x="1368152" y="648072"/>
                </a:lnTo>
                <a:lnTo>
                  <a:pt x="1368152" y="850487"/>
                </a:lnTo>
                <a:lnTo>
                  <a:pt x="488918" y="850487"/>
                </a:lnTo>
                <a:cubicBezTo>
                  <a:pt x="338203" y="850487"/>
                  <a:pt x="216024" y="972666"/>
                  <a:pt x="216024" y="1123381"/>
                </a:cubicBezTo>
                <a:lnTo>
                  <a:pt x="216024" y="1396898"/>
                </a:lnTo>
                <a:cubicBezTo>
                  <a:pt x="216024" y="1547613"/>
                  <a:pt x="338203" y="1669792"/>
                  <a:pt x="488918" y="1669792"/>
                </a:cubicBezTo>
                <a:lnTo>
                  <a:pt x="1368152" y="1669792"/>
                </a:lnTo>
                <a:lnTo>
                  <a:pt x="1368152" y="1670095"/>
                </a:lnTo>
                <a:lnTo>
                  <a:pt x="5264789" y="1670095"/>
                </a:lnTo>
                <a:cubicBezTo>
                  <a:pt x="5534831" y="1670095"/>
                  <a:pt x="5753744" y="1451182"/>
                  <a:pt x="5753744" y="1181140"/>
                </a:cubicBezTo>
                <a:lnTo>
                  <a:pt x="5753744" y="691068"/>
                </a:lnTo>
                <a:cubicBezTo>
                  <a:pt x="5753744" y="421026"/>
                  <a:pt x="5534831" y="202113"/>
                  <a:pt x="5264789" y="202113"/>
                </a:cubicBezTo>
                <a:lnTo>
                  <a:pt x="1289248" y="202113"/>
                </a:lnTo>
                <a:cubicBezTo>
                  <a:pt x="1288859" y="161655"/>
                  <a:pt x="1421821" y="149772"/>
                  <a:pt x="1421432" y="109314"/>
                </a:cubicBezTo>
                <a:cubicBezTo>
                  <a:pt x="1421821" y="82401"/>
                  <a:pt x="1288859" y="26913"/>
                  <a:pt x="1289248" y="0"/>
                </a:cubicBezTo>
                <a:close/>
              </a:path>
            </a:pathLst>
          </a:custGeom>
          <a:solidFill>
            <a:schemeClr val="accent1">
              <a:lumMod val="40000"/>
              <a:lumOff val="60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rtlCol="0" anchor="ctr"/>
          <a:lstStyle/>
          <a:p>
            <a:pPr algn="ctr" defTabSz="914400">
              <a:defRPr/>
            </a:pPr>
            <a:endParaRPr lang="zh-CN" altLang="en-US" sz="1800" kern="0">
              <a:solidFill>
                <a:sysClr val="window" lastClr="FFFFFF"/>
              </a:solidFill>
              <a:latin typeface="Calibri"/>
              <a:ea typeface="宋体"/>
            </a:endParaRPr>
          </a:p>
        </p:txBody>
      </p:sp>
      <p:sp>
        <p:nvSpPr>
          <p:cNvPr id="34" name="TextBox 28"/>
          <p:cNvSpPr txBox="1"/>
          <p:nvPr/>
        </p:nvSpPr>
        <p:spPr>
          <a:xfrm>
            <a:off x="3763614" y="2231177"/>
            <a:ext cx="1042548" cy="596574"/>
          </a:xfrm>
          <a:prstGeom prst="rect">
            <a:avLst/>
          </a:prstGeom>
          <a:noFill/>
        </p:spPr>
        <p:txBody>
          <a:bodyPr wrap="square" rtlCol="0">
            <a:spAutoFit/>
          </a:bodyPr>
          <a:lstStyle/>
          <a:p>
            <a:pPr algn="ctr" defTabSz="914400">
              <a:lnSpc>
                <a:spcPct val="130000"/>
              </a:lnSpc>
              <a:defRPr/>
            </a:pPr>
            <a:r>
              <a:rPr lang="en-US" altLang="zh-CN" sz="2800" b="1" kern="0" dirty="0">
                <a:solidFill>
                  <a:schemeClr val="tx2"/>
                </a:solidFill>
                <a:latin typeface="Times New Roman" panose="02020603050405020304" pitchFamily="18" charset="0"/>
                <a:ea typeface="微软雅黑" pitchFamily="34" charset="-122"/>
                <a:cs typeface="Times New Roman" panose="02020603050405020304" pitchFamily="18" charset="0"/>
              </a:rPr>
              <a:t>a</a:t>
            </a:r>
          </a:p>
        </p:txBody>
      </p:sp>
      <p:sp>
        <p:nvSpPr>
          <p:cNvPr id="35" name="文本框 34"/>
          <p:cNvSpPr txBox="1"/>
          <p:nvPr/>
        </p:nvSpPr>
        <p:spPr>
          <a:xfrm>
            <a:off x="4654624" y="2324379"/>
            <a:ext cx="2373955" cy="369332"/>
          </a:xfrm>
          <a:prstGeom prst="rect">
            <a:avLst/>
          </a:prstGeom>
          <a:noFill/>
        </p:spPr>
        <p:txBody>
          <a:bodyPr wrap="square" rtlCol="0">
            <a:spAutoFit/>
          </a:bodyPr>
          <a:lstStyle/>
          <a:p>
            <a:r>
              <a:rPr lang="zh-CN" altLang="en-US" sz="1800" dirty="0">
                <a:latin typeface="宋体" panose="02010600030101010101" pitchFamily="2" charset="-122"/>
                <a:ea typeface="宋体" panose="02010600030101010101" pitchFamily="2" charset="-122"/>
              </a:rPr>
              <a:t>原始测试用例生成</a:t>
            </a:r>
          </a:p>
        </p:txBody>
      </p:sp>
      <p:sp>
        <p:nvSpPr>
          <p:cNvPr id="36" name="圆角矩形 6"/>
          <p:cNvSpPr/>
          <p:nvPr/>
        </p:nvSpPr>
        <p:spPr>
          <a:xfrm>
            <a:off x="3810468" y="2898063"/>
            <a:ext cx="3416503" cy="645676"/>
          </a:xfrm>
          <a:custGeom>
            <a:avLst/>
            <a:gdLst>
              <a:gd name="connsiteX0" fmla="*/ 1289248 w 5969768"/>
              <a:gd name="connsiteY0" fmla="*/ 0 h 1872208"/>
              <a:gd name="connsiteX1" fmla="*/ 5346173 w 5969768"/>
              <a:gd name="connsiteY1" fmla="*/ 0 h 1872208"/>
              <a:gd name="connsiteX2" fmla="*/ 5969768 w 5969768"/>
              <a:gd name="connsiteY2" fmla="*/ 623595 h 1872208"/>
              <a:gd name="connsiteX3" fmla="*/ 5969768 w 5969768"/>
              <a:gd name="connsiteY3" fmla="*/ 1248613 h 1872208"/>
              <a:gd name="connsiteX4" fmla="*/ 5346173 w 5969768"/>
              <a:gd name="connsiteY4" fmla="*/ 1872208 h 1872208"/>
              <a:gd name="connsiteX5" fmla="*/ 1368152 w 5969768"/>
              <a:gd name="connsiteY5" fmla="*/ 1872208 h 1872208"/>
              <a:gd name="connsiteX6" fmla="*/ 1289248 w 5969768"/>
              <a:gd name="connsiteY6" fmla="*/ 1872208 h 1872208"/>
              <a:gd name="connsiteX7" fmla="*/ 407735 w 5969768"/>
              <a:gd name="connsiteY7" fmla="*/ 1872208 h 1872208"/>
              <a:gd name="connsiteX8" fmla="*/ 0 w 5969768"/>
              <a:gd name="connsiteY8" fmla="*/ 1464473 h 1872208"/>
              <a:gd name="connsiteX9" fmla="*/ 0 w 5969768"/>
              <a:gd name="connsiteY9" fmla="*/ 1055807 h 1872208"/>
              <a:gd name="connsiteX10" fmla="*/ 407735 w 5969768"/>
              <a:gd name="connsiteY10" fmla="*/ 648072 h 1872208"/>
              <a:gd name="connsiteX11" fmla="*/ 1368152 w 5969768"/>
              <a:gd name="connsiteY11" fmla="*/ 648072 h 1872208"/>
              <a:gd name="connsiteX12" fmla="*/ 1368152 w 5969768"/>
              <a:gd name="connsiteY12" fmla="*/ 850487 h 1872208"/>
              <a:gd name="connsiteX13" fmla="*/ 488918 w 5969768"/>
              <a:gd name="connsiteY13" fmla="*/ 850487 h 1872208"/>
              <a:gd name="connsiteX14" fmla="*/ 216024 w 5969768"/>
              <a:gd name="connsiteY14" fmla="*/ 1123381 h 1872208"/>
              <a:gd name="connsiteX15" fmla="*/ 216024 w 5969768"/>
              <a:gd name="connsiteY15" fmla="*/ 1396898 h 1872208"/>
              <a:gd name="connsiteX16" fmla="*/ 488918 w 5969768"/>
              <a:gd name="connsiteY16" fmla="*/ 1669792 h 1872208"/>
              <a:gd name="connsiteX17" fmla="*/ 1368152 w 5969768"/>
              <a:gd name="connsiteY17" fmla="*/ 1669792 h 1872208"/>
              <a:gd name="connsiteX18" fmla="*/ 1368152 w 5969768"/>
              <a:gd name="connsiteY18" fmla="*/ 1670095 h 1872208"/>
              <a:gd name="connsiteX19" fmla="*/ 5264789 w 5969768"/>
              <a:gd name="connsiteY19" fmla="*/ 1670095 h 1872208"/>
              <a:gd name="connsiteX20" fmla="*/ 5753744 w 5969768"/>
              <a:gd name="connsiteY20" fmla="*/ 1181140 h 1872208"/>
              <a:gd name="connsiteX21" fmla="*/ 5753744 w 5969768"/>
              <a:gd name="connsiteY21" fmla="*/ 691068 h 1872208"/>
              <a:gd name="connsiteX22" fmla="*/ 5264789 w 5969768"/>
              <a:gd name="connsiteY22" fmla="*/ 202113 h 1872208"/>
              <a:gd name="connsiteX23" fmla="*/ 1289248 w 5969768"/>
              <a:gd name="connsiteY23" fmla="*/ 202113 h 1872208"/>
              <a:gd name="connsiteX24" fmla="*/ 1288082 w 5969768"/>
              <a:gd name="connsiteY24" fmla="*/ 80739 h 1872208"/>
              <a:gd name="connsiteX25" fmla="*/ 1289248 w 5969768"/>
              <a:gd name="connsiteY25" fmla="*/ 0 h 1872208"/>
              <a:gd name="connsiteX0" fmla="*/ 1289248 w 5969768"/>
              <a:gd name="connsiteY0" fmla="*/ 0 h 1872208"/>
              <a:gd name="connsiteX1" fmla="*/ 5346173 w 5969768"/>
              <a:gd name="connsiteY1" fmla="*/ 0 h 1872208"/>
              <a:gd name="connsiteX2" fmla="*/ 5969768 w 5969768"/>
              <a:gd name="connsiteY2" fmla="*/ 623595 h 1872208"/>
              <a:gd name="connsiteX3" fmla="*/ 5969768 w 5969768"/>
              <a:gd name="connsiteY3" fmla="*/ 1248613 h 1872208"/>
              <a:gd name="connsiteX4" fmla="*/ 5346173 w 5969768"/>
              <a:gd name="connsiteY4" fmla="*/ 1872208 h 1872208"/>
              <a:gd name="connsiteX5" fmla="*/ 1368152 w 5969768"/>
              <a:gd name="connsiteY5" fmla="*/ 1872208 h 1872208"/>
              <a:gd name="connsiteX6" fmla="*/ 1289248 w 5969768"/>
              <a:gd name="connsiteY6" fmla="*/ 1872208 h 1872208"/>
              <a:gd name="connsiteX7" fmla="*/ 407735 w 5969768"/>
              <a:gd name="connsiteY7" fmla="*/ 1872208 h 1872208"/>
              <a:gd name="connsiteX8" fmla="*/ 0 w 5969768"/>
              <a:gd name="connsiteY8" fmla="*/ 1464473 h 1872208"/>
              <a:gd name="connsiteX9" fmla="*/ 0 w 5969768"/>
              <a:gd name="connsiteY9" fmla="*/ 1055807 h 1872208"/>
              <a:gd name="connsiteX10" fmla="*/ 407735 w 5969768"/>
              <a:gd name="connsiteY10" fmla="*/ 648072 h 1872208"/>
              <a:gd name="connsiteX11" fmla="*/ 1368152 w 5969768"/>
              <a:gd name="connsiteY11" fmla="*/ 648072 h 1872208"/>
              <a:gd name="connsiteX12" fmla="*/ 1368152 w 5969768"/>
              <a:gd name="connsiteY12" fmla="*/ 850487 h 1872208"/>
              <a:gd name="connsiteX13" fmla="*/ 488918 w 5969768"/>
              <a:gd name="connsiteY13" fmla="*/ 850487 h 1872208"/>
              <a:gd name="connsiteX14" fmla="*/ 216024 w 5969768"/>
              <a:gd name="connsiteY14" fmla="*/ 1123381 h 1872208"/>
              <a:gd name="connsiteX15" fmla="*/ 216024 w 5969768"/>
              <a:gd name="connsiteY15" fmla="*/ 1396898 h 1872208"/>
              <a:gd name="connsiteX16" fmla="*/ 488918 w 5969768"/>
              <a:gd name="connsiteY16" fmla="*/ 1669792 h 1872208"/>
              <a:gd name="connsiteX17" fmla="*/ 1368152 w 5969768"/>
              <a:gd name="connsiteY17" fmla="*/ 1669792 h 1872208"/>
              <a:gd name="connsiteX18" fmla="*/ 1368152 w 5969768"/>
              <a:gd name="connsiteY18" fmla="*/ 1670095 h 1872208"/>
              <a:gd name="connsiteX19" fmla="*/ 5264789 w 5969768"/>
              <a:gd name="connsiteY19" fmla="*/ 1670095 h 1872208"/>
              <a:gd name="connsiteX20" fmla="*/ 5753744 w 5969768"/>
              <a:gd name="connsiteY20" fmla="*/ 1181140 h 1872208"/>
              <a:gd name="connsiteX21" fmla="*/ 5753744 w 5969768"/>
              <a:gd name="connsiteY21" fmla="*/ 691068 h 1872208"/>
              <a:gd name="connsiteX22" fmla="*/ 5264789 w 5969768"/>
              <a:gd name="connsiteY22" fmla="*/ 202113 h 1872208"/>
              <a:gd name="connsiteX23" fmla="*/ 1289248 w 5969768"/>
              <a:gd name="connsiteY23" fmla="*/ 202113 h 1872208"/>
              <a:gd name="connsiteX24" fmla="*/ 1421432 w 5969768"/>
              <a:gd name="connsiteY24" fmla="*/ 109314 h 1872208"/>
              <a:gd name="connsiteX25" fmla="*/ 1289248 w 5969768"/>
              <a:gd name="connsiteY2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69768" h="1872208">
                <a:moveTo>
                  <a:pt x="1289248" y="0"/>
                </a:moveTo>
                <a:lnTo>
                  <a:pt x="5346173" y="0"/>
                </a:lnTo>
                <a:cubicBezTo>
                  <a:pt x="5690575" y="0"/>
                  <a:pt x="5969768" y="279193"/>
                  <a:pt x="5969768" y="623595"/>
                </a:cubicBezTo>
                <a:lnTo>
                  <a:pt x="5969768" y="1248613"/>
                </a:lnTo>
                <a:cubicBezTo>
                  <a:pt x="5969768" y="1593015"/>
                  <a:pt x="5690575" y="1872208"/>
                  <a:pt x="5346173" y="1872208"/>
                </a:cubicBezTo>
                <a:lnTo>
                  <a:pt x="1368152" y="1872208"/>
                </a:lnTo>
                <a:lnTo>
                  <a:pt x="1289248" y="1872208"/>
                </a:lnTo>
                <a:lnTo>
                  <a:pt x="407735" y="1872208"/>
                </a:lnTo>
                <a:cubicBezTo>
                  <a:pt x="182549" y="1872208"/>
                  <a:pt x="0" y="1689659"/>
                  <a:pt x="0" y="1464473"/>
                </a:cubicBezTo>
                <a:lnTo>
                  <a:pt x="0" y="1055807"/>
                </a:lnTo>
                <a:cubicBezTo>
                  <a:pt x="0" y="830621"/>
                  <a:pt x="182549" y="648072"/>
                  <a:pt x="407735" y="648072"/>
                </a:cubicBezTo>
                <a:lnTo>
                  <a:pt x="1368152" y="648072"/>
                </a:lnTo>
                <a:lnTo>
                  <a:pt x="1368152" y="850487"/>
                </a:lnTo>
                <a:lnTo>
                  <a:pt x="488918" y="850487"/>
                </a:lnTo>
                <a:cubicBezTo>
                  <a:pt x="338203" y="850487"/>
                  <a:pt x="216024" y="972666"/>
                  <a:pt x="216024" y="1123381"/>
                </a:cubicBezTo>
                <a:lnTo>
                  <a:pt x="216024" y="1396898"/>
                </a:lnTo>
                <a:cubicBezTo>
                  <a:pt x="216024" y="1547613"/>
                  <a:pt x="338203" y="1669792"/>
                  <a:pt x="488918" y="1669792"/>
                </a:cubicBezTo>
                <a:lnTo>
                  <a:pt x="1368152" y="1669792"/>
                </a:lnTo>
                <a:lnTo>
                  <a:pt x="1368152" y="1670095"/>
                </a:lnTo>
                <a:lnTo>
                  <a:pt x="5264789" y="1670095"/>
                </a:lnTo>
                <a:cubicBezTo>
                  <a:pt x="5534831" y="1670095"/>
                  <a:pt x="5753744" y="1451182"/>
                  <a:pt x="5753744" y="1181140"/>
                </a:cubicBezTo>
                <a:lnTo>
                  <a:pt x="5753744" y="691068"/>
                </a:lnTo>
                <a:cubicBezTo>
                  <a:pt x="5753744" y="421026"/>
                  <a:pt x="5534831" y="202113"/>
                  <a:pt x="5264789" y="202113"/>
                </a:cubicBezTo>
                <a:lnTo>
                  <a:pt x="1289248" y="202113"/>
                </a:lnTo>
                <a:cubicBezTo>
                  <a:pt x="1288859" y="161655"/>
                  <a:pt x="1421821" y="149772"/>
                  <a:pt x="1421432" y="109314"/>
                </a:cubicBezTo>
                <a:cubicBezTo>
                  <a:pt x="1421821" y="82401"/>
                  <a:pt x="1288859" y="26913"/>
                  <a:pt x="1289248" y="0"/>
                </a:cubicBezTo>
                <a:close/>
              </a:path>
            </a:pathLst>
          </a:custGeom>
          <a:solidFill>
            <a:schemeClr val="accent1">
              <a:lumMod val="40000"/>
              <a:lumOff val="60000"/>
            </a:schemeClr>
          </a:solidFill>
          <a:ln w="28575" cap="flat" cmpd="sng" algn="ctr">
            <a:solidFill>
              <a:sysClr val="window" lastClr="FFFFFF"/>
            </a:solidFill>
            <a:prstDash val="solid"/>
          </a:ln>
          <a:effectLst>
            <a:outerShdw dist="38100" dir="2700000" algn="tl" rotWithShape="0">
              <a:prstClr val="black">
                <a:alpha val="20000"/>
              </a:prstClr>
            </a:outerShdw>
          </a:effectLst>
        </p:spPr>
        <p:txBody>
          <a:bodyPr rtlCol="0" anchor="ctr"/>
          <a:lstStyle/>
          <a:p>
            <a:pPr algn="ctr" defTabSz="914400">
              <a:defRPr/>
            </a:pPr>
            <a:endParaRPr lang="zh-CN" altLang="en-US" sz="1800" kern="0">
              <a:solidFill>
                <a:sysClr val="window" lastClr="FFFFFF"/>
              </a:solidFill>
              <a:latin typeface="Calibri"/>
              <a:ea typeface="宋体"/>
            </a:endParaRPr>
          </a:p>
        </p:txBody>
      </p:sp>
      <p:sp>
        <p:nvSpPr>
          <p:cNvPr id="37" name="TextBox 28"/>
          <p:cNvSpPr txBox="1"/>
          <p:nvPr/>
        </p:nvSpPr>
        <p:spPr>
          <a:xfrm>
            <a:off x="3826546" y="2993450"/>
            <a:ext cx="1042548" cy="596574"/>
          </a:xfrm>
          <a:prstGeom prst="rect">
            <a:avLst/>
          </a:prstGeom>
          <a:noFill/>
        </p:spPr>
        <p:txBody>
          <a:bodyPr wrap="square" rtlCol="0">
            <a:spAutoFit/>
          </a:bodyPr>
          <a:lstStyle/>
          <a:p>
            <a:pPr algn="ctr" defTabSz="914400">
              <a:lnSpc>
                <a:spcPct val="130000"/>
              </a:lnSpc>
              <a:defRPr/>
            </a:pPr>
            <a:r>
              <a:rPr lang="en-US" altLang="zh-CN" sz="2800" b="1" kern="0" dirty="0">
                <a:solidFill>
                  <a:schemeClr val="tx2"/>
                </a:solidFill>
                <a:latin typeface="Times New Roman" panose="02020603050405020304" pitchFamily="18" charset="0"/>
                <a:ea typeface="微软雅黑" pitchFamily="34" charset="-122"/>
                <a:cs typeface="Times New Roman" panose="02020603050405020304" pitchFamily="18" charset="0"/>
              </a:rPr>
              <a:t>b</a:t>
            </a:r>
          </a:p>
        </p:txBody>
      </p:sp>
      <p:sp>
        <p:nvSpPr>
          <p:cNvPr id="38" name="文本框 37"/>
          <p:cNvSpPr txBox="1"/>
          <p:nvPr/>
        </p:nvSpPr>
        <p:spPr>
          <a:xfrm>
            <a:off x="4701926" y="3067392"/>
            <a:ext cx="2373955" cy="369332"/>
          </a:xfrm>
          <a:prstGeom prst="rect">
            <a:avLst/>
          </a:prstGeom>
          <a:noFill/>
        </p:spPr>
        <p:txBody>
          <a:bodyPr wrap="square" rtlCol="0">
            <a:spAutoFit/>
          </a:bodyPr>
          <a:lstStyle/>
          <a:p>
            <a:r>
              <a:rPr lang="zh-CN" altLang="en-US" sz="1800" dirty="0">
                <a:latin typeface="宋体" panose="02010600030101010101" pitchFamily="2" charset="-122"/>
                <a:ea typeface="宋体" panose="02010600030101010101" pitchFamily="2" charset="-122"/>
              </a:rPr>
              <a:t>蜕变关系识别</a:t>
            </a:r>
          </a:p>
        </p:txBody>
      </p:sp>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49323" y="2093744"/>
            <a:ext cx="968132" cy="726099"/>
          </a:xfrm>
          <a:prstGeom prst="rect">
            <a:avLst/>
          </a:prstGeom>
        </p:spPr>
      </p:pic>
      <p:sp>
        <p:nvSpPr>
          <p:cNvPr id="40" name="矩形 39"/>
          <p:cNvSpPr/>
          <p:nvPr/>
        </p:nvSpPr>
        <p:spPr>
          <a:xfrm>
            <a:off x="5850857" y="5488520"/>
            <a:ext cx="763083" cy="632210"/>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175">
                <a:solidFill>
                  <a:schemeClr val="tx1"/>
                </a:solidFill>
              </a:ln>
            </a:endParaRPr>
          </a:p>
        </p:txBody>
      </p:sp>
    </p:spTree>
    <p:extLst>
      <p:ext uri="{BB962C8B-B14F-4D97-AF65-F5344CB8AC3E}">
        <p14:creationId xmlns:p14="http://schemas.microsoft.com/office/powerpoint/2010/main" val="1538255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8" grpId="0"/>
      <p:bldP spid="30" grpId="0"/>
      <p:bldP spid="31" grpId="0"/>
      <p:bldP spid="33" grpId="0" animBg="1"/>
      <p:bldP spid="34" grpId="0"/>
      <p:bldP spid="35" grpId="0"/>
      <p:bldP spid="36" grpId="0" animBg="1"/>
      <p:bldP spid="37" grpId="0"/>
      <p:bldP spid="38" grpId="0"/>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36204" y="288082"/>
            <a:ext cx="1707061" cy="901690"/>
          </a:xfrm>
        </p:spPr>
        <p:txBody>
          <a:bodyPr>
            <a:normAutofit/>
          </a:bodyPr>
          <a:lstStyle/>
          <a:p>
            <a:r>
              <a:rPr lang="en-US" altLang="zh-CN" sz="2800" dirty="0" smtClean="0">
                <a:latin typeface="黑体" panose="02010609060101010101" pitchFamily="49" charset="-122"/>
                <a:ea typeface="黑体" panose="02010609060101010101" pitchFamily="49" charset="-122"/>
              </a:rPr>
              <a:t>1 </a:t>
            </a:r>
            <a:r>
              <a:rPr lang="zh-CN" altLang="en-US" sz="2800" dirty="0" smtClean="0">
                <a:latin typeface="黑体" panose="02010609060101010101" pitchFamily="49" charset="-122"/>
                <a:ea typeface="黑体" panose="02010609060101010101" pitchFamily="49" charset="-122"/>
              </a:rPr>
              <a:t>背  景</a:t>
            </a:r>
            <a:endParaRPr lang="zh-CN" altLang="en-US" sz="2800" dirty="0">
              <a:latin typeface="黑体" panose="02010609060101010101" pitchFamily="49" charset="-122"/>
              <a:ea typeface="黑体" panose="02010609060101010101" pitchFamily="49" charset="-122"/>
            </a:endParaRPr>
          </a:p>
        </p:txBody>
      </p:sp>
      <p:pic>
        <p:nvPicPr>
          <p:cNvPr id="16" name="图片 15"/>
          <p:cNvPicPr>
            <a:picLocks noChangeAspect="1"/>
          </p:cNvPicPr>
          <p:nvPr/>
        </p:nvPicPr>
        <p:blipFill>
          <a:blip r:embed="rId3"/>
          <a:stretch>
            <a:fillRect/>
          </a:stretch>
        </p:blipFill>
        <p:spPr>
          <a:xfrm>
            <a:off x="1236204" y="2481254"/>
            <a:ext cx="3066783" cy="1872208"/>
          </a:xfrm>
          <a:prstGeom prst="rect">
            <a:avLst/>
          </a:prstGeom>
        </p:spPr>
      </p:pic>
      <p:sp>
        <p:nvSpPr>
          <p:cNvPr id="17" name="文本框 16"/>
          <p:cNvSpPr txBox="1"/>
          <p:nvPr/>
        </p:nvSpPr>
        <p:spPr>
          <a:xfrm>
            <a:off x="4486440" y="2621075"/>
            <a:ext cx="4346608" cy="923330"/>
          </a:xfrm>
          <a:prstGeom prst="rect">
            <a:avLst/>
          </a:prstGeom>
          <a:noFill/>
        </p:spPr>
        <p:txBody>
          <a:bodyPr wrap="square" rtlCol="0">
            <a:spAutoFit/>
          </a:bodyPr>
          <a:lstStyle/>
          <a:p>
            <a:pPr>
              <a:lnSpc>
                <a:spcPct val="150000"/>
              </a:lnSpc>
            </a:pPr>
            <a:r>
              <a:rPr lang="zh-CN" altLang="en-US" sz="1800" dirty="0" smtClean="0">
                <a:latin typeface="宋体" panose="02010600030101010101" pitchFamily="2" charset="-122"/>
                <a:ea typeface="宋体" panose="02010600030101010101" pitchFamily="2" charset="-122"/>
              </a:rPr>
              <a:t>顺序和随机地执行测试用例均</a:t>
            </a:r>
            <a:r>
              <a:rPr lang="zh-CN" altLang="en-US" sz="1800" dirty="0" smtClean="0">
                <a:solidFill>
                  <a:srgbClr val="FF0000"/>
                </a:solidFill>
                <a:latin typeface="宋体" panose="02010600030101010101" pitchFamily="2" charset="-122"/>
                <a:ea typeface="宋体" panose="02010600030101010101" pitchFamily="2" charset="-122"/>
              </a:rPr>
              <a:t>没有利用测试过程中的信息，</a:t>
            </a:r>
            <a:r>
              <a:rPr lang="zh-CN" altLang="en-US" sz="1800" dirty="0" smtClean="0">
                <a:latin typeface="宋体" panose="02010600030101010101" pitchFamily="2" charset="-122"/>
                <a:ea typeface="宋体" panose="02010600030101010101" pitchFamily="2" charset="-122"/>
              </a:rPr>
              <a:t>可能导致测试效率不高</a:t>
            </a:r>
            <a:endParaRPr lang="zh-CN" altLang="en-US" sz="1800" dirty="0">
              <a:latin typeface="宋体" panose="02010600030101010101" pitchFamily="2" charset="-122"/>
              <a:ea typeface="宋体" panose="02010600030101010101" pitchFamily="2" charset="-122"/>
            </a:endParaRPr>
          </a:p>
        </p:txBody>
      </p:sp>
      <p:sp>
        <p:nvSpPr>
          <p:cNvPr id="18" name="文本框 17"/>
          <p:cNvSpPr txBox="1">
            <a:spLocks noChangeArrowheads="1"/>
          </p:cNvSpPr>
          <p:nvPr/>
        </p:nvSpPr>
        <p:spPr bwMode="auto">
          <a:xfrm>
            <a:off x="431115" y="4715273"/>
            <a:ext cx="50405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l"/>
            </a:pPr>
            <a:r>
              <a:rPr lang="zh-CN" altLang="en-US" sz="28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测试过程信息</a:t>
            </a:r>
            <a:endParaRPr lang="zh-CN" altLang="en-US" sz="2400" dirty="0">
              <a:latin typeface="黑体" panose="02010609060101010101" pitchFamily="49" charset="-122"/>
              <a:ea typeface="黑体" panose="02010609060101010101" pitchFamily="49" charset="-122"/>
            </a:endParaRPr>
          </a:p>
        </p:txBody>
      </p:sp>
      <p:sp>
        <p:nvSpPr>
          <p:cNvPr id="19" name="文本框 18"/>
          <p:cNvSpPr txBox="1"/>
          <p:nvPr/>
        </p:nvSpPr>
        <p:spPr>
          <a:xfrm>
            <a:off x="1076210" y="5430126"/>
            <a:ext cx="4568460" cy="858377"/>
          </a:xfrm>
          <a:prstGeom prst="rect">
            <a:avLst/>
          </a:prstGeom>
          <a:noFill/>
        </p:spPr>
        <p:txBody>
          <a:bodyPr wrap="square" rtlCol="0">
            <a:spAutoFit/>
          </a:bodyPr>
          <a:lstStyle/>
          <a:p>
            <a:pPr>
              <a:lnSpc>
                <a:spcPct val="150000"/>
              </a:lnSpc>
            </a:pPr>
            <a:r>
              <a:rPr lang="zh-CN" altLang="en-US" sz="1800" dirty="0">
                <a:latin typeface="宋体" panose="02010600030101010101" pitchFamily="2" charset="-122"/>
                <a:ea typeface="宋体" panose="02010600030101010101" pitchFamily="2" charset="-122"/>
              </a:rPr>
              <a:t>多</a:t>
            </a:r>
            <a:r>
              <a:rPr lang="zh-CN" altLang="en-US" sz="1800" dirty="0" smtClean="0">
                <a:latin typeface="宋体" panose="02010600030101010101" pitchFamily="2" charset="-122"/>
                <a:ea typeface="宋体" panose="02010600030101010101" pitchFamily="2" charset="-122"/>
              </a:rPr>
              <a:t>个研究者独立发现了：引起软件故障的输入趋向于聚簇在连续的区域</a:t>
            </a:r>
            <a:endParaRPr lang="zh-CN" altLang="en-US" sz="1800" dirty="0">
              <a:latin typeface="宋体" panose="02010600030101010101" pitchFamily="2" charset="-122"/>
              <a:ea typeface="宋体" panose="02010600030101010101" pitchFamily="2" charset="-122"/>
            </a:endParaRPr>
          </a:p>
        </p:txBody>
      </p:sp>
      <p:sp>
        <p:nvSpPr>
          <p:cNvPr id="20" name="矩形 19"/>
          <p:cNvSpPr/>
          <p:nvPr/>
        </p:nvSpPr>
        <p:spPr>
          <a:xfrm>
            <a:off x="5952728" y="5255387"/>
            <a:ext cx="2952328" cy="173702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五角星 20"/>
          <p:cNvSpPr/>
          <p:nvPr/>
        </p:nvSpPr>
        <p:spPr>
          <a:xfrm>
            <a:off x="6024736" y="5400650"/>
            <a:ext cx="216024" cy="217377"/>
          </a:xfrm>
          <a:prstGeom prst="star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23" name="文本框 22"/>
          <p:cNvSpPr txBox="1"/>
          <p:nvPr/>
        </p:nvSpPr>
        <p:spPr>
          <a:xfrm>
            <a:off x="8328992" y="5282680"/>
            <a:ext cx="576064" cy="246221"/>
          </a:xfrm>
          <a:prstGeom prst="rect">
            <a:avLst/>
          </a:prstGeom>
          <a:noFill/>
        </p:spPr>
        <p:txBody>
          <a:bodyPr wrap="square" rtlCol="0">
            <a:spAutoFit/>
          </a:bodyPr>
          <a:lstStyle/>
          <a:p>
            <a:r>
              <a:rPr lang="zh-CN" altLang="en-US" sz="1000" dirty="0" smtClean="0">
                <a:latin typeface="宋体" panose="02010600030101010101" pitchFamily="2" charset="-122"/>
                <a:ea typeface="宋体" panose="02010600030101010101" pitchFamily="2" charset="-122"/>
              </a:rPr>
              <a:t>输入域</a:t>
            </a:r>
            <a:endParaRPr lang="zh-CN" altLang="en-US" sz="1000" dirty="0">
              <a:latin typeface="宋体" panose="02010600030101010101" pitchFamily="2" charset="-122"/>
              <a:ea typeface="宋体" panose="02010600030101010101" pitchFamily="2" charset="-122"/>
            </a:endParaRPr>
          </a:p>
        </p:txBody>
      </p:sp>
      <p:sp>
        <p:nvSpPr>
          <p:cNvPr id="25" name="五角星 24"/>
          <p:cNvSpPr/>
          <p:nvPr/>
        </p:nvSpPr>
        <p:spPr>
          <a:xfrm>
            <a:off x="8559572" y="6669744"/>
            <a:ext cx="144016" cy="140229"/>
          </a:xfrm>
          <a:prstGeom prst="star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27" name="五角星 26"/>
          <p:cNvSpPr/>
          <p:nvPr/>
        </p:nvSpPr>
        <p:spPr>
          <a:xfrm>
            <a:off x="6456784" y="5328642"/>
            <a:ext cx="144016" cy="140229"/>
          </a:xfrm>
          <a:prstGeom prst="star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29" name="五角星 28"/>
          <p:cNvSpPr/>
          <p:nvPr/>
        </p:nvSpPr>
        <p:spPr>
          <a:xfrm>
            <a:off x="6384776" y="5600389"/>
            <a:ext cx="144016" cy="140229"/>
          </a:xfrm>
          <a:prstGeom prst="star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32" name="五角星 31"/>
          <p:cNvSpPr/>
          <p:nvPr/>
        </p:nvSpPr>
        <p:spPr>
          <a:xfrm>
            <a:off x="6286640" y="5842455"/>
            <a:ext cx="144016" cy="140229"/>
          </a:xfrm>
          <a:prstGeom prst="star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40" name="五角星 39"/>
          <p:cNvSpPr/>
          <p:nvPr/>
        </p:nvSpPr>
        <p:spPr>
          <a:xfrm>
            <a:off x="6047803" y="5931080"/>
            <a:ext cx="144016" cy="140229"/>
          </a:xfrm>
          <a:prstGeom prst="star5">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1"/>
                </a:solidFill>
              </a:ln>
            </a:endParaRPr>
          </a:p>
        </p:txBody>
      </p:sp>
      <p:sp>
        <p:nvSpPr>
          <p:cNvPr id="41" name="文本框 40"/>
          <p:cNvSpPr txBox="1">
            <a:spLocks noChangeArrowheads="1"/>
          </p:cNvSpPr>
          <p:nvPr/>
        </p:nvSpPr>
        <p:spPr bwMode="auto">
          <a:xfrm>
            <a:off x="422985" y="1563022"/>
            <a:ext cx="50405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l"/>
            </a:pPr>
            <a:r>
              <a:rPr lang="zh-CN" altLang="en-US" sz="28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已</a:t>
            </a:r>
            <a:r>
              <a:rPr lang="zh-CN" altLang="en-US" sz="2400" dirty="0" smtClean="0">
                <a:latin typeface="黑体" panose="02010609060101010101" pitchFamily="49" charset="-122"/>
                <a:ea typeface="黑体" panose="02010609060101010101" pitchFamily="49" charset="-122"/>
              </a:rPr>
              <a:t>有工作的测试用例执行方式</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10996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animBg="1"/>
      <p:bldP spid="21" grpId="0" animBg="1"/>
      <p:bldP spid="23" grpId="0"/>
      <p:bldP spid="25" grpId="0" animBg="1"/>
      <p:bldP spid="27" grpId="0" animBg="1"/>
      <p:bldP spid="29" grpId="0" animBg="1"/>
      <p:bldP spid="32"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latin typeface="黑体" panose="02010609060101010101" pitchFamily="49" charset="-122"/>
                <a:ea typeface="黑体" panose="02010609060101010101" pitchFamily="49" charset="-122"/>
              </a:rPr>
              <a:t>1 </a:t>
            </a:r>
            <a:r>
              <a:rPr lang="zh-CN" altLang="en-US" dirty="0" smtClean="0">
                <a:latin typeface="黑体" panose="02010609060101010101" pitchFamily="49" charset="-122"/>
                <a:ea typeface="黑体" panose="02010609060101010101" pitchFamily="49" charset="-122"/>
              </a:rPr>
              <a:t>背  景</a:t>
            </a:r>
            <a:endParaRPr lang="zh-CN" altLang="en-US" dirty="0">
              <a:latin typeface="黑体" panose="02010609060101010101" pitchFamily="49" charset="-122"/>
              <a:ea typeface="黑体" panose="02010609060101010101" pitchFamily="49" charset="-122"/>
            </a:endParaRPr>
          </a:p>
        </p:txBody>
      </p:sp>
      <p:sp>
        <p:nvSpPr>
          <p:cNvPr id="14" name="矩形 13"/>
          <p:cNvSpPr/>
          <p:nvPr/>
        </p:nvSpPr>
        <p:spPr>
          <a:xfrm>
            <a:off x="120080" y="1656235"/>
            <a:ext cx="3998210" cy="461665"/>
          </a:xfrm>
          <a:prstGeom prst="rect">
            <a:avLst/>
          </a:prstGeom>
        </p:spPr>
        <p:txBody>
          <a:bodyPr wrap="none">
            <a:spAutoFit/>
          </a:bodyPr>
          <a:lstStyle/>
          <a:p>
            <a:pPr marL="457200" indent="-457200">
              <a:buFont typeface="Wingdings" panose="05000000000000000000" pitchFamily="2" charset="2"/>
              <a:buChar char="l"/>
              <a:defRPr/>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适应性</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分区测试（</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APT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5" name="文本框 14"/>
          <p:cNvSpPr txBox="1">
            <a:spLocks noChangeArrowheads="1"/>
          </p:cNvSpPr>
          <p:nvPr/>
        </p:nvSpPr>
        <p:spPr bwMode="auto">
          <a:xfrm>
            <a:off x="408112" y="2476639"/>
            <a:ext cx="87849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defRPr/>
            </a:pPr>
            <a:r>
              <a:rPr lang="zh-CN" altLang="en-US" sz="1800" dirty="0">
                <a:solidFill>
                  <a:prstClr val="black"/>
                </a:solidFill>
                <a:latin typeface="宋体" panose="02010600030101010101" pitchFamily="2" charset="-122"/>
                <a:ea typeface="宋体" panose="02010600030101010101" pitchFamily="2" charset="-122"/>
              </a:rPr>
              <a:t>我们课题组</a:t>
            </a:r>
            <a:r>
              <a:rPr lang="zh-CN" altLang="en-US" sz="1800" dirty="0" smtClean="0">
                <a:solidFill>
                  <a:prstClr val="black"/>
                </a:solidFill>
                <a:latin typeface="宋体" panose="02010600030101010101" pitchFamily="2" charset="-122"/>
                <a:ea typeface="宋体" panose="02010600030101010101" pitchFamily="2" charset="-122"/>
              </a:rPr>
              <a:t>将控制论</a:t>
            </a:r>
            <a:r>
              <a:rPr lang="zh-CN" altLang="en-US" sz="1800" dirty="0">
                <a:solidFill>
                  <a:prstClr val="black"/>
                </a:solidFill>
                <a:latin typeface="宋体" panose="02010600030101010101" pitchFamily="2" charset="-122"/>
                <a:ea typeface="宋体" panose="02010600030101010101" pitchFamily="2" charset="-122"/>
              </a:rPr>
              <a:t>引入到</a:t>
            </a:r>
            <a:r>
              <a:rPr lang="zh-CN" altLang="en-US" sz="1800" dirty="0" smtClean="0">
                <a:solidFill>
                  <a:prstClr val="black"/>
                </a:solidFill>
                <a:latin typeface="宋体" panose="02010600030101010101" pitchFamily="2" charset="-122"/>
                <a:ea typeface="宋体" panose="02010600030101010101" pitchFamily="2" charset="-122"/>
              </a:rPr>
              <a:t>软件测试中</a:t>
            </a:r>
            <a:r>
              <a:rPr lang="zh-CN" altLang="en-US" sz="1800" dirty="0" smtClean="0">
                <a:solidFill>
                  <a:srgbClr val="FF0000"/>
                </a:solidFill>
                <a:latin typeface="宋体" panose="02010600030101010101" pitchFamily="2" charset="-122"/>
                <a:ea typeface="宋体" panose="02010600030101010101" pitchFamily="2" charset="-122"/>
              </a:rPr>
              <a:t>控制测试过程</a:t>
            </a:r>
            <a:r>
              <a:rPr lang="zh-CN" altLang="en-US" sz="1800" dirty="0" smtClean="0">
                <a:solidFill>
                  <a:prstClr val="black"/>
                </a:solidFill>
                <a:latin typeface="宋体" panose="02010600030101010101" pitchFamily="2" charset="-122"/>
                <a:ea typeface="宋体" panose="02010600030101010101" pitchFamily="2" charset="-122"/>
              </a:rPr>
              <a:t>，提出</a:t>
            </a:r>
            <a:r>
              <a:rPr lang="zh-CN" altLang="en-US" sz="1800" dirty="0">
                <a:solidFill>
                  <a:prstClr val="black"/>
                </a:solidFill>
                <a:latin typeface="宋体" panose="02010600030101010101" pitchFamily="2" charset="-122"/>
                <a:ea typeface="宋体" panose="02010600030101010101" pitchFamily="2" charset="-122"/>
              </a:rPr>
              <a:t>了</a:t>
            </a:r>
            <a:r>
              <a:rPr lang="en-US" altLang="zh-CN" sz="1800" dirty="0">
                <a:solidFill>
                  <a:prstClr val="black"/>
                </a:solidFill>
                <a:latin typeface="宋体" panose="02010600030101010101" pitchFamily="2" charset="-122"/>
                <a:ea typeface="宋体" panose="02010600030101010101" pitchFamily="2" charset="-122"/>
                <a:cs typeface="Times New Roman" panose="02020603050405020304" pitchFamily="18" charset="0"/>
              </a:rPr>
              <a:t>APT</a:t>
            </a:r>
            <a:endParaRPr lang="zh-CN" altLang="en-US" sz="1800" dirty="0">
              <a:solidFill>
                <a:prstClr val="black"/>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p:cNvSpPr txBox="1">
            <a:spLocks noChangeArrowheads="1"/>
          </p:cNvSpPr>
          <p:nvPr/>
        </p:nvSpPr>
        <p:spPr bwMode="auto">
          <a:xfrm>
            <a:off x="372128" y="3173365"/>
            <a:ext cx="4968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APT</a:t>
            </a:r>
            <a:r>
              <a:rPr lang="zh-CN" altLang="en-US" sz="2400" dirty="0">
                <a:latin typeface="黑体" panose="02010609060101010101" pitchFamily="49" charset="-122"/>
                <a:ea typeface="黑体" panose="02010609060101010101" pitchFamily="49" charset="-122"/>
              </a:rPr>
              <a:t>技术的主要的特点</a:t>
            </a:r>
          </a:p>
        </p:txBody>
      </p:sp>
      <p:sp>
        <p:nvSpPr>
          <p:cNvPr id="10" name="文本框 9"/>
          <p:cNvSpPr txBox="1">
            <a:spLocks noChangeArrowheads="1"/>
          </p:cNvSpPr>
          <p:nvPr/>
        </p:nvSpPr>
        <p:spPr bwMode="auto">
          <a:xfrm>
            <a:off x="421864" y="3770486"/>
            <a:ext cx="5689196"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800" dirty="0">
                <a:solidFill>
                  <a:prstClr val="black"/>
                </a:solidFill>
                <a:latin typeface="宋体" panose="02010600030101010101" pitchFamily="2" charset="-122"/>
                <a:ea typeface="宋体" panose="02010600030101010101" pitchFamily="2" charset="-122"/>
              </a:rPr>
              <a:t>依据历史信息选择下一个</a:t>
            </a:r>
            <a:r>
              <a:rPr lang="zh-CN" altLang="en-US" sz="1800" dirty="0" smtClean="0">
                <a:solidFill>
                  <a:prstClr val="black"/>
                </a:solidFill>
                <a:latin typeface="宋体" panose="02010600030101010101" pitchFamily="2" charset="-122"/>
                <a:ea typeface="宋体" panose="02010600030101010101" pitchFamily="2" charset="-122"/>
              </a:rPr>
              <a:t>分区，</a:t>
            </a:r>
            <a:r>
              <a:rPr lang="zh-CN" altLang="en-US" sz="1800" dirty="0">
                <a:solidFill>
                  <a:schemeClr val="tx2"/>
                </a:solidFill>
                <a:latin typeface="宋体" panose="02010600030101010101" pitchFamily="2" charset="-122"/>
                <a:ea typeface="宋体" panose="02010600030101010101" pitchFamily="2" charset="-122"/>
              </a:rPr>
              <a:t>尽可能多地选择失效率大的分区以便用更少的测试用例揭示更多的故障</a:t>
            </a:r>
          </a:p>
          <a:p>
            <a:endParaRPr lang="zh-CN" altLang="en-US" sz="2400" dirty="0">
              <a:solidFill>
                <a:prstClr val="black"/>
              </a:solidFill>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3"/>
          <a:stretch>
            <a:fillRect/>
          </a:stretch>
        </p:blipFill>
        <p:spPr>
          <a:xfrm>
            <a:off x="6291266" y="4163616"/>
            <a:ext cx="3281119" cy="3037284"/>
          </a:xfrm>
          <a:prstGeom prst="rect">
            <a:avLst/>
          </a:prstGeom>
        </p:spPr>
      </p:pic>
      <p:sp>
        <p:nvSpPr>
          <p:cNvPr id="11" name="文本框 10"/>
          <p:cNvSpPr txBox="1">
            <a:spLocks noChangeArrowheads="1"/>
          </p:cNvSpPr>
          <p:nvPr/>
        </p:nvSpPr>
        <p:spPr bwMode="auto">
          <a:xfrm>
            <a:off x="372128" y="5020239"/>
            <a:ext cx="2124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研究成果</a:t>
            </a:r>
            <a:endParaRPr lang="zh-CN" altLang="en-US" sz="2400" dirty="0">
              <a:latin typeface="黑体" panose="02010609060101010101" pitchFamily="49" charset="-122"/>
              <a:ea typeface="黑体" panose="02010609060101010101" pitchFamily="49" charset="-122"/>
            </a:endParaRPr>
          </a:p>
        </p:txBody>
      </p:sp>
      <p:sp>
        <p:nvSpPr>
          <p:cNvPr id="12" name="文本框 11"/>
          <p:cNvSpPr txBox="1"/>
          <p:nvPr/>
        </p:nvSpPr>
        <p:spPr>
          <a:xfrm>
            <a:off x="421864" y="5682258"/>
            <a:ext cx="5689196" cy="870751"/>
          </a:xfrm>
          <a:prstGeom prst="rect">
            <a:avLst/>
          </a:prstGeom>
          <a:noFill/>
        </p:spPr>
        <p:txBody>
          <a:bodyPr wrap="square" rtlCol="0">
            <a:spAutoFit/>
          </a:bodyPr>
          <a:lstStyle/>
          <a:p>
            <a:pPr>
              <a:lnSpc>
                <a:spcPct val="150000"/>
              </a:lnSpc>
            </a:pPr>
            <a:r>
              <a:rPr lang="zh-CN" altLang="en-US" sz="18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相关成果已投</a:t>
            </a:r>
            <a:r>
              <a:rPr lang="en-US" altLang="zh-CN" sz="18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18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类期刊</a:t>
            </a:r>
            <a:r>
              <a:rPr lang="en-US" altLang="zh-CN" sz="18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IEEE </a:t>
            </a:r>
            <a:r>
              <a:rPr lang="en-US" altLang="zh-CN" sz="18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Transactions on </a:t>
            </a:r>
            <a:r>
              <a:rPr lang="en-US" altLang="zh-CN" sz="18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Computers</a:t>
            </a:r>
            <a:r>
              <a:rPr lang="zh-CN" altLang="en-US" sz="18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Major revision</a:t>
            </a:r>
            <a:r>
              <a:rPr lang="zh-CN" altLang="en-US" sz="1800" dirty="0" smtClean="0">
                <a:solidFill>
                  <a:schemeClr val="tx2"/>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8410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p:bldP spid="10" grpId="0"/>
      <p:bldP spid="11"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QUIZZES" val="0"/>
  <p:tag name="ISPRING_RESOURCE_PATHS_HASH" val="875d5e6560ba36884527413a53517d17866972f5"/>
  <p:tag name="ISPRING_PRESENTATION_TITLE" val="PowerPoint 演示文稿"/>
</p:tagLst>
</file>

<file path=ppt/theme/theme1.xml><?xml version="1.0" encoding="utf-8"?>
<a:theme xmlns:a="http://schemas.openxmlformats.org/drawingml/2006/main" name="Office 主题​​">
  <a:themeElements>
    <a:clrScheme name="自定义 1">
      <a:dk1>
        <a:sysClr val="windowText" lastClr="000000"/>
      </a:dk1>
      <a:lt1>
        <a:srgbClr val="FFFFFF"/>
      </a:lt1>
      <a:dk2>
        <a:srgbClr val="303030"/>
      </a:dk2>
      <a:lt2>
        <a:srgbClr val="DEDEE0"/>
      </a:lt2>
      <a:accent1>
        <a:srgbClr val="C00000"/>
      </a:accent1>
      <a:accent2>
        <a:srgbClr val="444444"/>
      </a:accent2>
      <a:accent3>
        <a:srgbClr val="C00000"/>
      </a:accent3>
      <a:accent4>
        <a:srgbClr val="A5A5A5"/>
      </a:accent4>
      <a:accent5>
        <a:srgbClr val="0070C0"/>
      </a:accent5>
      <a:accent6>
        <a:srgbClr val="730E00"/>
      </a:accent6>
      <a:hlink>
        <a:srgbClr val="D26900"/>
      </a:hlink>
      <a:folHlink>
        <a:srgbClr val="D89243"/>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15115</TotalTime>
  <Words>1688</Words>
  <Application>Microsoft Office PowerPoint</Application>
  <PresentationFormat>自定义</PresentationFormat>
  <Paragraphs>280</Paragraphs>
  <Slides>29</Slides>
  <Notes>29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黑体</vt:lpstr>
      <vt:lpstr>宋体</vt:lpstr>
      <vt:lpstr>微软雅黑</vt:lpstr>
      <vt:lpstr>Arial</vt:lpstr>
      <vt:lpstr>Calibri</vt:lpstr>
      <vt:lpstr>Times New Roman</vt:lpstr>
      <vt:lpstr>Wingdings</vt:lpstr>
      <vt:lpstr>Office 主题​​</vt:lpstr>
      <vt:lpstr>PowerPoint 演示文稿</vt:lpstr>
      <vt:lpstr>PowerPoint 演示文稿</vt:lpstr>
      <vt:lpstr>1 背  景</vt:lpstr>
      <vt:lpstr>1 背 景</vt:lpstr>
      <vt:lpstr>1 背 景</vt:lpstr>
      <vt:lpstr>1 背  景</vt:lpstr>
      <vt:lpstr>1 背  景</vt:lpstr>
      <vt:lpstr>1 背  景</vt:lpstr>
      <vt:lpstr>1 背  景</vt:lpstr>
      <vt:lpstr>2 相关工作</vt:lpstr>
      <vt:lpstr>2 相关工作</vt:lpstr>
      <vt:lpstr>2 相关工作</vt:lpstr>
      <vt:lpstr>3 研究内容</vt:lpstr>
      <vt:lpstr>3 研究内容</vt:lpstr>
      <vt:lpstr>3 研究内容</vt:lpstr>
      <vt:lpstr>3 研究内容</vt:lpstr>
      <vt:lpstr>3 研究内容</vt:lpstr>
      <vt:lpstr>3 研究内容</vt:lpstr>
      <vt:lpstr>4 支持工具</vt:lpstr>
      <vt:lpstr>4 支持工具</vt:lpstr>
      <vt:lpstr>4 支持工具</vt:lpstr>
      <vt:lpstr>4 支持工具</vt:lpstr>
      <vt:lpstr>5 经验研究</vt:lpstr>
      <vt:lpstr>5 经验研究</vt:lpstr>
      <vt:lpstr>5 经验研究</vt:lpstr>
      <vt:lpstr>5 经验研究</vt:lpstr>
      <vt:lpstr>5 经验研究</vt:lpstr>
      <vt:lpstr>PowerPoint 演示文稿</vt:lpstr>
      <vt:lpstr>PowerPoint 演示文稿</vt:lpstr>
    </vt:vector>
  </TitlesOfParts>
  <Manager>素材风暴PPT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airxi2001</dc:creator>
  <cp:keywords/>
  <dc:description/>
  <cp:lastModifiedBy>Dai phantom</cp:lastModifiedBy>
  <cp:revision>331</cp:revision>
  <dcterms:created xsi:type="dcterms:W3CDTF">2015-10-28T12:59:19Z</dcterms:created>
  <dcterms:modified xsi:type="dcterms:W3CDTF">2019-12-26T08:18:40Z</dcterms:modified>
  <cp:category/>
</cp:coreProperties>
</file>