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8" r:id="rId3"/>
    <p:sldId id="328" r:id="rId4"/>
    <p:sldId id="329" r:id="rId5"/>
    <p:sldId id="330" r:id="rId6"/>
    <p:sldId id="318" r:id="rId7"/>
    <p:sldId id="310" r:id="rId8"/>
    <p:sldId id="311" r:id="rId9"/>
    <p:sldId id="312" r:id="rId10"/>
    <p:sldId id="266" r:id="rId11"/>
    <p:sldId id="284" r:id="rId12"/>
    <p:sldId id="285" r:id="rId13"/>
    <p:sldId id="286" r:id="rId14"/>
    <p:sldId id="299" r:id="rId15"/>
    <p:sldId id="300" r:id="rId16"/>
    <p:sldId id="313" r:id="rId17"/>
    <p:sldId id="315" r:id="rId18"/>
    <p:sldId id="301" r:id="rId19"/>
    <p:sldId id="302" r:id="rId20"/>
    <p:sldId id="304" r:id="rId21"/>
    <p:sldId id="316" r:id="rId22"/>
    <p:sldId id="319" r:id="rId23"/>
    <p:sldId id="320" r:id="rId24"/>
    <p:sldId id="303" r:id="rId25"/>
    <p:sldId id="309" r:id="rId26"/>
    <p:sldId id="306" r:id="rId27"/>
    <p:sldId id="307" r:id="rId28"/>
    <p:sldId id="308" r:id="rId29"/>
    <p:sldId id="317" r:id="rId30"/>
    <p:sldId id="298" r:id="rId31"/>
    <p:sldId id="287" r:id="rId32"/>
    <p:sldId id="288" r:id="rId33"/>
    <p:sldId id="289" r:id="rId34"/>
    <p:sldId id="292" r:id="rId35"/>
    <p:sldId id="293" r:id="rId36"/>
    <p:sldId id="295" r:id="rId37"/>
    <p:sldId id="294" r:id="rId38"/>
    <p:sldId id="321" r:id="rId39"/>
    <p:sldId id="322" r:id="rId40"/>
    <p:sldId id="323" r:id="rId41"/>
    <p:sldId id="324" r:id="rId42"/>
    <p:sldId id="325" r:id="rId43"/>
    <p:sldId id="326" r:id="rId44"/>
    <p:sldId id="327"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3F4E"/>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snapToObjects="1" showGuides="1">
      <p:cViewPr varScale="1">
        <p:scale>
          <a:sx n="70" d="100"/>
          <a:sy n="70" d="100"/>
        </p:scale>
        <p:origin x="536" y="52"/>
      </p:cViewPr>
      <p:guideLst>
        <p:guide pos="3840"/>
        <p:guide orient="horz" pos="2160"/>
      </p:guideLst>
    </p:cSldViewPr>
  </p:slideViewPr>
  <p:notesTextViewPr>
    <p:cViewPr>
      <p:scale>
        <a:sx n="1" d="1"/>
        <a:sy n="1" d="1"/>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4680F9-06B5-4DED-BDFD-55056F3EAFC2}" type="doc">
      <dgm:prSet loTypeId="urn:microsoft.com/office/officeart/2008/layout/HorizontalMultiLevelHierarchy" loCatId="hierarchy" qsTypeId="urn:microsoft.com/office/officeart/2005/8/quickstyle/simple3" qsCatId="simple" csTypeId="urn:microsoft.com/office/officeart/2005/8/colors/accent1_2" csCatId="accent1" phldr="1"/>
      <dgm:spPr/>
      <dgm:t>
        <a:bodyPr/>
        <a:lstStyle/>
        <a:p>
          <a:endParaRPr lang="zh-CN" altLang="en-US"/>
        </a:p>
      </dgm:t>
    </dgm:pt>
    <dgm:pt modelId="{9B8B68BB-3CDC-41CF-AD78-B3B1B19057E5}">
      <dgm:prSet phldrT="[文本]"/>
      <dgm:spPr/>
      <dgm:t>
        <a:bodyPr/>
        <a:lstStyle/>
        <a:p>
          <a:r>
            <a:rPr lang="zh-CN" altLang="en-US" dirty="0" smtClean="0">
              <a:latin typeface="华文中宋" panose="02010600040101010101" pitchFamily="2" charset="-122"/>
              <a:ea typeface="华文中宋" panose="02010600040101010101" pitchFamily="2" charset="-122"/>
            </a:rPr>
            <a:t>时间</a:t>
          </a:r>
          <a:endParaRPr lang="zh-CN" altLang="en-US" dirty="0">
            <a:latin typeface="华文中宋" panose="02010600040101010101" pitchFamily="2" charset="-122"/>
            <a:ea typeface="华文中宋" panose="02010600040101010101" pitchFamily="2" charset="-122"/>
          </a:endParaRPr>
        </a:p>
      </dgm:t>
    </dgm:pt>
    <dgm:pt modelId="{C2E630BF-82FC-40EB-86ED-2DA79B9B690F}" type="parTrans" cxnId="{7683B2EF-4DA0-483D-915D-745366682508}">
      <dgm:prSet/>
      <dgm:spPr/>
      <dgm:t>
        <a:bodyPr/>
        <a:lstStyle/>
        <a:p>
          <a:endParaRPr lang="zh-CN" altLang="en-US"/>
        </a:p>
      </dgm:t>
    </dgm:pt>
    <dgm:pt modelId="{8296BAB7-C774-41C5-9C8F-A3665D87EA7B}" type="sibTrans" cxnId="{7683B2EF-4DA0-483D-915D-745366682508}">
      <dgm:prSet/>
      <dgm:spPr/>
      <dgm:t>
        <a:bodyPr/>
        <a:lstStyle/>
        <a:p>
          <a:endParaRPr lang="zh-CN" altLang="en-US"/>
        </a:p>
      </dgm:t>
    </dgm:pt>
    <dgm:pt modelId="{A6204115-CCE4-4260-BF50-775C1D0CF95B}">
      <dgm:prSet phldrT="[文本]"/>
      <dgm:spPr/>
      <dgm:t>
        <a:bodyPr/>
        <a:lstStyle/>
        <a:p>
          <a:r>
            <a:rPr lang="zh-CN" altLang="en-US" dirty="0" smtClean="0">
              <a:latin typeface="华文中宋" panose="02010600040101010101" pitchFamily="2" charset="-122"/>
              <a:ea typeface="华文中宋" panose="02010600040101010101" pitchFamily="2" charset="-122"/>
            </a:rPr>
            <a:t>测试用例选择</a:t>
          </a:r>
          <a:endParaRPr lang="zh-CN" altLang="en-US" dirty="0">
            <a:latin typeface="华文中宋" panose="02010600040101010101" pitchFamily="2" charset="-122"/>
            <a:ea typeface="华文中宋" panose="02010600040101010101" pitchFamily="2" charset="-122"/>
          </a:endParaRPr>
        </a:p>
      </dgm:t>
    </dgm:pt>
    <dgm:pt modelId="{47A04AB9-AD0F-4F8B-A680-F75DAC304B94}" type="parTrans" cxnId="{5099ED9E-337C-446E-9D2A-08CCE6E53BEA}">
      <dgm:prSet/>
      <dgm:spPr/>
      <dgm:t>
        <a:bodyPr/>
        <a:lstStyle/>
        <a:p>
          <a:endParaRPr lang="zh-CN" altLang="en-US"/>
        </a:p>
      </dgm:t>
    </dgm:pt>
    <dgm:pt modelId="{E709EFA1-8891-4CFD-B3A4-FF36B5243B73}" type="sibTrans" cxnId="{5099ED9E-337C-446E-9D2A-08CCE6E53BEA}">
      <dgm:prSet/>
      <dgm:spPr/>
      <dgm:t>
        <a:bodyPr/>
        <a:lstStyle/>
        <a:p>
          <a:endParaRPr lang="zh-CN" altLang="en-US"/>
        </a:p>
      </dgm:t>
    </dgm:pt>
    <dgm:pt modelId="{0102CCC0-8165-4BEF-B5C5-31FEDDCBDC7D}">
      <dgm:prSet phldrT="[文本]"/>
      <dgm:spPr/>
      <dgm:t>
        <a:bodyPr/>
        <a:lstStyle/>
        <a:p>
          <a:r>
            <a:rPr lang="zh-CN" altLang="en-US" dirty="0" smtClean="0">
              <a:latin typeface="华文中宋" panose="02010600040101010101" pitchFamily="2" charset="-122"/>
              <a:ea typeface="华文中宋" panose="02010600040101010101" pitchFamily="2" charset="-122"/>
            </a:rPr>
            <a:t>测试用例生成</a:t>
          </a:r>
          <a:endParaRPr lang="zh-CN" altLang="en-US" dirty="0">
            <a:latin typeface="华文中宋" panose="02010600040101010101" pitchFamily="2" charset="-122"/>
            <a:ea typeface="华文中宋" panose="02010600040101010101" pitchFamily="2" charset="-122"/>
          </a:endParaRPr>
        </a:p>
      </dgm:t>
    </dgm:pt>
    <dgm:pt modelId="{305EACD8-8876-47DB-8C53-7634FA480B03}" type="parTrans" cxnId="{5E5BEC55-FAD0-4962-9341-95F33614E5A3}">
      <dgm:prSet/>
      <dgm:spPr/>
      <dgm:t>
        <a:bodyPr/>
        <a:lstStyle/>
        <a:p>
          <a:endParaRPr lang="zh-CN" altLang="en-US"/>
        </a:p>
      </dgm:t>
    </dgm:pt>
    <dgm:pt modelId="{3EDF3699-D028-40B0-8C5B-62BAF598A67A}" type="sibTrans" cxnId="{5E5BEC55-FAD0-4962-9341-95F33614E5A3}">
      <dgm:prSet/>
      <dgm:spPr/>
      <dgm:t>
        <a:bodyPr/>
        <a:lstStyle/>
        <a:p>
          <a:endParaRPr lang="zh-CN" altLang="en-US"/>
        </a:p>
      </dgm:t>
    </dgm:pt>
    <dgm:pt modelId="{858A6E9C-FF22-4999-824A-01F158BCDD4C}">
      <dgm:prSet phldrT="[文本]"/>
      <dgm:spPr/>
      <dgm:t>
        <a:bodyPr/>
        <a:lstStyle/>
        <a:p>
          <a:r>
            <a:rPr lang="zh-CN" altLang="en-US" dirty="0" smtClean="0">
              <a:latin typeface="华文中宋" panose="02010600040101010101" pitchFamily="2" charset="-122"/>
              <a:ea typeface="华文中宋" panose="02010600040101010101" pitchFamily="2" charset="-122"/>
            </a:rPr>
            <a:t>测试用例执行</a:t>
          </a:r>
          <a:endParaRPr lang="zh-CN" altLang="en-US" dirty="0">
            <a:latin typeface="华文中宋" panose="02010600040101010101" pitchFamily="2" charset="-122"/>
            <a:ea typeface="华文中宋" panose="02010600040101010101" pitchFamily="2" charset="-122"/>
          </a:endParaRPr>
        </a:p>
      </dgm:t>
    </dgm:pt>
    <dgm:pt modelId="{2B1859B5-2FC3-4BF6-A387-4A5A62F7AE91}" type="parTrans" cxnId="{AF4C078D-16D5-4F50-8223-D72A2F45B8BB}">
      <dgm:prSet/>
      <dgm:spPr/>
      <dgm:t>
        <a:bodyPr/>
        <a:lstStyle/>
        <a:p>
          <a:endParaRPr lang="zh-CN" altLang="en-US"/>
        </a:p>
      </dgm:t>
    </dgm:pt>
    <dgm:pt modelId="{C38E2D7C-0F3B-4957-B2A6-5188047058FC}" type="sibTrans" cxnId="{AF4C078D-16D5-4F50-8223-D72A2F45B8BB}">
      <dgm:prSet/>
      <dgm:spPr/>
      <dgm:t>
        <a:bodyPr/>
        <a:lstStyle/>
        <a:p>
          <a:endParaRPr lang="zh-CN" altLang="en-US"/>
        </a:p>
      </dgm:t>
    </dgm:pt>
    <dgm:pt modelId="{156F8620-5305-484C-A4E3-50942FBFF9F3}" type="pres">
      <dgm:prSet presAssocID="{EE4680F9-06B5-4DED-BDFD-55056F3EAFC2}" presName="Name0" presStyleCnt="0">
        <dgm:presLayoutVars>
          <dgm:chPref val="1"/>
          <dgm:dir/>
          <dgm:animOne val="branch"/>
          <dgm:animLvl val="lvl"/>
          <dgm:resizeHandles val="exact"/>
        </dgm:presLayoutVars>
      </dgm:prSet>
      <dgm:spPr/>
      <dgm:t>
        <a:bodyPr/>
        <a:lstStyle/>
        <a:p>
          <a:endParaRPr lang="zh-CN" altLang="en-US"/>
        </a:p>
      </dgm:t>
    </dgm:pt>
    <dgm:pt modelId="{A20901BB-611E-4577-A188-86BEDA58AE6B}" type="pres">
      <dgm:prSet presAssocID="{9B8B68BB-3CDC-41CF-AD78-B3B1B19057E5}" presName="root1" presStyleCnt="0"/>
      <dgm:spPr/>
    </dgm:pt>
    <dgm:pt modelId="{59102918-C228-4A6A-B028-7898CBB20BDA}" type="pres">
      <dgm:prSet presAssocID="{9B8B68BB-3CDC-41CF-AD78-B3B1B19057E5}" presName="LevelOneTextNode" presStyleLbl="node0" presStyleIdx="0" presStyleCnt="1">
        <dgm:presLayoutVars>
          <dgm:chPref val="3"/>
        </dgm:presLayoutVars>
      </dgm:prSet>
      <dgm:spPr/>
      <dgm:t>
        <a:bodyPr/>
        <a:lstStyle/>
        <a:p>
          <a:endParaRPr lang="zh-CN" altLang="en-US"/>
        </a:p>
      </dgm:t>
    </dgm:pt>
    <dgm:pt modelId="{D0AD976E-A160-430C-80B0-B692B90A21F1}" type="pres">
      <dgm:prSet presAssocID="{9B8B68BB-3CDC-41CF-AD78-B3B1B19057E5}" presName="level2hierChild" presStyleCnt="0"/>
      <dgm:spPr/>
    </dgm:pt>
    <dgm:pt modelId="{04396718-57EE-412B-97BB-708643BBB34D}" type="pres">
      <dgm:prSet presAssocID="{47A04AB9-AD0F-4F8B-A680-F75DAC304B94}" presName="conn2-1" presStyleLbl="parChTrans1D2" presStyleIdx="0" presStyleCnt="3"/>
      <dgm:spPr/>
      <dgm:t>
        <a:bodyPr/>
        <a:lstStyle/>
        <a:p>
          <a:endParaRPr lang="zh-CN" altLang="en-US"/>
        </a:p>
      </dgm:t>
    </dgm:pt>
    <dgm:pt modelId="{B76398EA-8BF5-46ED-A85C-7283BF941250}" type="pres">
      <dgm:prSet presAssocID="{47A04AB9-AD0F-4F8B-A680-F75DAC304B94}" presName="connTx" presStyleLbl="parChTrans1D2" presStyleIdx="0" presStyleCnt="3"/>
      <dgm:spPr/>
      <dgm:t>
        <a:bodyPr/>
        <a:lstStyle/>
        <a:p>
          <a:endParaRPr lang="zh-CN" altLang="en-US"/>
        </a:p>
      </dgm:t>
    </dgm:pt>
    <dgm:pt modelId="{5F4CAA49-4F54-48F4-BC3B-B5DD30932848}" type="pres">
      <dgm:prSet presAssocID="{A6204115-CCE4-4260-BF50-775C1D0CF95B}" presName="root2" presStyleCnt="0"/>
      <dgm:spPr/>
    </dgm:pt>
    <dgm:pt modelId="{12AE114C-10C4-466C-ADA3-CA814540A2CB}" type="pres">
      <dgm:prSet presAssocID="{A6204115-CCE4-4260-BF50-775C1D0CF95B}" presName="LevelTwoTextNode" presStyleLbl="node2" presStyleIdx="0" presStyleCnt="3">
        <dgm:presLayoutVars>
          <dgm:chPref val="3"/>
        </dgm:presLayoutVars>
      </dgm:prSet>
      <dgm:spPr/>
      <dgm:t>
        <a:bodyPr/>
        <a:lstStyle/>
        <a:p>
          <a:endParaRPr lang="zh-CN" altLang="en-US"/>
        </a:p>
      </dgm:t>
    </dgm:pt>
    <dgm:pt modelId="{DFD6F1A6-C10D-4F9C-A10E-5B32F5B24845}" type="pres">
      <dgm:prSet presAssocID="{A6204115-CCE4-4260-BF50-775C1D0CF95B}" presName="level3hierChild" presStyleCnt="0"/>
      <dgm:spPr/>
    </dgm:pt>
    <dgm:pt modelId="{5E93B04E-333C-4D96-9DBF-8147B7D1EA74}" type="pres">
      <dgm:prSet presAssocID="{305EACD8-8876-47DB-8C53-7634FA480B03}" presName="conn2-1" presStyleLbl="parChTrans1D2" presStyleIdx="1" presStyleCnt="3"/>
      <dgm:spPr/>
      <dgm:t>
        <a:bodyPr/>
        <a:lstStyle/>
        <a:p>
          <a:endParaRPr lang="zh-CN" altLang="en-US"/>
        </a:p>
      </dgm:t>
    </dgm:pt>
    <dgm:pt modelId="{642E07E5-8C36-4D95-BC32-02C2E4F37C1E}" type="pres">
      <dgm:prSet presAssocID="{305EACD8-8876-47DB-8C53-7634FA480B03}" presName="connTx" presStyleLbl="parChTrans1D2" presStyleIdx="1" presStyleCnt="3"/>
      <dgm:spPr/>
      <dgm:t>
        <a:bodyPr/>
        <a:lstStyle/>
        <a:p>
          <a:endParaRPr lang="zh-CN" altLang="en-US"/>
        </a:p>
      </dgm:t>
    </dgm:pt>
    <dgm:pt modelId="{FA996465-8E7B-4EB3-9D8C-79FA7CF00621}" type="pres">
      <dgm:prSet presAssocID="{0102CCC0-8165-4BEF-B5C5-31FEDDCBDC7D}" presName="root2" presStyleCnt="0"/>
      <dgm:spPr/>
    </dgm:pt>
    <dgm:pt modelId="{3267E95E-7CEA-42FF-BB3D-3DA4D1EFAE3D}" type="pres">
      <dgm:prSet presAssocID="{0102CCC0-8165-4BEF-B5C5-31FEDDCBDC7D}" presName="LevelTwoTextNode" presStyleLbl="node2" presStyleIdx="1" presStyleCnt="3">
        <dgm:presLayoutVars>
          <dgm:chPref val="3"/>
        </dgm:presLayoutVars>
      </dgm:prSet>
      <dgm:spPr/>
      <dgm:t>
        <a:bodyPr/>
        <a:lstStyle/>
        <a:p>
          <a:endParaRPr lang="zh-CN" altLang="en-US"/>
        </a:p>
      </dgm:t>
    </dgm:pt>
    <dgm:pt modelId="{D352F347-A0F2-4C34-8888-9ED30CD74309}" type="pres">
      <dgm:prSet presAssocID="{0102CCC0-8165-4BEF-B5C5-31FEDDCBDC7D}" presName="level3hierChild" presStyleCnt="0"/>
      <dgm:spPr/>
    </dgm:pt>
    <dgm:pt modelId="{83BB3D20-FB18-4C29-B248-C0F41A241F13}" type="pres">
      <dgm:prSet presAssocID="{2B1859B5-2FC3-4BF6-A387-4A5A62F7AE91}" presName="conn2-1" presStyleLbl="parChTrans1D2" presStyleIdx="2" presStyleCnt="3"/>
      <dgm:spPr/>
      <dgm:t>
        <a:bodyPr/>
        <a:lstStyle/>
        <a:p>
          <a:endParaRPr lang="zh-CN" altLang="en-US"/>
        </a:p>
      </dgm:t>
    </dgm:pt>
    <dgm:pt modelId="{22BD1FEC-A04C-449C-B265-875822E308F6}" type="pres">
      <dgm:prSet presAssocID="{2B1859B5-2FC3-4BF6-A387-4A5A62F7AE91}" presName="connTx" presStyleLbl="parChTrans1D2" presStyleIdx="2" presStyleCnt="3"/>
      <dgm:spPr/>
      <dgm:t>
        <a:bodyPr/>
        <a:lstStyle/>
        <a:p>
          <a:endParaRPr lang="zh-CN" altLang="en-US"/>
        </a:p>
      </dgm:t>
    </dgm:pt>
    <dgm:pt modelId="{14F7DEC3-37CF-42AD-A3CD-5DC153CA655A}" type="pres">
      <dgm:prSet presAssocID="{858A6E9C-FF22-4999-824A-01F158BCDD4C}" presName="root2" presStyleCnt="0"/>
      <dgm:spPr/>
    </dgm:pt>
    <dgm:pt modelId="{F703AEAE-5006-4F0C-8F8B-67E391796F55}" type="pres">
      <dgm:prSet presAssocID="{858A6E9C-FF22-4999-824A-01F158BCDD4C}" presName="LevelTwoTextNode" presStyleLbl="node2" presStyleIdx="2" presStyleCnt="3">
        <dgm:presLayoutVars>
          <dgm:chPref val="3"/>
        </dgm:presLayoutVars>
      </dgm:prSet>
      <dgm:spPr/>
      <dgm:t>
        <a:bodyPr/>
        <a:lstStyle/>
        <a:p>
          <a:endParaRPr lang="zh-CN" altLang="en-US"/>
        </a:p>
      </dgm:t>
    </dgm:pt>
    <dgm:pt modelId="{D537618B-F2FB-4448-A130-77153190B687}" type="pres">
      <dgm:prSet presAssocID="{858A6E9C-FF22-4999-824A-01F158BCDD4C}" presName="level3hierChild" presStyleCnt="0"/>
      <dgm:spPr/>
    </dgm:pt>
  </dgm:ptLst>
  <dgm:cxnLst>
    <dgm:cxn modelId="{BB78365C-B1E3-4703-9B00-CD49B0EAF0DE}" type="presOf" srcId="{305EACD8-8876-47DB-8C53-7634FA480B03}" destId="{5E93B04E-333C-4D96-9DBF-8147B7D1EA74}" srcOrd="0" destOrd="0" presId="urn:microsoft.com/office/officeart/2008/layout/HorizontalMultiLevelHierarchy"/>
    <dgm:cxn modelId="{5099ED9E-337C-446E-9D2A-08CCE6E53BEA}" srcId="{9B8B68BB-3CDC-41CF-AD78-B3B1B19057E5}" destId="{A6204115-CCE4-4260-BF50-775C1D0CF95B}" srcOrd="0" destOrd="0" parTransId="{47A04AB9-AD0F-4F8B-A680-F75DAC304B94}" sibTransId="{E709EFA1-8891-4CFD-B3A4-FF36B5243B73}"/>
    <dgm:cxn modelId="{B03DE477-0FB3-4595-B349-5F45B2626104}" type="presOf" srcId="{2B1859B5-2FC3-4BF6-A387-4A5A62F7AE91}" destId="{83BB3D20-FB18-4C29-B248-C0F41A241F13}" srcOrd="0" destOrd="0" presId="urn:microsoft.com/office/officeart/2008/layout/HorizontalMultiLevelHierarchy"/>
    <dgm:cxn modelId="{95DF7170-0B63-4D23-A325-C24FFF63BCB5}" type="presOf" srcId="{EE4680F9-06B5-4DED-BDFD-55056F3EAFC2}" destId="{156F8620-5305-484C-A4E3-50942FBFF9F3}" srcOrd="0" destOrd="0" presId="urn:microsoft.com/office/officeart/2008/layout/HorizontalMultiLevelHierarchy"/>
    <dgm:cxn modelId="{1509A302-D452-4B69-A618-D532E60F8DD6}" type="presOf" srcId="{47A04AB9-AD0F-4F8B-A680-F75DAC304B94}" destId="{04396718-57EE-412B-97BB-708643BBB34D}" srcOrd="0" destOrd="0" presId="urn:microsoft.com/office/officeart/2008/layout/HorizontalMultiLevelHierarchy"/>
    <dgm:cxn modelId="{EBCEF568-5A4E-4C38-8B6E-E7688D832678}" type="presOf" srcId="{2B1859B5-2FC3-4BF6-A387-4A5A62F7AE91}" destId="{22BD1FEC-A04C-449C-B265-875822E308F6}" srcOrd="1" destOrd="0" presId="urn:microsoft.com/office/officeart/2008/layout/HorizontalMultiLevelHierarchy"/>
    <dgm:cxn modelId="{AF4C078D-16D5-4F50-8223-D72A2F45B8BB}" srcId="{9B8B68BB-3CDC-41CF-AD78-B3B1B19057E5}" destId="{858A6E9C-FF22-4999-824A-01F158BCDD4C}" srcOrd="2" destOrd="0" parTransId="{2B1859B5-2FC3-4BF6-A387-4A5A62F7AE91}" sibTransId="{C38E2D7C-0F3B-4957-B2A6-5188047058FC}"/>
    <dgm:cxn modelId="{B03DD264-3EF9-4E60-BBF5-BFF0AC6100D7}" type="presOf" srcId="{A6204115-CCE4-4260-BF50-775C1D0CF95B}" destId="{12AE114C-10C4-466C-ADA3-CA814540A2CB}" srcOrd="0" destOrd="0" presId="urn:microsoft.com/office/officeart/2008/layout/HorizontalMultiLevelHierarchy"/>
    <dgm:cxn modelId="{1202594E-2048-434E-BE17-BF608968D4E3}" type="presOf" srcId="{0102CCC0-8165-4BEF-B5C5-31FEDDCBDC7D}" destId="{3267E95E-7CEA-42FF-BB3D-3DA4D1EFAE3D}" srcOrd="0" destOrd="0" presId="urn:microsoft.com/office/officeart/2008/layout/HorizontalMultiLevelHierarchy"/>
    <dgm:cxn modelId="{7683B2EF-4DA0-483D-915D-745366682508}" srcId="{EE4680F9-06B5-4DED-BDFD-55056F3EAFC2}" destId="{9B8B68BB-3CDC-41CF-AD78-B3B1B19057E5}" srcOrd="0" destOrd="0" parTransId="{C2E630BF-82FC-40EB-86ED-2DA79B9B690F}" sibTransId="{8296BAB7-C774-41C5-9C8F-A3665D87EA7B}"/>
    <dgm:cxn modelId="{2020F5D3-CBB8-4155-B1D2-5F6D0EABEB1C}" type="presOf" srcId="{47A04AB9-AD0F-4F8B-A680-F75DAC304B94}" destId="{B76398EA-8BF5-46ED-A85C-7283BF941250}" srcOrd="1" destOrd="0" presId="urn:microsoft.com/office/officeart/2008/layout/HorizontalMultiLevelHierarchy"/>
    <dgm:cxn modelId="{DF400CF8-FF44-4C2E-A74D-A4CFB90691C9}" type="presOf" srcId="{9B8B68BB-3CDC-41CF-AD78-B3B1B19057E5}" destId="{59102918-C228-4A6A-B028-7898CBB20BDA}" srcOrd="0" destOrd="0" presId="urn:microsoft.com/office/officeart/2008/layout/HorizontalMultiLevelHierarchy"/>
    <dgm:cxn modelId="{D0053163-B348-4BAB-92DE-22654994CF19}" type="presOf" srcId="{305EACD8-8876-47DB-8C53-7634FA480B03}" destId="{642E07E5-8C36-4D95-BC32-02C2E4F37C1E}" srcOrd="1" destOrd="0" presId="urn:microsoft.com/office/officeart/2008/layout/HorizontalMultiLevelHierarchy"/>
    <dgm:cxn modelId="{5118F960-66F0-40D6-AE88-5C2EBE186646}" type="presOf" srcId="{858A6E9C-FF22-4999-824A-01F158BCDD4C}" destId="{F703AEAE-5006-4F0C-8F8B-67E391796F55}" srcOrd="0" destOrd="0" presId="urn:microsoft.com/office/officeart/2008/layout/HorizontalMultiLevelHierarchy"/>
    <dgm:cxn modelId="{5E5BEC55-FAD0-4962-9341-95F33614E5A3}" srcId="{9B8B68BB-3CDC-41CF-AD78-B3B1B19057E5}" destId="{0102CCC0-8165-4BEF-B5C5-31FEDDCBDC7D}" srcOrd="1" destOrd="0" parTransId="{305EACD8-8876-47DB-8C53-7634FA480B03}" sibTransId="{3EDF3699-D028-40B0-8C5B-62BAF598A67A}"/>
    <dgm:cxn modelId="{E0F771CE-BBA0-4545-90E6-FBC7099CAEF7}" type="presParOf" srcId="{156F8620-5305-484C-A4E3-50942FBFF9F3}" destId="{A20901BB-611E-4577-A188-86BEDA58AE6B}" srcOrd="0" destOrd="0" presId="urn:microsoft.com/office/officeart/2008/layout/HorizontalMultiLevelHierarchy"/>
    <dgm:cxn modelId="{5B7D4E02-6229-4B26-91F8-582082B24FC1}" type="presParOf" srcId="{A20901BB-611E-4577-A188-86BEDA58AE6B}" destId="{59102918-C228-4A6A-B028-7898CBB20BDA}" srcOrd="0" destOrd="0" presId="urn:microsoft.com/office/officeart/2008/layout/HorizontalMultiLevelHierarchy"/>
    <dgm:cxn modelId="{735ED9C1-E5F1-400C-9D7C-7D66A24B6A62}" type="presParOf" srcId="{A20901BB-611E-4577-A188-86BEDA58AE6B}" destId="{D0AD976E-A160-430C-80B0-B692B90A21F1}" srcOrd="1" destOrd="0" presId="urn:microsoft.com/office/officeart/2008/layout/HorizontalMultiLevelHierarchy"/>
    <dgm:cxn modelId="{47A1A2A3-6F14-4EC7-8FD1-67BDD72A1489}" type="presParOf" srcId="{D0AD976E-A160-430C-80B0-B692B90A21F1}" destId="{04396718-57EE-412B-97BB-708643BBB34D}" srcOrd="0" destOrd="0" presId="urn:microsoft.com/office/officeart/2008/layout/HorizontalMultiLevelHierarchy"/>
    <dgm:cxn modelId="{1C5E6270-1DD3-4823-8CCB-3E51942C6BA9}" type="presParOf" srcId="{04396718-57EE-412B-97BB-708643BBB34D}" destId="{B76398EA-8BF5-46ED-A85C-7283BF941250}" srcOrd="0" destOrd="0" presId="urn:microsoft.com/office/officeart/2008/layout/HorizontalMultiLevelHierarchy"/>
    <dgm:cxn modelId="{75E44707-82DA-465A-A8EC-0DCEE1FB2DD0}" type="presParOf" srcId="{D0AD976E-A160-430C-80B0-B692B90A21F1}" destId="{5F4CAA49-4F54-48F4-BC3B-B5DD30932848}" srcOrd="1" destOrd="0" presId="urn:microsoft.com/office/officeart/2008/layout/HorizontalMultiLevelHierarchy"/>
    <dgm:cxn modelId="{26BC04DF-D431-43EB-B636-9FFA6A567720}" type="presParOf" srcId="{5F4CAA49-4F54-48F4-BC3B-B5DD30932848}" destId="{12AE114C-10C4-466C-ADA3-CA814540A2CB}" srcOrd="0" destOrd="0" presId="urn:microsoft.com/office/officeart/2008/layout/HorizontalMultiLevelHierarchy"/>
    <dgm:cxn modelId="{455B169D-DDAA-47FA-A7BB-1DE430C11814}" type="presParOf" srcId="{5F4CAA49-4F54-48F4-BC3B-B5DD30932848}" destId="{DFD6F1A6-C10D-4F9C-A10E-5B32F5B24845}" srcOrd="1" destOrd="0" presId="urn:microsoft.com/office/officeart/2008/layout/HorizontalMultiLevelHierarchy"/>
    <dgm:cxn modelId="{DB9545A4-9EE8-471B-A309-DF0DC70EBCB1}" type="presParOf" srcId="{D0AD976E-A160-430C-80B0-B692B90A21F1}" destId="{5E93B04E-333C-4D96-9DBF-8147B7D1EA74}" srcOrd="2" destOrd="0" presId="urn:microsoft.com/office/officeart/2008/layout/HorizontalMultiLevelHierarchy"/>
    <dgm:cxn modelId="{FD3EFF9B-6C54-484A-91B1-AF241345C066}" type="presParOf" srcId="{5E93B04E-333C-4D96-9DBF-8147B7D1EA74}" destId="{642E07E5-8C36-4D95-BC32-02C2E4F37C1E}" srcOrd="0" destOrd="0" presId="urn:microsoft.com/office/officeart/2008/layout/HorizontalMultiLevelHierarchy"/>
    <dgm:cxn modelId="{E7E63BD3-3734-4AB2-BB48-7FADFCFF7F4D}" type="presParOf" srcId="{D0AD976E-A160-430C-80B0-B692B90A21F1}" destId="{FA996465-8E7B-4EB3-9D8C-79FA7CF00621}" srcOrd="3" destOrd="0" presId="urn:microsoft.com/office/officeart/2008/layout/HorizontalMultiLevelHierarchy"/>
    <dgm:cxn modelId="{11C80E88-8119-41BB-B6FD-33782AC1D79B}" type="presParOf" srcId="{FA996465-8E7B-4EB3-9D8C-79FA7CF00621}" destId="{3267E95E-7CEA-42FF-BB3D-3DA4D1EFAE3D}" srcOrd="0" destOrd="0" presId="urn:microsoft.com/office/officeart/2008/layout/HorizontalMultiLevelHierarchy"/>
    <dgm:cxn modelId="{D62D1B2E-87A2-4E87-BEA6-F4F1457A39E5}" type="presParOf" srcId="{FA996465-8E7B-4EB3-9D8C-79FA7CF00621}" destId="{D352F347-A0F2-4C34-8888-9ED30CD74309}" srcOrd="1" destOrd="0" presId="urn:microsoft.com/office/officeart/2008/layout/HorizontalMultiLevelHierarchy"/>
    <dgm:cxn modelId="{3E869CD5-81E3-4B2B-9DFA-81ACD54A7C91}" type="presParOf" srcId="{D0AD976E-A160-430C-80B0-B692B90A21F1}" destId="{83BB3D20-FB18-4C29-B248-C0F41A241F13}" srcOrd="4" destOrd="0" presId="urn:microsoft.com/office/officeart/2008/layout/HorizontalMultiLevelHierarchy"/>
    <dgm:cxn modelId="{85E4D37E-ED04-42F7-9575-7AE57195961C}" type="presParOf" srcId="{83BB3D20-FB18-4C29-B248-C0F41A241F13}" destId="{22BD1FEC-A04C-449C-B265-875822E308F6}" srcOrd="0" destOrd="0" presId="urn:microsoft.com/office/officeart/2008/layout/HorizontalMultiLevelHierarchy"/>
    <dgm:cxn modelId="{7A0B93D7-D018-4AC9-8244-4DD7F7D6E304}" type="presParOf" srcId="{D0AD976E-A160-430C-80B0-B692B90A21F1}" destId="{14F7DEC3-37CF-42AD-A3CD-5DC153CA655A}" srcOrd="5" destOrd="0" presId="urn:microsoft.com/office/officeart/2008/layout/HorizontalMultiLevelHierarchy"/>
    <dgm:cxn modelId="{A0A4F4D0-7DAF-465C-8034-07FC15B60744}" type="presParOf" srcId="{14F7DEC3-37CF-42AD-A3CD-5DC153CA655A}" destId="{F703AEAE-5006-4F0C-8F8B-67E391796F55}" srcOrd="0" destOrd="0" presId="urn:microsoft.com/office/officeart/2008/layout/HorizontalMultiLevelHierarchy"/>
    <dgm:cxn modelId="{AC46DD0B-122C-4607-9D43-6BA18823BA0C}" type="presParOf" srcId="{14F7DEC3-37CF-42AD-A3CD-5DC153CA655A}" destId="{D537618B-F2FB-4448-A130-77153190B687}"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D32274-04E7-4AAF-8DB5-2942DDE46092}" type="doc">
      <dgm:prSet loTypeId="urn:microsoft.com/office/officeart/2005/8/layout/cycle5" loCatId="cycle" qsTypeId="urn:microsoft.com/office/officeart/2005/8/quickstyle/simple3" qsCatId="simple" csTypeId="urn:microsoft.com/office/officeart/2005/8/colors/accent1_2" csCatId="accent1" phldr="1"/>
      <dgm:spPr/>
      <dgm:t>
        <a:bodyPr/>
        <a:lstStyle/>
        <a:p>
          <a:endParaRPr lang="zh-CN" altLang="en-US"/>
        </a:p>
      </dgm:t>
    </dgm:pt>
    <dgm:pt modelId="{523C103E-EDE8-4275-89C2-92F0E7C50EF8}">
      <dgm:prSet phldrT="[文本]" custT="1"/>
      <dgm:spPr/>
      <dgm:t>
        <a:bodyPr/>
        <a:lstStyle/>
        <a:p>
          <a:r>
            <a:rPr lang="zh-CN" altLang="en-US" sz="1400" dirty="0" smtClean="0">
              <a:latin typeface="华文中宋" panose="02010600040101010101" pitchFamily="2" charset="-122"/>
              <a:ea typeface="华文中宋" panose="02010600040101010101" pitchFamily="2" charset="-122"/>
            </a:rPr>
            <a:t>比较完整测试帧</a:t>
          </a:r>
          <a:endParaRPr lang="zh-CN" altLang="en-US" sz="1400" dirty="0">
            <a:latin typeface="华文中宋" panose="02010600040101010101" pitchFamily="2" charset="-122"/>
            <a:ea typeface="华文中宋" panose="02010600040101010101" pitchFamily="2" charset="-122"/>
          </a:endParaRPr>
        </a:p>
      </dgm:t>
    </dgm:pt>
    <dgm:pt modelId="{76752ED7-1680-4E0B-95F9-3C3E1AECE04A}" type="parTrans" cxnId="{1D03B2AB-F247-4F81-993D-C9A7C9C74342}">
      <dgm:prSet/>
      <dgm:spPr/>
      <dgm:t>
        <a:bodyPr/>
        <a:lstStyle/>
        <a:p>
          <a:endParaRPr lang="zh-CN" altLang="en-US"/>
        </a:p>
      </dgm:t>
    </dgm:pt>
    <dgm:pt modelId="{5437DAA9-3798-40CE-BF0C-F20172991A6C}" type="sibTrans" cxnId="{1D03B2AB-F247-4F81-993D-C9A7C9C74342}">
      <dgm:prSet/>
      <dgm:spPr/>
      <dgm:t>
        <a:bodyPr/>
        <a:lstStyle/>
        <a:p>
          <a:endParaRPr lang="zh-CN" altLang="en-US"/>
        </a:p>
      </dgm:t>
    </dgm:pt>
    <dgm:pt modelId="{01CA69E2-2545-4650-AF2A-9E04D7189B7C}">
      <dgm:prSet phldrT="[文本]"/>
      <dgm:spPr/>
      <dgm:t>
        <a:bodyPr/>
        <a:lstStyle/>
        <a:p>
          <a:r>
            <a:rPr lang="zh-CN" altLang="en-US" dirty="0" smtClean="0">
              <a:latin typeface="华文中宋" panose="02010600040101010101" pitchFamily="2" charset="-122"/>
              <a:ea typeface="华文中宋" panose="02010600040101010101" pitchFamily="2" charset="-122"/>
            </a:rPr>
            <a:t>记录蜕变关系</a:t>
          </a:r>
          <a:endParaRPr lang="zh-CN" altLang="en-US" dirty="0">
            <a:latin typeface="华文中宋" panose="02010600040101010101" pitchFamily="2" charset="-122"/>
            <a:ea typeface="华文中宋" panose="02010600040101010101" pitchFamily="2" charset="-122"/>
          </a:endParaRPr>
        </a:p>
      </dgm:t>
    </dgm:pt>
    <dgm:pt modelId="{F5C5CEEC-24F7-46ED-854E-BB0036ADEF23}" type="parTrans" cxnId="{5C00E711-D129-4361-B892-CF7C9F49C4C4}">
      <dgm:prSet/>
      <dgm:spPr/>
      <dgm:t>
        <a:bodyPr/>
        <a:lstStyle/>
        <a:p>
          <a:endParaRPr lang="zh-CN" altLang="en-US"/>
        </a:p>
      </dgm:t>
    </dgm:pt>
    <dgm:pt modelId="{C35D3DCC-213F-479A-9C6B-1867DDB05AC5}" type="sibTrans" cxnId="{5C00E711-D129-4361-B892-CF7C9F49C4C4}">
      <dgm:prSet/>
      <dgm:spPr/>
      <dgm:t>
        <a:bodyPr/>
        <a:lstStyle/>
        <a:p>
          <a:endParaRPr lang="zh-CN" altLang="en-US"/>
        </a:p>
      </dgm:t>
    </dgm:pt>
    <dgm:pt modelId="{1213EA28-D94F-4414-9199-4D628AF3808C}">
      <dgm:prSet phldrT="[文本]" custT="1"/>
      <dgm:spPr/>
      <dgm:t>
        <a:bodyPr/>
        <a:lstStyle/>
        <a:p>
          <a:r>
            <a:rPr lang="zh-CN" altLang="en-US" sz="1400" dirty="0" smtClean="0">
              <a:latin typeface="华文中宋" panose="02010600040101010101" pitchFamily="2" charset="-122"/>
              <a:ea typeface="华文中宋" panose="02010600040101010101" pitchFamily="2" charset="-122"/>
            </a:rPr>
            <a:t>判断蜕变关系数量是否达到要求</a:t>
          </a:r>
          <a:endParaRPr lang="zh-CN" altLang="en-US" sz="1400" dirty="0">
            <a:latin typeface="华文中宋" panose="02010600040101010101" pitchFamily="2" charset="-122"/>
            <a:ea typeface="华文中宋" panose="02010600040101010101" pitchFamily="2" charset="-122"/>
          </a:endParaRPr>
        </a:p>
      </dgm:t>
    </dgm:pt>
    <dgm:pt modelId="{3A3E20A8-C3C0-499D-AED1-6D28BC7538D2}" type="parTrans" cxnId="{06DFA492-5634-42F4-B83F-5531F14ED191}">
      <dgm:prSet/>
      <dgm:spPr/>
      <dgm:t>
        <a:bodyPr/>
        <a:lstStyle/>
        <a:p>
          <a:endParaRPr lang="zh-CN" altLang="en-US"/>
        </a:p>
      </dgm:t>
    </dgm:pt>
    <dgm:pt modelId="{6616972A-F011-4821-9248-B8264546E4C6}" type="sibTrans" cxnId="{06DFA492-5634-42F4-B83F-5531F14ED191}">
      <dgm:prSet/>
      <dgm:spPr/>
      <dgm:t>
        <a:bodyPr/>
        <a:lstStyle/>
        <a:p>
          <a:endParaRPr lang="zh-CN" altLang="en-US"/>
        </a:p>
      </dgm:t>
    </dgm:pt>
    <dgm:pt modelId="{E69F2A06-609B-4EEE-B74C-7A59F8437531}" type="pres">
      <dgm:prSet presAssocID="{0DD32274-04E7-4AAF-8DB5-2942DDE46092}" presName="cycle" presStyleCnt="0">
        <dgm:presLayoutVars>
          <dgm:dir/>
          <dgm:resizeHandles val="exact"/>
        </dgm:presLayoutVars>
      </dgm:prSet>
      <dgm:spPr/>
      <dgm:t>
        <a:bodyPr/>
        <a:lstStyle/>
        <a:p>
          <a:endParaRPr lang="zh-CN" altLang="en-US"/>
        </a:p>
      </dgm:t>
    </dgm:pt>
    <dgm:pt modelId="{E5354801-EB4C-4E26-B83E-290FAEC7D49F}" type="pres">
      <dgm:prSet presAssocID="{523C103E-EDE8-4275-89C2-92F0E7C50EF8}" presName="node" presStyleLbl="node1" presStyleIdx="0" presStyleCnt="3">
        <dgm:presLayoutVars>
          <dgm:bulletEnabled val="1"/>
        </dgm:presLayoutVars>
      </dgm:prSet>
      <dgm:spPr/>
      <dgm:t>
        <a:bodyPr/>
        <a:lstStyle/>
        <a:p>
          <a:endParaRPr lang="zh-CN" altLang="en-US"/>
        </a:p>
      </dgm:t>
    </dgm:pt>
    <dgm:pt modelId="{4DB4272F-EA43-4C24-B3F6-304F437675BA}" type="pres">
      <dgm:prSet presAssocID="{523C103E-EDE8-4275-89C2-92F0E7C50EF8}" presName="spNode" presStyleCnt="0"/>
      <dgm:spPr/>
    </dgm:pt>
    <dgm:pt modelId="{4ADE9775-85C6-4411-81EC-1BA58B47A349}" type="pres">
      <dgm:prSet presAssocID="{5437DAA9-3798-40CE-BF0C-F20172991A6C}" presName="sibTrans" presStyleLbl="sibTrans1D1" presStyleIdx="0" presStyleCnt="3"/>
      <dgm:spPr/>
      <dgm:t>
        <a:bodyPr/>
        <a:lstStyle/>
        <a:p>
          <a:endParaRPr lang="zh-CN" altLang="en-US"/>
        </a:p>
      </dgm:t>
    </dgm:pt>
    <dgm:pt modelId="{4F6CE9E7-7544-4A8E-87DF-EA6FC486C93E}" type="pres">
      <dgm:prSet presAssocID="{01CA69E2-2545-4650-AF2A-9E04D7189B7C}" presName="node" presStyleLbl="node1" presStyleIdx="1" presStyleCnt="3">
        <dgm:presLayoutVars>
          <dgm:bulletEnabled val="1"/>
        </dgm:presLayoutVars>
      </dgm:prSet>
      <dgm:spPr/>
      <dgm:t>
        <a:bodyPr/>
        <a:lstStyle/>
        <a:p>
          <a:endParaRPr lang="zh-CN" altLang="en-US"/>
        </a:p>
      </dgm:t>
    </dgm:pt>
    <dgm:pt modelId="{1CCB7EF6-BAEE-4C9F-AFDC-53D162906E6D}" type="pres">
      <dgm:prSet presAssocID="{01CA69E2-2545-4650-AF2A-9E04D7189B7C}" presName="spNode" presStyleCnt="0"/>
      <dgm:spPr/>
    </dgm:pt>
    <dgm:pt modelId="{20C5969A-61BE-4A39-83FC-7BBD2CCB5885}" type="pres">
      <dgm:prSet presAssocID="{C35D3DCC-213F-479A-9C6B-1867DDB05AC5}" presName="sibTrans" presStyleLbl="sibTrans1D1" presStyleIdx="1" presStyleCnt="3"/>
      <dgm:spPr/>
      <dgm:t>
        <a:bodyPr/>
        <a:lstStyle/>
        <a:p>
          <a:endParaRPr lang="zh-CN" altLang="en-US"/>
        </a:p>
      </dgm:t>
    </dgm:pt>
    <dgm:pt modelId="{AECA9EE2-BB7B-4103-AE9B-FCB147499C1F}" type="pres">
      <dgm:prSet presAssocID="{1213EA28-D94F-4414-9199-4D628AF3808C}" presName="node" presStyleLbl="node1" presStyleIdx="2" presStyleCnt="3" custScaleX="115813" custScaleY="132527">
        <dgm:presLayoutVars>
          <dgm:bulletEnabled val="1"/>
        </dgm:presLayoutVars>
      </dgm:prSet>
      <dgm:spPr/>
      <dgm:t>
        <a:bodyPr/>
        <a:lstStyle/>
        <a:p>
          <a:endParaRPr lang="zh-CN" altLang="en-US"/>
        </a:p>
      </dgm:t>
    </dgm:pt>
    <dgm:pt modelId="{FF628B4C-0289-4CE6-A38D-7DCB6EB33764}" type="pres">
      <dgm:prSet presAssocID="{1213EA28-D94F-4414-9199-4D628AF3808C}" presName="spNode" presStyleCnt="0"/>
      <dgm:spPr/>
    </dgm:pt>
    <dgm:pt modelId="{5BC3BFFF-0287-4051-BE46-4FEAC41AC84E}" type="pres">
      <dgm:prSet presAssocID="{6616972A-F011-4821-9248-B8264546E4C6}" presName="sibTrans" presStyleLbl="sibTrans1D1" presStyleIdx="2" presStyleCnt="3"/>
      <dgm:spPr/>
      <dgm:t>
        <a:bodyPr/>
        <a:lstStyle/>
        <a:p>
          <a:endParaRPr lang="zh-CN" altLang="en-US"/>
        </a:p>
      </dgm:t>
    </dgm:pt>
  </dgm:ptLst>
  <dgm:cxnLst>
    <dgm:cxn modelId="{49A6E0F7-FDC1-4D21-B79E-BCAEBAC82A26}" type="presOf" srcId="{C35D3DCC-213F-479A-9C6B-1867DDB05AC5}" destId="{20C5969A-61BE-4A39-83FC-7BBD2CCB5885}" srcOrd="0" destOrd="0" presId="urn:microsoft.com/office/officeart/2005/8/layout/cycle5"/>
    <dgm:cxn modelId="{2494BF57-8FD1-4852-88EC-5C6306FFA457}" type="presOf" srcId="{5437DAA9-3798-40CE-BF0C-F20172991A6C}" destId="{4ADE9775-85C6-4411-81EC-1BA58B47A349}" srcOrd="0" destOrd="0" presId="urn:microsoft.com/office/officeart/2005/8/layout/cycle5"/>
    <dgm:cxn modelId="{11387DD8-389E-4E66-9088-5C6A885BABBD}" type="presOf" srcId="{6616972A-F011-4821-9248-B8264546E4C6}" destId="{5BC3BFFF-0287-4051-BE46-4FEAC41AC84E}" srcOrd="0" destOrd="0" presId="urn:microsoft.com/office/officeart/2005/8/layout/cycle5"/>
    <dgm:cxn modelId="{06DFA492-5634-42F4-B83F-5531F14ED191}" srcId="{0DD32274-04E7-4AAF-8DB5-2942DDE46092}" destId="{1213EA28-D94F-4414-9199-4D628AF3808C}" srcOrd="2" destOrd="0" parTransId="{3A3E20A8-C3C0-499D-AED1-6D28BC7538D2}" sibTransId="{6616972A-F011-4821-9248-B8264546E4C6}"/>
    <dgm:cxn modelId="{5C00E711-D129-4361-B892-CF7C9F49C4C4}" srcId="{0DD32274-04E7-4AAF-8DB5-2942DDE46092}" destId="{01CA69E2-2545-4650-AF2A-9E04D7189B7C}" srcOrd="1" destOrd="0" parTransId="{F5C5CEEC-24F7-46ED-854E-BB0036ADEF23}" sibTransId="{C35D3DCC-213F-479A-9C6B-1867DDB05AC5}"/>
    <dgm:cxn modelId="{1D03B2AB-F247-4F81-993D-C9A7C9C74342}" srcId="{0DD32274-04E7-4AAF-8DB5-2942DDE46092}" destId="{523C103E-EDE8-4275-89C2-92F0E7C50EF8}" srcOrd="0" destOrd="0" parTransId="{76752ED7-1680-4E0B-95F9-3C3E1AECE04A}" sibTransId="{5437DAA9-3798-40CE-BF0C-F20172991A6C}"/>
    <dgm:cxn modelId="{D8F26A3B-9307-4218-83CE-9483F245DFF3}" type="presOf" srcId="{01CA69E2-2545-4650-AF2A-9E04D7189B7C}" destId="{4F6CE9E7-7544-4A8E-87DF-EA6FC486C93E}" srcOrd="0" destOrd="0" presId="urn:microsoft.com/office/officeart/2005/8/layout/cycle5"/>
    <dgm:cxn modelId="{E245FCDD-521F-4D47-A6E6-1FCE94D583F1}" type="presOf" srcId="{0DD32274-04E7-4AAF-8DB5-2942DDE46092}" destId="{E69F2A06-609B-4EEE-B74C-7A59F8437531}" srcOrd="0" destOrd="0" presId="urn:microsoft.com/office/officeart/2005/8/layout/cycle5"/>
    <dgm:cxn modelId="{33086866-C170-4B21-9F47-D35D719469D1}" type="presOf" srcId="{1213EA28-D94F-4414-9199-4D628AF3808C}" destId="{AECA9EE2-BB7B-4103-AE9B-FCB147499C1F}" srcOrd="0" destOrd="0" presId="urn:microsoft.com/office/officeart/2005/8/layout/cycle5"/>
    <dgm:cxn modelId="{94A20B23-11D2-403D-9935-374EB26D9594}" type="presOf" srcId="{523C103E-EDE8-4275-89C2-92F0E7C50EF8}" destId="{E5354801-EB4C-4E26-B83E-290FAEC7D49F}" srcOrd="0" destOrd="0" presId="urn:microsoft.com/office/officeart/2005/8/layout/cycle5"/>
    <dgm:cxn modelId="{4DDBC333-A617-4BB0-B3B2-721EF0B543D4}" type="presParOf" srcId="{E69F2A06-609B-4EEE-B74C-7A59F8437531}" destId="{E5354801-EB4C-4E26-B83E-290FAEC7D49F}" srcOrd="0" destOrd="0" presId="urn:microsoft.com/office/officeart/2005/8/layout/cycle5"/>
    <dgm:cxn modelId="{C51A6C06-86E4-4B50-A845-6917A4D9280E}" type="presParOf" srcId="{E69F2A06-609B-4EEE-B74C-7A59F8437531}" destId="{4DB4272F-EA43-4C24-B3F6-304F437675BA}" srcOrd="1" destOrd="0" presId="urn:microsoft.com/office/officeart/2005/8/layout/cycle5"/>
    <dgm:cxn modelId="{FC913DC3-BB8F-47AB-963B-9377538BB425}" type="presParOf" srcId="{E69F2A06-609B-4EEE-B74C-7A59F8437531}" destId="{4ADE9775-85C6-4411-81EC-1BA58B47A349}" srcOrd="2" destOrd="0" presId="urn:microsoft.com/office/officeart/2005/8/layout/cycle5"/>
    <dgm:cxn modelId="{4BAF40BA-F2B4-4291-B4E7-1525ADE80D5E}" type="presParOf" srcId="{E69F2A06-609B-4EEE-B74C-7A59F8437531}" destId="{4F6CE9E7-7544-4A8E-87DF-EA6FC486C93E}" srcOrd="3" destOrd="0" presId="urn:microsoft.com/office/officeart/2005/8/layout/cycle5"/>
    <dgm:cxn modelId="{7296B612-D6B5-454B-BB98-7FE074EB472F}" type="presParOf" srcId="{E69F2A06-609B-4EEE-B74C-7A59F8437531}" destId="{1CCB7EF6-BAEE-4C9F-AFDC-53D162906E6D}" srcOrd="4" destOrd="0" presId="urn:microsoft.com/office/officeart/2005/8/layout/cycle5"/>
    <dgm:cxn modelId="{1D5DD999-0AED-45CC-8C91-B4031676B269}" type="presParOf" srcId="{E69F2A06-609B-4EEE-B74C-7A59F8437531}" destId="{20C5969A-61BE-4A39-83FC-7BBD2CCB5885}" srcOrd="5" destOrd="0" presId="urn:microsoft.com/office/officeart/2005/8/layout/cycle5"/>
    <dgm:cxn modelId="{69BA72CC-365D-42A7-8DAA-065A9CFE160F}" type="presParOf" srcId="{E69F2A06-609B-4EEE-B74C-7A59F8437531}" destId="{AECA9EE2-BB7B-4103-AE9B-FCB147499C1F}" srcOrd="6" destOrd="0" presId="urn:microsoft.com/office/officeart/2005/8/layout/cycle5"/>
    <dgm:cxn modelId="{D2CC392C-00EC-4F65-8078-259EB338A1B6}" type="presParOf" srcId="{E69F2A06-609B-4EEE-B74C-7A59F8437531}" destId="{FF628B4C-0289-4CE6-A38D-7DCB6EB33764}" srcOrd="7" destOrd="0" presId="urn:microsoft.com/office/officeart/2005/8/layout/cycle5"/>
    <dgm:cxn modelId="{3D967501-8C5E-4DD5-8AD2-69259E683D33}" type="presParOf" srcId="{E69F2A06-609B-4EEE-B74C-7A59F8437531}" destId="{5BC3BFFF-0287-4051-BE46-4FEAC41AC84E}" srcOrd="8"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BB3D20-FB18-4C29-B248-C0F41A241F13}">
      <dsp:nvSpPr>
        <dsp:cNvPr id="0" name=""/>
        <dsp:cNvSpPr/>
      </dsp:nvSpPr>
      <dsp:spPr>
        <a:xfrm>
          <a:off x="988259" y="1143749"/>
          <a:ext cx="285113" cy="543281"/>
        </a:xfrm>
        <a:custGeom>
          <a:avLst/>
          <a:gdLst/>
          <a:ahLst/>
          <a:cxnLst/>
          <a:rect l="0" t="0" r="0" b="0"/>
          <a:pathLst>
            <a:path>
              <a:moveTo>
                <a:pt x="0" y="0"/>
              </a:moveTo>
              <a:lnTo>
                <a:pt x="142556" y="0"/>
              </a:lnTo>
              <a:lnTo>
                <a:pt x="142556" y="543281"/>
              </a:lnTo>
              <a:lnTo>
                <a:pt x="285113" y="54328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115477" y="1400051"/>
        <a:ext cx="30677" cy="30677"/>
      </dsp:txXfrm>
    </dsp:sp>
    <dsp:sp modelId="{5E93B04E-333C-4D96-9DBF-8147B7D1EA74}">
      <dsp:nvSpPr>
        <dsp:cNvPr id="0" name=""/>
        <dsp:cNvSpPr/>
      </dsp:nvSpPr>
      <dsp:spPr>
        <a:xfrm>
          <a:off x="988259" y="1098029"/>
          <a:ext cx="285113" cy="91440"/>
        </a:xfrm>
        <a:custGeom>
          <a:avLst/>
          <a:gdLst/>
          <a:ahLst/>
          <a:cxnLst/>
          <a:rect l="0" t="0" r="0" b="0"/>
          <a:pathLst>
            <a:path>
              <a:moveTo>
                <a:pt x="0" y="45720"/>
              </a:moveTo>
              <a:lnTo>
                <a:pt x="285113" y="45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123688" y="1136621"/>
        <a:ext cx="14255" cy="14255"/>
      </dsp:txXfrm>
    </dsp:sp>
    <dsp:sp modelId="{04396718-57EE-412B-97BB-708643BBB34D}">
      <dsp:nvSpPr>
        <dsp:cNvPr id="0" name=""/>
        <dsp:cNvSpPr/>
      </dsp:nvSpPr>
      <dsp:spPr>
        <a:xfrm>
          <a:off x="988259" y="600468"/>
          <a:ext cx="285113" cy="543281"/>
        </a:xfrm>
        <a:custGeom>
          <a:avLst/>
          <a:gdLst/>
          <a:ahLst/>
          <a:cxnLst/>
          <a:rect l="0" t="0" r="0" b="0"/>
          <a:pathLst>
            <a:path>
              <a:moveTo>
                <a:pt x="0" y="543281"/>
              </a:moveTo>
              <a:lnTo>
                <a:pt x="142556" y="543281"/>
              </a:lnTo>
              <a:lnTo>
                <a:pt x="142556" y="0"/>
              </a:lnTo>
              <a:lnTo>
                <a:pt x="285113"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115477" y="856770"/>
        <a:ext cx="30677" cy="30677"/>
      </dsp:txXfrm>
    </dsp:sp>
    <dsp:sp modelId="{59102918-C228-4A6A-B028-7898CBB20BDA}">
      <dsp:nvSpPr>
        <dsp:cNvPr id="0" name=""/>
        <dsp:cNvSpPr/>
      </dsp:nvSpPr>
      <dsp:spPr>
        <a:xfrm rot="16200000">
          <a:off x="-372802" y="926437"/>
          <a:ext cx="2287499" cy="434624"/>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kern="1200" dirty="0" smtClean="0">
              <a:latin typeface="华文中宋" panose="02010600040101010101" pitchFamily="2" charset="-122"/>
              <a:ea typeface="华文中宋" panose="02010600040101010101" pitchFamily="2" charset="-122"/>
            </a:rPr>
            <a:t>时间</a:t>
          </a:r>
          <a:endParaRPr lang="zh-CN" altLang="en-US" sz="2300" kern="1200" dirty="0">
            <a:latin typeface="华文中宋" panose="02010600040101010101" pitchFamily="2" charset="-122"/>
            <a:ea typeface="华文中宋" panose="02010600040101010101" pitchFamily="2" charset="-122"/>
          </a:endParaRPr>
        </a:p>
      </dsp:txBody>
      <dsp:txXfrm>
        <a:off x="-372802" y="926437"/>
        <a:ext cx="2287499" cy="434624"/>
      </dsp:txXfrm>
    </dsp:sp>
    <dsp:sp modelId="{12AE114C-10C4-466C-ADA3-CA814540A2CB}">
      <dsp:nvSpPr>
        <dsp:cNvPr id="0" name=""/>
        <dsp:cNvSpPr/>
      </dsp:nvSpPr>
      <dsp:spPr>
        <a:xfrm>
          <a:off x="1273373" y="383156"/>
          <a:ext cx="1425569" cy="434624"/>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华文中宋" panose="02010600040101010101" pitchFamily="2" charset="-122"/>
              <a:ea typeface="华文中宋" panose="02010600040101010101" pitchFamily="2" charset="-122"/>
            </a:rPr>
            <a:t>测试用例选择</a:t>
          </a:r>
          <a:endParaRPr lang="zh-CN" altLang="en-US" sz="1800" kern="1200" dirty="0">
            <a:latin typeface="华文中宋" panose="02010600040101010101" pitchFamily="2" charset="-122"/>
            <a:ea typeface="华文中宋" panose="02010600040101010101" pitchFamily="2" charset="-122"/>
          </a:endParaRPr>
        </a:p>
      </dsp:txBody>
      <dsp:txXfrm>
        <a:off x="1273373" y="383156"/>
        <a:ext cx="1425569" cy="434624"/>
      </dsp:txXfrm>
    </dsp:sp>
    <dsp:sp modelId="{3267E95E-7CEA-42FF-BB3D-3DA4D1EFAE3D}">
      <dsp:nvSpPr>
        <dsp:cNvPr id="0" name=""/>
        <dsp:cNvSpPr/>
      </dsp:nvSpPr>
      <dsp:spPr>
        <a:xfrm>
          <a:off x="1273373" y="926437"/>
          <a:ext cx="1425569" cy="434624"/>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华文中宋" panose="02010600040101010101" pitchFamily="2" charset="-122"/>
              <a:ea typeface="华文中宋" panose="02010600040101010101" pitchFamily="2" charset="-122"/>
            </a:rPr>
            <a:t>测试用例生成</a:t>
          </a:r>
          <a:endParaRPr lang="zh-CN" altLang="en-US" sz="1800" kern="1200" dirty="0">
            <a:latin typeface="华文中宋" panose="02010600040101010101" pitchFamily="2" charset="-122"/>
            <a:ea typeface="华文中宋" panose="02010600040101010101" pitchFamily="2" charset="-122"/>
          </a:endParaRPr>
        </a:p>
      </dsp:txBody>
      <dsp:txXfrm>
        <a:off x="1273373" y="926437"/>
        <a:ext cx="1425569" cy="434624"/>
      </dsp:txXfrm>
    </dsp:sp>
    <dsp:sp modelId="{F703AEAE-5006-4F0C-8F8B-67E391796F55}">
      <dsp:nvSpPr>
        <dsp:cNvPr id="0" name=""/>
        <dsp:cNvSpPr/>
      </dsp:nvSpPr>
      <dsp:spPr>
        <a:xfrm>
          <a:off x="1273373" y="1469718"/>
          <a:ext cx="1425569" cy="434624"/>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华文中宋" panose="02010600040101010101" pitchFamily="2" charset="-122"/>
              <a:ea typeface="华文中宋" panose="02010600040101010101" pitchFamily="2" charset="-122"/>
            </a:rPr>
            <a:t>测试用例执行</a:t>
          </a:r>
          <a:endParaRPr lang="zh-CN" altLang="en-US" sz="1800" kern="1200" dirty="0">
            <a:latin typeface="华文中宋" panose="02010600040101010101" pitchFamily="2" charset="-122"/>
            <a:ea typeface="华文中宋" panose="02010600040101010101" pitchFamily="2" charset="-122"/>
          </a:endParaRPr>
        </a:p>
      </dsp:txBody>
      <dsp:txXfrm>
        <a:off x="1273373" y="1469718"/>
        <a:ext cx="1425569" cy="4346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354801-EB4C-4E26-B83E-290FAEC7D49F}">
      <dsp:nvSpPr>
        <dsp:cNvPr id="0" name=""/>
        <dsp:cNvSpPr/>
      </dsp:nvSpPr>
      <dsp:spPr>
        <a:xfrm>
          <a:off x="1330686" y="808"/>
          <a:ext cx="1019644" cy="662768"/>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华文中宋" panose="02010600040101010101" pitchFamily="2" charset="-122"/>
              <a:ea typeface="华文中宋" panose="02010600040101010101" pitchFamily="2" charset="-122"/>
            </a:rPr>
            <a:t>比较完整测试帧</a:t>
          </a:r>
          <a:endParaRPr lang="zh-CN" altLang="en-US" sz="1400" kern="1200" dirty="0">
            <a:latin typeface="华文中宋" panose="02010600040101010101" pitchFamily="2" charset="-122"/>
            <a:ea typeface="华文中宋" panose="02010600040101010101" pitchFamily="2" charset="-122"/>
          </a:endParaRPr>
        </a:p>
      </dsp:txBody>
      <dsp:txXfrm>
        <a:off x="1363040" y="33162"/>
        <a:ext cx="954936" cy="598060"/>
      </dsp:txXfrm>
    </dsp:sp>
    <dsp:sp modelId="{4ADE9775-85C6-4411-81EC-1BA58B47A349}">
      <dsp:nvSpPr>
        <dsp:cNvPr id="0" name=""/>
        <dsp:cNvSpPr/>
      </dsp:nvSpPr>
      <dsp:spPr>
        <a:xfrm>
          <a:off x="955519" y="332192"/>
          <a:ext cx="1769979" cy="1769979"/>
        </a:xfrm>
        <a:custGeom>
          <a:avLst/>
          <a:gdLst/>
          <a:ahLst/>
          <a:cxnLst/>
          <a:rect l="0" t="0" r="0" b="0"/>
          <a:pathLst>
            <a:path>
              <a:moveTo>
                <a:pt x="1532075" y="281262"/>
              </a:moveTo>
              <a:arcTo wR="884989" hR="884989" stAng="19019119" swAng="2305019"/>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4F6CE9E7-7544-4A8E-87DF-EA6FC486C93E}">
      <dsp:nvSpPr>
        <dsp:cNvPr id="0" name=""/>
        <dsp:cNvSpPr/>
      </dsp:nvSpPr>
      <dsp:spPr>
        <a:xfrm>
          <a:off x="2097110" y="1328292"/>
          <a:ext cx="1019644" cy="662768"/>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华文中宋" panose="02010600040101010101" pitchFamily="2" charset="-122"/>
              <a:ea typeface="华文中宋" panose="02010600040101010101" pitchFamily="2" charset="-122"/>
            </a:rPr>
            <a:t>记录蜕变关系</a:t>
          </a:r>
          <a:endParaRPr lang="zh-CN" altLang="en-US" sz="1400" kern="1200" dirty="0">
            <a:latin typeface="华文中宋" panose="02010600040101010101" pitchFamily="2" charset="-122"/>
            <a:ea typeface="华文中宋" panose="02010600040101010101" pitchFamily="2" charset="-122"/>
          </a:endParaRPr>
        </a:p>
      </dsp:txBody>
      <dsp:txXfrm>
        <a:off x="2129464" y="1360646"/>
        <a:ext cx="954936" cy="598060"/>
      </dsp:txXfrm>
    </dsp:sp>
    <dsp:sp modelId="{20C5969A-61BE-4A39-83FC-7BBD2CCB5885}">
      <dsp:nvSpPr>
        <dsp:cNvPr id="0" name=""/>
        <dsp:cNvSpPr/>
      </dsp:nvSpPr>
      <dsp:spPr>
        <a:xfrm>
          <a:off x="955519" y="332192"/>
          <a:ext cx="1769979" cy="1769979"/>
        </a:xfrm>
        <a:custGeom>
          <a:avLst/>
          <a:gdLst/>
          <a:ahLst/>
          <a:cxnLst/>
          <a:rect l="0" t="0" r="0" b="0"/>
          <a:pathLst>
            <a:path>
              <a:moveTo>
                <a:pt x="1203431" y="1710701"/>
              </a:moveTo>
              <a:arcTo wR="884989" hR="884989" stAng="4134630" swAng="147773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AECA9EE2-BB7B-4103-AE9B-FCB147499C1F}">
      <dsp:nvSpPr>
        <dsp:cNvPr id="0" name=""/>
        <dsp:cNvSpPr/>
      </dsp:nvSpPr>
      <dsp:spPr>
        <a:xfrm>
          <a:off x="483645" y="1220502"/>
          <a:ext cx="1180880" cy="878347"/>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华文中宋" panose="02010600040101010101" pitchFamily="2" charset="-122"/>
              <a:ea typeface="华文中宋" panose="02010600040101010101" pitchFamily="2" charset="-122"/>
            </a:rPr>
            <a:t>判断蜕变关系数量是否达到要求</a:t>
          </a:r>
          <a:endParaRPr lang="zh-CN" altLang="en-US" sz="1400" kern="1200" dirty="0">
            <a:latin typeface="华文中宋" panose="02010600040101010101" pitchFamily="2" charset="-122"/>
            <a:ea typeface="华文中宋" panose="02010600040101010101" pitchFamily="2" charset="-122"/>
          </a:endParaRPr>
        </a:p>
      </dsp:txBody>
      <dsp:txXfrm>
        <a:off x="526522" y="1263379"/>
        <a:ext cx="1095126" cy="792593"/>
      </dsp:txXfrm>
    </dsp:sp>
    <dsp:sp modelId="{5BC3BFFF-0287-4051-BE46-4FEAC41AC84E}">
      <dsp:nvSpPr>
        <dsp:cNvPr id="0" name=""/>
        <dsp:cNvSpPr/>
      </dsp:nvSpPr>
      <dsp:spPr>
        <a:xfrm>
          <a:off x="955519" y="332192"/>
          <a:ext cx="1769979" cy="1769979"/>
        </a:xfrm>
        <a:custGeom>
          <a:avLst/>
          <a:gdLst/>
          <a:ahLst/>
          <a:cxnLst/>
          <a:rect l="0" t="0" r="0" b="0"/>
          <a:pathLst>
            <a:path>
              <a:moveTo>
                <a:pt x="14468" y="725618"/>
              </a:moveTo>
              <a:arcTo wR="884989" hR="884989" stAng="11422475" swAng="2031645"/>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2F113-03FF-4000-84C1-AC53D350CB9E}" type="datetimeFigureOut">
              <a:rPr lang="zh-CN" altLang="en-US" smtClean="0"/>
              <a:t>2019/12/25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66164B-4BFA-423F-A631-E11F58DB5F6B}" type="slidenum">
              <a:rPr lang="zh-CN" altLang="en-US" smtClean="0"/>
              <a:t>‹#›</a:t>
            </a:fld>
            <a:endParaRPr lang="zh-CN" altLang="en-US"/>
          </a:p>
        </p:txBody>
      </p:sp>
    </p:spTree>
    <p:extLst>
      <p:ext uri="{BB962C8B-B14F-4D97-AF65-F5344CB8AC3E}">
        <p14:creationId xmlns:p14="http://schemas.microsoft.com/office/powerpoint/2010/main" val="3812096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4CB8-5ED7-4F52-9624-236BCCB4B688}" type="slidenum">
              <a:rPr lang="zh-CN" altLang="en-US" smtClean="0"/>
              <a:pPr/>
              <a:t>3</a:t>
            </a:fld>
            <a:endParaRPr lang="zh-CN" altLang="en-US"/>
          </a:p>
        </p:txBody>
      </p:sp>
    </p:spTree>
    <p:extLst>
      <p:ext uri="{BB962C8B-B14F-4D97-AF65-F5344CB8AC3E}">
        <p14:creationId xmlns:p14="http://schemas.microsoft.com/office/powerpoint/2010/main" val="341508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smtClean="0"/>
          </a:p>
        </p:txBody>
      </p:sp>
      <p:sp>
        <p:nvSpPr>
          <p:cNvPr id="4" name="灯片编号占位符 3"/>
          <p:cNvSpPr txBox="1">
            <a:spLocks noGrp="1"/>
          </p:cNvSpPr>
          <p:nvPr/>
        </p:nvSpPr>
        <p:spPr>
          <a:xfrm>
            <a:off x="3841750" y="9378950"/>
            <a:ext cx="2938463" cy="493713"/>
          </a:xfrm>
          <a:prstGeom prst="rect">
            <a:avLst/>
          </a:prstGeom>
          <a:noFill/>
        </p:spPr>
        <p:txBody>
          <a:bodyPr anchor="b"/>
          <a:lstStyle/>
          <a:p>
            <a:pPr algn="r" eaLnBrk="1" hangingPunct="1">
              <a:defRPr/>
            </a:pPr>
            <a:fld id="{1D5F6DEB-898E-4CF7-B028-FB2A0A9B1DA2}" type="slidenum">
              <a:rPr lang="zh-CN" altLang="en-US" sz="1200">
                <a:ea typeface="+mn-ea"/>
              </a:rPr>
              <a:pPr algn="r" eaLnBrk="1" hangingPunct="1">
                <a:defRPr/>
              </a:pPr>
              <a:t>4</a:t>
            </a:fld>
            <a:endParaRPr lang="zh-CN" altLang="en-US" sz="1200">
              <a:ea typeface="+mn-ea"/>
            </a:endParaRPr>
          </a:p>
        </p:txBody>
      </p:sp>
    </p:spTree>
    <p:extLst>
      <p:ext uri="{BB962C8B-B14F-4D97-AF65-F5344CB8AC3E}">
        <p14:creationId xmlns:p14="http://schemas.microsoft.com/office/powerpoint/2010/main" val="3947365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smtClean="0"/>
          </a:p>
        </p:txBody>
      </p:sp>
      <p:sp>
        <p:nvSpPr>
          <p:cNvPr id="4" name="灯片编号占位符 3"/>
          <p:cNvSpPr txBox="1">
            <a:spLocks noGrp="1"/>
          </p:cNvSpPr>
          <p:nvPr/>
        </p:nvSpPr>
        <p:spPr>
          <a:xfrm>
            <a:off x="3841750" y="9378950"/>
            <a:ext cx="2938463" cy="493713"/>
          </a:xfrm>
          <a:prstGeom prst="rect">
            <a:avLst/>
          </a:prstGeom>
          <a:noFill/>
        </p:spPr>
        <p:txBody>
          <a:bodyPr anchor="b"/>
          <a:lstStyle/>
          <a:p>
            <a:pPr algn="r" eaLnBrk="1" hangingPunct="1">
              <a:defRPr/>
            </a:pPr>
            <a:fld id="{1D5F6DEB-898E-4CF7-B028-FB2A0A9B1DA2}" type="slidenum">
              <a:rPr lang="zh-CN" altLang="en-US" sz="1200">
                <a:ea typeface="+mn-ea"/>
              </a:rPr>
              <a:pPr algn="r" eaLnBrk="1" hangingPunct="1">
                <a:defRPr/>
              </a:pPr>
              <a:t>5</a:t>
            </a:fld>
            <a:endParaRPr lang="zh-CN" altLang="en-US" sz="1200">
              <a:ea typeface="+mn-ea"/>
            </a:endParaRPr>
          </a:p>
        </p:txBody>
      </p:sp>
    </p:spTree>
    <p:extLst>
      <p:ext uri="{BB962C8B-B14F-4D97-AF65-F5344CB8AC3E}">
        <p14:creationId xmlns:p14="http://schemas.microsoft.com/office/powerpoint/2010/main" val="2105289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B09799-8DF1-4849-A566-2446A5736FA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923DB66-0428-4A3E-A0A5-45BDED9E24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4E46608-E51F-464C-8084-6A35D5FDFCA1}"/>
              </a:ext>
            </a:extLst>
          </p:cNvPr>
          <p:cNvSpPr>
            <a:spLocks noGrp="1"/>
          </p:cNvSpPr>
          <p:nvPr>
            <p:ph type="dt" sz="half" idx="10"/>
          </p:nvPr>
        </p:nvSpPr>
        <p:spPr/>
        <p:txBody>
          <a:bodyPr/>
          <a:lstStyle/>
          <a:p>
            <a:fld id="{F83BAC30-0A52-4917-A8C1-96351948BD0A}" type="datetimeFigureOut">
              <a:rPr lang="zh-CN" altLang="en-US" smtClean="0"/>
              <a:t>2019/12/25</a:t>
            </a:fld>
            <a:endParaRPr lang="zh-CN" altLang="en-US"/>
          </a:p>
        </p:txBody>
      </p:sp>
      <p:sp>
        <p:nvSpPr>
          <p:cNvPr id="5" name="页脚占位符 4">
            <a:extLst>
              <a:ext uri="{FF2B5EF4-FFF2-40B4-BE49-F238E27FC236}">
                <a16:creationId xmlns:a16="http://schemas.microsoft.com/office/drawing/2014/main" id="{80B002A3-5A22-4C14-997A-611EB26FB8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D8C73FB-5E86-4A2B-BB69-0485718C0F52}"/>
              </a:ext>
            </a:extLst>
          </p:cNvPr>
          <p:cNvSpPr>
            <a:spLocks noGrp="1"/>
          </p:cNvSpPr>
          <p:nvPr>
            <p:ph type="sldNum" sz="quarter" idx="12"/>
          </p:nvPr>
        </p:nvSpPr>
        <p:spPr/>
        <p:txBody>
          <a:bodyPr/>
          <a:lstStyle/>
          <a:p>
            <a:fld id="{F22B7C35-2D23-4A9E-9555-25A37BCE3B6B}" type="slidenum">
              <a:rPr lang="zh-CN" altLang="en-US" smtClean="0"/>
              <a:t>‹#›</a:t>
            </a:fld>
            <a:endParaRPr lang="zh-CN" altLang="en-US"/>
          </a:p>
        </p:txBody>
      </p:sp>
    </p:spTree>
    <p:extLst>
      <p:ext uri="{BB962C8B-B14F-4D97-AF65-F5344CB8AC3E}">
        <p14:creationId xmlns:p14="http://schemas.microsoft.com/office/powerpoint/2010/main" val="3114667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ED907A-4836-4AC0-A328-97CD8AAA25E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19AAB77-555A-4993-AFDD-5936077A9FC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362AFAB-618A-4A1F-ACEE-8DD9D6E45989}"/>
              </a:ext>
            </a:extLst>
          </p:cNvPr>
          <p:cNvSpPr>
            <a:spLocks noGrp="1"/>
          </p:cNvSpPr>
          <p:nvPr>
            <p:ph type="dt" sz="half" idx="10"/>
          </p:nvPr>
        </p:nvSpPr>
        <p:spPr/>
        <p:txBody>
          <a:bodyPr/>
          <a:lstStyle/>
          <a:p>
            <a:fld id="{F83BAC30-0A52-4917-A8C1-96351948BD0A}" type="datetimeFigureOut">
              <a:rPr lang="zh-CN" altLang="en-US" smtClean="0"/>
              <a:t>2019/12/25</a:t>
            </a:fld>
            <a:endParaRPr lang="zh-CN" altLang="en-US"/>
          </a:p>
        </p:txBody>
      </p:sp>
      <p:sp>
        <p:nvSpPr>
          <p:cNvPr id="5" name="页脚占位符 4">
            <a:extLst>
              <a:ext uri="{FF2B5EF4-FFF2-40B4-BE49-F238E27FC236}">
                <a16:creationId xmlns:a16="http://schemas.microsoft.com/office/drawing/2014/main" id="{8C09B24E-60DB-49AB-891A-5F8AC2BD45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BB98F4A-354E-4DE3-8C59-3832FF6D4A1D}"/>
              </a:ext>
            </a:extLst>
          </p:cNvPr>
          <p:cNvSpPr>
            <a:spLocks noGrp="1"/>
          </p:cNvSpPr>
          <p:nvPr>
            <p:ph type="sldNum" sz="quarter" idx="12"/>
          </p:nvPr>
        </p:nvSpPr>
        <p:spPr/>
        <p:txBody>
          <a:bodyPr/>
          <a:lstStyle/>
          <a:p>
            <a:fld id="{F22B7C35-2D23-4A9E-9555-25A37BCE3B6B}" type="slidenum">
              <a:rPr lang="zh-CN" altLang="en-US" smtClean="0"/>
              <a:t>‹#›</a:t>
            </a:fld>
            <a:endParaRPr lang="zh-CN" altLang="en-US"/>
          </a:p>
        </p:txBody>
      </p:sp>
    </p:spTree>
    <p:extLst>
      <p:ext uri="{BB962C8B-B14F-4D97-AF65-F5344CB8AC3E}">
        <p14:creationId xmlns:p14="http://schemas.microsoft.com/office/powerpoint/2010/main" val="1604078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7ECB1C7-20DD-4FB8-BE2B-4ADD41ACB45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D3D8019-F11B-462E-90B5-2F61E850D865}"/>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2C173B0-5AD2-4E4D-B226-8FFE2030C420}"/>
              </a:ext>
            </a:extLst>
          </p:cNvPr>
          <p:cNvSpPr>
            <a:spLocks noGrp="1"/>
          </p:cNvSpPr>
          <p:nvPr>
            <p:ph type="dt" sz="half" idx="10"/>
          </p:nvPr>
        </p:nvSpPr>
        <p:spPr/>
        <p:txBody>
          <a:bodyPr/>
          <a:lstStyle/>
          <a:p>
            <a:fld id="{F83BAC30-0A52-4917-A8C1-96351948BD0A}" type="datetimeFigureOut">
              <a:rPr lang="zh-CN" altLang="en-US" smtClean="0"/>
              <a:t>2019/12/25</a:t>
            </a:fld>
            <a:endParaRPr lang="zh-CN" altLang="en-US"/>
          </a:p>
        </p:txBody>
      </p:sp>
      <p:sp>
        <p:nvSpPr>
          <p:cNvPr id="5" name="页脚占位符 4">
            <a:extLst>
              <a:ext uri="{FF2B5EF4-FFF2-40B4-BE49-F238E27FC236}">
                <a16:creationId xmlns:a16="http://schemas.microsoft.com/office/drawing/2014/main" id="{8B968EB4-CF69-4E4A-96B7-EB5E4F6BAC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1576CE7-FD00-4B44-B353-297C9BA0B3AF}"/>
              </a:ext>
            </a:extLst>
          </p:cNvPr>
          <p:cNvSpPr>
            <a:spLocks noGrp="1"/>
          </p:cNvSpPr>
          <p:nvPr>
            <p:ph type="sldNum" sz="quarter" idx="12"/>
          </p:nvPr>
        </p:nvSpPr>
        <p:spPr/>
        <p:txBody>
          <a:bodyPr/>
          <a:lstStyle/>
          <a:p>
            <a:fld id="{F22B7C35-2D23-4A9E-9555-25A37BCE3B6B}" type="slidenum">
              <a:rPr lang="zh-CN" altLang="en-US" smtClean="0"/>
              <a:t>‹#›</a:t>
            </a:fld>
            <a:endParaRPr lang="zh-CN" altLang="en-US"/>
          </a:p>
        </p:txBody>
      </p:sp>
    </p:spTree>
    <p:extLst>
      <p:ext uri="{BB962C8B-B14F-4D97-AF65-F5344CB8AC3E}">
        <p14:creationId xmlns:p14="http://schemas.microsoft.com/office/powerpoint/2010/main" val="1293872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2489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584BD3-99E8-4FA3-A357-ABB623E4640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0A8F275-9E4E-4E2C-8869-B29B0A13FA99}"/>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79AF0F1-EA43-46F0-A7F4-01E8B6FC2535}"/>
              </a:ext>
            </a:extLst>
          </p:cNvPr>
          <p:cNvSpPr>
            <a:spLocks noGrp="1"/>
          </p:cNvSpPr>
          <p:nvPr>
            <p:ph type="dt" sz="half" idx="10"/>
          </p:nvPr>
        </p:nvSpPr>
        <p:spPr/>
        <p:txBody>
          <a:bodyPr/>
          <a:lstStyle/>
          <a:p>
            <a:fld id="{F83BAC30-0A52-4917-A8C1-96351948BD0A}" type="datetimeFigureOut">
              <a:rPr lang="zh-CN" altLang="en-US" smtClean="0"/>
              <a:t>2019/12/25</a:t>
            </a:fld>
            <a:endParaRPr lang="zh-CN" altLang="en-US"/>
          </a:p>
        </p:txBody>
      </p:sp>
      <p:sp>
        <p:nvSpPr>
          <p:cNvPr id="5" name="页脚占位符 4">
            <a:extLst>
              <a:ext uri="{FF2B5EF4-FFF2-40B4-BE49-F238E27FC236}">
                <a16:creationId xmlns:a16="http://schemas.microsoft.com/office/drawing/2014/main" id="{62BEE4AA-5851-40FA-BDD5-853BA7D644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9615562-4B4C-4F35-BF21-665218BD5A24}"/>
              </a:ext>
            </a:extLst>
          </p:cNvPr>
          <p:cNvSpPr>
            <a:spLocks noGrp="1"/>
          </p:cNvSpPr>
          <p:nvPr>
            <p:ph type="sldNum" sz="quarter" idx="12"/>
          </p:nvPr>
        </p:nvSpPr>
        <p:spPr/>
        <p:txBody>
          <a:bodyPr/>
          <a:lstStyle/>
          <a:p>
            <a:fld id="{F22B7C35-2D23-4A9E-9555-25A37BCE3B6B}" type="slidenum">
              <a:rPr lang="zh-CN" altLang="en-US" smtClean="0"/>
              <a:t>‹#›</a:t>
            </a:fld>
            <a:endParaRPr lang="zh-CN" altLang="en-US"/>
          </a:p>
        </p:txBody>
      </p:sp>
    </p:spTree>
    <p:extLst>
      <p:ext uri="{BB962C8B-B14F-4D97-AF65-F5344CB8AC3E}">
        <p14:creationId xmlns:p14="http://schemas.microsoft.com/office/powerpoint/2010/main" val="2081157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B89529-2138-419B-ADFF-F248BE41641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1F285AD-E679-4E44-910A-0DA333D721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7A9CCA47-4BA2-426B-B034-6844E5BFF174}"/>
              </a:ext>
            </a:extLst>
          </p:cNvPr>
          <p:cNvSpPr>
            <a:spLocks noGrp="1"/>
          </p:cNvSpPr>
          <p:nvPr>
            <p:ph type="dt" sz="half" idx="10"/>
          </p:nvPr>
        </p:nvSpPr>
        <p:spPr/>
        <p:txBody>
          <a:bodyPr/>
          <a:lstStyle/>
          <a:p>
            <a:fld id="{F83BAC30-0A52-4917-A8C1-96351948BD0A}" type="datetimeFigureOut">
              <a:rPr lang="zh-CN" altLang="en-US" smtClean="0"/>
              <a:t>2019/12/25</a:t>
            </a:fld>
            <a:endParaRPr lang="zh-CN" altLang="en-US"/>
          </a:p>
        </p:txBody>
      </p:sp>
      <p:sp>
        <p:nvSpPr>
          <p:cNvPr id="5" name="页脚占位符 4">
            <a:extLst>
              <a:ext uri="{FF2B5EF4-FFF2-40B4-BE49-F238E27FC236}">
                <a16:creationId xmlns:a16="http://schemas.microsoft.com/office/drawing/2014/main" id="{F30E3C4E-1CAC-49E3-BC57-1A650F3FA0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92C5ED4-FAB2-4A15-803F-ABD64ECA2EF8}"/>
              </a:ext>
            </a:extLst>
          </p:cNvPr>
          <p:cNvSpPr>
            <a:spLocks noGrp="1"/>
          </p:cNvSpPr>
          <p:nvPr>
            <p:ph type="sldNum" sz="quarter" idx="12"/>
          </p:nvPr>
        </p:nvSpPr>
        <p:spPr/>
        <p:txBody>
          <a:bodyPr/>
          <a:lstStyle/>
          <a:p>
            <a:fld id="{F22B7C35-2D23-4A9E-9555-25A37BCE3B6B}" type="slidenum">
              <a:rPr lang="zh-CN" altLang="en-US" smtClean="0"/>
              <a:t>‹#›</a:t>
            </a:fld>
            <a:endParaRPr lang="zh-CN" altLang="en-US"/>
          </a:p>
        </p:txBody>
      </p:sp>
    </p:spTree>
    <p:extLst>
      <p:ext uri="{BB962C8B-B14F-4D97-AF65-F5344CB8AC3E}">
        <p14:creationId xmlns:p14="http://schemas.microsoft.com/office/powerpoint/2010/main" val="3543748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9FA323-49D8-4A6E-8BEF-E20EF203A6F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06144F4-A004-4A16-BA05-6795122A20C6}"/>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C4CBA03-C56A-4B55-8CEC-980E4ADC6493}"/>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FE59637-7CD3-42BC-B354-7B2D13C8525F}"/>
              </a:ext>
            </a:extLst>
          </p:cNvPr>
          <p:cNvSpPr>
            <a:spLocks noGrp="1"/>
          </p:cNvSpPr>
          <p:nvPr>
            <p:ph type="dt" sz="half" idx="10"/>
          </p:nvPr>
        </p:nvSpPr>
        <p:spPr/>
        <p:txBody>
          <a:bodyPr/>
          <a:lstStyle/>
          <a:p>
            <a:fld id="{F83BAC30-0A52-4917-A8C1-96351948BD0A}" type="datetimeFigureOut">
              <a:rPr lang="zh-CN" altLang="en-US" smtClean="0"/>
              <a:t>2019/12/25</a:t>
            </a:fld>
            <a:endParaRPr lang="zh-CN" altLang="en-US"/>
          </a:p>
        </p:txBody>
      </p:sp>
      <p:sp>
        <p:nvSpPr>
          <p:cNvPr id="6" name="页脚占位符 5">
            <a:extLst>
              <a:ext uri="{FF2B5EF4-FFF2-40B4-BE49-F238E27FC236}">
                <a16:creationId xmlns:a16="http://schemas.microsoft.com/office/drawing/2014/main" id="{08AB3BBC-767D-44ED-81A6-908EC241D1B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C2939C0-1060-4488-A59A-AF6F8CA724EF}"/>
              </a:ext>
            </a:extLst>
          </p:cNvPr>
          <p:cNvSpPr>
            <a:spLocks noGrp="1"/>
          </p:cNvSpPr>
          <p:nvPr>
            <p:ph type="sldNum" sz="quarter" idx="12"/>
          </p:nvPr>
        </p:nvSpPr>
        <p:spPr/>
        <p:txBody>
          <a:bodyPr/>
          <a:lstStyle/>
          <a:p>
            <a:fld id="{F22B7C35-2D23-4A9E-9555-25A37BCE3B6B}" type="slidenum">
              <a:rPr lang="zh-CN" altLang="en-US" smtClean="0"/>
              <a:t>‹#›</a:t>
            </a:fld>
            <a:endParaRPr lang="zh-CN" altLang="en-US"/>
          </a:p>
        </p:txBody>
      </p:sp>
    </p:spTree>
    <p:extLst>
      <p:ext uri="{BB962C8B-B14F-4D97-AF65-F5344CB8AC3E}">
        <p14:creationId xmlns:p14="http://schemas.microsoft.com/office/powerpoint/2010/main" val="4090157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476FDA-D720-44D1-817A-67FDBD94BE4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E17AB26-2D3E-4D39-A778-105EAFC3DA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BCD00460-7AE6-4DEB-A3E8-88D49E06729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FFA7F63-8EDE-4972-B7FE-F175D583F5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822DDCE-732B-460A-8897-4F1302B6FBA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FEA9AC6A-1E2D-4594-BAA1-12725FAF7EE5}"/>
              </a:ext>
            </a:extLst>
          </p:cNvPr>
          <p:cNvSpPr>
            <a:spLocks noGrp="1"/>
          </p:cNvSpPr>
          <p:nvPr>
            <p:ph type="dt" sz="half" idx="10"/>
          </p:nvPr>
        </p:nvSpPr>
        <p:spPr/>
        <p:txBody>
          <a:bodyPr/>
          <a:lstStyle/>
          <a:p>
            <a:fld id="{F83BAC30-0A52-4917-A8C1-96351948BD0A}" type="datetimeFigureOut">
              <a:rPr lang="zh-CN" altLang="en-US" smtClean="0"/>
              <a:t>2019/12/25</a:t>
            </a:fld>
            <a:endParaRPr lang="zh-CN" altLang="en-US"/>
          </a:p>
        </p:txBody>
      </p:sp>
      <p:sp>
        <p:nvSpPr>
          <p:cNvPr id="8" name="页脚占位符 7">
            <a:extLst>
              <a:ext uri="{FF2B5EF4-FFF2-40B4-BE49-F238E27FC236}">
                <a16:creationId xmlns:a16="http://schemas.microsoft.com/office/drawing/2014/main" id="{FE9DE240-8E43-4590-8409-DB67A823E18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C5E1E40-3969-46A1-8BE7-3A5A58D9A7B5}"/>
              </a:ext>
            </a:extLst>
          </p:cNvPr>
          <p:cNvSpPr>
            <a:spLocks noGrp="1"/>
          </p:cNvSpPr>
          <p:nvPr>
            <p:ph type="sldNum" sz="quarter" idx="12"/>
          </p:nvPr>
        </p:nvSpPr>
        <p:spPr/>
        <p:txBody>
          <a:bodyPr/>
          <a:lstStyle/>
          <a:p>
            <a:fld id="{F22B7C35-2D23-4A9E-9555-25A37BCE3B6B}" type="slidenum">
              <a:rPr lang="zh-CN" altLang="en-US" smtClean="0"/>
              <a:t>‹#›</a:t>
            </a:fld>
            <a:endParaRPr lang="zh-CN" altLang="en-US"/>
          </a:p>
        </p:txBody>
      </p:sp>
    </p:spTree>
    <p:extLst>
      <p:ext uri="{BB962C8B-B14F-4D97-AF65-F5344CB8AC3E}">
        <p14:creationId xmlns:p14="http://schemas.microsoft.com/office/powerpoint/2010/main" val="1739766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300182-DD08-42E8-83F5-40B564D3992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12A6675-4542-4D0D-98EF-BC98F4990448}"/>
              </a:ext>
            </a:extLst>
          </p:cNvPr>
          <p:cNvSpPr>
            <a:spLocks noGrp="1"/>
          </p:cNvSpPr>
          <p:nvPr>
            <p:ph type="dt" sz="half" idx="10"/>
          </p:nvPr>
        </p:nvSpPr>
        <p:spPr/>
        <p:txBody>
          <a:bodyPr/>
          <a:lstStyle/>
          <a:p>
            <a:fld id="{F83BAC30-0A52-4917-A8C1-96351948BD0A}" type="datetimeFigureOut">
              <a:rPr lang="zh-CN" altLang="en-US" smtClean="0"/>
              <a:t>2019/12/25</a:t>
            </a:fld>
            <a:endParaRPr lang="zh-CN" altLang="en-US"/>
          </a:p>
        </p:txBody>
      </p:sp>
      <p:sp>
        <p:nvSpPr>
          <p:cNvPr id="4" name="页脚占位符 3">
            <a:extLst>
              <a:ext uri="{FF2B5EF4-FFF2-40B4-BE49-F238E27FC236}">
                <a16:creationId xmlns:a16="http://schemas.microsoft.com/office/drawing/2014/main" id="{9D879183-A9FC-48DF-AEAB-265607CDAD2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AC9F65C-3C42-4CA3-B6E8-82E94029B189}"/>
              </a:ext>
            </a:extLst>
          </p:cNvPr>
          <p:cNvSpPr>
            <a:spLocks noGrp="1"/>
          </p:cNvSpPr>
          <p:nvPr>
            <p:ph type="sldNum" sz="quarter" idx="12"/>
          </p:nvPr>
        </p:nvSpPr>
        <p:spPr/>
        <p:txBody>
          <a:bodyPr/>
          <a:lstStyle/>
          <a:p>
            <a:fld id="{F22B7C35-2D23-4A9E-9555-25A37BCE3B6B}" type="slidenum">
              <a:rPr lang="zh-CN" altLang="en-US" smtClean="0"/>
              <a:t>‹#›</a:t>
            </a:fld>
            <a:endParaRPr lang="zh-CN" altLang="en-US"/>
          </a:p>
        </p:txBody>
      </p:sp>
    </p:spTree>
    <p:extLst>
      <p:ext uri="{BB962C8B-B14F-4D97-AF65-F5344CB8AC3E}">
        <p14:creationId xmlns:p14="http://schemas.microsoft.com/office/powerpoint/2010/main" val="3180636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F18C108-7239-4367-9D6C-5DAF727EB7A9}"/>
              </a:ext>
            </a:extLst>
          </p:cNvPr>
          <p:cNvSpPr>
            <a:spLocks noGrp="1"/>
          </p:cNvSpPr>
          <p:nvPr>
            <p:ph type="dt" sz="half" idx="10"/>
          </p:nvPr>
        </p:nvSpPr>
        <p:spPr/>
        <p:txBody>
          <a:bodyPr/>
          <a:lstStyle/>
          <a:p>
            <a:fld id="{F83BAC30-0A52-4917-A8C1-96351948BD0A}" type="datetimeFigureOut">
              <a:rPr lang="zh-CN" altLang="en-US" smtClean="0"/>
              <a:t>2019/12/25</a:t>
            </a:fld>
            <a:endParaRPr lang="zh-CN" altLang="en-US"/>
          </a:p>
        </p:txBody>
      </p:sp>
      <p:sp>
        <p:nvSpPr>
          <p:cNvPr id="3" name="页脚占位符 2">
            <a:extLst>
              <a:ext uri="{FF2B5EF4-FFF2-40B4-BE49-F238E27FC236}">
                <a16:creationId xmlns:a16="http://schemas.microsoft.com/office/drawing/2014/main" id="{AF4CBD0A-1C86-4704-AB1E-DFB93168753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66A0B54-7111-4068-AB6A-E7117B0CF7E3}"/>
              </a:ext>
            </a:extLst>
          </p:cNvPr>
          <p:cNvSpPr>
            <a:spLocks noGrp="1"/>
          </p:cNvSpPr>
          <p:nvPr>
            <p:ph type="sldNum" sz="quarter" idx="12"/>
          </p:nvPr>
        </p:nvSpPr>
        <p:spPr/>
        <p:txBody>
          <a:bodyPr/>
          <a:lstStyle/>
          <a:p>
            <a:fld id="{F22B7C35-2D23-4A9E-9555-25A37BCE3B6B}" type="slidenum">
              <a:rPr lang="zh-CN" altLang="en-US" smtClean="0"/>
              <a:t>‹#›</a:t>
            </a:fld>
            <a:endParaRPr lang="zh-CN" altLang="en-US"/>
          </a:p>
        </p:txBody>
      </p:sp>
    </p:spTree>
    <p:extLst>
      <p:ext uri="{BB962C8B-B14F-4D97-AF65-F5344CB8AC3E}">
        <p14:creationId xmlns:p14="http://schemas.microsoft.com/office/powerpoint/2010/main" val="72047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2DE13B-EED1-4CB1-B977-41A5F9A0F9D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89641AC-8CD7-45D9-96CD-C05287D828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4EA6FE72-F9F9-47D3-AB2E-D3F68940B2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5FA02A2-BC53-488C-8606-2C451FDE8B6A}"/>
              </a:ext>
            </a:extLst>
          </p:cNvPr>
          <p:cNvSpPr>
            <a:spLocks noGrp="1"/>
          </p:cNvSpPr>
          <p:nvPr>
            <p:ph type="dt" sz="half" idx="10"/>
          </p:nvPr>
        </p:nvSpPr>
        <p:spPr/>
        <p:txBody>
          <a:bodyPr/>
          <a:lstStyle/>
          <a:p>
            <a:fld id="{F83BAC30-0A52-4917-A8C1-96351948BD0A}" type="datetimeFigureOut">
              <a:rPr lang="zh-CN" altLang="en-US" smtClean="0"/>
              <a:t>2019/12/25</a:t>
            </a:fld>
            <a:endParaRPr lang="zh-CN" altLang="en-US"/>
          </a:p>
        </p:txBody>
      </p:sp>
      <p:sp>
        <p:nvSpPr>
          <p:cNvPr id="6" name="页脚占位符 5">
            <a:extLst>
              <a:ext uri="{FF2B5EF4-FFF2-40B4-BE49-F238E27FC236}">
                <a16:creationId xmlns:a16="http://schemas.microsoft.com/office/drawing/2014/main" id="{ACB43AB4-A23F-40DA-B1B1-6D2970EE03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876633B-18DF-4A33-9C02-EE2CEA5CDD8F}"/>
              </a:ext>
            </a:extLst>
          </p:cNvPr>
          <p:cNvSpPr>
            <a:spLocks noGrp="1"/>
          </p:cNvSpPr>
          <p:nvPr>
            <p:ph type="sldNum" sz="quarter" idx="12"/>
          </p:nvPr>
        </p:nvSpPr>
        <p:spPr/>
        <p:txBody>
          <a:bodyPr/>
          <a:lstStyle/>
          <a:p>
            <a:fld id="{F22B7C35-2D23-4A9E-9555-25A37BCE3B6B}" type="slidenum">
              <a:rPr lang="zh-CN" altLang="en-US" smtClean="0"/>
              <a:t>‹#›</a:t>
            </a:fld>
            <a:endParaRPr lang="zh-CN" altLang="en-US"/>
          </a:p>
        </p:txBody>
      </p:sp>
    </p:spTree>
    <p:extLst>
      <p:ext uri="{BB962C8B-B14F-4D97-AF65-F5344CB8AC3E}">
        <p14:creationId xmlns:p14="http://schemas.microsoft.com/office/powerpoint/2010/main" val="1567372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3A2C0A-E31D-45B5-AF03-48302207362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1AE0C0A-9D8F-4D1C-AC8D-AAE2C9765A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6B4F5C7-E3A4-40D5-A348-48EF904F7D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574E9C9-8BB6-459C-9EA2-95F350CB1526}"/>
              </a:ext>
            </a:extLst>
          </p:cNvPr>
          <p:cNvSpPr>
            <a:spLocks noGrp="1"/>
          </p:cNvSpPr>
          <p:nvPr>
            <p:ph type="dt" sz="half" idx="10"/>
          </p:nvPr>
        </p:nvSpPr>
        <p:spPr/>
        <p:txBody>
          <a:bodyPr/>
          <a:lstStyle/>
          <a:p>
            <a:fld id="{F83BAC30-0A52-4917-A8C1-96351948BD0A}" type="datetimeFigureOut">
              <a:rPr lang="zh-CN" altLang="en-US" smtClean="0"/>
              <a:t>2019/12/25</a:t>
            </a:fld>
            <a:endParaRPr lang="zh-CN" altLang="en-US"/>
          </a:p>
        </p:txBody>
      </p:sp>
      <p:sp>
        <p:nvSpPr>
          <p:cNvPr id="6" name="页脚占位符 5">
            <a:extLst>
              <a:ext uri="{FF2B5EF4-FFF2-40B4-BE49-F238E27FC236}">
                <a16:creationId xmlns:a16="http://schemas.microsoft.com/office/drawing/2014/main" id="{46E4D2CF-6460-4518-AD01-7F79F4CEE45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D870384-297D-438C-A465-23D524020C20}"/>
              </a:ext>
            </a:extLst>
          </p:cNvPr>
          <p:cNvSpPr>
            <a:spLocks noGrp="1"/>
          </p:cNvSpPr>
          <p:nvPr>
            <p:ph type="sldNum" sz="quarter" idx="12"/>
          </p:nvPr>
        </p:nvSpPr>
        <p:spPr/>
        <p:txBody>
          <a:bodyPr/>
          <a:lstStyle/>
          <a:p>
            <a:fld id="{F22B7C35-2D23-4A9E-9555-25A37BCE3B6B}" type="slidenum">
              <a:rPr lang="zh-CN" altLang="en-US" smtClean="0"/>
              <a:t>‹#›</a:t>
            </a:fld>
            <a:endParaRPr lang="zh-CN" altLang="en-US"/>
          </a:p>
        </p:txBody>
      </p:sp>
    </p:spTree>
    <p:extLst>
      <p:ext uri="{BB962C8B-B14F-4D97-AF65-F5344CB8AC3E}">
        <p14:creationId xmlns:p14="http://schemas.microsoft.com/office/powerpoint/2010/main" val="1836900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179CD90-17D8-414B-89E9-4AA7F31075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B607A7B-742A-4666-AABA-98EE4F4777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15BF82A-F85F-40F7-BE38-61A38D26CF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3BAC30-0A52-4917-A8C1-96351948BD0A}" type="datetimeFigureOut">
              <a:rPr lang="zh-CN" altLang="en-US" smtClean="0"/>
              <a:t>2019/12/25</a:t>
            </a:fld>
            <a:endParaRPr lang="zh-CN" altLang="en-US"/>
          </a:p>
        </p:txBody>
      </p:sp>
      <p:sp>
        <p:nvSpPr>
          <p:cNvPr id="5" name="页脚占位符 4">
            <a:extLst>
              <a:ext uri="{FF2B5EF4-FFF2-40B4-BE49-F238E27FC236}">
                <a16:creationId xmlns:a16="http://schemas.microsoft.com/office/drawing/2014/main" id="{60CB7A41-5BCB-4C24-BDAC-5A08350181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83523F9-1BAE-4B99-9D8D-A96CE2CB30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2B7C35-2D23-4A9E-9555-25A37BCE3B6B}" type="slidenum">
              <a:rPr lang="zh-CN" altLang="en-US" smtClean="0"/>
              <a:t>‹#›</a:t>
            </a:fld>
            <a:endParaRPr lang="zh-CN" altLang="en-US"/>
          </a:p>
        </p:txBody>
      </p:sp>
      <p:sp>
        <p:nvSpPr>
          <p:cNvPr id="7" name="矩形 6"/>
          <p:cNvSpPr/>
          <p:nvPr userDrawn="1"/>
        </p:nvSpPr>
        <p:spPr>
          <a:xfrm>
            <a:off x="8244409" y="6240380"/>
            <a:ext cx="775136" cy="230832"/>
          </a:xfrm>
          <a:prstGeom prst="rect">
            <a:avLst/>
          </a:prstGeom>
        </p:spPr>
        <p:txBody>
          <a:bodyPr wrap="square">
            <a:spAutoFit/>
          </a:bodyPr>
          <a:lstStyle/>
          <a:p>
            <a:pPr lvl="0"/>
            <a:r>
              <a:rPr lang="en-US" altLang="zh-CN" sz="100" dirty="0">
                <a:solidFill>
                  <a:schemeClr val="bg1">
                    <a:lumMod val="95000"/>
                  </a:schemeClr>
                </a:solidFill>
              </a:rPr>
              <a:t>PPT</a:t>
            </a:r>
            <a:r>
              <a:rPr lang="zh-CN" altLang="en-US" sz="100" dirty="0">
                <a:solidFill>
                  <a:schemeClr val="bg1">
                    <a:lumMod val="95000"/>
                  </a:schemeClr>
                </a:solidFill>
              </a:rPr>
              <a:t>模板下载：</a:t>
            </a:r>
            <a:r>
              <a:rPr lang="en-US" altLang="zh-CN" sz="100" dirty="0">
                <a:solidFill>
                  <a:schemeClr val="bg1">
                    <a:lumMod val="95000"/>
                  </a:schemeClr>
                </a:solidFill>
              </a:rPr>
              <a:t>www.1ppt.com/moban/     </a:t>
            </a:r>
            <a:r>
              <a:rPr lang="zh-CN" altLang="en-US" sz="100" dirty="0">
                <a:solidFill>
                  <a:schemeClr val="bg1">
                    <a:lumMod val="95000"/>
                  </a:schemeClr>
                </a:solidFill>
              </a:rPr>
              <a:t>行业</a:t>
            </a:r>
            <a:r>
              <a:rPr lang="en-US" altLang="zh-CN" sz="100" dirty="0">
                <a:solidFill>
                  <a:schemeClr val="bg1">
                    <a:lumMod val="95000"/>
                  </a:schemeClr>
                </a:solidFill>
              </a:rPr>
              <a:t>PPT</a:t>
            </a:r>
            <a:r>
              <a:rPr lang="zh-CN" altLang="en-US" sz="100" dirty="0">
                <a:solidFill>
                  <a:schemeClr val="bg1">
                    <a:lumMod val="95000"/>
                  </a:schemeClr>
                </a:solidFill>
              </a:rPr>
              <a:t>模板：</a:t>
            </a:r>
            <a:r>
              <a:rPr lang="en-US" altLang="zh-CN" sz="100" dirty="0">
                <a:solidFill>
                  <a:schemeClr val="bg1">
                    <a:lumMod val="95000"/>
                  </a:schemeClr>
                </a:solidFill>
              </a:rPr>
              <a:t>www.1ppt.com/hangye/ </a:t>
            </a:r>
          </a:p>
          <a:p>
            <a:pPr lvl="0"/>
            <a:r>
              <a:rPr lang="zh-CN" altLang="en-US" sz="100" dirty="0">
                <a:solidFill>
                  <a:schemeClr val="bg1">
                    <a:lumMod val="95000"/>
                  </a:schemeClr>
                </a:solidFill>
              </a:rPr>
              <a:t>节日</a:t>
            </a:r>
            <a:r>
              <a:rPr lang="en-US" altLang="zh-CN" sz="100" dirty="0">
                <a:solidFill>
                  <a:schemeClr val="bg1">
                    <a:lumMod val="95000"/>
                  </a:schemeClr>
                </a:solidFill>
              </a:rPr>
              <a:t>PPT</a:t>
            </a:r>
            <a:r>
              <a:rPr lang="zh-CN" altLang="en-US" sz="100" dirty="0">
                <a:solidFill>
                  <a:schemeClr val="bg1">
                    <a:lumMod val="95000"/>
                  </a:schemeClr>
                </a:solidFill>
              </a:rPr>
              <a:t>模板：</a:t>
            </a:r>
            <a:r>
              <a:rPr lang="en-US" altLang="zh-CN" sz="100" dirty="0">
                <a:solidFill>
                  <a:schemeClr val="bg1">
                    <a:lumMod val="95000"/>
                  </a:schemeClr>
                </a:solidFill>
              </a:rPr>
              <a:t>www.1ppt.com/jieri/           PPT</a:t>
            </a:r>
            <a:r>
              <a:rPr lang="zh-CN" altLang="en-US" sz="100" dirty="0">
                <a:solidFill>
                  <a:schemeClr val="bg1">
                    <a:lumMod val="95000"/>
                  </a:schemeClr>
                </a:solidFill>
              </a:rPr>
              <a:t>素材下载：</a:t>
            </a:r>
            <a:r>
              <a:rPr lang="en-US" altLang="zh-CN" sz="100" dirty="0">
                <a:solidFill>
                  <a:schemeClr val="bg1">
                    <a:lumMod val="95000"/>
                  </a:schemeClr>
                </a:solidFill>
              </a:rPr>
              <a:t>www.1ppt.com/sucai/</a:t>
            </a:r>
          </a:p>
          <a:p>
            <a:pPr lvl="0"/>
            <a:r>
              <a:rPr lang="en-US" altLang="zh-CN" sz="100" dirty="0">
                <a:solidFill>
                  <a:schemeClr val="bg1">
                    <a:lumMod val="95000"/>
                  </a:schemeClr>
                </a:solidFill>
              </a:rPr>
              <a:t>PPT</a:t>
            </a:r>
            <a:r>
              <a:rPr lang="zh-CN" altLang="en-US" sz="100" dirty="0">
                <a:solidFill>
                  <a:schemeClr val="bg1">
                    <a:lumMod val="95000"/>
                  </a:schemeClr>
                </a:solidFill>
              </a:rPr>
              <a:t>背景图片：</a:t>
            </a:r>
            <a:r>
              <a:rPr lang="en-US" altLang="zh-CN" sz="100" dirty="0">
                <a:solidFill>
                  <a:schemeClr val="bg1">
                    <a:lumMod val="95000"/>
                  </a:schemeClr>
                </a:solidFill>
              </a:rPr>
              <a:t>www.1ppt.com/beijing/      PPT</a:t>
            </a:r>
            <a:r>
              <a:rPr lang="zh-CN" altLang="en-US" sz="100" dirty="0">
                <a:solidFill>
                  <a:schemeClr val="bg1">
                    <a:lumMod val="95000"/>
                  </a:schemeClr>
                </a:solidFill>
              </a:rPr>
              <a:t>图表下载：</a:t>
            </a:r>
            <a:r>
              <a:rPr lang="en-US" altLang="zh-CN" sz="100" dirty="0">
                <a:solidFill>
                  <a:schemeClr val="bg1">
                    <a:lumMod val="95000"/>
                  </a:schemeClr>
                </a:solidFill>
              </a:rPr>
              <a:t>www.1ppt.com/tubiao/      </a:t>
            </a:r>
          </a:p>
          <a:p>
            <a:pPr lvl="0"/>
            <a:r>
              <a:rPr lang="zh-CN" altLang="en-US" sz="100" dirty="0">
                <a:solidFill>
                  <a:schemeClr val="bg1">
                    <a:lumMod val="95000"/>
                  </a:schemeClr>
                </a:solidFill>
              </a:rPr>
              <a:t>优秀</a:t>
            </a:r>
            <a:r>
              <a:rPr lang="en-US" altLang="zh-CN" sz="100" dirty="0">
                <a:solidFill>
                  <a:schemeClr val="bg1">
                    <a:lumMod val="95000"/>
                  </a:schemeClr>
                </a:solidFill>
              </a:rPr>
              <a:t>PPT</a:t>
            </a:r>
            <a:r>
              <a:rPr lang="zh-CN" altLang="en-US" sz="100" dirty="0">
                <a:solidFill>
                  <a:schemeClr val="bg1">
                    <a:lumMod val="95000"/>
                  </a:schemeClr>
                </a:solidFill>
              </a:rPr>
              <a:t>下载：</a:t>
            </a:r>
            <a:r>
              <a:rPr lang="en-US" altLang="zh-CN" sz="100" dirty="0">
                <a:solidFill>
                  <a:schemeClr val="bg1">
                    <a:lumMod val="95000"/>
                  </a:schemeClr>
                </a:solidFill>
              </a:rPr>
              <a:t>www.1ppt.com/xiazai/        PPT</a:t>
            </a:r>
            <a:r>
              <a:rPr lang="zh-CN" altLang="en-US" sz="100" dirty="0">
                <a:solidFill>
                  <a:schemeClr val="bg1">
                    <a:lumMod val="95000"/>
                  </a:schemeClr>
                </a:solidFill>
              </a:rPr>
              <a:t>教程： </a:t>
            </a:r>
            <a:r>
              <a:rPr lang="en-US" altLang="zh-CN" sz="100" dirty="0">
                <a:solidFill>
                  <a:schemeClr val="bg1">
                    <a:lumMod val="95000"/>
                  </a:schemeClr>
                </a:solidFill>
              </a:rPr>
              <a:t>www.1ppt.com/powerpoint/      </a:t>
            </a:r>
          </a:p>
          <a:p>
            <a:pPr lvl="0"/>
            <a:r>
              <a:rPr lang="en-US" altLang="zh-CN" sz="100" dirty="0">
                <a:solidFill>
                  <a:schemeClr val="bg1">
                    <a:lumMod val="95000"/>
                  </a:schemeClr>
                </a:solidFill>
              </a:rPr>
              <a:t>Word</a:t>
            </a:r>
            <a:r>
              <a:rPr lang="zh-CN" altLang="en-US" sz="100" dirty="0">
                <a:solidFill>
                  <a:schemeClr val="bg1">
                    <a:lumMod val="95000"/>
                  </a:schemeClr>
                </a:solidFill>
              </a:rPr>
              <a:t>教程： </a:t>
            </a:r>
            <a:r>
              <a:rPr lang="en-US" altLang="zh-CN" sz="100" dirty="0">
                <a:solidFill>
                  <a:schemeClr val="bg1">
                    <a:lumMod val="95000"/>
                  </a:schemeClr>
                </a:solidFill>
              </a:rPr>
              <a:t>www.1ppt.com/word/              Excel</a:t>
            </a:r>
            <a:r>
              <a:rPr lang="zh-CN" altLang="en-US" sz="100" dirty="0">
                <a:solidFill>
                  <a:schemeClr val="bg1">
                    <a:lumMod val="95000"/>
                  </a:schemeClr>
                </a:solidFill>
              </a:rPr>
              <a:t>教程：</a:t>
            </a:r>
            <a:r>
              <a:rPr lang="en-US" altLang="zh-CN" sz="100" dirty="0">
                <a:solidFill>
                  <a:schemeClr val="bg1">
                    <a:lumMod val="95000"/>
                  </a:schemeClr>
                </a:solidFill>
              </a:rPr>
              <a:t>www.1ppt.com/excel/  </a:t>
            </a:r>
          </a:p>
          <a:p>
            <a:pPr lvl="0"/>
            <a:r>
              <a:rPr lang="zh-CN" altLang="en-US" sz="100" dirty="0">
                <a:solidFill>
                  <a:schemeClr val="bg1">
                    <a:lumMod val="95000"/>
                  </a:schemeClr>
                </a:solidFill>
              </a:rPr>
              <a:t>资料下载：</a:t>
            </a:r>
            <a:r>
              <a:rPr lang="en-US" altLang="zh-CN" sz="100" dirty="0">
                <a:solidFill>
                  <a:schemeClr val="bg1">
                    <a:lumMod val="95000"/>
                  </a:schemeClr>
                </a:solidFill>
              </a:rPr>
              <a:t>www.1ppt.com/ziliao/                PPT</a:t>
            </a:r>
            <a:r>
              <a:rPr lang="zh-CN" altLang="en-US" sz="100" dirty="0">
                <a:solidFill>
                  <a:schemeClr val="bg1">
                    <a:lumMod val="95000"/>
                  </a:schemeClr>
                </a:solidFill>
              </a:rPr>
              <a:t>课件下载：</a:t>
            </a:r>
            <a:r>
              <a:rPr lang="en-US" altLang="zh-CN" sz="100" dirty="0">
                <a:solidFill>
                  <a:schemeClr val="bg1">
                    <a:lumMod val="95000"/>
                  </a:schemeClr>
                </a:solidFill>
              </a:rPr>
              <a:t>www.1ppt.com/kejian/ </a:t>
            </a:r>
          </a:p>
          <a:p>
            <a:pPr lvl="0"/>
            <a:r>
              <a:rPr lang="zh-CN" altLang="en-US" sz="100" dirty="0">
                <a:solidFill>
                  <a:schemeClr val="bg1">
                    <a:lumMod val="95000"/>
                  </a:schemeClr>
                </a:solidFill>
              </a:rPr>
              <a:t>范文下载：</a:t>
            </a:r>
            <a:r>
              <a:rPr lang="en-US" altLang="zh-CN" sz="100" dirty="0">
                <a:solidFill>
                  <a:schemeClr val="bg1">
                    <a:lumMod val="95000"/>
                  </a:schemeClr>
                </a:solidFill>
              </a:rPr>
              <a:t>www.1ppt.com/fanwen/             </a:t>
            </a:r>
            <a:r>
              <a:rPr lang="zh-CN" altLang="en-US" sz="100" dirty="0">
                <a:solidFill>
                  <a:schemeClr val="bg1">
                    <a:lumMod val="95000"/>
                  </a:schemeClr>
                </a:solidFill>
              </a:rPr>
              <a:t>试卷下载：</a:t>
            </a:r>
            <a:r>
              <a:rPr lang="en-US" altLang="zh-CN" sz="100" dirty="0">
                <a:solidFill>
                  <a:schemeClr val="bg1">
                    <a:lumMod val="95000"/>
                  </a:schemeClr>
                </a:solidFill>
              </a:rPr>
              <a:t>www.1ppt.com/shiti/  </a:t>
            </a:r>
          </a:p>
          <a:p>
            <a:pPr lvl="0"/>
            <a:r>
              <a:rPr lang="zh-CN" altLang="en-US" sz="100" dirty="0">
                <a:solidFill>
                  <a:schemeClr val="bg1">
                    <a:lumMod val="95000"/>
                  </a:schemeClr>
                </a:solidFill>
              </a:rPr>
              <a:t>教案下载：</a:t>
            </a:r>
            <a:r>
              <a:rPr lang="en-US" altLang="zh-CN" sz="100" dirty="0">
                <a:solidFill>
                  <a:schemeClr val="bg1">
                    <a:lumMod val="95000"/>
                  </a:schemeClr>
                </a:solidFill>
              </a:rPr>
              <a:t>www.1ppt.com/jiaoan/  </a:t>
            </a:r>
            <a:r>
              <a:rPr lang="en-US" altLang="zh-CN" sz="100" dirty="0" smtClean="0">
                <a:solidFill>
                  <a:schemeClr val="bg1">
                    <a:lumMod val="95000"/>
                  </a:schemeClr>
                </a:solidFill>
              </a:rPr>
              <a:t>      PPT</a:t>
            </a:r>
            <a:r>
              <a:rPr lang="zh-CN" altLang="en-US" sz="100" dirty="0" smtClean="0">
                <a:solidFill>
                  <a:schemeClr val="bg1">
                    <a:lumMod val="95000"/>
                  </a:schemeClr>
                </a:solidFill>
              </a:rPr>
              <a:t>论坛：</a:t>
            </a:r>
            <a:r>
              <a:rPr lang="en-US" altLang="zh-CN" sz="100" dirty="0" smtClean="0">
                <a:solidFill>
                  <a:schemeClr val="bg1">
                    <a:lumMod val="95000"/>
                  </a:schemeClr>
                </a:solidFill>
              </a:rPr>
              <a:t>www.1ppt.cn</a:t>
            </a:r>
            <a:endParaRPr lang="en-US" altLang="zh-CN" sz="100" dirty="0">
              <a:solidFill>
                <a:schemeClr val="bg1">
                  <a:lumMod val="95000"/>
                </a:schemeClr>
              </a:solidFill>
            </a:endParaRPr>
          </a:p>
          <a:p>
            <a:pPr lvl="0"/>
            <a:r>
              <a:rPr lang="en-US" altLang="zh-CN" sz="100" dirty="0">
                <a:solidFill>
                  <a:schemeClr val="bg1">
                    <a:lumMod val="95000"/>
                  </a:schemeClr>
                </a:solidFill>
              </a:rPr>
              <a:t> </a:t>
            </a:r>
            <a:endParaRPr lang="zh-CN" altLang="en-US" sz="100" dirty="0">
              <a:solidFill>
                <a:schemeClr val="bg1">
                  <a:lumMod val="95000"/>
                </a:schemeClr>
              </a:solidFill>
            </a:endParaRPr>
          </a:p>
        </p:txBody>
      </p:sp>
    </p:spTree>
    <p:extLst>
      <p:ext uri="{BB962C8B-B14F-4D97-AF65-F5344CB8AC3E}">
        <p14:creationId xmlns:p14="http://schemas.microsoft.com/office/powerpoint/2010/main" val="723073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bg1">
              <a:lumMod val="95000"/>
            </a:schemeClr>
          </a:fgClr>
          <a:bgClr>
            <a:schemeClr val="bg1">
              <a:lumMod val="95000"/>
            </a:schemeClr>
          </a:bgClr>
        </a:patt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FFED3A7-9CA8-496F-90C5-4A365632C9E8}"/>
              </a:ext>
            </a:extLst>
          </p:cNvPr>
          <p:cNvSpPr/>
          <p:nvPr/>
        </p:nvSpPr>
        <p:spPr>
          <a:xfrm>
            <a:off x="-1" y="3284766"/>
            <a:ext cx="4457699" cy="4826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sp>
        <p:nvSpPr>
          <p:cNvPr id="5" name="矩形 4">
            <a:extLst>
              <a:ext uri="{FF2B5EF4-FFF2-40B4-BE49-F238E27FC236}">
                <a16:creationId xmlns:a16="http://schemas.microsoft.com/office/drawing/2014/main" id="{E271DA05-8128-465A-8A0B-4D65F0BC6EF2}"/>
              </a:ext>
            </a:extLst>
          </p:cNvPr>
          <p:cNvSpPr/>
          <p:nvPr/>
        </p:nvSpPr>
        <p:spPr>
          <a:xfrm flipV="1">
            <a:off x="0" y="3883480"/>
            <a:ext cx="12192000" cy="130552"/>
          </a:xfrm>
          <a:prstGeom prst="rect">
            <a:avLst/>
          </a:prstGeom>
          <a:solidFill>
            <a:srgbClr val="DF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7" name="文本框 8">
            <a:extLst>
              <a:ext uri="{FF2B5EF4-FFF2-40B4-BE49-F238E27FC236}">
                <a16:creationId xmlns:a16="http://schemas.microsoft.com/office/drawing/2014/main" id="{4A1DBF38-C829-4555-AF08-505FC9DC195A}"/>
              </a:ext>
            </a:extLst>
          </p:cNvPr>
          <p:cNvSpPr txBox="1"/>
          <p:nvPr/>
        </p:nvSpPr>
        <p:spPr>
          <a:xfrm>
            <a:off x="4563363" y="3172140"/>
            <a:ext cx="4516629"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200" b="1" dirty="0" smtClean="0">
                <a:solidFill>
                  <a:schemeClr val="tx2"/>
                </a:solidFill>
                <a:latin typeface="Arial"/>
                <a:ea typeface="微软雅黑"/>
                <a:sym typeface="Arial"/>
              </a:rPr>
              <a:t>AMT</a:t>
            </a:r>
            <a:r>
              <a:rPr lang="zh-CN" altLang="en-US" sz="3200" b="1" dirty="0" smtClean="0">
                <a:solidFill>
                  <a:schemeClr val="tx2"/>
                </a:solidFill>
                <a:latin typeface="Arial"/>
                <a:ea typeface="微软雅黑"/>
                <a:sym typeface="Arial"/>
              </a:rPr>
              <a:t>经验研究报告</a:t>
            </a:r>
            <a:endParaRPr lang="zh-CN" altLang="en-US" sz="3200" b="1" dirty="0">
              <a:solidFill>
                <a:schemeClr val="tx2"/>
              </a:solidFill>
              <a:latin typeface="Arial"/>
              <a:ea typeface="微软雅黑"/>
              <a:sym typeface="Arial"/>
            </a:endParaRPr>
          </a:p>
        </p:txBody>
      </p:sp>
    </p:spTree>
    <p:extLst>
      <p:ext uri="{BB962C8B-B14F-4D97-AF65-F5344CB8AC3E}">
        <p14:creationId xmlns:p14="http://schemas.microsoft.com/office/powerpoint/2010/main" val="2850144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实验变量</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24128" y="950976"/>
            <a:ext cx="1417320"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自变量</a:t>
            </a:r>
            <a:endParaRPr lang="zh-CN" altLang="en-US" sz="2000" dirty="0">
              <a:latin typeface="华文中宋" panose="02010600040101010101" pitchFamily="2" charset="-122"/>
              <a:ea typeface="华文中宋" panose="02010600040101010101" pitchFamily="2" charset="-122"/>
            </a:endParaRPr>
          </a:p>
        </p:txBody>
      </p:sp>
      <p:pic>
        <p:nvPicPr>
          <p:cNvPr id="2" name="图片 1"/>
          <p:cNvPicPr>
            <a:picLocks noChangeAspect="1"/>
          </p:cNvPicPr>
          <p:nvPr/>
        </p:nvPicPr>
        <p:blipFill>
          <a:blip r:embed="rId2"/>
          <a:stretch>
            <a:fillRect/>
          </a:stretch>
        </p:blipFill>
        <p:spPr>
          <a:xfrm>
            <a:off x="2225039" y="1965960"/>
            <a:ext cx="6455163" cy="3652837"/>
          </a:xfrm>
          <a:prstGeom prst="rect">
            <a:avLst/>
          </a:prstGeom>
        </p:spPr>
      </p:pic>
    </p:spTree>
    <p:extLst>
      <p:ext uri="{BB962C8B-B14F-4D97-AF65-F5344CB8AC3E}">
        <p14:creationId xmlns:p14="http://schemas.microsoft.com/office/powerpoint/2010/main" val="17082773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实验变量</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81290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因变量</a:t>
            </a:r>
            <a:endParaRPr lang="zh-CN" altLang="en-US" sz="2000" dirty="0">
              <a:latin typeface="华文中宋" panose="02010600040101010101" pitchFamily="2" charset="-122"/>
              <a:ea typeface="华文中宋" panose="02010600040101010101" pitchFamily="2" charset="-122"/>
            </a:endParaRPr>
          </a:p>
        </p:txBody>
      </p:sp>
      <p:sp>
        <p:nvSpPr>
          <p:cNvPr id="7" name="文本框 6"/>
          <p:cNvSpPr txBox="1"/>
          <p:nvPr/>
        </p:nvSpPr>
        <p:spPr>
          <a:xfrm>
            <a:off x="1350628" y="1551551"/>
            <a:ext cx="4946904" cy="369332"/>
          </a:xfrm>
          <a:prstGeom prst="rect">
            <a:avLst/>
          </a:prstGeom>
          <a:noFill/>
        </p:spPr>
        <p:txBody>
          <a:bodyPr wrap="square" rtlCol="0">
            <a:spAutoFit/>
          </a:bodyPr>
          <a:lstStyle/>
          <a:p>
            <a:r>
              <a:rPr lang="zh-CN" altLang="en-US" dirty="0" smtClean="0">
                <a:latin typeface="华文中宋" panose="02010600040101010101" pitchFamily="2" charset="-122"/>
                <a:ea typeface="华文中宋" panose="02010600040101010101" pitchFamily="2" charset="-122"/>
              </a:rPr>
              <a:t>用来衡量测试技术有效性和性能的度量标准</a:t>
            </a:r>
            <a:endParaRPr lang="zh-CN" altLang="en-US" dirty="0">
              <a:latin typeface="华文中宋" panose="02010600040101010101" pitchFamily="2" charset="-122"/>
              <a:ea typeface="华文中宋" panose="02010600040101010101" pitchFamily="2" charset="-122"/>
            </a:endParaRPr>
          </a:p>
        </p:txBody>
      </p:sp>
      <p:sp>
        <p:nvSpPr>
          <p:cNvPr id="6" name="文本框 5"/>
          <p:cNvSpPr txBox="1"/>
          <p:nvPr/>
        </p:nvSpPr>
        <p:spPr>
          <a:xfrm>
            <a:off x="1371600" y="2197789"/>
            <a:ext cx="2569464"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有效性度量标准</a:t>
            </a:r>
            <a:endParaRPr lang="zh-CN" altLang="en-US" dirty="0">
              <a:latin typeface="华文中宋" panose="02010600040101010101" pitchFamily="2" charset="-122"/>
              <a:ea typeface="华文中宋" panose="02010600040101010101" pitchFamily="2" charset="-122"/>
            </a:endParaRPr>
          </a:p>
        </p:txBody>
      </p:sp>
      <p:sp>
        <p:nvSpPr>
          <p:cNvPr id="8" name="文本框 7"/>
          <p:cNvSpPr txBox="1"/>
          <p:nvPr/>
        </p:nvSpPr>
        <p:spPr>
          <a:xfrm>
            <a:off x="1664208" y="2771743"/>
            <a:ext cx="7644384" cy="1338828"/>
          </a:xfrm>
          <a:prstGeom prst="rect">
            <a:avLst/>
          </a:prstGeom>
          <a:noFill/>
        </p:spPr>
        <p:txBody>
          <a:bodyPr wrap="square" rtlCol="0">
            <a:spAutoFit/>
          </a:bodyPr>
          <a:lstStyle/>
          <a:p>
            <a:pPr marL="342900" indent="-342900">
              <a:lnSpc>
                <a:spcPct val="150000"/>
              </a:lnSpc>
              <a:buFont typeface="+mj-ea"/>
              <a:buAutoNum type="circleNumDbPlain"/>
            </a:pPr>
            <a:r>
              <a:rPr lang="en-US" altLang="zh-CN" dirty="0" smtClean="0">
                <a:latin typeface="华文中宋" panose="02010600040101010101" pitchFamily="2" charset="-122"/>
                <a:ea typeface="华文中宋" panose="02010600040101010101" pitchFamily="2" charset="-122"/>
              </a:rPr>
              <a:t>F-measure: </a:t>
            </a:r>
            <a:r>
              <a:rPr lang="zh-CN" altLang="en-US" dirty="0" smtClean="0">
                <a:latin typeface="华文中宋" panose="02010600040101010101" pitchFamily="2" charset="-122"/>
                <a:ea typeface="华文中宋" panose="02010600040101010101" pitchFamily="2" charset="-122"/>
              </a:rPr>
              <a:t>检测第一个故障需要的测试用例数目</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en-US" altLang="zh-CN" dirty="0" smtClean="0">
                <a:latin typeface="华文中宋" panose="02010600040101010101" pitchFamily="2" charset="-122"/>
                <a:ea typeface="华文中宋" panose="02010600040101010101" pitchFamily="2" charset="-122"/>
              </a:rPr>
              <a:t>F2-measure</a:t>
            </a:r>
            <a:r>
              <a:rPr lang="zh-CN" altLang="en-US" dirty="0" smtClean="0">
                <a:latin typeface="华文中宋" panose="02010600040101010101" pitchFamily="2" charset="-122"/>
                <a:ea typeface="华文中宋" panose="02010600040101010101" pitchFamily="2" charset="-122"/>
              </a:rPr>
              <a:t>：检测第一个故障后再检测一个故障需要的测试用例数目</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en-US" altLang="zh-CN" dirty="0" smtClean="0">
                <a:latin typeface="华文中宋" panose="02010600040101010101" pitchFamily="2" charset="-122"/>
                <a:ea typeface="华文中宋" panose="02010600040101010101" pitchFamily="2" charset="-122"/>
              </a:rPr>
              <a:t>T-measure: </a:t>
            </a:r>
            <a:r>
              <a:rPr lang="zh-CN" altLang="en-US" dirty="0" smtClean="0">
                <a:latin typeface="华文中宋" panose="02010600040101010101" pitchFamily="2" charset="-122"/>
                <a:ea typeface="华文中宋" panose="02010600040101010101" pitchFamily="2" charset="-122"/>
              </a:rPr>
              <a:t>检测所有的故障需要的测试用例数目</a:t>
            </a:r>
            <a:endParaRPr lang="en-US" altLang="zh-CN" dirty="0" smtClean="0">
              <a:latin typeface="华文中宋" panose="02010600040101010101" pitchFamily="2" charset="-122"/>
              <a:ea typeface="华文中宋" panose="02010600040101010101" pitchFamily="2" charset="-122"/>
            </a:endParaRPr>
          </a:p>
        </p:txBody>
      </p:sp>
      <p:pic>
        <p:nvPicPr>
          <p:cNvPr id="10" name="图片 9"/>
          <p:cNvPicPr>
            <a:picLocks noChangeAspect="1"/>
          </p:cNvPicPr>
          <p:nvPr/>
        </p:nvPicPr>
        <p:blipFill>
          <a:blip r:embed="rId2"/>
          <a:stretch>
            <a:fillRect/>
          </a:stretch>
        </p:blipFill>
        <p:spPr>
          <a:xfrm>
            <a:off x="9198864" y="1438625"/>
            <a:ext cx="2993136" cy="2666236"/>
          </a:xfrm>
          <a:prstGeom prst="rect">
            <a:avLst/>
          </a:prstGeom>
        </p:spPr>
      </p:pic>
      <p:sp>
        <p:nvSpPr>
          <p:cNvPr id="11" name="文本框 10"/>
          <p:cNvSpPr txBox="1"/>
          <p:nvPr/>
        </p:nvSpPr>
        <p:spPr>
          <a:xfrm>
            <a:off x="1371600" y="4520551"/>
            <a:ext cx="2029968"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时间度量标准</a:t>
            </a:r>
            <a:endParaRPr lang="zh-CN" altLang="en-US" dirty="0">
              <a:latin typeface="华文中宋" panose="02010600040101010101" pitchFamily="2" charset="-122"/>
              <a:ea typeface="华文中宋" panose="02010600040101010101" pitchFamily="2" charset="-122"/>
            </a:endParaRPr>
          </a:p>
        </p:txBody>
      </p:sp>
      <p:sp>
        <p:nvSpPr>
          <p:cNvPr id="12" name="文本框 11"/>
          <p:cNvSpPr txBox="1"/>
          <p:nvPr/>
        </p:nvSpPr>
        <p:spPr>
          <a:xfrm>
            <a:off x="1675240" y="5087930"/>
            <a:ext cx="6206888" cy="1338828"/>
          </a:xfrm>
          <a:prstGeom prst="rect">
            <a:avLst/>
          </a:prstGeom>
          <a:noFill/>
        </p:spPr>
        <p:txBody>
          <a:bodyPr wrap="square" rtlCol="0">
            <a:spAutoFit/>
          </a:bodyPr>
          <a:lstStyle/>
          <a:p>
            <a:pPr marL="342900" indent="-342900">
              <a:lnSpc>
                <a:spcPct val="150000"/>
              </a:lnSpc>
              <a:buFont typeface="+mj-ea"/>
              <a:buAutoNum type="circleNumDbPlain"/>
            </a:pPr>
            <a:r>
              <a:rPr lang="en-US" altLang="zh-CN" dirty="0" smtClean="0">
                <a:latin typeface="华文中宋" panose="02010600040101010101" pitchFamily="2" charset="-122"/>
                <a:ea typeface="华文中宋" panose="02010600040101010101" pitchFamily="2" charset="-122"/>
              </a:rPr>
              <a:t>F-time: </a:t>
            </a:r>
            <a:r>
              <a:rPr lang="zh-CN" altLang="en-US" dirty="0" smtClean="0">
                <a:latin typeface="华文中宋" panose="02010600040101010101" pitchFamily="2" charset="-122"/>
                <a:ea typeface="华文中宋" panose="02010600040101010101" pitchFamily="2" charset="-122"/>
              </a:rPr>
              <a:t>检测第一个故障需要的时间</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en-US" altLang="zh-CN" dirty="0" smtClean="0">
                <a:latin typeface="华文中宋" panose="02010600040101010101" pitchFamily="2" charset="-122"/>
                <a:ea typeface="华文中宋" panose="02010600040101010101" pitchFamily="2" charset="-122"/>
              </a:rPr>
              <a:t>F2-time</a:t>
            </a:r>
            <a:r>
              <a:rPr lang="zh-CN" altLang="en-US" dirty="0" smtClean="0">
                <a:latin typeface="华文中宋" panose="02010600040101010101" pitchFamily="2" charset="-122"/>
                <a:ea typeface="华文中宋" panose="02010600040101010101" pitchFamily="2" charset="-122"/>
              </a:rPr>
              <a:t>：检测第一个故障后再检测一个故障需要的时间</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en-US" altLang="zh-CN" dirty="0" smtClean="0">
                <a:latin typeface="华文中宋" panose="02010600040101010101" pitchFamily="2" charset="-122"/>
                <a:ea typeface="华文中宋" panose="02010600040101010101" pitchFamily="2" charset="-122"/>
              </a:rPr>
              <a:t>T-time: </a:t>
            </a:r>
            <a:r>
              <a:rPr lang="zh-CN" altLang="en-US" dirty="0" smtClean="0">
                <a:latin typeface="华文中宋" panose="02010600040101010101" pitchFamily="2" charset="-122"/>
                <a:ea typeface="华文中宋" panose="02010600040101010101" pitchFamily="2" charset="-122"/>
              </a:rPr>
              <a:t>检测所有的故障需要的时间</a:t>
            </a:r>
            <a:endParaRPr lang="en-US" altLang="zh-CN" dirty="0" smtClean="0">
              <a:latin typeface="华文中宋" panose="02010600040101010101" pitchFamily="2" charset="-122"/>
              <a:ea typeface="华文中宋" panose="02010600040101010101" pitchFamily="2" charset="-122"/>
            </a:endParaRPr>
          </a:p>
        </p:txBody>
      </p:sp>
      <p:graphicFrame>
        <p:nvGraphicFramePr>
          <p:cNvPr id="23" name="图示 22"/>
          <p:cNvGraphicFramePr/>
          <p:nvPr>
            <p:extLst>
              <p:ext uri="{D42A27DB-BD31-4B8C-83A1-F6EECF244321}">
                <p14:modId xmlns:p14="http://schemas.microsoft.com/office/powerpoint/2010/main" val="1392100110"/>
              </p:ext>
            </p:extLst>
          </p:nvPr>
        </p:nvGraphicFramePr>
        <p:xfrm>
          <a:off x="8808359" y="4487390"/>
          <a:ext cx="3252577" cy="22874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文本框 1"/>
          <p:cNvSpPr txBox="1"/>
          <p:nvPr/>
        </p:nvSpPr>
        <p:spPr>
          <a:xfrm>
            <a:off x="4681728" y="4302724"/>
            <a:ext cx="4361688" cy="369332"/>
          </a:xfrm>
          <a:prstGeom prst="rect">
            <a:avLst/>
          </a:prstGeom>
          <a:noFill/>
        </p:spPr>
        <p:txBody>
          <a:bodyPr wrap="square" rtlCol="0">
            <a:spAutoFit/>
          </a:bodyPr>
          <a:lstStyle/>
          <a:p>
            <a:r>
              <a:rPr lang="zh-CN" altLang="en-US" dirty="0" smtClean="0">
                <a:solidFill>
                  <a:srgbClr val="FF0000"/>
                </a:solidFill>
              </a:rPr>
              <a:t>需要统计生成衍生测试用例的时间吗？</a:t>
            </a:r>
            <a:endParaRPr lang="zh-CN" altLang="en-US" dirty="0">
              <a:solidFill>
                <a:srgbClr val="FF0000"/>
              </a:solidFill>
            </a:endParaRPr>
          </a:p>
        </p:txBody>
      </p:sp>
    </p:spTree>
    <p:extLst>
      <p:ext uri="{BB962C8B-B14F-4D97-AF65-F5344CB8AC3E}">
        <p14:creationId xmlns:p14="http://schemas.microsoft.com/office/powerpoint/2010/main" val="874040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8" grpId="0"/>
      <p:bldP spid="11" grpId="0"/>
      <p:bldP spid="12" grpId="0"/>
      <p:bldGraphic spid="23"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实验变量</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81290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因变量</a:t>
            </a:r>
            <a:endParaRPr lang="zh-CN" altLang="en-US" sz="2000" dirty="0">
              <a:latin typeface="华文中宋" panose="02010600040101010101" pitchFamily="2" charset="-122"/>
              <a:ea typeface="华文中宋" panose="02010600040101010101" pitchFamily="2" charset="-122"/>
            </a:endParaRPr>
          </a:p>
        </p:txBody>
      </p:sp>
      <p:sp>
        <p:nvSpPr>
          <p:cNvPr id="22" name="文本框 21"/>
          <p:cNvSpPr txBox="1"/>
          <p:nvPr/>
        </p:nvSpPr>
        <p:spPr>
          <a:xfrm>
            <a:off x="1243584" y="1450750"/>
            <a:ext cx="196596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假设检验</a:t>
            </a:r>
            <a:endParaRPr lang="zh-CN" altLang="en-US" dirty="0">
              <a:latin typeface="华文中宋" panose="02010600040101010101" pitchFamily="2" charset="-122"/>
              <a:ea typeface="华文中宋" panose="02010600040101010101" pitchFamily="2" charset="-122"/>
            </a:endParaRPr>
          </a:p>
        </p:txBody>
      </p:sp>
      <p:sp>
        <p:nvSpPr>
          <p:cNvPr id="23" name="文本框 22"/>
          <p:cNvSpPr txBox="1"/>
          <p:nvPr/>
        </p:nvSpPr>
        <p:spPr>
          <a:xfrm>
            <a:off x="1243584" y="4201237"/>
            <a:ext cx="196596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效应值</a:t>
            </a:r>
            <a:endParaRPr lang="zh-CN" altLang="en-US" dirty="0">
              <a:latin typeface="华文中宋" panose="02010600040101010101" pitchFamily="2" charset="-122"/>
              <a:ea typeface="华文中宋" panose="02010600040101010101" pitchFamily="2" charset="-122"/>
            </a:endParaRPr>
          </a:p>
        </p:txBody>
      </p:sp>
      <p:sp>
        <p:nvSpPr>
          <p:cNvPr id="16" name="矩形 15"/>
          <p:cNvSpPr/>
          <p:nvPr/>
        </p:nvSpPr>
        <p:spPr>
          <a:xfrm>
            <a:off x="1482998" y="4724581"/>
            <a:ext cx="5724644" cy="369332"/>
          </a:xfrm>
          <a:prstGeom prst="rect">
            <a:avLst/>
          </a:prstGeom>
        </p:spPr>
        <p:txBody>
          <a:bodyPr wrap="none">
            <a:spAutoFit/>
          </a:bodyPr>
          <a:lstStyle/>
          <a:p>
            <a:r>
              <a:rPr lang="zh-CN" altLang="en-US" dirty="0" smtClean="0">
                <a:latin typeface="华文中宋" panose="02010600040101010101" pitchFamily="2" charset="-122"/>
                <a:ea typeface="华文中宋" panose="02010600040101010101" pitchFamily="2" charset="-122"/>
              </a:rPr>
              <a:t>用来比较每对测试技术在故障检测以及性能方面的差异</a:t>
            </a:r>
            <a:endParaRPr lang="zh-CN" altLang="en-US" dirty="0">
              <a:latin typeface="华文中宋" panose="02010600040101010101" pitchFamily="2" charset="-122"/>
              <a:ea typeface="华文中宋" panose="02010600040101010101" pitchFamily="2" charset="-122"/>
            </a:endParaRPr>
          </a:p>
        </p:txBody>
      </p:sp>
      <mc:AlternateContent xmlns:mc="http://schemas.openxmlformats.org/markup-compatibility/2006" xmlns:a14="http://schemas.microsoft.com/office/drawing/2010/main">
        <mc:Choice Requires="a14">
          <p:sp>
            <p:nvSpPr>
              <p:cNvPr id="24" name="文本框 23"/>
              <p:cNvSpPr txBox="1"/>
              <p:nvPr/>
            </p:nvSpPr>
            <p:spPr>
              <a:xfrm>
                <a:off x="1565295" y="1923566"/>
                <a:ext cx="4323442" cy="1477328"/>
              </a:xfrm>
              <a:prstGeom prst="rect">
                <a:avLst/>
              </a:prstGeom>
              <a:noFill/>
            </p:spPr>
            <p:txBody>
              <a:bodyPr wrap="square" rtlCol="0">
                <a:spAutoFit/>
              </a:bodyPr>
              <a:lstStyle/>
              <a:p>
                <a:pPr>
                  <a:lnSpc>
                    <a:spcPct val="150000"/>
                  </a:lnSpc>
                </a:pPr>
                <a:r>
                  <a:rPr lang="en-US" altLang="zh-CN" dirty="0" smtClean="0">
                    <a:latin typeface="华文中宋" panose="02010600040101010101" pitchFamily="2" charset="-122"/>
                    <a:ea typeface="华文中宋" panose="02010600040101010101" pitchFamily="2" charset="-122"/>
                  </a:rPr>
                  <a:t>H</a:t>
                </a:r>
                <a:r>
                  <a:rPr lang="en-US" altLang="zh-CN" baseline="-25000" dirty="0" smtClean="0">
                    <a:latin typeface="华文中宋" panose="02010600040101010101" pitchFamily="2" charset="-122"/>
                    <a:ea typeface="华文中宋" panose="02010600040101010101" pitchFamily="2" charset="-122"/>
                  </a:rPr>
                  <a:t>0 </a:t>
                </a:r>
                <a:r>
                  <a:rPr lang="en-US" altLang="zh-CN" dirty="0" smtClean="0">
                    <a:latin typeface="华文中宋" panose="02010600040101010101" pitchFamily="2" charset="-122"/>
                    <a:ea typeface="华文中宋" panose="02010600040101010101" pitchFamily="2" charset="-122"/>
                  </a:rPr>
                  <a:t>: A</a:t>
                </a:r>
                <a:r>
                  <a:rPr lang="en-US" altLang="zh-CN" baseline="-25000" dirty="0" smtClean="0">
                    <a:latin typeface="华文中宋" panose="02010600040101010101" pitchFamily="2" charset="-122"/>
                    <a:ea typeface="华文中宋" panose="02010600040101010101" pitchFamily="2" charset="-122"/>
                  </a:rPr>
                  <a:t>AMT</a:t>
                </a:r>
                <a:r>
                  <a:rPr lang="en-US" altLang="zh-CN" dirty="0" smtClean="0">
                    <a:latin typeface="华文中宋" panose="02010600040101010101" pitchFamily="2" charset="-122"/>
                    <a:ea typeface="华文中宋" panose="02010600040101010101" pitchFamily="2" charset="-122"/>
                  </a:rPr>
                  <a:t> = A</a:t>
                </a:r>
                <a:r>
                  <a:rPr lang="en-US" altLang="zh-CN" baseline="-25000" dirty="0" smtClean="0">
                    <a:latin typeface="华文中宋" panose="02010600040101010101" pitchFamily="2" charset="-122"/>
                    <a:ea typeface="华文中宋" panose="02010600040101010101" pitchFamily="2" charset="-122"/>
                  </a:rPr>
                  <a:t>MT</a:t>
                </a:r>
                <a:r>
                  <a:rPr lang="en-US" altLang="zh-CN" dirty="0" smtClean="0">
                    <a:latin typeface="华文中宋" panose="02010600040101010101" pitchFamily="2" charset="-122"/>
                    <a:ea typeface="华文中宋" panose="02010600040101010101" pitchFamily="2" charset="-122"/>
                  </a:rPr>
                  <a:t> = A</a:t>
                </a:r>
                <a:r>
                  <a:rPr lang="en-US" altLang="zh-CN" baseline="-25000" dirty="0" smtClean="0">
                    <a:latin typeface="华文中宋" panose="02010600040101010101" pitchFamily="2" charset="-122"/>
                    <a:ea typeface="华文中宋" panose="02010600040101010101" pitchFamily="2" charset="-122"/>
                  </a:rPr>
                  <a:t>MT-ART</a:t>
                </a:r>
                <a:r>
                  <a:rPr lang="en-US" altLang="zh-CN" dirty="0" smtClean="0">
                    <a:latin typeface="华文中宋" panose="02010600040101010101" pitchFamily="2" charset="-122"/>
                    <a:ea typeface="华文中宋" panose="02010600040101010101" pitchFamily="2" charset="-122"/>
                  </a:rPr>
                  <a:t> = A</a:t>
                </a:r>
                <a:r>
                  <a:rPr lang="en-US" altLang="zh-CN" baseline="-25000" dirty="0" smtClean="0">
                    <a:latin typeface="华文中宋" panose="02010600040101010101" pitchFamily="2" charset="-122"/>
                    <a:ea typeface="华文中宋" panose="02010600040101010101" pitchFamily="2" charset="-122"/>
                  </a:rPr>
                  <a:t>MT-DRT</a:t>
                </a:r>
                <a:r>
                  <a:rPr lang="en-US" altLang="zh-CN" dirty="0" smtClean="0">
                    <a:latin typeface="华文中宋" panose="02010600040101010101" pitchFamily="2" charset="-122"/>
                    <a:ea typeface="华文中宋" panose="02010600040101010101" pitchFamily="2" charset="-122"/>
                  </a:rPr>
                  <a:t> </a:t>
                </a:r>
              </a:p>
              <a:p>
                <a:pPr>
                  <a:lnSpc>
                    <a:spcPct val="150000"/>
                  </a:lnSpc>
                </a:pPr>
                <a:r>
                  <a:rPr lang="en-US" altLang="zh-CN" dirty="0" smtClean="0">
                    <a:latin typeface="华文中宋" panose="02010600040101010101" pitchFamily="2" charset="-122"/>
                    <a:ea typeface="华文中宋" panose="02010600040101010101" pitchFamily="2" charset="-122"/>
                  </a:rPr>
                  <a:t>H</a:t>
                </a:r>
                <a:r>
                  <a:rPr lang="en-US" altLang="zh-CN" baseline="-25000" dirty="0" smtClean="0">
                    <a:latin typeface="华文中宋" panose="02010600040101010101" pitchFamily="2" charset="-122"/>
                    <a:ea typeface="华文中宋" panose="02010600040101010101" pitchFamily="2" charset="-122"/>
                  </a:rPr>
                  <a:t>1</a:t>
                </a:r>
                <a:r>
                  <a:rPr lang="en-US" altLang="zh-CN" dirty="0" smtClean="0">
                    <a:latin typeface="华文中宋" panose="02010600040101010101" pitchFamily="2" charset="-122"/>
                    <a:ea typeface="华文中宋" panose="02010600040101010101" pitchFamily="2" charset="-122"/>
                  </a:rPr>
                  <a:t> : </a:t>
                </a:r>
                <a:r>
                  <a:rPr lang="en-US" altLang="zh-CN" dirty="0">
                    <a:latin typeface="华文中宋" panose="02010600040101010101" pitchFamily="2" charset="-122"/>
                    <a:ea typeface="华文中宋" panose="02010600040101010101" pitchFamily="2" charset="-122"/>
                  </a:rPr>
                  <a:t>A</a:t>
                </a:r>
                <a:r>
                  <a:rPr lang="en-US" altLang="zh-CN" baseline="-25000" dirty="0">
                    <a:latin typeface="华文中宋" panose="02010600040101010101" pitchFamily="2" charset="-122"/>
                    <a:ea typeface="华文中宋" panose="02010600040101010101" pitchFamily="2" charset="-122"/>
                  </a:rPr>
                  <a:t>AMT</a:t>
                </a:r>
                <a:r>
                  <a:rPr lang="en-US" altLang="zh-CN" dirty="0">
                    <a:latin typeface="华文中宋" panose="02010600040101010101" pitchFamily="2" charset="-122"/>
                    <a:ea typeface="华文中宋" panose="02010600040101010101" pitchFamily="2" charset="-122"/>
                  </a:rPr>
                  <a:t>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smtClean="0">
                    <a:latin typeface="华文中宋" panose="02010600040101010101" pitchFamily="2" charset="-122"/>
                    <a:ea typeface="华文中宋" panose="02010600040101010101" pitchFamily="2" charset="-122"/>
                  </a:rPr>
                  <a:t> </a:t>
                </a:r>
                <a:r>
                  <a:rPr lang="en-US" altLang="zh-CN" dirty="0">
                    <a:latin typeface="华文中宋" panose="02010600040101010101" pitchFamily="2" charset="-122"/>
                    <a:ea typeface="华文中宋" panose="02010600040101010101" pitchFamily="2" charset="-122"/>
                  </a:rPr>
                  <a:t>A</a:t>
                </a:r>
                <a:r>
                  <a:rPr lang="en-US" altLang="zh-CN" baseline="-25000" dirty="0">
                    <a:latin typeface="华文中宋" panose="02010600040101010101" pitchFamily="2" charset="-122"/>
                    <a:ea typeface="华文中宋" panose="02010600040101010101" pitchFamily="2" charset="-122"/>
                  </a:rPr>
                  <a:t>MT</a:t>
                </a:r>
                <a:r>
                  <a:rPr lang="en-US" altLang="zh-CN" dirty="0">
                    <a:latin typeface="华文中宋" panose="02010600040101010101" pitchFamily="2" charset="-122"/>
                    <a:ea typeface="华文中宋" panose="02010600040101010101" pitchFamily="2" charset="-122"/>
                  </a:rPr>
                  <a:t>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smtClean="0">
                    <a:latin typeface="华文中宋" panose="02010600040101010101" pitchFamily="2" charset="-122"/>
                    <a:ea typeface="华文中宋" panose="02010600040101010101" pitchFamily="2" charset="-122"/>
                  </a:rPr>
                  <a:t> </a:t>
                </a:r>
                <a:r>
                  <a:rPr lang="en-US" altLang="zh-CN" dirty="0">
                    <a:latin typeface="华文中宋" panose="02010600040101010101" pitchFamily="2" charset="-122"/>
                    <a:ea typeface="华文中宋" panose="02010600040101010101" pitchFamily="2" charset="-122"/>
                  </a:rPr>
                  <a:t>A</a:t>
                </a:r>
                <a:r>
                  <a:rPr lang="en-US" altLang="zh-CN" baseline="-25000" dirty="0">
                    <a:latin typeface="华文中宋" panose="02010600040101010101" pitchFamily="2" charset="-122"/>
                    <a:ea typeface="华文中宋" panose="02010600040101010101" pitchFamily="2" charset="-122"/>
                  </a:rPr>
                  <a:t>MT-ART</a:t>
                </a:r>
                <a:r>
                  <a:rPr lang="en-US" altLang="zh-CN" dirty="0">
                    <a:latin typeface="华文中宋" panose="02010600040101010101" pitchFamily="2" charset="-122"/>
                    <a:ea typeface="华文中宋" panose="02010600040101010101" pitchFamily="2" charset="-122"/>
                  </a:rPr>
                  <a:t> </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a14:m>
                <a:r>
                  <a:rPr lang="en-US" altLang="zh-CN" dirty="0">
                    <a:latin typeface="华文中宋" panose="02010600040101010101" pitchFamily="2" charset="-122"/>
                    <a:ea typeface="华文中宋" panose="02010600040101010101" pitchFamily="2" charset="-122"/>
                  </a:rPr>
                  <a:t> A</a:t>
                </a:r>
                <a:r>
                  <a:rPr lang="en-US" altLang="zh-CN" baseline="-25000" dirty="0">
                    <a:latin typeface="华文中宋" panose="02010600040101010101" pitchFamily="2" charset="-122"/>
                    <a:ea typeface="华文中宋" panose="02010600040101010101" pitchFamily="2" charset="-122"/>
                  </a:rPr>
                  <a:t>MT-DRT</a:t>
                </a:r>
                <a:r>
                  <a:rPr lang="en-US" altLang="zh-CN" dirty="0">
                    <a:latin typeface="华文中宋" panose="02010600040101010101" pitchFamily="2" charset="-122"/>
                    <a:ea typeface="华文中宋" panose="02010600040101010101" pitchFamily="2" charset="-122"/>
                  </a:rPr>
                  <a:t> </a:t>
                </a:r>
                <a:endParaRPr lang="en-US" altLang="zh-CN" baseline="-25000" dirty="0" smtClean="0">
                  <a:latin typeface="华文中宋" panose="02010600040101010101" pitchFamily="2" charset="-122"/>
                  <a:ea typeface="华文中宋" panose="02010600040101010101" pitchFamily="2" charset="-122"/>
                </a:endParaRPr>
              </a:p>
              <a:p>
                <a:pPr>
                  <a:lnSpc>
                    <a:spcPct val="150000"/>
                  </a:lnSpc>
                </a:pPr>
                <a:endParaRPr lang="en-US" altLang="zh-CN" baseline="-25000" dirty="0" smtClean="0">
                  <a:latin typeface="华文中宋" panose="02010600040101010101" pitchFamily="2" charset="-122"/>
                  <a:ea typeface="华文中宋" panose="02010600040101010101" pitchFamily="2" charset="-122"/>
                </a:endParaRPr>
              </a:p>
              <a:p>
                <a:pPr>
                  <a:lnSpc>
                    <a:spcPct val="150000"/>
                  </a:lnSpc>
                </a:pPr>
                <a:r>
                  <a:rPr lang="en-US" altLang="zh-CN" baseline="-25000" dirty="0" smtClean="0"/>
                  <a:t>                  </a:t>
                </a:r>
                <a:endParaRPr lang="zh-CN" altLang="en-US" baseline="-25000" dirty="0" smtClean="0"/>
              </a:p>
            </p:txBody>
          </p:sp>
        </mc:Choice>
        <mc:Fallback xmlns="">
          <p:sp>
            <p:nvSpPr>
              <p:cNvPr id="24" name="文本框 23"/>
              <p:cNvSpPr txBox="1">
                <a:spLocks noRot="1" noChangeAspect="1" noMove="1" noResize="1" noEditPoints="1" noAdjustHandles="1" noChangeArrowheads="1" noChangeShapeType="1" noTextEdit="1"/>
              </p:cNvSpPr>
              <p:nvPr/>
            </p:nvSpPr>
            <p:spPr>
              <a:xfrm>
                <a:off x="1565295" y="1923566"/>
                <a:ext cx="4323442" cy="1477328"/>
              </a:xfrm>
              <a:prstGeom prst="rect">
                <a:avLst/>
              </a:prstGeom>
              <a:blipFill>
                <a:blip r:embed="rId3"/>
                <a:stretch>
                  <a:fillRect l="-1269"/>
                </a:stretch>
              </a:blipFill>
            </p:spPr>
            <p:txBody>
              <a:bodyPr/>
              <a:lstStyle/>
              <a:p>
                <a:r>
                  <a:rPr lang="zh-CN" altLang="en-US">
                    <a:noFill/>
                  </a:rPr>
                  <a:t> </a:t>
                </a:r>
              </a:p>
            </p:txBody>
          </p:sp>
        </mc:Fallback>
      </mc:AlternateContent>
      <p:sp>
        <p:nvSpPr>
          <p:cNvPr id="25" name="文本框 24"/>
          <p:cNvSpPr txBox="1"/>
          <p:nvPr/>
        </p:nvSpPr>
        <p:spPr>
          <a:xfrm>
            <a:off x="1565295" y="2908575"/>
            <a:ext cx="8174736" cy="1200329"/>
          </a:xfrm>
          <a:prstGeom prst="rect">
            <a:avLst/>
          </a:prstGeom>
          <a:noFill/>
        </p:spPr>
        <p:txBody>
          <a:bodyPr wrap="square" rtlCol="0">
            <a:spAutoFit/>
          </a:bodyPr>
          <a:lstStyle/>
          <a:p>
            <a:pPr>
              <a:lnSpc>
                <a:spcPct val="150000"/>
              </a:lnSpc>
            </a:pPr>
            <a:r>
              <a:rPr lang="zh-CN" altLang="en-US" dirty="0" smtClean="0">
                <a:latin typeface="华文中宋" panose="02010600040101010101" pitchFamily="2" charset="-122"/>
                <a:ea typeface="华文中宋" panose="02010600040101010101" pitchFamily="2" charset="-122"/>
              </a:rPr>
              <a:t>计算</a:t>
            </a:r>
            <a:r>
              <a:rPr lang="zh-CN" altLang="en-US" dirty="0" smtClean="0">
                <a:solidFill>
                  <a:srgbClr val="0070C0"/>
                </a:solidFill>
                <a:latin typeface="华文中宋" panose="02010600040101010101" pitchFamily="2" charset="-122"/>
                <a:ea typeface="华文中宋" panose="02010600040101010101" pitchFamily="2" charset="-122"/>
              </a:rPr>
              <a:t>自由度</a:t>
            </a:r>
            <a:r>
              <a:rPr lang="zh-CN" altLang="en-US" dirty="0" smtClean="0">
                <a:latin typeface="华文中宋" panose="02010600040101010101" pitchFamily="2" charset="-122"/>
                <a:ea typeface="华文中宋" panose="02010600040101010101" pitchFamily="2" charset="-122"/>
              </a:rPr>
              <a:t>，计算</a:t>
            </a:r>
            <a:r>
              <a:rPr lang="zh-CN" altLang="en-US" dirty="0" smtClean="0">
                <a:solidFill>
                  <a:srgbClr val="0070C0"/>
                </a:solidFill>
                <a:latin typeface="华文中宋" panose="02010600040101010101" pitchFamily="2" charset="-122"/>
                <a:ea typeface="华文中宋" panose="02010600040101010101" pitchFamily="2" charset="-122"/>
              </a:rPr>
              <a:t>卡方</a:t>
            </a:r>
            <a:r>
              <a:rPr lang="zh-CN" altLang="en-US" dirty="0" smtClean="0">
                <a:latin typeface="华文中宋" panose="02010600040101010101" pitchFamily="2" charset="-122"/>
                <a:ea typeface="华文中宋" panose="02010600040101010101" pitchFamily="2" charset="-122"/>
              </a:rPr>
              <a:t>，拒绝</a:t>
            </a:r>
            <a:r>
              <a:rPr lang="zh-CN" altLang="en-US" dirty="0" smtClean="0">
                <a:solidFill>
                  <a:srgbClr val="0070C0"/>
                </a:solidFill>
                <a:latin typeface="华文中宋" panose="02010600040101010101" pitchFamily="2" charset="-122"/>
                <a:ea typeface="华文中宋" panose="02010600040101010101" pitchFamily="2" charset="-122"/>
              </a:rPr>
              <a:t>零假设</a:t>
            </a:r>
            <a:r>
              <a:rPr lang="zh-CN" altLang="en-US" dirty="0" smtClean="0">
                <a:latin typeface="华文中宋" panose="02010600040101010101" pitchFamily="2" charset="-122"/>
                <a:ea typeface="华文中宋" panose="02010600040101010101" pitchFamily="2" charset="-122"/>
              </a:rPr>
              <a:t>，然后利用</a:t>
            </a:r>
            <a:r>
              <a:rPr lang="en-US" altLang="zh-CN" dirty="0">
                <a:solidFill>
                  <a:srgbClr val="0070C0"/>
                </a:solidFill>
                <a:latin typeface="华文中宋" panose="02010600040101010101" pitchFamily="2" charset="-122"/>
                <a:ea typeface="华文中宋" panose="02010600040101010101" pitchFamily="2" charset="-122"/>
              </a:rPr>
              <a:t>Holm-</a:t>
            </a:r>
            <a:r>
              <a:rPr lang="en-US" altLang="zh-CN" dirty="0" err="1">
                <a:solidFill>
                  <a:srgbClr val="0070C0"/>
                </a:solidFill>
                <a:latin typeface="华文中宋" panose="02010600040101010101" pitchFamily="2" charset="-122"/>
                <a:ea typeface="华文中宋" panose="02010600040101010101" pitchFamily="2" charset="-122"/>
              </a:rPr>
              <a:t>Bonferroni</a:t>
            </a:r>
            <a:r>
              <a:rPr lang="zh-CN" altLang="en-US" dirty="0">
                <a:latin typeface="华文中宋" panose="02010600040101010101" pitchFamily="2" charset="-122"/>
                <a:ea typeface="华文中宋" panose="02010600040101010101" pitchFamily="2" charset="-122"/>
              </a:rPr>
              <a:t>方法量化不同测试技术的故障检测能力</a:t>
            </a:r>
          </a:p>
          <a:p>
            <a:endParaRPr lang="zh-CN" altLang="en-US" dirty="0"/>
          </a:p>
        </p:txBody>
      </p:sp>
    </p:spTree>
    <p:extLst>
      <p:ext uri="{BB962C8B-B14F-4D97-AF65-F5344CB8AC3E}">
        <p14:creationId xmlns:p14="http://schemas.microsoft.com/office/powerpoint/2010/main" val="1456338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16" grpId="0"/>
      <p:bldP spid="24" grpId="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48508" y="827575"/>
            <a:ext cx="1426464"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故障</a:t>
            </a:r>
            <a:endParaRPr lang="zh-CN" altLang="en-US" sz="2000" dirty="0">
              <a:latin typeface="华文中宋" panose="02010600040101010101" pitchFamily="2" charset="-122"/>
              <a:ea typeface="华文中宋" panose="02010600040101010101" pitchFamily="2" charset="-122"/>
            </a:endParaRPr>
          </a:p>
        </p:txBody>
      </p:sp>
      <p:sp>
        <p:nvSpPr>
          <p:cNvPr id="10" name="文本框 9"/>
          <p:cNvSpPr txBox="1"/>
          <p:nvPr/>
        </p:nvSpPr>
        <p:spPr>
          <a:xfrm>
            <a:off x="1359405" y="1268955"/>
            <a:ext cx="3547872"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实验室程序的故障产生方式</a:t>
            </a:r>
            <a:endParaRPr lang="zh-CN" altLang="en-US" dirty="0">
              <a:latin typeface="华文中宋" panose="02010600040101010101" pitchFamily="2" charset="-122"/>
              <a:ea typeface="华文中宋" panose="02010600040101010101" pitchFamily="2" charset="-122"/>
            </a:endParaRPr>
          </a:p>
        </p:txBody>
      </p:sp>
      <p:sp>
        <p:nvSpPr>
          <p:cNvPr id="11" name="文本框 10"/>
          <p:cNvSpPr txBox="1"/>
          <p:nvPr/>
        </p:nvSpPr>
        <p:spPr>
          <a:xfrm>
            <a:off x="1402074" y="2086168"/>
            <a:ext cx="2270762"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变异体筛选流程</a:t>
            </a:r>
            <a:endParaRPr lang="zh-CN" altLang="en-US" dirty="0">
              <a:latin typeface="华文中宋" panose="02010600040101010101" pitchFamily="2" charset="-122"/>
              <a:ea typeface="华文中宋" panose="02010600040101010101" pitchFamily="2" charset="-122"/>
            </a:endParaRPr>
          </a:p>
        </p:txBody>
      </p:sp>
      <p:sp>
        <p:nvSpPr>
          <p:cNvPr id="12" name="文本框 11"/>
          <p:cNvSpPr txBox="1"/>
          <p:nvPr/>
        </p:nvSpPr>
        <p:spPr>
          <a:xfrm>
            <a:off x="1589383" y="1601022"/>
            <a:ext cx="6193538" cy="507831"/>
          </a:xfrm>
          <a:prstGeom prst="rect">
            <a:avLst/>
          </a:prstGeom>
          <a:noFill/>
        </p:spPr>
        <p:txBody>
          <a:bodyPr wrap="square" rtlCol="0">
            <a:spAutoFit/>
          </a:bodyPr>
          <a:lstStyle/>
          <a:p>
            <a:pPr>
              <a:lnSpc>
                <a:spcPct val="150000"/>
              </a:lnSpc>
            </a:pPr>
            <a:r>
              <a:rPr lang="zh-CN" altLang="en-US" dirty="0" smtClean="0">
                <a:latin typeface="华文中宋" panose="02010600040101010101" pitchFamily="2" charset="-122"/>
                <a:ea typeface="华文中宋" panose="02010600040101010101" pitchFamily="2" charset="-122"/>
              </a:rPr>
              <a:t>利用</a:t>
            </a:r>
            <a:r>
              <a:rPr lang="en-US" altLang="zh-CN" dirty="0" err="1" smtClean="0">
                <a:latin typeface="华文中宋" panose="02010600040101010101" pitchFamily="2" charset="-122"/>
                <a:ea typeface="华文中宋" panose="02010600040101010101" pitchFamily="2" charset="-122"/>
              </a:rPr>
              <a:t>MuJava</a:t>
            </a:r>
            <a:r>
              <a:rPr lang="zh-CN" altLang="en-US" dirty="0" smtClean="0">
                <a:latin typeface="华文中宋" panose="02010600040101010101" pitchFamily="2" charset="-122"/>
                <a:ea typeface="华文中宋" panose="02010600040101010101" pitchFamily="2" charset="-122"/>
              </a:rPr>
              <a:t>中可使用的变异算子为每一个程序生成变异体</a:t>
            </a:r>
            <a:endParaRPr lang="zh-CN" altLang="en-US" dirty="0">
              <a:latin typeface="华文中宋" panose="02010600040101010101" pitchFamily="2" charset="-122"/>
              <a:ea typeface="华文中宋" panose="02010600040101010101" pitchFamily="2" charset="-122"/>
            </a:endParaRPr>
          </a:p>
        </p:txBody>
      </p:sp>
      <p:sp>
        <p:nvSpPr>
          <p:cNvPr id="13" name="文本框 12"/>
          <p:cNvSpPr txBox="1"/>
          <p:nvPr/>
        </p:nvSpPr>
        <p:spPr>
          <a:xfrm>
            <a:off x="1525375" y="2695548"/>
            <a:ext cx="9851137" cy="923330"/>
          </a:xfrm>
          <a:prstGeom prst="rect">
            <a:avLst/>
          </a:prstGeom>
          <a:noFill/>
        </p:spPr>
        <p:txBody>
          <a:bodyPr wrap="square" rtlCol="0">
            <a:spAutoFit/>
          </a:bodyPr>
          <a:lstStyle/>
          <a:p>
            <a:pPr marL="342900" indent="-342900">
              <a:lnSpc>
                <a:spcPct val="150000"/>
              </a:lnSpc>
              <a:buFont typeface="+mj-ea"/>
              <a:buAutoNum type="circleNumDbPlain"/>
            </a:pPr>
            <a:r>
              <a:rPr lang="zh-CN" altLang="en-US" dirty="0" smtClean="0">
                <a:latin typeface="华文中宋" panose="02010600040101010101" pitchFamily="2" charset="-122"/>
                <a:ea typeface="华文中宋" panose="02010600040101010101" pitchFamily="2" charset="-122"/>
              </a:rPr>
              <a:t>采用</a:t>
            </a:r>
            <a:r>
              <a:rPr lang="zh-CN" altLang="en-US" dirty="0" smtClean="0">
                <a:solidFill>
                  <a:schemeClr val="accent1"/>
                </a:solidFill>
                <a:latin typeface="华文中宋" panose="02010600040101010101" pitchFamily="2" charset="-122"/>
                <a:ea typeface="华文中宋" panose="02010600040101010101" pitchFamily="2" charset="-122"/>
              </a:rPr>
              <a:t>随机测试策略</a:t>
            </a:r>
            <a:r>
              <a:rPr lang="zh-CN" altLang="en-US" dirty="0" smtClean="0">
                <a:latin typeface="华文中宋" panose="02010600040101010101" pitchFamily="2" charset="-122"/>
                <a:ea typeface="华文中宋" panose="02010600040101010101" pitchFamily="2" charset="-122"/>
              </a:rPr>
              <a:t>，利用</a:t>
            </a:r>
            <a:r>
              <a:rPr lang="zh-CN" altLang="en-US" dirty="0" smtClean="0">
                <a:solidFill>
                  <a:schemeClr val="accent1"/>
                </a:solidFill>
                <a:latin typeface="华文中宋" panose="02010600040101010101" pitchFamily="2" charset="-122"/>
                <a:ea typeface="华文中宋" panose="02010600040101010101" pitchFamily="2" charset="-122"/>
              </a:rPr>
              <a:t>不同的随机数种子</a:t>
            </a:r>
            <a:r>
              <a:rPr lang="zh-CN" altLang="en-US" dirty="0" smtClean="0">
                <a:latin typeface="华文中宋" panose="02010600040101010101" pitchFamily="2" charset="-122"/>
                <a:ea typeface="华文中宋" panose="02010600040101010101" pitchFamily="2" charset="-122"/>
              </a:rPr>
              <a:t>产生大小为</a:t>
            </a:r>
            <a:r>
              <a:rPr lang="en-US" altLang="zh-CN" dirty="0" smtClean="0">
                <a:solidFill>
                  <a:schemeClr val="accent1"/>
                </a:solidFill>
                <a:latin typeface="华文中宋" panose="02010600040101010101" pitchFamily="2" charset="-122"/>
                <a:ea typeface="华文中宋" panose="02010600040101010101" pitchFamily="2" charset="-122"/>
              </a:rPr>
              <a:t>10000</a:t>
            </a:r>
            <a:r>
              <a:rPr lang="zh-CN" altLang="en-US" dirty="0" smtClean="0">
                <a:latin typeface="华文中宋" panose="02010600040101010101" pitchFamily="2" charset="-122"/>
                <a:ea typeface="华文中宋" panose="02010600040101010101" pitchFamily="2" charset="-122"/>
              </a:rPr>
              <a:t>的</a:t>
            </a:r>
            <a:r>
              <a:rPr lang="en-US" altLang="zh-CN" dirty="0" smtClean="0">
                <a:solidFill>
                  <a:schemeClr val="accent1"/>
                </a:solidFill>
                <a:latin typeface="华文中宋" panose="02010600040101010101" pitchFamily="2" charset="-122"/>
                <a:ea typeface="华文中宋" panose="02010600040101010101" pitchFamily="2" charset="-122"/>
              </a:rPr>
              <a:t>30</a:t>
            </a:r>
            <a:r>
              <a:rPr lang="zh-CN" altLang="en-US" dirty="0" smtClean="0">
                <a:latin typeface="华文中宋" panose="02010600040101010101" pitchFamily="2" charset="-122"/>
                <a:ea typeface="华文中宋" panose="02010600040101010101" pitchFamily="2" charset="-122"/>
              </a:rPr>
              <a:t>个测试用例集，然后在</a:t>
            </a:r>
            <a:r>
              <a:rPr lang="zh-CN" altLang="en-US" dirty="0" smtClean="0">
                <a:solidFill>
                  <a:schemeClr val="accent1"/>
                </a:solidFill>
                <a:latin typeface="华文中宋" panose="02010600040101010101" pitchFamily="2" charset="-122"/>
                <a:ea typeface="华文中宋" panose="02010600040101010101" pitchFamily="2" charset="-122"/>
              </a:rPr>
              <a:t>每一个变异体</a:t>
            </a:r>
            <a:r>
              <a:rPr lang="zh-CN" altLang="en-US" dirty="0" smtClean="0">
                <a:latin typeface="华文中宋" panose="02010600040101010101" pitchFamily="2" charset="-122"/>
                <a:ea typeface="华文中宋" panose="02010600040101010101" pitchFamily="2" charset="-122"/>
              </a:rPr>
              <a:t>上执行所有的测试用例集，统计每一个变异体被杀死需要的</a:t>
            </a:r>
            <a:r>
              <a:rPr lang="zh-CN" altLang="en-US" dirty="0" smtClean="0">
                <a:solidFill>
                  <a:schemeClr val="accent1"/>
                </a:solidFill>
                <a:latin typeface="华文中宋" panose="02010600040101010101" pitchFamily="2" charset="-122"/>
                <a:ea typeface="华文中宋" panose="02010600040101010101" pitchFamily="2" charset="-122"/>
              </a:rPr>
              <a:t>平均</a:t>
            </a:r>
            <a:r>
              <a:rPr lang="zh-CN" altLang="en-US" dirty="0" smtClean="0">
                <a:latin typeface="华文中宋" panose="02010600040101010101" pitchFamily="2" charset="-122"/>
                <a:ea typeface="华文中宋" panose="02010600040101010101" pitchFamily="2" charset="-122"/>
              </a:rPr>
              <a:t>测试用例数目</a:t>
            </a:r>
            <a:endParaRPr lang="zh-CN" altLang="en-US" dirty="0">
              <a:solidFill>
                <a:schemeClr val="accent1"/>
              </a:solidFill>
              <a:latin typeface="华文中宋" panose="02010600040101010101" pitchFamily="2" charset="-122"/>
              <a:ea typeface="华文中宋" panose="02010600040101010101" pitchFamily="2" charset="-122"/>
            </a:endParaRPr>
          </a:p>
        </p:txBody>
      </p:sp>
      <p:sp>
        <p:nvSpPr>
          <p:cNvPr id="15" name="文本框 14"/>
          <p:cNvSpPr txBox="1"/>
          <p:nvPr/>
        </p:nvSpPr>
        <p:spPr>
          <a:xfrm>
            <a:off x="1878180" y="3595860"/>
            <a:ext cx="8666990" cy="369332"/>
          </a:xfrm>
          <a:prstGeom prst="rect">
            <a:avLst/>
          </a:prstGeom>
          <a:noFill/>
        </p:spPr>
        <p:txBody>
          <a:bodyPr wrap="square" rtlCol="0">
            <a:spAutoFit/>
          </a:bodyPr>
          <a:lstStyle/>
          <a:p>
            <a:r>
              <a:rPr lang="zh-CN" altLang="en-US" dirty="0" smtClean="0">
                <a:solidFill>
                  <a:srgbClr val="FF0000"/>
                </a:solidFill>
                <a:latin typeface="华文中宋" panose="02010600040101010101" pitchFamily="2" charset="-122"/>
                <a:ea typeface="华文中宋" panose="02010600040101010101" pitchFamily="2" charset="-122"/>
              </a:rPr>
              <a:t>然而不能获得满足一个理想阈值（至少</a:t>
            </a:r>
            <a:r>
              <a:rPr lang="en-US" altLang="zh-CN" dirty="0">
                <a:solidFill>
                  <a:srgbClr val="FF0000"/>
                </a:solidFill>
                <a:latin typeface="华文中宋" panose="02010600040101010101" pitchFamily="2" charset="-122"/>
                <a:ea typeface="华文中宋" panose="02010600040101010101" pitchFamily="2" charset="-122"/>
              </a:rPr>
              <a:t>1</a:t>
            </a:r>
            <a:r>
              <a:rPr lang="en-US" altLang="zh-CN" dirty="0" smtClean="0">
                <a:solidFill>
                  <a:srgbClr val="FF0000"/>
                </a:solidFill>
                <a:latin typeface="华文中宋" panose="02010600040101010101" pitchFamily="2" charset="-122"/>
                <a:ea typeface="华文中宋" panose="02010600040101010101" pitchFamily="2" charset="-122"/>
              </a:rPr>
              <a:t>0</a:t>
            </a:r>
            <a:r>
              <a:rPr lang="zh-CN" altLang="en-US" dirty="0" smtClean="0">
                <a:solidFill>
                  <a:srgbClr val="FF0000"/>
                </a:solidFill>
                <a:latin typeface="华文中宋" panose="02010600040101010101" pitchFamily="2" charset="-122"/>
                <a:ea typeface="华文中宋" panose="02010600040101010101" pitchFamily="2" charset="-122"/>
              </a:rPr>
              <a:t>个测试用例才能杀死）的变异体集合</a:t>
            </a:r>
            <a:endParaRPr lang="zh-CN" altLang="en-US" dirty="0">
              <a:solidFill>
                <a:srgbClr val="FF0000"/>
              </a:solidFill>
              <a:latin typeface="华文中宋" panose="02010600040101010101" pitchFamily="2" charset="-122"/>
              <a:ea typeface="华文中宋" panose="02010600040101010101" pitchFamily="2" charset="-122"/>
            </a:endParaRPr>
          </a:p>
        </p:txBody>
      </p:sp>
      <p:graphicFrame>
        <p:nvGraphicFramePr>
          <p:cNvPr id="19" name="表格 18"/>
          <p:cNvGraphicFramePr>
            <a:graphicFrameLocks noGrp="1"/>
          </p:cNvGraphicFramePr>
          <p:nvPr>
            <p:extLst>
              <p:ext uri="{D42A27DB-BD31-4B8C-83A1-F6EECF244321}">
                <p14:modId xmlns:p14="http://schemas.microsoft.com/office/powerpoint/2010/main" val="1440321521"/>
              </p:ext>
            </p:extLst>
          </p:nvPr>
        </p:nvGraphicFramePr>
        <p:xfrm>
          <a:off x="9328262" y="4905164"/>
          <a:ext cx="2863738" cy="1828800"/>
        </p:xfrm>
        <a:graphic>
          <a:graphicData uri="http://schemas.openxmlformats.org/drawingml/2006/table">
            <a:tbl>
              <a:tblPr firstRow="1" bandRow="1">
                <a:tableStyleId>{5C22544A-7EE6-4342-B048-85BDC9FD1C3A}</a:tableStyleId>
              </a:tblPr>
              <a:tblGrid>
                <a:gridCol w="1431869">
                  <a:extLst>
                    <a:ext uri="{9D8B030D-6E8A-4147-A177-3AD203B41FA5}">
                      <a16:colId xmlns:a16="http://schemas.microsoft.com/office/drawing/2014/main" val="2473755277"/>
                    </a:ext>
                  </a:extLst>
                </a:gridCol>
                <a:gridCol w="1431869">
                  <a:extLst>
                    <a:ext uri="{9D8B030D-6E8A-4147-A177-3AD203B41FA5}">
                      <a16:colId xmlns:a16="http://schemas.microsoft.com/office/drawing/2014/main" val="4285810798"/>
                    </a:ext>
                  </a:extLst>
                </a:gridCol>
              </a:tblGrid>
              <a:tr h="280953">
                <a:tc>
                  <a:txBody>
                    <a:bodyPr/>
                    <a:lstStyle/>
                    <a:p>
                      <a:pPr algn="l"/>
                      <a:r>
                        <a:rPr lang="zh-CN" altLang="en-US" dirty="0" smtClean="0">
                          <a:latin typeface="华文中宋" panose="02010600040101010101" pitchFamily="2" charset="-122"/>
                          <a:ea typeface="华文中宋" panose="02010600040101010101" pitchFamily="2" charset="-122"/>
                        </a:rPr>
                        <a:t>程序</a:t>
                      </a:r>
                      <a:endParaRPr lang="zh-CN" altLang="en-US" dirty="0">
                        <a:latin typeface="华文中宋" panose="02010600040101010101" pitchFamily="2" charset="-122"/>
                        <a:ea typeface="华文中宋" panose="02010600040101010101" pitchFamily="2" charset="-122"/>
                      </a:endParaRPr>
                    </a:p>
                  </a:txBody>
                  <a:tcPr/>
                </a:tc>
                <a:tc>
                  <a:txBody>
                    <a:bodyPr/>
                    <a:lstStyle/>
                    <a:p>
                      <a:pPr algn="l"/>
                      <a:r>
                        <a:rPr lang="zh-CN" altLang="en-US" dirty="0" smtClean="0">
                          <a:latin typeface="华文中宋" panose="02010600040101010101" pitchFamily="2" charset="-122"/>
                          <a:ea typeface="华文中宋" panose="02010600040101010101" pitchFamily="2" charset="-122"/>
                        </a:rPr>
                        <a:t>变异体数目</a:t>
                      </a:r>
                      <a:endParaRPr lang="zh-CN" altLang="en-US" dirty="0">
                        <a:latin typeface="华文中宋" panose="02010600040101010101" pitchFamily="2" charset="-122"/>
                        <a:ea typeface="华文中宋" panose="02010600040101010101" pitchFamily="2" charset="-122"/>
                      </a:endParaRPr>
                    </a:p>
                  </a:txBody>
                  <a:tcPr/>
                </a:tc>
                <a:extLst>
                  <a:ext uri="{0D108BD9-81ED-4DB2-BD59-A6C34878D82A}">
                    <a16:rowId xmlns:a16="http://schemas.microsoft.com/office/drawing/2014/main" val="3973750592"/>
                  </a:ext>
                </a:extLst>
              </a:tr>
              <a:tr h="280953">
                <a:tc>
                  <a:txBody>
                    <a:bodyPr/>
                    <a:lstStyle/>
                    <a:p>
                      <a:pPr algn="l"/>
                      <a:r>
                        <a:rPr lang="en-US" altLang="zh-CN" dirty="0" smtClean="0">
                          <a:latin typeface="华文中宋" panose="02010600040101010101" pitchFamily="2" charset="-122"/>
                          <a:ea typeface="华文中宋" panose="02010600040101010101" pitchFamily="2" charset="-122"/>
                        </a:rPr>
                        <a:t>ACMS</a:t>
                      </a:r>
                      <a:endParaRPr lang="zh-CN" altLang="en-US" dirty="0">
                        <a:latin typeface="华文中宋" panose="02010600040101010101" pitchFamily="2" charset="-122"/>
                        <a:ea typeface="华文中宋" panose="02010600040101010101" pitchFamily="2" charset="-122"/>
                      </a:endParaRPr>
                    </a:p>
                  </a:txBody>
                  <a:tcPr/>
                </a:tc>
                <a:tc>
                  <a:txBody>
                    <a:bodyPr/>
                    <a:lstStyle/>
                    <a:p>
                      <a:pPr algn="l"/>
                      <a:r>
                        <a:rPr lang="en-US" altLang="zh-CN" dirty="0" smtClean="0">
                          <a:latin typeface="华文中宋" panose="02010600040101010101" pitchFamily="2" charset="-122"/>
                          <a:ea typeface="华文中宋" panose="02010600040101010101" pitchFamily="2" charset="-122"/>
                        </a:rPr>
                        <a:t>3</a:t>
                      </a:r>
                      <a:endParaRPr lang="zh-CN" altLang="en-US" dirty="0">
                        <a:latin typeface="华文中宋" panose="02010600040101010101" pitchFamily="2" charset="-122"/>
                        <a:ea typeface="华文中宋" panose="02010600040101010101" pitchFamily="2" charset="-122"/>
                      </a:endParaRPr>
                    </a:p>
                  </a:txBody>
                  <a:tcPr/>
                </a:tc>
                <a:extLst>
                  <a:ext uri="{0D108BD9-81ED-4DB2-BD59-A6C34878D82A}">
                    <a16:rowId xmlns:a16="http://schemas.microsoft.com/office/drawing/2014/main" val="2367076915"/>
                  </a:ext>
                </a:extLst>
              </a:tr>
              <a:tr h="280953">
                <a:tc>
                  <a:txBody>
                    <a:bodyPr/>
                    <a:lstStyle/>
                    <a:p>
                      <a:pPr algn="l"/>
                      <a:r>
                        <a:rPr lang="en-US" altLang="zh-CN" dirty="0" smtClean="0">
                          <a:latin typeface="华文中宋" panose="02010600040101010101" pitchFamily="2" charset="-122"/>
                          <a:ea typeface="华文中宋" panose="02010600040101010101" pitchFamily="2" charset="-122"/>
                        </a:rPr>
                        <a:t>CUBS</a:t>
                      </a:r>
                      <a:endParaRPr lang="zh-CN" altLang="en-US" dirty="0">
                        <a:latin typeface="华文中宋" panose="02010600040101010101" pitchFamily="2" charset="-122"/>
                        <a:ea typeface="华文中宋" panose="02010600040101010101" pitchFamily="2" charset="-122"/>
                      </a:endParaRPr>
                    </a:p>
                  </a:txBody>
                  <a:tcPr/>
                </a:tc>
                <a:tc>
                  <a:txBody>
                    <a:bodyPr/>
                    <a:lstStyle/>
                    <a:p>
                      <a:pPr algn="l"/>
                      <a:r>
                        <a:rPr lang="en-US" altLang="zh-CN" dirty="0" smtClean="0">
                          <a:latin typeface="华文中宋" panose="02010600040101010101" pitchFamily="2" charset="-122"/>
                          <a:ea typeface="华文中宋" panose="02010600040101010101" pitchFamily="2" charset="-122"/>
                        </a:rPr>
                        <a:t>1</a:t>
                      </a:r>
                      <a:endParaRPr lang="zh-CN" altLang="en-US" dirty="0">
                        <a:latin typeface="华文中宋" panose="02010600040101010101" pitchFamily="2" charset="-122"/>
                        <a:ea typeface="华文中宋" panose="02010600040101010101" pitchFamily="2" charset="-122"/>
                      </a:endParaRPr>
                    </a:p>
                  </a:txBody>
                  <a:tcPr/>
                </a:tc>
                <a:extLst>
                  <a:ext uri="{0D108BD9-81ED-4DB2-BD59-A6C34878D82A}">
                    <a16:rowId xmlns:a16="http://schemas.microsoft.com/office/drawing/2014/main" val="1913770957"/>
                  </a:ext>
                </a:extLst>
              </a:tr>
              <a:tr h="280953">
                <a:tc>
                  <a:txBody>
                    <a:bodyPr/>
                    <a:lstStyle/>
                    <a:p>
                      <a:pPr algn="l"/>
                      <a:r>
                        <a:rPr lang="en-US" altLang="zh-CN" dirty="0" smtClean="0">
                          <a:latin typeface="华文中宋" panose="02010600040101010101" pitchFamily="2" charset="-122"/>
                          <a:ea typeface="华文中宋" panose="02010600040101010101" pitchFamily="2" charset="-122"/>
                        </a:rPr>
                        <a:t>ERS</a:t>
                      </a:r>
                      <a:endParaRPr lang="zh-CN" altLang="en-US" dirty="0">
                        <a:latin typeface="华文中宋" panose="02010600040101010101" pitchFamily="2" charset="-122"/>
                        <a:ea typeface="华文中宋" panose="02010600040101010101" pitchFamily="2" charset="-122"/>
                      </a:endParaRPr>
                    </a:p>
                  </a:txBody>
                  <a:tcPr/>
                </a:tc>
                <a:tc>
                  <a:txBody>
                    <a:bodyPr/>
                    <a:lstStyle/>
                    <a:p>
                      <a:pPr algn="l"/>
                      <a:r>
                        <a:rPr lang="en-US" altLang="zh-CN" dirty="0" smtClean="0">
                          <a:latin typeface="华文中宋" panose="02010600040101010101" pitchFamily="2" charset="-122"/>
                          <a:ea typeface="华文中宋" panose="02010600040101010101" pitchFamily="2" charset="-122"/>
                        </a:rPr>
                        <a:t>1</a:t>
                      </a:r>
                      <a:endParaRPr lang="zh-CN" altLang="en-US" dirty="0">
                        <a:latin typeface="华文中宋" panose="02010600040101010101" pitchFamily="2" charset="-122"/>
                        <a:ea typeface="华文中宋" panose="02010600040101010101" pitchFamily="2" charset="-122"/>
                      </a:endParaRPr>
                    </a:p>
                  </a:txBody>
                  <a:tcPr/>
                </a:tc>
                <a:extLst>
                  <a:ext uri="{0D108BD9-81ED-4DB2-BD59-A6C34878D82A}">
                    <a16:rowId xmlns:a16="http://schemas.microsoft.com/office/drawing/2014/main" val="532102350"/>
                  </a:ext>
                </a:extLst>
              </a:tr>
              <a:tr h="280953">
                <a:tc>
                  <a:txBody>
                    <a:bodyPr/>
                    <a:lstStyle/>
                    <a:p>
                      <a:pPr algn="l"/>
                      <a:r>
                        <a:rPr lang="en-US" altLang="zh-CN" dirty="0" smtClean="0">
                          <a:latin typeface="华文中宋" panose="02010600040101010101" pitchFamily="2" charset="-122"/>
                          <a:ea typeface="华文中宋" panose="02010600040101010101" pitchFamily="2" charset="-122"/>
                        </a:rPr>
                        <a:t>MOS</a:t>
                      </a:r>
                      <a:endParaRPr lang="zh-CN" altLang="en-US" dirty="0">
                        <a:latin typeface="华文中宋" panose="02010600040101010101" pitchFamily="2" charset="-122"/>
                        <a:ea typeface="华文中宋" panose="02010600040101010101" pitchFamily="2" charset="-122"/>
                      </a:endParaRPr>
                    </a:p>
                  </a:txBody>
                  <a:tcPr/>
                </a:tc>
                <a:tc>
                  <a:txBody>
                    <a:bodyPr/>
                    <a:lstStyle/>
                    <a:p>
                      <a:pPr algn="l"/>
                      <a:r>
                        <a:rPr lang="en-US" altLang="zh-CN" dirty="0" smtClean="0">
                          <a:latin typeface="华文中宋" panose="02010600040101010101" pitchFamily="2" charset="-122"/>
                          <a:ea typeface="华文中宋" panose="02010600040101010101" pitchFamily="2" charset="-122"/>
                        </a:rPr>
                        <a:t>1</a:t>
                      </a:r>
                      <a:endParaRPr lang="zh-CN" altLang="en-US" dirty="0">
                        <a:latin typeface="华文中宋" panose="02010600040101010101" pitchFamily="2" charset="-122"/>
                        <a:ea typeface="华文中宋" panose="02010600040101010101" pitchFamily="2" charset="-122"/>
                      </a:endParaRPr>
                    </a:p>
                  </a:txBody>
                  <a:tcPr/>
                </a:tc>
                <a:extLst>
                  <a:ext uri="{0D108BD9-81ED-4DB2-BD59-A6C34878D82A}">
                    <a16:rowId xmlns:a16="http://schemas.microsoft.com/office/drawing/2014/main" val="1396968969"/>
                  </a:ext>
                </a:extLst>
              </a:tr>
            </a:tbl>
          </a:graphicData>
        </a:graphic>
      </p:graphicFrame>
      <p:sp>
        <p:nvSpPr>
          <p:cNvPr id="20" name="文本框 19"/>
          <p:cNvSpPr txBox="1"/>
          <p:nvPr/>
        </p:nvSpPr>
        <p:spPr>
          <a:xfrm>
            <a:off x="1589383" y="2331663"/>
            <a:ext cx="9244584" cy="507831"/>
          </a:xfrm>
          <a:prstGeom prst="rect">
            <a:avLst/>
          </a:prstGeom>
          <a:noFill/>
        </p:spPr>
        <p:txBody>
          <a:bodyPr wrap="square" rtlCol="0">
            <a:spAutoFit/>
          </a:bodyPr>
          <a:lstStyle/>
          <a:p>
            <a:pPr>
              <a:lnSpc>
                <a:spcPct val="150000"/>
              </a:lnSpc>
            </a:pPr>
            <a:r>
              <a:rPr lang="zh-CN" altLang="en-US" dirty="0" smtClean="0">
                <a:latin typeface="华文中宋" panose="02010600040101010101" pitchFamily="2" charset="-122"/>
                <a:ea typeface="华文中宋" panose="02010600040101010101" pitchFamily="2" charset="-122"/>
              </a:rPr>
              <a:t>一些变异体能被简单的测试策略轻易地杀死，我们采取以下步骤筛选出“难”杀得变异体</a:t>
            </a:r>
            <a:endParaRPr lang="zh-CN" altLang="en-US" dirty="0">
              <a:latin typeface="华文中宋" panose="02010600040101010101" pitchFamily="2" charset="-122"/>
              <a:ea typeface="华文中宋" panose="02010600040101010101" pitchFamily="2" charset="-122"/>
            </a:endParaRPr>
          </a:p>
        </p:txBody>
      </p:sp>
      <p:sp>
        <p:nvSpPr>
          <p:cNvPr id="21" name="文本框 20"/>
          <p:cNvSpPr txBox="1"/>
          <p:nvPr/>
        </p:nvSpPr>
        <p:spPr>
          <a:xfrm>
            <a:off x="1525375" y="3972192"/>
            <a:ext cx="9704835" cy="1338828"/>
          </a:xfrm>
          <a:prstGeom prst="rect">
            <a:avLst/>
          </a:prstGeom>
          <a:noFill/>
        </p:spPr>
        <p:txBody>
          <a:bodyPr wrap="square" rtlCol="0">
            <a:spAutoFit/>
          </a:bodyPr>
          <a:lstStyle/>
          <a:p>
            <a:pPr marL="342900" indent="-342900">
              <a:lnSpc>
                <a:spcPct val="150000"/>
              </a:lnSpc>
              <a:buFont typeface="+mj-ea"/>
              <a:buAutoNum type="circleNumDbPlain" startAt="2"/>
            </a:pPr>
            <a:r>
              <a:rPr lang="zh-CN" altLang="en-US" dirty="0">
                <a:latin typeface="华文中宋" panose="02010600040101010101" pitchFamily="2" charset="-122"/>
                <a:ea typeface="华文中宋" panose="02010600040101010101" pitchFamily="2" charset="-122"/>
              </a:rPr>
              <a:t>利用蜕变</a:t>
            </a:r>
            <a:r>
              <a:rPr lang="zh-CN" altLang="en-US" dirty="0" smtClean="0">
                <a:latin typeface="华文中宋" panose="02010600040101010101" pitchFamily="2" charset="-122"/>
                <a:ea typeface="华文中宋" panose="02010600040101010101" pitchFamily="2" charset="-122"/>
              </a:rPr>
              <a:t>测试策略（</a:t>
            </a:r>
            <a:r>
              <a:rPr lang="zh-CN" altLang="en-US" dirty="0">
                <a:latin typeface="华文中宋" panose="02010600040101010101" pitchFamily="2" charset="-122"/>
                <a:ea typeface="华文中宋" panose="02010600040101010101" pitchFamily="2" charset="-122"/>
              </a:rPr>
              <a:t>逐个执行每个测试用例</a:t>
            </a:r>
            <a:r>
              <a:rPr lang="zh-CN" altLang="en-US" dirty="0" smtClean="0">
                <a:latin typeface="华文中宋" panose="02010600040101010101" pitchFamily="2" charset="-122"/>
                <a:ea typeface="华文中宋" panose="02010600040101010101" pitchFamily="2" charset="-122"/>
              </a:rPr>
              <a:t>），利用</a:t>
            </a:r>
            <a:r>
              <a:rPr lang="en-US" altLang="zh-CN" dirty="0" smtClean="0">
                <a:latin typeface="华文中宋" panose="02010600040101010101" pitchFamily="2" charset="-122"/>
                <a:ea typeface="华文中宋" panose="02010600040101010101" pitchFamily="2" charset="-122"/>
              </a:rPr>
              <a:t>CPM</a:t>
            </a:r>
            <a:r>
              <a:rPr lang="zh-CN" altLang="en-US" dirty="0" smtClean="0">
                <a:latin typeface="华文中宋" panose="02010600040101010101" pitchFamily="2" charset="-122"/>
                <a:ea typeface="华文中宋" panose="02010600040101010101" pitchFamily="2" charset="-122"/>
              </a:rPr>
              <a:t>方法来生成测试用例集，然后在</a:t>
            </a:r>
            <a:r>
              <a:rPr lang="zh-CN" altLang="en-US" dirty="0" smtClean="0">
                <a:solidFill>
                  <a:schemeClr val="accent1"/>
                </a:solidFill>
                <a:latin typeface="华文中宋" panose="02010600040101010101" pitchFamily="2" charset="-122"/>
                <a:ea typeface="华文中宋" panose="02010600040101010101" pitchFamily="2" charset="-122"/>
              </a:rPr>
              <a:t>每一个变异体</a:t>
            </a:r>
            <a:r>
              <a:rPr lang="zh-CN" altLang="en-US" dirty="0" smtClean="0">
                <a:latin typeface="华文中宋" panose="02010600040101010101" pitchFamily="2" charset="-122"/>
                <a:ea typeface="华文中宋" panose="02010600040101010101" pitchFamily="2" charset="-122"/>
              </a:rPr>
              <a:t>上执行所有的测试用例，统计每一个变异体被杀死需要的测试用例数目</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startAt="2"/>
            </a:pPr>
            <a:r>
              <a:rPr lang="zh-CN" altLang="en-US" dirty="0" smtClean="0">
                <a:latin typeface="华文中宋" panose="02010600040101010101" pitchFamily="2" charset="-122"/>
                <a:ea typeface="华文中宋" panose="02010600040101010101" pitchFamily="2" charset="-122"/>
              </a:rPr>
              <a:t>从能被同一个测试用例杀死的变异体集合中随机选择一个作为研究对象</a:t>
            </a:r>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613524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5" grpId="0"/>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1426464"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故障</a:t>
            </a:r>
            <a:endParaRPr lang="zh-CN" altLang="en-US" sz="2000" dirty="0">
              <a:latin typeface="华文中宋" panose="02010600040101010101" pitchFamily="2" charset="-122"/>
              <a:ea typeface="华文中宋" panose="02010600040101010101" pitchFamily="2" charset="-122"/>
            </a:endParaRPr>
          </a:p>
        </p:txBody>
      </p:sp>
      <p:sp>
        <p:nvSpPr>
          <p:cNvPr id="10" name="文本框 9"/>
          <p:cNvSpPr txBox="1"/>
          <p:nvPr/>
        </p:nvSpPr>
        <p:spPr>
          <a:xfrm>
            <a:off x="1243584" y="1450750"/>
            <a:ext cx="4261104"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latin typeface="华文中宋" panose="02010600040101010101" pitchFamily="2" charset="-122"/>
                <a:ea typeface="华文中宋" panose="02010600040101010101" pitchFamily="2" charset="-122"/>
              </a:rPr>
              <a:t>GUN</a:t>
            </a:r>
            <a:r>
              <a:rPr lang="zh-CN" altLang="en-US" dirty="0" smtClean="0">
                <a:latin typeface="华文中宋" panose="02010600040101010101" pitchFamily="2" charset="-122"/>
                <a:ea typeface="华文中宋" panose="02010600040101010101" pitchFamily="2" charset="-122"/>
              </a:rPr>
              <a:t>程序的故障获取方式</a:t>
            </a:r>
            <a:endParaRPr lang="zh-CN" altLang="en-US" dirty="0">
              <a:latin typeface="华文中宋" panose="02010600040101010101" pitchFamily="2" charset="-122"/>
              <a:ea typeface="华文中宋" panose="02010600040101010101" pitchFamily="2" charset="-122"/>
            </a:endParaRPr>
          </a:p>
        </p:txBody>
      </p:sp>
      <p:sp>
        <p:nvSpPr>
          <p:cNvPr id="2" name="文本框 1"/>
          <p:cNvSpPr txBox="1"/>
          <p:nvPr/>
        </p:nvSpPr>
        <p:spPr>
          <a:xfrm>
            <a:off x="1609344" y="1820082"/>
            <a:ext cx="9701784" cy="1754326"/>
          </a:xfrm>
          <a:prstGeom prst="rect">
            <a:avLst/>
          </a:prstGeom>
          <a:noFill/>
        </p:spPr>
        <p:txBody>
          <a:bodyPr wrap="square" rtlCol="0">
            <a:spAutoFit/>
          </a:bodyPr>
          <a:lstStyle/>
          <a:p>
            <a:pPr>
              <a:lnSpc>
                <a:spcPct val="150000"/>
              </a:lnSpc>
            </a:pPr>
            <a:r>
              <a:rPr lang="en-US" altLang="zh-CN" dirty="0" err="1">
                <a:latin typeface="华文中宋" panose="02010600040101010101" pitchFamily="2" charset="-122"/>
                <a:ea typeface="华文中宋" panose="02010600040101010101" pitchFamily="2" charset="-122"/>
              </a:rPr>
              <a:t>g</a:t>
            </a:r>
            <a:r>
              <a:rPr lang="en-US" altLang="zh-CN" dirty="0" err="1" smtClean="0">
                <a:latin typeface="华文中宋" panose="02010600040101010101" pitchFamily="2" charset="-122"/>
                <a:ea typeface="华文中宋" panose="02010600040101010101" pitchFamily="2" charset="-122"/>
              </a:rPr>
              <a:t>rep</a:t>
            </a:r>
            <a:r>
              <a:rPr lang="zh-CN" altLang="en-US" dirty="0">
                <a:latin typeface="华文中宋" panose="02010600040101010101" pitchFamily="2" charset="-122"/>
                <a:ea typeface="华文中宋" panose="02010600040101010101" pitchFamily="2" charset="-122"/>
              </a:rPr>
              <a:t>实验</a:t>
            </a:r>
            <a:r>
              <a:rPr lang="zh-CN" altLang="en-US" dirty="0" smtClean="0">
                <a:latin typeface="华文中宋" panose="02010600040101010101" pitchFamily="2" charset="-122"/>
                <a:ea typeface="华文中宋" panose="02010600040101010101" pitchFamily="2" charset="-122"/>
              </a:rPr>
              <a:t>对象包含</a:t>
            </a:r>
            <a:r>
              <a:rPr lang="en-US" altLang="zh-CN" dirty="0" smtClean="0">
                <a:solidFill>
                  <a:schemeClr val="accent1"/>
                </a:solidFill>
                <a:latin typeface="华文中宋" panose="02010600040101010101" pitchFamily="2" charset="-122"/>
                <a:ea typeface="华文中宋" panose="02010600040101010101" pitchFamily="2" charset="-122"/>
              </a:rPr>
              <a:t>20</a:t>
            </a:r>
            <a:r>
              <a:rPr lang="zh-CN" altLang="en-US" dirty="0" smtClean="0">
                <a:solidFill>
                  <a:schemeClr val="accent1"/>
                </a:solidFill>
                <a:latin typeface="华文中宋" panose="02010600040101010101" pitchFamily="2" charset="-122"/>
                <a:ea typeface="华文中宋" panose="02010600040101010101" pitchFamily="2" charset="-122"/>
              </a:rPr>
              <a:t>个故障</a:t>
            </a:r>
            <a:r>
              <a:rPr lang="zh-CN" altLang="en-US" dirty="0" smtClean="0">
                <a:latin typeface="华文中宋" panose="02010600040101010101" pitchFamily="2" charset="-122"/>
                <a:ea typeface="华文中宋" panose="02010600040101010101" pitchFamily="2" charset="-122"/>
              </a:rPr>
              <a:t>，这些故障可以分为两种：</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zh-CN" altLang="en-US" dirty="0" smtClean="0">
                <a:latin typeface="华文中宋" panose="02010600040101010101" pitchFamily="2" charset="-122"/>
                <a:ea typeface="华文中宋" panose="02010600040101010101" pitchFamily="2" charset="-122"/>
              </a:rPr>
              <a:t>真实故障，即</a:t>
            </a:r>
            <a:r>
              <a:rPr lang="en-US" altLang="zh-CN" dirty="0" err="1" smtClean="0">
                <a:latin typeface="华文中宋" panose="02010600040101010101" pitchFamily="2" charset="-122"/>
                <a:ea typeface="华文中宋" panose="02010600040101010101" pitchFamily="2" charset="-122"/>
              </a:rPr>
              <a:t>grep</a:t>
            </a:r>
            <a:r>
              <a:rPr lang="zh-CN" altLang="en-US" dirty="0" smtClean="0">
                <a:latin typeface="华文中宋" panose="02010600040101010101" pitchFamily="2" charset="-122"/>
                <a:ea typeface="华文中宋" panose="02010600040101010101" pitchFamily="2" charset="-122"/>
              </a:rPr>
              <a:t>在演变的过程中官方公布的故障，该故障与正则表达式有关</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zh-CN" altLang="en-US" dirty="0">
                <a:latin typeface="华文中宋" panose="02010600040101010101" pitchFamily="2" charset="-122"/>
                <a:ea typeface="华文中宋" panose="02010600040101010101" pitchFamily="2" charset="-122"/>
              </a:rPr>
              <a:t>变异</a:t>
            </a:r>
            <a:r>
              <a:rPr lang="zh-CN" altLang="en-US" dirty="0" smtClean="0">
                <a:latin typeface="华文中宋" panose="02010600040101010101" pitchFamily="2" charset="-122"/>
                <a:ea typeface="华文中宋" panose="02010600040101010101" pitchFamily="2" charset="-122"/>
              </a:rPr>
              <a:t>分析，利用两种变异算子：语句变异算子（将</a:t>
            </a:r>
            <a:r>
              <a:rPr lang="en-US" altLang="zh-CN" dirty="0" smtClean="0">
                <a:latin typeface="华文中宋" panose="02010600040101010101" pitchFamily="2" charset="-122"/>
                <a:ea typeface="华文中宋" panose="02010600040101010101" pitchFamily="2" charset="-122"/>
              </a:rPr>
              <a:t>continue</a:t>
            </a:r>
            <a:r>
              <a:rPr lang="zh-CN" altLang="en-US" dirty="0" smtClean="0">
                <a:latin typeface="华文中宋" panose="02010600040101010101" pitchFamily="2" charset="-122"/>
                <a:ea typeface="华文中宋" panose="02010600040101010101" pitchFamily="2" charset="-122"/>
              </a:rPr>
              <a:t>替换为</a:t>
            </a:r>
            <a:r>
              <a:rPr lang="en-US" altLang="zh-CN" dirty="0" smtClean="0">
                <a:latin typeface="华文中宋" panose="02010600040101010101" pitchFamily="2" charset="-122"/>
                <a:ea typeface="华文中宋" panose="02010600040101010101" pitchFamily="2" charset="-122"/>
              </a:rPr>
              <a:t>break</a:t>
            </a:r>
            <a:r>
              <a:rPr lang="zh-CN" altLang="en-US" dirty="0" smtClean="0">
                <a:latin typeface="华文中宋" panose="02010600040101010101" pitchFamily="2" charset="-122"/>
                <a:ea typeface="华文中宋" panose="02010600040101010101" pitchFamily="2" charset="-122"/>
              </a:rPr>
              <a:t>）和操作变异算子（替换算术或逻辑运算符）</a:t>
            </a:r>
            <a:endParaRPr lang="en-US" altLang="zh-CN" dirty="0" smtClean="0">
              <a:latin typeface="华文中宋" panose="02010600040101010101" pitchFamily="2" charset="-122"/>
              <a:ea typeface="华文中宋" panose="02010600040101010101" pitchFamily="2" charset="-122"/>
            </a:endParaRPr>
          </a:p>
        </p:txBody>
      </p:sp>
      <p:sp>
        <p:nvSpPr>
          <p:cNvPr id="20" name="文本框 19"/>
          <p:cNvSpPr txBox="1"/>
          <p:nvPr/>
        </p:nvSpPr>
        <p:spPr>
          <a:xfrm>
            <a:off x="1688592" y="3723209"/>
            <a:ext cx="7153656" cy="507831"/>
          </a:xfrm>
          <a:prstGeom prst="rect">
            <a:avLst/>
          </a:prstGeom>
          <a:noFill/>
        </p:spPr>
        <p:txBody>
          <a:bodyPr wrap="square" rtlCol="0">
            <a:spAutoFit/>
          </a:bodyPr>
          <a:lstStyle/>
          <a:p>
            <a:pPr>
              <a:lnSpc>
                <a:spcPct val="150000"/>
              </a:lnSpc>
            </a:pPr>
            <a:r>
              <a:rPr lang="zh-CN" altLang="en-US" dirty="0" smtClean="0">
                <a:latin typeface="华文中宋" panose="02010600040101010101" pitchFamily="2" charset="-122"/>
                <a:ea typeface="华文中宋" panose="02010600040101010101" pitchFamily="2" charset="-122"/>
              </a:rPr>
              <a:t>不使用</a:t>
            </a:r>
            <a:r>
              <a:rPr lang="en-US" altLang="zh-CN" dirty="0" smtClean="0">
                <a:latin typeface="华文中宋" panose="02010600040101010101" pitchFamily="2" charset="-122"/>
                <a:ea typeface="华文中宋" panose="02010600040101010101" pitchFamily="2" charset="-122"/>
              </a:rPr>
              <a:t>SIR</a:t>
            </a:r>
            <a:r>
              <a:rPr lang="zh-CN" altLang="en-US" dirty="0" smtClean="0">
                <a:latin typeface="华文中宋" panose="02010600040101010101" pitchFamily="2" charset="-122"/>
                <a:ea typeface="华文中宋" panose="02010600040101010101" pitchFamily="2" charset="-122"/>
              </a:rPr>
              <a:t>中</a:t>
            </a:r>
            <a:r>
              <a:rPr lang="en-US" altLang="zh-CN" dirty="0" err="1" smtClean="0">
                <a:latin typeface="华文中宋" panose="02010600040101010101" pitchFamily="2" charset="-122"/>
                <a:ea typeface="华文中宋" panose="02010600040101010101" pitchFamily="2" charset="-122"/>
              </a:rPr>
              <a:t>grep</a:t>
            </a:r>
            <a:r>
              <a:rPr lang="zh-CN" altLang="en-US" dirty="0" smtClean="0">
                <a:latin typeface="华文中宋" panose="02010600040101010101" pitchFamily="2" charset="-122"/>
                <a:ea typeface="华文中宋" panose="02010600040101010101" pitchFamily="2" charset="-122"/>
              </a:rPr>
              <a:t>的故障原因是：</a:t>
            </a:r>
            <a:r>
              <a:rPr lang="en-US" altLang="zh-CN" dirty="0" smtClean="0">
                <a:latin typeface="华文中宋" panose="02010600040101010101" pitchFamily="2" charset="-122"/>
                <a:ea typeface="华文中宋" panose="02010600040101010101" pitchFamily="2" charset="-122"/>
              </a:rPr>
              <a:t>SIR</a:t>
            </a:r>
            <a:r>
              <a:rPr lang="zh-CN" altLang="en-US" dirty="0" smtClean="0">
                <a:latin typeface="华文中宋" panose="02010600040101010101" pitchFamily="2" charset="-122"/>
                <a:ea typeface="华文中宋" panose="02010600040101010101" pitchFamily="2" charset="-122"/>
              </a:rPr>
              <a:t>中</a:t>
            </a:r>
            <a:r>
              <a:rPr lang="en-US" altLang="zh-CN" dirty="0" err="1" smtClean="0">
                <a:latin typeface="华文中宋" panose="02010600040101010101" pitchFamily="2" charset="-122"/>
                <a:ea typeface="华文中宋" panose="02010600040101010101" pitchFamily="2" charset="-122"/>
              </a:rPr>
              <a:t>grep</a:t>
            </a:r>
            <a:r>
              <a:rPr lang="zh-CN" altLang="en-US" dirty="0" smtClean="0">
                <a:latin typeface="华文中宋" panose="02010600040101010101" pitchFamily="2" charset="-122"/>
                <a:ea typeface="华文中宋" panose="02010600040101010101" pitchFamily="2" charset="-122"/>
              </a:rPr>
              <a:t>故障与正则表达式无关</a:t>
            </a:r>
            <a:endParaRPr lang="en-US" altLang="zh-CN" dirty="0" smtClean="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841232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1426464"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故障</a:t>
            </a:r>
            <a:endParaRPr lang="zh-CN" altLang="en-US" sz="2000" dirty="0">
              <a:latin typeface="华文中宋" panose="02010600040101010101" pitchFamily="2" charset="-122"/>
              <a:ea typeface="华文中宋" panose="02010600040101010101" pitchFamily="2" charset="-122"/>
            </a:endParaRPr>
          </a:p>
        </p:txBody>
      </p:sp>
      <p:sp>
        <p:nvSpPr>
          <p:cNvPr id="11" name="文本框 10"/>
          <p:cNvSpPr txBox="1"/>
          <p:nvPr/>
        </p:nvSpPr>
        <p:spPr>
          <a:xfrm>
            <a:off x="1243584" y="1448002"/>
            <a:ext cx="3886200"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latin typeface="华文中宋" panose="02010600040101010101" pitchFamily="2" charset="-122"/>
                <a:ea typeface="华文中宋" panose="02010600040101010101" pitchFamily="2" charset="-122"/>
              </a:rPr>
              <a:t>Alibaba</a:t>
            </a:r>
            <a:r>
              <a:rPr lang="zh-CN" altLang="en-US" dirty="0" smtClean="0">
                <a:latin typeface="华文中宋" panose="02010600040101010101" pitchFamily="2" charset="-122"/>
                <a:ea typeface="华文中宋" panose="02010600040101010101" pitchFamily="2" charset="-122"/>
              </a:rPr>
              <a:t>程序故障的获取方式</a:t>
            </a:r>
            <a:endParaRPr lang="zh-CN" altLang="en-US" dirty="0">
              <a:latin typeface="华文中宋" panose="02010600040101010101" pitchFamily="2" charset="-122"/>
              <a:ea typeface="华文中宋" panose="02010600040101010101" pitchFamily="2" charset="-122"/>
            </a:endParaRPr>
          </a:p>
        </p:txBody>
      </p:sp>
      <p:sp>
        <p:nvSpPr>
          <p:cNvPr id="13" name="矩形 12"/>
          <p:cNvSpPr/>
          <p:nvPr/>
        </p:nvSpPr>
        <p:spPr>
          <a:xfrm>
            <a:off x="1543664" y="1817334"/>
            <a:ext cx="7651136" cy="923330"/>
          </a:xfrm>
          <a:prstGeom prst="rect">
            <a:avLst/>
          </a:prstGeom>
        </p:spPr>
        <p:txBody>
          <a:bodyPr wrap="square">
            <a:spAutoFit/>
          </a:bodyPr>
          <a:lstStyle/>
          <a:p>
            <a:pPr>
              <a:lnSpc>
                <a:spcPct val="150000"/>
              </a:lnSpc>
            </a:pPr>
            <a:r>
              <a:rPr lang="zh-CN" altLang="en-US" dirty="0" smtClean="0">
                <a:latin typeface="华文中宋" panose="02010600040101010101" pitchFamily="2" charset="-122"/>
                <a:ea typeface="华文中宋" panose="02010600040101010101" pitchFamily="2" charset="-122"/>
              </a:rPr>
              <a:t>从</a:t>
            </a:r>
            <a:r>
              <a:rPr lang="en-US" altLang="zh-CN" dirty="0" err="1" smtClean="0">
                <a:latin typeface="华文中宋" panose="02010600040101010101" pitchFamily="2" charset="-122"/>
                <a:ea typeface="华文中宋" panose="02010600040101010101" pitchFamily="2" charset="-122"/>
              </a:rPr>
              <a:t>FastJson</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V1.2.49</a:t>
            </a:r>
            <a:r>
              <a:rPr lang="zh-CN" altLang="en-US" dirty="0" smtClean="0">
                <a:latin typeface="华文中宋" panose="02010600040101010101" pitchFamily="2" charset="-122"/>
                <a:ea typeface="华文中宋" panose="02010600040101010101" pitchFamily="2" charset="-122"/>
              </a:rPr>
              <a:t>）版本发布公告中获得</a:t>
            </a:r>
            <a:r>
              <a:rPr lang="en-US" altLang="zh-CN" dirty="0" smtClean="0">
                <a:latin typeface="华文中宋" panose="02010600040101010101" pitchFamily="2" charset="-122"/>
                <a:ea typeface="华文中宋" panose="02010600040101010101" pitchFamily="2" charset="-122"/>
              </a:rPr>
              <a:t>6</a:t>
            </a:r>
            <a:r>
              <a:rPr lang="zh-CN" altLang="en-US" dirty="0" smtClean="0">
                <a:latin typeface="华文中宋" panose="02010600040101010101" pitchFamily="2" charset="-122"/>
                <a:ea typeface="华文中宋" panose="02010600040101010101" pitchFamily="2" charset="-122"/>
              </a:rPr>
              <a:t>个与反序列化相关的故障</a:t>
            </a:r>
            <a:endParaRPr lang="en-US" altLang="zh-CN" dirty="0" smtClean="0">
              <a:latin typeface="华文中宋" panose="02010600040101010101" pitchFamily="2" charset="-122"/>
              <a:ea typeface="华文中宋" panose="02010600040101010101" pitchFamily="2" charset="-122"/>
            </a:endParaRPr>
          </a:p>
          <a:p>
            <a:pPr>
              <a:lnSpc>
                <a:spcPct val="150000"/>
              </a:lnSpc>
            </a:pP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 https://github.com/alibaba/fastjson/releases?after=1.2.50 </a:t>
            </a:r>
            <a:r>
              <a:rPr lang="zh-CN" altLang="en-US" dirty="0" smtClean="0">
                <a:latin typeface="华文中宋" panose="02010600040101010101" pitchFamily="2" charset="-122"/>
                <a:ea typeface="华文中宋" panose="02010600040101010101" pitchFamily="2" charset="-122"/>
              </a:rPr>
              <a:t>）</a:t>
            </a:r>
            <a:endParaRPr lang="zh-CN" altLang="en-US" dirty="0">
              <a:latin typeface="华文中宋" panose="02010600040101010101" pitchFamily="2" charset="-122"/>
              <a:ea typeface="华文中宋" panose="02010600040101010101" pitchFamily="2" charset="-122"/>
            </a:endParaRPr>
          </a:p>
        </p:txBody>
      </p:sp>
      <p:sp>
        <p:nvSpPr>
          <p:cNvPr id="10" name="文本框 9"/>
          <p:cNvSpPr txBox="1"/>
          <p:nvPr/>
        </p:nvSpPr>
        <p:spPr>
          <a:xfrm>
            <a:off x="1281320" y="2866928"/>
            <a:ext cx="9481168"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故障</a:t>
            </a:r>
            <a:r>
              <a:rPr lang="en-US" altLang="zh-CN" dirty="0" smtClean="0">
                <a:latin typeface="华文中宋" panose="02010600040101010101" pitchFamily="2" charset="-122"/>
                <a:ea typeface="华文中宋" panose="02010600040101010101" pitchFamily="2" charset="-122"/>
              </a:rPr>
              <a:t>1</a:t>
            </a:r>
            <a:r>
              <a:rPr lang="zh-CN" altLang="en-US" dirty="0" smtClean="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反序列化</a:t>
            </a:r>
            <a:r>
              <a:rPr lang="en-US" altLang="zh-CN" dirty="0" smtClean="0">
                <a:latin typeface="华文中宋" panose="02010600040101010101" pitchFamily="2" charset="-122"/>
                <a:ea typeface="华文中宋" panose="02010600040101010101" pitchFamily="2" charset="-122"/>
              </a:rPr>
              <a:t>float/double</a:t>
            </a:r>
            <a:r>
              <a:rPr lang="zh-CN" altLang="en-US" dirty="0" smtClean="0">
                <a:latin typeface="华文中宋" panose="02010600040101010101" pitchFamily="2" charset="-122"/>
                <a:ea typeface="华文中宋" panose="02010600040101010101" pitchFamily="2" charset="-122"/>
              </a:rPr>
              <a:t>对象时在某些</a:t>
            </a:r>
            <a:r>
              <a:rPr lang="zh-CN" altLang="en-US" dirty="0">
                <a:latin typeface="华文中宋" panose="02010600040101010101" pitchFamily="2" charset="-122"/>
                <a:ea typeface="华文中宋" panose="02010600040101010101" pitchFamily="2" charset="-122"/>
              </a:rPr>
              <a:t>场景下丢失</a:t>
            </a:r>
            <a:r>
              <a:rPr lang="zh-CN" altLang="en-US" dirty="0" smtClean="0">
                <a:latin typeface="华文中宋" panose="02010600040101010101" pitchFamily="2" charset="-122"/>
                <a:ea typeface="华文中宋" panose="02010600040101010101" pitchFamily="2" charset="-122"/>
              </a:rPr>
              <a:t>精度（</a:t>
            </a:r>
            <a:r>
              <a:rPr lang="en-US" altLang="zh-CN" dirty="0" smtClean="0">
                <a:latin typeface="华文中宋" panose="02010600040101010101" pitchFamily="2" charset="-122"/>
                <a:ea typeface="华文中宋" panose="02010600040101010101" pitchFamily="2" charset="-122"/>
              </a:rPr>
              <a:t>V1.2.48</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#1944</a:t>
            </a:r>
            <a:r>
              <a:rPr lang="zh-CN" altLang="en-US" dirty="0" smtClean="0">
                <a:latin typeface="华文中宋" panose="02010600040101010101" pitchFamily="2" charset="-122"/>
                <a:ea typeface="华文中宋" panose="02010600040101010101" pitchFamily="2" charset="-122"/>
              </a:rPr>
              <a:t>）</a:t>
            </a:r>
            <a:endParaRPr lang="zh-CN" altLang="en-US" dirty="0">
              <a:latin typeface="华文中宋" panose="02010600040101010101" pitchFamily="2" charset="-122"/>
              <a:ea typeface="华文中宋" panose="02010600040101010101" pitchFamily="2" charset="-122"/>
            </a:endParaRPr>
          </a:p>
        </p:txBody>
      </p:sp>
      <p:pic>
        <p:nvPicPr>
          <p:cNvPr id="2" name="图片 1"/>
          <p:cNvPicPr>
            <a:picLocks noChangeAspect="1"/>
          </p:cNvPicPr>
          <p:nvPr/>
        </p:nvPicPr>
        <p:blipFill>
          <a:blip r:embed="rId2"/>
          <a:stretch>
            <a:fillRect/>
          </a:stretch>
        </p:blipFill>
        <p:spPr>
          <a:xfrm>
            <a:off x="5752019" y="1156627"/>
            <a:ext cx="5211637" cy="5142461"/>
          </a:xfrm>
          <a:prstGeom prst="rect">
            <a:avLst/>
          </a:prstGeom>
        </p:spPr>
      </p:pic>
    </p:spTree>
    <p:extLst>
      <p:ext uri="{BB962C8B-B14F-4D97-AF65-F5344CB8AC3E}">
        <p14:creationId xmlns:p14="http://schemas.microsoft.com/office/powerpoint/2010/main" val="468785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1426464"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故障</a:t>
            </a:r>
            <a:endParaRPr lang="zh-CN" altLang="en-US" sz="2000" dirty="0">
              <a:latin typeface="华文中宋" panose="02010600040101010101" pitchFamily="2" charset="-122"/>
              <a:ea typeface="华文中宋" panose="02010600040101010101" pitchFamily="2" charset="-122"/>
            </a:endParaRPr>
          </a:p>
        </p:txBody>
      </p:sp>
      <p:sp>
        <p:nvSpPr>
          <p:cNvPr id="10" name="文本框 9"/>
          <p:cNvSpPr txBox="1"/>
          <p:nvPr/>
        </p:nvSpPr>
        <p:spPr>
          <a:xfrm>
            <a:off x="1281320" y="1422176"/>
            <a:ext cx="784236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故障</a:t>
            </a:r>
            <a:r>
              <a:rPr lang="en-US" altLang="zh-CN" dirty="0">
                <a:latin typeface="华文中宋" panose="02010600040101010101" pitchFamily="2" charset="-122"/>
                <a:ea typeface="华文中宋" panose="02010600040101010101" pitchFamily="2" charset="-122"/>
              </a:rPr>
              <a:t>2</a:t>
            </a:r>
            <a:r>
              <a:rPr lang="zh-CN" altLang="en-US" dirty="0" smtClean="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当一个类中有</a:t>
            </a:r>
            <a:r>
              <a:rPr lang="en-US" altLang="zh-CN" dirty="0">
                <a:latin typeface="华文中宋" panose="02010600040101010101" pitchFamily="2" charset="-122"/>
                <a:ea typeface="华文中宋" panose="02010600040101010101" pitchFamily="2" charset="-122"/>
              </a:rPr>
              <a:t>Map</a:t>
            </a:r>
            <a:r>
              <a:rPr lang="zh-CN" altLang="en-US" dirty="0">
                <a:latin typeface="华文中宋" panose="02010600040101010101" pitchFamily="2" charset="-122"/>
                <a:ea typeface="华文中宋" panose="02010600040101010101" pitchFamily="2" charset="-122"/>
              </a:rPr>
              <a:t>和</a:t>
            </a:r>
            <a:r>
              <a:rPr lang="en-US" altLang="zh-CN" dirty="0">
                <a:latin typeface="华文中宋" panose="02010600040101010101" pitchFamily="2" charset="-122"/>
                <a:ea typeface="华文中宋" panose="02010600040101010101" pitchFamily="2" charset="-122"/>
              </a:rPr>
              <a:t>Class[]</a:t>
            </a:r>
            <a:r>
              <a:rPr lang="zh-CN" altLang="en-US" dirty="0">
                <a:latin typeface="华文中宋" panose="02010600040101010101" pitchFamily="2" charset="-122"/>
                <a:ea typeface="华文中宋" panose="02010600040101010101" pitchFamily="2" charset="-122"/>
              </a:rPr>
              <a:t>时，整个类会反序列化失败</a:t>
            </a:r>
          </a:p>
        </p:txBody>
      </p:sp>
      <p:sp>
        <p:nvSpPr>
          <p:cNvPr id="12" name="文本框 11"/>
          <p:cNvSpPr txBox="1"/>
          <p:nvPr/>
        </p:nvSpPr>
        <p:spPr>
          <a:xfrm>
            <a:off x="1560358" y="2075688"/>
            <a:ext cx="3363105" cy="369332"/>
          </a:xfrm>
          <a:prstGeom prst="rect">
            <a:avLst/>
          </a:prstGeom>
          <a:noFill/>
        </p:spPr>
        <p:txBody>
          <a:bodyPr wrap="square" rtlCol="0">
            <a:spAutoFit/>
          </a:bodyPr>
          <a:lstStyle/>
          <a:p>
            <a:r>
              <a:rPr lang="zh-CN" altLang="en-US" dirty="0" smtClean="0">
                <a:latin typeface="华文中宋" panose="02010600040101010101" pitchFamily="2" charset="-122"/>
                <a:ea typeface="华文中宋" panose="02010600040101010101" pitchFamily="2" charset="-122"/>
              </a:rPr>
              <a:t>该类型的故障会在控制台报错</a:t>
            </a:r>
            <a:endParaRPr lang="zh-CN" altLang="en-US" dirty="0">
              <a:latin typeface="华文中宋" panose="02010600040101010101" pitchFamily="2" charset="-122"/>
              <a:ea typeface="华文中宋" panose="02010600040101010101" pitchFamily="2" charset="-122"/>
            </a:endParaRPr>
          </a:p>
        </p:txBody>
      </p:sp>
      <p:sp>
        <p:nvSpPr>
          <p:cNvPr id="14" name="文本框 13"/>
          <p:cNvSpPr txBox="1"/>
          <p:nvPr/>
        </p:nvSpPr>
        <p:spPr>
          <a:xfrm>
            <a:off x="1281320" y="2606109"/>
            <a:ext cx="562240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故障</a:t>
            </a:r>
            <a:r>
              <a:rPr lang="en-US" altLang="zh-CN" dirty="0" smtClean="0">
                <a:latin typeface="华文中宋" panose="02010600040101010101" pitchFamily="2" charset="-122"/>
                <a:ea typeface="华文中宋" panose="02010600040101010101" pitchFamily="2" charset="-122"/>
              </a:rPr>
              <a:t>3</a:t>
            </a:r>
            <a:r>
              <a:rPr lang="zh-CN" altLang="en-US" dirty="0" smtClean="0">
                <a:latin typeface="华文中宋" panose="02010600040101010101" pitchFamily="2" charset="-122"/>
                <a:ea typeface="华文中宋" panose="02010600040101010101" pitchFamily="2" charset="-122"/>
              </a:rPr>
              <a:t>：</a:t>
            </a:r>
            <a:r>
              <a:rPr lang="en-US" altLang="zh-CN" dirty="0" err="1">
                <a:latin typeface="华文中宋" panose="02010600040101010101" pitchFamily="2" charset="-122"/>
                <a:ea typeface="华文中宋" panose="02010600040101010101" pitchFamily="2" charset="-122"/>
              </a:rPr>
              <a:t>LocalDateTime</a:t>
            </a:r>
            <a:r>
              <a:rPr lang="zh-CN" altLang="en-US" dirty="0">
                <a:latin typeface="华文中宋" panose="02010600040101010101" pitchFamily="2" charset="-122"/>
                <a:ea typeface="华文中宋" panose="02010600040101010101" pitchFamily="2" charset="-122"/>
              </a:rPr>
              <a:t>包含纳秒</a:t>
            </a: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反序列化失败</a:t>
            </a:r>
          </a:p>
        </p:txBody>
      </p:sp>
      <p:sp>
        <p:nvSpPr>
          <p:cNvPr id="15" name="文本框 14"/>
          <p:cNvSpPr txBox="1"/>
          <p:nvPr/>
        </p:nvSpPr>
        <p:spPr>
          <a:xfrm>
            <a:off x="1560358" y="3112151"/>
            <a:ext cx="3363105" cy="369332"/>
          </a:xfrm>
          <a:prstGeom prst="rect">
            <a:avLst/>
          </a:prstGeom>
          <a:noFill/>
        </p:spPr>
        <p:txBody>
          <a:bodyPr wrap="square" rtlCol="0">
            <a:spAutoFit/>
          </a:bodyPr>
          <a:lstStyle/>
          <a:p>
            <a:r>
              <a:rPr lang="zh-CN" altLang="en-US" dirty="0" smtClean="0">
                <a:latin typeface="华文中宋" panose="02010600040101010101" pitchFamily="2" charset="-122"/>
                <a:ea typeface="华文中宋" panose="02010600040101010101" pitchFamily="2" charset="-122"/>
              </a:rPr>
              <a:t>该类型的故障会在控制台报错</a:t>
            </a:r>
            <a:endParaRPr lang="zh-CN" altLang="en-US" dirty="0">
              <a:latin typeface="华文中宋" panose="02010600040101010101" pitchFamily="2" charset="-122"/>
              <a:ea typeface="华文中宋" panose="02010600040101010101" pitchFamily="2" charset="-122"/>
            </a:endParaRPr>
          </a:p>
        </p:txBody>
      </p:sp>
      <p:sp>
        <p:nvSpPr>
          <p:cNvPr id="16" name="文本框 15"/>
          <p:cNvSpPr txBox="1"/>
          <p:nvPr/>
        </p:nvSpPr>
        <p:spPr>
          <a:xfrm>
            <a:off x="1281320" y="3534931"/>
            <a:ext cx="562240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故障</a:t>
            </a:r>
            <a:r>
              <a:rPr lang="en-US" altLang="zh-CN" dirty="0" smtClean="0">
                <a:latin typeface="华文中宋" panose="02010600040101010101" pitchFamily="2" charset="-122"/>
                <a:ea typeface="华文中宋" panose="02010600040101010101" pitchFamily="2" charset="-122"/>
              </a:rPr>
              <a:t>4</a:t>
            </a:r>
            <a:r>
              <a:rPr lang="zh-CN" altLang="en-US" dirty="0" smtClean="0">
                <a:latin typeface="华文中宋" panose="02010600040101010101" pitchFamily="2" charset="-122"/>
                <a:ea typeface="华文中宋" panose="02010600040101010101" pitchFamily="2" charset="-122"/>
              </a:rPr>
              <a:t>：反</a:t>
            </a:r>
            <a:r>
              <a:rPr lang="zh-CN" altLang="en-US" dirty="0">
                <a:latin typeface="华文中宋" panose="02010600040101010101" pitchFamily="2" charset="-122"/>
                <a:ea typeface="华文中宋" panose="02010600040101010101" pitchFamily="2" charset="-122"/>
              </a:rPr>
              <a:t>序列化英文格式时间异常</a:t>
            </a:r>
          </a:p>
        </p:txBody>
      </p:sp>
      <p:sp>
        <p:nvSpPr>
          <p:cNvPr id="17" name="矩形 16"/>
          <p:cNvSpPr/>
          <p:nvPr/>
        </p:nvSpPr>
        <p:spPr>
          <a:xfrm>
            <a:off x="1560358" y="3959196"/>
            <a:ext cx="3185487" cy="369332"/>
          </a:xfrm>
          <a:prstGeom prst="rect">
            <a:avLst/>
          </a:prstGeom>
        </p:spPr>
        <p:txBody>
          <a:bodyPr wrap="none">
            <a:spAutoFit/>
          </a:bodyPr>
          <a:lstStyle/>
          <a:p>
            <a:r>
              <a:rPr lang="zh-CN" altLang="en-US" dirty="0">
                <a:latin typeface="华文中宋" panose="02010600040101010101" pitchFamily="2" charset="-122"/>
                <a:ea typeface="华文中宋" panose="02010600040101010101" pitchFamily="2" charset="-122"/>
              </a:rPr>
              <a:t>该类型的故障会在控制台报错</a:t>
            </a:r>
          </a:p>
        </p:txBody>
      </p:sp>
      <p:sp>
        <p:nvSpPr>
          <p:cNvPr id="18" name="文本框 17"/>
          <p:cNvSpPr txBox="1"/>
          <p:nvPr/>
        </p:nvSpPr>
        <p:spPr>
          <a:xfrm>
            <a:off x="1323264" y="4521818"/>
            <a:ext cx="562240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故障</a:t>
            </a:r>
            <a:r>
              <a:rPr lang="en-US" altLang="zh-CN" dirty="0" smtClean="0">
                <a:latin typeface="华文中宋" panose="02010600040101010101" pitchFamily="2" charset="-122"/>
                <a:ea typeface="华文中宋" panose="02010600040101010101" pitchFamily="2" charset="-122"/>
              </a:rPr>
              <a:t>5</a:t>
            </a:r>
            <a:r>
              <a:rPr lang="zh-CN" altLang="en-US" dirty="0" smtClean="0">
                <a:latin typeface="华文中宋" panose="02010600040101010101" pitchFamily="2" charset="-122"/>
                <a:ea typeface="华文中宋" panose="02010600040101010101" pitchFamily="2" charset="-122"/>
              </a:rPr>
              <a:t>：不能转化时间戳</a:t>
            </a:r>
            <a:endParaRPr lang="zh-CN" altLang="en-US" dirty="0">
              <a:latin typeface="华文中宋" panose="02010600040101010101" pitchFamily="2" charset="-122"/>
              <a:ea typeface="华文中宋" panose="02010600040101010101" pitchFamily="2" charset="-122"/>
            </a:endParaRPr>
          </a:p>
        </p:txBody>
      </p:sp>
      <p:sp>
        <p:nvSpPr>
          <p:cNvPr id="19" name="矩形 18"/>
          <p:cNvSpPr/>
          <p:nvPr/>
        </p:nvSpPr>
        <p:spPr>
          <a:xfrm>
            <a:off x="1560358" y="5044217"/>
            <a:ext cx="3185487" cy="369332"/>
          </a:xfrm>
          <a:prstGeom prst="rect">
            <a:avLst/>
          </a:prstGeom>
        </p:spPr>
        <p:txBody>
          <a:bodyPr wrap="none">
            <a:spAutoFit/>
          </a:bodyPr>
          <a:lstStyle/>
          <a:p>
            <a:r>
              <a:rPr lang="zh-CN" altLang="en-US" dirty="0">
                <a:latin typeface="华文中宋" panose="02010600040101010101" pitchFamily="2" charset="-122"/>
                <a:ea typeface="华文中宋" panose="02010600040101010101" pitchFamily="2" charset="-122"/>
              </a:rPr>
              <a:t>该类型的故障会在控制台报错</a:t>
            </a:r>
          </a:p>
        </p:txBody>
      </p:sp>
      <p:sp>
        <p:nvSpPr>
          <p:cNvPr id="20" name="文本框 19"/>
          <p:cNvSpPr txBox="1"/>
          <p:nvPr/>
        </p:nvSpPr>
        <p:spPr>
          <a:xfrm>
            <a:off x="1323264" y="5566616"/>
            <a:ext cx="8762568"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故障</a:t>
            </a:r>
            <a:r>
              <a:rPr lang="en-US" altLang="zh-CN" dirty="0" smtClean="0">
                <a:latin typeface="华文中宋" panose="02010600040101010101" pitchFamily="2" charset="-122"/>
                <a:ea typeface="华文中宋" panose="02010600040101010101" pitchFamily="2" charset="-122"/>
              </a:rPr>
              <a:t>6</a:t>
            </a:r>
            <a:r>
              <a:rPr lang="zh-CN" altLang="en-US" dirty="0" smtClean="0">
                <a:latin typeface="华文中宋" panose="02010600040101010101" pitchFamily="2" charset="-122"/>
                <a:ea typeface="华文中宋" panose="02010600040101010101" pitchFamily="2" charset="-122"/>
              </a:rPr>
              <a:t>：反</a:t>
            </a:r>
            <a:r>
              <a:rPr lang="zh-CN" altLang="en-US" dirty="0">
                <a:latin typeface="华文中宋" panose="02010600040101010101" pitchFamily="2" charset="-122"/>
                <a:ea typeface="华文中宋" panose="02010600040101010101" pitchFamily="2" charset="-122"/>
              </a:rPr>
              <a:t>序列化</a:t>
            </a:r>
            <a:r>
              <a:rPr lang="en-US" altLang="zh-CN" dirty="0">
                <a:latin typeface="华文中宋" panose="02010600040101010101" pitchFamily="2" charset="-122"/>
                <a:ea typeface="华文中宋" panose="02010600040101010101" pitchFamily="2" charset="-122"/>
              </a:rPr>
              <a:t>Map&lt;</a:t>
            </a:r>
            <a:r>
              <a:rPr lang="en-US" altLang="zh-CN" dirty="0" err="1">
                <a:latin typeface="华文中宋" panose="02010600040101010101" pitchFamily="2" charset="-122"/>
                <a:ea typeface="华文中宋" panose="02010600040101010101" pitchFamily="2" charset="-122"/>
              </a:rPr>
              <a:t>String,String</a:t>
            </a:r>
            <a:r>
              <a:rPr lang="en-US" altLang="zh-CN" dirty="0">
                <a:latin typeface="华文中宋" panose="02010600040101010101" pitchFamily="2" charset="-122"/>
                <a:ea typeface="华文中宋" panose="02010600040101010101" pitchFamily="2" charset="-122"/>
              </a:rPr>
              <a:t>&gt;</a:t>
            </a:r>
            <a:r>
              <a:rPr lang="zh-CN" altLang="en-US" dirty="0">
                <a:latin typeface="华文中宋" panose="02010600040101010101" pitchFamily="2" charset="-122"/>
                <a:ea typeface="华文中宋" panose="02010600040101010101" pitchFamily="2" charset="-122"/>
              </a:rPr>
              <a:t>中属性</a:t>
            </a:r>
            <a:r>
              <a:rPr lang="en-US" altLang="zh-CN" dirty="0">
                <a:latin typeface="华文中宋" panose="02010600040101010101" pitchFamily="2" charset="-122"/>
                <a:ea typeface="华文中宋" panose="02010600040101010101" pitchFamily="2" charset="-122"/>
              </a:rPr>
              <a:t>Date</a:t>
            </a:r>
            <a:r>
              <a:rPr lang="zh-CN" altLang="en-US" dirty="0">
                <a:latin typeface="华文中宋" panose="02010600040101010101" pitchFamily="2" charset="-122"/>
                <a:ea typeface="华文中宋" panose="02010600040101010101" pitchFamily="2" charset="-122"/>
              </a:rPr>
              <a:t>类型值为</a:t>
            </a:r>
            <a:r>
              <a:rPr lang="en-US" altLang="zh-CN" dirty="0">
                <a:latin typeface="华文中宋" panose="02010600040101010101" pitchFamily="2" charset="-122"/>
                <a:ea typeface="华文中宋" panose="02010600040101010101" pitchFamily="2" charset="-122"/>
              </a:rPr>
              <a:t>1970</a:t>
            </a:r>
            <a:r>
              <a:rPr lang="zh-CN" altLang="en-US" dirty="0" smtClean="0">
                <a:latin typeface="华文中宋" panose="02010600040101010101" pitchFamily="2" charset="-122"/>
                <a:ea typeface="华文中宋" panose="02010600040101010101" pitchFamily="2" charset="-122"/>
              </a:rPr>
              <a:t>年前失败</a:t>
            </a:r>
            <a:endParaRPr lang="zh-CN" altLang="en-US" dirty="0">
              <a:latin typeface="华文中宋" panose="02010600040101010101" pitchFamily="2" charset="-122"/>
              <a:ea typeface="华文中宋" panose="02010600040101010101" pitchFamily="2" charset="-122"/>
            </a:endParaRPr>
          </a:p>
        </p:txBody>
      </p:sp>
      <p:sp>
        <p:nvSpPr>
          <p:cNvPr id="21" name="矩形 20"/>
          <p:cNvSpPr/>
          <p:nvPr/>
        </p:nvSpPr>
        <p:spPr>
          <a:xfrm>
            <a:off x="1578755" y="6089015"/>
            <a:ext cx="3185487" cy="369332"/>
          </a:xfrm>
          <a:prstGeom prst="rect">
            <a:avLst/>
          </a:prstGeom>
        </p:spPr>
        <p:txBody>
          <a:bodyPr wrap="none">
            <a:spAutoFit/>
          </a:bodyPr>
          <a:lstStyle/>
          <a:p>
            <a:r>
              <a:rPr lang="zh-CN" altLang="en-US" dirty="0">
                <a:latin typeface="华文中宋" panose="02010600040101010101" pitchFamily="2" charset="-122"/>
                <a:ea typeface="华文中宋" panose="02010600040101010101" pitchFamily="2" charset="-122"/>
              </a:rPr>
              <a:t>该类型的故障会在控制台报错</a:t>
            </a:r>
          </a:p>
        </p:txBody>
      </p:sp>
      <p:sp>
        <p:nvSpPr>
          <p:cNvPr id="22" name="文本框 21"/>
          <p:cNvSpPr txBox="1"/>
          <p:nvPr/>
        </p:nvSpPr>
        <p:spPr>
          <a:xfrm>
            <a:off x="5577840" y="6172200"/>
            <a:ext cx="3694176" cy="369332"/>
          </a:xfrm>
          <a:prstGeom prst="rect">
            <a:avLst/>
          </a:prstGeom>
          <a:noFill/>
        </p:spPr>
        <p:txBody>
          <a:bodyPr wrap="square" rtlCol="0">
            <a:spAutoFit/>
          </a:bodyPr>
          <a:lstStyle/>
          <a:p>
            <a:r>
              <a:rPr lang="zh-CN" altLang="en-US" dirty="0" smtClean="0">
                <a:solidFill>
                  <a:srgbClr val="FF0000"/>
                </a:solidFill>
                <a:latin typeface="华文中宋" panose="02010600040101010101" pitchFamily="2" charset="-122"/>
                <a:ea typeface="华文中宋" panose="02010600040101010101" pitchFamily="2" charset="-122"/>
              </a:rPr>
              <a:t>报错的故障不适合作为研究对象</a:t>
            </a:r>
            <a:endParaRPr lang="zh-CN" altLang="en-US" dirty="0">
              <a:solidFill>
                <a:srgbClr val="FF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550339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5760720"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latin typeface="华文中宋" panose="02010600040101010101" pitchFamily="2" charset="-122"/>
                <a:ea typeface="华文中宋" panose="02010600040101010101" pitchFamily="2" charset="-122"/>
              </a:rPr>
              <a:t>故障（从其它版本中获取</a:t>
            </a:r>
            <a:r>
              <a:rPr lang="zh-CN" altLang="en-US" sz="2000" dirty="0" smtClean="0">
                <a:latin typeface="华文中宋" panose="02010600040101010101" pitchFamily="2" charset="-122"/>
                <a:ea typeface="华文中宋" panose="02010600040101010101" pitchFamily="2" charset="-122"/>
              </a:rPr>
              <a:t>故障）</a:t>
            </a:r>
            <a:endParaRPr lang="zh-CN" altLang="en-US" sz="2000" dirty="0">
              <a:latin typeface="华文中宋" panose="02010600040101010101" pitchFamily="2" charset="-122"/>
              <a:ea typeface="华文中宋" panose="02010600040101010101" pitchFamily="2" charset="-122"/>
            </a:endParaRPr>
          </a:p>
        </p:txBody>
      </p:sp>
      <p:sp>
        <p:nvSpPr>
          <p:cNvPr id="22" name="文本框 21"/>
          <p:cNvSpPr txBox="1"/>
          <p:nvPr/>
        </p:nvSpPr>
        <p:spPr>
          <a:xfrm>
            <a:off x="1343659" y="3421193"/>
            <a:ext cx="6146946"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故障</a:t>
            </a:r>
            <a:r>
              <a:rPr lang="en-US" altLang="zh-CN" dirty="0">
                <a:latin typeface="华文中宋" panose="02010600040101010101" pitchFamily="2" charset="-122"/>
                <a:ea typeface="华文中宋" panose="02010600040101010101" pitchFamily="2" charset="-122"/>
              </a:rPr>
              <a:t>7</a:t>
            </a:r>
            <a:r>
              <a:rPr lang="zh-CN" altLang="en-US" dirty="0" smtClean="0">
                <a:latin typeface="华文中宋" panose="02010600040101010101" pitchFamily="2" charset="-122"/>
                <a:ea typeface="华文中宋" panose="02010600040101010101" pitchFamily="2" charset="-122"/>
              </a:rPr>
              <a:t>：超出</a:t>
            </a:r>
            <a:r>
              <a:rPr lang="en-US" altLang="zh-CN" dirty="0" smtClean="0">
                <a:latin typeface="华文中宋" panose="02010600040101010101" pitchFamily="2" charset="-122"/>
                <a:ea typeface="华文中宋" panose="02010600040101010101" pitchFamily="2" charset="-122"/>
              </a:rPr>
              <a:t>float</a:t>
            </a:r>
            <a:r>
              <a:rPr lang="zh-CN" altLang="en-US" dirty="0">
                <a:latin typeface="华文中宋" panose="02010600040101010101" pitchFamily="2" charset="-122"/>
                <a:ea typeface="华文中宋" panose="02010600040101010101" pitchFamily="2" charset="-122"/>
              </a:rPr>
              <a:t>的精度范围，结果出现</a:t>
            </a:r>
            <a:r>
              <a:rPr lang="zh-CN" altLang="en-US" dirty="0" smtClean="0">
                <a:latin typeface="华文中宋" panose="02010600040101010101" pitchFamily="2" charset="-122"/>
                <a:ea typeface="华文中宋" panose="02010600040101010101" pitchFamily="2" charset="-122"/>
              </a:rPr>
              <a:t>负数</a:t>
            </a:r>
            <a:endParaRPr lang="en-US" altLang="zh-CN" dirty="0" smtClean="0">
              <a:latin typeface="华文中宋" panose="02010600040101010101" pitchFamily="2" charset="-122"/>
              <a:ea typeface="华文中宋" panose="02010600040101010101" pitchFamily="2" charset="-122"/>
            </a:endParaRPr>
          </a:p>
          <a:p>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V1.2.45, #1723</a:t>
            </a:r>
            <a:r>
              <a:rPr lang="zh-CN" altLang="en-US" dirty="0" smtClean="0">
                <a:latin typeface="华文中宋" panose="02010600040101010101" pitchFamily="2" charset="-122"/>
                <a:ea typeface="华文中宋" panose="02010600040101010101" pitchFamily="2" charset="-122"/>
              </a:rPr>
              <a:t>）</a:t>
            </a:r>
            <a:endParaRPr lang="zh-CN" altLang="en-US" dirty="0">
              <a:latin typeface="华文中宋" panose="02010600040101010101" pitchFamily="2" charset="-122"/>
              <a:ea typeface="华文中宋" panose="02010600040101010101" pitchFamily="2" charset="-122"/>
            </a:endParaRPr>
          </a:p>
        </p:txBody>
      </p:sp>
      <p:pic>
        <p:nvPicPr>
          <p:cNvPr id="2" name="图片 1"/>
          <p:cNvPicPr>
            <a:picLocks noChangeAspect="1"/>
          </p:cNvPicPr>
          <p:nvPr/>
        </p:nvPicPr>
        <p:blipFill>
          <a:blip r:embed="rId2"/>
          <a:stretch>
            <a:fillRect/>
          </a:stretch>
        </p:blipFill>
        <p:spPr>
          <a:xfrm>
            <a:off x="6591822" y="791553"/>
            <a:ext cx="5437656" cy="5797562"/>
          </a:xfrm>
          <a:prstGeom prst="rect">
            <a:avLst/>
          </a:prstGeom>
        </p:spPr>
      </p:pic>
      <p:sp>
        <p:nvSpPr>
          <p:cNvPr id="23" name="文本框 22"/>
          <p:cNvSpPr txBox="1"/>
          <p:nvPr/>
        </p:nvSpPr>
        <p:spPr>
          <a:xfrm>
            <a:off x="1358209" y="4244839"/>
            <a:ext cx="5366368"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故障</a:t>
            </a:r>
            <a:r>
              <a:rPr lang="en-US" altLang="zh-CN" dirty="0" smtClean="0">
                <a:latin typeface="华文中宋" panose="02010600040101010101" pitchFamily="2" charset="-122"/>
                <a:ea typeface="华文中宋" panose="02010600040101010101" pitchFamily="2" charset="-122"/>
              </a:rPr>
              <a:t>8</a:t>
            </a:r>
            <a:r>
              <a:rPr lang="zh-CN" altLang="en-US" dirty="0" smtClean="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反序列化枚举，错误的枚举值不抛</a:t>
            </a:r>
            <a:r>
              <a:rPr lang="zh-CN" altLang="en-US" dirty="0" smtClean="0">
                <a:latin typeface="华文中宋" panose="02010600040101010101" pitchFamily="2" charset="-122"/>
                <a:ea typeface="华文中宋" panose="02010600040101010101" pitchFamily="2" charset="-122"/>
              </a:rPr>
              <a:t>异常</a:t>
            </a:r>
            <a:endParaRPr lang="en-US" altLang="zh-CN" dirty="0" smtClean="0">
              <a:latin typeface="华文中宋" panose="02010600040101010101" pitchFamily="2" charset="-122"/>
              <a:ea typeface="华文中宋" panose="02010600040101010101" pitchFamily="2" charset="-122"/>
            </a:endParaRPr>
          </a:p>
          <a:p>
            <a:r>
              <a:rPr lang="en-US" altLang="zh-CN" dirty="0" smtClean="0">
                <a:latin typeface="华文中宋" panose="02010600040101010101" pitchFamily="2" charset="-122"/>
                <a:ea typeface="华文中宋" panose="02010600040101010101" pitchFamily="2" charset="-122"/>
              </a:rPr>
              <a:t>  (V1.2.45, </a:t>
            </a:r>
            <a:r>
              <a:rPr lang="en-US" altLang="zh-CN" dirty="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1393)</a:t>
            </a:r>
            <a:endParaRPr lang="zh-CN" altLang="en-US" dirty="0">
              <a:latin typeface="华文中宋" panose="02010600040101010101" pitchFamily="2" charset="-122"/>
              <a:ea typeface="华文中宋" panose="02010600040101010101" pitchFamily="2" charset="-122"/>
            </a:endParaRPr>
          </a:p>
        </p:txBody>
      </p:sp>
      <p:pic>
        <p:nvPicPr>
          <p:cNvPr id="6" name="图片 5"/>
          <p:cNvPicPr>
            <a:picLocks noChangeAspect="1"/>
          </p:cNvPicPr>
          <p:nvPr/>
        </p:nvPicPr>
        <p:blipFill>
          <a:blip r:embed="rId3"/>
          <a:stretch>
            <a:fillRect/>
          </a:stretch>
        </p:blipFill>
        <p:spPr>
          <a:xfrm>
            <a:off x="7236821" y="791553"/>
            <a:ext cx="4238432" cy="5797562"/>
          </a:xfrm>
          <a:prstGeom prst="rect">
            <a:avLst/>
          </a:prstGeom>
        </p:spPr>
      </p:pic>
      <p:sp>
        <p:nvSpPr>
          <p:cNvPr id="7" name="文本框 6"/>
          <p:cNvSpPr txBox="1"/>
          <p:nvPr/>
        </p:nvSpPr>
        <p:spPr>
          <a:xfrm>
            <a:off x="1372759" y="1160520"/>
            <a:ext cx="5605781" cy="21698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故障筛选步骤：</a:t>
            </a:r>
            <a:endParaRPr lang="en-US" altLang="zh-CN" dirty="0" smtClean="0">
              <a:latin typeface="华文中宋" panose="02010600040101010101" pitchFamily="2" charset="-122"/>
              <a:ea typeface="华文中宋" panose="02010600040101010101" pitchFamily="2" charset="-122"/>
            </a:endParaRPr>
          </a:p>
          <a:p>
            <a:pPr marL="800100" lvl="1" indent="-342900">
              <a:lnSpc>
                <a:spcPct val="150000"/>
              </a:lnSpc>
              <a:buFont typeface="+mj-ea"/>
              <a:buAutoNum type="circleNumDbPlain"/>
            </a:pPr>
            <a:r>
              <a:rPr lang="en-US" altLang="zh-CN" dirty="0" err="1" smtClean="0">
                <a:latin typeface="华文中宋" panose="02010600040101010101" pitchFamily="2" charset="-122"/>
                <a:ea typeface="华文中宋" panose="02010600040101010101" pitchFamily="2" charset="-122"/>
              </a:rPr>
              <a:t>FastJson</a:t>
            </a:r>
            <a:r>
              <a:rPr lang="zh-CN" altLang="en-US" dirty="0" smtClean="0">
                <a:latin typeface="华文中宋" panose="02010600040101010101" pitchFamily="2" charset="-122"/>
                <a:ea typeface="华文中宋" panose="02010600040101010101" pitchFamily="2" charset="-122"/>
              </a:rPr>
              <a:t>的</a:t>
            </a:r>
            <a:r>
              <a:rPr lang="en-US" altLang="zh-CN" dirty="0" smtClean="0">
                <a:latin typeface="华文中宋" panose="02010600040101010101" pitchFamily="2" charset="-122"/>
                <a:ea typeface="华文中宋" panose="02010600040101010101" pitchFamily="2" charset="-122"/>
              </a:rPr>
              <a:t>1.2.X</a:t>
            </a:r>
            <a:r>
              <a:rPr lang="zh-CN" altLang="en-US" dirty="0" smtClean="0">
                <a:latin typeface="华文中宋" panose="02010600040101010101" pitchFamily="2" charset="-122"/>
                <a:ea typeface="华文中宋" panose="02010600040101010101" pitchFamily="2" charset="-122"/>
              </a:rPr>
              <a:t>版本（</a:t>
            </a:r>
            <a:r>
              <a:rPr lang="en-US" altLang="zh-CN" dirty="0" smtClean="0">
                <a:latin typeface="华文中宋" panose="02010600040101010101" pitchFamily="2" charset="-122"/>
                <a:ea typeface="华文中宋" panose="02010600040101010101" pitchFamily="2" charset="-122"/>
              </a:rPr>
              <a:t>1.1.X</a:t>
            </a:r>
            <a:r>
              <a:rPr lang="zh-CN" altLang="en-US" dirty="0" smtClean="0">
                <a:latin typeface="华文中宋" panose="02010600040101010101" pitchFamily="2" charset="-122"/>
                <a:ea typeface="华文中宋" panose="02010600040101010101" pitchFamily="2" charset="-122"/>
              </a:rPr>
              <a:t>没有故障信息）</a:t>
            </a:r>
            <a:endParaRPr lang="en-US" altLang="zh-CN" dirty="0" smtClean="0">
              <a:latin typeface="华文中宋" panose="02010600040101010101" pitchFamily="2" charset="-122"/>
              <a:ea typeface="华文中宋" panose="02010600040101010101" pitchFamily="2" charset="-122"/>
            </a:endParaRPr>
          </a:p>
          <a:p>
            <a:pPr marL="800100" lvl="1" indent="-342900">
              <a:lnSpc>
                <a:spcPct val="150000"/>
              </a:lnSpc>
              <a:buFont typeface="+mj-ea"/>
              <a:buAutoNum type="circleNumDbPlain"/>
            </a:pPr>
            <a:r>
              <a:rPr lang="zh-CN" altLang="en-US" dirty="0" smtClean="0">
                <a:latin typeface="华文中宋" panose="02010600040101010101" pitchFamily="2" charset="-122"/>
                <a:ea typeface="华文中宋" panose="02010600040101010101" pitchFamily="2" charset="-122"/>
              </a:rPr>
              <a:t>与反序列化有关</a:t>
            </a:r>
            <a:endParaRPr lang="en-US" altLang="zh-CN" dirty="0" smtClean="0">
              <a:latin typeface="华文中宋" panose="02010600040101010101" pitchFamily="2" charset="-122"/>
              <a:ea typeface="华文中宋" panose="02010600040101010101" pitchFamily="2" charset="-122"/>
            </a:endParaRPr>
          </a:p>
          <a:p>
            <a:pPr marL="800100" lvl="1" indent="-342900">
              <a:lnSpc>
                <a:spcPct val="150000"/>
              </a:lnSpc>
              <a:buFont typeface="+mj-ea"/>
              <a:buAutoNum type="circleNumDbPlain"/>
            </a:pPr>
            <a:r>
              <a:rPr lang="zh-CN" altLang="en-US" dirty="0">
                <a:latin typeface="华文中宋" panose="02010600040101010101" pitchFamily="2" charset="-122"/>
                <a:ea typeface="华文中宋" panose="02010600040101010101" pitchFamily="2" charset="-122"/>
              </a:rPr>
              <a:t>不报</a:t>
            </a:r>
            <a:r>
              <a:rPr lang="zh-CN" altLang="en-US" dirty="0" smtClean="0">
                <a:latin typeface="华文中宋" panose="02010600040101010101" pitchFamily="2" charset="-122"/>
                <a:ea typeface="华文中宋" panose="02010600040101010101" pitchFamily="2" charset="-122"/>
              </a:rPr>
              <a:t>异常信息</a:t>
            </a:r>
            <a:endParaRPr lang="en-US" altLang="zh-CN" dirty="0" smtClean="0">
              <a:latin typeface="华文中宋" panose="02010600040101010101" pitchFamily="2" charset="-122"/>
              <a:ea typeface="华文中宋" panose="02010600040101010101" pitchFamily="2" charset="-122"/>
            </a:endParaRPr>
          </a:p>
          <a:p>
            <a:pPr marL="800100" lvl="1" indent="-342900">
              <a:lnSpc>
                <a:spcPct val="150000"/>
              </a:lnSpc>
              <a:buFont typeface="+mj-ea"/>
              <a:buAutoNum type="circleNumDbPlain"/>
            </a:pPr>
            <a:r>
              <a:rPr lang="zh-CN" altLang="en-US" dirty="0">
                <a:latin typeface="华文中宋" panose="02010600040101010101" pitchFamily="2" charset="-122"/>
                <a:ea typeface="华文中宋" panose="02010600040101010101" pitchFamily="2" charset="-122"/>
              </a:rPr>
              <a:t>不</a:t>
            </a:r>
            <a:r>
              <a:rPr lang="zh-CN" altLang="en-US" dirty="0" smtClean="0">
                <a:latin typeface="华文中宋" panose="02010600040101010101" pitchFamily="2" charset="-122"/>
                <a:ea typeface="华文中宋" panose="02010600040101010101" pitchFamily="2" charset="-122"/>
              </a:rPr>
              <a:t>报错误信息</a:t>
            </a:r>
            <a:endParaRPr lang="zh-CN" altLang="en-US" dirty="0">
              <a:latin typeface="华文中宋" panose="02010600040101010101" pitchFamily="2" charset="-122"/>
              <a:ea typeface="华文中宋" panose="02010600040101010101" pitchFamily="2" charset="-122"/>
            </a:endParaRPr>
          </a:p>
        </p:txBody>
      </p:sp>
      <p:sp>
        <p:nvSpPr>
          <p:cNvPr id="12" name="文本框 11"/>
          <p:cNvSpPr txBox="1"/>
          <p:nvPr/>
        </p:nvSpPr>
        <p:spPr>
          <a:xfrm>
            <a:off x="1343659" y="5116431"/>
            <a:ext cx="5605781"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故障</a:t>
            </a:r>
            <a:r>
              <a:rPr lang="en-US" altLang="zh-CN" dirty="0" smtClean="0">
                <a:latin typeface="华文中宋" panose="02010600040101010101" pitchFamily="2" charset="-122"/>
                <a:ea typeface="华文中宋" panose="02010600040101010101" pitchFamily="2" charset="-122"/>
              </a:rPr>
              <a:t>9</a:t>
            </a:r>
            <a:r>
              <a:rPr lang="zh-CN" altLang="en-US" dirty="0" smtClean="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转换对象时失败，对象中有两个</a:t>
            </a:r>
            <a:r>
              <a:rPr lang="en-US" altLang="zh-CN" dirty="0">
                <a:latin typeface="华文中宋" panose="02010600040101010101" pitchFamily="2" charset="-122"/>
                <a:ea typeface="华文中宋" panose="02010600040101010101" pitchFamily="2" charset="-122"/>
              </a:rPr>
              <a:t>map</a:t>
            </a:r>
            <a:r>
              <a:rPr lang="zh-CN" altLang="en-US" dirty="0">
                <a:latin typeface="华文中宋" panose="02010600040101010101" pitchFamily="2" charset="-122"/>
                <a:ea typeface="华文中宋" panose="02010600040101010101" pitchFamily="2" charset="-122"/>
              </a:rPr>
              <a:t>集合</a:t>
            </a:r>
            <a:r>
              <a:rPr lang="en-US" altLang="zh-CN" dirty="0" smtClean="0">
                <a:latin typeface="华文中宋" panose="02010600040101010101" pitchFamily="2" charset="-122"/>
                <a:ea typeface="华文中宋" panose="02010600040101010101" pitchFamily="2" charset="-122"/>
              </a:rPr>
              <a:t>(V1.2.32, </a:t>
            </a:r>
            <a:r>
              <a:rPr lang="en-US" altLang="zh-CN" dirty="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1189)</a:t>
            </a:r>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416864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7"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30646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测试用例集</a:t>
            </a:r>
            <a:endParaRPr lang="zh-CN" altLang="en-US" sz="2000" dirty="0">
              <a:latin typeface="华文中宋" panose="02010600040101010101" pitchFamily="2" charset="-122"/>
              <a:ea typeface="华文中宋" panose="02010600040101010101" pitchFamily="2" charset="-122"/>
            </a:endParaRPr>
          </a:p>
        </p:txBody>
      </p:sp>
      <p:sp>
        <p:nvSpPr>
          <p:cNvPr id="10" name="文本框 9"/>
          <p:cNvSpPr txBox="1"/>
          <p:nvPr/>
        </p:nvSpPr>
        <p:spPr>
          <a:xfrm>
            <a:off x="1243584" y="1336227"/>
            <a:ext cx="3081528"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实验室程序的范畴和选项</a:t>
            </a:r>
            <a:endParaRPr lang="zh-CN" altLang="en-US" dirty="0">
              <a:latin typeface="华文中宋" panose="02010600040101010101" pitchFamily="2" charset="-122"/>
              <a:ea typeface="华文中宋" panose="02010600040101010101" pitchFamily="2" charset="-122"/>
            </a:endParaRPr>
          </a:p>
        </p:txBody>
      </p:sp>
      <p:pic>
        <p:nvPicPr>
          <p:cNvPr id="8" name="图片 7"/>
          <p:cNvPicPr>
            <a:picLocks noChangeAspect="1"/>
          </p:cNvPicPr>
          <p:nvPr/>
        </p:nvPicPr>
        <p:blipFill>
          <a:blip r:embed="rId2"/>
          <a:stretch>
            <a:fillRect/>
          </a:stretch>
        </p:blipFill>
        <p:spPr>
          <a:xfrm>
            <a:off x="1407223" y="1775565"/>
            <a:ext cx="2369249" cy="2284371"/>
          </a:xfrm>
          <a:prstGeom prst="rect">
            <a:avLst/>
          </a:prstGeom>
        </p:spPr>
      </p:pic>
      <p:pic>
        <p:nvPicPr>
          <p:cNvPr id="15" name="图片 14"/>
          <p:cNvPicPr>
            <a:picLocks noChangeAspect="1"/>
          </p:cNvPicPr>
          <p:nvPr/>
        </p:nvPicPr>
        <p:blipFill>
          <a:blip r:embed="rId3"/>
          <a:stretch>
            <a:fillRect/>
          </a:stretch>
        </p:blipFill>
        <p:spPr>
          <a:xfrm>
            <a:off x="3829449" y="1751279"/>
            <a:ext cx="2414015" cy="2308657"/>
          </a:xfrm>
          <a:prstGeom prst="rect">
            <a:avLst/>
          </a:prstGeom>
        </p:spPr>
      </p:pic>
      <p:pic>
        <p:nvPicPr>
          <p:cNvPr id="16" name="图片 15"/>
          <p:cNvPicPr>
            <a:picLocks noChangeAspect="1"/>
          </p:cNvPicPr>
          <p:nvPr/>
        </p:nvPicPr>
        <p:blipFill>
          <a:blip r:embed="rId4"/>
          <a:stretch>
            <a:fillRect/>
          </a:stretch>
        </p:blipFill>
        <p:spPr>
          <a:xfrm>
            <a:off x="6296441" y="1716786"/>
            <a:ext cx="2481799" cy="2343150"/>
          </a:xfrm>
          <a:prstGeom prst="rect">
            <a:avLst/>
          </a:prstGeom>
        </p:spPr>
      </p:pic>
      <p:pic>
        <p:nvPicPr>
          <p:cNvPr id="17" name="图片 16"/>
          <p:cNvPicPr>
            <a:picLocks noChangeAspect="1"/>
          </p:cNvPicPr>
          <p:nvPr/>
        </p:nvPicPr>
        <p:blipFill>
          <a:blip r:embed="rId5"/>
          <a:stretch>
            <a:fillRect/>
          </a:stretch>
        </p:blipFill>
        <p:spPr>
          <a:xfrm>
            <a:off x="8831217" y="1751279"/>
            <a:ext cx="2745087" cy="2063496"/>
          </a:xfrm>
          <a:prstGeom prst="rect">
            <a:avLst/>
          </a:prstGeom>
        </p:spPr>
      </p:pic>
      <p:pic>
        <p:nvPicPr>
          <p:cNvPr id="18" name="图片 17"/>
          <p:cNvPicPr>
            <a:picLocks noChangeAspect="1"/>
          </p:cNvPicPr>
          <p:nvPr/>
        </p:nvPicPr>
        <p:blipFill>
          <a:blip r:embed="rId6"/>
          <a:stretch>
            <a:fillRect/>
          </a:stretch>
        </p:blipFill>
        <p:spPr>
          <a:xfrm>
            <a:off x="8831217" y="3745992"/>
            <a:ext cx="2745087" cy="1786708"/>
          </a:xfrm>
          <a:prstGeom prst="rect">
            <a:avLst/>
          </a:prstGeom>
        </p:spPr>
      </p:pic>
      <p:sp>
        <p:nvSpPr>
          <p:cNvPr id="19" name="文本框 18"/>
          <p:cNvSpPr txBox="1"/>
          <p:nvPr/>
        </p:nvSpPr>
        <p:spPr>
          <a:xfrm>
            <a:off x="1243584" y="4270014"/>
            <a:ext cx="7196328"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将不同范畴中的选项进行组合依次得到</a:t>
            </a:r>
            <a:r>
              <a:rPr lang="en-US" altLang="zh-CN" dirty="0" smtClean="0">
                <a:latin typeface="华文中宋" panose="02010600040101010101" pitchFamily="2" charset="-122"/>
                <a:ea typeface="华文中宋" panose="02010600040101010101" pitchFamily="2" charset="-122"/>
              </a:rPr>
              <a:t>40</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32</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70</a:t>
            </a:r>
            <a:r>
              <a:rPr lang="zh-CN" altLang="en-US" dirty="0" smtClean="0">
                <a:latin typeface="华文中宋" panose="02010600040101010101" pitchFamily="2" charset="-122"/>
                <a:ea typeface="华文中宋" panose="02010600040101010101" pitchFamily="2" charset="-122"/>
              </a:rPr>
              <a:t>和</a:t>
            </a:r>
            <a:r>
              <a:rPr lang="en-US" altLang="zh-CN" dirty="0" smtClean="0">
                <a:latin typeface="华文中宋" panose="02010600040101010101" pitchFamily="2" charset="-122"/>
                <a:ea typeface="华文中宋" panose="02010600040101010101" pitchFamily="2" charset="-122"/>
              </a:rPr>
              <a:t>720</a:t>
            </a:r>
            <a:r>
              <a:rPr lang="zh-CN" altLang="en-US" dirty="0" smtClean="0">
                <a:latin typeface="华文中宋" panose="02010600040101010101" pitchFamily="2" charset="-122"/>
                <a:ea typeface="华文中宋" panose="02010600040101010101" pitchFamily="2" charset="-122"/>
              </a:rPr>
              <a:t>个完整有效的测试帧</a:t>
            </a:r>
            <a:endParaRPr lang="zh-CN" altLang="en-US" dirty="0">
              <a:latin typeface="华文中宋" panose="02010600040101010101" pitchFamily="2" charset="-122"/>
              <a:ea typeface="华文中宋" panose="02010600040101010101" pitchFamily="2" charset="-122"/>
            </a:endParaRPr>
          </a:p>
        </p:txBody>
      </p:sp>
      <p:sp>
        <p:nvSpPr>
          <p:cNvPr id="20" name="文本框 19"/>
          <p:cNvSpPr txBox="1"/>
          <p:nvPr/>
        </p:nvSpPr>
        <p:spPr>
          <a:xfrm>
            <a:off x="1243584" y="5348034"/>
            <a:ext cx="516636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每个完整有效的测试帧实例化一个测试用例</a:t>
            </a:r>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064096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30646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测试用例集</a:t>
            </a:r>
            <a:endParaRPr lang="zh-CN" altLang="en-US" sz="2000" dirty="0">
              <a:latin typeface="华文中宋" panose="02010600040101010101" pitchFamily="2" charset="-122"/>
              <a:ea typeface="华文中宋" panose="02010600040101010101" pitchFamily="2" charset="-122"/>
            </a:endParaRPr>
          </a:p>
        </p:txBody>
      </p:sp>
      <p:sp>
        <p:nvSpPr>
          <p:cNvPr id="11" name="文本框 10"/>
          <p:cNvSpPr txBox="1"/>
          <p:nvPr/>
        </p:nvSpPr>
        <p:spPr>
          <a:xfrm>
            <a:off x="1243584" y="1342781"/>
            <a:ext cx="2890880"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latin typeface="华文中宋" panose="02010600040101010101" pitchFamily="2" charset="-122"/>
                <a:ea typeface="华文中宋" panose="02010600040101010101" pitchFamily="2" charset="-122"/>
              </a:rPr>
              <a:t>GUN</a:t>
            </a:r>
            <a:r>
              <a:rPr lang="zh-CN" altLang="en-US" dirty="0" smtClean="0">
                <a:latin typeface="华文中宋" panose="02010600040101010101" pitchFamily="2" charset="-122"/>
                <a:ea typeface="华文中宋" panose="02010600040101010101" pitchFamily="2" charset="-122"/>
              </a:rPr>
              <a:t>程序的范畴和选项</a:t>
            </a:r>
            <a:endParaRPr lang="zh-CN" altLang="en-US" dirty="0">
              <a:latin typeface="华文中宋" panose="02010600040101010101" pitchFamily="2" charset="-122"/>
              <a:ea typeface="华文中宋" panose="02010600040101010101" pitchFamily="2" charset="-122"/>
            </a:endParaRPr>
          </a:p>
        </p:txBody>
      </p:sp>
      <p:pic>
        <p:nvPicPr>
          <p:cNvPr id="16" name="图片 15"/>
          <p:cNvPicPr>
            <a:picLocks noChangeAspect="1"/>
          </p:cNvPicPr>
          <p:nvPr/>
        </p:nvPicPr>
        <p:blipFill>
          <a:blip r:embed="rId2"/>
          <a:stretch>
            <a:fillRect/>
          </a:stretch>
        </p:blipFill>
        <p:spPr>
          <a:xfrm>
            <a:off x="1523090" y="1712113"/>
            <a:ext cx="5222747" cy="2722727"/>
          </a:xfrm>
          <a:prstGeom prst="rect">
            <a:avLst/>
          </a:prstGeom>
        </p:spPr>
      </p:pic>
      <p:sp>
        <p:nvSpPr>
          <p:cNvPr id="17" name="文本框 16"/>
          <p:cNvSpPr txBox="1"/>
          <p:nvPr/>
        </p:nvSpPr>
        <p:spPr>
          <a:xfrm>
            <a:off x="1235814" y="4434840"/>
            <a:ext cx="9782706" cy="87427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将不同范畴中的选项进行组合，</a:t>
            </a:r>
            <a:r>
              <a:rPr lang="zh-CN" altLang="en-US" dirty="0">
                <a:latin typeface="华文中宋" panose="02010600040101010101" pitchFamily="2" charset="-122"/>
                <a:ea typeface="华文中宋" panose="02010600040101010101" pitchFamily="2" charset="-122"/>
              </a:rPr>
              <a:t>得到</a:t>
            </a:r>
            <a:r>
              <a:rPr lang="en-US" altLang="zh-CN" dirty="0">
                <a:solidFill>
                  <a:schemeClr val="accent1"/>
                </a:solidFill>
                <a:latin typeface="华文中宋" panose="02010600040101010101" pitchFamily="2" charset="-122"/>
                <a:ea typeface="华文中宋" panose="02010600040101010101" pitchFamily="2" charset="-122"/>
              </a:rPr>
              <a:t>101210</a:t>
            </a:r>
            <a:r>
              <a:rPr lang="zh-CN" altLang="en-US" dirty="0" smtClean="0">
                <a:latin typeface="华文中宋" panose="02010600040101010101" pitchFamily="2" charset="-122"/>
                <a:ea typeface="华文中宋" panose="02010600040101010101" pitchFamily="2" charset="-122"/>
              </a:rPr>
              <a:t>个完整有效的测试帧（</a:t>
            </a:r>
            <a:r>
              <a:rPr lang="en-US" altLang="zh-CN" dirty="0">
                <a:solidFill>
                  <a:schemeClr val="accent1"/>
                </a:solidFill>
                <a:latin typeface="华文中宋" panose="02010600040101010101" pitchFamily="2" charset="-122"/>
                <a:ea typeface="华文中宋" panose="02010600040101010101" pitchFamily="2" charset="-122"/>
              </a:rPr>
              <a:t> </a:t>
            </a:r>
            <a:r>
              <a:rPr lang="zh-CN" altLang="en-US" dirty="0" smtClean="0">
                <a:solidFill>
                  <a:schemeClr val="accent1"/>
                </a:solidFill>
                <a:latin typeface="华文中宋" panose="02010600040101010101" pitchFamily="2" charset="-122"/>
                <a:ea typeface="华文中宋" panose="02010600040101010101" pitchFamily="2" charset="-122"/>
              </a:rPr>
              <a:t>在原有</a:t>
            </a:r>
            <a:r>
              <a:rPr lang="en-US" altLang="zh-CN" dirty="0" smtClean="0">
                <a:solidFill>
                  <a:schemeClr val="accent1"/>
                </a:solidFill>
                <a:latin typeface="华文中宋" panose="02010600040101010101" pitchFamily="2" charset="-122"/>
                <a:ea typeface="华文中宋" panose="02010600040101010101" pitchFamily="2" charset="-122"/>
              </a:rPr>
              <a:t>171634</a:t>
            </a:r>
            <a:r>
              <a:rPr lang="zh-CN" altLang="en-US" dirty="0">
                <a:latin typeface="华文中宋" panose="02010600040101010101" pitchFamily="2" charset="-122"/>
                <a:ea typeface="华文中宋" panose="02010600040101010101" pitchFamily="2" charset="-122"/>
              </a:rPr>
              <a:t>个有效</a:t>
            </a:r>
            <a:r>
              <a:rPr lang="zh-CN" altLang="en-US" dirty="0" smtClean="0">
                <a:latin typeface="华文中宋" panose="02010600040101010101" pitchFamily="2" charset="-122"/>
                <a:ea typeface="华文中宋" panose="02010600040101010101" pitchFamily="2" charset="-122"/>
              </a:rPr>
              <a:t>的基础上移除重复的测试帧）</a:t>
            </a:r>
            <a:endParaRPr lang="zh-CN" altLang="en-US" dirty="0">
              <a:latin typeface="华文中宋" panose="02010600040101010101" pitchFamily="2" charset="-122"/>
              <a:ea typeface="华文中宋" panose="02010600040101010101" pitchFamily="2" charset="-122"/>
            </a:endParaRPr>
          </a:p>
        </p:txBody>
      </p:sp>
      <p:sp>
        <p:nvSpPr>
          <p:cNvPr id="18" name="文本框 17"/>
          <p:cNvSpPr txBox="1"/>
          <p:nvPr/>
        </p:nvSpPr>
        <p:spPr>
          <a:xfrm>
            <a:off x="1243584" y="5611368"/>
            <a:ext cx="9782706" cy="45878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将每个测试帧实例化一个测试用例</a:t>
            </a:r>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4073098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F0A05942-50E8-425F-BE03-7FDF0AA019E9}"/>
              </a:ext>
            </a:extLst>
          </p:cNvPr>
          <p:cNvSpPr/>
          <p:nvPr/>
        </p:nvSpPr>
        <p:spPr>
          <a:xfrm>
            <a:off x="820911" y="680882"/>
            <a:ext cx="10550178" cy="5529417"/>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 name="矩形 2">
            <a:extLst>
              <a:ext uri="{FF2B5EF4-FFF2-40B4-BE49-F238E27FC236}">
                <a16:creationId xmlns:a16="http://schemas.microsoft.com/office/drawing/2014/main" id="{853E6ED6-8F77-4923-B7D2-4CB2293737DB}"/>
              </a:ext>
            </a:extLst>
          </p:cNvPr>
          <p:cNvSpPr/>
          <p:nvPr/>
        </p:nvSpPr>
        <p:spPr>
          <a:xfrm>
            <a:off x="3898546" y="-43017"/>
            <a:ext cx="4427476" cy="1409700"/>
          </a:xfrm>
          <a:prstGeom prst="rect">
            <a:avLst/>
          </a:prstGeom>
          <a:solidFill>
            <a:srgbClr val="DF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a:ea typeface="微软雅黑"/>
              <a:sym typeface="Arial"/>
            </a:endParaRPr>
          </a:p>
        </p:txBody>
      </p:sp>
      <p:sp>
        <p:nvSpPr>
          <p:cNvPr id="4" name="矩形 3">
            <a:extLst>
              <a:ext uri="{FF2B5EF4-FFF2-40B4-BE49-F238E27FC236}">
                <a16:creationId xmlns:a16="http://schemas.microsoft.com/office/drawing/2014/main" id="{739A3383-D378-4375-AE63-D176AE50BC94}"/>
              </a:ext>
            </a:extLst>
          </p:cNvPr>
          <p:cNvSpPr/>
          <p:nvPr/>
        </p:nvSpPr>
        <p:spPr>
          <a:xfrm>
            <a:off x="4712109" y="285750"/>
            <a:ext cx="2800350" cy="1981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Arial"/>
                <a:ea typeface="微软雅黑"/>
                <a:sym typeface="Arial"/>
              </a:rPr>
              <a:t>CONTENTS</a:t>
            </a:r>
          </a:p>
          <a:p>
            <a:pPr algn="ctr"/>
            <a:r>
              <a:rPr lang="zh-CN" altLang="en-US" sz="3200" dirty="0">
                <a:latin typeface="Arial"/>
                <a:ea typeface="微软雅黑"/>
                <a:sym typeface="Arial"/>
              </a:rPr>
              <a:t>目录</a:t>
            </a:r>
          </a:p>
        </p:txBody>
      </p:sp>
      <p:sp>
        <p:nvSpPr>
          <p:cNvPr id="8" name="文本框 13">
            <a:extLst>
              <a:ext uri="{FF2B5EF4-FFF2-40B4-BE49-F238E27FC236}">
                <a16:creationId xmlns:a16="http://schemas.microsoft.com/office/drawing/2014/main" id="{9777BB92-BB24-49C2-9BD3-A5FB1F831904}"/>
              </a:ext>
            </a:extLst>
          </p:cNvPr>
          <p:cNvSpPr txBox="1"/>
          <p:nvPr/>
        </p:nvSpPr>
        <p:spPr>
          <a:xfrm>
            <a:off x="2860468" y="4531399"/>
            <a:ext cx="1557291"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smtClean="0">
                <a:solidFill>
                  <a:schemeClr val="tx1">
                    <a:lumMod val="75000"/>
                    <a:lumOff val="25000"/>
                  </a:schemeClr>
                </a:solidFill>
                <a:latin typeface="Arial"/>
                <a:ea typeface="微软雅黑"/>
                <a:sym typeface="Arial"/>
              </a:rPr>
              <a:t>实验对象</a:t>
            </a:r>
            <a:endParaRPr lang="zh-CN" altLang="en-US" sz="2400" dirty="0">
              <a:solidFill>
                <a:schemeClr val="tx1">
                  <a:lumMod val="75000"/>
                  <a:lumOff val="25000"/>
                </a:schemeClr>
              </a:solidFill>
              <a:latin typeface="Arial"/>
              <a:ea typeface="微软雅黑"/>
              <a:sym typeface="Arial"/>
            </a:endParaRPr>
          </a:p>
        </p:txBody>
      </p:sp>
      <p:sp>
        <p:nvSpPr>
          <p:cNvPr id="9" name="文本框 15">
            <a:extLst>
              <a:ext uri="{FF2B5EF4-FFF2-40B4-BE49-F238E27FC236}">
                <a16:creationId xmlns:a16="http://schemas.microsoft.com/office/drawing/2014/main" id="{8C180D5C-BA12-477B-A6AB-07158817A13D}"/>
              </a:ext>
            </a:extLst>
          </p:cNvPr>
          <p:cNvSpPr txBox="1"/>
          <p:nvPr/>
        </p:nvSpPr>
        <p:spPr>
          <a:xfrm>
            <a:off x="4932977" y="4518126"/>
            <a:ext cx="1517945"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smtClean="0">
                <a:solidFill>
                  <a:schemeClr val="tx1">
                    <a:lumMod val="75000"/>
                    <a:lumOff val="25000"/>
                  </a:schemeClr>
                </a:solidFill>
                <a:latin typeface="Arial"/>
                <a:ea typeface="微软雅黑"/>
                <a:sym typeface="Arial"/>
              </a:rPr>
              <a:t>实验变量</a:t>
            </a:r>
            <a:endParaRPr lang="zh-CN" altLang="en-US" sz="2400" dirty="0">
              <a:solidFill>
                <a:schemeClr val="tx1">
                  <a:lumMod val="75000"/>
                  <a:lumOff val="25000"/>
                </a:schemeClr>
              </a:solidFill>
              <a:latin typeface="Arial"/>
              <a:ea typeface="微软雅黑"/>
              <a:sym typeface="Arial"/>
            </a:endParaRPr>
          </a:p>
        </p:txBody>
      </p:sp>
      <p:sp>
        <p:nvSpPr>
          <p:cNvPr id="10" name="文本框 17">
            <a:extLst>
              <a:ext uri="{FF2B5EF4-FFF2-40B4-BE49-F238E27FC236}">
                <a16:creationId xmlns:a16="http://schemas.microsoft.com/office/drawing/2014/main" id="{A9A7F26F-D351-41E4-B1AC-9BD5D3BFBFC9}"/>
              </a:ext>
            </a:extLst>
          </p:cNvPr>
          <p:cNvSpPr txBox="1"/>
          <p:nvPr/>
        </p:nvSpPr>
        <p:spPr>
          <a:xfrm>
            <a:off x="6725014" y="4533475"/>
            <a:ext cx="2676045"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dirty="0" smtClean="0">
                <a:solidFill>
                  <a:schemeClr val="tx1">
                    <a:lumMod val="75000"/>
                    <a:lumOff val="25000"/>
                  </a:schemeClr>
                </a:solidFill>
                <a:latin typeface="Arial"/>
                <a:ea typeface="微软雅黑"/>
                <a:sym typeface="Arial"/>
              </a:rPr>
              <a:t>实验设置</a:t>
            </a:r>
            <a:endParaRPr lang="zh-CN" altLang="en-US" sz="2400" dirty="0">
              <a:solidFill>
                <a:schemeClr val="tx1">
                  <a:lumMod val="75000"/>
                  <a:lumOff val="25000"/>
                </a:schemeClr>
              </a:solidFill>
              <a:latin typeface="Arial"/>
              <a:ea typeface="微软雅黑"/>
              <a:sym typeface="Arial"/>
            </a:endParaRPr>
          </a:p>
        </p:txBody>
      </p:sp>
      <p:sp>
        <p:nvSpPr>
          <p:cNvPr id="17" name="矩形 16">
            <a:extLst>
              <a:ext uri="{FF2B5EF4-FFF2-40B4-BE49-F238E27FC236}">
                <a16:creationId xmlns:a16="http://schemas.microsoft.com/office/drawing/2014/main" id="{65788D00-DDF6-4A2D-A8E9-DF9FAE64910D}"/>
              </a:ext>
            </a:extLst>
          </p:cNvPr>
          <p:cNvSpPr/>
          <p:nvPr/>
        </p:nvSpPr>
        <p:spPr>
          <a:xfrm>
            <a:off x="3078882" y="3579492"/>
            <a:ext cx="971550" cy="742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75000"/>
                    <a:lumOff val="25000"/>
                  </a:schemeClr>
                </a:solidFill>
                <a:latin typeface="Arial"/>
                <a:ea typeface="微软雅黑"/>
                <a:sym typeface="Arial"/>
              </a:rPr>
              <a:t>02</a:t>
            </a:r>
            <a:endParaRPr lang="zh-CN" altLang="en-US" sz="3600" dirty="0">
              <a:solidFill>
                <a:schemeClr val="tx1">
                  <a:lumMod val="75000"/>
                  <a:lumOff val="25000"/>
                </a:schemeClr>
              </a:solidFill>
              <a:latin typeface="Arial"/>
              <a:ea typeface="微软雅黑"/>
              <a:sym typeface="Arial"/>
            </a:endParaRPr>
          </a:p>
        </p:txBody>
      </p:sp>
      <p:sp>
        <p:nvSpPr>
          <p:cNvPr id="18" name="矩形 17">
            <a:extLst>
              <a:ext uri="{FF2B5EF4-FFF2-40B4-BE49-F238E27FC236}">
                <a16:creationId xmlns:a16="http://schemas.microsoft.com/office/drawing/2014/main" id="{895BD0C9-3567-4C80-B19F-342A2B4E941E}"/>
              </a:ext>
            </a:extLst>
          </p:cNvPr>
          <p:cNvSpPr/>
          <p:nvPr/>
        </p:nvSpPr>
        <p:spPr>
          <a:xfrm>
            <a:off x="5206174" y="3546116"/>
            <a:ext cx="971550" cy="742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75000"/>
                    <a:lumOff val="25000"/>
                  </a:schemeClr>
                </a:solidFill>
                <a:latin typeface="Arial"/>
                <a:ea typeface="微软雅黑"/>
                <a:sym typeface="Arial"/>
              </a:rPr>
              <a:t>03</a:t>
            </a:r>
            <a:endParaRPr lang="zh-CN" altLang="en-US" sz="3600" dirty="0">
              <a:solidFill>
                <a:schemeClr val="tx1">
                  <a:lumMod val="75000"/>
                  <a:lumOff val="25000"/>
                </a:schemeClr>
              </a:solidFill>
              <a:latin typeface="Arial"/>
              <a:ea typeface="微软雅黑"/>
              <a:sym typeface="Arial"/>
            </a:endParaRPr>
          </a:p>
        </p:txBody>
      </p:sp>
      <p:sp>
        <p:nvSpPr>
          <p:cNvPr id="19" name="矩形 18">
            <a:extLst>
              <a:ext uri="{FF2B5EF4-FFF2-40B4-BE49-F238E27FC236}">
                <a16:creationId xmlns:a16="http://schemas.microsoft.com/office/drawing/2014/main" id="{21D6C6E3-4F7D-4D3E-A6EB-13D588C4CA87}"/>
              </a:ext>
            </a:extLst>
          </p:cNvPr>
          <p:cNvSpPr/>
          <p:nvPr/>
        </p:nvSpPr>
        <p:spPr>
          <a:xfrm>
            <a:off x="7577262" y="3524923"/>
            <a:ext cx="971550" cy="742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75000"/>
                    <a:lumOff val="25000"/>
                  </a:schemeClr>
                </a:solidFill>
                <a:latin typeface="Arial"/>
                <a:ea typeface="微软雅黑"/>
                <a:sym typeface="Arial"/>
              </a:rPr>
              <a:t>04</a:t>
            </a:r>
            <a:endParaRPr lang="zh-CN" altLang="en-US" sz="3600" dirty="0">
              <a:solidFill>
                <a:schemeClr val="tx1">
                  <a:lumMod val="75000"/>
                  <a:lumOff val="25000"/>
                </a:schemeClr>
              </a:solidFill>
              <a:latin typeface="Arial"/>
              <a:ea typeface="微软雅黑"/>
              <a:sym typeface="Arial"/>
            </a:endParaRPr>
          </a:p>
        </p:txBody>
      </p:sp>
      <p:sp>
        <p:nvSpPr>
          <p:cNvPr id="11" name="文本框 17">
            <a:extLst>
              <a:ext uri="{FF2B5EF4-FFF2-40B4-BE49-F238E27FC236}">
                <a16:creationId xmlns:a16="http://schemas.microsoft.com/office/drawing/2014/main" id="{A9A7F26F-D351-41E4-B1AC-9BD5D3BFBFC9}"/>
              </a:ext>
            </a:extLst>
          </p:cNvPr>
          <p:cNvSpPr txBox="1"/>
          <p:nvPr/>
        </p:nvSpPr>
        <p:spPr>
          <a:xfrm>
            <a:off x="9020569" y="4522407"/>
            <a:ext cx="2676045"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dirty="0" smtClean="0">
                <a:solidFill>
                  <a:schemeClr val="tx1">
                    <a:lumMod val="75000"/>
                    <a:lumOff val="25000"/>
                  </a:schemeClr>
                </a:solidFill>
                <a:latin typeface="Arial"/>
                <a:ea typeface="微软雅黑"/>
                <a:sym typeface="Arial"/>
              </a:rPr>
              <a:t>实验结果</a:t>
            </a:r>
            <a:endParaRPr lang="zh-CN" altLang="en-US" sz="2400" dirty="0">
              <a:solidFill>
                <a:schemeClr val="tx1">
                  <a:lumMod val="75000"/>
                  <a:lumOff val="25000"/>
                </a:schemeClr>
              </a:solidFill>
              <a:latin typeface="Arial"/>
              <a:ea typeface="微软雅黑"/>
              <a:sym typeface="Arial"/>
            </a:endParaRPr>
          </a:p>
        </p:txBody>
      </p:sp>
      <p:sp>
        <p:nvSpPr>
          <p:cNvPr id="12" name="矩形 11">
            <a:extLst>
              <a:ext uri="{FF2B5EF4-FFF2-40B4-BE49-F238E27FC236}">
                <a16:creationId xmlns:a16="http://schemas.microsoft.com/office/drawing/2014/main" id="{21D6C6E3-4F7D-4D3E-A6EB-13D588C4CA87}"/>
              </a:ext>
            </a:extLst>
          </p:cNvPr>
          <p:cNvSpPr/>
          <p:nvPr/>
        </p:nvSpPr>
        <p:spPr>
          <a:xfrm>
            <a:off x="9872817" y="3513855"/>
            <a:ext cx="971550" cy="742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75000"/>
                    <a:lumOff val="25000"/>
                  </a:schemeClr>
                </a:solidFill>
                <a:latin typeface="Arial"/>
                <a:ea typeface="微软雅黑"/>
                <a:sym typeface="Arial"/>
              </a:rPr>
              <a:t>05</a:t>
            </a:r>
            <a:endParaRPr lang="zh-CN" altLang="en-US" sz="3600" dirty="0">
              <a:solidFill>
                <a:schemeClr val="tx1">
                  <a:lumMod val="75000"/>
                  <a:lumOff val="25000"/>
                </a:schemeClr>
              </a:solidFill>
              <a:latin typeface="Arial"/>
              <a:ea typeface="微软雅黑"/>
              <a:sym typeface="Arial"/>
            </a:endParaRPr>
          </a:p>
        </p:txBody>
      </p:sp>
      <p:sp>
        <p:nvSpPr>
          <p:cNvPr id="13" name="文本框 13">
            <a:extLst>
              <a:ext uri="{FF2B5EF4-FFF2-40B4-BE49-F238E27FC236}">
                <a16:creationId xmlns:a16="http://schemas.microsoft.com/office/drawing/2014/main" id="{9777BB92-BB24-49C2-9BD3-A5FB1F831904}"/>
              </a:ext>
            </a:extLst>
          </p:cNvPr>
          <p:cNvSpPr txBox="1"/>
          <p:nvPr/>
        </p:nvSpPr>
        <p:spPr>
          <a:xfrm>
            <a:off x="771736" y="4524710"/>
            <a:ext cx="1557291"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smtClean="0">
                <a:solidFill>
                  <a:schemeClr val="tx1">
                    <a:lumMod val="75000"/>
                    <a:lumOff val="25000"/>
                  </a:schemeClr>
                </a:solidFill>
                <a:latin typeface="Arial"/>
                <a:ea typeface="微软雅黑"/>
                <a:sym typeface="Arial"/>
              </a:rPr>
              <a:t>背景介绍</a:t>
            </a:r>
            <a:endParaRPr lang="zh-CN" altLang="en-US" sz="2400" dirty="0">
              <a:solidFill>
                <a:schemeClr val="tx1">
                  <a:lumMod val="75000"/>
                  <a:lumOff val="25000"/>
                </a:schemeClr>
              </a:solidFill>
              <a:latin typeface="Arial"/>
              <a:ea typeface="微软雅黑"/>
              <a:sym typeface="Arial"/>
            </a:endParaRPr>
          </a:p>
        </p:txBody>
      </p:sp>
      <p:sp>
        <p:nvSpPr>
          <p:cNvPr id="14" name="矩形 13">
            <a:extLst>
              <a:ext uri="{FF2B5EF4-FFF2-40B4-BE49-F238E27FC236}">
                <a16:creationId xmlns:a16="http://schemas.microsoft.com/office/drawing/2014/main" id="{65788D00-DDF6-4A2D-A8E9-DF9FAE64910D}"/>
              </a:ext>
            </a:extLst>
          </p:cNvPr>
          <p:cNvSpPr/>
          <p:nvPr/>
        </p:nvSpPr>
        <p:spPr>
          <a:xfrm>
            <a:off x="990150" y="3572803"/>
            <a:ext cx="971550" cy="742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75000"/>
                    <a:lumOff val="25000"/>
                  </a:schemeClr>
                </a:solidFill>
                <a:latin typeface="Arial"/>
                <a:ea typeface="微软雅黑"/>
                <a:sym typeface="Arial"/>
              </a:rPr>
              <a:t>01</a:t>
            </a:r>
            <a:endParaRPr lang="zh-CN" altLang="en-US" sz="3600" dirty="0">
              <a:solidFill>
                <a:schemeClr val="tx1">
                  <a:lumMod val="75000"/>
                  <a:lumOff val="25000"/>
                </a:schemeClr>
              </a:solidFill>
              <a:latin typeface="Arial"/>
              <a:ea typeface="微软雅黑"/>
              <a:sym typeface="Arial"/>
            </a:endParaRPr>
          </a:p>
        </p:txBody>
      </p:sp>
    </p:spTree>
    <p:extLst>
      <p:ext uri="{BB962C8B-B14F-4D97-AF65-F5344CB8AC3E}">
        <p14:creationId xmlns:p14="http://schemas.microsoft.com/office/powerpoint/2010/main" val="33187838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30646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测试用例集</a:t>
            </a:r>
            <a:endParaRPr lang="zh-CN" altLang="en-US" sz="2000" dirty="0">
              <a:latin typeface="华文中宋" panose="02010600040101010101" pitchFamily="2" charset="-122"/>
              <a:ea typeface="华文中宋" panose="02010600040101010101" pitchFamily="2" charset="-122"/>
            </a:endParaRPr>
          </a:p>
        </p:txBody>
      </p:sp>
      <p:sp>
        <p:nvSpPr>
          <p:cNvPr id="10" name="文本框 9"/>
          <p:cNvSpPr txBox="1"/>
          <p:nvPr/>
        </p:nvSpPr>
        <p:spPr>
          <a:xfrm>
            <a:off x="1417320" y="1450750"/>
            <a:ext cx="4041648"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err="1" smtClean="0">
                <a:latin typeface="华文中宋" panose="02010600040101010101" pitchFamily="2" charset="-122"/>
                <a:ea typeface="华文中宋" panose="02010600040101010101" pitchFamily="2" charset="-122"/>
              </a:rPr>
              <a:t>FastJson</a:t>
            </a:r>
            <a:r>
              <a:rPr lang="zh-CN" altLang="en-US" dirty="0" smtClean="0">
                <a:latin typeface="华文中宋" panose="02010600040101010101" pitchFamily="2" charset="-122"/>
                <a:ea typeface="华文中宋" panose="02010600040101010101" pitchFamily="2" charset="-122"/>
              </a:rPr>
              <a:t>测试数据的组成部分</a:t>
            </a:r>
            <a:endParaRPr lang="zh-CN" altLang="en-US" dirty="0">
              <a:latin typeface="华文中宋" panose="02010600040101010101" pitchFamily="2" charset="-122"/>
              <a:ea typeface="华文中宋" panose="02010600040101010101" pitchFamily="2" charset="-122"/>
            </a:endParaRPr>
          </a:p>
        </p:txBody>
      </p:sp>
      <p:sp>
        <p:nvSpPr>
          <p:cNvPr id="12" name="文本框 11"/>
          <p:cNvSpPr txBox="1"/>
          <p:nvPr/>
        </p:nvSpPr>
        <p:spPr>
          <a:xfrm>
            <a:off x="1801367" y="1690280"/>
            <a:ext cx="3235089" cy="923330"/>
          </a:xfrm>
          <a:prstGeom prst="rect">
            <a:avLst/>
          </a:prstGeom>
          <a:noFill/>
        </p:spPr>
        <p:txBody>
          <a:bodyPr wrap="square" rtlCol="0">
            <a:spAutoFit/>
          </a:bodyPr>
          <a:lstStyle/>
          <a:p>
            <a:pPr marL="342900" indent="-342900">
              <a:lnSpc>
                <a:spcPct val="150000"/>
              </a:lnSpc>
              <a:buFont typeface="+mj-ea"/>
              <a:buAutoNum type="circleNumDbPlain"/>
            </a:pPr>
            <a:r>
              <a:rPr lang="en-US" altLang="zh-CN" dirty="0" smtClean="0">
                <a:latin typeface="华文中宋" panose="02010600040101010101" pitchFamily="2" charset="-122"/>
                <a:ea typeface="华文中宋" panose="02010600040101010101" pitchFamily="2" charset="-122"/>
              </a:rPr>
              <a:t>POJO (</a:t>
            </a:r>
            <a:r>
              <a:rPr lang="zh-CN" altLang="en-US" dirty="0" smtClean="0">
                <a:latin typeface="华文中宋" panose="02010600040101010101" pitchFamily="2" charset="-122"/>
                <a:ea typeface="华文中宋" panose="02010600040101010101" pitchFamily="2" charset="-122"/>
              </a:rPr>
              <a:t>简单的</a:t>
            </a:r>
            <a:r>
              <a:rPr lang="en-US" altLang="zh-CN" dirty="0" smtClean="0">
                <a:latin typeface="华文中宋" panose="02010600040101010101" pitchFamily="2" charset="-122"/>
                <a:ea typeface="华文中宋" panose="02010600040101010101" pitchFamily="2" charset="-122"/>
              </a:rPr>
              <a:t>Java</a:t>
            </a:r>
            <a:r>
              <a:rPr lang="zh-CN" altLang="en-US" dirty="0" smtClean="0">
                <a:latin typeface="华文中宋" panose="02010600040101010101" pitchFamily="2" charset="-122"/>
                <a:ea typeface="华文中宋" panose="02010600040101010101" pitchFamily="2" charset="-122"/>
              </a:rPr>
              <a:t>对象</a:t>
            </a:r>
            <a:r>
              <a:rPr lang="en-US" altLang="zh-CN" dirty="0" smtClean="0">
                <a:latin typeface="华文中宋" panose="02010600040101010101" pitchFamily="2" charset="-122"/>
                <a:ea typeface="华文中宋" panose="02010600040101010101" pitchFamily="2" charset="-122"/>
              </a:rPr>
              <a:t>)</a:t>
            </a:r>
          </a:p>
          <a:p>
            <a:pPr marL="342900" indent="-342900">
              <a:lnSpc>
                <a:spcPct val="150000"/>
              </a:lnSpc>
              <a:buFont typeface="+mj-ea"/>
              <a:buAutoNum type="circleNumDbPlain"/>
            </a:pPr>
            <a:r>
              <a:rPr lang="en-US" altLang="zh-CN" dirty="0" smtClean="0">
                <a:latin typeface="华文中宋" panose="02010600040101010101" pitchFamily="2" charset="-122"/>
                <a:ea typeface="华文中宋" panose="02010600040101010101" pitchFamily="2" charset="-122"/>
              </a:rPr>
              <a:t>JSON</a:t>
            </a:r>
            <a:r>
              <a:rPr lang="zh-CN" altLang="en-US" dirty="0" smtClean="0">
                <a:latin typeface="华文中宋" panose="02010600040101010101" pitchFamily="2" charset="-122"/>
                <a:ea typeface="华文中宋" panose="02010600040101010101" pitchFamily="2" charset="-122"/>
              </a:rPr>
              <a:t>文件</a:t>
            </a:r>
            <a:endParaRPr lang="zh-CN" altLang="en-US" dirty="0">
              <a:latin typeface="华文中宋" panose="02010600040101010101" pitchFamily="2" charset="-122"/>
              <a:ea typeface="华文中宋" panose="02010600040101010101" pitchFamily="2" charset="-122"/>
            </a:endParaRPr>
          </a:p>
        </p:txBody>
      </p:sp>
      <p:sp>
        <p:nvSpPr>
          <p:cNvPr id="13" name="文本框 12"/>
          <p:cNvSpPr txBox="1"/>
          <p:nvPr/>
        </p:nvSpPr>
        <p:spPr>
          <a:xfrm>
            <a:off x="1443080" y="2668474"/>
            <a:ext cx="4015888"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err="1" smtClean="0">
                <a:latin typeface="华文中宋" panose="02010600040101010101" pitchFamily="2" charset="-122"/>
                <a:ea typeface="华文中宋" panose="02010600040101010101" pitchFamily="2" charset="-122"/>
              </a:rPr>
              <a:t>FastJson</a:t>
            </a:r>
            <a:r>
              <a:rPr lang="zh-CN" altLang="en-US" dirty="0" smtClean="0">
                <a:latin typeface="华文中宋" panose="02010600040101010101" pitchFamily="2" charset="-122"/>
                <a:ea typeface="华文中宋" panose="02010600040101010101" pitchFamily="2" charset="-122"/>
              </a:rPr>
              <a:t>输入空间异常庞大</a:t>
            </a:r>
            <a:endParaRPr lang="zh-CN" altLang="en-US" dirty="0">
              <a:latin typeface="华文中宋" panose="02010600040101010101" pitchFamily="2" charset="-122"/>
              <a:ea typeface="华文中宋" panose="02010600040101010101" pitchFamily="2" charset="-122"/>
            </a:endParaRPr>
          </a:p>
        </p:txBody>
      </p:sp>
      <p:sp>
        <p:nvSpPr>
          <p:cNvPr id="14" name="文本框 13"/>
          <p:cNvSpPr txBox="1"/>
          <p:nvPr/>
        </p:nvSpPr>
        <p:spPr>
          <a:xfrm>
            <a:off x="1801368" y="3037806"/>
            <a:ext cx="8942832" cy="874278"/>
          </a:xfrm>
          <a:prstGeom prst="rect">
            <a:avLst/>
          </a:prstGeom>
          <a:noFill/>
        </p:spPr>
        <p:txBody>
          <a:bodyPr wrap="square" rtlCol="0">
            <a:spAutoFit/>
          </a:bodyPr>
          <a:lstStyle/>
          <a:p>
            <a:pPr>
              <a:lnSpc>
                <a:spcPct val="150000"/>
              </a:lnSpc>
            </a:pPr>
            <a:r>
              <a:rPr lang="en-US" altLang="zh-CN" dirty="0" smtClean="0">
                <a:latin typeface="华文中宋" panose="02010600040101010101" pitchFamily="2" charset="-122"/>
                <a:ea typeface="华文中宋" panose="02010600040101010101" pitchFamily="2" charset="-122"/>
              </a:rPr>
              <a:t>JavaBean</a:t>
            </a:r>
            <a:r>
              <a:rPr lang="zh-CN" altLang="en-US" dirty="0" smtClean="0">
                <a:latin typeface="华文中宋" panose="02010600040101010101" pitchFamily="2" charset="-122"/>
                <a:ea typeface="华文中宋" panose="02010600040101010101" pitchFamily="2" charset="-122"/>
              </a:rPr>
              <a:t>是一个从现实世界通过映射得到的对象，其成员变量呈现出</a:t>
            </a:r>
            <a:r>
              <a:rPr lang="zh-CN" altLang="en-US" dirty="0" smtClean="0">
                <a:solidFill>
                  <a:schemeClr val="accent1"/>
                </a:solidFill>
                <a:latin typeface="华文中宋" panose="02010600040101010101" pitchFamily="2" charset="-122"/>
                <a:ea typeface="华文中宋" panose="02010600040101010101" pitchFamily="2" charset="-122"/>
              </a:rPr>
              <a:t>层次化</a:t>
            </a:r>
            <a:r>
              <a:rPr lang="zh-CN" altLang="en-US" dirty="0" smtClean="0">
                <a:latin typeface="华文中宋" panose="02010600040101010101" pitchFamily="2" charset="-122"/>
                <a:ea typeface="华文中宋" panose="02010600040101010101" pitchFamily="2" charset="-122"/>
              </a:rPr>
              <a:t>、</a:t>
            </a:r>
            <a:r>
              <a:rPr lang="zh-CN" altLang="en-US" dirty="0" smtClean="0">
                <a:solidFill>
                  <a:schemeClr val="accent1"/>
                </a:solidFill>
                <a:latin typeface="华文中宋" panose="02010600040101010101" pitchFamily="2" charset="-122"/>
                <a:ea typeface="华文中宋" panose="02010600040101010101" pitchFamily="2" charset="-122"/>
              </a:rPr>
              <a:t>多样化</a:t>
            </a:r>
            <a:r>
              <a:rPr lang="zh-CN" altLang="en-US" dirty="0" smtClean="0">
                <a:latin typeface="华文中宋" panose="02010600040101010101" pitchFamily="2" charset="-122"/>
                <a:ea typeface="华文中宋" panose="02010600040101010101" pitchFamily="2" charset="-122"/>
              </a:rPr>
              <a:t>、和</a:t>
            </a:r>
            <a:r>
              <a:rPr lang="zh-CN" altLang="en-US" dirty="0" smtClean="0">
                <a:solidFill>
                  <a:schemeClr val="accent1"/>
                </a:solidFill>
                <a:latin typeface="华文中宋" panose="02010600040101010101" pitchFamily="2" charset="-122"/>
                <a:ea typeface="华文中宋" panose="02010600040101010101" pitchFamily="2" charset="-122"/>
              </a:rPr>
              <a:t>复杂化</a:t>
            </a:r>
            <a:r>
              <a:rPr lang="zh-CN" altLang="en-US" dirty="0" smtClean="0">
                <a:latin typeface="华文中宋" panose="02010600040101010101" pitchFamily="2" charset="-122"/>
                <a:ea typeface="华文中宋" panose="02010600040101010101" pitchFamily="2" charset="-122"/>
              </a:rPr>
              <a:t>的特点</a:t>
            </a:r>
            <a:endParaRPr lang="zh-CN" altLang="en-US" dirty="0">
              <a:latin typeface="华文中宋" panose="02010600040101010101" pitchFamily="2" charset="-122"/>
              <a:ea typeface="华文中宋" panose="02010600040101010101" pitchFamily="2" charset="-122"/>
            </a:endParaRPr>
          </a:p>
        </p:txBody>
      </p:sp>
      <p:sp>
        <p:nvSpPr>
          <p:cNvPr id="15" name="文本框 14"/>
          <p:cNvSpPr txBox="1"/>
          <p:nvPr/>
        </p:nvSpPr>
        <p:spPr>
          <a:xfrm>
            <a:off x="1443080" y="4097580"/>
            <a:ext cx="4793128"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err="1" smtClean="0">
                <a:latin typeface="华文中宋" panose="02010600040101010101" pitchFamily="2" charset="-122"/>
                <a:ea typeface="华文中宋" panose="02010600040101010101" pitchFamily="2" charset="-122"/>
              </a:rPr>
              <a:t>FastJson</a:t>
            </a:r>
            <a:r>
              <a:rPr lang="zh-CN" altLang="en-US" dirty="0" smtClean="0">
                <a:latin typeface="华文中宋" panose="02010600040101010101" pitchFamily="2" charset="-122"/>
                <a:ea typeface="华文中宋" panose="02010600040101010101" pitchFamily="2" charset="-122"/>
              </a:rPr>
              <a:t>的基准系统（</a:t>
            </a:r>
            <a:r>
              <a:rPr lang="en-US" altLang="zh-CN" dirty="0" smtClean="0">
                <a:latin typeface="华文中宋" panose="02010600040101010101" pitchFamily="2" charset="-122"/>
                <a:ea typeface="华文中宋" panose="02010600040101010101" pitchFamily="2" charset="-122"/>
              </a:rPr>
              <a:t>benchmark</a:t>
            </a:r>
            <a:r>
              <a:rPr lang="zh-CN" altLang="en-US" dirty="0" smtClean="0">
                <a:latin typeface="华文中宋" panose="02010600040101010101" pitchFamily="2" charset="-122"/>
                <a:ea typeface="华文中宋" panose="02010600040101010101" pitchFamily="2" charset="-122"/>
              </a:rPr>
              <a:t>）</a:t>
            </a:r>
            <a:endParaRPr lang="zh-CN" altLang="en-US" dirty="0">
              <a:latin typeface="华文中宋" panose="02010600040101010101" pitchFamily="2" charset="-122"/>
              <a:ea typeface="华文中宋" panose="02010600040101010101" pitchFamily="2" charset="-122"/>
            </a:endParaRPr>
          </a:p>
        </p:txBody>
      </p:sp>
      <p:sp>
        <p:nvSpPr>
          <p:cNvPr id="16" name="文本框 15"/>
          <p:cNvSpPr txBox="1"/>
          <p:nvPr/>
        </p:nvSpPr>
        <p:spPr>
          <a:xfrm>
            <a:off x="1740580" y="4416906"/>
            <a:ext cx="9454896" cy="923330"/>
          </a:xfrm>
          <a:prstGeom prst="rect">
            <a:avLst/>
          </a:prstGeom>
          <a:noFill/>
        </p:spPr>
        <p:txBody>
          <a:bodyPr wrap="square" rtlCol="0">
            <a:spAutoFit/>
          </a:bodyPr>
          <a:lstStyle/>
          <a:p>
            <a:pPr marL="342900" indent="-342900">
              <a:lnSpc>
                <a:spcPct val="150000"/>
              </a:lnSpc>
              <a:buFont typeface="+mj-ea"/>
              <a:buAutoNum type="circleNumDbPlain"/>
            </a:pPr>
            <a:r>
              <a:rPr lang="en-US" altLang="zh-CN" dirty="0" err="1" smtClean="0">
                <a:latin typeface="华文中宋" panose="02010600040101010101" pitchFamily="2" charset="-122"/>
                <a:ea typeface="华文中宋" panose="02010600040101010101" pitchFamily="2" charset="-122"/>
              </a:rPr>
              <a:t>Eishay</a:t>
            </a:r>
            <a:r>
              <a:rPr lang="zh-CN" altLang="en-US" dirty="0" smtClean="0">
                <a:latin typeface="华文中宋" panose="02010600040101010101" pitchFamily="2" charset="-122"/>
                <a:ea typeface="华文中宋" panose="02010600040101010101" pitchFamily="2" charset="-122"/>
              </a:rPr>
              <a:t>：一个用来比较序列化库性能的基准系统，包含一个场景，</a:t>
            </a:r>
            <a:r>
              <a:rPr lang="en-US" altLang="zh-CN" dirty="0" smtClean="0">
                <a:latin typeface="华文中宋" panose="02010600040101010101" pitchFamily="2" charset="-122"/>
                <a:ea typeface="华文中宋" panose="02010600040101010101" pitchFamily="2" charset="-122"/>
              </a:rPr>
              <a:t>4</a:t>
            </a:r>
            <a:r>
              <a:rPr lang="zh-CN" altLang="en-US" dirty="0" smtClean="0">
                <a:latin typeface="华文中宋" panose="02010600040101010101" pitchFamily="2" charset="-122"/>
                <a:ea typeface="华文中宋" panose="02010600040101010101" pitchFamily="2" charset="-122"/>
              </a:rPr>
              <a:t>个测试用例</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en-US" altLang="zh-CN" dirty="0" err="1" smtClean="0">
                <a:latin typeface="华文中宋" panose="02010600040101010101" pitchFamily="2" charset="-122"/>
                <a:ea typeface="华文中宋" panose="02010600040101010101" pitchFamily="2" charset="-122"/>
              </a:rPr>
              <a:t>FastJson</a:t>
            </a:r>
            <a:r>
              <a:rPr lang="zh-CN" altLang="en-US" dirty="0" smtClean="0">
                <a:latin typeface="华文中宋" panose="02010600040101010101" pitchFamily="2" charset="-122"/>
                <a:ea typeface="华文中宋" panose="02010600040101010101" pitchFamily="2" charset="-122"/>
              </a:rPr>
              <a:t>的内部测试用例数目超过</a:t>
            </a:r>
            <a:r>
              <a:rPr lang="en-US" altLang="zh-CN" dirty="0" smtClean="0">
                <a:latin typeface="华文中宋" panose="02010600040101010101" pitchFamily="2" charset="-122"/>
                <a:ea typeface="华文中宋" panose="02010600040101010101" pitchFamily="2" charset="-122"/>
              </a:rPr>
              <a:t>3321</a:t>
            </a:r>
            <a:r>
              <a:rPr lang="zh-CN" altLang="en-US" dirty="0" smtClean="0">
                <a:latin typeface="华文中宋" panose="02010600040101010101" pitchFamily="2" charset="-122"/>
                <a:ea typeface="华文中宋" panose="02010600040101010101" pitchFamily="2" charset="-122"/>
              </a:rPr>
              <a:t>个，但是找不到</a:t>
            </a:r>
            <a:endParaRPr lang="en-US" altLang="zh-CN" dirty="0" smtClean="0">
              <a:latin typeface="华文中宋" panose="02010600040101010101" pitchFamily="2" charset="-122"/>
              <a:ea typeface="华文中宋" panose="02010600040101010101" pitchFamily="2" charset="-122"/>
            </a:endParaRPr>
          </a:p>
        </p:txBody>
      </p:sp>
      <p:pic>
        <p:nvPicPr>
          <p:cNvPr id="17" name="图片 16"/>
          <p:cNvPicPr>
            <a:picLocks noChangeAspect="1"/>
          </p:cNvPicPr>
          <p:nvPr/>
        </p:nvPicPr>
        <p:blipFill>
          <a:blip r:embed="rId2"/>
          <a:stretch>
            <a:fillRect/>
          </a:stretch>
        </p:blipFill>
        <p:spPr>
          <a:xfrm>
            <a:off x="7718359" y="573167"/>
            <a:ext cx="4267200" cy="5727049"/>
          </a:xfrm>
          <a:prstGeom prst="rect">
            <a:avLst/>
          </a:prstGeom>
        </p:spPr>
      </p:pic>
      <p:pic>
        <p:nvPicPr>
          <p:cNvPr id="18" name="图片 17"/>
          <p:cNvPicPr>
            <a:picLocks noChangeAspect="1"/>
          </p:cNvPicPr>
          <p:nvPr/>
        </p:nvPicPr>
        <p:blipFill>
          <a:blip r:embed="rId3"/>
          <a:stretch>
            <a:fillRect/>
          </a:stretch>
        </p:blipFill>
        <p:spPr>
          <a:xfrm>
            <a:off x="7718359" y="1640146"/>
            <a:ext cx="4647376" cy="3881106"/>
          </a:xfrm>
          <a:prstGeom prst="rect">
            <a:avLst/>
          </a:prstGeom>
        </p:spPr>
      </p:pic>
    </p:spTree>
    <p:extLst>
      <p:ext uri="{BB962C8B-B14F-4D97-AF65-F5344CB8AC3E}">
        <p14:creationId xmlns:p14="http://schemas.microsoft.com/office/powerpoint/2010/main" val="1254496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1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4" grpId="0"/>
      <p:bldP spid="15"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30646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测试用例集</a:t>
            </a:r>
            <a:endParaRPr lang="zh-CN" altLang="en-US" sz="2000" dirty="0">
              <a:latin typeface="华文中宋" panose="02010600040101010101" pitchFamily="2" charset="-122"/>
              <a:ea typeface="华文中宋" panose="02010600040101010101" pitchFamily="2" charset="-122"/>
            </a:endParaRPr>
          </a:p>
        </p:txBody>
      </p:sp>
      <p:sp>
        <p:nvSpPr>
          <p:cNvPr id="10" name="文本框 9"/>
          <p:cNvSpPr txBox="1"/>
          <p:nvPr/>
        </p:nvSpPr>
        <p:spPr>
          <a:xfrm>
            <a:off x="1417320" y="1354515"/>
            <a:ext cx="5276088"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基于场景的</a:t>
            </a:r>
            <a:r>
              <a:rPr lang="en-US" altLang="zh-CN" dirty="0" err="1" smtClean="0">
                <a:latin typeface="华文中宋" panose="02010600040101010101" pitchFamily="2" charset="-122"/>
                <a:ea typeface="华文中宋" panose="02010600040101010101" pitchFamily="2" charset="-122"/>
              </a:rPr>
              <a:t>FastJson</a:t>
            </a:r>
            <a:r>
              <a:rPr lang="zh-CN" altLang="en-US" dirty="0" smtClean="0">
                <a:latin typeface="华文中宋" panose="02010600040101010101" pitchFamily="2" charset="-122"/>
                <a:ea typeface="华文中宋" panose="02010600040101010101" pitchFamily="2" charset="-122"/>
              </a:rPr>
              <a:t>测试用例集生成方法</a:t>
            </a:r>
            <a:endParaRPr lang="zh-CN" altLang="en-US" dirty="0">
              <a:latin typeface="华文中宋" panose="02010600040101010101" pitchFamily="2" charset="-122"/>
              <a:ea typeface="华文中宋" panose="02010600040101010101" pitchFamily="2" charset="-122"/>
            </a:endParaRPr>
          </a:p>
        </p:txBody>
      </p:sp>
      <p:sp>
        <p:nvSpPr>
          <p:cNvPr id="2" name="文本框 1"/>
          <p:cNvSpPr txBox="1"/>
          <p:nvPr/>
        </p:nvSpPr>
        <p:spPr>
          <a:xfrm>
            <a:off x="1749188" y="1720428"/>
            <a:ext cx="8784699" cy="507831"/>
          </a:xfrm>
          <a:prstGeom prst="rect">
            <a:avLst/>
          </a:prstGeom>
          <a:noFill/>
        </p:spPr>
        <p:txBody>
          <a:bodyPr wrap="square" rtlCol="0">
            <a:spAutoFit/>
          </a:bodyPr>
          <a:lstStyle/>
          <a:p>
            <a:pPr>
              <a:lnSpc>
                <a:spcPct val="150000"/>
              </a:lnSpc>
            </a:pPr>
            <a:r>
              <a:rPr lang="zh-CN" altLang="en-US" dirty="0" smtClean="0">
                <a:latin typeface="华文中宋" panose="02010600040101010101" pitchFamily="2" charset="-122"/>
                <a:ea typeface="华文中宋" panose="02010600040101010101" pitchFamily="2" charset="-122"/>
              </a:rPr>
              <a:t>将人映射为</a:t>
            </a:r>
            <a:r>
              <a:rPr lang="en-US" altLang="zh-CN" dirty="0" smtClean="0">
                <a:latin typeface="华文中宋" panose="02010600040101010101" pitchFamily="2" charset="-122"/>
                <a:ea typeface="华文中宋" panose="02010600040101010101" pitchFamily="2" charset="-122"/>
              </a:rPr>
              <a:t>POJO</a:t>
            </a:r>
            <a:r>
              <a:rPr lang="zh-CN" altLang="en-US" dirty="0" smtClean="0">
                <a:latin typeface="华文中宋" panose="02010600040101010101" pitchFamily="2" charset="-122"/>
                <a:ea typeface="华文中宋" panose="02010600040101010101" pitchFamily="2" charset="-122"/>
              </a:rPr>
              <a:t>，通过人的各种成员变量模拟</a:t>
            </a:r>
            <a:r>
              <a:rPr lang="en-US" altLang="zh-CN" dirty="0" err="1" smtClean="0">
                <a:latin typeface="华文中宋" panose="02010600040101010101" pitchFamily="2" charset="-122"/>
                <a:ea typeface="华文中宋" panose="02010600040101010101" pitchFamily="2" charset="-122"/>
              </a:rPr>
              <a:t>FastJson</a:t>
            </a:r>
            <a:r>
              <a:rPr lang="zh-CN" altLang="en-US" dirty="0" smtClean="0">
                <a:latin typeface="华文中宋" panose="02010600040101010101" pitchFamily="2" charset="-122"/>
                <a:ea typeface="华文中宋" panose="02010600040101010101" pitchFamily="2" charset="-122"/>
              </a:rPr>
              <a:t>反序列化的各种场景</a:t>
            </a:r>
            <a:endParaRPr lang="zh-CN" altLang="en-US" dirty="0">
              <a:latin typeface="华文中宋" panose="02010600040101010101" pitchFamily="2" charset="-122"/>
              <a:ea typeface="华文中宋" panose="02010600040101010101" pitchFamily="2" charset="-122"/>
            </a:endParaRPr>
          </a:p>
        </p:txBody>
      </p:sp>
      <p:sp>
        <p:nvSpPr>
          <p:cNvPr id="19" name="文本框 18"/>
          <p:cNvSpPr txBox="1"/>
          <p:nvPr/>
        </p:nvSpPr>
        <p:spPr>
          <a:xfrm>
            <a:off x="1417320" y="2291413"/>
            <a:ext cx="5276088"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范畴与选项</a:t>
            </a:r>
            <a:endParaRPr lang="zh-CN" altLang="en-US" dirty="0">
              <a:latin typeface="华文中宋" panose="02010600040101010101" pitchFamily="2" charset="-122"/>
              <a:ea typeface="华文中宋" panose="02010600040101010101" pitchFamily="2" charset="-122"/>
            </a:endParaRPr>
          </a:p>
        </p:txBody>
      </p:sp>
      <p:sp>
        <p:nvSpPr>
          <p:cNvPr id="8" name="文本框 7"/>
          <p:cNvSpPr txBox="1"/>
          <p:nvPr/>
        </p:nvSpPr>
        <p:spPr>
          <a:xfrm>
            <a:off x="1749188" y="6394349"/>
            <a:ext cx="4038964" cy="369332"/>
          </a:xfrm>
          <a:prstGeom prst="rect">
            <a:avLst/>
          </a:prstGeom>
          <a:noFill/>
        </p:spPr>
        <p:txBody>
          <a:bodyPr wrap="square" rtlCol="0">
            <a:spAutoFit/>
          </a:bodyPr>
          <a:lstStyle/>
          <a:p>
            <a:r>
              <a:rPr lang="zh-CN" altLang="en-US" dirty="0" smtClean="0"/>
              <a:t>最简单的选项组合有</a:t>
            </a:r>
            <a:r>
              <a:rPr lang="en-US" altLang="zh-CN" dirty="0" smtClean="0">
                <a:solidFill>
                  <a:srgbClr val="FF0000"/>
                </a:solidFill>
              </a:rPr>
              <a:t>382</a:t>
            </a:r>
            <a:r>
              <a:rPr lang="en-US" altLang="zh-CN" dirty="0">
                <a:solidFill>
                  <a:srgbClr val="FF0000"/>
                </a:solidFill>
              </a:rPr>
              <a:t>,</a:t>
            </a:r>
            <a:r>
              <a:rPr lang="en-US" altLang="zh-CN" dirty="0" smtClean="0">
                <a:solidFill>
                  <a:srgbClr val="FF0000"/>
                </a:solidFill>
              </a:rPr>
              <a:t>954,448</a:t>
            </a:r>
            <a:r>
              <a:rPr lang="zh-CN" altLang="en-US" dirty="0"/>
              <a:t>种</a:t>
            </a:r>
          </a:p>
        </p:txBody>
      </p:sp>
      <p:pic>
        <p:nvPicPr>
          <p:cNvPr id="12" name="图片 11"/>
          <p:cNvPicPr>
            <a:picLocks noChangeAspect="1"/>
          </p:cNvPicPr>
          <p:nvPr/>
        </p:nvPicPr>
        <p:blipFill>
          <a:blip r:embed="rId2"/>
          <a:stretch>
            <a:fillRect/>
          </a:stretch>
        </p:blipFill>
        <p:spPr>
          <a:xfrm>
            <a:off x="1859471" y="2677871"/>
            <a:ext cx="3343465" cy="3514686"/>
          </a:xfrm>
          <a:prstGeom prst="rect">
            <a:avLst/>
          </a:prstGeom>
        </p:spPr>
      </p:pic>
    </p:spTree>
    <p:extLst>
      <p:ext uri="{BB962C8B-B14F-4D97-AF65-F5344CB8AC3E}">
        <p14:creationId xmlns:p14="http://schemas.microsoft.com/office/powerpoint/2010/main" val="3333312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P spid="19"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30646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测试用例集</a:t>
            </a:r>
            <a:endParaRPr lang="zh-CN" altLang="en-US" sz="2000" dirty="0">
              <a:latin typeface="华文中宋" panose="02010600040101010101" pitchFamily="2" charset="-122"/>
              <a:ea typeface="华文中宋" panose="02010600040101010101" pitchFamily="2" charset="-122"/>
            </a:endParaRPr>
          </a:p>
        </p:txBody>
      </p:sp>
      <p:sp>
        <p:nvSpPr>
          <p:cNvPr id="6" name="文本框 5"/>
          <p:cNvSpPr txBox="1"/>
          <p:nvPr/>
        </p:nvSpPr>
        <p:spPr>
          <a:xfrm>
            <a:off x="1344168" y="1419663"/>
            <a:ext cx="6428232" cy="369332"/>
          </a:xfrm>
          <a:prstGeom prst="rect">
            <a:avLst/>
          </a:prstGeom>
          <a:noFill/>
        </p:spPr>
        <p:txBody>
          <a:bodyPr wrap="square" rtlCol="0">
            <a:spAutoFit/>
          </a:bodyPr>
          <a:lstStyle/>
          <a:p>
            <a:r>
              <a:rPr lang="zh-CN" altLang="en-US" dirty="0" smtClean="0">
                <a:latin typeface="华文中宋" panose="02010600040101010101" pitchFamily="2" charset="-122"/>
                <a:ea typeface="华文中宋" panose="02010600040101010101" pitchFamily="2" charset="-122"/>
              </a:rPr>
              <a:t>通过为不同范畴中的选项组合添加约束来约减测试用例数目</a:t>
            </a:r>
            <a:endParaRPr lang="zh-CN" altLang="en-US" dirty="0">
              <a:latin typeface="华文中宋" panose="02010600040101010101" pitchFamily="2" charset="-122"/>
              <a:ea typeface="华文中宋" panose="02010600040101010101" pitchFamily="2" charset="-122"/>
            </a:endParaRPr>
          </a:p>
        </p:txBody>
      </p:sp>
      <p:sp>
        <p:nvSpPr>
          <p:cNvPr id="13" name="文本框 12"/>
          <p:cNvSpPr txBox="1"/>
          <p:nvPr/>
        </p:nvSpPr>
        <p:spPr>
          <a:xfrm>
            <a:off x="1344168" y="1908513"/>
            <a:ext cx="5276088"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测试规格说明书描述语言</a:t>
            </a:r>
            <a:r>
              <a:rPr lang="en-US" altLang="zh-CN" dirty="0" smtClean="0">
                <a:latin typeface="华文中宋" panose="02010600040101010101" pitchFamily="2" charset="-122"/>
                <a:ea typeface="华文中宋" panose="02010600040101010101" pitchFamily="2" charset="-122"/>
              </a:rPr>
              <a:t>——TSL</a:t>
            </a:r>
            <a:endParaRPr lang="zh-CN" altLang="en-US" dirty="0">
              <a:latin typeface="华文中宋" panose="02010600040101010101" pitchFamily="2" charset="-122"/>
              <a:ea typeface="华文中宋" panose="02010600040101010101" pitchFamily="2" charset="-122"/>
            </a:endParaRPr>
          </a:p>
        </p:txBody>
      </p:sp>
      <p:sp>
        <p:nvSpPr>
          <p:cNvPr id="14" name="文本框 13"/>
          <p:cNvSpPr txBox="1"/>
          <p:nvPr/>
        </p:nvSpPr>
        <p:spPr>
          <a:xfrm>
            <a:off x="1344168" y="2277845"/>
            <a:ext cx="8887968" cy="923330"/>
          </a:xfrm>
          <a:prstGeom prst="rect">
            <a:avLst/>
          </a:prstGeom>
          <a:noFill/>
        </p:spPr>
        <p:txBody>
          <a:bodyPr wrap="square" rtlCol="0">
            <a:spAutoFit/>
          </a:bodyPr>
          <a:lstStyle/>
          <a:p>
            <a:pPr>
              <a:lnSpc>
                <a:spcPct val="150000"/>
              </a:lnSpc>
            </a:pPr>
            <a:r>
              <a:rPr lang="zh-CN" altLang="en-US" dirty="0" smtClean="0">
                <a:latin typeface="华文中宋" panose="02010600040101010101" pitchFamily="2" charset="-122"/>
                <a:ea typeface="华文中宋" panose="02010600040101010101" pitchFamily="2" charset="-122"/>
              </a:rPr>
              <a:t>通过为选项添加属性、声明和选择表达式，来建立选项在组合过程中的约束，达到减少测试用例数目的目的</a:t>
            </a:r>
            <a:endParaRPr lang="zh-CN" altLang="en-US" dirty="0">
              <a:latin typeface="华文中宋" panose="02010600040101010101" pitchFamily="2" charset="-122"/>
              <a:ea typeface="华文中宋" panose="02010600040101010101" pitchFamily="2" charset="-122"/>
            </a:endParaRPr>
          </a:p>
        </p:txBody>
      </p:sp>
      <p:sp>
        <p:nvSpPr>
          <p:cNvPr id="15" name="文本框 14"/>
          <p:cNvSpPr txBox="1"/>
          <p:nvPr/>
        </p:nvSpPr>
        <p:spPr>
          <a:xfrm>
            <a:off x="1344168" y="4624953"/>
            <a:ext cx="5276088"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基于</a:t>
            </a:r>
            <a:r>
              <a:rPr lang="en-US" altLang="zh-CN" dirty="0" smtClean="0">
                <a:latin typeface="华文中宋" panose="02010600040101010101" pitchFamily="2" charset="-122"/>
                <a:ea typeface="华文中宋" panose="02010600040101010101" pitchFamily="2" charset="-122"/>
              </a:rPr>
              <a:t>TSL</a:t>
            </a:r>
            <a:r>
              <a:rPr lang="zh-CN" altLang="en-US" dirty="0" smtClean="0">
                <a:latin typeface="华文中宋" panose="02010600040101010101" pitchFamily="2" charset="-122"/>
                <a:ea typeface="华文中宋" panose="02010600040101010101" pitchFamily="2" charset="-122"/>
              </a:rPr>
              <a:t>的测试规格说明书</a:t>
            </a:r>
            <a:r>
              <a:rPr lang="zh-CN" altLang="en-US" dirty="0">
                <a:latin typeface="华文中宋" panose="02010600040101010101" pitchFamily="2" charset="-122"/>
                <a:ea typeface="华文中宋" panose="02010600040101010101" pitchFamily="2" charset="-122"/>
              </a:rPr>
              <a:t>示例</a:t>
            </a:r>
          </a:p>
        </p:txBody>
      </p:sp>
      <p:sp>
        <p:nvSpPr>
          <p:cNvPr id="11" name="文本框 10"/>
          <p:cNvSpPr txBox="1"/>
          <p:nvPr/>
        </p:nvSpPr>
        <p:spPr>
          <a:xfrm>
            <a:off x="1673352" y="3137779"/>
            <a:ext cx="6976872" cy="1289777"/>
          </a:xfrm>
          <a:prstGeom prst="rect">
            <a:avLst/>
          </a:prstGeom>
          <a:noFill/>
        </p:spPr>
        <p:txBody>
          <a:bodyPr wrap="square" rtlCol="0">
            <a:spAutoFit/>
          </a:bodyPr>
          <a:lstStyle/>
          <a:p>
            <a:pPr marL="342900" indent="-342900">
              <a:lnSpc>
                <a:spcPct val="150000"/>
              </a:lnSpc>
              <a:buFont typeface="+mj-ea"/>
              <a:buAutoNum type="circleNumDbPlain"/>
            </a:pPr>
            <a:r>
              <a:rPr lang="zh-CN" altLang="en-US" dirty="0" smtClean="0">
                <a:latin typeface="华文中宋" panose="02010600040101010101" pitchFamily="2" charset="-122"/>
                <a:ea typeface="华文中宋" panose="02010600040101010101" pitchFamily="2" charset="-122"/>
              </a:rPr>
              <a:t>属性：</a:t>
            </a:r>
            <a:r>
              <a:rPr lang="en-US" altLang="zh-CN" dirty="0" smtClean="0">
                <a:latin typeface="华文中宋" panose="02010600040101010101" pitchFamily="2" charset="-122"/>
                <a:ea typeface="华文中宋" panose="02010600040101010101" pitchFamily="2" charset="-122"/>
              </a:rPr>
              <a:t>[property A, B, … ]</a:t>
            </a:r>
          </a:p>
          <a:p>
            <a:pPr marL="342900" indent="-342900">
              <a:lnSpc>
                <a:spcPct val="150000"/>
              </a:lnSpc>
              <a:buFont typeface="+mj-ea"/>
              <a:buAutoNum type="circleNumDbPlain"/>
            </a:pPr>
            <a:r>
              <a:rPr lang="zh-CN" altLang="en-US" dirty="0" smtClean="0">
                <a:latin typeface="华文中宋" panose="02010600040101010101" pitchFamily="2" charset="-122"/>
                <a:ea typeface="华文中宋" panose="02010600040101010101" pitchFamily="2" charset="-122"/>
              </a:rPr>
              <a:t>声明：</a:t>
            </a:r>
            <a:r>
              <a:rPr lang="en-US" altLang="zh-CN" dirty="0" smtClean="0">
                <a:latin typeface="华文中宋" panose="02010600040101010101" pitchFamily="2" charset="-122"/>
                <a:ea typeface="华文中宋" panose="02010600040101010101" pitchFamily="2" charset="-122"/>
              </a:rPr>
              <a:t>[error]</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[single]</a:t>
            </a:r>
          </a:p>
          <a:p>
            <a:pPr marL="342900" indent="-342900">
              <a:lnSpc>
                <a:spcPct val="150000"/>
              </a:lnSpc>
              <a:buFont typeface="+mj-ea"/>
              <a:buAutoNum type="circleNumDbPlain"/>
            </a:pPr>
            <a:r>
              <a:rPr lang="zh-CN" altLang="en-US" dirty="0" smtClean="0">
                <a:latin typeface="华文中宋" panose="02010600040101010101" pitchFamily="2" charset="-122"/>
                <a:ea typeface="华文中宋" panose="02010600040101010101" pitchFamily="2" charset="-122"/>
              </a:rPr>
              <a:t>选择表达式：</a:t>
            </a:r>
            <a:r>
              <a:rPr lang="en-US" altLang="zh-CN" dirty="0" smtClean="0">
                <a:latin typeface="华文中宋" panose="02010600040101010101" pitchFamily="2" charset="-122"/>
                <a:ea typeface="华文中宋" panose="02010600040101010101" pitchFamily="2" charset="-122"/>
              </a:rPr>
              <a:t>[if A]</a:t>
            </a:r>
            <a:endParaRPr lang="zh-CN" altLang="en-US" dirty="0">
              <a:latin typeface="华文中宋" panose="02010600040101010101" pitchFamily="2" charset="-122"/>
              <a:ea typeface="华文中宋" panose="02010600040101010101" pitchFamily="2" charset="-122"/>
            </a:endParaRPr>
          </a:p>
        </p:txBody>
      </p:sp>
      <p:pic>
        <p:nvPicPr>
          <p:cNvPr id="16" name="图片 15"/>
          <p:cNvPicPr>
            <a:picLocks noChangeAspect="1"/>
          </p:cNvPicPr>
          <p:nvPr/>
        </p:nvPicPr>
        <p:blipFill>
          <a:blip r:embed="rId2"/>
          <a:stretch>
            <a:fillRect/>
          </a:stretch>
        </p:blipFill>
        <p:spPr>
          <a:xfrm>
            <a:off x="5679567" y="773022"/>
            <a:ext cx="6317361" cy="6057546"/>
          </a:xfrm>
          <a:prstGeom prst="rect">
            <a:avLst/>
          </a:prstGeom>
        </p:spPr>
      </p:pic>
    </p:spTree>
    <p:extLst>
      <p:ext uri="{BB962C8B-B14F-4D97-AF65-F5344CB8AC3E}">
        <p14:creationId xmlns:p14="http://schemas.microsoft.com/office/powerpoint/2010/main" val="181148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P spid="14" grpId="0"/>
      <p:bldP spid="15"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30646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测试用例集</a:t>
            </a:r>
            <a:endParaRPr lang="zh-CN" altLang="en-US" sz="2000" dirty="0">
              <a:latin typeface="华文中宋" panose="02010600040101010101" pitchFamily="2" charset="-122"/>
              <a:ea typeface="华文中宋" panose="02010600040101010101" pitchFamily="2" charset="-122"/>
            </a:endParaRPr>
          </a:p>
        </p:txBody>
      </p:sp>
      <p:sp>
        <p:nvSpPr>
          <p:cNvPr id="12" name="文本框 11"/>
          <p:cNvSpPr txBox="1"/>
          <p:nvPr/>
        </p:nvSpPr>
        <p:spPr>
          <a:xfrm>
            <a:off x="1344168" y="1345934"/>
            <a:ext cx="3692289"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err="1" smtClean="0">
                <a:latin typeface="华文中宋" panose="02010600040101010101" pitchFamily="2" charset="-122"/>
                <a:ea typeface="华文中宋" panose="02010600040101010101" pitchFamily="2" charset="-122"/>
              </a:rPr>
              <a:t>FastJson</a:t>
            </a:r>
            <a:r>
              <a:rPr lang="zh-CN" altLang="en-US" dirty="0" smtClean="0">
                <a:latin typeface="华文中宋" panose="02010600040101010101" pitchFamily="2" charset="-122"/>
                <a:ea typeface="华文中宋" panose="02010600040101010101" pitchFamily="2" charset="-122"/>
              </a:rPr>
              <a:t>测试用例约减方案</a:t>
            </a:r>
            <a:endParaRPr lang="zh-CN" altLang="en-US" dirty="0">
              <a:latin typeface="华文中宋" panose="02010600040101010101" pitchFamily="2" charset="-122"/>
              <a:ea typeface="华文中宋" panose="02010600040101010101" pitchFamily="2" charset="-122"/>
            </a:endParaRPr>
          </a:p>
        </p:txBody>
      </p:sp>
      <p:pic>
        <p:nvPicPr>
          <p:cNvPr id="6" name="图片 5"/>
          <p:cNvPicPr>
            <a:picLocks noChangeAspect="1"/>
          </p:cNvPicPr>
          <p:nvPr/>
        </p:nvPicPr>
        <p:blipFill>
          <a:blip r:embed="rId2"/>
          <a:stretch>
            <a:fillRect/>
          </a:stretch>
        </p:blipFill>
        <p:spPr>
          <a:xfrm>
            <a:off x="1745170" y="1715266"/>
            <a:ext cx="4135237" cy="4640008"/>
          </a:xfrm>
          <a:prstGeom prst="rect">
            <a:avLst/>
          </a:prstGeom>
        </p:spPr>
      </p:pic>
      <p:sp>
        <p:nvSpPr>
          <p:cNvPr id="7" name="文本框 6"/>
          <p:cNvSpPr txBox="1"/>
          <p:nvPr/>
        </p:nvSpPr>
        <p:spPr>
          <a:xfrm>
            <a:off x="6336792" y="5001768"/>
            <a:ext cx="5029200" cy="369332"/>
          </a:xfrm>
          <a:prstGeom prst="rect">
            <a:avLst/>
          </a:prstGeom>
          <a:noFill/>
        </p:spPr>
        <p:txBody>
          <a:bodyPr wrap="square" rtlCol="0">
            <a:spAutoFit/>
          </a:bodyPr>
          <a:lstStyle/>
          <a:p>
            <a:r>
              <a:rPr lang="zh-CN" altLang="en-US" dirty="0" smtClean="0"/>
              <a:t>详细的内容在蜕变关系识别方法总结</a:t>
            </a:r>
            <a:r>
              <a:rPr lang="en-US" altLang="zh-CN" dirty="0" smtClean="0"/>
              <a:t>.pdf</a:t>
            </a:r>
            <a:r>
              <a:rPr lang="zh-CN" altLang="en-US" dirty="0" smtClean="0"/>
              <a:t>文档中</a:t>
            </a:r>
            <a:endParaRPr lang="en-US" altLang="zh-CN" dirty="0" smtClean="0"/>
          </a:p>
        </p:txBody>
      </p:sp>
    </p:spTree>
    <p:extLst>
      <p:ext uri="{BB962C8B-B14F-4D97-AF65-F5344CB8AC3E}">
        <p14:creationId xmlns:p14="http://schemas.microsoft.com/office/powerpoint/2010/main" val="4160552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30646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蜕变关系</a:t>
            </a:r>
            <a:endParaRPr lang="zh-CN" altLang="en-US" sz="2000" dirty="0">
              <a:latin typeface="华文中宋" panose="02010600040101010101" pitchFamily="2" charset="-122"/>
              <a:ea typeface="华文中宋" panose="02010600040101010101" pitchFamily="2" charset="-122"/>
            </a:endParaRPr>
          </a:p>
        </p:txBody>
      </p:sp>
      <p:sp>
        <p:nvSpPr>
          <p:cNvPr id="10" name="文本框 9"/>
          <p:cNvSpPr txBox="1"/>
          <p:nvPr/>
        </p:nvSpPr>
        <p:spPr>
          <a:xfrm>
            <a:off x="1609344" y="1974039"/>
            <a:ext cx="6848856" cy="369332"/>
          </a:xfrm>
          <a:prstGeom prst="rect">
            <a:avLst/>
          </a:prstGeom>
          <a:noFill/>
        </p:spPr>
        <p:txBody>
          <a:bodyPr wrap="square" rtlCol="0">
            <a:spAutoFit/>
          </a:bodyPr>
          <a:lstStyle/>
          <a:p>
            <a:r>
              <a:rPr lang="zh-CN" altLang="en-US" dirty="0" smtClean="0">
                <a:latin typeface="华文中宋" panose="02010600040101010101" pitchFamily="2" charset="-122"/>
                <a:ea typeface="华文中宋" panose="02010600040101010101" pitchFamily="2" charset="-122"/>
              </a:rPr>
              <a:t>利用</a:t>
            </a:r>
            <a:r>
              <a:rPr lang="en-US" altLang="zh-CN" dirty="0" smtClean="0">
                <a:latin typeface="华文中宋" panose="02010600040101010101" pitchFamily="2" charset="-122"/>
                <a:ea typeface="华文中宋" panose="02010600040101010101" pitchFamily="2" charset="-122"/>
              </a:rPr>
              <a:t>METRIC</a:t>
            </a:r>
            <a:r>
              <a:rPr lang="zh-CN" altLang="en-US" dirty="0" smtClean="0">
                <a:latin typeface="华文中宋" panose="02010600040101010101" pitchFamily="2" charset="-122"/>
                <a:ea typeface="华文中宋" panose="02010600040101010101" pitchFamily="2" charset="-122"/>
              </a:rPr>
              <a:t>技术分别得到</a:t>
            </a:r>
            <a:r>
              <a:rPr lang="en-US" altLang="zh-CN" dirty="0" smtClean="0">
                <a:latin typeface="华文中宋" panose="02010600040101010101" pitchFamily="2" charset="-122"/>
                <a:ea typeface="华文中宋" panose="02010600040101010101" pitchFamily="2" charset="-122"/>
              </a:rPr>
              <a:t>184</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142</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1130</a:t>
            </a:r>
            <a:r>
              <a:rPr lang="zh-CN" altLang="en-US" dirty="0" smtClean="0">
                <a:latin typeface="华文中宋" panose="02010600040101010101" pitchFamily="2" charset="-122"/>
                <a:ea typeface="华文中宋" panose="02010600040101010101" pitchFamily="2" charset="-122"/>
              </a:rPr>
              <a:t>和</a:t>
            </a:r>
            <a:r>
              <a:rPr lang="en-US" altLang="zh-CN" dirty="0" smtClean="0">
                <a:latin typeface="华文中宋" panose="02010600040101010101" pitchFamily="2" charset="-122"/>
                <a:ea typeface="华文中宋" panose="02010600040101010101" pitchFamily="2" charset="-122"/>
              </a:rPr>
              <a:t>3512</a:t>
            </a:r>
            <a:r>
              <a:rPr lang="zh-CN" altLang="en-US" dirty="0" smtClean="0">
                <a:latin typeface="华文中宋" panose="02010600040101010101" pitchFamily="2" charset="-122"/>
                <a:ea typeface="华文中宋" panose="02010600040101010101" pitchFamily="2" charset="-122"/>
              </a:rPr>
              <a:t>个蜕变关系</a:t>
            </a:r>
            <a:endParaRPr lang="zh-CN" altLang="en-US" dirty="0">
              <a:latin typeface="华文中宋" panose="02010600040101010101" pitchFamily="2" charset="-122"/>
              <a:ea typeface="华文中宋" panose="02010600040101010101" pitchFamily="2" charset="-122"/>
            </a:endParaRPr>
          </a:p>
        </p:txBody>
      </p:sp>
      <p:sp>
        <p:nvSpPr>
          <p:cNvPr id="14" name="文本框 13"/>
          <p:cNvSpPr txBox="1"/>
          <p:nvPr/>
        </p:nvSpPr>
        <p:spPr>
          <a:xfrm>
            <a:off x="1335024" y="1451953"/>
            <a:ext cx="5276088"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实验室程序的蜕变关系获取</a:t>
            </a:r>
            <a:endParaRPr lang="zh-CN" altLang="en-US" dirty="0">
              <a:latin typeface="华文中宋" panose="02010600040101010101" pitchFamily="2" charset="-122"/>
              <a:ea typeface="华文中宋" panose="02010600040101010101" pitchFamily="2" charset="-122"/>
            </a:endParaRPr>
          </a:p>
        </p:txBody>
      </p:sp>
      <p:sp>
        <p:nvSpPr>
          <p:cNvPr id="15" name="文本框 14"/>
          <p:cNvSpPr txBox="1"/>
          <p:nvPr/>
        </p:nvSpPr>
        <p:spPr>
          <a:xfrm>
            <a:off x="1335024" y="2535399"/>
            <a:ext cx="5276088"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latin typeface="华文中宋" panose="02010600040101010101" pitchFamily="2" charset="-122"/>
                <a:ea typeface="华文中宋" panose="02010600040101010101" pitchFamily="2" charset="-122"/>
              </a:rPr>
              <a:t>METRIC</a:t>
            </a:r>
            <a:r>
              <a:rPr lang="zh-CN" altLang="en-US" dirty="0" smtClean="0">
                <a:latin typeface="华文中宋" panose="02010600040101010101" pitchFamily="2" charset="-122"/>
                <a:ea typeface="华文中宋" panose="02010600040101010101" pitchFamily="2" charset="-122"/>
              </a:rPr>
              <a:t>技术的关键步骤</a:t>
            </a:r>
            <a:endParaRPr lang="zh-CN" altLang="en-US" dirty="0">
              <a:latin typeface="华文中宋" panose="02010600040101010101" pitchFamily="2" charset="-122"/>
              <a:ea typeface="华文中宋" panose="02010600040101010101" pitchFamily="2" charset="-122"/>
            </a:endParaRPr>
          </a:p>
        </p:txBody>
      </p:sp>
      <p:sp>
        <p:nvSpPr>
          <p:cNvPr id="16" name="文本框 15"/>
          <p:cNvSpPr txBox="1">
            <a:spLocks noChangeArrowheads="1"/>
          </p:cNvSpPr>
          <p:nvPr/>
        </p:nvSpPr>
        <p:spPr bwMode="auto">
          <a:xfrm>
            <a:off x="1609344" y="2866364"/>
            <a:ext cx="72009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342900" indent="-342900" eaLnBrk="1" hangingPunct="1">
              <a:lnSpc>
                <a:spcPct val="200000"/>
              </a:lnSpc>
              <a:buFont typeface="+mj-ea"/>
              <a:buAutoNum type="circleNumDbPlain"/>
            </a:pPr>
            <a:r>
              <a:rPr lang="zh-CN" altLang="en-US" dirty="0">
                <a:latin typeface="华文中宋" panose="02010600040101010101" pitchFamily="2" charset="-122"/>
                <a:ea typeface="华文中宋" panose="02010600040101010101" pitchFamily="2" charset="-122"/>
              </a:rPr>
              <a:t>挑选两个有意义有区别的完整测试帧作为识别蜕变关系的候选对</a:t>
            </a:r>
            <a:endParaRPr lang="en-US" altLang="zh-CN" dirty="0">
              <a:latin typeface="华文中宋" panose="02010600040101010101" pitchFamily="2" charset="-122"/>
              <a:ea typeface="华文中宋" panose="02010600040101010101" pitchFamily="2" charset="-122"/>
            </a:endParaRPr>
          </a:p>
          <a:p>
            <a:pPr marL="342900" indent="-342900" eaLnBrk="1" hangingPunct="1">
              <a:lnSpc>
                <a:spcPct val="200000"/>
              </a:lnSpc>
              <a:buFont typeface="+mj-ea"/>
              <a:buAutoNum type="circleNumDbPlain"/>
            </a:pPr>
            <a:r>
              <a:rPr lang="zh-CN" altLang="en-US" dirty="0">
                <a:latin typeface="华文中宋" panose="02010600040101010101" pitchFamily="2" charset="-122"/>
                <a:ea typeface="华文中宋" panose="02010600040101010101" pitchFamily="2" charset="-122"/>
              </a:rPr>
              <a:t>用户识别蜕变关系，并记录</a:t>
            </a:r>
            <a:endParaRPr lang="en-US" altLang="zh-CN" dirty="0">
              <a:latin typeface="华文中宋" panose="02010600040101010101" pitchFamily="2" charset="-122"/>
              <a:ea typeface="华文中宋" panose="02010600040101010101" pitchFamily="2" charset="-122"/>
            </a:endParaRPr>
          </a:p>
          <a:p>
            <a:pPr marL="342900" indent="-342900" eaLnBrk="1" hangingPunct="1">
              <a:lnSpc>
                <a:spcPct val="200000"/>
              </a:lnSpc>
              <a:buFont typeface="+mj-ea"/>
              <a:buAutoNum type="circleNumDbPlain"/>
            </a:pPr>
            <a:r>
              <a:rPr lang="zh-CN" altLang="en-US" dirty="0">
                <a:latin typeface="华文中宋" panose="02010600040101010101" pitchFamily="2" charset="-122"/>
                <a:ea typeface="华文中宋" panose="02010600040101010101" pitchFamily="2" charset="-122"/>
              </a:rPr>
              <a:t>重复以上步骤直到遍历所有的候选对或者到达预定数目的蜕变关系</a:t>
            </a:r>
          </a:p>
        </p:txBody>
      </p:sp>
      <p:graphicFrame>
        <p:nvGraphicFramePr>
          <p:cNvPr id="25" name="图示 24"/>
          <p:cNvGraphicFramePr/>
          <p:nvPr>
            <p:extLst>
              <p:ext uri="{D42A27DB-BD31-4B8C-83A1-F6EECF244321}">
                <p14:modId xmlns:p14="http://schemas.microsoft.com/office/powerpoint/2010/main" val="160745702"/>
              </p:ext>
            </p:extLst>
          </p:nvPr>
        </p:nvGraphicFramePr>
        <p:xfrm>
          <a:off x="8525624" y="2537681"/>
          <a:ext cx="3600400" cy="2225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文本框 1"/>
          <p:cNvSpPr txBox="1"/>
          <p:nvPr/>
        </p:nvSpPr>
        <p:spPr>
          <a:xfrm>
            <a:off x="1609344" y="4660198"/>
            <a:ext cx="10149840" cy="1066959"/>
          </a:xfrm>
          <a:prstGeom prst="rect">
            <a:avLst/>
          </a:prstGeom>
          <a:noFill/>
        </p:spPr>
        <p:txBody>
          <a:bodyPr wrap="square" rtlCol="0">
            <a:spAutoFit/>
          </a:bodyPr>
          <a:lstStyle/>
          <a:p>
            <a:pPr>
              <a:lnSpc>
                <a:spcPct val="150000"/>
              </a:lnSpc>
            </a:pPr>
            <a:r>
              <a:rPr lang="en-US" altLang="zh-CN" dirty="0" smtClean="0">
                <a:latin typeface="华文中宋" panose="02010600040101010101" pitchFamily="2" charset="-122"/>
                <a:ea typeface="华文中宋" panose="02010600040101010101" pitchFamily="2" charset="-122"/>
              </a:rPr>
              <a:t>TF1: </a:t>
            </a:r>
            <a:r>
              <a:rPr lang="en-US" altLang="zh-CN" dirty="0" err="1" smtClean="0">
                <a:latin typeface="华文中宋" panose="02010600040101010101" pitchFamily="2" charset="-122"/>
                <a:ea typeface="华文中宋" panose="02010600040101010101" pitchFamily="2" charset="-122"/>
              </a:rPr>
              <a:t>Typy</a:t>
            </a:r>
            <a:r>
              <a:rPr lang="en-US" altLang="zh-CN" dirty="0" smtClean="0">
                <a:latin typeface="华文中宋" panose="02010600040101010101" pitchFamily="2" charset="-122"/>
                <a:ea typeface="华文中宋" panose="02010600040101010101" pitchFamily="2" charset="-122"/>
              </a:rPr>
              <a:t> of </a:t>
            </a:r>
            <a:r>
              <a:rPr lang="en-US" altLang="zh-CN" dirty="0" err="1" smtClean="0">
                <a:latin typeface="华文中宋" panose="02010600040101010101" pitchFamily="2" charset="-122"/>
                <a:ea typeface="华文中宋" panose="02010600040101010101" pitchFamily="2" charset="-122"/>
              </a:rPr>
              <a:t>vehicle</a:t>
            </a:r>
            <a:r>
              <a:rPr lang="en-US" altLang="zh-CN" baseline="-25000" dirty="0" err="1" smtClean="0">
                <a:latin typeface="华文中宋" panose="02010600040101010101" pitchFamily="2" charset="-122"/>
                <a:ea typeface="华文中宋" panose="02010600040101010101" pitchFamily="2" charset="-122"/>
              </a:rPr>
              <a:t>motorcycle</a:t>
            </a:r>
            <a:r>
              <a:rPr lang="en-US" altLang="zh-CN" dirty="0" smtClean="0">
                <a:latin typeface="华文中宋" panose="02010600040101010101" pitchFamily="2" charset="-122"/>
                <a:ea typeface="华文中宋" panose="02010600040101010101" pitchFamily="2" charset="-122"/>
              </a:rPr>
              <a:t>, day of </a:t>
            </a:r>
            <a:r>
              <a:rPr lang="en-US" altLang="zh-CN" dirty="0" err="1" smtClean="0">
                <a:latin typeface="华文中宋" panose="02010600040101010101" pitchFamily="2" charset="-122"/>
                <a:ea typeface="华文中宋" panose="02010600040101010101" pitchFamily="2" charset="-122"/>
              </a:rPr>
              <a:t>week</a:t>
            </a:r>
            <a:r>
              <a:rPr lang="en-US" altLang="zh-CN" baseline="-25000" dirty="0" err="1" smtClean="0">
                <a:latin typeface="华文中宋" panose="02010600040101010101" pitchFamily="2" charset="-122"/>
                <a:ea typeface="华文中宋" panose="02010600040101010101" pitchFamily="2" charset="-122"/>
              </a:rPr>
              <a:t>weekday</a:t>
            </a:r>
            <a:r>
              <a:rPr lang="en-US" altLang="zh-CN" dirty="0" smtClean="0">
                <a:latin typeface="华文中宋" panose="02010600040101010101" pitchFamily="2" charset="-122"/>
                <a:ea typeface="华文中宋" panose="02010600040101010101" pitchFamily="2" charset="-122"/>
              </a:rPr>
              <a:t>, discount </a:t>
            </a:r>
            <a:r>
              <a:rPr lang="en-US" altLang="zh-CN" dirty="0" err="1" smtClean="0">
                <a:latin typeface="华文中宋" panose="02010600040101010101" pitchFamily="2" charset="-122"/>
                <a:ea typeface="华文中宋" panose="02010600040101010101" pitchFamily="2" charset="-122"/>
              </a:rPr>
              <a:t>coupon</a:t>
            </a:r>
            <a:r>
              <a:rPr lang="en-US" altLang="zh-CN" baseline="-25000" dirty="0" err="1" smtClean="0">
                <a:latin typeface="华文中宋" panose="02010600040101010101" pitchFamily="2" charset="-122"/>
                <a:ea typeface="华文中宋" panose="02010600040101010101" pitchFamily="2" charset="-122"/>
              </a:rPr>
              <a:t>no</a:t>
            </a:r>
            <a:r>
              <a:rPr lang="en-US" altLang="zh-CN" dirty="0" smtClean="0">
                <a:latin typeface="华文中宋" panose="02010600040101010101" pitchFamily="2" charset="-122"/>
                <a:ea typeface="华文中宋" panose="02010600040101010101" pitchFamily="2" charset="-122"/>
              </a:rPr>
              <a:t>, actual hours</a:t>
            </a:r>
            <a:r>
              <a:rPr lang="en-US" altLang="zh-CN" baseline="-25000" dirty="0" smtClean="0">
                <a:latin typeface="华文中宋" panose="02010600040101010101" pitchFamily="2" charset="-122"/>
                <a:ea typeface="华文中宋" panose="02010600040101010101" pitchFamily="2" charset="-122"/>
              </a:rPr>
              <a:t>(0.0, 2.0)</a:t>
            </a:r>
          </a:p>
          <a:p>
            <a:pPr>
              <a:lnSpc>
                <a:spcPct val="150000"/>
              </a:lnSpc>
            </a:pPr>
            <a:r>
              <a:rPr lang="en-US" altLang="zh-CN" dirty="0" smtClean="0">
                <a:latin typeface="华文中宋" panose="02010600040101010101" pitchFamily="2" charset="-122"/>
                <a:ea typeface="华文中宋" panose="02010600040101010101" pitchFamily="2" charset="-122"/>
              </a:rPr>
              <a:t>TF2: </a:t>
            </a:r>
            <a:r>
              <a:rPr lang="en-US" altLang="zh-CN" dirty="0" err="1" smtClean="0">
                <a:latin typeface="华文中宋" panose="02010600040101010101" pitchFamily="2" charset="-122"/>
                <a:ea typeface="华文中宋" panose="02010600040101010101" pitchFamily="2" charset="-122"/>
              </a:rPr>
              <a:t>Typy</a:t>
            </a:r>
            <a:r>
              <a:rPr lang="en-US" altLang="zh-CN" dirty="0" smtClean="0">
                <a:latin typeface="华文中宋" panose="02010600040101010101" pitchFamily="2" charset="-122"/>
                <a:ea typeface="华文中宋" panose="02010600040101010101" pitchFamily="2" charset="-122"/>
              </a:rPr>
              <a:t> </a:t>
            </a:r>
            <a:r>
              <a:rPr lang="en-US" altLang="zh-CN" dirty="0">
                <a:latin typeface="华文中宋" panose="02010600040101010101" pitchFamily="2" charset="-122"/>
                <a:ea typeface="华文中宋" panose="02010600040101010101" pitchFamily="2" charset="-122"/>
              </a:rPr>
              <a:t>of </a:t>
            </a:r>
            <a:r>
              <a:rPr lang="en-US" altLang="zh-CN" dirty="0" err="1">
                <a:latin typeface="华文中宋" panose="02010600040101010101" pitchFamily="2" charset="-122"/>
                <a:ea typeface="华文中宋" panose="02010600040101010101" pitchFamily="2" charset="-122"/>
              </a:rPr>
              <a:t>vehicle</a:t>
            </a:r>
            <a:r>
              <a:rPr lang="en-US" altLang="zh-CN" baseline="-25000" dirty="0" err="1">
                <a:latin typeface="华文中宋" panose="02010600040101010101" pitchFamily="2" charset="-122"/>
                <a:ea typeface="华文中宋" panose="02010600040101010101" pitchFamily="2" charset="-122"/>
              </a:rPr>
              <a:t>motorcycle</a:t>
            </a:r>
            <a:r>
              <a:rPr lang="en-US" altLang="zh-CN" dirty="0">
                <a:latin typeface="华文中宋" panose="02010600040101010101" pitchFamily="2" charset="-122"/>
                <a:ea typeface="华文中宋" panose="02010600040101010101" pitchFamily="2" charset="-122"/>
              </a:rPr>
              <a:t>, day of </a:t>
            </a:r>
            <a:r>
              <a:rPr lang="en-US" altLang="zh-CN" dirty="0" err="1">
                <a:latin typeface="华文中宋" panose="02010600040101010101" pitchFamily="2" charset="-122"/>
                <a:ea typeface="华文中宋" panose="02010600040101010101" pitchFamily="2" charset="-122"/>
              </a:rPr>
              <a:t>week</a:t>
            </a:r>
            <a:r>
              <a:rPr lang="en-US" altLang="zh-CN" baseline="-25000" dirty="0" err="1">
                <a:latin typeface="华文中宋" panose="02010600040101010101" pitchFamily="2" charset="-122"/>
                <a:ea typeface="华文中宋" panose="02010600040101010101" pitchFamily="2" charset="-122"/>
              </a:rPr>
              <a:t>weekday</a:t>
            </a:r>
            <a:r>
              <a:rPr lang="en-US" altLang="zh-CN" dirty="0">
                <a:latin typeface="华文中宋" panose="02010600040101010101" pitchFamily="2" charset="-122"/>
                <a:ea typeface="华文中宋" panose="02010600040101010101" pitchFamily="2" charset="-122"/>
              </a:rPr>
              <a:t>, discount </a:t>
            </a:r>
            <a:r>
              <a:rPr lang="en-US" altLang="zh-CN" dirty="0" err="1">
                <a:latin typeface="华文中宋" panose="02010600040101010101" pitchFamily="2" charset="-122"/>
                <a:ea typeface="华文中宋" panose="02010600040101010101" pitchFamily="2" charset="-122"/>
              </a:rPr>
              <a:t>coupon</a:t>
            </a:r>
            <a:r>
              <a:rPr lang="en-US" altLang="zh-CN" baseline="-25000" dirty="0" err="1">
                <a:latin typeface="华文中宋" panose="02010600040101010101" pitchFamily="2" charset="-122"/>
                <a:ea typeface="华文中宋" panose="02010600040101010101" pitchFamily="2" charset="-122"/>
              </a:rPr>
              <a:t>no</a:t>
            </a:r>
            <a:r>
              <a:rPr lang="en-US" altLang="zh-CN" dirty="0">
                <a:latin typeface="华文中宋" panose="02010600040101010101" pitchFamily="2" charset="-122"/>
                <a:ea typeface="华文中宋" panose="02010600040101010101" pitchFamily="2" charset="-122"/>
              </a:rPr>
              <a:t>, actual </a:t>
            </a:r>
            <a:r>
              <a:rPr lang="en-US" altLang="zh-CN" dirty="0" smtClean="0">
                <a:latin typeface="华文中宋" panose="02010600040101010101" pitchFamily="2" charset="-122"/>
                <a:ea typeface="华文中宋" panose="02010600040101010101" pitchFamily="2" charset="-122"/>
              </a:rPr>
              <a:t>hours</a:t>
            </a:r>
            <a:r>
              <a:rPr lang="en-US" altLang="zh-CN" baseline="-25000" dirty="0" smtClean="0">
                <a:latin typeface="华文中宋" panose="02010600040101010101" pitchFamily="2" charset="-122"/>
                <a:ea typeface="华文中宋" panose="02010600040101010101" pitchFamily="2" charset="-122"/>
              </a:rPr>
              <a:t>(2.0</a:t>
            </a:r>
            <a:r>
              <a:rPr lang="en-US" altLang="zh-CN" baseline="-25000" dirty="0">
                <a:latin typeface="华文中宋" panose="02010600040101010101" pitchFamily="2" charset="-122"/>
                <a:ea typeface="华文中宋" panose="02010600040101010101" pitchFamily="2" charset="-122"/>
              </a:rPr>
              <a:t>, </a:t>
            </a:r>
            <a:r>
              <a:rPr lang="en-US" altLang="zh-CN" baseline="-25000" dirty="0" smtClean="0">
                <a:latin typeface="华文中宋" panose="02010600040101010101" pitchFamily="2" charset="-122"/>
                <a:ea typeface="华文中宋" panose="02010600040101010101" pitchFamily="2" charset="-122"/>
              </a:rPr>
              <a:t>4.0</a:t>
            </a:r>
            <a:r>
              <a:rPr lang="en-US" altLang="zh-CN" baseline="-25000" dirty="0">
                <a:latin typeface="华文中宋" panose="02010600040101010101" pitchFamily="2" charset="-122"/>
                <a:ea typeface="华文中宋" panose="02010600040101010101" pitchFamily="2" charset="-122"/>
              </a:rPr>
              <a:t>)</a:t>
            </a:r>
          </a:p>
          <a:p>
            <a:endParaRPr lang="zh-CN" altLang="en-US" sz="1400" baseline="-25000" dirty="0">
              <a:latin typeface="华文中宋" panose="02010600040101010101" pitchFamily="2" charset="-122"/>
              <a:ea typeface="华文中宋" panose="02010600040101010101" pitchFamily="2" charset="-122"/>
            </a:endParaRPr>
          </a:p>
        </p:txBody>
      </p:sp>
      <p:sp>
        <p:nvSpPr>
          <p:cNvPr id="6" name="文本框 5"/>
          <p:cNvSpPr txBox="1"/>
          <p:nvPr/>
        </p:nvSpPr>
        <p:spPr>
          <a:xfrm>
            <a:off x="1609344" y="5727157"/>
            <a:ext cx="7808976" cy="646331"/>
          </a:xfrm>
          <a:prstGeom prst="rect">
            <a:avLst/>
          </a:prstGeom>
          <a:noFill/>
        </p:spPr>
        <p:txBody>
          <a:bodyPr wrap="square" rtlCol="0">
            <a:spAutoFit/>
          </a:bodyPr>
          <a:lstStyle/>
          <a:p>
            <a:r>
              <a:rPr lang="en-US" altLang="zh-CN" dirty="0" smtClean="0">
                <a:latin typeface="华文中宋" panose="02010600040101010101" pitchFamily="2" charset="-122"/>
                <a:ea typeface="华文中宋" panose="02010600040101010101" pitchFamily="2" charset="-122"/>
              </a:rPr>
              <a:t>MR</a:t>
            </a:r>
            <a:r>
              <a:rPr lang="zh-CN" altLang="en-US" dirty="0" smtClean="0">
                <a:latin typeface="华文中宋" panose="02010600040101010101" pitchFamily="2" charset="-122"/>
                <a:ea typeface="华文中宋" panose="02010600040101010101" pitchFamily="2" charset="-122"/>
              </a:rPr>
              <a:t>：摩托车车主在工作日停车，没有提供折扣券，如果停车时间从 </a:t>
            </a:r>
            <a:r>
              <a:rPr lang="en-US" altLang="zh-CN" dirty="0" smtClean="0">
                <a:latin typeface="华文中宋" panose="02010600040101010101" pitchFamily="2" charset="-122"/>
                <a:ea typeface="华文中宋" panose="02010600040101010101" pitchFamily="2" charset="-122"/>
              </a:rPr>
              <a:t>(0.0, 2.0)</a:t>
            </a:r>
            <a:r>
              <a:rPr lang="zh-CN" altLang="en-US" dirty="0" smtClean="0">
                <a:latin typeface="华文中宋" panose="02010600040101010101" pitchFamily="2" charset="-122"/>
                <a:ea typeface="华文中宋" panose="02010600040101010101" pitchFamily="2" charset="-122"/>
              </a:rPr>
              <a:t>增加到 </a:t>
            </a:r>
            <a:r>
              <a:rPr lang="en-US" altLang="zh-CN" dirty="0" smtClean="0">
                <a:latin typeface="华文中宋" panose="02010600040101010101" pitchFamily="2" charset="-122"/>
                <a:ea typeface="华文中宋" panose="02010600040101010101" pitchFamily="2" charset="-122"/>
              </a:rPr>
              <a:t>(2.0, 4.0)</a:t>
            </a:r>
            <a:r>
              <a:rPr lang="zh-CN" altLang="en-US" dirty="0" smtClean="0">
                <a:latin typeface="华文中宋" panose="02010600040101010101" pitchFamily="2" charset="-122"/>
                <a:ea typeface="华文中宋" panose="02010600040101010101" pitchFamily="2" charset="-122"/>
              </a:rPr>
              <a:t>，那么停车费用也增加</a:t>
            </a:r>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018439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P spid="15" grpId="0"/>
      <p:bldP spid="16" grpId="0"/>
      <p:bldGraphic spid="25" grpId="0">
        <p:bldAsOne/>
      </p:bldGraphic>
      <p:bldP spid="2"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30646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蜕变关系</a:t>
            </a:r>
            <a:endParaRPr lang="zh-CN" altLang="en-US" sz="2000" dirty="0">
              <a:latin typeface="华文中宋" panose="02010600040101010101" pitchFamily="2" charset="-122"/>
              <a:ea typeface="华文中宋" panose="02010600040101010101" pitchFamily="2" charset="-122"/>
            </a:endParaRPr>
          </a:p>
        </p:txBody>
      </p:sp>
      <p:sp>
        <p:nvSpPr>
          <p:cNvPr id="23" name="矩形 22"/>
          <p:cNvSpPr/>
          <p:nvPr/>
        </p:nvSpPr>
        <p:spPr>
          <a:xfrm>
            <a:off x="1356762" y="1321935"/>
            <a:ext cx="2347117" cy="369332"/>
          </a:xfrm>
          <a:prstGeom prst="rect">
            <a:avLst/>
          </a:prstGeom>
        </p:spPr>
        <p:txBody>
          <a:bodyPr wrap="none">
            <a:spAutoFit/>
          </a:bodyPr>
          <a:lstStyle/>
          <a:p>
            <a:pPr marL="285750" indent="-285750">
              <a:buFont typeface="Arial" panose="020B0604020202020204" pitchFamily="34" charset="0"/>
              <a:buChar char="•"/>
            </a:pPr>
            <a:r>
              <a:rPr lang="en-US" altLang="zh-CN" dirty="0" err="1" smtClean="0">
                <a:latin typeface="华文中宋" panose="02010600040101010101" pitchFamily="2" charset="-122"/>
                <a:ea typeface="华文中宋" panose="02010600040101010101" pitchFamily="2" charset="-122"/>
              </a:rPr>
              <a:t>grep</a:t>
            </a:r>
            <a:r>
              <a:rPr lang="zh-CN" altLang="en-US" dirty="0" smtClean="0">
                <a:latin typeface="华文中宋" panose="02010600040101010101" pitchFamily="2" charset="-122"/>
                <a:ea typeface="华文中宋" panose="02010600040101010101" pitchFamily="2" charset="-122"/>
              </a:rPr>
              <a:t>蜕变关系获取</a:t>
            </a:r>
            <a:endParaRPr lang="en-US" altLang="zh-CN" dirty="0" smtClean="0">
              <a:latin typeface="华文中宋" panose="02010600040101010101" pitchFamily="2" charset="-122"/>
              <a:ea typeface="华文中宋" panose="02010600040101010101" pitchFamily="2" charset="-122"/>
            </a:endParaRPr>
          </a:p>
        </p:txBody>
      </p:sp>
      <p:sp>
        <p:nvSpPr>
          <p:cNvPr id="2" name="文本框 1"/>
          <p:cNvSpPr txBox="1"/>
          <p:nvPr/>
        </p:nvSpPr>
        <p:spPr>
          <a:xfrm>
            <a:off x="1280984" y="2626611"/>
            <a:ext cx="10715944" cy="5078313"/>
          </a:xfrm>
          <a:prstGeom prst="rect">
            <a:avLst/>
          </a:prstGeom>
          <a:noFill/>
        </p:spPr>
        <p:txBody>
          <a:bodyPr wrap="square" rtlCol="0">
            <a:spAutoFit/>
          </a:bodyPr>
          <a:lstStyle/>
          <a:p>
            <a:pPr>
              <a:lnSpc>
                <a:spcPct val="150000"/>
              </a:lnSpc>
            </a:pPr>
            <a:r>
              <a:rPr lang="en-US" altLang="zh-CN" dirty="0" smtClean="0">
                <a:latin typeface="华文中宋" panose="02010600040101010101" pitchFamily="2" charset="-122"/>
                <a:ea typeface="华文中宋" panose="02010600040101010101" pitchFamily="2" charset="-122"/>
              </a:rPr>
              <a:t>MR1</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REF</a:t>
            </a:r>
            <a:r>
              <a:rPr lang="zh-CN" altLang="en-US" dirty="0" smtClean="0">
                <a:latin typeface="华文中宋" panose="02010600040101010101" pitchFamily="2" charset="-122"/>
                <a:ea typeface="华文中宋" panose="02010600040101010101" pitchFamily="2" charset="-122"/>
              </a:rPr>
              <a:t>将</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的范围字符集转化为它的等价形式，并且转化后的范围字符集中的元素顺序是随机排列的；</a:t>
            </a:r>
            <a:r>
              <a:rPr lang="en-US" altLang="zh-CN" dirty="0" smtClean="0">
                <a:latin typeface="华文中宋" panose="02010600040101010101" pitchFamily="2" charset="-122"/>
                <a:ea typeface="华文中宋" panose="02010600040101010101" pitchFamily="2" charset="-122"/>
              </a:rPr>
              <a:t>IFS</a:t>
            </a:r>
            <a:r>
              <a:rPr lang="zh-CN" altLang="en-US" dirty="0" smtClean="0">
                <a:latin typeface="华文中宋" panose="02010600040101010101" pitchFamily="2" charset="-122"/>
                <a:ea typeface="华文中宋" panose="02010600040101010101" pitchFamily="2" charset="-122"/>
              </a:rPr>
              <a:t>与</a:t>
            </a:r>
            <a:r>
              <a:rPr lang="en-US" altLang="zh-CN" dirty="0" smtClean="0">
                <a:latin typeface="华文中宋" panose="02010600040101010101" pitchFamily="2" charset="-122"/>
                <a:ea typeface="华文中宋" panose="02010600040101010101" pitchFamily="2" charset="-122"/>
              </a:rPr>
              <a:t>IFF</a:t>
            </a:r>
            <a:r>
              <a:rPr lang="zh-CN" altLang="en-US" dirty="0" smtClean="0">
                <a:latin typeface="华文中宋" panose="02010600040101010101" pitchFamily="2" charset="-122"/>
                <a:ea typeface="华文中宋" panose="02010600040101010101" pitchFamily="2" charset="-122"/>
              </a:rPr>
              <a:t>完全相同；如果</a:t>
            </a:r>
            <a:r>
              <a:rPr lang="en-US" altLang="zh-CN" dirty="0" smtClean="0">
                <a:latin typeface="华文中宋" panose="02010600040101010101" pitchFamily="2" charset="-122"/>
                <a:ea typeface="华文中宋" panose="02010600040101010101" pitchFamily="2" charset="-122"/>
              </a:rPr>
              <a:t>O1</a:t>
            </a:r>
            <a:r>
              <a:rPr lang="zh-CN" altLang="en-US" dirty="0" smtClean="0">
                <a:latin typeface="华文中宋" panose="02010600040101010101" pitchFamily="2" charset="-122"/>
                <a:ea typeface="华文中宋" panose="02010600040101010101" pitchFamily="2" charset="-122"/>
              </a:rPr>
              <a:t>与</a:t>
            </a:r>
            <a:r>
              <a:rPr lang="en-US" altLang="zh-CN" dirty="0" smtClean="0">
                <a:latin typeface="华文中宋" panose="02010600040101010101" pitchFamily="2" charset="-122"/>
                <a:ea typeface="华文中宋" panose="02010600040101010101" pitchFamily="2" charset="-122"/>
              </a:rPr>
              <a:t>O2</a:t>
            </a:r>
            <a:r>
              <a:rPr lang="zh-CN" altLang="en-US" dirty="0" smtClean="0">
                <a:latin typeface="华文中宋" panose="02010600040101010101" pitchFamily="2" charset="-122"/>
                <a:ea typeface="华文中宋" panose="02010600040101010101" pitchFamily="2" charset="-122"/>
              </a:rPr>
              <a:t>不相同，那么该蜕变关系被违反</a:t>
            </a:r>
            <a:endParaRPr lang="en-US" altLang="zh-CN" dirty="0" smtClean="0">
              <a:latin typeface="华文中宋" panose="02010600040101010101" pitchFamily="2" charset="-122"/>
              <a:ea typeface="华文中宋" panose="02010600040101010101" pitchFamily="2" charset="-122"/>
            </a:endParaRPr>
          </a:p>
          <a:p>
            <a:pPr>
              <a:lnSpc>
                <a:spcPct val="150000"/>
              </a:lnSpc>
            </a:pPr>
            <a:endParaRPr lang="en-US" altLang="zh-CN" dirty="0" smtClean="0">
              <a:latin typeface="华文中宋" panose="02010600040101010101" pitchFamily="2" charset="-122"/>
              <a:ea typeface="华文中宋" panose="02010600040101010101" pitchFamily="2" charset="-122"/>
            </a:endParaRPr>
          </a:p>
          <a:p>
            <a:pPr>
              <a:lnSpc>
                <a:spcPct val="150000"/>
              </a:lnSpc>
            </a:pPr>
            <a:r>
              <a:rPr lang="en-US" altLang="zh-CN" dirty="0" smtClean="0">
                <a:latin typeface="华文中宋" panose="02010600040101010101" pitchFamily="2" charset="-122"/>
                <a:ea typeface="华文中宋" panose="02010600040101010101" pitchFamily="2" charset="-122"/>
              </a:rPr>
              <a:t>MR2</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REF</a:t>
            </a:r>
            <a:r>
              <a:rPr lang="zh-CN" altLang="en-US" dirty="0">
                <a:latin typeface="华文中宋" panose="02010600040101010101" pitchFamily="2" charset="-122"/>
                <a:ea typeface="华文中宋" panose="02010600040101010101" pitchFamily="2" charset="-122"/>
              </a:rPr>
              <a:t>随机</a:t>
            </a:r>
            <a:r>
              <a:rPr lang="zh-CN" altLang="en-US" dirty="0" smtClean="0">
                <a:latin typeface="华文中宋" panose="02010600040101010101" pitchFamily="2" charset="-122"/>
                <a:ea typeface="华文中宋" panose="02010600040101010101" pitchFamily="2" charset="-122"/>
              </a:rPr>
              <a:t>地枚举</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范围字符集中的元素，并且在元素之间插入“</a:t>
            </a:r>
            <a:r>
              <a:rPr lang="en-US" altLang="zh-CN" dirty="0" smtClean="0">
                <a:latin typeface="华文中宋" panose="02010600040101010101" pitchFamily="2" charset="-122"/>
                <a:ea typeface="华文中宋" panose="02010600040101010101" pitchFamily="2" charset="-122"/>
              </a:rPr>
              <a:t>|</a:t>
            </a:r>
            <a:r>
              <a:rPr lang="zh-CN" altLang="en-US" dirty="0" smtClean="0">
                <a:latin typeface="华文中宋" panose="02010600040101010101" pitchFamily="2" charset="-122"/>
                <a:ea typeface="华文中宋" panose="02010600040101010101" pitchFamily="2" charset="-122"/>
              </a:rPr>
              <a:t>”；</a:t>
            </a:r>
            <a:endParaRPr lang="en-US" altLang="zh-CN" dirty="0" smtClean="0">
              <a:latin typeface="华文中宋" panose="02010600040101010101" pitchFamily="2" charset="-122"/>
              <a:ea typeface="华文中宋" panose="02010600040101010101" pitchFamily="2" charset="-122"/>
            </a:endParaRPr>
          </a:p>
          <a:p>
            <a:pPr>
              <a:lnSpc>
                <a:spcPct val="150000"/>
              </a:lnSpc>
            </a:pPr>
            <a:r>
              <a:rPr lang="en-US" altLang="zh-CN" dirty="0">
                <a:latin typeface="华文中宋" panose="02010600040101010101" pitchFamily="2" charset="-122"/>
                <a:ea typeface="华文中宋" panose="02010600040101010101" pitchFamily="2" charset="-122"/>
              </a:rPr>
              <a:t>IFS</a:t>
            </a:r>
            <a:r>
              <a:rPr lang="zh-CN" altLang="en-US" dirty="0">
                <a:latin typeface="华文中宋" panose="02010600040101010101" pitchFamily="2" charset="-122"/>
                <a:ea typeface="华文中宋" panose="02010600040101010101" pitchFamily="2" charset="-122"/>
              </a:rPr>
              <a:t>与</a:t>
            </a:r>
            <a:r>
              <a:rPr lang="en-US" altLang="zh-CN" dirty="0">
                <a:latin typeface="华文中宋" panose="02010600040101010101" pitchFamily="2" charset="-122"/>
                <a:ea typeface="华文中宋" panose="02010600040101010101" pitchFamily="2" charset="-122"/>
              </a:rPr>
              <a:t>IFF</a:t>
            </a:r>
            <a:r>
              <a:rPr lang="zh-CN" altLang="en-US" dirty="0">
                <a:latin typeface="华文中宋" panose="02010600040101010101" pitchFamily="2" charset="-122"/>
                <a:ea typeface="华文中宋" panose="02010600040101010101" pitchFamily="2" charset="-122"/>
              </a:rPr>
              <a:t>完全相同</a:t>
            </a:r>
            <a:r>
              <a:rPr lang="zh-CN" altLang="en-US" dirty="0" smtClean="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如果</a:t>
            </a:r>
            <a:r>
              <a:rPr lang="en-US" altLang="zh-CN" dirty="0">
                <a:latin typeface="华文中宋" panose="02010600040101010101" pitchFamily="2" charset="-122"/>
                <a:ea typeface="华文中宋" panose="02010600040101010101" pitchFamily="2" charset="-122"/>
              </a:rPr>
              <a:t>O1</a:t>
            </a:r>
            <a:r>
              <a:rPr lang="zh-CN" altLang="en-US" dirty="0">
                <a:latin typeface="华文中宋" panose="02010600040101010101" pitchFamily="2" charset="-122"/>
                <a:ea typeface="华文中宋" panose="02010600040101010101" pitchFamily="2" charset="-122"/>
              </a:rPr>
              <a:t>与</a:t>
            </a:r>
            <a:r>
              <a:rPr lang="en-US" altLang="zh-CN" dirty="0">
                <a:latin typeface="华文中宋" panose="02010600040101010101" pitchFamily="2" charset="-122"/>
                <a:ea typeface="华文中宋" panose="02010600040101010101" pitchFamily="2" charset="-122"/>
              </a:rPr>
              <a:t>O2</a:t>
            </a:r>
            <a:r>
              <a:rPr lang="zh-CN" altLang="en-US" dirty="0">
                <a:latin typeface="华文中宋" panose="02010600040101010101" pitchFamily="2" charset="-122"/>
                <a:ea typeface="华文中宋" panose="02010600040101010101" pitchFamily="2" charset="-122"/>
              </a:rPr>
              <a:t>不相同，那么该蜕变关系被</a:t>
            </a:r>
            <a:r>
              <a:rPr lang="zh-CN" altLang="en-US" dirty="0" smtClean="0">
                <a:latin typeface="华文中宋" panose="02010600040101010101" pitchFamily="2" charset="-122"/>
                <a:ea typeface="华文中宋" panose="02010600040101010101" pitchFamily="2" charset="-122"/>
              </a:rPr>
              <a:t>违反</a:t>
            </a:r>
            <a:endParaRPr lang="en-US" altLang="zh-CN" dirty="0" smtClean="0">
              <a:latin typeface="华文中宋" panose="02010600040101010101" pitchFamily="2" charset="-122"/>
              <a:ea typeface="华文中宋" panose="02010600040101010101" pitchFamily="2" charset="-122"/>
            </a:endParaRPr>
          </a:p>
          <a:p>
            <a:pPr>
              <a:lnSpc>
                <a:spcPct val="150000"/>
              </a:lnSpc>
            </a:pPr>
            <a:endParaRPr lang="en-US" altLang="zh-CN" dirty="0" smtClean="0">
              <a:latin typeface="华文中宋" panose="02010600040101010101" pitchFamily="2" charset="-122"/>
              <a:ea typeface="华文中宋" panose="02010600040101010101" pitchFamily="2" charset="-122"/>
            </a:endParaRPr>
          </a:p>
          <a:p>
            <a:pPr>
              <a:lnSpc>
                <a:spcPct val="150000"/>
              </a:lnSpc>
            </a:pPr>
            <a:r>
              <a:rPr lang="en-US" altLang="zh-CN" dirty="0" smtClean="0">
                <a:latin typeface="华文中宋" panose="02010600040101010101" pitchFamily="2" charset="-122"/>
                <a:ea typeface="华文中宋" panose="02010600040101010101" pitchFamily="2" charset="-122"/>
              </a:rPr>
              <a:t>MR3</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是用“</a:t>
            </a:r>
            <a:r>
              <a:rPr lang="en-US" altLang="zh-CN" dirty="0" smtClean="0">
                <a:latin typeface="华文中宋" panose="02010600040101010101" pitchFamily="2" charset="-122"/>
                <a:ea typeface="华文中宋" panose="02010600040101010101" pitchFamily="2" charset="-122"/>
              </a:rPr>
              <a:t>[]</a:t>
            </a:r>
            <a:r>
              <a:rPr lang="zh-CN" altLang="en-US" dirty="0" smtClean="0">
                <a:latin typeface="华文中宋" panose="02010600040101010101" pitchFamily="2" charset="-122"/>
                <a:ea typeface="华文中宋" panose="02010600040101010101" pitchFamily="2" charset="-122"/>
              </a:rPr>
              <a:t>”封装的简单字符集合，</a:t>
            </a:r>
            <a:r>
              <a:rPr lang="en-US" altLang="zh-CN" dirty="0" smtClean="0">
                <a:latin typeface="华文中宋" panose="02010600040101010101" pitchFamily="2" charset="-122"/>
                <a:ea typeface="华文中宋" panose="02010600040101010101" pitchFamily="2" charset="-122"/>
              </a:rPr>
              <a:t>REF</a:t>
            </a:r>
            <a:r>
              <a:rPr lang="zh-CN" altLang="en-US" dirty="0" smtClean="0">
                <a:latin typeface="华文中宋" panose="02010600040101010101" pitchFamily="2" charset="-122"/>
                <a:ea typeface="华文中宋" panose="02010600040101010101" pitchFamily="2" charset="-122"/>
              </a:rPr>
              <a:t>将</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中的每个元素用“</a:t>
            </a:r>
            <a:r>
              <a:rPr lang="en-US" altLang="zh-CN" dirty="0" smtClean="0">
                <a:latin typeface="华文中宋" panose="02010600040101010101" pitchFamily="2" charset="-122"/>
                <a:ea typeface="华文中宋" panose="02010600040101010101" pitchFamily="2" charset="-122"/>
              </a:rPr>
              <a:t>[]</a:t>
            </a:r>
            <a:r>
              <a:rPr lang="zh-CN" altLang="en-US" dirty="0" smtClean="0">
                <a:latin typeface="华文中宋" panose="02010600040101010101" pitchFamily="2" charset="-122"/>
                <a:ea typeface="华文中宋" panose="02010600040101010101" pitchFamily="2" charset="-122"/>
              </a:rPr>
              <a:t>”封装，并且元素之间插入“</a:t>
            </a:r>
            <a:r>
              <a:rPr lang="en-US" altLang="zh-CN" dirty="0" smtClean="0">
                <a:latin typeface="华文中宋" panose="02010600040101010101" pitchFamily="2" charset="-122"/>
                <a:ea typeface="华文中宋" panose="02010600040101010101" pitchFamily="2" charset="-122"/>
              </a:rPr>
              <a:t>|</a:t>
            </a:r>
            <a:r>
              <a:rPr lang="zh-CN" altLang="en-US" dirty="0" smtClean="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IFS</a:t>
            </a:r>
            <a:r>
              <a:rPr lang="zh-CN" altLang="en-US" dirty="0">
                <a:latin typeface="华文中宋" panose="02010600040101010101" pitchFamily="2" charset="-122"/>
                <a:ea typeface="华文中宋" panose="02010600040101010101" pitchFamily="2" charset="-122"/>
              </a:rPr>
              <a:t>与</a:t>
            </a:r>
            <a:r>
              <a:rPr lang="en-US" altLang="zh-CN" dirty="0">
                <a:latin typeface="华文中宋" panose="02010600040101010101" pitchFamily="2" charset="-122"/>
                <a:ea typeface="华文中宋" panose="02010600040101010101" pitchFamily="2" charset="-122"/>
              </a:rPr>
              <a:t>IFF</a:t>
            </a:r>
            <a:r>
              <a:rPr lang="zh-CN" altLang="en-US" dirty="0">
                <a:latin typeface="华文中宋" panose="02010600040101010101" pitchFamily="2" charset="-122"/>
                <a:ea typeface="华文中宋" panose="02010600040101010101" pitchFamily="2" charset="-122"/>
              </a:rPr>
              <a:t>完全相同；如果</a:t>
            </a:r>
            <a:r>
              <a:rPr lang="en-US" altLang="zh-CN" dirty="0">
                <a:latin typeface="华文中宋" panose="02010600040101010101" pitchFamily="2" charset="-122"/>
                <a:ea typeface="华文中宋" panose="02010600040101010101" pitchFamily="2" charset="-122"/>
              </a:rPr>
              <a:t>O1</a:t>
            </a:r>
            <a:r>
              <a:rPr lang="zh-CN" altLang="en-US" dirty="0">
                <a:latin typeface="华文中宋" panose="02010600040101010101" pitchFamily="2" charset="-122"/>
                <a:ea typeface="华文中宋" panose="02010600040101010101" pitchFamily="2" charset="-122"/>
              </a:rPr>
              <a:t>与</a:t>
            </a:r>
            <a:r>
              <a:rPr lang="en-US" altLang="zh-CN" dirty="0">
                <a:latin typeface="华文中宋" panose="02010600040101010101" pitchFamily="2" charset="-122"/>
                <a:ea typeface="华文中宋" panose="02010600040101010101" pitchFamily="2" charset="-122"/>
              </a:rPr>
              <a:t>O2</a:t>
            </a:r>
            <a:r>
              <a:rPr lang="zh-CN" altLang="en-US" dirty="0">
                <a:latin typeface="华文中宋" panose="02010600040101010101" pitchFamily="2" charset="-122"/>
                <a:ea typeface="华文中宋" panose="02010600040101010101" pitchFamily="2" charset="-122"/>
              </a:rPr>
              <a:t>不相同，那么该蜕变关系被</a:t>
            </a:r>
            <a:r>
              <a:rPr lang="zh-CN" altLang="en-US" dirty="0" smtClean="0">
                <a:latin typeface="华文中宋" panose="02010600040101010101" pitchFamily="2" charset="-122"/>
                <a:ea typeface="华文中宋" panose="02010600040101010101" pitchFamily="2" charset="-122"/>
              </a:rPr>
              <a:t>违反</a:t>
            </a:r>
            <a:endParaRPr lang="en-US" altLang="zh-CN" dirty="0" smtClean="0">
              <a:latin typeface="华文中宋" panose="02010600040101010101" pitchFamily="2" charset="-122"/>
              <a:ea typeface="华文中宋" panose="02010600040101010101" pitchFamily="2" charset="-122"/>
            </a:endParaRPr>
          </a:p>
          <a:p>
            <a:pPr>
              <a:lnSpc>
                <a:spcPct val="150000"/>
              </a:lnSpc>
            </a:pPr>
            <a:endParaRPr lang="en-US" altLang="zh-CN" dirty="0" smtClean="0">
              <a:latin typeface="华文中宋" panose="02010600040101010101" pitchFamily="2" charset="-122"/>
              <a:ea typeface="华文中宋" panose="02010600040101010101" pitchFamily="2" charset="-122"/>
            </a:endParaRPr>
          </a:p>
          <a:p>
            <a:pPr>
              <a:lnSpc>
                <a:spcPct val="150000"/>
              </a:lnSpc>
            </a:pPr>
            <a:r>
              <a:rPr lang="en-US" altLang="zh-CN" dirty="0" smtClean="0">
                <a:latin typeface="华文中宋" panose="02010600040101010101" pitchFamily="2" charset="-122"/>
                <a:ea typeface="华文中宋" panose="02010600040101010101" pitchFamily="2" charset="-122"/>
              </a:rPr>
              <a:t>MR4</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REF</a:t>
            </a:r>
            <a:r>
              <a:rPr lang="zh-CN" altLang="en-US" dirty="0" smtClean="0">
                <a:latin typeface="华文中宋" panose="02010600040101010101" pitchFamily="2" charset="-122"/>
                <a:ea typeface="华文中宋" panose="02010600040101010101" pitchFamily="2" charset="-122"/>
              </a:rPr>
              <a:t>将</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的范围字符集分割成两个较小的范围字符集，分割后的范围字符集之间插入“</a:t>
            </a:r>
            <a:r>
              <a:rPr lang="en-US" altLang="zh-CN" dirty="0" smtClean="0">
                <a:latin typeface="华文中宋" panose="02010600040101010101" pitchFamily="2" charset="-122"/>
                <a:ea typeface="华文中宋" panose="02010600040101010101" pitchFamily="2" charset="-122"/>
              </a:rPr>
              <a:t>|</a:t>
            </a:r>
            <a:r>
              <a:rPr lang="zh-CN" altLang="en-US" dirty="0" smtClean="0">
                <a:latin typeface="华文中宋" panose="02010600040101010101" pitchFamily="2" charset="-122"/>
                <a:ea typeface="华文中宋" panose="02010600040101010101" pitchFamily="2" charset="-122"/>
              </a:rPr>
              <a:t>”</a:t>
            </a:r>
            <a:endParaRPr lang="en-US" altLang="zh-CN" dirty="0">
              <a:latin typeface="华文中宋" panose="02010600040101010101" pitchFamily="2" charset="-122"/>
              <a:ea typeface="华文中宋" panose="02010600040101010101" pitchFamily="2" charset="-122"/>
            </a:endParaRPr>
          </a:p>
          <a:p>
            <a:pPr>
              <a:lnSpc>
                <a:spcPct val="150000"/>
              </a:lnSpc>
            </a:pPr>
            <a:endParaRPr lang="en-US" altLang="zh-CN" dirty="0"/>
          </a:p>
          <a:p>
            <a:pPr>
              <a:lnSpc>
                <a:spcPct val="150000"/>
              </a:lnSpc>
            </a:pPr>
            <a:endParaRPr lang="zh-CN" altLang="en-US" dirty="0"/>
          </a:p>
        </p:txBody>
      </p:sp>
      <p:sp>
        <p:nvSpPr>
          <p:cNvPr id="7" name="文本框 6"/>
          <p:cNvSpPr txBox="1"/>
          <p:nvPr/>
        </p:nvSpPr>
        <p:spPr>
          <a:xfrm>
            <a:off x="1280984" y="1699976"/>
            <a:ext cx="10715944" cy="874278"/>
          </a:xfrm>
          <a:prstGeom prst="rect">
            <a:avLst/>
          </a:prstGeom>
          <a:noFill/>
        </p:spPr>
        <p:txBody>
          <a:bodyPr wrap="square" rtlCol="0">
            <a:spAutoFit/>
          </a:bodyPr>
          <a:lstStyle/>
          <a:p>
            <a:pPr>
              <a:lnSpc>
                <a:spcPct val="150000"/>
              </a:lnSpc>
            </a:pP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：原始测试用例的正则表达式；</a:t>
            </a:r>
            <a:r>
              <a:rPr lang="en-US" altLang="zh-CN" dirty="0" smtClean="0">
                <a:latin typeface="华文中宋" panose="02010600040101010101" pitchFamily="2" charset="-122"/>
                <a:ea typeface="华文中宋" panose="02010600040101010101" pitchFamily="2" charset="-122"/>
              </a:rPr>
              <a:t>IFS</a:t>
            </a:r>
            <a:r>
              <a:rPr lang="zh-CN" altLang="en-US" dirty="0" smtClean="0">
                <a:latin typeface="华文中宋" panose="02010600040101010101" pitchFamily="2" charset="-122"/>
                <a:ea typeface="华文中宋" panose="02010600040101010101" pitchFamily="2" charset="-122"/>
              </a:rPr>
              <a:t>：原始测试用例的输入文件；</a:t>
            </a:r>
            <a:r>
              <a:rPr lang="en-US" altLang="zh-CN" dirty="0" smtClean="0">
                <a:latin typeface="华文中宋" panose="02010600040101010101" pitchFamily="2" charset="-122"/>
                <a:ea typeface="华文中宋" panose="02010600040101010101" pitchFamily="2" charset="-122"/>
              </a:rPr>
              <a:t>REF</a:t>
            </a:r>
            <a:r>
              <a:rPr lang="zh-CN" altLang="en-US" dirty="0" smtClean="0">
                <a:latin typeface="华文中宋" panose="02010600040101010101" pitchFamily="2" charset="-122"/>
                <a:ea typeface="华文中宋" panose="02010600040101010101" pitchFamily="2" charset="-122"/>
              </a:rPr>
              <a:t>：衍生测试用例的正则表达式；</a:t>
            </a:r>
            <a:r>
              <a:rPr lang="en-US" altLang="zh-CN" dirty="0" smtClean="0">
                <a:latin typeface="华文中宋" panose="02010600040101010101" pitchFamily="2" charset="-122"/>
                <a:ea typeface="华文中宋" panose="02010600040101010101" pitchFamily="2" charset="-122"/>
              </a:rPr>
              <a:t>IFF</a:t>
            </a:r>
            <a:r>
              <a:rPr lang="zh-CN" altLang="en-US" dirty="0" smtClean="0">
                <a:latin typeface="华文中宋" panose="02010600040101010101" pitchFamily="2" charset="-122"/>
                <a:ea typeface="华文中宋" panose="02010600040101010101" pitchFamily="2" charset="-122"/>
              </a:rPr>
              <a:t>：衍生测试用例的输入文件；</a:t>
            </a:r>
            <a:r>
              <a:rPr lang="en-US" altLang="zh-CN" dirty="0" smtClean="0">
                <a:latin typeface="华文中宋" panose="02010600040101010101" pitchFamily="2" charset="-122"/>
                <a:ea typeface="华文中宋" panose="02010600040101010101" pitchFamily="2" charset="-122"/>
              </a:rPr>
              <a:t>O1</a:t>
            </a:r>
            <a:r>
              <a:rPr lang="zh-CN" altLang="en-US" dirty="0" smtClean="0">
                <a:latin typeface="华文中宋" panose="02010600040101010101" pitchFamily="2" charset="-122"/>
                <a:ea typeface="华文中宋" panose="02010600040101010101" pitchFamily="2" charset="-122"/>
              </a:rPr>
              <a:t>：原始测试的输出</a:t>
            </a:r>
            <a:r>
              <a:rPr lang="zh-CN" altLang="en-US" dirty="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O2</a:t>
            </a:r>
            <a:r>
              <a:rPr lang="zh-CN" altLang="en-US" dirty="0" smtClean="0">
                <a:latin typeface="华文中宋" panose="02010600040101010101" pitchFamily="2" charset="-122"/>
                <a:ea typeface="华文中宋" panose="02010600040101010101" pitchFamily="2" charset="-122"/>
              </a:rPr>
              <a:t>：衍生测试用例的输出</a:t>
            </a:r>
            <a:endParaRPr lang="zh-CN" altLang="en-US" dirty="0">
              <a:latin typeface="华文中宋" panose="02010600040101010101" pitchFamily="2" charset="-122"/>
              <a:ea typeface="华文中宋" panose="02010600040101010101" pitchFamily="2" charset="-122"/>
            </a:endParaRPr>
          </a:p>
        </p:txBody>
      </p:sp>
      <p:sp>
        <p:nvSpPr>
          <p:cNvPr id="8" name="文本框 7"/>
          <p:cNvSpPr txBox="1"/>
          <p:nvPr/>
        </p:nvSpPr>
        <p:spPr>
          <a:xfrm>
            <a:off x="8895645" y="3133478"/>
            <a:ext cx="2678504" cy="369332"/>
          </a:xfrm>
          <a:prstGeom prst="rect">
            <a:avLst/>
          </a:prstGeom>
          <a:noFill/>
        </p:spPr>
        <p:txBody>
          <a:bodyPr wrap="square" rtlCol="0">
            <a:spAutoFit/>
          </a:bodyPr>
          <a:lstStyle/>
          <a:p>
            <a:r>
              <a:rPr lang="en-US" altLang="zh-CN" dirty="0" smtClean="0"/>
              <a:t>RES: [1-3]; REF: [312]</a:t>
            </a:r>
            <a:endParaRPr lang="zh-CN" altLang="en-US" dirty="0"/>
          </a:p>
        </p:txBody>
      </p:sp>
      <p:sp>
        <p:nvSpPr>
          <p:cNvPr id="24" name="文本框 23"/>
          <p:cNvSpPr txBox="1"/>
          <p:nvPr/>
        </p:nvSpPr>
        <p:spPr>
          <a:xfrm>
            <a:off x="8148884" y="4333629"/>
            <a:ext cx="2678504" cy="369332"/>
          </a:xfrm>
          <a:prstGeom prst="rect">
            <a:avLst/>
          </a:prstGeom>
          <a:noFill/>
        </p:spPr>
        <p:txBody>
          <a:bodyPr wrap="square" rtlCol="0">
            <a:spAutoFit/>
          </a:bodyPr>
          <a:lstStyle/>
          <a:p>
            <a:r>
              <a:rPr lang="en-US" altLang="zh-CN" dirty="0" smtClean="0"/>
              <a:t>RES: [1-3]; REF: 2|3|1</a:t>
            </a:r>
            <a:endParaRPr lang="zh-CN" altLang="en-US" dirty="0"/>
          </a:p>
        </p:txBody>
      </p:sp>
      <p:sp>
        <p:nvSpPr>
          <p:cNvPr id="25" name="文本框 24"/>
          <p:cNvSpPr txBox="1"/>
          <p:nvPr/>
        </p:nvSpPr>
        <p:spPr>
          <a:xfrm>
            <a:off x="9023661" y="5588059"/>
            <a:ext cx="2678504" cy="369332"/>
          </a:xfrm>
          <a:prstGeom prst="rect">
            <a:avLst/>
          </a:prstGeom>
          <a:noFill/>
        </p:spPr>
        <p:txBody>
          <a:bodyPr wrap="square" rtlCol="0">
            <a:spAutoFit/>
          </a:bodyPr>
          <a:lstStyle/>
          <a:p>
            <a:r>
              <a:rPr lang="en-US" altLang="zh-CN" dirty="0" smtClean="0"/>
              <a:t>RES: [123]; REF: [1]|[2]|[3]</a:t>
            </a:r>
            <a:endParaRPr lang="zh-CN" altLang="en-US" dirty="0"/>
          </a:p>
        </p:txBody>
      </p:sp>
      <p:sp>
        <p:nvSpPr>
          <p:cNvPr id="28" name="文本框 27"/>
          <p:cNvSpPr txBox="1"/>
          <p:nvPr/>
        </p:nvSpPr>
        <p:spPr>
          <a:xfrm>
            <a:off x="8895645" y="6053416"/>
            <a:ext cx="3101283" cy="369332"/>
          </a:xfrm>
          <a:prstGeom prst="rect">
            <a:avLst/>
          </a:prstGeom>
          <a:noFill/>
        </p:spPr>
        <p:txBody>
          <a:bodyPr wrap="square" rtlCol="0">
            <a:spAutoFit/>
          </a:bodyPr>
          <a:lstStyle/>
          <a:p>
            <a:r>
              <a:rPr lang="en-US" altLang="zh-CN" dirty="0" smtClean="0"/>
              <a:t>RES: [1-4]; REF: [1-2]|[3-4]</a:t>
            </a:r>
            <a:endParaRPr lang="zh-CN" altLang="en-US" dirty="0"/>
          </a:p>
        </p:txBody>
      </p:sp>
    </p:spTree>
    <p:extLst>
      <p:ext uri="{BB962C8B-B14F-4D97-AF65-F5344CB8AC3E}">
        <p14:creationId xmlns:p14="http://schemas.microsoft.com/office/powerpoint/2010/main" val="144718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7" grpId="0"/>
      <p:bldP spid="8" grpId="0"/>
      <p:bldP spid="24" grpId="0"/>
      <p:bldP spid="25" grpId="0"/>
      <p:bldP spid="2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30646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蜕变关系</a:t>
            </a:r>
            <a:endParaRPr lang="zh-CN" altLang="en-US" sz="2000" dirty="0">
              <a:latin typeface="华文中宋" panose="02010600040101010101" pitchFamily="2" charset="-122"/>
              <a:ea typeface="华文中宋" panose="02010600040101010101" pitchFamily="2" charset="-122"/>
            </a:endParaRPr>
          </a:p>
        </p:txBody>
      </p:sp>
      <p:sp>
        <p:nvSpPr>
          <p:cNvPr id="2" name="文本框 1"/>
          <p:cNvSpPr txBox="1"/>
          <p:nvPr/>
        </p:nvSpPr>
        <p:spPr>
          <a:xfrm>
            <a:off x="1285080" y="1903181"/>
            <a:ext cx="10594446" cy="4662815"/>
          </a:xfrm>
          <a:prstGeom prst="rect">
            <a:avLst/>
          </a:prstGeom>
          <a:noFill/>
        </p:spPr>
        <p:txBody>
          <a:bodyPr wrap="square" rtlCol="0">
            <a:spAutoFit/>
          </a:bodyPr>
          <a:lstStyle/>
          <a:p>
            <a:pPr>
              <a:lnSpc>
                <a:spcPct val="150000"/>
              </a:lnSpc>
            </a:pPr>
            <a:r>
              <a:rPr lang="en-US" altLang="zh-CN" dirty="0" smtClean="0">
                <a:latin typeface="华文中宋" panose="02010600040101010101" pitchFamily="2" charset="-122"/>
                <a:ea typeface="华文中宋" panose="02010600040101010101" pitchFamily="2" charset="-122"/>
              </a:rPr>
              <a:t>MR5</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是一个简单字符集合，并且不包含元字符，</a:t>
            </a:r>
            <a:r>
              <a:rPr lang="en-US" altLang="zh-CN" dirty="0" smtClean="0">
                <a:latin typeface="华文中宋" panose="02010600040101010101" pitchFamily="2" charset="-122"/>
                <a:ea typeface="华文中宋" panose="02010600040101010101" pitchFamily="2" charset="-122"/>
              </a:rPr>
              <a:t>REF</a:t>
            </a:r>
            <a:r>
              <a:rPr lang="zh-CN" altLang="en-US" dirty="0" smtClean="0">
                <a:latin typeface="华文中宋" panose="02010600040101010101" pitchFamily="2" charset="-122"/>
                <a:ea typeface="华文中宋" panose="02010600040101010101" pitchFamily="2" charset="-122"/>
              </a:rPr>
              <a:t>将</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集合中的元素重新排列，并将排列后的字符集合用</a:t>
            </a:r>
            <a:r>
              <a:rPr lang="en-US" altLang="zh-CN" dirty="0" smtClean="0">
                <a:latin typeface="华文中宋" panose="02010600040101010101" pitchFamily="2" charset="-122"/>
                <a:ea typeface="华文中宋" panose="02010600040101010101" pitchFamily="2" charset="-122"/>
              </a:rPr>
              <a:t>”[]”</a:t>
            </a:r>
            <a:r>
              <a:rPr lang="zh-CN" altLang="en-US" dirty="0" smtClean="0">
                <a:latin typeface="华文中宋" panose="02010600040101010101" pitchFamily="2" charset="-122"/>
                <a:ea typeface="华文中宋" panose="02010600040101010101" pitchFamily="2" charset="-122"/>
              </a:rPr>
              <a:t>封装；</a:t>
            </a:r>
            <a:r>
              <a:rPr lang="en-US" altLang="zh-CN" dirty="0">
                <a:latin typeface="华文中宋" panose="02010600040101010101" pitchFamily="2" charset="-122"/>
                <a:ea typeface="华文中宋" panose="02010600040101010101" pitchFamily="2" charset="-122"/>
              </a:rPr>
              <a:t> IFS</a:t>
            </a:r>
            <a:r>
              <a:rPr lang="zh-CN" altLang="en-US" dirty="0">
                <a:latin typeface="华文中宋" panose="02010600040101010101" pitchFamily="2" charset="-122"/>
                <a:ea typeface="华文中宋" panose="02010600040101010101" pitchFamily="2" charset="-122"/>
              </a:rPr>
              <a:t>与</a:t>
            </a:r>
            <a:r>
              <a:rPr lang="en-US" altLang="zh-CN" dirty="0">
                <a:latin typeface="华文中宋" panose="02010600040101010101" pitchFamily="2" charset="-122"/>
                <a:ea typeface="华文中宋" panose="02010600040101010101" pitchFamily="2" charset="-122"/>
              </a:rPr>
              <a:t>IFF</a:t>
            </a:r>
            <a:r>
              <a:rPr lang="zh-CN" altLang="en-US" dirty="0">
                <a:latin typeface="华文中宋" panose="02010600040101010101" pitchFamily="2" charset="-122"/>
                <a:ea typeface="华文中宋" panose="02010600040101010101" pitchFamily="2" charset="-122"/>
              </a:rPr>
              <a:t>完全相同</a:t>
            </a:r>
            <a:r>
              <a:rPr lang="zh-CN" altLang="en-US" dirty="0" smtClean="0">
                <a:latin typeface="华文中宋" panose="02010600040101010101" pitchFamily="2" charset="-122"/>
                <a:ea typeface="华文中宋" panose="02010600040101010101" pitchFamily="2" charset="-122"/>
              </a:rPr>
              <a:t>；如果</a:t>
            </a:r>
            <a:r>
              <a:rPr lang="en-US" altLang="zh-CN" dirty="0" smtClean="0">
                <a:latin typeface="华文中宋" panose="02010600040101010101" pitchFamily="2" charset="-122"/>
                <a:ea typeface="华文中宋" panose="02010600040101010101" pitchFamily="2" charset="-122"/>
              </a:rPr>
              <a:t>O2</a:t>
            </a:r>
            <a:r>
              <a:rPr lang="zh-CN" altLang="en-US" dirty="0" smtClean="0">
                <a:latin typeface="华文中宋" panose="02010600040101010101" pitchFamily="2" charset="-122"/>
                <a:ea typeface="华文中宋" panose="02010600040101010101" pitchFamily="2" charset="-122"/>
              </a:rPr>
              <a:t>不包含</a:t>
            </a:r>
            <a:r>
              <a:rPr lang="en-US" altLang="zh-CN" dirty="0" smtClean="0">
                <a:latin typeface="华文中宋" panose="02010600040101010101" pitchFamily="2" charset="-122"/>
                <a:ea typeface="华文中宋" panose="02010600040101010101" pitchFamily="2" charset="-122"/>
              </a:rPr>
              <a:t>O1</a:t>
            </a:r>
            <a:r>
              <a:rPr lang="zh-CN" altLang="en-US" dirty="0" smtClean="0">
                <a:latin typeface="华文中宋" panose="02010600040101010101" pitchFamily="2" charset="-122"/>
                <a:ea typeface="华文中宋" panose="02010600040101010101" pitchFamily="2" charset="-122"/>
              </a:rPr>
              <a:t>，那么该</a:t>
            </a:r>
            <a:r>
              <a:rPr lang="en-US" altLang="zh-CN" dirty="0" smtClean="0">
                <a:latin typeface="华文中宋" panose="02010600040101010101" pitchFamily="2" charset="-122"/>
                <a:ea typeface="华文中宋" panose="02010600040101010101" pitchFamily="2" charset="-122"/>
              </a:rPr>
              <a:t>MR</a:t>
            </a:r>
            <a:r>
              <a:rPr lang="zh-CN" altLang="en-US" dirty="0" smtClean="0">
                <a:latin typeface="华文中宋" panose="02010600040101010101" pitchFamily="2" charset="-122"/>
                <a:ea typeface="华文中宋" panose="02010600040101010101" pitchFamily="2" charset="-122"/>
              </a:rPr>
              <a:t>被违反</a:t>
            </a:r>
            <a:endParaRPr lang="en-US" altLang="zh-CN" dirty="0" smtClean="0">
              <a:latin typeface="华文中宋" panose="02010600040101010101" pitchFamily="2" charset="-122"/>
              <a:ea typeface="华文中宋" panose="02010600040101010101" pitchFamily="2" charset="-122"/>
            </a:endParaRPr>
          </a:p>
          <a:p>
            <a:pPr>
              <a:lnSpc>
                <a:spcPct val="150000"/>
              </a:lnSpc>
            </a:pPr>
            <a:endParaRPr lang="en-US" altLang="zh-CN" dirty="0" smtClean="0">
              <a:latin typeface="华文中宋" panose="02010600040101010101" pitchFamily="2" charset="-122"/>
              <a:ea typeface="华文中宋" panose="02010600040101010101" pitchFamily="2" charset="-122"/>
            </a:endParaRPr>
          </a:p>
          <a:p>
            <a:pPr>
              <a:lnSpc>
                <a:spcPct val="150000"/>
              </a:lnSpc>
            </a:pPr>
            <a:r>
              <a:rPr lang="en-US" altLang="zh-CN" dirty="0" smtClean="0">
                <a:latin typeface="华文中宋" panose="02010600040101010101" pitchFamily="2" charset="-122"/>
                <a:ea typeface="华文中宋" panose="02010600040101010101" pitchFamily="2" charset="-122"/>
              </a:rPr>
              <a:t>MR6</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是一个简单字符集合，并且不包含元字符，</a:t>
            </a:r>
            <a:r>
              <a:rPr lang="en-US" altLang="zh-CN" dirty="0" smtClean="0">
                <a:latin typeface="华文中宋" panose="02010600040101010101" pitchFamily="2" charset="-122"/>
                <a:ea typeface="华文中宋" panose="02010600040101010101" pitchFamily="2" charset="-122"/>
              </a:rPr>
              <a:t>REF</a:t>
            </a:r>
            <a:r>
              <a:rPr lang="zh-CN" altLang="en-US" dirty="0" smtClean="0">
                <a:latin typeface="华文中宋" panose="02010600040101010101" pitchFamily="2" charset="-122"/>
                <a:ea typeface="华文中宋" panose="02010600040101010101" pitchFamily="2" charset="-122"/>
              </a:rPr>
              <a:t>将</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中的元素重新排列，并在元素之间插入</a:t>
            </a:r>
            <a:r>
              <a:rPr lang="en-US" altLang="zh-CN" dirty="0" smtClean="0">
                <a:latin typeface="华文中宋" panose="02010600040101010101" pitchFamily="2" charset="-122"/>
                <a:ea typeface="华文中宋" panose="02010600040101010101" pitchFamily="2" charset="-122"/>
              </a:rPr>
              <a:t>”|”</a:t>
            </a:r>
            <a:r>
              <a:rPr lang="zh-CN" altLang="en-US" dirty="0" smtClean="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IFS</a:t>
            </a:r>
            <a:r>
              <a:rPr lang="zh-CN" altLang="en-US" dirty="0">
                <a:latin typeface="华文中宋" panose="02010600040101010101" pitchFamily="2" charset="-122"/>
                <a:ea typeface="华文中宋" panose="02010600040101010101" pitchFamily="2" charset="-122"/>
              </a:rPr>
              <a:t>与</a:t>
            </a:r>
            <a:r>
              <a:rPr lang="en-US" altLang="zh-CN" dirty="0">
                <a:latin typeface="华文中宋" panose="02010600040101010101" pitchFamily="2" charset="-122"/>
                <a:ea typeface="华文中宋" panose="02010600040101010101" pitchFamily="2" charset="-122"/>
              </a:rPr>
              <a:t>IFF</a:t>
            </a:r>
            <a:r>
              <a:rPr lang="zh-CN" altLang="en-US" dirty="0">
                <a:latin typeface="华文中宋" panose="02010600040101010101" pitchFamily="2" charset="-122"/>
                <a:ea typeface="华文中宋" panose="02010600040101010101" pitchFamily="2" charset="-122"/>
              </a:rPr>
              <a:t>完全相同</a:t>
            </a:r>
            <a:r>
              <a:rPr lang="zh-CN" altLang="en-US" dirty="0" smtClean="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如果</a:t>
            </a:r>
            <a:r>
              <a:rPr lang="en-US" altLang="zh-CN" dirty="0">
                <a:latin typeface="华文中宋" panose="02010600040101010101" pitchFamily="2" charset="-122"/>
                <a:ea typeface="华文中宋" panose="02010600040101010101" pitchFamily="2" charset="-122"/>
              </a:rPr>
              <a:t>O2</a:t>
            </a:r>
            <a:r>
              <a:rPr lang="zh-CN" altLang="en-US" dirty="0">
                <a:latin typeface="华文中宋" panose="02010600040101010101" pitchFamily="2" charset="-122"/>
                <a:ea typeface="华文中宋" panose="02010600040101010101" pitchFamily="2" charset="-122"/>
              </a:rPr>
              <a:t>不包含</a:t>
            </a:r>
            <a:r>
              <a:rPr lang="en-US" altLang="zh-CN" dirty="0">
                <a:latin typeface="华文中宋" panose="02010600040101010101" pitchFamily="2" charset="-122"/>
                <a:ea typeface="华文中宋" panose="02010600040101010101" pitchFamily="2" charset="-122"/>
              </a:rPr>
              <a:t>O1</a:t>
            </a:r>
            <a:r>
              <a:rPr lang="zh-CN" altLang="en-US" dirty="0">
                <a:latin typeface="华文中宋" panose="02010600040101010101" pitchFamily="2" charset="-122"/>
                <a:ea typeface="华文中宋" panose="02010600040101010101" pitchFamily="2" charset="-122"/>
              </a:rPr>
              <a:t>，那么该</a:t>
            </a:r>
            <a:r>
              <a:rPr lang="en-US" altLang="zh-CN" dirty="0">
                <a:latin typeface="华文中宋" panose="02010600040101010101" pitchFamily="2" charset="-122"/>
                <a:ea typeface="华文中宋" panose="02010600040101010101" pitchFamily="2" charset="-122"/>
              </a:rPr>
              <a:t>MR</a:t>
            </a:r>
            <a:r>
              <a:rPr lang="zh-CN" altLang="en-US" dirty="0">
                <a:latin typeface="华文中宋" panose="02010600040101010101" pitchFamily="2" charset="-122"/>
                <a:ea typeface="华文中宋" panose="02010600040101010101" pitchFamily="2" charset="-122"/>
              </a:rPr>
              <a:t>被</a:t>
            </a:r>
            <a:r>
              <a:rPr lang="zh-CN" altLang="en-US" dirty="0" smtClean="0">
                <a:latin typeface="华文中宋" panose="02010600040101010101" pitchFamily="2" charset="-122"/>
                <a:ea typeface="华文中宋" panose="02010600040101010101" pitchFamily="2" charset="-122"/>
              </a:rPr>
              <a:t>违反</a:t>
            </a:r>
            <a:endParaRPr lang="en-US" altLang="zh-CN" dirty="0" smtClean="0">
              <a:latin typeface="华文中宋" panose="02010600040101010101" pitchFamily="2" charset="-122"/>
              <a:ea typeface="华文中宋" panose="02010600040101010101" pitchFamily="2" charset="-122"/>
            </a:endParaRPr>
          </a:p>
          <a:p>
            <a:pPr>
              <a:lnSpc>
                <a:spcPct val="150000"/>
              </a:lnSpc>
            </a:pPr>
            <a:endParaRPr lang="en-US" altLang="zh-CN" dirty="0" smtClean="0">
              <a:latin typeface="华文中宋" panose="02010600040101010101" pitchFamily="2" charset="-122"/>
              <a:ea typeface="华文中宋" panose="02010600040101010101" pitchFamily="2" charset="-122"/>
            </a:endParaRPr>
          </a:p>
          <a:p>
            <a:pPr>
              <a:lnSpc>
                <a:spcPct val="150000"/>
              </a:lnSpc>
            </a:pPr>
            <a:r>
              <a:rPr lang="en-US" altLang="zh-CN" dirty="0" smtClean="0">
                <a:latin typeface="华文中宋" panose="02010600040101010101" pitchFamily="2" charset="-122"/>
                <a:ea typeface="华文中宋" panose="02010600040101010101" pitchFamily="2" charset="-122"/>
              </a:rPr>
              <a:t>MR7</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是一个范围字符集，</a:t>
            </a:r>
            <a:r>
              <a:rPr lang="en-US" altLang="zh-CN" dirty="0" smtClean="0">
                <a:latin typeface="华文中宋" panose="02010600040101010101" pitchFamily="2" charset="-122"/>
                <a:ea typeface="华文中宋" panose="02010600040101010101" pitchFamily="2" charset="-122"/>
              </a:rPr>
              <a:t>REF</a:t>
            </a:r>
            <a:r>
              <a:rPr lang="zh-CN" altLang="en-US" dirty="0" smtClean="0">
                <a:latin typeface="华文中宋" panose="02010600040101010101" pitchFamily="2" charset="-122"/>
                <a:ea typeface="华文中宋" panose="02010600040101010101" pitchFamily="2" charset="-122"/>
              </a:rPr>
              <a:t>是</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的一个真子集；</a:t>
            </a:r>
            <a:r>
              <a:rPr lang="en-US" altLang="zh-CN" dirty="0">
                <a:latin typeface="华文中宋" panose="02010600040101010101" pitchFamily="2" charset="-122"/>
                <a:ea typeface="华文中宋" panose="02010600040101010101" pitchFamily="2" charset="-122"/>
              </a:rPr>
              <a:t> IFS</a:t>
            </a:r>
            <a:r>
              <a:rPr lang="zh-CN" altLang="en-US" dirty="0">
                <a:latin typeface="华文中宋" panose="02010600040101010101" pitchFamily="2" charset="-122"/>
                <a:ea typeface="华文中宋" panose="02010600040101010101" pitchFamily="2" charset="-122"/>
              </a:rPr>
              <a:t>与</a:t>
            </a:r>
            <a:r>
              <a:rPr lang="en-US" altLang="zh-CN" dirty="0">
                <a:latin typeface="华文中宋" panose="02010600040101010101" pitchFamily="2" charset="-122"/>
                <a:ea typeface="华文中宋" panose="02010600040101010101" pitchFamily="2" charset="-122"/>
              </a:rPr>
              <a:t>IFF</a:t>
            </a:r>
            <a:r>
              <a:rPr lang="zh-CN" altLang="en-US" dirty="0">
                <a:latin typeface="华文中宋" panose="02010600040101010101" pitchFamily="2" charset="-122"/>
                <a:ea typeface="华文中宋" panose="02010600040101010101" pitchFamily="2" charset="-122"/>
              </a:rPr>
              <a:t>完全相同</a:t>
            </a:r>
            <a:r>
              <a:rPr lang="zh-CN" altLang="en-US" dirty="0" smtClean="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如果</a:t>
            </a:r>
            <a:r>
              <a:rPr lang="en-US" altLang="zh-CN" dirty="0" smtClean="0">
                <a:latin typeface="华文中宋" panose="02010600040101010101" pitchFamily="2" charset="-122"/>
                <a:ea typeface="华文中宋" panose="02010600040101010101" pitchFamily="2" charset="-122"/>
              </a:rPr>
              <a:t>O1</a:t>
            </a:r>
            <a:r>
              <a:rPr lang="zh-CN" altLang="en-US" dirty="0" smtClean="0">
                <a:latin typeface="华文中宋" panose="02010600040101010101" pitchFamily="2" charset="-122"/>
                <a:ea typeface="华文中宋" panose="02010600040101010101" pitchFamily="2" charset="-122"/>
              </a:rPr>
              <a:t>不</a:t>
            </a:r>
            <a:r>
              <a:rPr lang="zh-CN" altLang="en-US" dirty="0">
                <a:latin typeface="华文中宋" panose="02010600040101010101" pitchFamily="2" charset="-122"/>
                <a:ea typeface="华文中宋" panose="02010600040101010101" pitchFamily="2" charset="-122"/>
              </a:rPr>
              <a:t>包含</a:t>
            </a:r>
            <a:r>
              <a:rPr lang="en-US" altLang="zh-CN" dirty="0" smtClean="0">
                <a:latin typeface="华文中宋" panose="02010600040101010101" pitchFamily="2" charset="-122"/>
                <a:ea typeface="华文中宋" panose="02010600040101010101" pitchFamily="2" charset="-122"/>
              </a:rPr>
              <a:t>O2</a:t>
            </a:r>
            <a:r>
              <a:rPr lang="zh-CN" altLang="en-US" dirty="0" smtClean="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那么该</a:t>
            </a:r>
            <a:r>
              <a:rPr lang="en-US" altLang="zh-CN" dirty="0">
                <a:latin typeface="华文中宋" panose="02010600040101010101" pitchFamily="2" charset="-122"/>
                <a:ea typeface="华文中宋" panose="02010600040101010101" pitchFamily="2" charset="-122"/>
              </a:rPr>
              <a:t>MR</a:t>
            </a:r>
            <a:r>
              <a:rPr lang="zh-CN" altLang="en-US" dirty="0">
                <a:latin typeface="华文中宋" panose="02010600040101010101" pitchFamily="2" charset="-122"/>
                <a:ea typeface="华文中宋" panose="02010600040101010101" pitchFamily="2" charset="-122"/>
              </a:rPr>
              <a:t>被</a:t>
            </a:r>
            <a:r>
              <a:rPr lang="zh-CN" altLang="en-US" dirty="0" smtClean="0">
                <a:latin typeface="华文中宋" panose="02010600040101010101" pitchFamily="2" charset="-122"/>
                <a:ea typeface="华文中宋" panose="02010600040101010101" pitchFamily="2" charset="-122"/>
              </a:rPr>
              <a:t>违反</a:t>
            </a:r>
            <a:endParaRPr lang="en-US" altLang="zh-CN" dirty="0" smtClean="0">
              <a:latin typeface="华文中宋" panose="02010600040101010101" pitchFamily="2" charset="-122"/>
              <a:ea typeface="华文中宋" panose="02010600040101010101" pitchFamily="2" charset="-122"/>
            </a:endParaRPr>
          </a:p>
          <a:p>
            <a:pPr>
              <a:lnSpc>
                <a:spcPct val="150000"/>
              </a:lnSpc>
            </a:pPr>
            <a:endParaRPr lang="en-US" altLang="zh-CN" dirty="0" smtClean="0">
              <a:latin typeface="华文中宋" panose="02010600040101010101" pitchFamily="2" charset="-122"/>
              <a:ea typeface="华文中宋" panose="02010600040101010101" pitchFamily="2" charset="-122"/>
            </a:endParaRPr>
          </a:p>
          <a:p>
            <a:pPr>
              <a:lnSpc>
                <a:spcPct val="150000"/>
              </a:lnSpc>
            </a:pPr>
            <a:r>
              <a:rPr lang="en-US" altLang="zh-CN" dirty="0" smtClean="0">
                <a:latin typeface="华文中宋" panose="02010600040101010101" pitchFamily="2" charset="-122"/>
                <a:ea typeface="华文中宋" panose="02010600040101010101" pitchFamily="2" charset="-122"/>
              </a:rPr>
              <a:t>MR8</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RES</a:t>
            </a:r>
            <a:r>
              <a:rPr lang="zh-CN" altLang="en-US" dirty="0">
                <a:latin typeface="华文中宋" panose="02010600040101010101" pitchFamily="2" charset="-122"/>
                <a:ea typeface="华文中宋" panose="02010600040101010101" pitchFamily="2" charset="-122"/>
              </a:rPr>
              <a:t>存在</a:t>
            </a:r>
            <a:r>
              <a:rPr lang="zh-CN" altLang="en-US" dirty="0" smtClean="0">
                <a:latin typeface="华文中宋" panose="02010600040101010101" pitchFamily="2" charset="-122"/>
                <a:ea typeface="华文中宋" panose="02010600040101010101" pitchFamily="2" charset="-122"/>
              </a:rPr>
              <a:t>一个范围字符集，</a:t>
            </a:r>
            <a:r>
              <a:rPr lang="en-US" altLang="zh-CN" dirty="0" smtClean="0">
                <a:latin typeface="华文中宋" panose="02010600040101010101" pitchFamily="2" charset="-122"/>
                <a:ea typeface="华文中宋" panose="02010600040101010101" pitchFamily="2" charset="-122"/>
              </a:rPr>
              <a:t>REF</a:t>
            </a:r>
            <a:r>
              <a:rPr lang="zh-CN" altLang="en-US" dirty="0" smtClean="0">
                <a:latin typeface="华文中宋" panose="02010600040101010101" pitchFamily="2" charset="-122"/>
                <a:ea typeface="华文中宋" panose="02010600040101010101" pitchFamily="2" charset="-122"/>
              </a:rPr>
              <a:t>的范围字符集包含</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的范围字符集；</a:t>
            </a:r>
            <a:r>
              <a:rPr lang="en-US" altLang="zh-CN" dirty="0" smtClean="0">
                <a:latin typeface="华文中宋" panose="02010600040101010101" pitchFamily="2" charset="-122"/>
                <a:ea typeface="华文中宋" panose="02010600040101010101" pitchFamily="2" charset="-122"/>
              </a:rPr>
              <a:t>IFS</a:t>
            </a:r>
            <a:r>
              <a:rPr lang="zh-CN" altLang="en-US" dirty="0">
                <a:latin typeface="华文中宋" panose="02010600040101010101" pitchFamily="2" charset="-122"/>
                <a:ea typeface="华文中宋" panose="02010600040101010101" pitchFamily="2" charset="-122"/>
              </a:rPr>
              <a:t>与</a:t>
            </a:r>
            <a:r>
              <a:rPr lang="en-US" altLang="zh-CN" dirty="0">
                <a:latin typeface="华文中宋" panose="02010600040101010101" pitchFamily="2" charset="-122"/>
                <a:ea typeface="华文中宋" panose="02010600040101010101" pitchFamily="2" charset="-122"/>
              </a:rPr>
              <a:t>IFF</a:t>
            </a:r>
            <a:r>
              <a:rPr lang="zh-CN" altLang="en-US" dirty="0">
                <a:latin typeface="华文中宋" panose="02010600040101010101" pitchFamily="2" charset="-122"/>
                <a:ea typeface="华文中宋" panose="02010600040101010101" pitchFamily="2" charset="-122"/>
              </a:rPr>
              <a:t>完全相同；如果</a:t>
            </a:r>
            <a:r>
              <a:rPr lang="en-US" altLang="zh-CN" dirty="0" smtClean="0">
                <a:latin typeface="华文中宋" panose="02010600040101010101" pitchFamily="2" charset="-122"/>
                <a:ea typeface="华文中宋" panose="02010600040101010101" pitchFamily="2" charset="-122"/>
              </a:rPr>
              <a:t>O2</a:t>
            </a:r>
            <a:r>
              <a:rPr lang="zh-CN" altLang="en-US" dirty="0" smtClean="0">
                <a:latin typeface="华文中宋" panose="02010600040101010101" pitchFamily="2" charset="-122"/>
                <a:ea typeface="华文中宋" panose="02010600040101010101" pitchFamily="2" charset="-122"/>
              </a:rPr>
              <a:t>不</a:t>
            </a:r>
            <a:r>
              <a:rPr lang="zh-CN" altLang="en-US" dirty="0">
                <a:latin typeface="华文中宋" panose="02010600040101010101" pitchFamily="2" charset="-122"/>
                <a:ea typeface="华文中宋" panose="02010600040101010101" pitchFamily="2" charset="-122"/>
              </a:rPr>
              <a:t>包含</a:t>
            </a:r>
            <a:r>
              <a:rPr lang="en-US" altLang="zh-CN" dirty="0" smtClean="0">
                <a:latin typeface="华文中宋" panose="02010600040101010101" pitchFamily="2" charset="-122"/>
                <a:ea typeface="华文中宋" panose="02010600040101010101" pitchFamily="2" charset="-122"/>
              </a:rPr>
              <a:t>O1</a:t>
            </a:r>
            <a:r>
              <a:rPr lang="zh-CN" altLang="en-US" dirty="0" smtClean="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那么该</a:t>
            </a:r>
            <a:r>
              <a:rPr lang="en-US" altLang="zh-CN" dirty="0">
                <a:latin typeface="华文中宋" panose="02010600040101010101" pitchFamily="2" charset="-122"/>
                <a:ea typeface="华文中宋" panose="02010600040101010101" pitchFamily="2" charset="-122"/>
              </a:rPr>
              <a:t>MR</a:t>
            </a:r>
            <a:r>
              <a:rPr lang="zh-CN" altLang="en-US" dirty="0">
                <a:latin typeface="华文中宋" panose="02010600040101010101" pitchFamily="2" charset="-122"/>
                <a:ea typeface="华文中宋" panose="02010600040101010101" pitchFamily="2" charset="-122"/>
              </a:rPr>
              <a:t>被</a:t>
            </a:r>
            <a:r>
              <a:rPr lang="zh-CN" altLang="en-US" dirty="0" smtClean="0">
                <a:latin typeface="华文中宋" panose="02010600040101010101" pitchFamily="2" charset="-122"/>
                <a:ea typeface="华文中宋" panose="02010600040101010101" pitchFamily="2" charset="-122"/>
              </a:rPr>
              <a:t>违反</a:t>
            </a:r>
            <a:endParaRPr lang="en-US" altLang="zh-CN" dirty="0">
              <a:latin typeface="华文中宋" panose="02010600040101010101" pitchFamily="2" charset="-122"/>
              <a:ea typeface="华文中宋" panose="02010600040101010101" pitchFamily="2" charset="-122"/>
            </a:endParaRPr>
          </a:p>
        </p:txBody>
      </p:sp>
      <p:sp>
        <p:nvSpPr>
          <p:cNvPr id="15" name="文本框 14"/>
          <p:cNvSpPr txBox="1"/>
          <p:nvPr/>
        </p:nvSpPr>
        <p:spPr>
          <a:xfrm>
            <a:off x="9478792" y="1665868"/>
            <a:ext cx="2678504" cy="369332"/>
          </a:xfrm>
          <a:prstGeom prst="rect">
            <a:avLst/>
          </a:prstGeom>
          <a:noFill/>
        </p:spPr>
        <p:txBody>
          <a:bodyPr wrap="square" rtlCol="0">
            <a:spAutoFit/>
          </a:bodyPr>
          <a:lstStyle/>
          <a:p>
            <a:r>
              <a:rPr lang="en-US" altLang="zh-CN" dirty="0" smtClean="0"/>
              <a:t>RES: </a:t>
            </a:r>
            <a:r>
              <a:rPr lang="zh-CN" altLang="en-US" dirty="0" smtClean="0"/>
              <a:t>“</a:t>
            </a:r>
            <a:r>
              <a:rPr lang="en-US" altLang="zh-CN" dirty="0" smtClean="0"/>
              <a:t>123</a:t>
            </a:r>
            <a:r>
              <a:rPr lang="zh-CN" altLang="en-US" dirty="0" smtClean="0"/>
              <a:t>”</a:t>
            </a:r>
            <a:r>
              <a:rPr lang="en-US" altLang="zh-CN" dirty="0" smtClean="0"/>
              <a:t>; REF: [312]</a:t>
            </a:r>
            <a:endParaRPr lang="zh-CN" altLang="en-US" dirty="0"/>
          </a:p>
        </p:txBody>
      </p:sp>
      <p:sp>
        <p:nvSpPr>
          <p:cNvPr id="17" name="文本框 16"/>
          <p:cNvSpPr txBox="1"/>
          <p:nvPr/>
        </p:nvSpPr>
        <p:spPr>
          <a:xfrm>
            <a:off x="9339907" y="3607481"/>
            <a:ext cx="2678504" cy="369332"/>
          </a:xfrm>
          <a:prstGeom prst="rect">
            <a:avLst/>
          </a:prstGeom>
          <a:noFill/>
        </p:spPr>
        <p:txBody>
          <a:bodyPr wrap="square" rtlCol="0">
            <a:spAutoFit/>
          </a:bodyPr>
          <a:lstStyle/>
          <a:p>
            <a:r>
              <a:rPr lang="en-US" altLang="zh-CN" dirty="0" smtClean="0"/>
              <a:t>RES: </a:t>
            </a:r>
            <a:r>
              <a:rPr lang="zh-CN" altLang="en-US" dirty="0" smtClean="0"/>
              <a:t>“</a:t>
            </a:r>
            <a:r>
              <a:rPr lang="en-US" altLang="zh-CN" dirty="0" smtClean="0"/>
              <a:t>123</a:t>
            </a:r>
            <a:r>
              <a:rPr lang="zh-CN" altLang="en-US" dirty="0" smtClean="0"/>
              <a:t>”</a:t>
            </a:r>
            <a:r>
              <a:rPr lang="en-US" altLang="zh-CN" dirty="0" smtClean="0"/>
              <a:t>; REF: </a:t>
            </a:r>
            <a:r>
              <a:rPr lang="zh-CN" altLang="en-US" dirty="0" smtClean="0"/>
              <a:t>“</a:t>
            </a:r>
            <a:r>
              <a:rPr lang="en-US" altLang="zh-CN" dirty="0" smtClean="0"/>
              <a:t>3|1|2</a:t>
            </a:r>
            <a:r>
              <a:rPr lang="zh-CN" altLang="en-US" dirty="0" smtClean="0"/>
              <a:t>“</a:t>
            </a:r>
            <a:endParaRPr lang="zh-CN" altLang="en-US" dirty="0"/>
          </a:p>
        </p:txBody>
      </p:sp>
      <p:sp>
        <p:nvSpPr>
          <p:cNvPr id="19" name="文本框 18"/>
          <p:cNvSpPr txBox="1"/>
          <p:nvPr/>
        </p:nvSpPr>
        <p:spPr>
          <a:xfrm>
            <a:off x="9270465" y="4798979"/>
            <a:ext cx="2678504" cy="369332"/>
          </a:xfrm>
          <a:prstGeom prst="rect">
            <a:avLst/>
          </a:prstGeom>
          <a:noFill/>
        </p:spPr>
        <p:txBody>
          <a:bodyPr wrap="square" rtlCol="0">
            <a:spAutoFit/>
          </a:bodyPr>
          <a:lstStyle/>
          <a:p>
            <a:r>
              <a:rPr lang="en-US" altLang="zh-CN" dirty="0" smtClean="0"/>
              <a:t>RES: </a:t>
            </a:r>
            <a:r>
              <a:rPr lang="zh-CN" altLang="en-US" dirty="0" smtClean="0"/>
              <a:t>“</a:t>
            </a:r>
            <a:r>
              <a:rPr lang="en-US" altLang="zh-CN" dirty="0" smtClean="0"/>
              <a:t>[1-9]</a:t>
            </a:r>
            <a:r>
              <a:rPr lang="zh-CN" altLang="en-US" dirty="0" smtClean="0"/>
              <a:t>”</a:t>
            </a:r>
            <a:r>
              <a:rPr lang="en-US" altLang="zh-CN" dirty="0" smtClean="0"/>
              <a:t>; REF: </a:t>
            </a:r>
            <a:r>
              <a:rPr lang="zh-CN" altLang="en-US" dirty="0" smtClean="0"/>
              <a:t>“</a:t>
            </a:r>
            <a:r>
              <a:rPr lang="en-US" altLang="zh-CN" dirty="0" smtClean="0"/>
              <a:t>[1-4]</a:t>
            </a:r>
            <a:r>
              <a:rPr lang="zh-CN" altLang="en-US" dirty="0" smtClean="0"/>
              <a:t>“</a:t>
            </a:r>
            <a:endParaRPr lang="zh-CN" altLang="en-US" dirty="0"/>
          </a:p>
        </p:txBody>
      </p:sp>
      <p:sp>
        <p:nvSpPr>
          <p:cNvPr id="20" name="文本框 19"/>
          <p:cNvSpPr txBox="1"/>
          <p:nvPr/>
        </p:nvSpPr>
        <p:spPr>
          <a:xfrm>
            <a:off x="9339907" y="6190209"/>
            <a:ext cx="2678504" cy="369332"/>
          </a:xfrm>
          <a:prstGeom prst="rect">
            <a:avLst/>
          </a:prstGeom>
          <a:noFill/>
        </p:spPr>
        <p:txBody>
          <a:bodyPr wrap="square" rtlCol="0">
            <a:spAutoFit/>
          </a:bodyPr>
          <a:lstStyle/>
          <a:p>
            <a:r>
              <a:rPr lang="en-US" altLang="zh-CN" dirty="0" smtClean="0"/>
              <a:t>RES: </a:t>
            </a:r>
            <a:r>
              <a:rPr lang="zh-CN" altLang="en-US" dirty="0" smtClean="0"/>
              <a:t>“</a:t>
            </a:r>
            <a:r>
              <a:rPr lang="en-US" altLang="zh-CN" dirty="0" smtClean="0"/>
              <a:t>[1-4]</a:t>
            </a:r>
            <a:r>
              <a:rPr lang="zh-CN" altLang="en-US" dirty="0" smtClean="0"/>
              <a:t>”</a:t>
            </a:r>
            <a:r>
              <a:rPr lang="en-US" altLang="zh-CN" dirty="0" smtClean="0"/>
              <a:t>; REF: </a:t>
            </a:r>
            <a:r>
              <a:rPr lang="zh-CN" altLang="en-US" dirty="0" smtClean="0"/>
              <a:t>“</a:t>
            </a:r>
            <a:r>
              <a:rPr lang="en-US" altLang="zh-CN" dirty="0" smtClean="0"/>
              <a:t>[1-9]</a:t>
            </a:r>
            <a:r>
              <a:rPr lang="zh-CN" altLang="en-US" dirty="0" smtClean="0"/>
              <a:t>“</a:t>
            </a:r>
            <a:endParaRPr lang="zh-CN" altLang="en-US" dirty="0"/>
          </a:p>
        </p:txBody>
      </p:sp>
      <p:sp>
        <p:nvSpPr>
          <p:cNvPr id="14" name="矩形 13"/>
          <p:cNvSpPr/>
          <p:nvPr/>
        </p:nvSpPr>
        <p:spPr>
          <a:xfrm>
            <a:off x="1285080" y="1422895"/>
            <a:ext cx="2347117" cy="369332"/>
          </a:xfrm>
          <a:prstGeom prst="rect">
            <a:avLst/>
          </a:prstGeom>
        </p:spPr>
        <p:txBody>
          <a:bodyPr wrap="none">
            <a:spAutoFit/>
          </a:bodyPr>
          <a:lstStyle/>
          <a:p>
            <a:pPr marL="285750" indent="-285750">
              <a:buFont typeface="Arial" panose="020B0604020202020204" pitchFamily="34" charset="0"/>
              <a:buChar char="•"/>
            </a:pPr>
            <a:r>
              <a:rPr lang="en-US" altLang="zh-CN" dirty="0" err="1" smtClean="0">
                <a:latin typeface="华文中宋" panose="02010600040101010101" pitchFamily="2" charset="-122"/>
                <a:ea typeface="华文中宋" panose="02010600040101010101" pitchFamily="2" charset="-122"/>
              </a:rPr>
              <a:t>grep</a:t>
            </a:r>
            <a:r>
              <a:rPr lang="zh-CN" altLang="en-US" dirty="0" smtClean="0">
                <a:latin typeface="华文中宋" panose="02010600040101010101" pitchFamily="2" charset="-122"/>
                <a:ea typeface="华文中宋" panose="02010600040101010101" pitchFamily="2" charset="-122"/>
              </a:rPr>
              <a:t>蜕变关系获取</a:t>
            </a:r>
            <a:endParaRPr lang="en-US" altLang="zh-CN" dirty="0" smtClean="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422091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19" grpId="0"/>
      <p:bldP spid="2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30646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蜕变关系</a:t>
            </a:r>
            <a:endParaRPr lang="zh-CN" altLang="en-US" sz="2000" dirty="0">
              <a:latin typeface="华文中宋" panose="02010600040101010101" pitchFamily="2" charset="-122"/>
              <a:ea typeface="华文中宋" panose="02010600040101010101" pitchFamily="2" charset="-122"/>
            </a:endParaRPr>
          </a:p>
        </p:txBody>
      </p:sp>
      <p:sp>
        <p:nvSpPr>
          <p:cNvPr id="8" name="文本框 7"/>
          <p:cNvSpPr txBox="1"/>
          <p:nvPr/>
        </p:nvSpPr>
        <p:spPr>
          <a:xfrm>
            <a:off x="1581912" y="1952904"/>
            <a:ext cx="9921240" cy="4662815"/>
          </a:xfrm>
          <a:prstGeom prst="rect">
            <a:avLst/>
          </a:prstGeom>
          <a:noFill/>
        </p:spPr>
        <p:txBody>
          <a:bodyPr wrap="square" rtlCol="0">
            <a:spAutoFit/>
          </a:bodyPr>
          <a:lstStyle/>
          <a:p>
            <a:pPr>
              <a:lnSpc>
                <a:spcPct val="150000"/>
              </a:lnSpc>
            </a:pPr>
            <a:r>
              <a:rPr lang="en-US" altLang="zh-CN" dirty="0" smtClean="0">
                <a:latin typeface="华文中宋" panose="02010600040101010101" pitchFamily="2" charset="-122"/>
                <a:ea typeface="华文中宋" panose="02010600040101010101" pitchFamily="2" charset="-122"/>
              </a:rPr>
              <a:t>MR9</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REF</a:t>
            </a:r>
            <a:r>
              <a:rPr lang="zh-CN" altLang="en-US" dirty="0" smtClean="0">
                <a:latin typeface="华文中宋" panose="02010600040101010101" pitchFamily="2" charset="-122"/>
                <a:ea typeface="华文中宋" panose="02010600040101010101" pitchFamily="2" charset="-122"/>
              </a:rPr>
              <a:t>在</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的末尾插入“</a:t>
            </a:r>
            <a:r>
              <a:rPr lang="en-US" altLang="zh-CN" dirty="0" smtClean="0">
                <a:latin typeface="华文中宋" panose="02010600040101010101" pitchFamily="2" charset="-122"/>
                <a:ea typeface="华文中宋" panose="02010600040101010101" pitchFamily="2" charset="-122"/>
              </a:rPr>
              <a:t>|</a:t>
            </a:r>
            <a:r>
              <a:rPr lang="zh-CN" altLang="en-US" dirty="0" smtClean="0">
                <a:latin typeface="华文中宋" panose="02010600040101010101" pitchFamily="2" charset="-122"/>
                <a:ea typeface="华文中宋" panose="02010600040101010101" pitchFamily="2" charset="-122"/>
              </a:rPr>
              <a:t>”和如下元字符中的任意一个：</a:t>
            </a:r>
            <a:r>
              <a:rPr lang="en-US" altLang="zh-CN" dirty="0" smtClean="0">
                <a:latin typeface="华文中宋" panose="02010600040101010101" pitchFamily="2" charset="-122"/>
                <a:ea typeface="华文中宋" panose="02010600040101010101" pitchFamily="2" charset="-122"/>
              </a:rPr>
              <a:t>[[:digit:]]</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[^[:digit:]]</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\w</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and \W</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IFF</a:t>
            </a:r>
            <a:r>
              <a:rPr lang="zh-CN" altLang="en-US" dirty="0" smtClean="0">
                <a:latin typeface="华文中宋" panose="02010600040101010101" pitchFamily="2" charset="-122"/>
                <a:ea typeface="华文中宋" panose="02010600040101010101" pitchFamily="2" charset="-122"/>
              </a:rPr>
              <a:t>在</a:t>
            </a:r>
            <a:r>
              <a:rPr lang="en-US" altLang="zh-CN" dirty="0" smtClean="0">
                <a:latin typeface="华文中宋" panose="02010600040101010101" pitchFamily="2" charset="-122"/>
                <a:ea typeface="华文中宋" panose="02010600040101010101" pitchFamily="2" charset="-122"/>
              </a:rPr>
              <a:t>IFS</a:t>
            </a:r>
            <a:r>
              <a:rPr lang="zh-CN" altLang="en-US" dirty="0" smtClean="0">
                <a:latin typeface="华文中宋" panose="02010600040101010101" pitchFamily="2" charset="-122"/>
                <a:ea typeface="华文中宋" panose="02010600040101010101" pitchFamily="2" charset="-122"/>
              </a:rPr>
              <a:t>的基础上增加一行内容，该内容匹配增加的元字符；如果</a:t>
            </a:r>
            <a:r>
              <a:rPr lang="en-US" altLang="zh-CN" dirty="0" smtClean="0">
                <a:latin typeface="华文中宋" panose="02010600040101010101" pitchFamily="2" charset="-122"/>
                <a:ea typeface="华文中宋" panose="02010600040101010101" pitchFamily="2" charset="-122"/>
              </a:rPr>
              <a:t>O1</a:t>
            </a:r>
            <a:r>
              <a:rPr lang="zh-CN" altLang="en-US" dirty="0" smtClean="0">
                <a:latin typeface="华文中宋" panose="02010600040101010101" pitchFamily="2" charset="-122"/>
                <a:ea typeface="华文中宋" panose="02010600040101010101" pitchFamily="2" charset="-122"/>
              </a:rPr>
              <a:t>和新增的内容不包含在</a:t>
            </a:r>
            <a:r>
              <a:rPr lang="en-US" altLang="zh-CN" dirty="0" smtClean="0">
                <a:latin typeface="华文中宋" panose="02010600040101010101" pitchFamily="2" charset="-122"/>
                <a:ea typeface="华文中宋" panose="02010600040101010101" pitchFamily="2" charset="-122"/>
              </a:rPr>
              <a:t>O2</a:t>
            </a:r>
            <a:r>
              <a:rPr lang="zh-CN" altLang="en-US" dirty="0" smtClean="0">
                <a:latin typeface="华文中宋" panose="02010600040101010101" pitchFamily="2" charset="-122"/>
                <a:ea typeface="华文中宋" panose="02010600040101010101" pitchFamily="2" charset="-122"/>
              </a:rPr>
              <a:t>中，那么该</a:t>
            </a:r>
            <a:r>
              <a:rPr lang="en-US" altLang="zh-CN" dirty="0" smtClean="0">
                <a:latin typeface="华文中宋" panose="02010600040101010101" pitchFamily="2" charset="-122"/>
                <a:ea typeface="华文中宋" panose="02010600040101010101" pitchFamily="2" charset="-122"/>
              </a:rPr>
              <a:t>MR</a:t>
            </a:r>
            <a:r>
              <a:rPr lang="zh-CN" altLang="en-US" dirty="0" smtClean="0">
                <a:latin typeface="华文中宋" panose="02010600040101010101" pitchFamily="2" charset="-122"/>
                <a:ea typeface="华文中宋" panose="02010600040101010101" pitchFamily="2" charset="-122"/>
              </a:rPr>
              <a:t>被违反</a:t>
            </a:r>
            <a:endParaRPr lang="en-US" altLang="zh-CN" dirty="0" smtClean="0">
              <a:latin typeface="华文中宋" panose="02010600040101010101" pitchFamily="2" charset="-122"/>
              <a:ea typeface="华文中宋" panose="02010600040101010101" pitchFamily="2" charset="-122"/>
            </a:endParaRPr>
          </a:p>
          <a:p>
            <a:pPr>
              <a:lnSpc>
                <a:spcPct val="150000"/>
              </a:lnSpc>
            </a:pPr>
            <a:endParaRPr lang="en-US" altLang="zh-CN" dirty="0" smtClean="0">
              <a:latin typeface="华文中宋" panose="02010600040101010101" pitchFamily="2" charset="-122"/>
              <a:ea typeface="华文中宋" panose="02010600040101010101" pitchFamily="2" charset="-122"/>
            </a:endParaRPr>
          </a:p>
          <a:p>
            <a:pPr>
              <a:lnSpc>
                <a:spcPct val="150000"/>
              </a:lnSpc>
            </a:pPr>
            <a:r>
              <a:rPr lang="en-US" altLang="zh-CN" dirty="0" smtClean="0">
                <a:latin typeface="华文中宋" panose="02010600040101010101" pitchFamily="2" charset="-122"/>
                <a:ea typeface="华文中宋" panose="02010600040101010101" pitchFamily="2" charset="-122"/>
              </a:rPr>
              <a:t>MR10</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REF</a:t>
            </a:r>
            <a:r>
              <a:rPr lang="zh-CN" altLang="en-US" dirty="0" smtClean="0">
                <a:latin typeface="华文中宋" panose="02010600040101010101" pitchFamily="2" charset="-122"/>
                <a:ea typeface="华文中宋" panose="02010600040101010101" pitchFamily="2" charset="-122"/>
              </a:rPr>
              <a:t>在</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的基础上增加一个表示重复的元字符“</a:t>
            </a:r>
            <a:r>
              <a:rPr lang="en-US" altLang="zh-CN" dirty="0" smtClean="0">
                <a:latin typeface="华文中宋" panose="02010600040101010101" pitchFamily="2" charset="-122"/>
                <a:ea typeface="华文中宋" panose="02010600040101010101" pitchFamily="2" charset="-122"/>
              </a:rPr>
              <a:t>+</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or{1}</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 IFF</a:t>
            </a:r>
            <a:r>
              <a:rPr lang="zh-CN" altLang="en-US" dirty="0" smtClean="0">
                <a:latin typeface="华文中宋" panose="02010600040101010101" pitchFamily="2" charset="-122"/>
                <a:ea typeface="华文中宋" panose="02010600040101010101" pitchFamily="2" charset="-122"/>
              </a:rPr>
              <a:t>与</a:t>
            </a:r>
            <a:r>
              <a:rPr lang="en-US" altLang="zh-CN" dirty="0" smtClean="0">
                <a:latin typeface="华文中宋" panose="02010600040101010101" pitchFamily="2" charset="-122"/>
                <a:ea typeface="华文中宋" panose="02010600040101010101" pitchFamily="2" charset="-122"/>
              </a:rPr>
              <a:t>IFS</a:t>
            </a:r>
            <a:r>
              <a:rPr lang="zh-CN" altLang="en-US" dirty="0" smtClean="0">
                <a:latin typeface="华文中宋" panose="02010600040101010101" pitchFamily="2" charset="-122"/>
                <a:ea typeface="华文中宋" panose="02010600040101010101" pitchFamily="2" charset="-122"/>
              </a:rPr>
              <a:t>完全相同；如果</a:t>
            </a:r>
            <a:r>
              <a:rPr lang="en-US" altLang="zh-CN" dirty="0" smtClean="0">
                <a:latin typeface="华文中宋" panose="02010600040101010101" pitchFamily="2" charset="-122"/>
                <a:ea typeface="华文中宋" panose="02010600040101010101" pitchFamily="2" charset="-122"/>
              </a:rPr>
              <a:t>O2</a:t>
            </a:r>
            <a:r>
              <a:rPr lang="zh-CN" altLang="en-US" dirty="0" smtClean="0">
                <a:latin typeface="华文中宋" panose="02010600040101010101" pitchFamily="2" charset="-122"/>
                <a:ea typeface="华文中宋" panose="02010600040101010101" pitchFamily="2" charset="-122"/>
              </a:rPr>
              <a:t>与</a:t>
            </a:r>
            <a:r>
              <a:rPr lang="en-US" altLang="zh-CN" dirty="0" smtClean="0">
                <a:latin typeface="华文中宋" panose="02010600040101010101" pitchFamily="2" charset="-122"/>
                <a:ea typeface="华文中宋" panose="02010600040101010101" pitchFamily="2" charset="-122"/>
              </a:rPr>
              <a:t>O1</a:t>
            </a:r>
            <a:r>
              <a:rPr lang="zh-CN" altLang="en-US" dirty="0" smtClean="0">
                <a:latin typeface="华文中宋" panose="02010600040101010101" pitchFamily="2" charset="-122"/>
                <a:ea typeface="华文中宋" panose="02010600040101010101" pitchFamily="2" charset="-122"/>
              </a:rPr>
              <a:t>不相同，那么该</a:t>
            </a:r>
            <a:r>
              <a:rPr lang="en-US" altLang="zh-CN" dirty="0" smtClean="0">
                <a:latin typeface="华文中宋" panose="02010600040101010101" pitchFamily="2" charset="-122"/>
                <a:ea typeface="华文中宋" panose="02010600040101010101" pitchFamily="2" charset="-122"/>
              </a:rPr>
              <a:t>MR</a:t>
            </a:r>
            <a:r>
              <a:rPr lang="zh-CN" altLang="en-US" dirty="0" smtClean="0">
                <a:latin typeface="华文中宋" panose="02010600040101010101" pitchFamily="2" charset="-122"/>
                <a:ea typeface="华文中宋" panose="02010600040101010101" pitchFamily="2" charset="-122"/>
              </a:rPr>
              <a:t>被违反</a:t>
            </a:r>
            <a:endParaRPr lang="en-US" altLang="zh-CN" dirty="0" smtClean="0">
              <a:latin typeface="华文中宋" panose="02010600040101010101" pitchFamily="2" charset="-122"/>
              <a:ea typeface="华文中宋" panose="02010600040101010101" pitchFamily="2" charset="-122"/>
            </a:endParaRPr>
          </a:p>
          <a:p>
            <a:pPr>
              <a:lnSpc>
                <a:spcPct val="150000"/>
              </a:lnSpc>
            </a:pPr>
            <a:endParaRPr lang="en-US" altLang="zh-CN" dirty="0" smtClean="0">
              <a:latin typeface="华文中宋" panose="02010600040101010101" pitchFamily="2" charset="-122"/>
              <a:ea typeface="华文中宋" panose="02010600040101010101" pitchFamily="2" charset="-122"/>
            </a:endParaRPr>
          </a:p>
          <a:p>
            <a:pPr>
              <a:lnSpc>
                <a:spcPct val="150000"/>
              </a:lnSpc>
            </a:pPr>
            <a:r>
              <a:rPr lang="en-US" altLang="zh-CN" dirty="0" smtClean="0">
                <a:latin typeface="华文中宋" panose="02010600040101010101" pitchFamily="2" charset="-122"/>
                <a:ea typeface="华文中宋" panose="02010600040101010101" pitchFamily="2" charset="-122"/>
              </a:rPr>
              <a:t>MR11</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必须包含成对元字符（例如：</a:t>
            </a:r>
            <a:r>
              <a:rPr lang="en-US" altLang="zh-CN" dirty="0" smtClean="0">
                <a:latin typeface="华文中宋" panose="02010600040101010101" pitchFamily="2" charset="-122"/>
                <a:ea typeface="华文中宋" panose="02010600040101010101" pitchFamily="2" charset="-122"/>
              </a:rPr>
              <a:t>\w</a:t>
            </a:r>
            <a:r>
              <a:rPr lang="zh-CN" altLang="en-US" dirty="0" smtClean="0">
                <a:latin typeface="华文中宋" panose="02010600040101010101" pitchFamily="2" charset="-122"/>
                <a:ea typeface="华文中宋" panose="02010600040101010101" pitchFamily="2" charset="-122"/>
              </a:rPr>
              <a:t>和</a:t>
            </a:r>
            <a:r>
              <a:rPr lang="en-US" altLang="zh-CN" dirty="0" smtClean="0">
                <a:latin typeface="华文中宋" panose="02010600040101010101" pitchFamily="2" charset="-122"/>
                <a:ea typeface="华文中宋" panose="02010600040101010101" pitchFamily="2" charset="-122"/>
              </a:rPr>
              <a:t>\W</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[[:digit:]] </a:t>
            </a:r>
            <a:r>
              <a:rPr lang="zh-CN" altLang="en-US" dirty="0" smtClean="0">
                <a:latin typeface="华文中宋" panose="02010600040101010101" pitchFamily="2" charset="-122"/>
                <a:ea typeface="华文中宋" panose="02010600040101010101" pitchFamily="2" charset="-122"/>
              </a:rPr>
              <a:t>和</a:t>
            </a:r>
            <a:r>
              <a:rPr lang="en-US" altLang="zh-CN" dirty="0" smtClean="0">
                <a:latin typeface="华文中宋" panose="02010600040101010101" pitchFamily="2" charset="-122"/>
                <a:ea typeface="华文中宋" panose="02010600040101010101" pitchFamily="2" charset="-122"/>
              </a:rPr>
              <a:t>[^[:digit:]]</a:t>
            </a:r>
            <a:r>
              <a:rPr lang="zh-CN" altLang="en-US" dirty="0" smtClean="0">
                <a:latin typeface="华文中宋" panose="02010600040101010101" pitchFamily="2" charset="-122"/>
                <a:ea typeface="华文中宋" panose="02010600040101010101" pitchFamily="2" charset="-122"/>
              </a:rPr>
              <a:t>）中的一个，</a:t>
            </a:r>
            <a:r>
              <a:rPr lang="en-US" altLang="zh-CN" dirty="0" smtClean="0">
                <a:latin typeface="华文中宋" panose="02010600040101010101" pitchFamily="2" charset="-122"/>
                <a:ea typeface="华文中宋" panose="02010600040101010101" pitchFamily="2" charset="-122"/>
              </a:rPr>
              <a:t>REF</a:t>
            </a:r>
            <a:r>
              <a:rPr lang="zh-CN" altLang="en-US" dirty="0" smtClean="0">
                <a:latin typeface="华文中宋" panose="02010600040101010101" pitchFamily="2" charset="-122"/>
                <a:ea typeface="华文中宋" panose="02010600040101010101" pitchFamily="2" charset="-122"/>
              </a:rPr>
              <a:t>将</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中的元字符</a:t>
            </a:r>
            <a:r>
              <a:rPr lang="zh-CN" altLang="en-US" dirty="0">
                <a:latin typeface="华文中宋" panose="02010600040101010101" pitchFamily="2" charset="-122"/>
                <a:ea typeface="华文中宋" panose="02010600040101010101" pitchFamily="2" charset="-122"/>
              </a:rPr>
              <a:t>替换为</a:t>
            </a:r>
            <a:r>
              <a:rPr lang="zh-CN" altLang="en-US" dirty="0" smtClean="0">
                <a:latin typeface="华文中宋" panose="02010600040101010101" pitchFamily="2" charset="-122"/>
                <a:ea typeface="华文中宋" panose="02010600040101010101" pitchFamily="2" charset="-122"/>
              </a:rPr>
              <a:t>另一个与之配对的元字符；</a:t>
            </a:r>
            <a:r>
              <a:rPr lang="en-US" altLang="zh-CN" dirty="0" smtClean="0">
                <a:latin typeface="华文中宋" panose="02010600040101010101" pitchFamily="2" charset="-122"/>
                <a:ea typeface="华文中宋" panose="02010600040101010101" pitchFamily="2" charset="-122"/>
              </a:rPr>
              <a:t>IFF</a:t>
            </a:r>
            <a:r>
              <a:rPr lang="zh-CN" altLang="en-US" dirty="0" smtClean="0">
                <a:latin typeface="华文中宋" panose="02010600040101010101" pitchFamily="2" charset="-122"/>
                <a:ea typeface="华文中宋" panose="02010600040101010101" pitchFamily="2" charset="-122"/>
              </a:rPr>
              <a:t>与</a:t>
            </a:r>
            <a:r>
              <a:rPr lang="en-US" altLang="zh-CN" dirty="0" smtClean="0">
                <a:latin typeface="华文中宋" panose="02010600040101010101" pitchFamily="2" charset="-122"/>
                <a:ea typeface="华文中宋" panose="02010600040101010101" pitchFamily="2" charset="-122"/>
              </a:rPr>
              <a:t>IFS</a:t>
            </a:r>
            <a:r>
              <a:rPr lang="zh-CN" altLang="en-US" dirty="0" smtClean="0">
                <a:latin typeface="华文中宋" panose="02010600040101010101" pitchFamily="2" charset="-122"/>
                <a:ea typeface="华文中宋" panose="02010600040101010101" pitchFamily="2" charset="-122"/>
              </a:rPr>
              <a:t>完全相同，且包含至少两行内容，这两行内容分别匹配成对的元字符；如果</a:t>
            </a:r>
            <a:r>
              <a:rPr lang="en-US" altLang="zh-CN" dirty="0" smtClean="0">
                <a:latin typeface="华文中宋" panose="02010600040101010101" pitchFamily="2" charset="-122"/>
                <a:ea typeface="华文中宋" panose="02010600040101010101" pitchFamily="2" charset="-122"/>
              </a:rPr>
              <a:t>O1</a:t>
            </a:r>
            <a:r>
              <a:rPr lang="zh-CN" altLang="en-US" dirty="0" smtClean="0">
                <a:latin typeface="华文中宋" panose="02010600040101010101" pitchFamily="2" charset="-122"/>
                <a:ea typeface="华文中宋" panose="02010600040101010101" pitchFamily="2" charset="-122"/>
              </a:rPr>
              <a:t>与</a:t>
            </a:r>
            <a:r>
              <a:rPr lang="en-US" altLang="zh-CN" dirty="0" smtClean="0">
                <a:latin typeface="华文中宋" panose="02010600040101010101" pitchFamily="2" charset="-122"/>
                <a:ea typeface="华文中宋" panose="02010600040101010101" pitchFamily="2" charset="-122"/>
              </a:rPr>
              <a:t>O2</a:t>
            </a:r>
            <a:r>
              <a:rPr lang="zh-CN" altLang="en-US" dirty="0" smtClean="0">
                <a:latin typeface="华文中宋" panose="02010600040101010101" pitchFamily="2" charset="-122"/>
                <a:ea typeface="华文中宋" panose="02010600040101010101" pitchFamily="2" charset="-122"/>
              </a:rPr>
              <a:t>相等，或者</a:t>
            </a:r>
            <a:r>
              <a:rPr lang="en-US" altLang="zh-CN" dirty="0" smtClean="0">
                <a:latin typeface="华文中宋" panose="02010600040101010101" pitchFamily="2" charset="-122"/>
                <a:ea typeface="华文中宋" panose="02010600040101010101" pitchFamily="2" charset="-122"/>
              </a:rPr>
              <a:t>O1</a:t>
            </a:r>
            <a:r>
              <a:rPr lang="zh-CN" altLang="en-US" dirty="0" smtClean="0">
                <a:latin typeface="华文中宋" panose="02010600040101010101" pitchFamily="2" charset="-122"/>
                <a:ea typeface="华文中宋" panose="02010600040101010101" pitchFamily="2" charset="-122"/>
              </a:rPr>
              <a:t>与</a:t>
            </a:r>
            <a:r>
              <a:rPr lang="en-US" altLang="zh-CN" dirty="0" smtClean="0">
                <a:latin typeface="华文中宋" panose="02010600040101010101" pitchFamily="2" charset="-122"/>
                <a:ea typeface="华文中宋" panose="02010600040101010101" pitchFamily="2" charset="-122"/>
              </a:rPr>
              <a:t>O2</a:t>
            </a:r>
            <a:r>
              <a:rPr lang="zh-CN" altLang="en-US" dirty="0" smtClean="0">
                <a:latin typeface="华文中宋" panose="02010600040101010101" pitchFamily="2" charset="-122"/>
                <a:ea typeface="华文中宋" panose="02010600040101010101" pitchFamily="2" charset="-122"/>
              </a:rPr>
              <a:t>的内容合并之后与</a:t>
            </a:r>
            <a:r>
              <a:rPr lang="en-US" altLang="zh-CN" dirty="0" smtClean="0">
                <a:latin typeface="华文中宋" panose="02010600040101010101" pitchFamily="2" charset="-122"/>
                <a:ea typeface="华文中宋" panose="02010600040101010101" pitchFamily="2" charset="-122"/>
              </a:rPr>
              <a:t>IFS</a:t>
            </a:r>
            <a:r>
              <a:rPr lang="zh-CN" altLang="en-US" dirty="0" smtClean="0">
                <a:latin typeface="华文中宋" panose="02010600040101010101" pitchFamily="2" charset="-122"/>
                <a:ea typeface="华文中宋" panose="02010600040101010101" pitchFamily="2" charset="-122"/>
              </a:rPr>
              <a:t>不同，那么该</a:t>
            </a:r>
            <a:r>
              <a:rPr lang="en-US" altLang="zh-CN" dirty="0" smtClean="0">
                <a:latin typeface="华文中宋" panose="02010600040101010101" pitchFamily="2" charset="-122"/>
                <a:ea typeface="华文中宋" panose="02010600040101010101" pitchFamily="2" charset="-122"/>
              </a:rPr>
              <a:t>MR</a:t>
            </a:r>
            <a:r>
              <a:rPr lang="zh-CN" altLang="en-US" dirty="0" smtClean="0">
                <a:latin typeface="华文中宋" panose="02010600040101010101" pitchFamily="2" charset="-122"/>
                <a:ea typeface="华文中宋" panose="02010600040101010101" pitchFamily="2" charset="-122"/>
              </a:rPr>
              <a:t>被违反</a:t>
            </a:r>
            <a:endParaRPr lang="zh-CN" altLang="en-US" dirty="0">
              <a:latin typeface="华文中宋" panose="02010600040101010101" pitchFamily="2" charset="-122"/>
              <a:ea typeface="华文中宋" panose="02010600040101010101" pitchFamily="2" charset="-122"/>
            </a:endParaRPr>
          </a:p>
        </p:txBody>
      </p:sp>
      <p:sp>
        <p:nvSpPr>
          <p:cNvPr id="16" name="文本框 15"/>
          <p:cNvSpPr txBox="1"/>
          <p:nvPr/>
        </p:nvSpPr>
        <p:spPr>
          <a:xfrm>
            <a:off x="8981374" y="2846929"/>
            <a:ext cx="2678504" cy="369332"/>
          </a:xfrm>
          <a:prstGeom prst="rect">
            <a:avLst/>
          </a:prstGeom>
          <a:noFill/>
        </p:spPr>
        <p:txBody>
          <a:bodyPr wrap="square" rtlCol="0">
            <a:spAutoFit/>
          </a:bodyPr>
          <a:lstStyle/>
          <a:p>
            <a:r>
              <a:rPr lang="en-US" altLang="zh-CN" dirty="0" smtClean="0"/>
              <a:t>RES: </a:t>
            </a:r>
            <a:r>
              <a:rPr lang="zh-CN" altLang="en-US" dirty="0" smtClean="0"/>
              <a:t>“</a:t>
            </a:r>
            <a:r>
              <a:rPr lang="en-US" altLang="zh-CN" dirty="0" smtClean="0"/>
              <a:t>123</a:t>
            </a:r>
            <a:r>
              <a:rPr lang="zh-CN" altLang="en-US" dirty="0" smtClean="0"/>
              <a:t>”</a:t>
            </a:r>
            <a:r>
              <a:rPr lang="en-US" altLang="zh-CN" dirty="0" smtClean="0"/>
              <a:t>; REF: </a:t>
            </a:r>
            <a:r>
              <a:rPr lang="zh-CN" altLang="en-US" dirty="0" smtClean="0"/>
              <a:t>“</a:t>
            </a:r>
            <a:r>
              <a:rPr lang="en-US" altLang="zh-CN" dirty="0" smtClean="0"/>
              <a:t>123|\w</a:t>
            </a:r>
            <a:r>
              <a:rPr lang="zh-CN" altLang="en-US" dirty="0" smtClean="0"/>
              <a:t>”</a:t>
            </a:r>
            <a:endParaRPr lang="zh-CN" altLang="en-US" dirty="0"/>
          </a:p>
        </p:txBody>
      </p:sp>
      <p:sp>
        <p:nvSpPr>
          <p:cNvPr id="21" name="文本框 20"/>
          <p:cNvSpPr txBox="1"/>
          <p:nvPr/>
        </p:nvSpPr>
        <p:spPr>
          <a:xfrm>
            <a:off x="9215480" y="4133204"/>
            <a:ext cx="2678504" cy="369332"/>
          </a:xfrm>
          <a:prstGeom prst="rect">
            <a:avLst/>
          </a:prstGeom>
          <a:noFill/>
        </p:spPr>
        <p:txBody>
          <a:bodyPr wrap="square" rtlCol="0">
            <a:spAutoFit/>
          </a:bodyPr>
          <a:lstStyle/>
          <a:p>
            <a:r>
              <a:rPr lang="en-US" altLang="zh-CN" dirty="0" smtClean="0"/>
              <a:t>RES: </a:t>
            </a:r>
            <a:r>
              <a:rPr lang="zh-CN" altLang="en-US" dirty="0" smtClean="0"/>
              <a:t>“</a:t>
            </a:r>
            <a:r>
              <a:rPr lang="en-US" altLang="zh-CN" dirty="0" smtClean="0"/>
              <a:t>123</a:t>
            </a:r>
            <a:r>
              <a:rPr lang="zh-CN" altLang="en-US" dirty="0" smtClean="0"/>
              <a:t>”</a:t>
            </a:r>
            <a:r>
              <a:rPr lang="en-US" altLang="zh-CN" dirty="0" smtClean="0"/>
              <a:t>; REF: </a:t>
            </a:r>
            <a:r>
              <a:rPr lang="zh-CN" altLang="en-US" dirty="0" smtClean="0"/>
              <a:t>“</a:t>
            </a:r>
            <a:r>
              <a:rPr lang="en-US" altLang="zh-CN" dirty="0" smtClean="0"/>
              <a:t>123{1}</a:t>
            </a:r>
            <a:r>
              <a:rPr lang="zh-CN" altLang="en-US" dirty="0" smtClean="0"/>
              <a:t>”</a:t>
            </a:r>
            <a:endParaRPr lang="zh-CN" altLang="en-US" dirty="0"/>
          </a:p>
        </p:txBody>
      </p:sp>
      <p:sp>
        <p:nvSpPr>
          <p:cNvPr id="22" name="文本框 21"/>
          <p:cNvSpPr txBox="1"/>
          <p:nvPr/>
        </p:nvSpPr>
        <p:spPr>
          <a:xfrm>
            <a:off x="9138100" y="6184508"/>
            <a:ext cx="2678504" cy="369332"/>
          </a:xfrm>
          <a:prstGeom prst="rect">
            <a:avLst/>
          </a:prstGeom>
          <a:noFill/>
        </p:spPr>
        <p:txBody>
          <a:bodyPr wrap="square" rtlCol="0">
            <a:spAutoFit/>
          </a:bodyPr>
          <a:lstStyle/>
          <a:p>
            <a:r>
              <a:rPr lang="en-US" altLang="zh-CN" dirty="0" smtClean="0"/>
              <a:t>RES: </a:t>
            </a:r>
            <a:r>
              <a:rPr lang="zh-CN" altLang="en-US" dirty="0" smtClean="0"/>
              <a:t>“</a:t>
            </a:r>
            <a:r>
              <a:rPr lang="en-US" altLang="zh-CN" dirty="0" smtClean="0"/>
              <a:t>^\w$</a:t>
            </a:r>
            <a:r>
              <a:rPr lang="zh-CN" altLang="en-US" dirty="0" smtClean="0"/>
              <a:t>”</a:t>
            </a:r>
            <a:r>
              <a:rPr lang="en-US" altLang="zh-CN" dirty="0" smtClean="0"/>
              <a:t>; REF: </a:t>
            </a:r>
            <a:r>
              <a:rPr lang="zh-CN" altLang="en-US" dirty="0" smtClean="0"/>
              <a:t>“</a:t>
            </a:r>
            <a:r>
              <a:rPr lang="en-US" altLang="zh-CN" dirty="0" smtClean="0"/>
              <a:t>^\W$</a:t>
            </a:r>
            <a:r>
              <a:rPr lang="zh-CN" altLang="en-US" dirty="0" smtClean="0"/>
              <a:t>”</a:t>
            </a:r>
            <a:endParaRPr lang="zh-CN" altLang="en-US" dirty="0"/>
          </a:p>
        </p:txBody>
      </p:sp>
      <p:sp>
        <p:nvSpPr>
          <p:cNvPr id="13" name="矩形 12"/>
          <p:cNvSpPr/>
          <p:nvPr/>
        </p:nvSpPr>
        <p:spPr>
          <a:xfrm>
            <a:off x="1428597" y="1461249"/>
            <a:ext cx="2347117" cy="369332"/>
          </a:xfrm>
          <a:prstGeom prst="rect">
            <a:avLst/>
          </a:prstGeom>
        </p:spPr>
        <p:txBody>
          <a:bodyPr wrap="none">
            <a:spAutoFit/>
          </a:bodyPr>
          <a:lstStyle/>
          <a:p>
            <a:pPr marL="285750" indent="-285750">
              <a:buFont typeface="Arial" panose="020B0604020202020204" pitchFamily="34" charset="0"/>
              <a:buChar char="•"/>
            </a:pPr>
            <a:r>
              <a:rPr lang="en-US" altLang="zh-CN" dirty="0" err="1" smtClean="0">
                <a:latin typeface="华文中宋" panose="02010600040101010101" pitchFamily="2" charset="-122"/>
                <a:ea typeface="华文中宋" panose="02010600040101010101" pitchFamily="2" charset="-122"/>
              </a:rPr>
              <a:t>grep</a:t>
            </a:r>
            <a:r>
              <a:rPr lang="zh-CN" altLang="en-US" dirty="0" smtClean="0">
                <a:latin typeface="华文中宋" panose="02010600040101010101" pitchFamily="2" charset="-122"/>
                <a:ea typeface="华文中宋" panose="02010600040101010101" pitchFamily="2" charset="-122"/>
              </a:rPr>
              <a:t>蜕变关系获取</a:t>
            </a:r>
            <a:endParaRPr lang="en-US" altLang="zh-CN" dirty="0" smtClean="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830359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1" grpId="0"/>
      <p:bldP spid="2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30646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蜕变关系</a:t>
            </a:r>
            <a:endParaRPr lang="zh-CN" altLang="en-US" sz="2000" dirty="0">
              <a:latin typeface="华文中宋" panose="02010600040101010101" pitchFamily="2" charset="-122"/>
              <a:ea typeface="华文中宋" panose="02010600040101010101" pitchFamily="2" charset="-122"/>
            </a:endParaRPr>
          </a:p>
        </p:txBody>
      </p:sp>
      <p:sp>
        <p:nvSpPr>
          <p:cNvPr id="8" name="文本框 7"/>
          <p:cNvSpPr txBox="1"/>
          <p:nvPr/>
        </p:nvSpPr>
        <p:spPr>
          <a:xfrm>
            <a:off x="1581912" y="1952904"/>
            <a:ext cx="10158984" cy="923330"/>
          </a:xfrm>
          <a:prstGeom prst="rect">
            <a:avLst/>
          </a:prstGeom>
          <a:noFill/>
        </p:spPr>
        <p:txBody>
          <a:bodyPr wrap="square" rtlCol="0">
            <a:spAutoFit/>
          </a:bodyPr>
          <a:lstStyle/>
          <a:p>
            <a:pPr>
              <a:lnSpc>
                <a:spcPct val="150000"/>
              </a:lnSpc>
            </a:pPr>
            <a:r>
              <a:rPr lang="en-US" altLang="zh-CN" dirty="0" smtClean="0">
                <a:latin typeface="华文中宋" panose="02010600040101010101" pitchFamily="2" charset="-122"/>
                <a:ea typeface="华文中宋" panose="02010600040101010101" pitchFamily="2" charset="-122"/>
              </a:rPr>
              <a:t>MR12</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REF</a:t>
            </a:r>
            <a:r>
              <a:rPr lang="zh-CN" altLang="en-US" dirty="0" smtClean="0">
                <a:latin typeface="华文中宋" panose="02010600040101010101" pitchFamily="2" charset="-122"/>
                <a:ea typeface="华文中宋" panose="02010600040101010101" pitchFamily="2" charset="-122"/>
              </a:rPr>
              <a:t>将</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的一个或者多个字符替换成“</a:t>
            </a:r>
            <a:r>
              <a:rPr lang="en-US" altLang="zh-CN" dirty="0" smtClean="0">
                <a:latin typeface="华文中宋" panose="02010600040101010101" pitchFamily="2" charset="-122"/>
                <a:ea typeface="华文中宋" panose="02010600040101010101" pitchFamily="2" charset="-122"/>
              </a:rPr>
              <a:t>.</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IFS</a:t>
            </a:r>
            <a:r>
              <a:rPr lang="zh-CN" altLang="en-US" dirty="0" smtClean="0">
                <a:latin typeface="华文中宋" panose="02010600040101010101" pitchFamily="2" charset="-122"/>
                <a:ea typeface="华文中宋" panose="02010600040101010101" pitchFamily="2" charset="-122"/>
              </a:rPr>
              <a:t>与</a:t>
            </a:r>
            <a:r>
              <a:rPr lang="en-US" altLang="zh-CN" dirty="0" smtClean="0">
                <a:latin typeface="华文中宋" panose="02010600040101010101" pitchFamily="2" charset="-122"/>
                <a:ea typeface="华文中宋" panose="02010600040101010101" pitchFamily="2" charset="-122"/>
              </a:rPr>
              <a:t>IFF</a:t>
            </a:r>
            <a:r>
              <a:rPr lang="zh-CN" altLang="en-US" dirty="0" smtClean="0">
                <a:latin typeface="华文中宋" panose="02010600040101010101" pitchFamily="2" charset="-122"/>
                <a:ea typeface="华文中宋" panose="02010600040101010101" pitchFamily="2" charset="-122"/>
              </a:rPr>
              <a:t>完全相同；如果</a:t>
            </a:r>
            <a:r>
              <a:rPr lang="en-US" altLang="zh-CN" dirty="0" smtClean="0">
                <a:latin typeface="华文中宋" panose="02010600040101010101" pitchFamily="2" charset="-122"/>
                <a:ea typeface="华文中宋" panose="02010600040101010101" pitchFamily="2" charset="-122"/>
              </a:rPr>
              <a:t>O2</a:t>
            </a:r>
            <a:r>
              <a:rPr lang="zh-CN" altLang="en-US" dirty="0" smtClean="0">
                <a:latin typeface="华文中宋" panose="02010600040101010101" pitchFamily="2" charset="-122"/>
                <a:ea typeface="华文中宋" panose="02010600040101010101" pitchFamily="2" charset="-122"/>
              </a:rPr>
              <a:t>不包含</a:t>
            </a:r>
            <a:r>
              <a:rPr lang="en-US" altLang="zh-CN" dirty="0" smtClean="0">
                <a:latin typeface="华文中宋" panose="02010600040101010101" pitchFamily="2" charset="-122"/>
                <a:ea typeface="华文中宋" panose="02010600040101010101" pitchFamily="2" charset="-122"/>
              </a:rPr>
              <a:t>O1</a:t>
            </a:r>
            <a:r>
              <a:rPr lang="zh-CN" altLang="en-US" dirty="0" smtClean="0">
                <a:latin typeface="华文中宋" panose="02010600040101010101" pitchFamily="2" charset="-122"/>
                <a:ea typeface="华文中宋" panose="02010600040101010101" pitchFamily="2" charset="-122"/>
              </a:rPr>
              <a:t>，那么该</a:t>
            </a:r>
            <a:r>
              <a:rPr lang="en-US" altLang="zh-CN" dirty="0" smtClean="0">
                <a:latin typeface="华文中宋" panose="02010600040101010101" pitchFamily="2" charset="-122"/>
                <a:ea typeface="华文中宋" panose="02010600040101010101" pitchFamily="2" charset="-122"/>
              </a:rPr>
              <a:t>MR</a:t>
            </a:r>
            <a:r>
              <a:rPr lang="zh-CN" altLang="en-US" dirty="0" smtClean="0">
                <a:latin typeface="华文中宋" panose="02010600040101010101" pitchFamily="2" charset="-122"/>
                <a:ea typeface="华文中宋" panose="02010600040101010101" pitchFamily="2" charset="-122"/>
              </a:rPr>
              <a:t>被违反</a:t>
            </a:r>
            <a:endParaRPr lang="zh-CN" altLang="en-US" dirty="0">
              <a:latin typeface="华文中宋" panose="02010600040101010101" pitchFamily="2" charset="-122"/>
              <a:ea typeface="华文中宋" panose="02010600040101010101" pitchFamily="2" charset="-122"/>
            </a:endParaRPr>
          </a:p>
        </p:txBody>
      </p:sp>
      <p:sp>
        <p:nvSpPr>
          <p:cNvPr id="13" name="文本框 12"/>
          <p:cNvSpPr txBox="1"/>
          <p:nvPr/>
        </p:nvSpPr>
        <p:spPr>
          <a:xfrm>
            <a:off x="9214390" y="2511805"/>
            <a:ext cx="2678504" cy="369332"/>
          </a:xfrm>
          <a:prstGeom prst="rect">
            <a:avLst/>
          </a:prstGeom>
          <a:noFill/>
        </p:spPr>
        <p:txBody>
          <a:bodyPr wrap="square" rtlCol="0">
            <a:spAutoFit/>
          </a:bodyPr>
          <a:lstStyle/>
          <a:p>
            <a:r>
              <a:rPr lang="en-US" altLang="zh-CN" dirty="0" smtClean="0"/>
              <a:t>RES: </a:t>
            </a:r>
            <a:r>
              <a:rPr lang="zh-CN" altLang="en-US" dirty="0" smtClean="0"/>
              <a:t>“</a:t>
            </a:r>
            <a:r>
              <a:rPr lang="en-US" altLang="zh-CN" dirty="0" smtClean="0"/>
              <a:t>1234</a:t>
            </a:r>
            <a:r>
              <a:rPr lang="zh-CN" altLang="en-US" dirty="0" smtClean="0"/>
              <a:t>”</a:t>
            </a:r>
            <a:r>
              <a:rPr lang="en-US" altLang="zh-CN" dirty="0" smtClean="0"/>
              <a:t>; REF: </a:t>
            </a:r>
            <a:r>
              <a:rPr lang="zh-CN" altLang="en-US" dirty="0" smtClean="0"/>
              <a:t>“</a:t>
            </a:r>
            <a:r>
              <a:rPr lang="en-US" altLang="zh-CN" dirty="0" smtClean="0"/>
              <a:t>1..4</a:t>
            </a:r>
            <a:r>
              <a:rPr lang="zh-CN" altLang="en-US" dirty="0" smtClean="0"/>
              <a:t>”</a:t>
            </a:r>
            <a:endParaRPr lang="zh-CN" altLang="en-US" dirty="0"/>
          </a:p>
        </p:txBody>
      </p:sp>
      <p:sp>
        <p:nvSpPr>
          <p:cNvPr id="11" name="矩形 10"/>
          <p:cNvSpPr/>
          <p:nvPr/>
        </p:nvSpPr>
        <p:spPr>
          <a:xfrm>
            <a:off x="1356762" y="1506601"/>
            <a:ext cx="2347117" cy="369332"/>
          </a:xfrm>
          <a:prstGeom prst="rect">
            <a:avLst/>
          </a:prstGeom>
        </p:spPr>
        <p:txBody>
          <a:bodyPr wrap="none">
            <a:spAutoFit/>
          </a:bodyPr>
          <a:lstStyle/>
          <a:p>
            <a:pPr marL="285750" indent="-285750">
              <a:buFont typeface="Arial" panose="020B0604020202020204" pitchFamily="34" charset="0"/>
              <a:buChar char="•"/>
            </a:pPr>
            <a:r>
              <a:rPr lang="en-US" altLang="zh-CN" dirty="0" err="1" smtClean="0">
                <a:latin typeface="华文中宋" panose="02010600040101010101" pitchFamily="2" charset="-122"/>
                <a:ea typeface="华文中宋" panose="02010600040101010101" pitchFamily="2" charset="-122"/>
              </a:rPr>
              <a:t>grep</a:t>
            </a:r>
            <a:r>
              <a:rPr lang="zh-CN" altLang="en-US" dirty="0" smtClean="0">
                <a:latin typeface="华文中宋" panose="02010600040101010101" pitchFamily="2" charset="-122"/>
                <a:ea typeface="华文中宋" panose="02010600040101010101" pitchFamily="2" charset="-122"/>
              </a:rPr>
              <a:t>蜕变关系获取</a:t>
            </a:r>
            <a:endParaRPr lang="en-US" altLang="zh-CN" dirty="0" smtClean="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402602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30646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蜕变关系</a:t>
            </a:r>
            <a:endParaRPr lang="zh-CN" altLang="en-US" sz="2000" dirty="0">
              <a:latin typeface="华文中宋" panose="02010600040101010101" pitchFamily="2" charset="-122"/>
              <a:ea typeface="华文中宋" panose="02010600040101010101" pitchFamily="2" charset="-122"/>
            </a:endParaRPr>
          </a:p>
        </p:txBody>
      </p:sp>
      <p:sp>
        <p:nvSpPr>
          <p:cNvPr id="11" name="矩形 10"/>
          <p:cNvSpPr/>
          <p:nvPr/>
        </p:nvSpPr>
        <p:spPr>
          <a:xfrm>
            <a:off x="1356762" y="1506601"/>
            <a:ext cx="2888932" cy="369332"/>
          </a:xfrm>
          <a:prstGeom prst="rect">
            <a:avLst/>
          </a:prstGeom>
        </p:spPr>
        <p:txBody>
          <a:bodyPr wrap="none">
            <a:spAutoFit/>
          </a:bodyPr>
          <a:lstStyle/>
          <a:p>
            <a:pPr marL="285750" indent="-285750">
              <a:buFont typeface="Arial" panose="020B0604020202020204" pitchFamily="34" charset="0"/>
              <a:buChar char="•"/>
            </a:pPr>
            <a:r>
              <a:rPr lang="en-US" altLang="zh-CN" dirty="0" err="1" smtClean="0">
                <a:latin typeface="华文中宋" panose="02010600040101010101" pitchFamily="2" charset="-122"/>
                <a:ea typeface="华文中宋" panose="02010600040101010101" pitchFamily="2" charset="-122"/>
              </a:rPr>
              <a:t>FastJson</a:t>
            </a:r>
            <a:r>
              <a:rPr lang="zh-CN" altLang="en-US" dirty="0" smtClean="0">
                <a:latin typeface="华文中宋" panose="02010600040101010101" pitchFamily="2" charset="-122"/>
                <a:ea typeface="华文中宋" panose="02010600040101010101" pitchFamily="2" charset="-122"/>
              </a:rPr>
              <a:t>蜕变关系获取</a:t>
            </a:r>
            <a:endParaRPr lang="en-US" altLang="zh-CN" dirty="0" smtClean="0">
              <a:latin typeface="华文中宋" panose="02010600040101010101" pitchFamily="2" charset="-122"/>
              <a:ea typeface="华文中宋" panose="02010600040101010101" pitchFamily="2" charset="-122"/>
            </a:endParaRPr>
          </a:p>
        </p:txBody>
      </p:sp>
      <p:sp>
        <p:nvSpPr>
          <p:cNvPr id="10" name="文本框 9"/>
          <p:cNvSpPr txBox="1"/>
          <p:nvPr/>
        </p:nvSpPr>
        <p:spPr>
          <a:xfrm>
            <a:off x="1517904" y="1965838"/>
            <a:ext cx="8202168" cy="369332"/>
          </a:xfrm>
          <a:prstGeom prst="rect">
            <a:avLst/>
          </a:prstGeom>
          <a:noFill/>
        </p:spPr>
        <p:txBody>
          <a:bodyPr wrap="square" rtlCol="0">
            <a:spAutoFit/>
          </a:bodyPr>
          <a:lstStyle/>
          <a:p>
            <a:r>
              <a:rPr lang="zh-CN" altLang="en-US" dirty="0" smtClean="0">
                <a:latin typeface="华文中宋" panose="02010600040101010101" pitchFamily="2" charset="-122"/>
                <a:ea typeface="华文中宋" panose="02010600040101010101" pitchFamily="2" charset="-122"/>
              </a:rPr>
              <a:t>分析</a:t>
            </a:r>
            <a:r>
              <a:rPr lang="en-US" altLang="zh-CN" dirty="0" err="1" smtClean="0">
                <a:latin typeface="华文中宋" panose="02010600040101010101" pitchFamily="2" charset="-122"/>
                <a:ea typeface="华文中宋" panose="02010600040101010101" pitchFamily="2" charset="-122"/>
              </a:rPr>
              <a:t>FastJson</a:t>
            </a:r>
            <a:r>
              <a:rPr lang="zh-CN" altLang="en-US" dirty="0" smtClean="0">
                <a:latin typeface="华文中宋" panose="02010600040101010101" pitchFamily="2" charset="-122"/>
                <a:ea typeface="华文中宋" panose="02010600040101010101" pitchFamily="2" charset="-122"/>
              </a:rPr>
              <a:t>的用户手册以及</a:t>
            </a:r>
            <a:r>
              <a:rPr lang="en-US" altLang="zh-CN" dirty="0" err="1" smtClean="0">
                <a:latin typeface="华文中宋" panose="02010600040101010101" pitchFamily="2" charset="-122"/>
                <a:ea typeface="华文中宋" panose="02010600040101010101" pitchFamily="2" charset="-122"/>
              </a:rPr>
              <a:t>eishay</a:t>
            </a:r>
            <a:r>
              <a:rPr lang="zh-CN" altLang="en-US" dirty="0" smtClean="0">
                <a:latin typeface="华文中宋" panose="02010600040101010101" pitchFamily="2" charset="-122"/>
                <a:ea typeface="华文中宋" panose="02010600040101010101" pitchFamily="2" charset="-122"/>
              </a:rPr>
              <a:t>基准系统的输入输出得到如下蜕变关系：</a:t>
            </a:r>
            <a:endParaRPr lang="zh-CN" altLang="en-US" dirty="0">
              <a:latin typeface="华文中宋" panose="02010600040101010101" pitchFamily="2" charset="-122"/>
              <a:ea typeface="华文中宋" panose="02010600040101010101" pitchFamily="2" charset="-122"/>
            </a:endParaRPr>
          </a:p>
        </p:txBody>
      </p:sp>
      <p:pic>
        <p:nvPicPr>
          <p:cNvPr id="2" name="图片 1"/>
          <p:cNvPicPr>
            <a:picLocks noChangeAspect="1"/>
          </p:cNvPicPr>
          <p:nvPr/>
        </p:nvPicPr>
        <p:blipFill>
          <a:blip r:embed="rId2"/>
          <a:stretch>
            <a:fillRect/>
          </a:stretch>
        </p:blipFill>
        <p:spPr>
          <a:xfrm>
            <a:off x="1745342" y="2425075"/>
            <a:ext cx="4336143" cy="4341950"/>
          </a:xfrm>
          <a:prstGeom prst="rect">
            <a:avLst/>
          </a:prstGeom>
        </p:spPr>
      </p:pic>
      <p:sp>
        <p:nvSpPr>
          <p:cNvPr id="6" name="文本框 5"/>
          <p:cNvSpPr txBox="1"/>
          <p:nvPr/>
        </p:nvSpPr>
        <p:spPr>
          <a:xfrm>
            <a:off x="7022592" y="4315968"/>
            <a:ext cx="4645152" cy="369332"/>
          </a:xfrm>
          <a:prstGeom prst="rect">
            <a:avLst/>
          </a:prstGeom>
          <a:noFill/>
        </p:spPr>
        <p:txBody>
          <a:bodyPr wrap="square" rtlCol="0">
            <a:spAutoFit/>
          </a:bodyPr>
          <a:lstStyle/>
          <a:p>
            <a:r>
              <a:rPr lang="zh-CN" altLang="en-US" dirty="0" smtClean="0"/>
              <a:t>详细的内容在</a:t>
            </a:r>
            <a:r>
              <a:rPr lang="en-US" altLang="zh-CN" dirty="0" smtClean="0"/>
              <a:t>MRs.pdf</a:t>
            </a:r>
            <a:r>
              <a:rPr lang="zh-CN" altLang="en-US" dirty="0" smtClean="0"/>
              <a:t>文档中</a:t>
            </a:r>
            <a:endParaRPr lang="zh-CN" altLang="en-US" dirty="0"/>
          </a:p>
        </p:txBody>
      </p:sp>
    </p:spTree>
    <p:extLst>
      <p:ext uri="{BB962C8B-B14F-4D97-AF65-F5344CB8AC3E}">
        <p14:creationId xmlns:p14="http://schemas.microsoft.com/office/powerpoint/2010/main" val="2507781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638362" y="1492526"/>
            <a:ext cx="2825453" cy="444096"/>
          </a:xfrm>
          <a:prstGeom prst="rect">
            <a:avLst/>
          </a:prstGeom>
        </p:spPr>
        <p:txBody>
          <a:bodyPr wrap="none">
            <a:spAutoFit/>
          </a:bodyPr>
          <a:lstStyle/>
          <a:p>
            <a:pPr marL="435437" indent="-435437">
              <a:buFont typeface="Wingdings" panose="05000000000000000000" pitchFamily="2" charset="2"/>
              <a:buChar char="Ø"/>
            </a:pPr>
            <a:r>
              <a:rPr lang="zh-CN" altLang="en-US" sz="2286" dirty="0">
                <a:latin typeface="Times New Roman" panose="02020603050405020304" pitchFamily="18" charset="0"/>
                <a:ea typeface="黑体" panose="02010609060101010101" pitchFamily="49" charset="-122"/>
                <a:cs typeface="Times New Roman" panose="02020603050405020304" pitchFamily="18" charset="0"/>
              </a:rPr>
              <a:t>蜕变</a:t>
            </a:r>
            <a:r>
              <a:rPr lang="zh-CN" altLang="en-US" sz="2286" dirty="0">
                <a:latin typeface="Times New Roman" panose="02020603050405020304" pitchFamily="18" charset="0"/>
                <a:ea typeface="黑体" panose="02010609060101010101" pitchFamily="49" charset="-122"/>
                <a:cs typeface="Times New Roman" panose="02020603050405020304" pitchFamily="18" charset="0"/>
              </a:rPr>
              <a:t>测试（</a:t>
            </a:r>
            <a:r>
              <a:rPr lang="en-US" altLang="zh-CN" sz="2286" dirty="0">
                <a:latin typeface="Times New Roman" panose="02020603050405020304" pitchFamily="18" charset="0"/>
                <a:ea typeface="黑体" panose="02010609060101010101" pitchFamily="49" charset="-122"/>
                <a:cs typeface="Times New Roman" panose="02020603050405020304" pitchFamily="18" charset="0"/>
              </a:rPr>
              <a:t>MT</a:t>
            </a:r>
            <a:r>
              <a:rPr lang="zh-CN" altLang="en-US" sz="2286" dirty="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5" name="文本框 14"/>
          <p:cNvSpPr txBox="1">
            <a:spLocks noChangeArrowheads="1"/>
          </p:cNvSpPr>
          <p:nvPr/>
        </p:nvSpPr>
        <p:spPr bwMode="auto">
          <a:xfrm>
            <a:off x="1981257" y="2097682"/>
            <a:ext cx="7475116" cy="356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zh-CN" sz="1714" dirty="0">
                <a:latin typeface="Times New Roman" panose="02020603050405020304" pitchFamily="18" charset="0"/>
                <a:ea typeface="宋体" panose="02010600030101010101" pitchFamily="2" charset="-122"/>
                <a:cs typeface="Times New Roman" panose="02020603050405020304" pitchFamily="18" charset="0"/>
              </a:rPr>
              <a:t>MT</a:t>
            </a:r>
            <a:r>
              <a:rPr lang="zh-CN" altLang="zh-CN" sz="1714" dirty="0">
                <a:latin typeface="Times New Roman" panose="02020603050405020304" pitchFamily="18" charset="0"/>
                <a:ea typeface="宋体" panose="02010600030101010101" pitchFamily="2" charset="-122"/>
                <a:cs typeface="Times New Roman" panose="02020603050405020304" pitchFamily="18" charset="0"/>
              </a:rPr>
              <a:t>是</a:t>
            </a:r>
            <a:r>
              <a:rPr lang="en-US" altLang="zh-CN" sz="1714" dirty="0">
                <a:latin typeface="Times New Roman" panose="02020603050405020304" pitchFamily="18" charset="0"/>
                <a:ea typeface="宋体" panose="02010600030101010101" pitchFamily="2" charset="-122"/>
                <a:cs typeface="Times New Roman" panose="02020603050405020304" pitchFamily="18" charset="0"/>
              </a:rPr>
              <a:t>1998</a:t>
            </a:r>
            <a:r>
              <a:rPr lang="zh-CN" altLang="en-US" sz="1714" dirty="0">
                <a:latin typeface="Times New Roman" panose="02020603050405020304" pitchFamily="18" charset="0"/>
                <a:ea typeface="宋体" panose="02010600030101010101" pitchFamily="2" charset="-122"/>
                <a:cs typeface="Times New Roman" panose="02020603050405020304" pitchFamily="18" charset="0"/>
              </a:rPr>
              <a:t>年</a:t>
            </a:r>
            <a:r>
              <a:rPr lang="en-US" altLang="zh-CN" sz="1714" dirty="0">
                <a:latin typeface="Times New Roman" panose="02020603050405020304" pitchFamily="18" charset="0"/>
                <a:ea typeface="宋体" panose="02010600030101010101" pitchFamily="2" charset="-122"/>
                <a:cs typeface="Times New Roman" panose="02020603050405020304" pitchFamily="18" charset="0"/>
              </a:rPr>
              <a:t>T. Y. Chen</a:t>
            </a:r>
            <a:r>
              <a:rPr lang="zh-CN" altLang="en-US" sz="1714" dirty="0">
                <a:latin typeface="Times New Roman" panose="02020603050405020304" pitchFamily="18" charset="0"/>
                <a:ea typeface="宋体" panose="02010600030101010101" pitchFamily="2" charset="-122"/>
                <a:cs typeface="Times New Roman" panose="02020603050405020304" pitchFamily="18" charset="0"/>
              </a:rPr>
              <a:t>提出的一种</a:t>
            </a:r>
            <a:r>
              <a:rPr lang="zh-CN" altLang="zh-CN" sz="1714" dirty="0">
                <a:latin typeface="Times New Roman" panose="02020603050405020304" pitchFamily="18" charset="0"/>
                <a:ea typeface="宋体" panose="02010600030101010101" pitchFamily="2" charset="-122"/>
                <a:cs typeface="Times New Roman" panose="02020603050405020304" pitchFamily="18" charset="0"/>
              </a:rPr>
              <a:t>能够缓解测试预期问题的技术</a:t>
            </a:r>
            <a:endParaRPr lang="zh-CN" altLang="en-US" sz="1714"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p:cNvSpPr txBox="1"/>
          <p:nvPr/>
        </p:nvSpPr>
        <p:spPr>
          <a:xfrm>
            <a:off x="1981257" y="2388756"/>
            <a:ext cx="8435223" cy="1279389"/>
          </a:xfrm>
          <a:prstGeom prst="rect">
            <a:avLst/>
          </a:prstGeom>
          <a:noFill/>
        </p:spPr>
        <p:txBody>
          <a:bodyPr wrap="square" rtlCol="0">
            <a:spAutoFit/>
          </a:bodyPr>
          <a:lstStyle/>
          <a:p>
            <a:pPr marL="435437" indent="-435437">
              <a:lnSpc>
                <a:spcPct val="150000"/>
              </a:lnSpc>
              <a:buFont typeface="+mj-ea"/>
              <a:buAutoNum type="circleNumDbPlain"/>
            </a:pPr>
            <a:r>
              <a:rPr lang="zh-CN" altLang="zh-CN" sz="1714" dirty="0">
                <a:latin typeface="宋体" panose="02010600030101010101" pitchFamily="2" charset="-122"/>
                <a:ea typeface="宋体" panose="02010600030101010101" pitchFamily="2" charset="-122"/>
              </a:rPr>
              <a:t>依据待测软件的蜕变属性获取蜕变关系</a:t>
            </a:r>
            <a:endParaRPr lang="en-US" altLang="zh-CN" sz="1714" dirty="0">
              <a:latin typeface="宋体" panose="02010600030101010101" pitchFamily="2" charset="-122"/>
              <a:ea typeface="宋体" panose="02010600030101010101" pitchFamily="2" charset="-122"/>
            </a:endParaRPr>
          </a:p>
          <a:p>
            <a:pPr marL="435437" indent="-435437">
              <a:lnSpc>
                <a:spcPct val="150000"/>
              </a:lnSpc>
              <a:buFont typeface="+mj-ea"/>
              <a:buAutoNum type="circleNumDbPlain"/>
            </a:pPr>
            <a:r>
              <a:rPr lang="zh-CN" altLang="zh-CN" sz="1714" dirty="0">
                <a:latin typeface="宋体" panose="02010600030101010101" pitchFamily="2" charset="-122"/>
                <a:ea typeface="宋体" panose="02010600030101010101" pitchFamily="2" charset="-122"/>
              </a:rPr>
              <a:t>执行原始测试用例与衍生测试用例（根据蜕变关系获得）</a:t>
            </a:r>
            <a:endParaRPr lang="en-US" altLang="zh-CN" sz="1714" dirty="0">
              <a:latin typeface="宋体" panose="02010600030101010101" pitchFamily="2" charset="-122"/>
              <a:ea typeface="宋体" panose="02010600030101010101" pitchFamily="2" charset="-122"/>
            </a:endParaRPr>
          </a:p>
          <a:p>
            <a:pPr marL="435437" indent="-435437">
              <a:lnSpc>
                <a:spcPct val="150000"/>
              </a:lnSpc>
              <a:buFont typeface="+mj-ea"/>
              <a:buAutoNum type="circleNumDbPlain"/>
            </a:pPr>
            <a:r>
              <a:rPr lang="zh-CN" altLang="zh-CN" sz="1714" dirty="0">
                <a:latin typeface="宋体" panose="02010600030101010101" pitchFamily="2" charset="-122"/>
                <a:ea typeface="宋体" panose="02010600030101010101" pitchFamily="2" charset="-122"/>
              </a:rPr>
              <a:t>检查对应的输出是否违反蜕变关系。如果违反了某种蜕变关系，则表明存在故障</a:t>
            </a:r>
            <a:endParaRPr lang="zh-CN" altLang="en-US" sz="1714" dirty="0">
              <a:latin typeface="宋体" panose="02010600030101010101" pitchFamily="2" charset="-122"/>
              <a:ea typeface="宋体" panose="02010600030101010101" pitchFamily="2" charset="-122"/>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90513" y="4789435"/>
            <a:ext cx="625885" cy="625885"/>
          </a:xfrm>
          <a:prstGeom prst="rect">
            <a:avLst/>
          </a:prstGeom>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21438" y="4811411"/>
            <a:ext cx="652827" cy="570154"/>
          </a:xfrm>
          <a:prstGeom prst="rect">
            <a:avLst/>
          </a:prstGeom>
        </p:spPr>
      </p:pic>
      <p:sp>
        <p:nvSpPr>
          <p:cNvPr id="9" name="文本框 8"/>
          <p:cNvSpPr txBox="1"/>
          <p:nvPr/>
        </p:nvSpPr>
        <p:spPr>
          <a:xfrm>
            <a:off x="4329351" y="3686441"/>
            <a:ext cx="1097265" cy="268215"/>
          </a:xfrm>
          <a:prstGeom prst="rect">
            <a:avLst/>
          </a:prstGeom>
          <a:noFill/>
        </p:spPr>
        <p:txBody>
          <a:bodyPr wrap="square" rtlCol="0">
            <a:spAutoFit/>
          </a:bodyPr>
          <a:lstStyle/>
          <a:p>
            <a:r>
              <a:rPr lang="zh-CN" altLang="en-US" sz="1143" dirty="0">
                <a:latin typeface="宋体" panose="02010600030101010101" pitchFamily="2" charset="-122"/>
                <a:ea typeface="宋体" panose="02010600030101010101" pitchFamily="2" charset="-122"/>
              </a:rPr>
              <a:t>原始测试用例</a:t>
            </a:r>
            <a:endParaRPr lang="zh-CN" altLang="en-US" sz="1143" dirty="0">
              <a:latin typeface="宋体" panose="02010600030101010101" pitchFamily="2" charset="-122"/>
              <a:ea typeface="宋体" panose="02010600030101010101" pitchFamily="2" charset="-122"/>
            </a:endParaRPr>
          </a:p>
        </p:txBody>
      </p:sp>
      <p:sp>
        <p:nvSpPr>
          <p:cNvPr id="16" name="文本框 15"/>
          <p:cNvSpPr txBox="1"/>
          <p:nvPr/>
        </p:nvSpPr>
        <p:spPr>
          <a:xfrm>
            <a:off x="4327109" y="5154884"/>
            <a:ext cx="1097265" cy="268215"/>
          </a:xfrm>
          <a:prstGeom prst="rect">
            <a:avLst/>
          </a:prstGeom>
          <a:noFill/>
        </p:spPr>
        <p:txBody>
          <a:bodyPr wrap="square" rtlCol="0">
            <a:spAutoFit/>
          </a:bodyPr>
          <a:lstStyle/>
          <a:p>
            <a:r>
              <a:rPr lang="zh-CN" altLang="en-US" sz="1143" dirty="0">
                <a:latin typeface="宋体" panose="02010600030101010101" pitchFamily="2" charset="-122"/>
                <a:ea typeface="宋体" panose="02010600030101010101" pitchFamily="2" charset="-122"/>
              </a:rPr>
              <a:t>衍生测试用例</a:t>
            </a:r>
            <a:endParaRPr lang="zh-CN" altLang="en-US" sz="1143" dirty="0">
              <a:latin typeface="宋体" panose="02010600030101010101" pitchFamily="2" charset="-122"/>
              <a:ea typeface="宋体" panose="02010600030101010101" pitchFamily="2" charset="-122"/>
            </a:endParaRPr>
          </a:p>
        </p:txBody>
      </p:sp>
      <p:sp>
        <p:nvSpPr>
          <p:cNvPr id="18" name="文本框 17"/>
          <p:cNvSpPr txBox="1"/>
          <p:nvPr/>
        </p:nvSpPr>
        <p:spPr>
          <a:xfrm>
            <a:off x="2731168" y="4964583"/>
            <a:ext cx="759345" cy="444096"/>
          </a:xfrm>
          <a:prstGeom prst="rect">
            <a:avLst/>
          </a:prstGeom>
          <a:noFill/>
        </p:spPr>
        <p:txBody>
          <a:bodyPr wrap="square" rtlCol="0">
            <a:spAutoFit/>
          </a:bodyPr>
          <a:lstStyle/>
          <a:p>
            <a:r>
              <a:rPr lang="zh-CN" altLang="en-US" sz="1143" dirty="0">
                <a:latin typeface="宋体" panose="02010600030101010101" pitchFamily="2" charset="-122"/>
                <a:ea typeface="宋体" panose="02010600030101010101" pitchFamily="2" charset="-122"/>
              </a:rPr>
              <a:t>蜕变关系</a:t>
            </a:r>
            <a:endParaRPr lang="zh-CN" altLang="en-US" sz="1143" dirty="0">
              <a:latin typeface="宋体" panose="02010600030101010101" pitchFamily="2" charset="-122"/>
              <a:ea typeface="宋体" panose="02010600030101010101" pitchFamily="2" charset="-122"/>
            </a:endParaRPr>
          </a:p>
        </p:txBody>
      </p:sp>
      <p:pic>
        <p:nvPicPr>
          <p:cNvPr id="11" name="图片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24441" y="4768772"/>
            <a:ext cx="668115" cy="668115"/>
          </a:xfrm>
          <a:prstGeom prst="rect">
            <a:avLst/>
          </a:prstGeom>
        </p:spPr>
      </p:pic>
      <p:pic>
        <p:nvPicPr>
          <p:cNvPr id="12" name="图片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22997" y="4029914"/>
            <a:ext cx="632827" cy="632827"/>
          </a:xfrm>
          <a:prstGeom prst="rect">
            <a:avLst/>
          </a:prstGeom>
        </p:spPr>
      </p:pic>
      <p:pic>
        <p:nvPicPr>
          <p:cNvPr id="20" name="图片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9888" y="5488561"/>
            <a:ext cx="632827" cy="632827"/>
          </a:xfrm>
          <a:prstGeom prst="rect">
            <a:avLst/>
          </a:prstGeom>
        </p:spPr>
      </p:pic>
      <p:cxnSp>
        <p:nvCxnSpPr>
          <p:cNvPr id="21" name="肘形连接符 20"/>
          <p:cNvCxnSpPr>
            <a:stCxn id="12" idx="1"/>
            <a:endCxn id="5" idx="0"/>
          </p:cNvCxnSpPr>
          <p:nvPr/>
        </p:nvCxnSpPr>
        <p:spPr>
          <a:xfrm rot="10800000" flipV="1">
            <a:off x="3803457" y="4346327"/>
            <a:ext cx="719542" cy="443107"/>
          </a:xfrm>
          <a:prstGeom prst="bentConnector2">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5" idx="2"/>
            <a:endCxn id="20" idx="1"/>
          </p:cNvCxnSpPr>
          <p:nvPr/>
        </p:nvCxnSpPr>
        <p:spPr>
          <a:xfrm rot="16200000" flipH="1">
            <a:off x="3986844" y="5231930"/>
            <a:ext cx="389655" cy="756433"/>
          </a:xfrm>
          <a:prstGeom prst="bentConnector2">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12" idx="3"/>
            <a:endCxn id="8" idx="0"/>
          </p:cNvCxnSpPr>
          <p:nvPr/>
        </p:nvCxnSpPr>
        <p:spPr>
          <a:xfrm>
            <a:off x="5155824" y="4346328"/>
            <a:ext cx="792028" cy="46508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20" idx="3"/>
            <a:endCxn id="8" idx="2"/>
          </p:cNvCxnSpPr>
          <p:nvPr/>
        </p:nvCxnSpPr>
        <p:spPr>
          <a:xfrm flipV="1">
            <a:off x="5192716" y="5381565"/>
            <a:ext cx="755136" cy="423410"/>
          </a:xfrm>
          <a:prstGeom prst="bentConnector2">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8" idx="3"/>
            <a:endCxn id="11" idx="1"/>
          </p:cNvCxnSpPr>
          <p:nvPr/>
        </p:nvCxnSpPr>
        <p:spPr>
          <a:xfrm>
            <a:off x="6274265" y="5096488"/>
            <a:ext cx="650175" cy="6342"/>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肘形连接符 31"/>
          <p:cNvCxnSpPr/>
          <p:nvPr/>
        </p:nvCxnSpPr>
        <p:spPr>
          <a:xfrm rot="5400000" flipH="1">
            <a:off x="5395128" y="3539986"/>
            <a:ext cx="58492" cy="3735310"/>
          </a:xfrm>
          <a:prstGeom prst="bentConnector4">
            <a:avLst>
              <a:gd name="adj1" fmla="val -1225040"/>
              <a:gd name="adj2" fmla="val 100195"/>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7586029" y="4970924"/>
            <a:ext cx="759345" cy="444096"/>
          </a:xfrm>
          <a:prstGeom prst="rect">
            <a:avLst/>
          </a:prstGeom>
          <a:noFill/>
        </p:spPr>
        <p:txBody>
          <a:bodyPr wrap="square" rtlCol="0">
            <a:spAutoFit/>
          </a:bodyPr>
          <a:lstStyle/>
          <a:p>
            <a:r>
              <a:rPr lang="zh-CN" altLang="en-US" sz="1143" dirty="0">
                <a:latin typeface="宋体" panose="02010600030101010101" pitchFamily="2" charset="-122"/>
                <a:ea typeface="宋体" panose="02010600030101010101" pitchFamily="2" charset="-122"/>
              </a:rPr>
              <a:t>测试结果</a:t>
            </a:r>
          </a:p>
        </p:txBody>
      </p:sp>
      <p:sp>
        <p:nvSpPr>
          <p:cNvPr id="4" name="文本框 3"/>
          <p:cNvSpPr txBox="1"/>
          <p:nvPr/>
        </p:nvSpPr>
        <p:spPr>
          <a:xfrm>
            <a:off x="6002758" y="5428537"/>
            <a:ext cx="810699" cy="268215"/>
          </a:xfrm>
          <a:prstGeom prst="rect">
            <a:avLst/>
          </a:prstGeom>
          <a:noFill/>
        </p:spPr>
        <p:txBody>
          <a:bodyPr wrap="square" rtlCol="0">
            <a:spAutoFit/>
          </a:bodyPr>
          <a:lstStyle/>
          <a:p>
            <a:r>
              <a:rPr lang="zh-CN" altLang="en-US" sz="1143" dirty="0">
                <a:latin typeface="宋体" panose="02010600030101010101" pitchFamily="2" charset="-122"/>
                <a:ea typeface="宋体" panose="02010600030101010101" pitchFamily="2" charset="-122"/>
              </a:rPr>
              <a:t>待测程序</a:t>
            </a:r>
            <a:endParaRPr lang="zh-CN" altLang="en-US" sz="1143" dirty="0">
              <a:latin typeface="宋体" panose="02010600030101010101" pitchFamily="2" charset="-122"/>
              <a:ea typeface="宋体" panose="02010600030101010101" pitchFamily="2" charset="-122"/>
            </a:endParaRPr>
          </a:p>
        </p:txBody>
      </p:sp>
      <p:sp>
        <p:nvSpPr>
          <p:cNvPr id="24" name="文本框 8">
            <a:extLst>
              <a:ext uri="{FF2B5EF4-FFF2-40B4-BE49-F238E27FC236}">
                <a16:creationId xmlns:a16="http://schemas.microsoft.com/office/drawing/2014/main" id="{027DC20B-7F75-469B-A8FA-6176BF32AE77}"/>
              </a:ext>
            </a:extLst>
          </p:cNvPr>
          <p:cNvSpPr txBox="1"/>
          <p:nvPr/>
        </p:nvSpPr>
        <p:spPr>
          <a:xfrm>
            <a:off x="5193411" y="766844"/>
            <a:ext cx="179882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8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背景介绍</a:t>
            </a:r>
            <a:endParaRPr lang="zh-CN" altLang="en-US" sz="28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26" name="直接连接符 25">
            <a:extLst>
              <a:ext uri="{FF2B5EF4-FFF2-40B4-BE49-F238E27FC236}">
                <a16:creationId xmlns:a16="http://schemas.microsoft.com/office/drawing/2014/main" id="{CF813D31-5BBC-47A4-8C59-4E4168CAA66D}"/>
              </a:ext>
            </a:extLst>
          </p:cNvPr>
          <p:cNvCxnSpPr/>
          <p:nvPr/>
        </p:nvCxnSpPr>
        <p:spPr>
          <a:xfrm>
            <a:off x="5130800" y="1299834"/>
            <a:ext cx="192405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259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2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5"/>
                                        </p:tgtEl>
                                        <p:attrNameLst>
                                          <p:attrName>style.visibility</p:attrName>
                                        </p:attrNameLst>
                                      </p:cBhvr>
                                      <p:to>
                                        <p:strVal val="visible"/>
                                      </p:to>
                                    </p:set>
                                  </p:childTnLst>
                                </p:cTn>
                              </p:par>
                              <p:par>
                                <p:cTn id="36" presetID="1" presetClass="entr" presetSubtype="0" fill="hold" nodeType="withEffect">
                                  <p:stCondLst>
                                    <p:cond delay="1000"/>
                                  </p:stCondLst>
                                  <p:childTnLst>
                                    <p:set>
                                      <p:cBhvr>
                                        <p:cTn id="37" dur="1" fill="hold">
                                          <p:stCondLst>
                                            <p:cond delay="0"/>
                                          </p:stCondLst>
                                        </p:cTn>
                                        <p:tgtEl>
                                          <p:spTgt spid="27"/>
                                        </p:tgtEl>
                                        <p:attrNameLst>
                                          <p:attrName>style.visibility</p:attrName>
                                        </p:attrNameLst>
                                      </p:cBhvr>
                                      <p:to>
                                        <p:strVal val="visible"/>
                                      </p:to>
                                    </p:set>
                                  </p:childTnLst>
                                </p:cTn>
                              </p:par>
                            </p:childTnLst>
                          </p:cTn>
                        </p:par>
                        <p:par>
                          <p:cTn id="38" fill="hold">
                            <p:stCondLst>
                              <p:cond delay="1000"/>
                            </p:stCondLst>
                            <p:childTnLst>
                              <p:par>
                                <p:cTn id="39" presetID="1" presetClass="entr" presetSubtype="0" fill="hold" nodeType="after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2" end="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P spid="18" grpId="0"/>
      <p:bldP spid="41" grpId="0"/>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81290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分区</a:t>
            </a:r>
            <a:endParaRPr lang="zh-CN" altLang="en-US" sz="2000" dirty="0">
              <a:latin typeface="华文中宋" panose="02010600040101010101" pitchFamily="2" charset="-122"/>
              <a:ea typeface="华文中宋" panose="02010600040101010101" pitchFamily="2" charset="-122"/>
            </a:endParaRPr>
          </a:p>
        </p:txBody>
      </p:sp>
      <p:sp>
        <p:nvSpPr>
          <p:cNvPr id="22" name="文本框 21"/>
          <p:cNvSpPr txBox="1"/>
          <p:nvPr/>
        </p:nvSpPr>
        <p:spPr>
          <a:xfrm>
            <a:off x="1243584" y="1450750"/>
            <a:ext cx="338328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实验室程序</a:t>
            </a:r>
            <a:r>
              <a:rPr lang="en-US" altLang="zh-CN" dirty="0" smtClean="0">
                <a:latin typeface="华文中宋" panose="02010600040101010101" pitchFamily="2" charset="-122"/>
                <a:ea typeface="华文中宋" panose="02010600040101010101" pitchFamily="2" charset="-122"/>
              </a:rPr>
              <a:t>-ACMS</a:t>
            </a:r>
            <a:endParaRPr lang="zh-CN" altLang="en-US" dirty="0">
              <a:latin typeface="华文中宋" panose="02010600040101010101" pitchFamily="2" charset="-122"/>
              <a:ea typeface="华文中宋" panose="02010600040101010101" pitchFamily="2" charset="-122"/>
            </a:endParaRPr>
          </a:p>
        </p:txBody>
      </p:sp>
      <p:sp>
        <p:nvSpPr>
          <p:cNvPr id="10" name="文本框 9"/>
          <p:cNvSpPr txBox="1"/>
          <p:nvPr/>
        </p:nvSpPr>
        <p:spPr>
          <a:xfrm>
            <a:off x="1560575" y="1921411"/>
            <a:ext cx="6757416" cy="874278"/>
          </a:xfrm>
          <a:prstGeom prst="rect">
            <a:avLst/>
          </a:prstGeom>
          <a:noFill/>
        </p:spPr>
        <p:txBody>
          <a:bodyPr wrap="square" rtlCol="0">
            <a:spAutoFit/>
          </a:bodyPr>
          <a:lstStyle/>
          <a:p>
            <a:pPr>
              <a:lnSpc>
                <a:spcPct val="150000"/>
              </a:lnSpc>
            </a:pPr>
            <a:r>
              <a:rPr lang="zh-CN" altLang="en-US" dirty="0" smtClean="0">
                <a:latin typeface="华文中宋" panose="02010600040101010101" pitchFamily="2" charset="-122"/>
                <a:ea typeface="华文中宋" panose="02010600040101010101" pitchFamily="2" charset="-122"/>
              </a:rPr>
              <a:t>随机选取</a:t>
            </a:r>
            <a:r>
              <a:rPr lang="zh-CN" altLang="en-US" dirty="0" smtClean="0">
                <a:solidFill>
                  <a:schemeClr val="accent1"/>
                </a:solidFill>
                <a:latin typeface="华文中宋" panose="02010600040101010101" pitchFamily="2" charset="-122"/>
                <a:ea typeface="华文中宋" panose="02010600040101010101" pitchFamily="2" charset="-122"/>
              </a:rPr>
              <a:t>两个</a:t>
            </a:r>
            <a:r>
              <a:rPr lang="zh-CN" altLang="en-US" dirty="0" smtClean="0">
                <a:latin typeface="华文中宋" panose="02010600040101010101" pitchFamily="2" charset="-122"/>
                <a:ea typeface="华文中宋" panose="02010600040101010101" pitchFamily="2" charset="-122"/>
              </a:rPr>
              <a:t>范畴，然后将它们的选项进行</a:t>
            </a:r>
            <a:r>
              <a:rPr lang="zh-CN" altLang="en-US" dirty="0" smtClean="0">
                <a:solidFill>
                  <a:schemeClr val="accent1"/>
                </a:solidFill>
                <a:latin typeface="华文中宋" panose="02010600040101010101" pitchFamily="2" charset="-122"/>
                <a:ea typeface="华文中宋" panose="02010600040101010101" pitchFamily="2" charset="-122"/>
              </a:rPr>
              <a:t>组合</a:t>
            </a:r>
            <a:r>
              <a:rPr lang="zh-CN" altLang="en-US" dirty="0" smtClean="0">
                <a:latin typeface="华文中宋" panose="02010600040101010101" pitchFamily="2" charset="-122"/>
                <a:ea typeface="华文中宋" panose="02010600040101010101" pitchFamily="2" charset="-122"/>
              </a:rPr>
              <a:t>，并</a:t>
            </a:r>
            <a:r>
              <a:rPr lang="zh-CN" altLang="en-US" dirty="0" smtClean="0">
                <a:solidFill>
                  <a:schemeClr val="accent1"/>
                </a:solidFill>
                <a:latin typeface="华文中宋" panose="02010600040101010101" pitchFamily="2" charset="-122"/>
                <a:ea typeface="华文中宋" panose="02010600040101010101" pitchFamily="2" charset="-122"/>
              </a:rPr>
              <a:t>删除无效的组合</a:t>
            </a:r>
            <a:r>
              <a:rPr lang="zh-CN" altLang="en-US" dirty="0" smtClean="0">
                <a:latin typeface="华文中宋" panose="02010600040101010101" pitchFamily="2" charset="-122"/>
                <a:ea typeface="华文中宋" panose="02010600040101010101" pitchFamily="2" charset="-122"/>
              </a:rPr>
              <a:t>，最后得到分区模式</a:t>
            </a:r>
            <a:endParaRPr lang="zh-CN" altLang="en-US" dirty="0">
              <a:latin typeface="华文中宋" panose="02010600040101010101" pitchFamily="2" charset="-122"/>
              <a:ea typeface="华文中宋" panose="02010600040101010101" pitchFamily="2" charset="-122"/>
            </a:endParaRPr>
          </a:p>
        </p:txBody>
      </p:sp>
      <p:pic>
        <p:nvPicPr>
          <p:cNvPr id="11" name="图片 10"/>
          <p:cNvPicPr>
            <a:picLocks noChangeAspect="1"/>
          </p:cNvPicPr>
          <p:nvPr/>
        </p:nvPicPr>
        <p:blipFill>
          <a:blip r:embed="rId2"/>
          <a:stretch>
            <a:fillRect/>
          </a:stretch>
        </p:blipFill>
        <p:spPr>
          <a:xfrm>
            <a:off x="8317991" y="1311941"/>
            <a:ext cx="3686175" cy="5467350"/>
          </a:xfrm>
          <a:prstGeom prst="rect">
            <a:avLst/>
          </a:prstGeom>
        </p:spPr>
      </p:pic>
      <p:sp>
        <p:nvSpPr>
          <p:cNvPr id="12" name="文本框 11"/>
          <p:cNvSpPr txBox="1"/>
          <p:nvPr/>
        </p:nvSpPr>
        <p:spPr>
          <a:xfrm>
            <a:off x="1560575" y="2894133"/>
            <a:ext cx="6138673" cy="1754326"/>
          </a:xfrm>
          <a:prstGeom prst="rect">
            <a:avLst/>
          </a:prstGeom>
          <a:noFill/>
        </p:spPr>
        <p:txBody>
          <a:bodyPr wrap="square" rtlCol="0">
            <a:spAutoFit/>
          </a:bodyPr>
          <a:lstStyle/>
          <a:p>
            <a:pPr>
              <a:lnSpc>
                <a:spcPct val="150000"/>
              </a:lnSpc>
            </a:pPr>
            <a:r>
              <a:rPr lang="zh-CN" altLang="en-US" dirty="0" smtClean="0">
                <a:solidFill>
                  <a:srgbClr val="0070C0"/>
                </a:solidFill>
                <a:latin typeface="华文中宋" panose="02010600040101010101" pitchFamily="2" charset="-122"/>
                <a:ea typeface="华文中宋" panose="02010600040101010101" pitchFamily="2" charset="-122"/>
              </a:rPr>
              <a:t>分区依据：</a:t>
            </a:r>
            <a:endParaRPr lang="en-US" altLang="zh-CN" dirty="0" smtClean="0">
              <a:solidFill>
                <a:srgbClr val="0070C0"/>
              </a:solidFill>
              <a:latin typeface="华文中宋" panose="02010600040101010101" pitchFamily="2" charset="-122"/>
              <a:ea typeface="华文中宋" panose="02010600040101010101" pitchFamily="2" charset="-122"/>
            </a:endParaRPr>
          </a:p>
          <a:p>
            <a:pPr marL="342900" indent="-342900">
              <a:lnSpc>
                <a:spcPct val="150000"/>
              </a:lnSpc>
              <a:buFont typeface="+mj-lt"/>
              <a:buAutoNum type="arabicPeriod"/>
            </a:pPr>
            <a:r>
              <a:rPr lang="zh-CN" altLang="en-US" dirty="0" smtClean="0">
                <a:solidFill>
                  <a:srgbClr val="0070C0"/>
                </a:solidFill>
                <a:latin typeface="华文中宋" panose="02010600040101010101" pitchFamily="2" charset="-122"/>
                <a:ea typeface="华文中宋" panose="02010600040101010101" pitchFamily="2" charset="-122"/>
              </a:rPr>
              <a:t>实际测试过程中不知道故障的具体位置</a:t>
            </a:r>
            <a:endParaRPr lang="en-US" altLang="zh-CN" dirty="0" smtClean="0">
              <a:solidFill>
                <a:srgbClr val="0070C0"/>
              </a:solidFill>
              <a:latin typeface="华文中宋" panose="02010600040101010101" pitchFamily="2" charset="-122"/>
              <a:ea typeface="华文中宋" panose="02010600040101010101" pitchFamily="2" charset="-122"/>
            </a:endParaRPr>
          </a:p>
          <a:p>
            <a:pPr marL="342900" indent="-342900">
              <a:lnSpc>
                <a:spcPct val="150000"/>
              </a:lnSpc>
              <a:buFont typeface="+mj-lt"/>
              <a:buAutoNum type="arabicPeriod"/>
            </a:pPr>
            <a:r>
              <a:rPr lang="zh-CN" altLang="en-US" dirty="0" smtClean="0">
                <a:solidFill>
                  <a:srgbClr val="0070C0"/>
                </a:solidFill>
                <a:latin typeface="华文中宋" panose="02010600040101010101" pitchFamily="2" charset="-122"/>
                <a:ea typeface="华文中宋" panose="02010600040101010101" pitchFamily="2" charset="-122"/>
              </a:rPr>
              <a:t>课题组前期研究表明，</a:t>
            </a:r>
            <a:r>
              <a:rPr lang="en-US" altLang="zh-CN" dirty="0" smtClean="0">
                <a:solidFill>
                  <a:srgbClr val="0070C0"/>
                </a:solidFill>
                <a:latin typeface="华文中宋" panose="02010600040101010101" pitchFamily="2" charset="-122"/>
                <a:ea typeface="华文中宋" panose="02010600040101010101" pitchFamily="2" charset="-122"/>
              </a:rPr>
              <a:t>APT</a:t>
            </a:r>
            <a:r>
              <a:rPr lang="zh-CN" altLang="en-US" dirty="0" smtClean="0">
                <a:solidFill>
                  <a:srgbClr val="0070C0"/>
                </a:solidFill>
                <a:latin typeface="华文中宋" panose="02010600040101010101" pitchFamily="2" charset="-122"/>
                <a:ea typeface="华文中宋" panose="02010600040101010101" pitchFamily="2" charset="-122"/>
              </a:rPr>
              <a:t>的故障检测效率与分区数目没有明显的关联</a:t>
            </a:r>
            <a:endParaRPr lang="zh-CN" altLang="en-US" dirty="0">
              <a:solidFill>
                <a:srgbClr val="0070C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193421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81290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分区</a:t>
            </a:r>
            <a:endParaRPr lang="zh-CN" altLang="en-US" sz="2000" dirty="0">
              <a:latin typeface="华文中宋" panose="02010600040101010101" pitchFamily="2" charset="-122"/>
              <a:ea typeface="华文中宋" panose="02010600040101010101" pitchFamily="2" charset="-122"/>
            </a:endParaRPr>
          </a:p>
        </p:txBody>
      </p:sp>
      <p:sp>
        <p:nvSpPr>
          <p:cNvPr id="22" name="文本框 21"/>
          <p:cNvSpPr txBox="1"/>
          <p:nvPr/>
        </p:nvSpPr>
        <p:spPr>
          <a:xfrm>
            <a:off x="1243584" y="1450750"/>
            <a:ext cx="338328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实验室程序</a:t>
            </a:r>
            <a:r>
              <a:rPr lang="en-US" altLang="zh-CN" dirty="0" smtClean="0">
                <a:latin typeface="华文中宋" panose="02010600040101010101" pitchFamily="2" charset="-122"/>
                <a:ea typeface="华文中宋" panose="02010600040101010101" pitchFamily="2" charset="-122"/>
              </a:rPr>
              <a:t>-CUBS</a:t>
            </a:r>
            <a:endParaRPr lang="zh-CN" altLang="en-US" dirty="0">
              <a:latin typeface="华文中宋" panose="02010600040101010101" pitchFamily="2" charset="-122"/>
              <a:ea typeface="华文中宋" panose="02010600040101010101" pitchFamily="2" charset="-122"/>
            </a:endParaRPr>
          </a:p>
        </p:txBody>
      </p:sp>
      <p:pic>
        <p:nvPicPr>
          <p:cNvPr id="13" name="图片 12"/>
          <p:cNvPicPr>
            <a:picLocks noChangeAspect="1"/>
          </p:cNvPicPr>
          <p:nvPr/>
        </p:nvPicPr>
        <p:blipFill>
          <a:blip r:embed="rId2"/>
          <a:stretch>
            <a:fillRect/>
          </a:stretch>
        </p:blipFill>
        <p:spPr>
          <a:xfrm>
            <a:off x="8547316" y="2047926"/>
            <a:ext cx="3248025" cy="3409950"/>
          </a:xfrm>
          <a:prstGeom prst="rect">
            <a:avLst/>
          </a:prstGeom>
        </p:spPr>
      </p:pic>
      <p:sp>
        <p:nvSpPr>
          <p:cNvPr id="12" name="文本框 11"/>
          <p:cNvSpPr txBox="1"/>
          <p:nvPr/>
        </p:nvSpPr>
        <p:spPr>
          <a:xfrm>
            <a:off x="1516231" y="1910771"/>
            <a:ext cx="6757416" cy="874278"/>
          </a:xfrm>
          <a:prstGeom prst="rect">
            <a:avLst/>
          </a:prstGeom>
          <a:noFill/>
        </p:spPr>
        <p:txBody>
          <a:bodyPr wrap="square" rtlCol="0">
            <a:spAutoFit/>
          </a:bodyPr>
          <a:lstStyle/>
          <a:p>
            <a:pPr>
              <a:lnSpc>
                <a:spcPct val="150000"/>
              </a:lnSpc>
            </a:pPr>
            <a:r>
              <a:rPr lang="zh-CN" altLang="en-US" dirty="0" smtClean="0">
                <a:latin typeface="华文中宋" panose="02010600040101010101" pitchFamily="2" charset="-122"/>
                <a:ea typeface="华文中宋" panose="02010600040101010101" pitchFamily="2" charset="-122"/>
              </a:rPr>
              <a:t>随机选取</a:t>
            </a:r>
            <a:r>
              <a:rPr lang="zh-CN" altLang="en-US" dirty="0" smtClean="0">
                <a:solidFill>
                  <a:schemeClr val="accent1"/>
                </a:solidFill>
                <a:latin typeface="华文中宋" panose="02010600040101010101" pitchFamily="2" charset="-122"/>
                <a:ea typeface="华文中宋" panose="02010600040101010101" pitchFamily="2" charset="-122"/>
              </a:rPr>
              <a:t>两个</a:t>
            </a:r>
            <a:r>
              <a:rPr lang="zh-CN" altLang="en-US" dirty="0" smtClean="0">
                <a:latin typeface="华文中宋" panose="02010600040101010101" pitchFamily="2" charset="-122"/>
                <a:ea typeface="华文中宋" panose="02010600040101010101" pitchFamily="2" charset="-122"/>
              </a:rPr>
              <a:t>范畴，然后将它们的选项进行</a:t>
            </a:r>
            <a:r>
              <a:rPr lang="zh-CN" altLang="en-US" dirty="0" smtClean="0">
                <a:solidFill>
                  <a:schemeClr val="accent1"/>
                </a:solidFill>
                <a:latin typeface="华文中宋" panose="02010600040101010101" pitchFamily="2" charset="-122"/>
                <a:ea typeface="华文中宋" panose="02010600040101010101" pitchFamily="2" charset="-122"/>
              </a:rPr>
              <a:t>组合</a:t>
            </a:r>
            <a:r>
              <a:rPr lang="zh-CN" altLang="en-US" dirty="0" smtClean="0">
                <a:latin typeface="华文中宋" panose="02010600040101010101" pitchFamily="2" charset="-122"/>
                <a:ea typeface="华文中宋" panose="02010600040101010101" pitchFamily="2" charset="-122"/>
              </a:rPr>
              <a:t>，并</a:t>
            </a:r>
            <a:r>
              <a:rPr lang="zh-CN" altLang="en-US" dirty="0" smtClean="0">
                <a:solidFill>
                  <a:schemeClr val="accent1"/>
                </a:solidFill>
                <a:latin typeface="华文中宋" panose="02010600040101010101" pitchFamily="2" charset="-122"/>
                <a:ea typeface="华文中宋" panose="02010600040101010101" pitchFamily="2" charset="-122"/>
              </a:rPr>
              <a:t>删除无效的组合</a:t>
            </a:r>
            <a:r>
              <a:rPr lang="zh-CN" altLang="en-US" dirty="0" smtClean="0">
                <a:latin typeface="华文中宋" panose="02010600040101010101" pitchFamily="2" charset="-122"/>
                <a:ea typeface="华文中宋" panose="02010600040101010101" pitchFamily="2" charset="-122"/>
              </a:rPr>
              <a:t>，最后得到分区模式</a:t>
            </a:r>
            <a:endParaRPr lang="zh-CN" altLang="en-US" dirty="0">
              <a:latin typeface="华文中宋" panose="02010600040101010101" pitchFamily="2" charset="-122"/>
              <a:ea typeface="华文中宋" panose="02010600040101010101" pitchFamily="2" charset="-122"/>
            </a:endParaRPr>
          </a:p>
        </p:txBody>
      </p:sp>
      <p:sp>
        <p:nvSpPr>
          <p:cNvPr id="15" name="文本框 14"/>
          <p:cNvSpPr txBox="1"/>
          <p:nvPr/>
        </p:nvSpPr>
        <p:spPr>
          <a:xfrm>
            <a:off x="1516231" y="2875738"/>
            <a:ext cx="6138673" cy="1754326"/>
          </a:xfrm>
          <a:prstGeom prst="rect">
            <a:avLst/>
          </a:prstGeom>
          <a:noFill/>
        </p:spPr>
        <p:txBody>
          <a:bodyPr wrap="square" rtlCol="0">
            <a:spAutoFit/>
          </a:bodyPr>
          <a:lstStyle/>
          <a:p>
            <a:pPr>
              <a:lnSpc>
                <a:spcPct val="150000"/>
              </a:lnSpc>
            </a:pPr>
            <a:r>
              <a:rPr lang="zh-CN" altLang="en-US" dirty="0" smtClean="0">
                <a:solidFill>
                  <a:srgbClr val="0070C0"/>
                </a:solidFill>
                <a:latin typeface="华文中宋" panose="02010600040101010101" pitchFamily="2" charset="-122"/>
                <a:ea typeface="华文中宋" panose="02010600040101010101" pitchFamily="2" charset="-122"/>
              </a:rPr>
              <a:t>分区依据：</a:t>
            </a:r>
            <a:endParaRPr lang="en-US" altLang="zh-CN" dirty="0" smtClean="0">
              <a:solidFill>
                <a:srgbClr val="0070C0"/>
              </a:solidFill>
              <a:latin typeface="华文中宋" panose="02010600040101010101" pitchFamily="2" charset="-122"/>
              <a:ea typeface="华文中宋" panose="02010600040101010101" pitchFamily="2" charset="-122"/>
            </a:endParaRPr>
          </a:p>
          <a:p>
            <a:pPr marL="342900" indent="-342900">
              <a:lnSpc>
                <a:spcPct val="150000"/>
              </a:lnSpc>
              <a:buFont typeface="+mj-lt"/>
              <a:buAutoNum type="arabicPeriod"/>
            </a:pPr>
            <a:r>
              <a:rPr lang="zh-CN" altLang="en-US" dirty="0" smtClean="0">
                <a:solidFill>
                  <a:srgbClr val="0070C0"/>
                </a:solidFill>
                <a:latin typeface="华文中宋" panose="02010600040101010101" pitchFamily="2" charset="-122"/>
                <a:ea typeface="华文中宋" panose="02010600040101010101" pitchFamily="2" charset="-122"/>
              </a:rPr>
              <a:t>实际测试过程中不知道故障的具体位置</a:t>
            </a:r>
            <a:endParaRPr lang="en-US" altLang="zh-CN" dirty="0" smtClean="0">
              <a:solidFill>
                <a:srgbClr val="0070C0"/>
              </a:solidFill>
              <a:latin typeface="华文中宋" panose="02010600040101010101" pitchFamily="2" charset="-122"/>
              <a:ea typeface="华文中宋" panose="02010600040101010101" pitchFamily="2" charset="-122"/>
            </a:endParaRPr>
          </a:p>
          <a:p>
            <a:pPr marL="342900" indent="-342900">
              <a:lnSpc>
                <a:spcPct val="150000"/>
              </a:lnSpc>
              <a:buFont typeface="+mj-lt"/>
              <a:buAutoNum type="arabicPeriod"/>
            </a:pPr>
            <a:r>
              <a:rPr lang="zh-CN" altLang="en-US" dirty="0" smtClean="0">
                <a:solidFill>
                  <a:srgbClr val="0070C0"/>
                </a:solidFill>
                <a:latin typeface="华文中宋" panose="02010600040101010101" pitchFamily="2" charset="-122"/>
                <a:ea typeface="华文中宋" panose="02010600040101010101" pitchFamily="2" charset="-122"/>
              </a:rPr>
              <a:t>课题组前期研究表明，</a:t>
            </a:r>
            <a:r>
              <a:rPr lang="en-US" altLang="zh-CN" dirty="0" smtClean="0">
                <a:solidFill>
                  <a:srgbClr val="0070C0"/>
                </a:solidFill>
                <a:latin typeface="华文中宋" panose="02010600040101010101" pitchFamily="2" charset="-122"/>
                <a:ea typeface="华文中宋" panose="02010600040101010101" pitchFamily="2" charset="-122"/>
              </a:rPr>
              <a:t>APT</a:t>
            </a:r>
            <a:r>
              <a:rPr lang="zh-CN" altLang="en-US" dirty="0" smtClean="0">
                <a:solidFill>
                  <a:srgbClr val="0070C0"/>
                </a:solidFill>
                <a:latin typeface="华文中宋" panose="02010600040101010101" pitchFamily="2" charset="-122"/>
                <a:ea typeface="华文中宋" panose="02010600040101010101" pitchFamily="2" charset="-122"/>
              </a:rPr>
              <a:t>的故障检测效率与分区数目没有明显的关联</a:t>
            </a:r>
            <a:endParaRPr lang="zh-CN" altLang="en-US" dirty="0">
              <a:solidFill>
                <a:srgbClr val="0070C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4232361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81290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分区</a:t>
            </a:r>
            <a:endParaRPr lang="zh-CN" altLang="en-US" sz="2000" dirty="0">
              <a:latin typeface="华文中宋" panose="02010600040101010101" pitchFamily="2" charset="-122"/>
              <a:ea typeface="华文中宋" panose="02010600040101010101" pitchFamily="2" charset="-122"/>
            </a:endParaRPr>
          </a:p>
        </p:txBody>
      </p:sp>
      <p:sp>
        <p:nvSpPr>
          <p:cNvPr id="22" name="文本框 21"/>
          <p:cNvSpPr txBox="1"/>
          <p:nvPr/>
        </p:nvSpPr>
        <p:spPr>
          <a:xfrm>
            <a:off x="1243584" y="1470133"/>
            <a:ext cx="338328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实验室程序</a:t>
            </a:r>
            <a:r>
              <a:rPr lang="en-US" altLang="zh-CN" dirty="0" smtClean="0">
                <a:latin typeface="华文中宋" panose="02010600040101010101" pitchFamily="2" charset="-122"/>
                <a:ea typeface="华文中宋" panose="02010600040101010101" pitchFamily="2" charset="-122"/>
              </a:rPr>
              <a:t>-ERS</a:t>
            </a:r>
            <a:endParaRPr lang="zh-CN" altLang="en-US" dirty="0">
              <a:latin typeface="华文中宋" panose="02010600040101010101" pitchFamily="2" charset="-122"/>
              <a:ea typeface="华文中宋" panose="02010600040101010101" pitchFamily="2" charset="-122"/>
            </a:endParaRPr>
          </a:p>
        </p:txBody>
      </p:sp>
      <p:pic>
        <p:nvPicPr>
          <p:cNvPr id="10" name="图片 9"/>
          <p:cNvPicPr>
            <a:picLocks noChangeAspect="1"/>
          </p:cNvPicPr>
          <p:nvPr/>
        </p:nvPicPr>
        <p:blipFill>
          <a:blip r:embed="rId2"/>
          <a:stretch>
            <a:fillRect/>
          </a:stretch>
        </p:blipFill>
        <p:spPr>
          <a:xfrm>
            <a:off x="9138434" y="322424"/>
            <a:ext cx="2986510" cy="6535576"/>
          </a:xfrm>
          <a:prstGeom prst="rect">
            <a:avLst/>
          </a:prstGeom>
        </p:spPr>
      </p:pic>
      <p:sp>
        <p:nvSpPr>
          <p:cNvPr id="12" name="文本框 11"/>
          <p:cNvSpPr txBox="1"/>
          <p:nvPr/>
        </p:nvSpPr>
        <p:spPr>
          <a:xfrm>
            <a:off x="1560575" y="1830575"/>
            <a:ext cx="6757416" cy="874278"/>
          </a:xfrm>
          <a:prstGeom prst="rect">
            <a:avLst/>
          </a:prstGeom>
          <a:noFill/>
        </p:spPr>
        <p:txBody>
          <a:bodyPr wrap="square" rtlCol="0">
            <a:spAutoFit/>
          </a:bodyPr>
          <a:lstStyle/>
          <a:p>
            <a:pPr>
              <a:lnSpc>
                <a:spcPct val="150000"/>
              </a:lnSpc>
            </a:pPr>
            <a:r>
              <a:rPr lang="zh-CN" altLang="en-US" dirty="0" smtClean="0">
                <a:latin typeface="华文中宋" panose="02010600040101010101" pitchFamily="2" charset="-122"/>
                <a:ea typeface="华文中宋" panose="02010600040101010101" pitchFamily="2" charset="-122"/>
              </a:rPr>
              <a:t>随机选取</a:t>
            </a:r>
            <a:r>
              <a:rPr lang="zh-CN" altLang="en-US" dirty="0" smtClean="0">
                <a:solidFill>
                  <a:schemeClr val="accent1"/>
                </a:solidFill>
                <a:latin typeface="华文中宋" panose="02010600040101010101" pitchFamily="2" charset="-122"/>
                <a:ea typeface="华文中宋" panose="02010600040101010101" pitchFamily="2" charset="-122"/>
              </a:rPr>
              <a:t>两个</a:t>
            </a:r>
            <a:r>
              <a:rPr lang="zh-CN" altLang="en-US" dirty="0" smtClean="0">
                <a:latin typeface="华文中宋" panose="02010600040101010101" pitchFamily="2" charset="-122"/>
                <a:ea typeface="华文中宋" panose="02010600040101010101" pitchFamily="2" charset="-122"/>
              </a:rPr>
              <a:t>范畴，然后将它们的选项进行</a:t>
            </a:r>
            <a:r>
              <a:rPr lang="zh-CN" altLang="en-US" dirty="0" smtClean="0">
                <a:solidFill>
                  <a:schemeClr val="accent1"/>
                </a:solidFill>
                <a:latin typeface="华文中宋" panose="02010600040101010101" pitchFamily="2" charset="-122"/>
                <a:ea typeface="华文中宋" panose="02010600040101010101" pitchFamily="2" charset="-122"/>
              </a:rPr>
              <a:t>组合</a:t>
            </a:r>
            <a:r>
              <a:rPr lang="zh-CN" altLang="en-US" dirty="0" smtClean="0">
                <a:latin typeface="华文中宋" panose="02010600040101010101" pitchFamily="2" charset="-122"/>
                <a:ea typeface="华文中宋" panose="02010600040101010101" pitchFamily="2" charset="-122"/>
              </a:rPr>
              <a:t>，并</a:t>
            </a:r>
            <a:r>
              <a:rPr lang="zh-CN" altLang="en-US" dirty="0" smtClean="0">
                <a:solidFill>
                  <a:schemeClr val="accent1"/>
                </a:solidFill>
                <a:latin typeface="华文中宋" panose="02010600040101010101" pitchFamily="2" charset="-122"/>
                <a:ea typeface="华文中宋" panose="02010600040101010101" pitchFamily="2" charset="-122"/>
              </a:rPr>
              <a:t>删除无效的组合</a:t>
            </a:r>
            <a:r>
              <a:rPr lang="zh-CN" altLang="en-US" dirty="0" smtClean="0">
                <a:latin typeface="华文中宋" panose="02010600040101010101" pitchFamily="2" charset="-122"/>
                <a:ea typeface="华文中宋" panose="02010600040101010101" pitchFamily="2" charset="-122"/>
              </a:rPr>
              <a:t>，最后得到分区模式</a:t>
            </a:r>
            <a:endParaRPr lang="zh-CN" altLang="en-US" dirty="0">
              <a:latin typeface="华文中宋" panose="02010600040101010101" pitchFamily="2" charset="-122"/>
              <a:ea typeface="华文中宋" panose="02010600040101010101" pitchFamily="2" charset="-122"/>
            </a:endParaRPr>
          </a:p>
        </p:txBody>
      </p:sp>
      <p:sp>
        <p:nvSpPr>
          <p:cNvPr id="13" name="文本框 12"/>
          <p:cNvSpPr txBox="1"/>
          <p:nvPr/>
        </p:nvSpPr>
        <p:spPr>
          <a:xfrm>
            <a:off x="1598674" y="2894133"/>
            <a:ext cx="6138673" cy="1754326"/>
          </a:xfrm>
          <a:prstGeom prst="rect">
            <a:avLst/>
          </a:prstGeom>
          <a:noFill/>
        </p:spPr>
        <p:txBody>
          <a:bodyPr wrap="square" rtlCol="0">
            <a:spAutoFit/>
          </a:bodyPr>
          <a:lstStyle/>
          <a:p>
            <a:pPr>
              <a:lnSpc>
                <a:spcPct val="150000"/>
              </a:lnSpc>
            </a:pPr>
            <a:r>
              <a:rPr lang="zh-CN" altLang="en-US" dirty="0" smtClean="0">
                <a:solidFill>
                  <a:srgbClr val="0070C0"/>
                </a:solidFill>
                <a:latin typeface="华文中宋" panose="02010600040101010101" pitchFamily="2" charset="-122"/>
                <a:ea typeface="华文中宋" panose="02010600040101010101" pitchFamily="2" charset="-122"/>
              </a:rPr>
              <a:t>分区依据：</a:t>
            </a:r>
            <a:endParaRPr lang="en-US" altLang="zh-CN" dirty="0" smtClean="0">
              <a:solidFill>
                <a:srgbClr val="0070C0"/>
              </a:solidFill>
              <a:latin typeface="华文中宋" panose="02010600040101010101" pitchFamily="2" charset="-122"/>
              <a:ea typeface="华文中宋" panose="02010600040101010101" pitchFamily="2" charset="-122"/>
            </a:endParaRPr>
          </a:p>
          <a:p>
            <a:pPr marL="342900" indent="-342900">
              <a:lnSpc>
                <a:spcPct val="150000"/>
              </a:lnSpc>
              <a:buFont typeface="+mj-lt"/>
              <a:buAutoNum type="arabicPeriod"/>
            </a:pPr>
            <a:r>
              <a:rPr lang="zh-CN" altLang="en-US" dirty="0" smtClean="0">
                <a:solidFill>
                  <a:srgbClr val="0070C0"/>
                </a:solidFill>
                <a:latin typeface="华文中宋" panose="02010600040101010101" pitchFamily="2" charset="-122"/>
                <a:ea typeface="华文中宋" panose="02010600040101010101" pitchFamily="2" charset="-122"/>
              </a:rPr>
              <a:t>实际测试过程中不知道故障的具体位置</a:t>
            </a:r>
            <a:endParaRPr lang="en-US" altLang="zh-CN" dirty="0" smtClean="0">
              <a:solidFill>
                <a:srgbClr val="0070C0"/>
              </a:solidFill>
              <a:latin typeface="华文中宋" panose="02010600040101010101" pitchFamily="2" charset="-122"/>
              <a:ea typeface="华文中宋" panose="02010600040101010101" pitchFamily="2" charset="-122"/>
            </a:endParaRPr>
          </a:p>
          <a:p>
            <a:pPr marL="342900" indent="-342900">
              <a:lnSpc>
                <a:spcPct val="150000"/>
              </a:lnSpc>
              <a:buFont typeface="+mj-lt"/>
              <a:buAutoNum type="arabicPeriod"/>
            </a:pPr>
            <a:r>
              <a:rPr lang="zh-CN" altLang="en-US" dirty="0" smtClean="0">
                <a:solidFill>
                  <a:srgbClr val="0070C0"/>
                </a:solidFill>
                <a:latin typeface="华文中宋" panose="02010600040101010101" pitchFamily="2" charset="-122"/>
                <a:ea typeface="华文中宋" panose="02010600040101010101" pitchFamily="2" charset="-122"/>
              </a:rPr>
              <a:t>课题组前期研究表明，</a:t>
            </a:r>
            <a:r>
              <a:rPr lang="en-US" altLang="zh-CN" dirty="0" smtClean="0">
                <a:solidFill>
                  <a:srgbClr val="0070C0"/>
                </a:solidFill>
                <a:latin typeface="华文中宋" panose="02010600040101010101" pitchFamily="2" charset="-122"/>
                <a:ea typeface="华文中宋" panose="02010600040101010101" pitchFamily="2" charset="-122"/>
              </a:rPr>
              <a:t>APT</a:t>
            </a:r>
            <a:r>
              <a:rPr lang="zh-CN" altLang="en-US" dirty="0" smtClean="0">
                <a:solidFill>
                  <a:srgbClr val="0070C0"/>
                </a:solidFill>
                <a:latin typeface="华文中宋" panose="02010600040101010101" pitchFamily="2" charset="-122"/>
                <a:ea typeface="华文中宋" panose="02010600040101010101" pitchFamily="2" charset="-122"/>
              </a:rPr>
              <a:t>的故障检测效率与分区数目没有明显的关联</a:t>
            </a:r>
            <a:endParaRPr lang="zh-CN" altLang="en-US" dirty="0">
              <a:solidFill>
                <a:srgbClr val="0070C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0780538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81290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分区</a:t>
            </a:r>
            <a:endParaRPr lang="zh-CN" altLang="en-US" sz="2000" dirty="0">
              <a:latin typeface="华文中宋" panose="02010600040101010101" pitchFamily="2" charset="-122"/>
              <a:ea typeface="华文中宋" panose="02010600040101010101" pitchFamily="2" charset="-122"/>
            </a:endParaRPr>
          </a:p>
        </p:txBody>
      </p:sp>
      <p:sp>
        <p:nvSpPr>
          <p:cNvPr id="22" name="文本框 21"/>
          <p:cNvSpPr txBox="1"/>
          <p:nvPr/>
        </p:nvSpPr>
        <p:spPr>
          <a:xfrm>
            <a:off x="1243584" y="1470133"/>
            <a:ext cx="338328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实验室程序</a:t>
            </a:r>
            <a:r>
              <a:rPr lang="en-US" altLang="zh-CN" dirty="0" smtClean="0">
                <a:latin typeface="华文中宋" panose="02010600040101010101" pitchFamily="2" charset="-122"/>
                <a:ea typeface="华文中宋" panose="02010600040101010101" pitchFamily="2" charset="-122"/>
              </a:rPr>
              <a:t>-MOS</a:t>
            </a:r>
            <a:endParaRPr lang="zh-CN" altLang="en-US" dirty="0">
              <a:latin typeface="华文中宋" panose="02010600040101010101" pitchFamily="2" charset="-122"/>
              <a:ea typeface="华文中宋" panose="02010600040101010101" pitchFamily="2" charset="-122"/>
            </a:endParaRPr>
          </a:p>
        </p:txBody>
      </p:sp>
      <p:pic>
        <p:nvPicPr>
          <p:cNvPr id="13" name="图片 12"/>
          <p:cNvPicPr>
            <a:picLocks noChangeAspect="1"/>
          </p:cNvPicPr>
          <p:nvPr/>
        </p:nvPicPr>
        <p:blipFill>
          <a:blip r:embed="rId2"/>
          <a:stretch>
            <a:fillRect/>
          </a:stretch>
        </p:blipFill>
        <p:spPr>
          <a:xfrm>
            <a:off x="8057535" y="138112"/>
            <a:ext cx="4162425" cy="6581775"/>
          </a:xfrm>
          <a:prstGeom prst="rect">
            <a:avLst/>
          </a:prstGeom>
        </p:spPr>
      </p:pic>
      <p:sp>
        <p:nvSpPr>
          <p:cNvPr id="14" name="文本框 13"/>
          <p:cNvSpPr txBox="1"/>
          <p:nvPr/>
        </p:nvSpPr>
        <p:spPr>
          <a:xfrm>
            <a:off x="1560575" y="1839841"/>
            <a:ext cx="6757416" cy="874278"/>
          </a:xfrm>
          <a:prstGeom prst="rect">
            <a:avLst/>
          </a:prstGeom>
          <a:noFill/>
        </p:spPr>
        <p:txBody>
          <a:bodyPr wrap="square" rtlCol="0">
            <a:spAutoFit/>
          </a:bodyPr>
          <a:lstStyle/>
          <a:p>
            <a:pPr>
              <a:lnSpc>
                <a:spcPct val="150000"/>
              </a:lnSpc>
            </a:pPr>
            <a:r>
              <a:rPr lang="zh-CN" altLang="en-US" dirty="0" smtClean="0">
                <a:latin typeface="华文中宋" panose="02010600040101010101" pitchFamily="2" charset="-122"/>
                <a:ea typeface="华文中宋" panose="02010600040101010101" pitchFamily="2" charset="-122"/>
              </a:rPr>
              <a:t>随机选取</a:t>
            </a:r>
            <a:r>
              <a:rPr lang="zh-CN" altLang="en-US" dirty="0" smtClean="0">
                <a:solidFill>
                  <a:schemeClr val="accent1"/>
                </a:solidFill>
                <a:latin typeface="华文中宋" panose="02010600040101010101" pitchFamily="2" charset="-122"/>
                <a:ea typeface="华文中宋" panose="02010600040101010101" pitchFamily="2" charset="-122"/>
              </a:rPr>
              <a:t>两个</a:t>
            </a:r>
            <a:r>
              <a:rPr lang="zh-CN" altLang="en-US" dirty="0" smtClean="0">
                <a:latin typeface="华文中宋" panose="02010600040101010101" pitchFamily="2" charset="-122"/>
                <a:ea typeface="华文中宋" panose="02010600040101010101" pitchFamily="2" charset="-122"/>
              </a:rPr>
              <a:t>范畴，然后将它们的选项进行</a:t>
            </a:r>
            <a:r>
              <a:rPr lang="zh-CN" altLang="en-US" dirty="0" smtClean="0">
                <a:solidFill>
                  <a:schemeClr val="accent1"/>
                </a:solidFill>
                <a:latin typeface="华文中宋" panose="02010600040101010101" pitchFamily="2" charset="-122"/>
                <a:ea typeface="华文中宋" panose="02010600040101010101" pitchFamily="2" charset="-122"/>
              </a:rPr>
              <a:t>组合</a:t>
            </a:r>
            <a:r>
              <a:rPr lang="zh-CN" altLang="en-US" dirty="0" smtClean="0">
                <a:latin typeface="华文中宋" panose="02010600040101010101" pitchFamily="2" charset="-122"/>
                <a:ea typeface="华文中宋" panose="02010600040101010101" pitchFamily="2" charset="-122"/>
              </a:rPr>
              <a:t>，并</a:t>
            </a:r>
            <a:r>
              <a:rPr lang="zh-CN" altLang="en-US" dirty="0" smtClean="0">
                <a:solidFill>
                  <a:schemeClr val="accent1"/>
                </a:solidFill>
                <a:latin typeface="华文中宋" panose="02010600040101010101" pitchFamily="2" charset="-122"/>
                <a:ea typeface="华文中宋" panose="02010600040101010101" pitchFamily="2" charset="-122"/>
              </a:rPr>
              <a:t>删除无效的组合</a:t>
            </a:r>
            <a:r>
              <a:rPr lang="zh-CN" altLang="en-US" dirty="0" smtClean="0">
                <a:latin typeface="华文中宋" panose="02010600040101010101" pitchFamily="2" charset="-122"/>
                <a:ea typeface="华文中宋" panose="02010600040101010101" pitchFamily="2" charset="-122"/>
              </a:rPr>
              <a:t>，最后得到分区模式</a:t>
            </a:r>
            <a:endParaRPr lang="zh-CN" altLang="en-US" dirty="0">
              <a:latin typeface="华文中宋" panose="02010600040101010101" pitchFamily="2" charset="-122"/>
              <a:ea typeface="华文中宋" panose="02010600040101010101" pitchFamily="2" charset="-122"/>
            </a:endParaRPr>
          </a:p>
        </p:txBody>
      </p:sp>
      <p:sp>
        <p:nvSpPr>
          <p:cNvPr id="16" name="文本框 15"/>
          <p:cNvSpPr txBox="1"/>
          <p:nvPr/>
        </p:nvSpPr>
        <p:spPr>
          <a:xfrm>
            <a:off x="1557527" y="2772951"/>
            <a:ext cx="6138673" cy="1754326"/>
          </a:xfrm>
          <a:prstGeom prst="rect">
            <a:avLst/>
          </a:prstGeom>
          <a:noFill/>
        </p:spPr>
        <p:txBody>
          <a:bodyPr wrap="square" rtlCol="0">
            <a:spAutoFit/>
          </a:bodyPr>
          <a:lstStyle/>
          <a:p>
            <a:pPr>
              <a:lnSpc>
                <a:spcPct val="150000"/>
              </a:lnSpc>
            </a:pPr>
            <a:r>
              <a:rPr lang="zh-CN" altLang="en-US" dirty="0" smtClean="0">
                <a:solidFill>
                  <a:srgbClr val="0070C0"/>
                </a:solidFill>
                <a:latin typeface="华文中宋" panose="02010600040101010101" pitchFamily="2" charset="-122"/>
                <a:ea typeface="华文中宋" panose="02010600040101010101" pitchFamily="2" charset="-122"/>
              </a:rPr>
              <a:t>分区依据：</a:t>
            </a:r>
            <a:endParaRPr lang="en-US" altLang="zh-CN" dirty="0" smtClean="0">
              <a:solidFill>
                <a:srgbClr val="0070C0"/>
              </a:solidFill>
              <a:latin typeface="华文中宋" panose="02010600040101010101" pitchFamily="2" charset="-122"/>
              <a:ea typeface="华文中宋" panose="02010600040101010101" pitchFamily="2" charset="-122"/>
            </a:endParaRPr>
          </a:p>
          <a:p>
            <a:pPr marL="342900" indent="-342900">
              <a:lnSpc>
                <a:spcPct val="150000"/>
              </a:lnSpc>
              <a:buFont typeface="+mj-lt"/>
              <a:buAutoNum type="arabicPeriod"/>
            </a:pPr>
            <a:r>
              <a:rPr lang="zh-CN" altLang="en-US" dirty="0" smtClean="0">
                <a:solidFill>
                  <a:srgbClr val="0070C0"/>
                </a:solidFill>
                <a:latin typeface="华文中宋" panose="02010600040101010101" pitchFamily="2" charset="-122"/>
                <a:ea typeface="华文中宋" panose="02010600040101010101" pitchFamily="2" charset="-122"/>
              </a:rPr>
              <a:t>实际测试过程中不知道故障的具体位置</a:t>
            </a:r>
            <a:endParaRPr lang="en-US" altLang="zh-CN" dirty="0" smtClean="0">
              <a:solidFill>
                <a:srgbClr val="0070C0"/>
              </a:solidFill>
              <a:latin typeface="华文中宋" panose="02010600040101010101" pitchFamily="2" charset="-122"/>
              <a:ea typeface="华文中宋" panose="02010600040101010101" pitchFamily="2" charset="-122"/>
            </a:endParaRPr>
          </a:p>
          <a:p>
            <a:pPr marL="342900" indent="-342900">
              <a:lnSpc>
                <a:spcPct val="150000"/>
              </a:lnSpc>
              <a:buFont typeface="+mj-lt"/>
              <a:buAutoNum type="arabicPeriod"/>
            </a:pPr>
            <a:r>
              <a:rPr lang="zh-CN" altLang="en-US" dirty="0" smtClean="0">
                <a:solidFill>
                  <a:srgbClr val="0070C0"/>
                </a:solidFill>
                <a:latin typeface="华文中宋" panose="02010600040101010101" pitchFamily="2" charset="-122"/>
                <a:ea typeface="华文中宋" panose="02010600040101010101" pitchFamily="2" charset="-122"/>
              </a:rPr>
              <a:t>课题组前期研究表明，</a:t>
            </a:r>
            <a:r>
              <a:rPr lang="en-US" altLang="zh-CN" dirty="0" smtClean="0">
                <a:solidFill>
                  <a:srgbClr val="0070C0"/>
                </a:solidFill>
                <a:latin typeface="华文中宋" panose="02010600040101010101" pitchFamily="2" charset="-122"/>
                <a:ea typeface="华文中宋" panose="02010600040101010101" pitchFamily="2" charset="-122"/>
              </a:rPr>
              <a:t>APT</a:t>
            </a:r>
            <a:r>
              <a:rPr lang="zh-CN" altLang="en-US" dirty="0" smtClean="0">
                <a:solidFill>
                  <a:srgbClr val="0070C0"/>
                </a:solidFill>
                <a:latin typeface="华文中宋" panose="02010600040101010101" pitchFamily="2" charset="-122"/>
                <a:ea typeface="华文中宋" panose="02010600040101010101" pitchFamily="2" charset="-122"/>
              </a:rPr>
              <a:t>的故障检测效率与分区数目没有明显的关联</a:t>
            </a:r>
            <a:endParaRPr lang="zh-CN" altLang="en-US" dirty="0">
              <a:solidFill>
                <a:srgbClr val="0070C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0679633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81290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分区</a:t>
            </a:r>
            <a:endParaRPr lang="zh-CN" altLang="en-US" sz="2000" dirty="0">
              <a:latin typeface="华文中宋" panose="02010600040101010101" pitchFamily="2" charset="-122"/>
              <a:ea typeface="华文中宋" panose="02010600040101010101" pitchFamily="2" charset="-122"/>
            </a:endParaRPr>
          </a:p>
        </p:txBody>
      </p:sp>
      <p:sp>
        <p:nvSpPr>
          <p:cNvPr id="22" name="文本框 21"/>
          <p:cNvSpPr txBox="1"/>
          <p:nvPr/>
        </p:nvSpPr>
        <p:spPr>
          <a:xfrm>
            <a:off x="1243584" y="3156377"/>
            <a:ext cx="3383280"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err="1" smtClean="0">
                <a:latin typeface="华文中宋" panose="02010600040101010101" pitchFamily="2" charset="-122"/>
                <a:ea typeface="华文中宋" panose="02010600040101010101" pitchFamily="2" charset="-122"/>
              </a:rPr>
              <a:t>grep</a:t>
            </a:r>
            <a:r>
              <a:rPr lang="zh-CN" altLang="en-US" dirty="0" smtClean="0">
                <a:latin typeface="华文中宋" panose="02010600040101010101" pitchFamily="2" charset="-122"/>
                <a:ea typeface="华文中宋" panose="02010600040101010101" pitchFamily="2" charset="-122"/>
              </a:rPr>
              <a:t>的范畴</a:t>
            </a:r>
            <a:r>
              <a:rPr lang="zh-CN" altLang="en-US" dirty="0">
                <a:latin typeface="华文中宋" panose="02010600040101010101" pitchFamily="2" charset="-122"/>
                <a:ea typeface="华文中宋" panose="02010600040101010101" pitchFamily="2" charset="-122"/>
              </a:rPr>
              <a:t>分组</a:t>
            </a:r>
          </a:p>
        </p:txBody>
      </p:sp>
      <p:pic>
        <p:nvPicPr>
          <p:cNvPr id="8" name="图片 7"/>
          <p:cNvPicPr>
            <a:picLocks noChangeAspect="1"/>
          </p:cNvPicPr>
          <p:nvPr/>
        </p:nvPicPr>
        <p:blipFill>
          <a:blip r:embed="rId2"/>
          <a:stretch>
            <a:fillRect/>
          </a:stretch>
        </p:blipFill>
        <p:spPr>
          <a:xfrm>
            <a:off x="6685406" y="3026961"/>
            <a:ext cx="4905375" cy="3755737"/>
          </a:xfrm>
          <a:prstGeom prst="rect">
            <a:avLst/>
          </a:prstGeom>
        </p:spPr>
      </p:pic>
      <p:sp>
        <p:nvSpPr>
          <p:cNvPr id="10" name="文本框 9"/>
          <p:cNvSpPr txBox="1"/>
          <p:nvPr/>
        </p:nvSpPr>
        <p:spPr>
          <a:xfrm>
            <a:off x="1243584" y="1784270"/>
            <a:ext cx="10347197" cy="1338828"/>
          </a:xfrm>
          <a:prstGeom prst="rect">
            <a:avLst/>
          </a:prstGeom>
          <a:noFill/>
        </p:spPr>
        <p:txBody>
          <a:bodyPr wrap="square" rtlCol="0">
            <a:spAutoFit/>
          </a:bodyPr>
          <a:lstStyle/>
          <a:p>
            <a:pPr>
              <a:lnSpc>
                <a:spcPct val="150000"/>
              </a:lnSpc>
            </a:pPr>
            <a:r>
              <a:rPr lang="zh-CN" altLang="en-US" dirty="0" smtClean="0">
                <a:latin typeface="华文中宋" panose="02010600040101010101" pitchFamily="2" charset="-122"/>
                <a:ea typeface="华文中宋" panose="02010600040101010101" pitchFamily="2" charset="-122"/>
              </a:rPr>
              <a:t>在实验的过程中，如果将</a:t>
            </a:r>
            <a:r>
              <a:rPr lang="zh-CN" altLang="en-US" dirty="0" smtClean="0">
                <a:solidFill>
                  <a:srgbClr val="0070C0"/>
                </a:solidFill>
                <a:latin typeface="华文中宋" panose="02010600040101010101" pitchFamily="2" charset="-122"/>
                <a:ea typeface="华文中宋" panose="02010600040101010101" pitchFamily="2" charset="-122"/>
              </a:rPr>
              <a:t>每个完整测试帧</a:t>
            </a:r>
            <a:r>
              <a:rPr lang="zh-CN" altLang="en-US" dirty="0" smtClean="0">
                <a:latin typeface="华文中宋" panose="02010600040101010101" pitchFamily="2" charset="-122"/>
                <a:ea typeface="华文中宋" panose="02010600040101010101" pitchFamily="2" charset="-122"/>
              </a:rPr>
              <a:t>作为</a:t>
            </a:r>
            <a:r>
              <a:rPr lang="zh-CN" altLang="en-US" dirty="0" smtClean="0">
                <a:solidFill>
                  <a:srgbClr val="0070C0"/>
                </a:solidFill>
                <a:latin typeface="华文中宋" panose="02010600040101010101" pitchFamily="2" charset="-122"/>
                <a:ea typeface="华文中宋" panose="02010600040101010101" pitchFamily="2" charset="-122"/>
              </a:rPr>
              <a:t>一个分区</a:t>
            </a:r>
            <a:r>
              <a:rPr lang="zh-CN" altLang="en-US" dirty="0" smtClean="0">
                <a:latin typeface="华文中宋" panose="02010600040101010101" pitchFamily="2" charset="-122"/>
                <a:ea typeface="华文中宋" panose="02010600040101010101" pitchFamily="2" charset="-122"/>
              </a:rPr>
              <a:t>，将得到最“细”粒度的划分。</a:t>
            </a:r>
            <a:r>
              <a:rPr lang="en-US" altLang="zh-CN" dirty="0" smtClean="0">
                <a:latin typeface="华文中宋" panose="02010600040101010101" pitchFamily="2" charset="-122"/>
                <a:ea typeface="华文中宋" panose="02010600040101010101" pitchFamily="2" charset="-122"/>
              </a:rPr>
              <a:t>AMT</a:t>
            </a:r>
            <a:r>
              <a:rPr lang="zh-CN" altLang="en-US" dirty="0" smtClean="0">
                <a:latin typeface="华文中宋" panose="02010600040101010101" pitchFamily="2" charset="-122"/>
                <a:ea typeface="华文中宋" panose="02010600040101010101" pitchFamily="2" charset="-122"/>
              </a:rPr>
              <a:t>是基于分区上的技术，并且需要在</a:t>
            </a:r>
            <a:r>
              <a:rPr lang="zh-CN" altLang="en-US" dirty="0" smtClean="0">
                <a:solidFill>
                  <a:srgbClr val="0070C0"/>
                </a:solidFill>
                <a:latin typeface="华文中宋" panose="02010600040101010101" pitchFamily="2" charset="-122"/>
                <a:ea typeface="华文中宋" panose="02010600040101010101" pitchFamily="2" charset="-122"/>
              </a:rPr>
              <a:t>一个分区中多次选择测试用例</a:t>
            </a:r>
            <a:r>
              <a:rPr lang="zh-CN" altLang="en-US" dirty="0" smtClean="0">
                <a:latin typeface="华文中宋" panose="02010600040101010101" pitchFamily="2" charset="-122"/>
                <a:ea typeface="华文中宋" panose="02010600040101010101" pitchFamily="2" charset="-122"/>
              </a:rPr>
              <a:t>，因此这种分区方式不可行，需要“粗”粒度的分区模式</a:t>
            </a:r>
            <a:endParaRPr lang="zh-CN" altLang="en-US" dirty="0">
              <a:latin typeface="华文中宋" panose="02010600040101010101" pitchFamily="2" charset="-122"/>
              <a:ea typeface="华文中宋" panose="02010600040101010101" pitchFamily="2" charset="-122"/>
            </a:endParaRPr>
          </a:p>
        </p:txBody>
      </p:sp>
      <p:pic>
        <p:nvPicPr>
          <p:cNvPr id="6" name="图片 5"/>
          <p:cNvPicPr>
            <a:picLocks noChangeAspect="1"/>
          </p:cNvPicPr>
          <p:nvPr/>
        </p:nvPicPr>
        <p:blipFill>
          <a:blip r:embed="rId3"/>
          <a:stretch>
            <a:fillRect/>
          </a:stretch>
        </p:blipFill>
        <p:spPr>
          <a:xfrm>
            <a:off x="1243584" y="3595427"/>
            <a:ext cx="5222747" cy="3065910"/>
          </a:xfrm>
          <a:prstGeom prst="rect">
            <a:avLst/>
          </a:prstGeom>
        </p:spPr>
      </p:pic>
      <p:sp>
        <p:nvSpPr>
          <p:cNvPr id="11" name="文本框 10"/>
          <p:cNvSpPr txBox="1"/>
          <p:nvPr/>
        </p:nvSpPr>
        <p:spPr>
          <a:xfrm>
            <a:off x="1243584" y="1331789"/>
            <a:ext cx="3383280"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err="1">
                <a:latin typeface="华文中宋" panose="02010600040101010101" pitchFamily="2" charset="-122"/>
                <a:ea typeface="华文中宋" panose="02010600040101010101" pitchFamily="2" charset="-122"/>
              </a:rPr>
              <a:t>g</a:t>
            </a:r>
            <a:r>
              <a:rPr lang="en-US" altLang="zh-CN" dirty="0" err="1" smtClean="0">
                <a:latin typeface="华文中宋" panose="02010600040101010101" pitchFamily="2" charset="-122"/>
                <a:ea typeface="华文中宋" panose="02010600040101010101" pitchFamily="2" charset="-122"/>
              </a:rPr>
              <a:t>rep</a:t>
            </a:r>
            <a:r>
              <a:rPr lang="zh-CN" altLang="en-US" dirty="0">
                <a:latin typeface="华文中宋" panose="02010600040101010101" pitchFamily="2" charset="-122"/>
                <a:ea typeface="华文中宋" panose="02010600040101010101" pitchFamily="2" charset="-122"/>
              </a:rPr>
              <a:t>程序</a:t>
            </a:r>
          </a:p>
        </p:txBody>
      </p:sp>
    </p:spTree>
    <p:extLst>
      <p:ext uri="{BB962C8B-B14F-4D97-AF65-F5344CB8AC3E}">
        <p14:creationId xmlns:p14="http://schemas.microsoft.com/office/powerpoint/2010/main" val="2004463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81290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分区</a:t>
            </a:r>
            <a:endParaRPr lang="zh-CN" altLang="en-US" sz="2000" dirty="0">
              <a:latin typeface="华文中宋" panose="02010600040101010101" pitchFamily="2" charset="-122"/>
              <a:ea typeface="华文中宋" panose="02010600040101010101" pitchFamily="2" charset="-122"/>
            </a:endParaRPr>
          </a:p>
        </p:txBody>
      </p:sp>
      <p:sp>
        <p:nvSpPr>
          <p:cNvPr id="22" name="文本框 21"/>
          <p:cNvSpPr txBox="1"/>
          <p:nvPr/>
        </p:nvSpPr>
        <p:spPr>
          <a:xfrm>
            <a:off x="1243584" y="1470133"/>
            <a:ext cx="3383280"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err="1">
                <a:latin typeface="华文中宋" panose="02010600040101010101" pitchFamily="2" charset="-122"/>
                <a:ea typeface="华文中宋" panose="02010600040101010101" pitchFamily="2" charset="-122"/>
              </a:rPr>
              <a:t>g</a:t>
            </a:r>
            <a:r>
              <a:rPr lang="en-US" altLang="zh-CN" dirty="0" err="1" smtClean="0">
                <a:latin typeface="华文中宋" panose="02010600040101010101" pitchFamily="2" charset="-122"/>
                <a:ea typeface="华文中宋" panose="02010600040101010101" pitchFamily="2" charset="-122"/>
              </a:rPr>
              <a:t>rep</a:t>
            </a:r>
            <a:r>
              <a:rPr lang="zh-CN" altLang="en-US" dirty="0" smtClean="0">
                <a:latin typeface="华文中宋" panose="02010600040101010101" pitchFamily="2" charset="-122"/>
                <a:ea typeface="华文中宋" panose="02010600040101010101" pitchFamily="2" charset="-122"/>
              </a:rPr>
              <a:t>粗粒度的分区模式</a:t>
            </a:r>
            <a:endParaRPr lang="zh-CN" altLang="en-US" dirty="0">
              <a:latin typeface="华文中宋" panose="02010600040101010101" pitchFamily="2" charset="-122"/>
              <a:ea typeface="华文中宋" panose="02010600040101010101" pitchFamily="2" charset="-122"/>
            </a:endParaRPr>
          </a:p>
        </p:txBody>
      </p:sp>
      <p:sp>
        <p:nvSpPr>
          <p:cNvPr id="6" name="文本框 5"/>
          <p:cNvSpPr txBox="1"/>
          <p:nvPr/>
        </p:nvSpPr>
        <p:spPr>
          <a:xfrm>
            <a:off x="1572768" y="1997657"/>
            <a:ext cx="6245352" cy="369332"/>
          </a:xfrm>
          <a:prstGeom prst="rect">
            <a:avLst/>
          </a:prstGeom>
          <a:noFill/>
        </p:spPr>
        <p:txBody>
          <a:bodyPr wrap="square" rtlCol="0">
            <a:spAutoFit/>
          </a:bodyPr>
          <a:lstStyle/>
          <a:p>
            <a:r>
              <a:rPr lang="zh-CN" altLang="en-US" dirty="0" smtClean="0">
                <a:latin typeface="华文中宋" panose="02010600040101010101" pitchFamily="2" charset="-122"/>
                <a:ea typeface="华文中宋" panose="02010600040101010101" pitchFamily="2" charset="-122"/>
              </a:rPr>
              <a:t>忽略一部分范畴，考虑剩下的范畴中选项的组合：</a:t>
            </a:r>
            <a:endParaRPr lang="zh-CN" altLang="en-US" dirty="0">
              <a:latin typeface="华文中宋" panose="02010600040101010101" pitchFamily="2" charset="-122"/>
              <a:ea typeface="华文中宋" panose="02010600040101010101" pitchFamily="2" charset="-122"/>
            </a:endParaRPr>
          </a:p>
        </p:txBody>
      </p:sp>
      <p:sp>
        <p:nvSpPr>
          <p:cNvPr id="11" name="矩形 10"/>
          <p:cNvSpPr/>
          <p:nvPr/>
        </p:nvSpPr>
        <p:spPr>
          <a:xfrm>
            <a:off x="1673352" y="2381700"/>
            <a:ext cx="5553746" cy="1200329"/>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分区模式</a:t>
            </a:r>
            <a:r>
              <a:rPr lang="en-US" altLang="zh-CN" dirty="0" smtClean="0">
                <a:latin typeface="华文中宋" panose="02010600040101010101" pitchFamily="2" charset="-122"/>
                <a:ea typeface="华文中宋" panose="02010600040101010101" pitchFamily="2" charset="-122"/>
              </a:rPr>
              <a:t>1</a:t>
            </a:r>
            <a:r>
              <a:rPr lang="zh-CN" altLang="en-US" dirty="0" smtClean="0">
                <a:latin typeface="华文中宋" panose="02010600040101010101" pitchFamily="2" charset="-122"/>
                <a:ea typeface="华文中宋" panose="02010600040101010101" pitchFamily="2" charset="-122"/>
              </a:rPr>
              <a:t>：考虑</a:t>
            </a:r>
            <a:r>
              <a:rPr lang="en-US" altLang="zh-CN" dirty="0" smtClean="0">
                <a:latin typeface="华文中宋" panose="02010600040101010101" pitchFamily="2" charset="-122"/>
                <a:ea typeface="华文中宋" panose="02010600040101010101" pitchFamily="2" charset="-122"/>
              </a:rPr>
              <a:t>A</a:t>
            </a:r>
            <a:r>
              <a:rPr lang="zh-CN" altLang="en-US" dirty="0" smtClean="0">
                <a:latin typeface="华文中宋" panose="02010600040101010101" pitchFamily="2" charset="-122"/>
                <a:ea typeface="华文中宋" panose="02010600040101010101" pitchFamily="2" charset="-122"/>
              </a:rPr>
              <a:t>组范畴，忽略</a:t>
            </a:r>
            <a:r>
              <a:rPr lang="en-US" altLang="zh-CN" dirty="0" smtClean="0">
                <a:latin typeface="华文中宋" panose="02010600040101010101" pitchFamily="2" charset="-122"/>
                <a:ea typeface="华文中宋" panose="02010600040101010101" pitchFamily="2" charset="-122"/>
              </a:rPr>
              <a:t>B</a:t>
            </a:r>
            <a:r>
              <a:rPr lang="zh-CN" altLang="en-US" dirty="0" smtClean="0">
                <a:latin typeface="华文中宋" panose="02010600040101010101" pitchFamily="2" charset="-122"/>
                <a:ea typeface="华文中宋" panose="02010600040101010101" pitchFamily="2" charset="-122"/>
              </a:rPr>
              <a:t>组范畴</a:t>
            </a:r>
            <a:endParaRPr lang="en-US" altLang="zh-CN" dirty="0" smtClean="0">
              <a:latin typeface="华文中宋" panose="02010600040101010101" pitchFamily="2" charset="-122"/>
              <a:ea typeface="华文中宋" panose="02010600040101010101" pitchFamily="2" charset="-122"/>
            </a:endParaRPr>
          </a:p>
          <a:p>
            <a:pPr marL="285750" indent="-285750">
              <a:lnSpc>
                <a:spcPct val="150000"/>
              </a:lnSpc>
              <a:buFont typeface="Arial" panose="020B0604020202020204" pitchFamily="34" charset="0"/>
              <a:buChar char="•"/>
            </a:pPr>
            <a:r>
              <a:rPr lang="zh-CN" altLang="en-US" dirty="0">
                <a:latin typeface="华文中宋" panose="02010600040101010101" pitchFamily="2" charset="-122"/>
                <a:ea typeface="华文中宋" panose="02010600040101010101" pitchFamily="2" charset="-122"/>
              </a:rPr>
              <a:t>分区</a:t>
            </a:r>
            <a:r>
              <a:rPr lang="zh-CN" altLang="en-US" dirty="0" smtClean="0">
                <a:latin typeface="华文中宋" panose="02010600040101010101" pitchFamily="2" charset="-122"/>
                <a:ea typeface="华文中宋" panose="02010600040101010101" pitchFamily="2" charset="-122"/>
              </a:rPr>
              <a:t>模式</a:t>
            </a:r>
            <a:r>
              <a:rPr lang="en-US" altLang="zh-CN" dirty="0" smtClean="0">
                <a:latin typeface="华文中宋" panose="02010600040101010101" pitchFamily="2" charset="-122"/>
                <a:ea typeface="华文中宋" panose="02010600040101010101" pitchFamily="2" charset="-122"/>
              </a:rPr>
              <a:t>2</a:t>
            </a:r>
            <a:r>
              <a:rPr lang="zh-CN" altLang="en-US" dirty="0" smtClean="0">
                <a:latin typeface="华文中宋" panose="02010600040101010101" pitchFamily="2" charset="-122"/>
                <a:ea typeface="华文中宋" panose="02010600040101010101" pitchFamily="2" charset="-122"/>
              </a:rPr>
              <a:t>：考虑</a:t>
            </a:r>
            <a:r>
              <a:rPr lang="en-US" altLang="zh-CN" dirty="0" smtClean="0">
                <a:latin typeface="华文中宋" panose="02010600040101010101" pitchFamily="2" charset="-122"/>
                <a:ea typeface="华文中宋" panose="02010600040101010101" pitchFamily="2" charset="-122"/>
              </a:rPr>
              <a:t>B</a:t>
            </a:r>
            <a:r>
              <a:rPr lang="zh-CN" altLang="en-US" dirty="0" smtClean="0">
                <a:latin typeface="华文中宋" panose="02010600040101010101" pitchFamily="2" charset="-122"/>
                <a:ea typeface="华文中宋" panose="02010600040101010101" pitchFamily="2" charset="-122"/>
              </a:rPr>
              <a:t>组范畴，忽略</a:t>
            </a:r>
            <a:r>
              <a:rPr lang="en-US" altLang="zh-CN" dirty="0" smtClean="0">
                <a:latin typeface="华文中宋" panose="02010600040101010101" pitchFamily="2" charset="-122"/>
                <a:ea typeface="华文中宋" panose="02010600040101010101" pitchFamily="2" charset="-122"/>
              </a:rPr>
              <a:t>A</a:t>
            </a:r>
            <a:r>
              <a:rPr lang="zh-CN" altLang="en-US" dirty="0" smtClean="0">
                <a:latin typeface="华文中宋" panose="02010600040101010101" pitchFamily="2" charset="-122"/>
                <a:ea typeface="华文中宋" panose="02010600040101010101" pitchFamily="2" charset="-122"/>
              </a:rPr>
              <a:t>组范畴</a:t>
            </a:r>
            <a:endParaRPr lang="en-US" altLang="zh-CN" dirty="0" smtClean="0">
              <a:latin typeface="华文中宋" panose="02010600040101010101" pitchFamily="2" charset="-122"/>
              <a:ea typeface="华文中宋" panose="02010600040101010101" pitchFamily="2" charset="-122"/>
            </a:endParaRPr>
          </a:p>
          <a:p>
            <a:endParaRPr lang="en-US" altLang="zh-CN" dirty="0" smtClean="0">
              <a:latin typeface="华文中宋" panose="02010600040101010101" pitchFamily="2" charset="-122"/>
              <a:ea typeface="华文中宋" panose="02010600040101010101" pitchFamily="2" charset="-122"/>
            </a:endParaRPr>
          </a:p>
        </p:txBody>
      </p:sp>
      <p:sp>
        <p:nvSpPr>
          <p:cNvPr id="10" name="文本框 9"/>
          <p:cNvSpPr txBox="1"/>
          <p:nvPr/>
        </p:nvSpPr>
        <p:spPr>
          <a:xfrm>
            <a:off x="1312164" y="5412988"/>
            <a:ext cx="338328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分区模式</a:t>
            </a:r>
            <a:r>
              <a:rPr lang="en-US" altLang="zh-CN" dirty="0">
                <a:latin typeface="华文中宋" panose="02010600040101010101" pitchFamily="2" charset="-122"/>
                <a:ea typeface="华文中宋" panose="02010600040101010101" pitchFamily="2" charset="-122"/>
              </a:rPr>
              <a:t>2</a:t>
            </a:r>
            <a:endParaRPr lang="zh-CN" altLang="en-US" dirty="0">
              <a:latin typeface="华文中宋" panose="02010600040101010101" pitchFamily="2" charset="-122"/>
              <a:ea typeface="华文中宋" panose="02010600040101010101" pitchFamily="2" charset="-122"/>
            </a:endParaRPr>
          </a:p>
        </p:txBody>
      </p:sp>
      <p:sp>
        <p:nvSpPr>
          <p:cNvPr id="12" name="文本框 11"/>
          <p:cNvSpPr txBox="1"/>
          <p:nvPr/>
        </p:nvSpPr>
        <p:spPr>
          <a:xfrm>
            <a:off x="1243584" y="3502826"/>
            <a:ext cx="338328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分区模式</a:t>
            </a:r>
            <a:r>
              <a:rPr lang="en-US" altLang="zh-CN" dirty="0" smtClean="0">
                <a:latin typeface="华文中宋" panose="02010600040101010101" pitchFamily="2" charset="-122"/>
                <a:ea typeface="华文中宋" panose="02010600040101010101" pitchFamily="2" charset="-122"/>
              </a:rPr>
              <a:t>1</a:t>
            </a:r>
            <a:endParaRPr lang="zh-CN" altLang="en-US" dirty="0">
              <a:latin typeface="华文中宋" panose="02010600040101010101" pitchFamily="2" charset="-122"/>
              <a:ea typeface="华文中宋" panose="02010600040101010101" pitchFamily="2" charset="-122"/>
            </a:endParaRPr>
          </a:p>
        </p:txBody>
      </p:sp>
      <p:sp>
        <p:nvSpPr>
          <p:cNvPr id="15" name="文本框 14"/>
          <p:cNvSpPr txBox="1"/>
          <p:nvPr/>
        </p:nvSpPr>
        <p:spPr>
          <a:xfrm>
            <a:off x="1572767" y="3948859"/>
            <a:ext cx="10177272" cy="1338828"/>
          </a:xfrm>
          <a:prstGeom prst="rect">
            <a:avLst/>
          </a:prstGeom>
          <a:noFill/>
        </p:spPr>
        <p:txBody>
          <a:bodyPr wrap="square" rtlCol="0">
            <a:spAutoFit/>
          </a:bodyPr>
          <a:lstStyle/>
          <a:p>
            <a:pPr>
              <a:lnSpc>
                <a:spcPct val="150000"/>
              </a:lnSpc>
            </a:pPr>
            <a:r>
              <a:rPr lang="zh-CN" altLang="en-US" dirty="0" smtClean="0">
                <a:latin typeface="华文中宋" panose="02010600040101010101" pitchFamily="2" charset="-122"/>
                <a:ea typeface="华文中宋" panose="02010600040101010101" pitchFamily="2" charset="-122"/>
              </a:rPr>
              <a:t>经统计，包含</a:t>
            </a:r>
            <a:r>
              <a:rPr lang="en-US" altLang="zh-CN" dirty="0" smtClean="0">
                <a:latin typeface="华文中宋" panose="02010600040101010101" pitchFamily="2" charset="-122"/>
                <a:ea typeface="华文中宋" panose="02010600040101010101" pitchFamily="2" charset="-122"/>
              </a:rPr>
              <a:t>A</a:t>
            </a:r>
            <a:r>
              <a:rPr lang="zh-CN" altLang="en-US" dirty="0" smtClean="0">
                <a:latin typeface="华文中宋" panose="02010600040101010101" pitchFamily="2" charset="-122"/>
                <a:ea typeface="华文中宋" panose="02010600040101010101" pitchFamily="2" charset="-122"/>
              </a:rPr>
              <a:t>组选项的测试帧数目为</a:t>
            </a:r>
            <a:r>
              <a:rPr lang="en-US" altLang="zh-CN" dirty="0" smtClean="0">
                <a:latin typeface="华文中宋" panose="02010600040101010101" pitchFamily="2" charset="-122"/>
                <a:ea typeface="华文中宋" panose="02010600040101010101" pitchFamily="2" charset="-122"/>
              </a:rPr>
              <a:t>99762</a:t>
            </a:r>
            <a:r>
              <a:rPr lang="zh-CN" altLang="en-US" dirty="0">
                <a:latin typeface="华文中宋" panose="02010600040101010101" pitchFamily="2" charset="-122"/>
                <a:ea typeface="华文中宋" panose="02010600040101010101" pitchFamily="2" charset="-122"/>
              </a:rPr>
              <a:t>。为了让每个分区中的平均测试用例数目</a:t>
            </a:r>
            <a:r>
              <a:rPr lang="zh-CN" altLang="en-US" dirty="0">
                <a:solidFill>
                  <a:schemeClr val="accent1"/>
                </a:solidFill>
                <a:latin typeface="华文中宋" panose="02010600040101010101" pitchFamily="2" charset="-122"/>
                <a:ea typeface="华文中宋" panose="02010600040101010101" pitchFamily="2" charset="-122"/>
              </a:rPr>
              <a:t>超过两个</a:t>
            </a:r>
            <a:r>
              <a:rPr lang="zh-CN" altLang="en-US" dirty="0">
                <a:latin typeface="华文中宋" panose="02010600040101010101" pitchFamily="2" charset="-122"/>
                <a:ea typeface="华文中宋" panose="02010600040101010101" pitchFamily="2" charset="-122"/>
              </a:rPr>
              <a:t>，</a:t>
            </a:r>
            <a:r>
              <a:rPr lang="zh-CN" altLang="en-US" dirty="0" smtClean="0">
                <a:solidFill>
                  <a:schemeClr val="accent1"/>
                </a:solidFill>
                <a:latin typeface="华文中宋" panose="02010600040101010101" pitchFamily="2" charset="-122"/>
                <a:ea typeface="华文中宋" panose="02010600040101010101" pitchFamily="2" charset="-122"/>
              </a:rPr>
              <a:t>基于包含相同选项的测试帧具有</a:t>
            </a:r>
            <a:r>
              <a:rPr lang="zh-CN" altLang="en-US" dirty="0">
                <a:solidFill>
                  <a:schemeClr val="accent1"/>
                </a:solidFill>
                <a:latin typeface="华文中宋" panose="02010600040101010101" pitchFamily="2" charset="-122"/>
                <a:ea typeface="华文中宋" panose="02010600040101010101" pitchFamily="2" charset="-122"/>
              </a:rPr>
              <a:t>相似的执⾏</a:t>
            </a:r>
            <a:r>
              <a:rPr lang="zh-CN" altLang="en-US" dirty="0" smtClean="0">
                <a:solidFill>
                  <a:schemeClr val="accent1"/>
                </a:solidFill>
                <a:latin typeface="华文中宋" panose="02010600040101010101" pitchFamily="2" charset="-122"/>
                <a:ea typeface="华文中宋" panose="02010600040101010101" pitchFamily="2" charset="-122"/>
              </a:rPr>
              <a:t>路径这一考虑</a:t>
            </a:r>
            <a:r>
              <a:rPr lang="zh-CN" altLang="en-US" dirty="0" smtClean="0">
                <a:latin typeface="华文中宋" panose="02010600040101010101" pitchFamily="2" charset="-122"/>
                <a:ea typeface="华文中宋" panose="02010600040101010101" pitchFamily="2" charset="-122"/>
              </a:rPr>
              <a:t>，</a:t>
            </a:r>
            <a:r>
              <a:rPr lang="zh-CN" altLang="en-US" dirty="0" smtClean="0">
                <a:solidFill>
                  <a:schemeClr val="accent1"/>
                </a:solidFill>
                <a:latin typeface="华文中宋" panose="02010600040101010101" pitchFamily="2" charset="-122"/>
                <a:ea typeface="华文中宋" panose="02010600040101010101" pitchFamily="2" charset="-122"/>
              </a:rPr>
              <a:t>忽略</a:t>
            </a:r>
            <a:r>
              <a:rPr lang="zh-CN" altLang="en-US" dirty="0" smtClean="0">
                <a:latin typeface="华文中宋" panose="02010600040101010101" pitchFamily="2" charset="-122"/>
                <a:ea typeface="华文中宋" panose="02010600040101010101" pitchFamily="2" charset="-122"/>
              </a:rPr>
              <a:t>测试帧中选项的</a:t>
            </a:r>
            <a:r>
              <a:rPr lang="zh-CN" altLang="en-US" dirty="0" smtClean="0">
                <a:solidFill>
                  <a:schemeClr val="accent1"/>
                </a:solidFill>
                <a:latin typeface="华文中宋" panose="02010600040101010101" pitchFamily="2" charset="-122"/>
                <a:ea typeface="华文中宋" panose="02010600040101010101" pitchFamily="2" charset="-122"/>
              </a:rPr>
              <a:t>次序</a:t>
            </a:r>
            <a:r>
              <a:rPr lang="zh-CN" altLang="en-US" dirty="0" smtClean="0">
                <a:latin typeface="华文中宋" panose="02010600040101010101" pitchFamily="2" charset="-122"/>
                <a:ea typeface="华文中宋" panose="02010600040101010101" pitchFamily="2" charset="-122"/>
              </a:rPr>
              <a:t>，得到</a:t>
            </a:r>
            <a:r>
              <a:rPr lang="en-US" altLang="zh-CN" dirty="0" smtClean="0">
                <a:latin typeface="华文中宋" panose="02010600040101010101" pitchFamily="2" charset="-122"/>
                <a:ea typeface="华文中宋" panose="02010600040101010101" pitchFamily="2" charset="-122"/>
              </a:rPr>
              <a:t>552</a:t>
            </a:r>
            <a:r>
              <a:rPr lang="zh-CN" altLang="en-US" dirty="0" smtClean="0">
                <a:latin typeface="华文中宋" panose="02010600040101010101" pitchFamily="2" charset="-122"/>
                <a:ea typeface="华文中宋" panose="02010600040101010101" pitchFamily="2" charset="-122"/>
              </a:rPr>
              <a:t>个“粗粒度的测试帧</a:t>
            </a:r>
            <a:r>
              <a:rPr lang="en-US" altLang="zh-CN" dirty="0" smtClean="0">
                <a:latin typeface="华文中宋" panose="02010600040101010101" pitchFamily="2" charset="-122"/>
                <a:ea typeface="华文中宋" panose="02010600040101010101" pitchFamily="2" charset="-122"/>
              </a:rPr>
              <a:t>”</a:t>
            </a:r>
            <a:endParaRPr lang="zh-CN" altLang="en-US" dirty="0">
              <a:latin typeface="华文中宋" panose="02010600040101010101" pitchFamily="2" charset="-122"/>
              <a:ea typeface="华文中宋" panose="02010600040101010101" pitchFamily="2" charset="-122"/>
            </a:endParaRPr>
          </a:p>
        </p:txBody>
      </p:sp>
      <p:sp>
        <p:nvSpPr>
          <p:cNvPr id="2" name="文本框 1"/>
          <p:cNvSpPr txBox="1"/>
          <p:nvPr/>
        </p:nvSpPr>
        <p:spPr>
          <a:xfrm>
            <a:off x="7419975" y="2192888"/>
            <a:ext cx="4330065" cy="369332"/>
          </a:xfrm>
          <a:prstGeom prst="rect">
            <a:avLst/>
          </a:prstGeom>
          <a:noFill/>
        </p:spPr>
        <p:txBody>
          <a:bodyPr wrap="square" rtlCol="0">
            <a:spAutoFit/>
          </a:bodyPr>
          <a:lstStyle/>
          <a:p>
            <a:r>
              <a:rPr lang="zh-CN" altLang="en-US" dirty="0" smtClean="0">
                <a:latin typeface="华文中宋" panose="02010600040101010101" pitchFamily="2" charset="-122"/>
                <a:ea typeface="华文中宋" panose="02010600040101010101" pitchFamily="2" charset="-122"/>
              </a:rPr>
              <a:t>测试帧</a:t>
            </a:r>
            <a:r>
              <a:rPr lang="en-US" altLang="zh-CN" dirty="0" smtClean="0">
                <a:latin typeface="华文中宋" panose="02010600040101010101" pitchFamily="2" charset="-122"/>
                <a:ea typeface="华文中宋" panose="02010600040101010101" pitchFamily="2" charset="-122"/>
              </a:rPr>
              <a:t>1</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#;NA;YW</a:t>
            </a:r>
            <a:endParaRPr lang="zh-CN" altLang="en-US" dirty="0">
              <a:latin typeface="华文中宋" panose="02010600040101010101" pitchFamily="2" charset="-122"/>
              <a:ea typeface="华文中宋" panose="02010600040101010101" pitchFamily="2" charset="-122"/>
            </a:endParaRPr>
          </a:p>
        </p:txBody>
      </p:sp>
      <p:sp>
        <p:nvSpPr>
          <p:cNvPr id="16" name="文本框 15"/>
          <p:cNvSpPr txBox="1"/>
          <p:nvPr/>
        </p:nvSpPr>
        <p:spPr>
          <a:xfrm>
            <a:off x="7419974" y="2977857"/>
            <a:ext cx="4330065" cy="369332"/>
          </a:xfrm>
          <a:prstGeom prst="rect">
            <a:avLst/>
          </a:prstGeom>
          <a:noFill/>
        </p:spPr>
        <p:txBody>
          <a:bodyPr wrap="square" rtlCol="0">
            <a:spAutoFit/>
          </a:bodyPr>
          <a:lstStyle/>
          <a:p>
            <a:r>
              <a:rPr lang="zh-CN" altLang="en-US" dirty="0" smtClean="0">
                <a:latin typeface="华文中宋" panose="02010600040101010101" pitchFamily="2" charset="-122"/>
                <a:ea typeface="华文中宋" panose="02010600040101010101" pitchFamily="2" charset="-122"/>
              </a:rPr>
              <a:t>测试帧</a:t>
            </a:r>
            <a:r>
              <a:rPr lang="en-US" altLang="zh-CN" dirty="0">
                <a:latin typeface="华文中宋" panose="02010600040101010101" pitchFamily="2" charset="-122"/>
                <a:ea typeface="华文中宋" panose="02010600040101010101" pitchFamily="2" charset="-122"/>
              </a:rPr>
              <a:t>2</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#;YW;NA;#</a:t>
            </a:r>
            <a:endParaRPr lang="zh-CN" altLang="en-US" dirty="0">
              <a:latin typeface="华文中宋" panose="02010600040101010101" pitchFamily="2" charset="-122"/>
              <a:ea typeface="华文中宋" panose="02010600040101010101" pitchFamily="2" charset="-122"/>
            </a:endParaRPr>
          </a:p>
        </p:txBody>
      </p:sp>
      <p:sp>
        <p:nvSpPr>
          <p:cNvPr id="17" name="文本框 16"/>
          <p:cNvSpPr txBox="1"/>
          <p:nvPr/>
        </p:nvSpPr>
        <p:spPr>
          <a:xfrm>
            <a:off x="1506093" y="5950182"/>
            <a:ext cx="10518648" cy="923330"/>
          </a:xfrm>
          <a:prstGeom prst="rect">
            <a:avLst/>
          </a:prstGeom>
          <a:noFill/>
        </p:spPr>
        <p:txBody>
          <a:bodyPr wrap="square" rtlCol="0">
            <a:spAutoFit/>
          </a:bodyPr>
          <a:lstStyle/>
          <a:p>
            <a:pPr>
              <a:lnSpc>
                <a:spcPct val="150000"/>
              </a:lnSpc>
            </a:pPr>
            <a:r>
              <a:rPr lang="zh-CN" altLang="en-US" dirty="0" smtClean="0">
                <a:latin typeface="华文中宋" panose="02010600040101010101" pitchFamily="2" charset="-122"/>
                <a:ea typeface="华文中宋" panose="02010600040101010101" pitchFamily="2" charset="-122"/>
              </a:rPr>
              <a:t>与得到分区模式</a:t>
            </a:r>
            <a:r>
              <a:rPr lang="en-US" altLang="zh-CN" dirty="0" smtClean="0">
                <a:latin typeface="华文中宋" panose="02010600040101010101" pitchFamily="2" charset="-122"/>
                <a:ea typeface="华文中宋" panose="02010600040101010101" pitchFamily="2" charset="-122"/>
              </a:rPr>
              <a:t>1</a:t>
            </a:r>
            <a:r>
              <a:rPr lang="zh-CN" altLang="en-US" dirty="0" smtClean="0">
                <a:latin typeface="华文中宋" panose="02010600040101010101" pitchFamily="2" charset="-122"/>
                <a:ea typeface="华文中宋" panose="02010600040101010101" pitchFamily="2" charset="-122"/>
              </a:rPr>
              <a:t>的方法相似，对所有的完整测试帧进行处理，最后得到</a:t>
            </a:r>
            <a:r>
              <a:rPr lang="en-US" altLang="zh-CN" dirty="0" smtClean="0">
                <a:latin typeface="华文中宋" panose="02010600040101010101" pitchFamily="2" charset="-122"/>
                <a:ea typeface="华文中宋" panose="02010600040101010101" pitchFamily="2" charset="-122"/>
              </a:rPr>
              <a:t>3380</a:t>
            </a:r>
            <a:r>
              <a:rPr lang="zh-CN" altLang="en-US" dirty="0" smtClean="0">
                <a:latin typeface="华文中宋" panose="02010600040101010101" pitchFamily="2" charset="-122"/>
                <a:ea typeface="华文中宋" panose="02010600040101010101" pitchFamily="2" charset="-122"/>
              </a:rPr>
              <a:t>个</a:t>
            </a:r>
            <a:r>
              <a:rPr lang="zh-CN" altLang="en-US" dirty="0">
                <a:latin typeface="华文中宋" panose="02010600040101010101" pitchFamily="2" charset="-122"/>
                <a:ea typeface="华文中宋" panose="02010600040101010101" pitchFamily="2" charset="-122"/>
              </a:rPr>
              <a:t>“粗粒度的测试帧</a:t>
            </a:r>
            <a:r>
              <a:rPr lang="en-US" altLang="zh-CN" dirty="0">
                <a:latin typeface="华文中宋" panose="02010600040101010101" pitchFamily="2" charset="-122"/>
                <a:ea typeface="华文中宋" panose="02010600040101010101" pitchFamily="2" charset="-122"/>
              </a:rPr>
              <a:t>”</a:t>
            </a:r>
            <a:endParaRPr lang="zh-CN" altLang="en-US" dirty="0">
              <a:latin typeface="华文中宋" panose="02010600040101010101" pitchFamily="2" charset="-122"/>
              <a:ea typeface="华文中宋" panose="02010600040101010101" pitchFamily="2" charset="-122"/>
            </a:endParaRPr>
          </a:p>
          <a:p>
            <a:pPr>
              <a:lnSpc>
                <a:spcPct val="150000"/>
              </a:lnSpc>
            </a:pPr>
            <a:endParaRPr lang="zh-CN" altLang="en-US" dirty="0">
              <a:latin typeface="华文中宋" panose="02010600040101010101" pitchFamily="2" charset="-122"/>
              <a:ea typeface="华文中宋" panose="02010600040101010101" pitchFamily="2" charset="-122"/>
            </a:endParaRPr>
          </a:p>
        </p:txBody>
      </p:sp>
      <p:sp>
        <p:nvSpPr>
          <p:cNvPr id="7" name="文本框 6"/>
          <p:cNvSpPr txBox="1"/>
          <p:nvPr/>
        </p:nvSpPr>
        <p:spPr>
          <a:xfrm>
            <a:off x="4134464" y="4992624"/>
            <a:ext cx="6271408" cy="369332"/>
          </a:xfrm>
          <a:prstGeom prst="rect">
            <a:avLst/>
          </a:prstGeom>
          <a:noFill/>
        </p:spPr>
        <p:txBody>
          <a:bodyPr wrap="square" rtlCol="0">
            <a:spAutoFit/>
          </a:bodyPr>
          <a:lstStyle/>
          <a:p>
            <a:r>
              <a:rPr lang="zh-CN" altLang="en-US" dirty="0" smtClean="0">
                <a:solidFill>
                  <a:srgbClr val="FF0000"/>
                </a:solidFill>
              </a:rPr>
              <a:t>实验中打算用分区模式</a:t>
            </a:r>
            <a:r>
              <a:rPr lang="en-US" altLang="zh-CN" dirty="0" smtClean="0">
                <a:solidFill>
                  <a:srgbClr val="FF0000"/>
                </a:solidFill>
              </a:rPr>
              <a:t>1</a:t>
            </a:r>
            <a:endParaRPr lang="zh-CN" altLang="en-US" dirty="0">
              <a:solidFill>
                <a:srgbClr val="FF0000"/>
              </a:solidFill>
            </a:endParaRPr>
          </a:p>
        </p:txBody>
      </p:sp>
    </p:spTree>
    <p:extLst>
      <p:ext uri="{BB962C8B-B14F-4D97-AF65-F5344CB8AC3E}">
        <p14:creationId xmlns:p14="http://schemas.microsoft.com/office/powerpoint/2010/main" val="98050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0" grpId="0"/>
      <p:bldP spid="12" grpId="0"/>
      <p:bldP spid="15" grpId="0"/>
      <p:bldP spid="2" grpId="0"/>
      <p:bldP spid="16" grpId="0"/>
      <p:bldP spid="17" grpId="0"/>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81290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分区</a:t>
            </a:r>
            <a:endParaRPr lang="zh-CN" altLang="en-US" sz="2000" dirty="0">
              <a:latin typeface="华文中宋" panose="02010600040101010101" pitchFamily="2" charset="-122"/>
              <a:ea typeface="华文中宋" panose="02010600040101010101" pitchFamily="2" charset="-122"/>
            </a:endParaRPr>
          </a:p>
        </p:txBody>
      </p:sp>
      <p:sp>
        <p:nvSpPr>
          <p:cNvPr id="18" name="文本框 17"/>
          <p:cNvSpPr txBox="1"/>
          <p:nvPr/>
        </p:nvSpPr>
        <p:spPr>
          <a:xfrm>
            <a:off x="1243584" y="1470133"/>
            <a:ext cx="3383280"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err="1" smtClean="0">
                <a:latin typeface="华文中宋" panose="02010600040101010101" pitchFamily="2" charset="-122"/>
                <a:ea typeface="华文中宋" panose="02010600040101010101" pitchFamily="2" charset="-122"/>
              </a:rPr>
              <a:t>FastJson</a:t>
            </a:r>
            <a:endParaRPr lang="zh-CN" altLang="en-US" dirty="0">
              <a:latin typeface="华文中宋" panose="02010600040101010101" pitchFamily="2" charset="-122"/>
              <a:ea typeface="华文中宋" panose="02010600040101010101" pitchFamily="2" charset="-122"/>
            </a:endParaRPr>
          </a:p>
        </p:txBody>
      </p:sp>
      <p:sp>
        <p:nvSpPr>
          <p:cNvPr id="15" name="文本框 14"/>
          <p:cNvSpPr txBox="1"/>
          <p:nvPr/>
        </p:nvSpPr>
        <p:spPr>
          <a:xfrm>
            <a:off x="1557527" y="2052292"/>
            <a:ext cx="9366505" cy="507831"/>
          </a:xfrm>
          <a:prstGeom prst="rect">
            <a:avLst/>
          </a:prstGeom>
          <a:noFill/>
        </p:spPr>
        <p:txBody>
          <a:bodyPr wrap="square" rtlCol="0">
            <a:spAutoFit/>
          </a:bodyPr>
          <a:lstStyle/>
          <a:p>
            <a:pPr>
              <a:lnSpc>
                <a:spcPct val="150000"/>
              </a:lnSpc>
            </a:pPr>
            <a:r>
              <a:rPr lang="zh-CN" altLang="en-US" dirty="0" smtClean="0">
                <a:latin typeface="华文中宋" panose="02010600040101010101" pitchFamily="2" charset="-122"/>
                <a:ea typeface="华文中宋" panose="02010600040101010101" pitchFamily="2" charset="-122"/>
              </a:rPr>
              <a:t>随机选取</a:t>
            </a:r>
            <a:r>
              <a:rPr lang="zh-CN" altLang="en-US" dirty="0" smtClean="0">
                <a:solidFill>
                  <a:schemeClr val="accent1"/>
                </a:solidFill>
                <a:latin typeface="华文中宋" panose="02010600040101010101" pitchFamily="2" charset="-122"/>
                <a:ea typeface="华文中宋" panose="02010600040101010101" pitchFamily="2" charset="-122"/>
              </a:rPr>
              <a:t>两个</a:t>
            </a:r>
            <a:r>
              <a:rPr lang="zh-CN" altLang="en-US" dirty="0" smtClean="0">
                <a:latin typeface="华文中宋" panose="02010600040101010101" pitchFamily="2" charset="-122"/>
                <a:ea typeface="华文中宋" panose="02010600040101010101" pitchFamily="2" charset="-122"/>
              </a:rPr>
              <a:t>范畴，然后将它们的选项进行</a:t>
            </a:r>
            <a:r>
              <a:rPr lang="zh-CN" altLang="en-US" dirty="0" smtClean="0">
                <a:solidFill>
                  <a:schemeClr val="accent1"/>
                </a:solidFill>
                <a:latin typeface="华文中宋" panose="02010600040101010101" pitchFamily="2" charset="-122"/>
                <a:ea typeface="华文中宋" panose="02010600040101010101" pitchFamily="2" charset="-122"/>
              </a:rPr>
              <a:t>组合</a:t>
            </a:r>
            <a:r>
              <a:rPr lang="zh-CN" altLang="en-US" dirty="0" smtClean="0">
                <a:latin typeface="华文中宋" panose="02010600040101010101" pitchFamily="2" charset="-122"/>
                <a:ea typeface="华文中宋" panose="02010600040101010101" pitchFamily="2" charset="-122"/>
              </a:rPr>
              <a:t>，并</a:t>
            </a:r>
            <a:r>
              <a:rPr lang="zh-CN" altLang="en-US" dirty="0" smtClean="0">
                <a:solidFill>
                  <a:schemeClr val="accent1"/>
                </a:solidFill>
                <a:latin typeface="华文中宋" panose="02010600040101010101" pitchFamily="2" charset="-122"/>
                <a:ea typeface="华文中宋" panose="02010600040101010101" pitchFamily="2" charset="-122"/>
              </a:rPr>
              <a:t>删除无效的组合</a:t>
            </a:r>
            <a:r>
              <a:rPr lang="zh-CN" altLang="en-US" dirty="0" smtClean="0">
                <a:latin typeface="华文中宋" panose="02010600040101010101" pitchFamily="2" charset="-122"/>
                <a:ea typeface="华文中宋" panose="02010600040101010101" pitchFamily="2" charset="-122"/>
              </a:rPr>
              <a:t>，最后得到分区模式</a:t>
            </a:r>
            <a:endParaRPr lang="zh-CN" altLang="en-US" dirty="0">
              <a:latin typeface="华文中宋" panose="02010600040101010101" pitchFamily="2" charset="-122"/>
              <a:ea typeface="华文中宋" panose="02010600040101010101" pitchFamily="2" charset="-122"/>
            </a:endParaRPr>
          </a:p>
        </p:txBody>
      </p:sp>
      <p:sp>
        <p:nvSpPr>
          <p:cNvPr id="16" name="文本框 15"/>
          <p:cNvSpPr txBox="1"/>
          <p:nvPr/>
        </p:nvSpPr>
        <p:spPr>
          <a:xfrm>
            <a:off x="1557527" y="2772951"/>
            <a:ext cx="8508861" cy="1338828"/>
          </a:xfrm>
          <a:prstGeom prst="rect">
            <a:avLst/>
          </a:prstGeom>
          <a:noFill/>
        </p:spPr>
        <p:txBody>
          <a:bodyPr wrap="square" rtlCol="0">
            <a:spAutoFit/>
          </a:bodyPr>
          <a:lstStyle/>
          <a:p>
            <a:pPr>
              <a:lnSpc>
                <a:spcPct val="150000"/>
              </a:lnSpc>
            </a:pPr>
            <a:r>
              <a:rPr lang="zh-CN" altLang="en-US" dirty="0" smtClean="0">
                <a:solidFill>
                  <a:srgbClr val="0070C0"/>
                </a:solidFill>
                <a:latin typeface="华文中宋" panose="02010600040101010101" pitchFamily="2" charset="-122"/>
                <a:ea typeface="华文中宋" panose="02010600040101010101" pitchFamily="2" charset="-122"/>
              </a:rPr>
              <a:t>分区依据：</a:t>
            </a:r>
            <a:endParaRPr lang="en-US" altLang="zh-CN" dirty="0" smtClean="0">
              <a:solidFill>
                <a:srgbClr val="0070C0"/>
              </a:solidFill>
              <a:latin typeface="华文中宋" panose="02010600040101010101" pitchFamily="2" charset="-122"/>
              <a:ea typeface="华文中宋" panose="02010600040101010101" pitchFamily="2" charset="-122"/>
            </a:endParaRPr>
          </a:p>
          <a:p>
            <a:pPr marL="342900" indent="-342900">
              <a:lnSpc>
                <a:spcPct val="150000"/>
              </a:lnSpc>
              <a:buFont typeface="+mj-lt"/>
              <a:buAutoNum type="arabicPeriod"/>
            </a:pPr>
            <a:r>
              <a:rPr lang="zh-CN" altLang="en-US" dirty="0" smtClean="0">
                <a:solidFill>
                  <a:srgbClr val="0070C0"/>
                </a:solidFill>
                <a:latin typeface="华文中宋" panose="02010600040101010101" pitchFamily="2" charset="-122"/>
                <a:ea typeface="华文中宋" panose="02010600040101010101" pitchFamily="2" charset="-122"/>
              </a:rPr>
              <a:t>实际测试过程中不知道故障的具体位置</a:t>
            </a:r>
            <a:endParaRPr lang="en-US" altLang="zh-CN" dirty="0" smtClean="0">
              <a:solidFill>
                <a:srgbClr val="0070C0"/>
              </a:solidFill>
              <a:latin typeface="华文中宋" panose="02010600040101010101" pitchFamily="2" charset="-122"/>
              <a:ea typeface="华文中宋" panose="02010600040101010101" pitchFamily="2" charset="-122"/>
            </a:endParaRPr>
          </a:p>
          <a:p>
            <a:pPr marL="342900" indent="-342900">
              <a:lnSpc>
                <a:spcPct val="150000"/>
              </a:lnSpc>
              <a:buFont typeface="+mj-lt"/>
              <a:buAutoNum type="arabicPeriod"/>
            </a:pPr>
            <a:r>
              <a:rPr lang="zh-CN" altLang="en-US" dirty="0" smtClean="0">
                <a:solidFill>
                  <a:srgbClr val="0070C0"/>
                </a:solidFill>
                <a:latin typeface="华文中宋" panose="02010600040101010101" pitchFamily="2" charset="-122"/>
                <a:ea typeface="华文中宋" panose="02010600040101010101" pitchFamily="2" charset="-122"/>
              </a:rPr>
              <a:t>课题组前期研究表明，</a:t>
            </a:r>
            <a:r>
              <a:rPr lang="en-US" altLang="zh-CN" dirty="0" smtClean="0">
                <a:solidFill>
                  <a:srgbClr val="0070C0"/>
                </a:solidFill>
                <a:latin typeface="华文中宋" panose="02010600040101010101" pitchFamily="2" charset="-122"/>
                <a:ea typeface="华文中宋" panose="02010600040101010101" pitchFamily="2" charset="-122"/>
              </a:rPr>
              <a:t>APT</a:t>
            </a:r>
            <a:r>
              <a:rPr lang="zh-CN" altLang="en-US" dirty="0" smtClean="0">
                <a:solidFill>
                  <a:srgbClr val="0070C0"/>
                </a:solidFill>
                <a:latin typeface="华文中宋" panose="02010600040101010101" pitchFamily="2" charset="-122"/>
                <a:ea typeface="华文中宋" panose="02010600040101010101" pitchFamily="2" charset="-122"/>
              </a:rPr>
              <a:t>的故障检测效率与分区数目没有明显的关联</a:t>
            </a:r>
            <a:endParaRPr lang="zh-CN" altLang="en-US" dirty="0">
              <a:solidFill>
                <a:srgbClr val="0070C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664102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81290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测试剖面</a:t>
            </a:r>
            <a:endParaRPr lang="zh-CN" altLang="en-US" sz="2000" dirty="0">
              <a:latin typeface="华文中宋" panose="02010600040101010101" pitchFamily="2" charset="-122"/>
              <a:ea typeface="华文中宋" panose="02010600040101010101" pitchFamily="2" charset="-122"/>
            </a:endParaRPr>
          </a:p>
        </p:txBody>
      </p:sp>
      <p:sp>
        <p:nvSpPr>
          <p:cNvPr id="18" name="文本框 17"/>
          <p:cNvSpPr txBox="1"/>
          <p:nvPr/>
        </p:nvSpPr>
        <p:spPr>
          <a:xfrm>
            <a:off x="1336475" y="1508503"/>
            <a:ext cx="5790039" cy="369332"/>
          </a:xfrm>
          <a:prstGeom prst="rect">
            <a:avLst/>
          </a:prstGeom>
          <a:noFill/>
        </p:spPr>
        <p:txBody>
          <a:bodyPr wrap="square" rtlCol="0">
            <a:spAutoFit/>
          </a:bodyPr>
          <a:lstStyle/>
          <a:p>
            <a:r>
              <a:rPr lang="zh-CN" altLang="en-US" dirty="0" smtClean="0">
                <a:latin typeface="华文中宋" panose="02010600040101010101" pitchFamily="2" charset="-122"/>
                <a:ea typeface="华文中宋" panose="02010600040101010101" pitchFamily="2" charset="-122"/>
              </a:rPr>
              <a:t>将均等概率分布作为初始测试剖面，其依据为：</a:t>
            </a:r>
            <a:endParaRPr lang="en-US" altLang="zh-CN" dirty="0">
              <a:latin typeface="华文中宋" panose="02010600040101010101" pitchFamily="2" charset="-122"/>
              <a:ea typeface="华文中宋" panose="02010600040101010101" pitchFamily="2" charset="-122"/>
            </a:endParaRPr>
          </a:p>
        </p:txBody>
      </p:sp>
      <p:sp>
        <p:nvSpPr>
          <p:cNvPr id="7" name="文本框 6"/>
          <p:cNvSpPr txBox="1"/>
          <p:nvPr/>
        </p:nvSpPr>
        <p:spPr>
          <a:xfrm>
            <a:off x="1490472" y="2074397"/>
            <a:ext cx="8951976" cy="2127634"/>
          </a:xfrm>
          <a:prstGeom prst="rect">
            <a:avLst/>
          </a:prstGeom>
          <a:noFill/>
        </p:spPr>
        <p:txBody>
          <a:bodyPr wrap="square" rtlCol="0">
            <a:spAutoFit/>
          </a:bodyPr>
          <a:lstStyle/>
          <a:p>
            <a:pPr marL="342900" indent="-342900">
              <a:lnSpc>
                <a:spcPct val="150000"/>
              </a:lnSpc>
              <a:buFont typeface="+mj-ea"/>
              <a:buAutoNum type="circleNumDbPlain"/>
            </a:pPr>
            <a:r>
              <a:rPr lang="zh-CN" altLang="en-US" dirty="0" smtClean="0">
                <a:latin typeface="华文中宋" panose="02010600040101010101" pitchFamily="2" charset="-122"/>
                <a:ea typeface="华文中宋" panose="02010600040101010101" pitchFamily="2" charset="-122"/>
              </a:rPr>
              <a:t>课题组前期的研究表明，</a:t>
            </a:r>
            <a:r>
              <a:rPr lang="en-US" altLang="zh-CN" dirty="0" smtClean="0">
                <a:latin typeface="华文中宋" panose="02010600040101010101" pitchFamily="2" charset="-122"/>
                <a:ea typeface="华文中宋" panose="02010600040101010101" pitchFamily="2" charset="-122"/>
              </a:rPr>
              <a:t>APT</a:t>
            </a:r>
            <a:r>
              <a:rPr lang="zh-CN" altLang="en-US" dirty="0" smtClean="0">
                <a:latin typeface="华文中宋" panose="02010600040101010101" pitchFamily="2" charset="-122"/>
                <a:ea typeface="华文中宋" panose="02010600040101010101" pitchFamily="2" charset="-122"/>
              </a:rPr>
              <a:t>的故障检测效率与初始测试剖面没有明显的关系</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zh-CN" altLang="en-US" dirty="0" smtClean="0">
                <a:latin typeface="华文中宋" panose="02010600040101010101" pitchFamily="2" charset="-122"/>
                <a:ea typeface="华文中宋" panose="02010600040101010101" pitchFamily="2" charset="-122"/>
              </a:rPr>
              <a:t>在实际的测试活动中测试人员可能对待测软件没有较深的理解，即不能利用测试经验设置初始测试剖面，在这种情况下，我们想探究</a:t>
            </a:r>
            <a:r>
              <a:rPr lang="en-US" altLang="zh-CN" dirty="0" smtClean="0">
                <a:latin typeface="华文中宋" panose="02010600040101010101" pitchFamily="2" charset="-122"/>
                <a:ea typeface="华文中宋" panose="02010600040101010101" pitchFamily="2" charset="-122"/>
              </a:rPr>
              <a:t>AMT</a:t>
            </a:r>
            <a:r>
              <a:rPr lang="zh-CN" altLang="en-US" dirty="0" smtClean="0">
                <a:latin typeface="华文中宋" panose="02010600040101010101" pitchFamily="2" charset="-122"/>
                <a:ea typeface="华文中宋" panose="02010600040101010101" pitchFamily="2" charset="-122"/>
              </a:rPr>
              <a:t>的故障检测效率</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en-US" altLang="zh-CN" dirty="0" smtClean="0">
                <a:latin typeface="华文中宋" panose="02010600040101010101" pitchFamily="2" charset="-122"/>
                <a:ea typeface="华文中宋" panose="02010600040101010101" pitchFamily="2" charset="-122"/>
              </a:rPr>
              <a:t>AMT</a:t>
            </a:r>
            <a:r>
              <a:rPr lang="zh-CN" altLang="en-US" dirty="0" smtClean="0">
                <a:latin typeface="华文中宋" panose="02010600040101010101" pitchFamily="2" charset="-122"/>
                <a:ea typeface="华文中宋" panose="02010600040101010101" pitchFamily="2" charset="-122"/>
              </a:rPr>
              <a:t>具有适应性，可以在测试的过程中根据测试历史调整测试剖面，使得效率大的分区被检测的概率大</a:t>
            </a:r>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54687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实验结果</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1828800"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研究问题</a:t>
            </a:r>
            <a:endParaRPr lang="zh-CN" altLang="en-US" sz="2000" dirty="0">
              <a:latin typeface="华文中宋" panose="02010600040101010101" pitchFamily="2" charset="-122"/>
              <a:ea typeface="华文中宋" panose="02010600040101010101" pitchFamily="2" charset="-122"/>
            </a:endParaRPr>
          </a:p>
        </p:txBody>
      </p:sp>
      <p:sp>
        <p:nvSpPr>
          <p:cNvPr id="8" name="文本框 7"/>
          <p:cNvSpPr txBox="1"/>
          <p:nvPr/>
        </p:nvSpPr>
        <p:spPr>
          <a:xfrm>
            <a:off x="1472184" y="1654799"/>
            <a:ext cx="5654330" cy="369332"/>
          </a:xfrm>
          <a:prstGeom prst="rect">
            <a:avLst/>
          </a:prstGeom>
          <a:noFill/>
        </p:spPr>
        <p:txBody>
          <a:bodyPr wrap="square" rtlCol="0">
            <a:spAutoFit/>
          </a:bodyPr>
          <a:lstStyle/>
          <a:p>
            <a:pPr marL="342900" indent="-342900">
              <a:buFont typeface="+mj-lt"/>
              <a:buAutoNum type="arabicPeriod"/>
            </a:pPr>
            <a:r>
              <a:rPr lang="en-US" altLang="zh-CN" dirty="0" smtClean="0">
                <a:latin typeface="华文中宋" panose="02010600040101010101" pitchFamily="2" charset="-122"/>
                <a:ea typeface="华文中宋" panose="02010600040101010101" pitchFamily="2" charset="-122"/>
              </a:rPr>
              <a:t>AMT</a:t>
            </a:r>
            <a:r>
              <a:rPr lang="zh-CN" altLang="en-US" dirty="0" smtClean="0">
                <a:latin typeface="华文中宋" panose="02010600040101010101" pitchFamily="2" charset="-122"/>
                <a:ea typeface="华文中宋" panose="02010600040101010101" pitchFamily="2" charset="-122"/>
              </a:rPr>
              <a:t>的故障检测效率是否比传统的</a:t>
            </a:r>
            <a:r>
              <a:rPr lang="en-US" altLang="zh-CN" dirty="0" smtClean="0">
                <a:latin typeface="华文中宋" panose="02010600040101010101" pitchFamily="2" charset="-122"/>
                <a:ea typeface="华文中宋" panose="02010600040101010101" pitchFamily="2" charset="-122"/>
              </a:rPr>
              <a:t>MT</a:t>
            </a:r>
            <a:r>
              <a:rPr lang="zh-CN" altLang="en-US" dirty="0" smtClean="0">
                <a:latin typeface="华文中宋" panose="02010600040101010101" pitchFamily="2" charset="-122"/>
                <a:ea typeface="华文中宋" panose="02010600040101010101" pitchFamily="2" charset="-122"/>
              </a:rPr>
              <a:t>更高效？</a:t>
            </a:r>
            <a:endParaRPr lang="zh-CN" altLang="en-US" dirty="0">
              <a:latin typeface="华文中宋" panose="02010600040101010101" pitchFamily="2" charset="-122"/>
              <a:ea typeface="华文中宋" panose="02010600040101010101" pitchFamily="2" charset="-122"/>
            </a:endParaRPr>
          </a:p>
        </p:txBody>
      </p:sp>
      <p:sp>
        <p:nvSpPr>
          <p:cNvPr id="10" name="文本框 9"/>
          <p:cNvSpPr txBox="1"/>
          <p:nvPr/>
        </p:nvSpPr>
        <p:spPr>
          <a:xfrm>
            <a:off x="1472184" y="3090574"/>
            <a:ext cx="7095744" cy="369332"/>
          </a:xfrm>
          <a:prstGeom prst="rect">
            <a:avLst/>
          </a:prstGeom>
          <a:noFill/>
        </p:spPr>
        <p:txBody>
          <a:bodyPr wrap="square" rtlCol="0">
            <a:spAutoFit/>
          </a:bodyPr>
          <a:lstStyle/>
          <a:p>
            <a:pPr marL="342900" indent="-342900">
              <a:buFont typeface="+mj-lt"/>
              <a:buAutoNum type="arabicPeriod" startAt="2"/>
            </a:pPr>
            <a:r>
              <a:rPr lang="zh-CN" altLang="en-US" dirty="0" smtClean="0">
                <a:latin typeface="华文中宋" panose="02010600040101010101" pitchFamily="2" charset="-122"/>
                <a:ea typeface="华文中宋" panose="02010600040101010101" pitchFamily="2" charset="-122"/>
              </a:rPr>
              <a:t>适应性地选择测试用例以及蜕变关系对</a:t>
            </a:r>
            <a:r>
              <a:rPr lang="en-US" altLang="zh-CN" dirty="0" smtClean="0">
                <a:latin typeface="华文中宋" panose="02010600040101010101" pitchFamily="2" charset="-122"/>
                <a:ea typeface="华文中宋" panose="02010600040101010101" pitchFamily="2" charset="-122"/>
              </a:rPr>
              <a:t>AMT</a:t>
            </a:r>
            <a:r>
              <a:rPr lang="zh-CN" altLang="en-US" dirty="0" smtClean="0">
                <a:latin typeface="华文中宋" panose="02010600040101010101" pitchFamily="2" charset="-122"/>
                <a:ea typeface="华文中宋" panose="02010600040101010101" pitchFamily="2" charset="-122"/>
              </a:rPr>
              <a:t>的性能有何的影响？</a:t>
            </a:r>
            <a:endParaRPr lang="zh-CN" altLang="en-US" dirty="0">
              <a:latin typeface="华文中宋" panose="02010600040101010101" pitchFamily="2" charset="-122"/>
              <a:ea typeface="华文中宋" panose="02010600040101010101" pitchFamily="2" charset="-122"/>
            </a:endParaRPr>
          </a:p>
        </p:txBody>
      </p:sp>
      <p:sp>
        <p:nvSpPr>
          <p:cNvPr id="11" name="文本框 10"/>
          <p:cNvSpPr txBox="1"/>
          <p:nvPr/>
        </p:nvSpPr>
        <p:spPr>
          <a:xfrm>
            <a:off x="1472184" y="4844862"/>
            <a:ext cx="7095744" cy="369332"/>
          </a:xfrm>
          <a:prstGeom prst="rect">
            <a:avLst/>
          </a:prstGeom>
          <a:noFill/>
        </p:spPr>
        <p:txBody>
          <a:bodyPr wrap="square" rtlCol="0">
            <a:spAutoFit/>
          </a:bodyPr>
          <a:lstStyle/>
          <a:p>
            <a:pPr marL="342900" indent="-342900">
              <a:buFont typeface="+mj-lt"/>
              <a:buAutoNum type="arabicPeriod" startAt="3"/>
            </a:pPr>
            <a:r>
              <a:rPr lang="zh-CN" altLang="en-US" dirty="0" smtClean="0">
                <a:latin typeface="华文中宋" panose="02010600040101010101" pitchFamily="2" charset="-122"/>
                <a:ea typeface="华文中宋" panose="02010600040101010101" pitchFamily="2" charset="-122"/>
              </a:rPr>
              <a:t>蜕变关系与原始测试用例的选择对</a:t>
            </a:r>
            <a:r>
              <a:rPr lang="en-US" altLang="zh-CN" dirty="0" smtClean="0">
                <a:latin typeface="华文中宋" panose="02010600040101010101" pitchFamily="2" charset="-122"/>
                <a:ea typeface="华文中宋" panose="02010600040101010101" pitchFamily="2" charset="-122"/>
              </a:rPr>
              <a:t>MT</a:t>
            </a:r>
            <a:r>
              <a:rPr lang="zh-CN" altLang="en-US" dirty="0" smtClean="0">
                <a:latin typeface="华文中宋" panose="02010600040101010101" pitchFamily="2" charset="-122"/>
                <a:ea typeface="华文中宋" panose="02010600040101010101" pitchFamily="2" charset="-122"/>
              </a:rPr>
              <a:t>故障检测效率的影响？</a:t>
            </a:r>
            <a:endParaRPr lang="zh-CN" altLang="en-US" dirty="0">
              <a:latin typeface="华文中宋" panose="02010600040101010101" pitchFamily="2" charset="-122"/>
              <a:ea typeface="华文中宋" panose="02010600040101010101" pitchFamily="2" charset="-122"/>
            </a:endParaRPr>
          </a:p>
        </p:txBody>
      </p:sp>
      <p:sp>
        <p:nvSpPr>
          <p:cNvPr id="12" name="文本框 11"/>
          <p:cNvSpPr txBox="1"/>
          <p:nvPr/>
        </p:nvSpPr>
        <p:spPr>
          <a:xfrm>
            <a:off x="1840991" y="5284503"/>
            <a:ext cx="9396985" cy="1754326"/>
          </a:xfrm>
          <a:prstGeom prst="rect">
            <a:avLst/>
          </a:prstGeom>
          <a:noFill/>
        </p:spPr>
        <p:txBody>
          <a:bodyPr wrap="square" rtlCol="0">
            <a:spAutoFit/>
          </a:bodyPr>
          <a:lstStyle/>
          <a:p>
            <a:pPr marL="400050" indent="-400050">
              <a:lnSpc>
                <a:spcPct val="200000"/>
              </a:lnSpc>
              <a:buFont typeface="+mj-lt"/>
              <a:buAutoNum type="romanUcPeriod"/>
            </a:pPr>
            <a:r>
              <a:rPr lang="zh-CN" altLang="en-US" dirty="0" smtClean="0">
                <a:latin typeface="华文中宋" panose="02010600040101010101" pitchFamily="2" charset="-122"/>
                <a:ea typeface="华文中宋" panose="02010600040101010101" pitchFamily="2" charset="-122"/>
              </a:rPr>
              <a:t>哪一个测试用例选择策略（</a:t>
            </a:r>
            <a:r>
              <a:rPr lang="en-US" altLang="zh-CN" dirty="0" smtClean="0">
                <a:latin typeface="华文中宋" panose="02010600040101010101" pitchFamily="2" charset="-122"/>
                <a:ea typeface="华文中宋" panose="02010600040101010101" pitchFamily="2" charset="-122"/>
              </a:rPr>
              <a:t>MAPT</a:t>
            </a:r>
            <a:r>
              <a:rPr lang="zh-CN" altLang="en-US" dirty="0" smtClean="0">
                <a:latin typeface="华文中宋" panose="02010600040101010101" pitchFamily="2" charset="-122"/>
                <a:ea typeface="华文中宋" panose="02010600040101010101" pitchFamily="2" charset="-122"/>
              </a:rPr>
              <a:t>和</a:t>
            </a:r>
            <a:r>
              <a:rPr lang="en-US" altLang="zh-CN" dirty="0" smtClean="0">
                <a:latin typeface="华文中宋" panose="02010600040101010101" pitchFamily="2" charset="-122"/>
                <a:ea typeface="华文中宋" panose="02010600040101010101" pitchFamily="2" charset="-122"/>
              </a:rPr>
              <a:t>RAPT</a:t>
            </a:r>
            <a:r>
              <a:rPr lang="zh-CN" altLang="en-US" dirty="0" smtClean="0">
                <a:latin typeface="华文中宋" panose="02010600040101010101" pitchFamily="2" charset="-122"/>
                <a:ea typeface="华文中宋" panose="02010600040101010101" pitchFamily="2" charset="-122"/>
              </a:rPr>
              <a:t>）能够提升</a:t>
            </a:r>
            <a:r>
              <a:rPr lang="en-US" altLang="zh-CN" dirty="0" smtClean="0">
                <a:latin typeface="华文中宋" panose="02010600040101010101" pitchFamily="2" charset="-122"/>
                <a:ea typeface="华文中宋" panose="02010600040101010101" pitchFamily="2" charset="-122"/>
              </a:rPr>
              <a:t>MT</a:t>
            </a:r>
            <a:r>
              <a:rPr lang="zh-CN" altLang="en-US" dirty="0" smtClean="0">
                <a:latin typeface="华文中宋" panose="02010600040101010101" pitchFamily="2" charset="-122"/>
                <a:ea typeface="华文中宋" panose="02010600040101010101" pitchFamily="2" charset="-122"/>
              </a:rPr>
              <a:t>更高的故障检测效率？</a:t>
            </a:r>
            <a:endParaRPr lang="en-US" altLang="zh-CN" dirty="0" smtClean="0">
              <a:latin typeface="华文中宋" panose="02010600040101010101" pitchFamily="2" charset="-122"/>
              <a:ea typeface="华文中宋" panose="02010600040101010101" pitchFamily="2" charset="-122"/>
            </a:endParaRPr>
          </a:p>
          <a:p>
            <a:pPr marL="400050" indent="-400050">
              <a:lnSpc>
                <a:spcPct val="200000"/>
              </a:lnSpc>
              <a:buFont typeface="+mj-lt"/>
              <a:buAutoNum type="romanUcPeriod"/>
            </a:pPr>
            <a:r>
              <a:rPr lang="zh-CN" altLang="en-US" dirty="0" smtClean="0">
                <a:latin typeface="华文中宋" panose="02010600040101010101" pitchFamily="2" charset="-122"/>
                <a:ea typeface="华文中宋" panose="02010600040101010101" pitchFamily="2" charset="-122"/>
              </a:rPr>
              <a:t>哪一种蜕变关系选择策略（</a:t>
            </a:r>
            <a:r>
              <a:rPr lang="en-US" altLang="zh-CN" dirty="0">
                <a:latin typeface="华文中宋" panose="02010600040101010101" pitchFamily="2" charset="-122"/>
                <a:ea typeface="华文中宋" panose="02010600040101010101" pitchFamily="2" charset="-122"/>
              </a:rPr>
              <a:t> </a:t>
            </a:r>
            <a:r>
              <a:rPr lang="en-US" altLang="zh-CN" dirty="0" smtClean="0">
                <a:latin typeface="华文中宋" panose="02010600040101010101" pitchFamily="2" charset="-122"/>
                <a:ea typeface="华文中宋" panose="02010600040101010101" pitchFamily="2" charset="-122"/>
              </a:rPr>
              <a:t>Random</a:t>
            </a:r>
            <a:r>
              <a:rPr lang="zh-CN" altLang="en-US" dirty="0" smtClean="0">
                <a:latin typeface="华文中宋" panose="02010600040101010101" pitchFamily="2" charset="-122"/>
                <a:ea typeface="华文中宋" panose="02010600040101010101" pitchFamily="2" charset="-122"/>
              </a:rPr>
              <a:t>和</a:t>
            </a:r>
            <a:r>
              <a:rPr lang="en-US" altLang="zh-CN" dirty="0" smtClean="0">
                <a:latin typeface="华文中宋" panose="02010600040101010101" pitchFamily="2" charset="-122"/>
                <a:ea typeface="华文中宋" panose="02010600040101010101" pitchFamily="2" charset="-122"/>
              </a:rPr>
              <a:t>PBMR </a:t>
            </a:r>
            <a:r>
              <a:rPr lang="zh-CN" altLang="en-US" dirty="0" smtClean="0">
                <a:latin typeface="华文中宋" panose="02010600040101010101" pitchFamily="2" charset="-122"/>
                <a:ea typeface="华文中宋" panose="02010600040101010101" pitchFamily="2" charset="-122"/>
              </a:rPr>
              <a:t>）能够提升</a:t>
            </a:r>
            <a:r>
              <a:rPr lang="en-US" altLang="zh-CN" dirty="0" smtClean="0">
                <a:latin typeface="华文中宋" panose="02010600040101010101" pitchFamily="2" charset="-122"/>
                <a:ea typeface="华文中宋" panose="02010600040101010101" pitchFamily="2" charset="-122"/>
              </a:rPr>
              <a:t>MT</a:t>
            </a:r>
            <a:r>
              <a:rPr lang="zh-CN" altLang="en-US" dirty="0">
                <a:latin typeface="华文中宋" panose="02010600040101010101" pitchFamily="2" charset="-122"/>
                <a:ea typeface="华文中宋" panose="02010600040101010101" pitchFamily="2" charset="-122"/>
              </a:rPr>
              <a:t>更</a:t>
            </a:r>
            <a:r>
              <a:rPr lang="zh-CN" altLang="en-US" dirty="0" smtClean="0">
                <a:latin typeface="华文中宋" panose="02010600040101010101" pitchFamily="2" charset="-122"/>
                <a:ea typeface="华文中宋" panose="02010600040101010101" pitchFamily="2" charset="-122"/>
              </a:rPr>
              <a:t>高的</a:t>
            </a:r>
            <a:r>
              <a:rPr lang="zh-CN" altLang="en-US" dirty="0" smtClean="0">
                <a:latin typeface="华文中宋" panose="02010600040101010101" pitchFamily="2" charset="-122"/>
                <a:ea typeface="华文中宋" panose="02010600040101010101" pitchFamily="2" charset="-122"/>
              </a:rPr>
              <a:t>故障检测效率？</a:t>
            </a:r>
            <a:endParaRPr lang="en-US" altLang="zh-CN" dirty="0" smtClean="0">
              <a:latin typeface="华文中宋" panose="02010600040101010101" pitchFamily="2" charset="-122"/>
              <a:ea typeface="华文中宋" panose="02010600040101010101" pitchFamily="2" charset="-122"/>
            </a:endParaRPr>
          </a:p>
          <a:p>
            <a:pPr marL="400050" indent="-400050">
              <a:lnSpc>
                <a:spcPct val="200000"/>
              </a:lnSpc>
              <a:buFont typeface="+mj-lt"/>
              <a:buAutoNum type="romanUcPeriod"/>
            </a:pPr>
            <a:endParaRPr lang="zh-CN" altLang="en-US" dirty="0">
              <a:latin typeface="华文中宋" panose="02010600040101010101" pitchFamily="2" charset="-122"/>
              <a:ea typeface="华文中宋" panose="02010600040101010101" pitchFamily="2" charset="-122"/>
            </a:endParaRPr>
          </a:p>
        </p:txBody>
      </p:sp>
      <p:sp>
        <p:nvSpPr>
          <p:cNvPr id="13" name="文本框 12"/>
          <p:cNvSpPr txBox="1"/>
          <p:nvPr/>
        </p:nvSpPr>
        <p:spPr>
          <a:xfrm>
            <a:off x="1840991" y="2032632"/>
            <a:ext cx="8144257" cy="9233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smtClean="0">
                <a:latin typeface="华文中宋" panose="02010600040101010101" pitchFamily="2" charset="-122"/>
                <a:ea typeface="华文中宋" panose="02010600040101010101" pitchFamily="2" charset="-122"/>
              </a:rPr>
              <a:t>F-measure</a:t>
            </a:r>
            <a:r>
              <a:rPr lang="zh-CN" altLang="en-US" dirty="0" smtClean="0">
                <a:latin typeface="华文中宋" panose="02010600040101010101" pitchFamily="2" charset="-122"/>
                <a:ea typeface="华文中宋" panose="02010600040101010101" pitchFamily="2" charset="-122"/>
              </a:rPr>
              <a:t>：揭示第一个故障需要的测试用例数目</a:t>
            </a:r>
            <a:endParaRPr lang="en-US" altLang="zh-CN" dirty="0">
              <a:latin typeface="华文中宋" panose="02010600040101010101" pitchFamily="2" charset="-122"/>
              <a:ea typeface="华文中宋" panose="02010600040101010101" pitchFamily="2" charset="-122"/>
            </a:endParaRPr>
          </a:p>
          <a:p>
            <a:pPr marL="285750" indent="-285750">
              <a:lnSpc>
                <a:spcPct val="150000"/>
              </a:lnSpc>
              <a:buFont typeface="Arial" panose="020B0604020202020204" pitchFamily="34" charset="0"/>
              <a:buChar char="•"/>
            </a:pPr>
            <a:r>
              <a:rPr lang="en-US" altLang="zh-CN" dirty="0" smtClean="0">
                <a:latin typeface="华文中宋" panose="02010600040101010101" pitchFamily="2" charset="-122"/>
                <a:ea typeface="华文中宋" panose="02010600040101010101" pitchFamily="2" charset="-122"/>
              </a:rPr>
              <a:t>F2-measure</a:t>
            </a:r>
            <a:r>
              <a:rPr lang="zh-CN" altLang="en-US" dirty="0" smtClean="0">
                <a:latin typeface="华文中宋" panose="02010600040101010101" pitchFamily="2" charset="-122"/>
                <a:ea typeface="华文中宋" panose="02010600040101010101" pitchFamily="2" charset="-122"/>
              </a:rPr>
              <a:t>：揭示第一个故障之后，再揭示一个故障需要的测试用例数目</a:t>
            </a:r>
            <a:endParaRPr lang="zh-CN" altLang="en-US" dirty="0">
              <a:latin typeface="华文中宋" panose="02010600040101010101" pitchFamily="2" charset="-122"/>
              <a:ea typeface="华文中宋" panose="02010600040101010101" pitchFamily="2" charset="-122"/>
            </a:endParaRPr>
          </a:p>
        </p:txBody>
      </p:sp>
      <p:sp>
        <p:nvSpPr>
          <p:cNvPr id="14" name="文本框 13"/>
          <p:cNvSpPr txBox="1"/>
          <p:nvPr/>
        </p:nvSpPr>
        <p:spPr>
          <a:xfrm>
            <a:off x="1840991" y="3604130"/>
            <a:ext cx="7321297" cy="9233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smtClean="0">
                <a:latin typeface="华文中宋" panose="02010600040101010101" pitchFamily="2" charset="-122"/>
                <a:ea typeface="华文中宋" panose="02010600040101010101" pitchFamily="2" charset="-122"/>
              </a:rPr>
              <a:t>F-Time</a:t>
            </a:r>
            <a:r>
              <a:rPr lang="zh-CN" altLang="en-US" dirty="0" smtClean="0">
                <a:latin typeface="华文中宋" panose="02010600040101010101" pitchFamily="2" charset="-122"/>
                <a:ea typeface="华文中宋" panose="02010600040101010101" pitchFamily="2" charset="-122"/>
              </a:rPr>
              <a:t>：揭示第一个故障需要的时间</a:t>
            </a:r>
            <a:endParaRPr lang="en-US" altLang="zh-CN" dirty="0">
              <a:latin typeface="华文中宋" panose="02010600040101010101" pitchFamily="2" charset="-122"/>
              <a:ea typeface="华文中宋" panose="02010600040101010101" pitchFamily="2" charset="-122"/>
            </a:endParaRPr>
          </a:p>
          <a:p>
            <a:pPr marL="285750" indent="-285750">
              <a:lnSpc>
                <a:spcPct val="150000"/>
              </a:lnSpc>
              <a:buFont typeface="Arial" panose="020B0604020202020204" pitchFamily="34" charset="0"/>
              <a:buChar char="•"/>
            </a:pPr>
            <a:r>
              <a:rPr lang="en-US" altLang="zh-CN" dirty="0" smtClean="0">
                <a:latin typeface="华文中宋" panose="02010600040101010101" pitchFamily="2" charset="-122"/>
                <a:ea typeface="华文中宋" panose="02010600040101010101" pitchFamily="2" charset="-122"/>
              </a:rPr>
              <a:t>F2-Time</a:t>
            </a:r>
            <a:r>
              <a:rPr lang="zh-CN" altLang="en-US" dirty="0" smtClean="0">
                <a:latin typeface="华文中宋" panose="02010600040101010101" pitchFamily="2" charset="-122"/>
                <a:ea typeface="华文中宋" panose="02010600040101010101" pitchFamily="2" charset="-122"/>
              </a:rPr>
              <a:t>：揭示第一个故障之后，再揭示一个故障需要的时间</a:t>
            </a:r>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959592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1560" y="1379110"/>
            <a:ext cx="8174736" cy="5416516"/>
          </a:xfrm>
          <a:prstGeom prst="rect">
            <a:avLst/>
          </a:prstGeom>
        </p:spPr>
      </p:pic>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实验结果</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4416552" cy="400110"/>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000" dirty="0" smtClean="0">
                <a:latin typeface="华文中宋" panose="02010600040101010101" pitchFamily="2" charset="-122"/>
                <a:ea typeface="华文中宋" panose="02010600040101010101" pitchFamily="2" charset="-122"/>
              </a:rPr>
              <a:t>RQ1</a:t>
            </a:r>
            <a:r>
              <a:rPr lang="zh-CN" altLang="en-US" sz="2000" dirty="0" smtClean="0">
                <a:latin typeface="华文中宋" panose="02010600040101010101" pitchFamily="2" charset="-122"/>
                <a:ea typeface="华文中宋" panose="02010600040101010101" pitchFamily="2" charset="-122"/>
              </a:rPr>
              <a:t>：</a:t>
            </a:r>
            <a:r>
              <a:rPr lang="en-US" altLang="zh-CN" sz="2000" dirty="0" smtClean="0">
                <a:latin typeface="华文中宋" panose="02010600040101010101" pitchFamily="2" charset="-122"/>
                <a:ea typeface="华文中宋" panose="02010600040101010101" pitchFamily="2" charset="-122"/>
              </a:rPr>
              <a:t>AMT</a:t>
            </a:r>
            <a:r>
              <a:rPr lang="zh-CN" altLang="en-US" sz="2000" dirty="0" smtClean="0">
                <a:latin typeface="华文中宋" panose="02010600040101010101" pitchFamily="2" charset="-122"/>
                <a:ea typeface="华文中宋" panose="02010600040101010101" pitchFamily="2" charset="-122"/>
              </a:rPr>
              <a:t>的故障检测效率</a:t>
            </a:r>
            <a:endParaRPr lang="zh-CN" altLang="en-US" sz="2000" dirty="0">
              <a:latin typeface="华文中宋" panose="02010600040101010101" pitchFamily="2" charset="-122"/>
              <a:ea typeface="华文中宋" panose="02010600040101010101" pitchFamily="2" charset="-122"/>
            </a:endParaRPr>
          </a:p>
        </p:txBody>
      </p:sp>
      <p:sp>
        <p:nvSpPr>
          <p:cNvPr id="6" name="文本框 5"/>
          <p:cNvSpPr txBox="1"/>
          <p:nvPr/>
        </p:nvSpPr>
        <p:spPr>
          <a:xfrm>
            <a:off x="9262872" y="1311941"/>
            <a:ext cx="2990088" cy="2492990"/>
          </a:xfrm>
          <a:prstGeom prst="rect">
            <a:avLst/>
          </a:prstGeom>
          <a:noFill/>
        </p:spPr>
        <p:txBody>
          <a:bodyPr wrap="square" rtlCol="0">
            <a:spAutoFit/>
          </a:bodyPr>
          <a:lstStyle/>
          <a:p>
            <a:pPr>
              <a:lnSpc>
                <a:spcPct val="200000"/>
              </a:lnSpc>
            </a:pPr>
            <a:r>
              <a:rPr lang="en-US" altLang="zh-CN" dirty="0" smtClean="0">
                <a:latin typeface="Times New Roman" panose="02020603050405020304" pitchFamily="18" charset="0"/>
                <a:cs typeface="Times New Roman" panose="02020603050405020304" pitchFamily="18" charset="0"/>
              </a:rPr>
              <a:t>AMT</a:t>
            </a:r>
            <a:r>
              <a:rPr lang="en-US" altLang="zh-CN" baseline="-25000" dirty="0" smtClean="0">
                <a:latin typeface="Times New Roman" panose="02020603050405020304" pitchFamily="18" charset="0"/>
                <a:cs typeface="Times New Roman" panose="02020603050405020304" pitchFamily="18" charset="0"/>
              </a:rPr>
              <a:t>1</a:t>
            </a:r>
            <a:r>
              <a:rPr lang="zh-CN" altLang="en-US" baseline="-25000" dirty="0" smtClean="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MAPT plus Random</a:t>
            </a:r>
          </a:p>
          <a:p>
            <a:pPr>
              <a:lnSpc>
                <a:spcPct val="200000"/>
              </a:lnSpc>
            </a:pPr>
            <a:r>
              <a:rPr lang="en-US" altLang="zh-CN" dirty="0" smtClean="0">
                <a:latin typeface="Times New Roman" panose="02020603050405020304" pitchFamily="18" charset="0"/>
                <a:cs typeface="Times New Roman" panose="02020603050405020304" pitchFamily="18" charset="0"/>
              </a:rPr>
              <a:t>AMT</a:t>
            </a:r>
            <a:r>
              <a:rPr lang="en-US" altLang="zh-CN" baseline="-25000" dirty="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MAPT plus </a:t>
            </a:r>
            <a:r>
              <a:rPr lang="en-US" altLang="zh-CN" dirty="0" smtClean="0">
                <a:latin typeface="Times New Roman" panose="02020603050405020304" pitchFamily="18" charset="0"/>
                <a:cs typeface="Times New Roman" panose="02020603050405020304" pitchFamily="18" charset="0"/>
              </a:rPr>
              <a:t>PBMR</a:t>
            </a:r>
          </a:p>
          <a:p>
            <a:pPr>
              <a:lnSpc>
                <a:spcPct val="200000"/>
              </a:lnSpc>
            </a:pPr>
            <a:r>
              <a:rPr lang="en-US" altLang="zh-CN" dirty="0" smtClean="0">
                <a:latin typeface="Times New Roman" panose="02020603050405020304" pitchFamily="18" charset="0"/>
                <a:cs typeface="Times New Roman" panose="02020603050405020304" pitchFamily="18" charset="0"/>
              </a:rPr>
              <a:t>AMT</a:t>
            </a:r>
            <a:r>
              <a:rPr lang="en-US" altLang="zh-CN" baseline="-25000" dirty="0" smtClean="0">
                <a:latin typeface="Times New Roman" panose="02020603050405020304" pitchFamily="18" charset="0"/>
                <a:cs typeface="Times New Roman" panose="02020603050405020304" pitchFamily="18" charset="0"/>
              </a:rPr>
              <a:t>3</a:t>
            </a:r>
            <a:r>
              <a:rPr lang="zh-CN" altLang="en-US" baseline="-25000"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RAPT plus Random</a:t>
            </a:r>
          </a:p>
          <a:p>
            <a:pPr>
              <a:lnSpc>
                <a:spcPct val="200000"/>
              </a:lnSpc>
            </a:pPr>
            <a:r>
              <a:rPr lang="en-US" altLang="zh-CN" dirty="0" smtClean="0">
                <a:latin typeface="Times New Roman" panose="02020603050405020304" pitchFamily="18" charset="0"/>
                <a:cs typeface="Times New Roman" panose="02020603050405020304" pitchFamily="18" charset="0"/>
              </a:rPr>
              <a:t>AMT</a:t>
            </a:r>
            <a:r>
              <a:rPr lang="en-US" altLang="zh-CN" baseline="-25000" dirty="0" smtClean="0">
                <a:latin typeface="Times New Roman" panose="02020603050405020304" pitchFamily="18" charset="0"/>
                <a:cs typeface="Times New Roman" panose="02020603050405020304" pitchFamily="18" charset="0"/>
              </a:rPr>
              <a:t>4</a:t>
            </a:r>
            <a:r>
              <a:rPr lang="zh-CN" altLang="en-US" baseline="-25000"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MAPT plus </a:t>
            </a:r>
            <a:r>
              <a:rPr lang="en-US" altLang="zh-CN" dirty="0" smtClean="0">
                <a:latin typeface="Times New Roman" panose="02020603050405020304" pitchFamily="18" charset="0"/>
                <a:cs typeface="Times New Roman" panose="02020603050405020304" pitchFamily="18" charset="0"/>
              </a:rPr>
              <a:t>PBMR</a:t>
            </a:r>
            <a:endParaRPr lang="en-US" altLang="zh-CN" dirty="0">
              <a:latin typeface="Times New Roman" panose="02020603050405020304" pitchFamily="18" charset="0"/>
              <a:cs typeface="Times New Roman" panose="02020603050405020304" pitchFamily="18" charset="0"/>
            </a:endParaRPr>
          </a:p>
          <a:p>
            <a:endParaRPr lang="zh-CN" altLang="en-US" baseline="-25000" dirty="0">
              <a:latin typeface="Times New Roman" panose="02020603050405020304" pitchFamily="18" charset="0"/>
              <a:cs typeface="Times New Roman" panose="02020603050405020304" pitchFamily="18" charset="0"/>
            </a:endParaRPr>
          </a:p>
        </p:txBody>
      </p:sp>
      <p:sp>
        <p:nvSpPr>
          <p:cNvPr id="7" name="矩形 6"/>
          <p:cNvSpPr/>
          <p:nvPr/>
        </p:nvSpPr>
        <p:spPr>
          <a:xfrm>
            <a:off x="1453896" y="2386584"/>
            <a:ext cx="1316736" cy="34015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770632" y="4471416"/>
            <a:ext cx="1289304" cy="1316736"/>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056888" y="4764024"/>
            <a:ext cx="1289304" cy="1024128"/>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355336" y="4846320"/>
            <a:ext cx="1289304" cy="941832"/>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641592" y="3602736"/>
            <a:ext cx="1289304" cy="2185416"/>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7936992" y="4846320"/>
            <a:ext cx="1289304" cy="941832"/>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9418320" y="4846320"/>
            <a:ext cx="2596896" cy="646331"/>
          </a:xfrm>
          <a:prstGeom prst="rect">
            <a:avLst/>
          </a:prstGeom>
          <a:noFill/>
        </p:spPr>
        <p:txBody>
          <a:bodyPr wrap="square" rtlCol="0">
            <a:spAutoFit/>
          </a:bodyPr>
          <a:lstStyle/>
          <a:p>
            <a:r>
              <a:rPr lang="en-US" altLang="zh-CN" dirty="0" smtClean="0">
                <a:solidFill>
                  <a:srgbClr val="FF0000"/>
                </a:solidFill>
              </a:rPr>
              <a:t>AMT</a:t>
            </a:r>
            <a:r>
              <a:rPr lang="zh-CN" altLang="en-US" dirty="0" smtClean="0">
                <a:solidFill>
                  <a:srgbClr val="FF0000"/>
                </a:solidFill>
              </a:rPr>
              <a:t>的故障检测效率更高、更稳定</a:t>
            </a:r>
            <a:endParaRPr lang="en-US" altLang="zh-CN" dirty="0" smtClean="0">
              <a:solidFill>
                <a:srgbClr val="FF0000"/>
              </a:solidFill>
            </a:endParaRPr>
          </a:p>
        </p:txBody>
      </p:sp>
    </p:spTree>
    <p:extLst>
      <p:ext uri="{BB962C8B-B14F-4D97-AF65-F5344CB8AC3E}">
        <p14:creationId xmlns:p14="http://schemas.microsoft.com/office/powerpoint/2010/main" val="440479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9"/>
          <p:cNvSpPr txBox="1">
            <a:spLocks noChangeArrowheads="1"/>
          </p:cNvSpPr>
          <p:nvPr/>
        </p:nvSpPr>
        <p:spPr bwMode="auto">
          <a:xfrm>
            <a:off x="2009776" y="1143001"/>
            <a:ext cx="3203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6700" indent="-266700">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342900" indent="-342900" eaLnBrk="1" hangingPunct="1">
              <a:buFont typeface="Wingdings" panose="05000000000000000000" pitchFamily="2" charset="2"/>
              <a:buChar char="Ø"/>
            </a:pP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适应性分区测试</a:t>
            </a:r>
            <a:endParaRPr lang="en-US" altLang="zh-CN" sz="2000" dirty="0">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7" name="灯片编号占位符 6"/>
          <p:cNvSpPr txBox="1">
            <a:spLocks noGrp="1"/>
          </p:cNvSpPr>
          <p:nvPr/>
        </p:nvSpPr>
        <p:spPr bwMode="auto">
          <a:xfrm>
            <a:off x="4800600" y="6480175"/>
            <a:ext cx="2133600" cy="292100"/>
          </a:xfrm>
          <a:prstGeom prst="rect">
            <a:avLst/>
          </a:prstGeom>
          <a:noFill/>
          <a:ln>
            <a:miter lim="800000"/>
            <a:headEnd/>
            <a:tailEnd/>
          </a:ln>
        </p:spPr>
        <p:txBody>
          <a:bodyPr/>
          <a:lstStyle/>
          <a:p>
            <a:pPr algn="ctr" eaLnBrk="1" hangingPunct="1">
              <a:defRPr/>
            </a:pPr>
            <a:fld id="{7742EFA7-90CE-46BA-9F62-D4A5DBB68419}" type="slidenum">
              <a:rPr lang="en-US" altLang="zh-CN" sz="1400">
                <a:solidFill>
                  <a:schemeClr val="tx2"/>
                </a:solidFill>
              </a:rPr>
              <a:pPr algn="ctr" eaLnBrk="1" hangingPunct="1">
                <a:defRPr/>
              </a:pPr>
              <a:t>4</a:t>
            </a:fld>
            <a:endParaRPr lang="en-US" altLang="zh-CN" sz="1400" dirty="0">
              <a:solidFill>
                <a:schemeClr val="tx2"/>
              </a:solidFill>
            </a:endParaRPr>
          </a:p>
        </p:txBody>
      </p:sp>
      <p:sp>
        <p:nvSpPr>
          <p:cNvPr id="21508" name="AutoShape 11" descr="http://muclipse.sourceforge.net/img/mutation.jpg"/>
          <p:cNvSpPr>
            <a:spLocks noChangeAspect="1" noChangeArrowheads="1"/>
          </p:cNvSpPr>
          <p:nvPr/>
        </p:nvSpPr>
        <p:spPr bwMode="auto">
          <a:xfrm>
            <a:off x="1587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 name="文本框 8"/>
          <p:cNvSpPr txBox="1">
            <a:spLocks noChangeArrowheads="1"/>
          </p:cNvSpPr>
          <p:nvPr/>
        </p:nvSpPr>
        <p:spPr bwMode="auto">
          <a:xfrm>
            <a:off x="2208213" y="1681163"/>
            <a:ext cx="8727642"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66700" indent="-266700">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285750" indent="-285750" eaLnBrk="1" hangingPunct="1">
              <a:lnSpc>
                <a:spcPct val="105000"/>
              </a:lnSpc>
              <a:buFont typeface="Arial" panose="020B0604020202020204" pitchFamily="34" charset="0"/>
              <a:buChar char="•"/>
            </a:pPr>
            <a:r>
              <a:rPr lang="zh-CN" altLang="en-US" b="0" dirty="0">
                <a:solidFill>
                  <a:schemeClr val="tx2"/>
                </a:solidFill>
                <a:latin typeface="华文中宋" panose="02010600040101010101" pitchFamily="2" charset="-122"/>
                <a:ea typeface="华文中宋" panose="02010600040101010101" pitchFamily="2" charset="-122"/>
                <a:cs typeface="Times New Roman" panose="02020603050405020304" pitchFamily="18" charset="0"/>
              </a:rPr>
              <a:t>将控制理论引入到软件测试中，基于“引起故障的输入趋向于集簇在连续的区域”这一观察，在测试的过程中，根据测试的结果信息适应性地调整测试</a:t>
            </a:r>
            <a:r>
              <a:rPr lang="zh-CN" altLang="en-US" b="0" dirty="0" smtClean="0">
                <a:solidFill>
                  <a:schemeClr val="tx2"/>
                </a:solidFill>
                <a:latin typeface="华文中宋" panose="02010600040101010101" pitchFamily="2" charset="-122"/>
                <a:ea typeface="华文中宋" panose="02010600040101010101" pitchFamily="2" charset="-122"/>
                <a:cs typeface="Times New Roman" panose="02020603050405020304" pitchFamily="18" charset="0"/>
              </a:rPr>
              <a:t>剖面</a:t>
            </a:r>
            <a:endParaRPr lang="zh-CN" altLang="en-US" b="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endParaRPr>
          </a:p>
        </p:txBody>
      </p:sp>
      <p:pic>
        <p:nvPicPr>
          <p:cNvPr id="21511" name="图片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66988" y="3159125"/>
            <a:ext cx="3960812" cy="211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2" name="文本框 10"/>
          <p:cNvSpPr txBox="1">
            <a:spLocks noChangeArrowheads="1"/>
          </p:cNvSpPr>
          <p:nvPr/>
        </p:nvSpPr>
        <p:spPr bwMode="auto">
          <a:xfrm>
            <a:off x="2135188" y="2641601"/>
            <a:ext cx="37449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Ø"/>
            </a:pPr>
            <a:r>
              <a:rPr lang="zh-CN" altLang="en-US">
                <a:latin typeface="华文中宋" panose="02010600040101010101" pitchFamily="2" charset="-122"/>
                <a:ea typeface="华文中宋" panose="02010600040101010101" pitchFamily="2" charset="-122"/>
                <a:cs typeface="Times New Roman" panose="02020603050405020304" pitchFamily="18" charset="0"/>
              </a:rPr>
              <a:t>软件控制论的软件测试模型</a:t>
            </a:r>
          </a:p>
        </p:txBody>
      </p:sp>
      <p:sp>
        <p:nvSpPr>
          <p:cNvPr id="12" name="文本框 11"/>
          <p:cNvSpPr txBox="1">
            <a:spLocks noChangeArrowheads="1"/>
          </p:cNvSpPr>
          <p:nvPr/>
        </p:nvSpPr>
        <p:spPr bwMode="auto">
          <a:xfrm>
            <a:off x="2208214" y="5495926"/>
            <a:ext cx="8040687"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lnSpc>
                <a:spcPct val="105000"/>
              </a:lnSpc>
            </a:pPr>
            <a:r>
              <a:rPr lang="zh-CN" altLang="en-US" b="0">
                <a:solidFill>
                  <a:schemeClr val="tx2"/>
                </a:solidFill>
                <a:latin typeface="Times New Roman" panose="02020603050405020304" pitchFamily="18" charset="0"/>
                <a:cs typeface="Times New Roman" panose="02020603050405020304" pitchFamily="18" charset="0"/>
              </a:rPr>
              <a:t>适应性分区测试的主要特点是通过在测试的过程中适应性地</a:t>
            </a:r>
            <a:r>
              <a:rPr lang="zh-CN" altLang="en-US" b="0">
                <a:latin typeface="Times New Roman" panose="02020603050405020304" pitchFamily="18" charset="0"/>
                <a:cs typeface="Times New Roman" panose="02020603050405020304" pitchFamily="18" charset="0"/>
              </a:rPr>
              <a:t>更新测试剖面</a:t>
            </a:r>
            <a:r>
              <a:rPr lang="zh-CN" altLang="en-US" b="0">
                <a:solidFill>
                  <a:schemeClr val="tx2"/>
                </a:solidFill>
                <a:latin typeface="Times New Roman" panose="02020603050405020304" pitchFamily="18" charset="0"/>
                <a:cs typeface="Times New Roman" panose="02020603050405020304" pitchFamily="18" charset="0"/>
              </a:rPr>
              <a:t>，使得</a:t>
            </a:r>
            <a:r>
              <a:rPr lang="zh-CN" altLang="en-US" b="0">
                <a:latin typeface="Times New Roman" panose="02020603050405020304" pitchFamily="18" charset="0"/>
                <a:cs typeface="Times New Roman" panose="02020603050405020304" pitchFamily="18" charset="0"/>
              </a:rPr>
              <a:t>失效率大</a:t>
            </a:r>
            <a:r>
              <a:rPr lang="zh-CN" altLang="en-US" b="0">
                <a:solidFill>
                  <a:schemeClr val="tx2"/>
                </a:solidFill>
                <a:latin typeface="Times New Roman" panose="02020603050405020304" pitchFamily="18" charset="0"/>
                <a:cs typeface="Times New Roman" panose="02020603050405020304" pitchFamily="18" charset="0"/>
              </a:rPr>
              <a:t>的分区</a:t>
            </a:r>
            <a:r>
              <a:rPr lang="zh-CN" altLang="en-US" b="0">
                <a:latin typeface="Times New Roman" panose="02020603050405020304" pitchFamily="18" charset="0"/>
                <a:cs typeface="Times New Roman" panose="02020603050405020304" pitchFamily="18" charset="0"/>
              </a:rPr>
              <a:t>被选择的概率高</a:t>
            </a:r>
            <a:r>
              <a:rPr lang="zh-CN" altLang="en-US" b="0">
                <a:solidFill>
                  <a:schemeClr val="tx2"/>
                </a:solidFill>
                <a:latin typeface="Times New Roman" panose="02020603050405020304" pitchFamily="18" charset="0"/>
                <a:cs typeface="Times New Roman" panose="02020603050405020304" pitchFamily="18" charset="0"/>
              </a:rPr>
              <a:t>，失效率小的分区被选择的概率小。</a:t>
            </a:r>
          </a:p>
        </p:txBody>
      </p:sp>
      <p:sp>
        <p:nvSpPr>
          <p:cNvPr id="2" name="矩形 1"/>
          <p:cNvSpPr/>
          <p:nvPr/>
        </p:nvSpPr>
        <p:spPr bwMode="auto">
          <a:xfrm>
            <a:off x="3009900" y="3783014"/>
            <a:ext cx="1347788" cy="725487"/>
          </a:xfrm>
          <a:prstGeom prst="rect">
            <a:avLst/>
          </a:prstGeom>
          <a:noFill/>
          <a:ln w="9525" cap="flat" cmpd="sng" algn="ctr">
            <a:solidFill>
              <a:schemeClr val="tx1">
                <a:lumMod val="60000"/>
                <a:lumOff val="40000"/>
              </a:schemeClr>
            </a:solidFill>
            <a:prstDash val="solid"/>
            <a:round/>
            <a:headEnd type="none" w="med" len="med"/>
            <a:tailEnd type="none" w="med" len="med"/>
          </a:ln>
          <a:effectLst/>
        </p:spPr>
        <p:txBody>
          <a:bodyPr/>
          <a:lstStyle/>
          <a:p>
            <a:pPr eaLnBrk="1" hangingPunct="1">
              <a:defRPr/>
            </a:pPr>
            <a:endParaRPr lang="zh-CN" altLang="en-US">
              <a:ea typeface="宋体" charset="-122"/>
            </a:endParaRPr>
          </a:p>
        </p:txBody>
      </p:sp>
      <p:sp>
        <p:nvSpPr>
          <p:cNvPr id="3" name="文本框 2"/>
          <p:cNvSpPr txBox="1">
            <a:spLocks noRot="1" noChangeAspect="1" noMove="1" noResize="1" noEditPoints="1" noAdjustHandles="1" noChangeArrowheads="1" noChangeShapeType="1" noTextEdit="1"/>
          </p:cNvSpPr>
          <p:nvPr/>
        </p:nvSpPr>
        <p:spPr>
          <a:xfrm>
            <a:off x="6528048" y="2814655"/>
            <a:ext cx="4139952" cy="954107"/>
          </a:xfrm>
          <a:prstGeom prst="rect">
            <a:avLst/>
          </a:prstGeom>
          <a:blipFill>
            <a:blip r:embed="rId5"/>
            <a:stretch>
              <a:fillRect l="-294" t="-1266" b="-4430"/>
            </a:stretch>
          </a:blipFill>
          <a:ln>
            <a:solidFill>
              <a:schemeClr val="tx1">
                <a:lumMod val="60000"/>
                <a:lumOff val="40000"/>
              </a:schemeClr>
            </a:solidFill>
            <a:prstDash val="dash"/>
          </a:ln>
        </p:spPr>
        <p:txBody>
          <a:bodyPr/>
          <a:lstStyle/>
          <a:p>
            <a:r>
              <a:rPr lang="zh-CN" altLang="en-US">
                <a:noFill/>
              </a:rPr>
              <a:t> </a:t>
            </a:r>
          </a:p>
        </p:txBody>
      </p:sp>
      <p:cxnSp>
        <p:nvCxnSpPr>
          <p:cNvPr id="5" name="直接连接符 4"/>
          <p:cNvCxnSpPr>
            <a:stCxn id="2" idx="0"/>
            <a:endCxn id="3" idx="1"/>
          </p:cNvCxnSpPr>
          <p:nvPr/>
        </p:nvCxnSpPr>
        <p:spPr bwMode="auto">
          <a:xfrm flipV="1">
            <a:off x="3683000" y="3292475"/>
            <a:ext cx="2844800" cy="490538"/>
          </a:xfrm>
          <a:prstGeom prst="line">
            <a:avLst/>
          </a:prstGeom>
          <a:solidFill>
            <a:schemeClr val="accent1"/>
          </a:solidFill>
          <a:ln w="9525" cap="flat" cmpd="sng" algn="ctr">
            <a:solidFill>
              <a:schemeClr val="tx1">
                <a:lumMod val="60000"/>
                <a:lumOff val="40000"/>
              </a:schemeClr>
            </a:solidFill>
            <a:prstDash val="solid"/>
            <a:round/>
            <a:headEnd type="none" w="med" len="med"/>
            <a:tailEnd type="none" w="med" len="med"/>
          </a:ln>
          <a:effectLst/>
        </p:spPr>
      </p:cxnSp>
      <p:sp>
        <p:nvSpPr>
          <p:cNvPr id="15" name="文本框 14"/>
          <p:cNvSpPr txBox="1"/>
          <p:nvPr/>
        </p:nvSpPr>
        <p:spPr>
          <a:xfrm>
            <a:off x="6527800" y="5035551"/>
            <a:ext cx="4140200" cy="307975"/>
          </a:xfrm>
          <a:prstGeom prst="rect">
            <a:avLst/>
          </a:prstGeom>
          <a:noFill/>
          <a:ln>
            <a:solidFill>
              <a:schemeClr val="tx1">
                <a:lumMod val="60000"/>
                <a:lumOff val="40000"/>
              </a:schemeClr>
            </a:solidFill>
            <a:prstDash val="dash"/>
          </a:ln>
        </p:spPr>
        <p:txBody>
          <a:bodyPr>
            <a:spAutoFit/>
          </a:bodyPr>
          <a:lstStyle/>
          <a:p>
            <a:pPr marL="342900" indent="-342900">
              <a:buFont typeface="Arial" panose="020B0604020202020204" pitchFamily="34" charset="0"/>
              <a:buChar char="•"/>
              <a:defRPr/>
            </a:pPr>
            <a:r>
              <a:rPr lang="zh-CN" altLang="en-US" sz="1400" dirty="0">
                <a:solidFill>
                  <a:schemeClr val="tx2"/>
                </a:solidFill>
                <a:latin typeface="Arial" charset="0"/>
                <a:ea typeface="宋体" charset="-122"/>
              </a:rPr>
              <a:t>立即移除被检测出的故障</a:t>
            </a:r>
            <a:endParaRPr lang="en-US" altLang="zh-CN" sz="1400" dirty="0">
              <a:solidFill>
                <a:schemeClr val="tx2"/>
              </a:solidFill>
              <a:latin typeface="Arial" charset="0"/>
              <a:ea typeface="宋体" charset="-122"/>
            </a:endParaRPr>
          </a:p>
        </p:txBody>
      </p:sp>
      <p:sp>
        <p:nvSpPr>
          <p:cNvPr id="6" name="矩形 5"/>
          <p:cNvSpPr/>
          <p:nvPr/>
        </p:nvSpPr>
        <p:spPr bwMode="auto">
          <a:xfrm>
            <a:off x="4800600" y="3783014"/>
            <a:ext cx="1079500" cy="725487"/>
          </a:xfrm>
          <a:prstGeom prst="rect">
            <a:avLst/>
          </a:prstGeom>
          <a:noFill/>
          <a:ln w="9525" cap="flat" cmpd="sng" algn="ctr">
            <a:solidFill>
              <a:schemeClr val="tx1">
                <a:lumMod val="60000"/>
                <a:lumOff val="40000"/>
              </a:schemeClr>
            </a:solidFill>
            <a:prstDash val="solid"/>
            <a:round/>
            <a:headEnd type="none" w="med" len="med"/>
            <a:tailEnd type="none" w="med" len="med"/>
          </a:ln>
          <a:effectLst/>
        </p:spPr>
        <p:txBody>
          <a:bodyPr/>
          <a:lstStyle/>
          <a:p>
            <a:pPr eaLnBrk="1" hangingPunct="1">
              <a:defRPr/>
            </a:pPr>
            <a:endParaRPr lang="zh-CN" altLang="en-US">
              <a:ea typeface="宋体" charset="-122"/>
            </a:endParaRPr>
          </a:p>
        </p:txBody>
      </p:sp>
      <p:cxnSp>
        <p:nvCxnSpPr>
          <p:cNvPr id="10" name="直接连接符 9"/>
          <p:cNvCxnSpPr>
            <a:endCxn id="15" idx="1"/>
          </p:cNvCxnSpPr>
          <p:nvPr/>
        </p:nvCxnSpPr>
        <p:spPr bwMode="auto">
          <a:xfrm>
            <a:off x="5375276" y="4508500"/>
            <a:ext cx="1152525" cy="681038"/>
          </a:xfrm>
          <a:prstGeom prst="line">
            <a:avLst/>
          </a:prstGeom>
          <a:solidFill>
            <a:schemeClr val="accent1"/>
          </a:solidFill>
          <a:ln w="9525" cap="flat" cmpd="sng" algn="ctr">
            <a:solidFill>
              <a:schemeClr val="tx1">
                <a:lumMod val="60000"/>
                <a:lumOff val="40000"/>
              </a:schemeClr>
            </a:solidFill>
            <a:prstDash val="solid"/>
            <a:round/>
            <a:headEnd type="none" w="med" len="med"/>
            <a:tailEnd type="none" w="med" len="med"/>
          </a:ln>
          <a:effectLst/>
        </p:spPr>
      </p:cxnSp>
      <p:sp>
        <p:nvSpPr>
          <p:cNvPr id="11" name="椭圆 10"/>
          <p:cNvSpPr/>
          <p:nvPr/>
        </p:nvSpPr>
        <p:spPr bwMode="auto">
          <a:xfrm>
            <a:off x="4224338" y="3783014"/>
            <a:ext cx="576262" cy="363537"/>
          </a:xfrm>
          <a:prstGeom prst="ellipse">
            <a:avLst/>
          </a:prstGeom>
          <a:noFill/>
          <a:ln w="9525" cap="flat" cmpd="sng" algn="ctr">
            <a:solidFill>
              <a:schemeClr val="tx1">
                <a:lumMod val="60000"/>
                <a:lumOff val="40000"/>
              </a:schemeClr>
            </a:solidFill>
            <a:prstDash val="solid"/>
            <a:round/>
            <a:headEnd type="none" w="med" len="med"/>
            <a:tailEnd type="none" w="med" len="med"/>
          </a:ln>
          <a:effectLst/>
        </p:spPr>
        <p:txBody>
          <a:bodyPr/>
          <a:lstStyle/>
          <a:p>
            <a:pPr eaLnBrk="1" hangingPunct="1">
              <a:defRPr/>
            </a:pPr>
            <a:endParaRPr lang="zh-CN" altLang="en-US">
              <a:ea typeface="宋体" charset="-122"/>
            </a:endParaRPr>
          </a:p>
        </p:txBody>
      </p:sp>
      <p:sp>
        <p:nvSpPr>
          <p:cNvPr id="20" name="文本框 19"/>
          <p:cNvSpPr txBox="1"/>
          <p:nvPr/>
        </p:nvSpPr>
        <p:spPr>
          <a:xfrm>
            <a:off x="6527800" y="4216401"/>
            <a:ext cx="4140200" cy="523875"/>
          </a:xfrm>
          <a:prstGeom prst="rect">
            <a:avLst/>
          </a:prstGeom>
          <a:noFill/>
          <a:ln>
            <a:solidFill>
              <a:schemeClr val="tx1">
                <a:lumMod val="60000"/>
                <a:lumOff val="40000"/>
              </a:schemeClr>
            </a:solidFill>
            <a:prstDash val="dash"/>
          </a:ln>
        </p:spPr>
        <p:txBody>
          <a:bodyPr>
            <a:spAutoFit/>
          </a:bodyPr>
          <a:lstStyle/>
          <a:p>
            <a:pPr marL="342900" indent="-342900">
              <a:buFont typeface="Arial" panose="020B0604020202020204" pitchFamily="34" charset="0"/>
              <a:buChar char="•"/>
              <a:defRPr/>
            </a:pPr>
            <a:r>
              <a:rPr lang="zh-CN" altLang="en-US" sz="1400" dirty="0">
                <a:solidFill>
                  <a:schemeClr val="tx2"/>
                </a:solidFill>
                <a:latin typeface="Arial" charset="0"/>
                <a:ea typeface="宋体" charset="-122"/>
              </a:rPr>
              <a:t>只有有限个测试用例被选择并执行</a:t>
            </a:r>
            <a:endParaRPr lang="en-US" altLang="zh-CN" sz="1400" dirty="0">
              <a:solidFill>
                <a:schemeClr val="tx2"/>
              </a:solidFill>
              <a:latin typeface="Arial" charset="0"/>
              <a:ea typeface="宋体" charset="-122"/>
            </a:endParaRPr>
          </a:p>
          <a:p>
            <a:pPr marL="342900" indent="-342900">
              <a:buFont typeface="Arial" panose="020B0604020202020204" pitchFamily="34" charset="0"/>
              <a:buChar char="•"/>
              <a:defRPr/>
            </a:pPr>
            <a:r>
              <a:rPr lang="zh-CN" altLang="en-US" sz="1400" dirty="0">
                <a:solidFill>
                  <a:schemeClr val="tx2"/>
                </a:solidFill>
                <a:latin typeface="Arial" charset="0"/>
                <a:ea typeface="宋体" charset="-122"/>
              </a:rPr>
              <a:t>测试用例可以执行</a:t>
            </a:r>
            <a:endParaRPr lang="en-US" altLang="zh-CN" sz="1400" dirty="0">
              <a:solidFill>
                <a:schemeClr val="tx2"/>
              </a:solidFill>
              <a:latin typeface="Arial" charset="0"/>
              <a:ea typeface="宋体" charset="-122"/>
            </a:endParaRPr>
          </a:p>
        </p:txBody>
      </p:sp>
      <p:cxnSp>
        <p:nvCxnSpPr>
          <p:cNvPr id="14" name="直接连接符 13"/>
          <p:cNvCxnSpPr>
            <a:cxnSpLocks noChangeShapeType="1"/>
            <a:endCxn id="20" idx="1"/>
          </p:cNvCxnSpPr>
          <p:nvPr/>
        </p:nvCxnSpPr>
        <p:spPr bwMode="auto">
          <a:xfrm>
            <a:off x="4511676" y="4146550"/>
            <a:ext cx="2016125" cy="331788"/>
          </a:xfrm>
          <a:prstGeom prst="line">
            <a:avLst/>
          </a:prstGeom>
          <a:noFill/>
          <a:ln w="9525" algn="ctr">
            <a:solidFill>
              <a:schemeClr val="tx1"/>
            </a:solidFill>
            <a:round/>
            <a:headEnd/>
            <a:tailEnd/>
          </a:ln>
        </p:spPr>
      </p:cxnSp>
      <p:sp>
        <p:nvSpPr>
          <p:cNvPr id="21" name="文本框 8">
            <a:extLst>
              <a:ext uri="{FF2B5EF4-FFF2-40B4-BE49-F238E27FC236}">
                <a16:creationId xmlns:a16="http://schemas.microsoft.com/office/drawing/2014/main" id="{027DC20B-7F75-469B-A8FA-6176BF32AE77}"/>
              </a:ext>
            </a:extLst>
          </p:cNvPr>
          <p:cNvSpPr txBox="1"/>
          <p:nvPr/>
        </p:nvSpPr>
        <p:spPr>
          <a:xfrm>
            <a:off x="5193411" y="580607"/>
            <a:ext cx="179882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8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背景介绍</a:t>
            </a:r>
            <a:endParaRPr lang="zh-CN" altLang="en-US" sz="28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22" name="直接连接符 21">
            <a:extLst>
              <a:ext uri="{FF2B5EF4-FFF2-40B4-BE49-F238E27FC236}">
                <a16:creationId xmlns:a16="http://schemas.microsoft.com/office/drawing/2014/main" id="{CF813D31-5BBC-47A4-8C59-4E4168CAA66D}"/>
              </a:ext>
            </a:extLst>
          </p:cNvPr>
          <p:cNvCxnSpPr/>
          <p:nvPr/>
        </p:nvCxnSpPr>
        <p:spPr>
          <a:xfrm>
            <a:off x="5130800" y="1113597"/>
            <a:ext cx="192405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175969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151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1512" grpId="0"/>
      <p:bldP spid="12" grpId="0"/>
      <p:bldP spid="2" grpId="0" animBg="1"/>
      <p:bldP spid="15" grpId="0" animBg="1"/>
      <p:bldP spid="6" grpId="0" animBg="1"/>
      <p:bldP spid="11" grpId="0" animBg="1"/>
      <p:bldP spid="2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9848" y="1254899"/>
            <a:ext cx="8478012" cy="5422621"/>
          </a:xfrm>
          <a:prstGeom prst="rect">
            <a:avLst/>
          </a:prstGeom>
        </p:spPr>
      </p:pic>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实验结果</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4416552" cy="400110"/>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000" dirty="0" smtClean="0">
                <a:latin typeface="华文中宋" panose="02010600040101010101" pitchFamily="2" charset="-122"/>
                <a:ea typeface="华文中宋" panose="02010600040101010101" pitchFamily="2" charset="-122"/>
              </a:rPr>
              <a:t>RQ1</a:t>
            </a:r>
            <a:r>
              <a:rPr lang="zh-CN" altLang="en-US" sz="2000" dirty="0" smtClean="0">
                <a:latin typeface="华文中宋" panose="02010600040101010101" pitchFamily="2" charset="-122"/>
                <a:ea typeface="华文中宋" panose="02010600040101010101" pitchFamily="2" charset="-122"/>
              </a:rPr>
              <a:t>：</a:t>
            </a:r>
            <a:r>
              <a:rPr lang="en-US" altLang="zh-CN" sz="2000" dirty="0" smtClean="0">
                <a:latin typeface="华文中宋" panose="02010600040101010101" pitchFamily="2" charset="-122"/>
                <a:ea typeface="华文中宋" panose="02010600040101010101" pitchFamily="2" charset="-122"/>
              </a:rPr>
              <a:t>AMT</a:t>
            </a:r>
            <a:r>
              <a:rPr lang="zh-CN" altLang="en-US" sz="2000" dirty="0" smtClean="0">
                <a:latin typeface="华文中宋" panose="02010600040101010101" pitchFamily="2" charset="-122"/>
                <a:ea typeface="华文中宋" panose="02010600040101010101" pitchFamily="2" charset="-122"/>
              </a:rPr>
              <a:t>的故障检测效率</a:t>
            </a:r>
            <a:endParaRPr lang="zh-CN" altLang="en-US" sz="2000" dirty="0">
              <a:latin typeface="华文中宋" panose="02010600040101010101" pitchFamily="2" charset="-122"/>
              <a:ea typeface="华文中宋" panose="02010600040101010101" pitchFamily="2" charset="-122"/>
            </a:endParaRPr>
          </a:p>
        </p:txBody>
      </p:sp>
      <p:sp>
        <p:nvSpPr>
          <p:cNvPr id="6" name="文本框 5"/>
          <p:cNvSpPr txBox="1"/>
          <p:nvPr/>
        </p:nvSpPr>
        <p:spPr>
          <a:xfrm>
            <a:off x="9363456" y="1241680"/>
            <a:ext cx="2990088" cy="2492990"/>
          </a:xfrm>
          <a:prstGeom prst="rect">
            <a:avLst/>
          </a:prstGeom>
          <a:noFill/>
        </p:spPr>
        <p:txBody>
          <a:bodyPr wrap="square" rtlCol="0">
            <a:spAutoFit/>
          </a:bodyPr>
          <a:lstStyle/>
          <a:p>
            <a:pPr>
              <a:lnSpc>
                <a:spcPct val="200000"/>
              </a:lnSpc>
            </a:pPr>
            <a:r>
              <a:rPr lang="en-US" altLang="zh-CN" dirty="0" smtClean="0">
                <a:latin typeface="Times New Roman" panose="02020603050405020304" pitchFamily="18" charset="0"/>
                <a:cs typeface="Times New Roman" panose="02020603050405020304" pitchFamily="18" charset="0"/>
              </a:rPr>
              <a:t>AMT</a:t>
            </a:r>
            <a:r>
              <a:rPr lang="en-US" altLang="zh-CN" baseline="-25000" dirty="0" smtClean="0">
                <a:latin typeface="Times New Roman" panose="02020603050405020304" pitchFamily="18" charset="0"/>
                <a:cs typeface="Times New Roman" panose="02020603050405020304" pitchFamily="18" charset="0"/>
              </a:rPr>
              <a:t>1</a:t>
            </a:r>
            <a:r>
              <a:rPr lang="zh-CN" altLang="en-US" baseline="-25000" dirty="0" smtClean="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MAPT plus Random</a:t>
            </a:r>
          </a:p>
          <a:p>
            <a:pPr>
              <a:lnSpc>
                <a:spcPct val="200000"/>
              </a:lnSpc>
            </a:pPr>
            <a:r>
              <a:rPr lang="en-US" altLang="zh-CN" dirty="0" smtClean="0">
                <a:latin typeface="Times New Roman" panose="02020603050405020304" pitchFamily="18" charset="0"/>
                <a:cs typeface="Times New Roman" panose="02020603050405020304" pitchFamily="18" charset="0"/>
              </a:rPr>
              <a:t>AMT</a:t>
            </a:r>
            <a:r>
              <a:rPr lang="en-US" altLang="zh-CN" baseline="-25000" dirty="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MAPT plus </a:t>
            </a:r>
            <a:r>
              <a:rPr lang="en-US" altLang="zh-CN" dirty="0" smtClean="0">
                <a:latin typeface="Times New Roman" panose="02020603050405020304" pitchFamily="18" charset="0"/>
                <a:cs typeface="Times New Roman" panose="02020603050405020304" pitchFamily="18" charset="0"/>
              </a:rPr>
              <a:t>PBMR</a:t>
            </a:r>
          </a:p>
          <a:p>
            <a:pPr>
              <a:lnSpc>
                <a:spcPct val="200000"/>
              </a:lnSpc>
            </a:pPr>
            <a:r>
              <a:rPr lang="en-US" altLang="zh-CN" dirty="0" smtClean="0">
                <a:latin typeface="Times New Roman" panose="02020603050405020304" pitchFamily="18" charset="0"/>
                <a:cs typeface="Times New Roman" panose="02020603050405020304" pitchFamily="18" charset="0"/>
              </a:rPr>
              <a:t>AMT</a:t>
            </a:r>
            <a:r>
              <a:rPr lang="en-US" altLang="zh-CN" baseline="-25000" dirty="0" smtClean="0">
                <a:latin typeface="Times New Roman" panose="02020603050405020304" pitchFamily="18" charset="0"/>
                <a:cs typeface="Times New Roman" panose="02020603050405020304" pitchFamily="18" charset="0"/>
              </a:rPr>
              <a:t>3</a:t>
            </a:r>
            <a:r>
              <a:rPr lang="zh-CN" altLang="en-US" baseline="-25000"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RAPT plus Random</a:t>
            </a:r>
          </a:p>
          <a:p>
            <a:pPr>
              <a:lnSpc>
                <a:spcPct val="200000"/>
              </a:lnSpc>
            </a:pPr>
            <a:r>
              <a:rPr lang="en-US" altLang="zh-CN" dirty="0" smtClean="0">
                <a:latin typeface="Times New Roman" panose="02020603050405020304" pitchFamily="18" charset="0"/>
                <a:cs typeface="Times New Roman" panose="02020603050405020304" pitchFamily="18" charset="0"/>
              </a:rPr>
              <a:t>AMT</a:t>
            </a:r>
            <a:r>
              <a:rPr lang="en-US" altLang="zh-CN" baseline="-25000" dirty="0" smtClean="0">
                <a:latin typeface="Times New Roman" panose="02020603050405020304" pitchFamily="18" charset="0"/>
                <a:cs typeface="Times New Roman" panose="02020603050405020304" pitchFamily="18" charset="0"/>
              </a:rPr>
              <a:t>4</a:t>
            </a:r>
            <a:r>
              <a:rPr lang="zh-CN" altLang="en-US" baseline="-25000"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MAPT plus </a:t>
            </a:r>
            <a:r>
              <a:rPr lang="en-US" altLang="zh-CN" dirty="0" smtClean="0">
                <a:latin typeface="Times New Roman" panose="02020603050405020304" pitchFamily="18" charset="0"/>
                <a:cs typeface="Times New Roman" panose="02020603050405020304" pitchFamily="18" charset="0"/>
              </a:rPr>
              <a:t>PBMR</a:t>
            </a:r>
            <a:endParaRPr lang="en-US" altLang="zh-CN" dirty="0">
              <a:latin typeface="Times New Roman" panose="02020603050405020304" pitchFamily="18" charset="0"/>
              <a:cs typeface="Times New Roman" panose="02020603050405020304" pitchFamily="18" charset="0"/>
            </a:endParaRPr>
          </a:p>
          <a:p>
            <a:endParaRPr lang="zh-CN" altLang="en-US" baseline="-25000" dirty="0">
              <a:latin typeface="Times New Roman" panose="02020603050405020304" pitchFamily="18" charset="0"/>
              <a:cs typeface="Times New Roman" panose="02020603050405020304" pitchFamily="18" charset="0"/>
            </a:endParaRPr>
          </a:p>
        </p:txBody>
      </p:sp>
      <p:sp>
        <p:nvSpPr>
          <p:cNvPr id="7" name="矩形 6"/>
          <p:cNvSpPr/>
          <p:nvPr/>
        </p:nvSpPr>
        <p:spPr>
          <a:xfrm>
            <a:off x="1895856" y="2226564"/>
            <a:ext cx="1889760" cy="34792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705856" y="3674116"/>
            <a:ext cx="1938528" cy="2018024"/>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655052" y="4521708"/>
            <a:ext cx="1834896" cy="1170432"/>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785616" y="3520440"/>
            <a:ext cx="1920240" cy="2185416"/>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9739884" y="4783758"/>
            <a:ext cx="2596896" cy="646331"/>
          </a:xfrm>
          <a:prstGeom prst="rect">
            <a:avLst/>
          </a:prstGeom>
          <a:noFill/>
        </p:spPr>
        <p:txBody>
          <a:bodyPr wrap="square" rtlCol="0">
            <a:spAutoFit/>
          </a:bodyPr>
          <a:lstStyle/>
          <a:p>
            <a:r>
              <a:rPr lang="en-US" altLang="zh-CN" dirty="0" smtClean="0">
                <a:solidFill>
                  <a:srgbClr val="FF0000"/>
                </a:solidFill>
              </a:rPr>
              <a:t>AMT</a:t>
            </a:r>
            <a:r>
              <a:rPr lang="zh-CN" altLang="en-US" dirty="0" smtClean="0">
                <a:solidFill>
                  <a:srgbClr val="FF0000"/>
                </a:solidFill>
              </a:rPr>
              <a:t>的故障检测效率更高、更稳定</a:t>
            </a:r>
            <a:endParaRPr lang="en-US" altLang="zh-CN" dirty="0" smtClean="0">
              <a:solidFill>
                <a:srgbClr val="FF0000"/>
              </a:solidFill>
            </a:endParaRPr>
          </a:p>
        </p:txBody>
      </p:sp>
    </p:spTree>
    <p:extLst>
      <p:ext uri="{BB962C8B-B14F-4D97-AF65-F5344CB8AC3E}">
        <p14:creationId xmlns:p14="http://schemas.microsoft.com/office/powerpoint/2010/main" val="1281138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实验结果</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4416552" cy="400110"/>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000" dirty="0" smtClean="0">
                <a:latin typeface="华文中宋" panose="02010600040101010101" pitchFamily="2" charset="-122"/>
                <a:ea typeface="华文中宋" panose="02010600040101010101" pitchFamily="2" charset="-122"/>
              </a:rPr>
              <a:t>RQ2</a:t>
            </a:r>
            <a:r>
              <a:rPr lang="zh-CN" altLang="en-US" sz="2000" dirty="0" smtClean="0">
                <a:latin typeface="华文中宋" panose="02010600040101010101" pitchFamily="2" charset="-122"/>
                <a:ea typeface="华文中宋" panose="02010600040101010101" pitchFamily="2" charset="-122"/>
              </a:rPr>
              <a:t>：</a:t>
            </a:r>
            <a:r>
              <a:rPr lang="en-US" altLang="zh-CN" sz="2000" dirty="0" smtClean="0">
                <a:latin typeface="华文中宋" panose="02010600040101010101" pitchFamily="2" charset="-122"/>
                <a:ea typeface="华文中宋" panose="02010600040101010101" pitchFamily="2" charset="-122"/>
              </a:rPr>
              <a:t>AMT</a:t>
            </a:r>
            <a:r>
              <a:rPr lang="zh-CN" altLang="en-US" sz="2000" dirty="0" smtClean="0">
                <a:latin typeface="华文中宋" panose="02010600040101010101" pitchFamily="2" charset="-122"/>
                <a:ea typeface="华文中宋" panose="02010600040101010101" pitchFamily="2" charset="-122"/>
              </a:rPr>
              <a:t>的性能</a:t>
            </a:r>
            <a:endParaRPr lang="zh-CN" altLang="en-US" sz="2000" dirty="0">
              <a:latin typeface="华文中宋" panose="02010600040101010101" pitchFamily="2" charset="-122"/>
              <a:ea typeface="华文中宋" panose="02010600040101010101" pitchFamily="2" charset="-122"/>
            </a:endParaRPr>
          </a:p>
        </p:txBody>
      </p:sp>
      <p:pic>
        <p:nvPicPr>
          <p:cNvPr id="2" name="图片 1"/>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69848" y="1581912"/>
            <a:ext cx="4620720" cy="2656338"/>
          </a:xfrm>
          <a:prstGeom prst="rect">
            <a:avLst/>
          </a:prstGeom>
        </p:spPr>
      </p:pic>
      <p:pic>
        <p:nvPicPr>
          <p:cNvPr id="10" name="图片 9"/>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723965" y="1581913"/>
            <a:ext cx="3372619" cy="2656338"/>
          </a:xfrm>
          <a:prstGeom prst="rect">
            <a:avLst/>
          </a:prstGeom>
        </p:spPr>
      </p:pic>
      <p:sp>
        <p:nvSpPr>
          <p:cNvPr id="12" name="矩形 11"/>
          <p:cNvSpPr/>
          <p:nvPr/>
        </p:nvSpPr>
        <p:spPr>
          <a:xfrm>
            <a:off x="1527048" y="1581913"/>
            <a:ext cx="1042416" cy="222199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12700">
                <a:solidFill>
                  <a:schemeClr val="tx1"/>
                </a:solidFill>
              </a:ln>
            </a:endParaRPr>
          </a:p>
        </p:txBody>
      </p:sp>
      <p:sp>
        <p:nvSpPr>
          <p:cNvPr id="19" name="矩形 18"/>
          <p:cNvSpPr/>
          <p:nvPr/>
        </p:nvSpPr>
        <p:spPr>
          <a:xfrm>
            <a:off x="2566392" y="2816352"/>
            <a:ext cx="1042416" cy="987552"/>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12700">
                <a:solidFill>
                  <a:schemeClr val="tx1"/>
                </a:solidFill>
              </a:ln>
            </a:endParaRPr>
          </a:p>
        </p:txBody>
      </p:sp>
      <p:sp>
        <p:nvSpPr>
          <p:cNvPr id="20" name="矩形 19"/>
          <p:cNvSpPr/>
          <p:nvPr/>
        </p:nvSpPr>
        <p:spPr>
          <a:xfrm>
            <a:off x="3605736" y="3072384"/>
            <a:ext cx="1042416" cy="731520"/>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12700">
                <a:solidFill>
                  <a:schemeClr val="tx1"/>
                </a:solidFill>
              </a:ln>
            </a:endParaRPr>
          </a:p>
        </p:txBody>
      </p:sp>
      <p:sp>
        <p:nvSpPr>
          <p:cNvPr id="22" name="矩形 21"/>
          <p:cNvSpPr/>
          <p:nvPr/>
        </p:nvSpPr>
        <p:spPr>
          <a:xfrm>
            <a:off x="4642008" y="3264408"/>
            <a:ext cx="1042416" cy="539496"/>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12700">
                <a:solidFill>
                  <a:schemeClr val="tx1"/>
                </a:solidFill>
              </a:ln>
            </a:endParaRPr>
          </a:p>
        </p:txBody>
      </p:sp>
      <p:pic>
        <p:nvPicPr>
          <p:cNvPr id="13" name="图片 12"/>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129981" y="1517904"/>
            <a:ext cx="3062019" cy="2713440"/>
          </a:xfrm>
          <a:prstGeom prst="rect">
            <a:avLst/>
          </a:prstGeom>
        </p:spPr>
      </p:pic>
      <p:sp>
        <p:nvSpPr>
          <p:cNvPr id="23" name="文本框 22"/>
          <p:cNvSpPr txBox="1"/>
          <p:nvPr/>
        </p:nvSpPr>
        <p:spPr>
          <a:xfrm>
            <a:off x="1455420" y="4605209"/>
            <a:ext cx="6765036" cy="1123513"/>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zh-CN" altLang="en-US" dirty="0" smtClean="0">
                <a:solidFill>
                  <a:srgbClr val="FF0000"/>
                </a:solidFill>
              </a:rPr>
              <a:t>测试用例选择的开销在测试开销中占比很小</a:t>
            </a:r>
            <a:endParaRPr lang="en-US" altLang="zh-CN" dirty="0" smtClean="0">
              <a:solidFill>
                <a:srgbClr val="FF0000"/>
              </a:solidFill>
            </a:endParaRPr>
          </a:p>
          <a:p>
            <a:pPr marL="285750" indent="-285750">
              <a:lnSpc>
                <a:spcPct val="200000"/>
              </a:lnSpc>
              <a:buFont typeface="Arial" panose="020B0604020202020204" pitchFamily="34" charset="0"/>
              <a:buChar char="•"/>
            </a:pPr>
            <a:r>
              <a:rPr lang="zh-CN" altLang="en-US" dirty="0" smtClean="0">
                <a:solidFill>
                  <a:srgbClr val="FF0000"/>
                </a:solidFill>
              </a:rPr>
              <a:t>相比</a:t>
            </a:r>
            <a:r>
              <a:rPr lang="en-US" altLang="zh-CN" dirty="0" smtClean="0">
                <a:solidFill>
                  <a:srgbClr val="FF0000"/>
                </a:solidFill>
              </a:rPr>
              <a:t>MT</a:t>
            </a:r>
            <a:r>
              <a:rPr lang="zh-CN" altLang="en-US" dirty="0" smtClean="0">
                <a:solidFill>
                  <a:srgbClr val="FF0000"/>
                </a:solidFill>
              </a:rPr>
              <a:t>，</a:t>
            </a:r>
            <a:r>
              <a:rPr lang="en-US" altLang="zh-CN" dirty="0" smtClean="0">
                <a:solidFill>
                  <a:srgbClr val="FF0000"/>
                </a:solidFill>
              </a:rPr>
              <a:t>AMT</a:t>
            </a:r>
            <a:r>
              <a:rPr lang="zh-CN" altLang="en-US" dirty="0" smtClean="0">
                <a:solidFill>
                  <a:srgbClr val="FF0000"/>
                </a:solidFill>
              </a:rPr>
              <a:t>通过减少测试用例生成、执行的次数提高性能</a:t>
            </a:r>
            <a:endParaRPr lang="en-US" altLang="zh-CN" dirty="0" smtClean="0">
              <a:solidFill>
                <a:srgbClr val="FF0000"/>
              </a:solidFill>
            </a:endParaRPr>
          </a:p>
        </p:txBody>
      </p:sp>
    </p:spTree>
    <p:extLst>
      <p:ext uri="{BB962C8B-B14F-4D97-AF65-F5344CB8AC3E}">
        <p14:creationId xmlns:p14="http://schemas.microsoft.com/office/powerpoint/2010/main" val="3167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实验结果</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7434072" cy="400110"/>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000" dirty="0" smtClean="0">
                <a:latin typeface="华文中宋" panose="02010600040101010101" pitchFamily="2" charset="-122"/>
                <a:ea typeface="华文中宋" panose="02010600040101010101" pitchFamily="2" charset="-122"/>
              </a:rPr>
              <a:t>RQ3</a:t>
            </a:r>
            <a:r>
              <a:rPr lang="zh-CN" altLang="en-US" sz="2000" dirty="0" smtClean="0">
                <a:latin typeface="华文中宋" panose="02010600040101010101" pitchFamily="2" charset="-122"/>
                <a:ea typeface="华文中宋" panose="02010600040101010101" pitchFamily="2" charset="-122"/>
              </a:rPr>
              <a:t>：原始测试用例</a:t>
            </a:r>
            <a:r>
              <a:rPr lang="zh-CN" altLang="en-US" sz="2000" dirty="0">
                <a:latin typeface="华文中宋" panose="02010600040101010101" pitchFamily="2" charset="-122"/>
                <a:ea typeface="华文中宋" panose="02010600040101010101" pitchFamily="2" charset="-122"/>
              </a:rPr>
              <a:t>选择</a:t>
            </a:r>
            <a:r>
              <a:rPr lang="zh-CN" altLang="en-US" sz="2000" dirty="0" smtClean="0">
                <a:latin typeface="华文中宋" panose="02010600040101010101" pitchFamily="2" charset="-122"/>
                <a:ea typeface="华文中宋" panose="02010600040101010101" pitchFamily="2" charset="-122"/>
              </a:rPr>
              <a:t>对</a:t>
            </a:r>
            <a:r>
              <a:rPr lang="en-US" altLang="zh-CN" sz="2000" dirty="0" smtClean="0">
                <a:latin typeface="华文中宋" panose="02010600040101010101" pitchFamily="2" charset="-122"/>
                <a:ea typeface="华文中宋" panose="02010600040101010101" pitchFamily="2" charset="-122"/>
              </a:rPr>
              <a:t>MT</a:t>
            </a:r>
            <a:r>
              <a:rPr lang="zh-CN" altLang="en-US" sz="2000" dirty="0" smtClean="0">
                <a:latin typeface="华文中宋" panose="02010600040101010101" pitchFamily="2" charset="-122"/>
                <a:ea typeface="华文中宋" panose="02010600040101010101" pitchFamily="2" charset="-122"/>
              </a:rPr>
              <a:t>故障检测效率的影响</a:t>
            </a:r>
            <a:endParaRPr lang="zh-CN" altLang="en-US" sz="2000" dirty="0">
              <a:latin typeface="华文中宋" panose="02010600040101010101" pitchFamily="2" charset="-122"/>
              <a:ea typeface="华文中宋" panose="02010600040101010101" pitchFamily="2" charset="-122"/>
            </a:endParaRPr>
          </a:p>
        </p:txBody>
      </p:sp>
      <p:pic>
        <p:nvPicPr>
          <p:cNvPr id="6" name="图片 5"/>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69848" y="1441484"/>
            <a:ext cx="5202936" cy="3904494"/>
          </a:xfrm>
          <a:prstGeom prst="rect">
            <a:avLst/>
          </a:prstGeom>
        </p:spPr>
      </p:pic>
      <p:pic>
        <p:nvPicPr>
          <p:cNvPr id="7" name="图片 6"/>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437376" y="1441484"/>
            <a:ext cx="5340095" cy="3904494"/>
          </a:xfrm>
          <a:prstGeom prst="rect">
            <a:avLst/>
          </a:prstGeom>
        </p:spPr>
      </p:pic>
      <p:sp>
        <p:nvSpPr>
          <p:cNvPr id="8" name="文本框 7"/>
          <p:cNvSpPr txBox="1"/>
          <p:nvPr/>
        </p:nvSpPr>
        <p:spPr>
          <a:xfrm>
            <a:off x="1737360" y="5806440"/>
            <a:ext cx="5568696" cy="369332"/>
          </a:xfrm>
          <a:prstGeom prst="rect">
            <a:avLst/>
          </a:prstGeom>
          <a:noFill/>
        </p:spPr>
        <p:txBody>
          <a:bodyPr wrap="square" rtlCol="0">
            <a:spAutoFit/>
          </a:bodyPr>
          <a:lstStyle/>
          <a:p>
            <a:r>
              <a:rPr lang="zh-CN" altLang="en-US" dirty="0" smtClean="0">
                <a:solidFill>
                  <a:srgbClr val="FF0000"/>
                </a:solidFill>
              </a:rPr>
              <a:t>相比</a:t>
            </a:r>
            <a:r>
              <a:rPr lang="en-US" altLang="zh-CN" dirty="0" smtClean="0">
                <a:solidFill>
                  <a:srgbClr val="FF0000"/>
                </a:solidFill>
              </a:rPr>
              <a:t>MAPT</a:t>
            </a:r>
            <a:r>
              <a:rPr lang="zh-CN" altLang="en-US" dirty="0" smtClean="0">
                <a:solidFill>
                  <a:srgbClr val="FF0000"/>
                </a:solidFill>
              </a:rPr>
              <a:t>，</a:t>
            </a:r>
            <a:r>
              <a:rPr lang="en-US" altLang="zh-CN" dirty="0" smtClean="0">
                <a:solidFill>
                  <a:srgbClr val="FF0000"/>
                </a:solidFill>
              </a:rPr>
              <a:t>RAPT</a:t>
            </a:r>
            <a:r>
              <a:rPr lang="zh-CN" altLang="en-US" dirty="0">
                <a:solidFill>
                  <a:srgbClr val="FF0000"/>
                </a:solidFill>
              </a:rPr>
              <a:t>提升</a:t>
            </a:r>
            <a:r>
              <a:rPr lang="en-US" altLang="zh-CN" dirty="0" smtClean="0">
                <a:solidFill>
                  <a:srgbClr val="FF0000"/>
                </a:solidFill>
              </a:rPr>
              <a:t>MT</a:t>
            </a:r>
            <a:r>
              <a:rPr lang="zh-CN" altLang="en-US" dirty="0" smtClean="0">
                <a:solidFill>
                  <a:srgbClr val="FF0000"/>
                </a:solidFill>
              </a:rPr>
              <a:t>故障检测的效率更明显</a:t>
            </a:r>
            <a:endParaRPr lang="en-US" altLang="zh-CN" dirty="0" smtClean="0">
              <a:solidFill>
                <a:srgbClr val="FF0000"/>
              </a:solidFill>
            </a:endParaRPr>
          </a:p>
        </p:txBody>
      </p:sp>
      <p:pic>
        <p:nvPicPr>
          <p:cNvPr id="18" name="图片 17"/>
          <p:cNvPicPr>
            <a:picLocks noChangeAspect="1"/>
          </p:cNvPicPr>
          <p:nvPr/>
        </p:nvPicPr>
        <p:blipFill>
          <a:blip r:embed="rId4"/>
          <a:stretch>
            <a:fillRect/>
          </a:stretch>
        </p:blipFill>
        <p:spPr>
          <a:xfrm>
            <a:off x="2652260" y="1450750"/>
            <a:ext cx="6455163" cy="3652837"/>
          </a:xfrm>
          <a:prstGeom prst="rect">
            <a:avLst/>
          </a:prstGeom>
        </p:spPr>
      </p:pic>
    </p:spTree>
    <p:extLst>
      <p:ext uri="{BB962C8B-B14F-4D97-AF65-F5344CB8AC3E}">
        <p14:creationId xmlns:p14="http://schemas.microsoft.com/office/powerpoint/2010/main" val="47924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实验结果</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5971032" cy="400110"/>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000" dirty="0" smtClean="0">
                <a:latin typeface="华文中宋" panose="02010600040101010101" pitchFamily="2" charset="-122"/>
                <a:ea typeface="华文中宋" panose="02010600040101010101" pitchFamily="2" charset="-122"/>
              </a:rPr>
              <a:t>RQ3</a:t>
            </a:r>
            <a:r>
              <a:rPr lang="zh-CN" altLang="en-US" sz="2000" dirty="0" smtClean="0">
                <a:latin typeface="华文中宋" panose="02010600040101010101" pitchFamily="2" charset="-122"/>
                <a:ea typeface="华文中宋" panose="02010600040101010101" pitchFamily="2" charset="-122"/>
              </a:rPr>
              <a:t>：蜕变关系选择对</a:t>
            </a:r>
            <a:r>
              <a:rPr lang="en-US" altLang="zh-CN" sz="2000" dirty="0" smtClean="0">
                <a:latin typeface="华文中宋" panose="02010600040101010101" pitchFamily="2" charset="-122"/>
                <a:ea typeface="华文中宋" panose="02010600040101010101" pitchFamily="2" charset="-122"/>
              </a:rPr>
              <a:t>MT</a:t>
            </a:r>
            <a:r>
              <a:rPr lang="zh-CN" altLang="en-US" sz="2000" dirty="0" smtClean="0">
                <a:latin typeface="华文中宋" panose="02010600040101010101" pitchFamily="2" charset="-122"/>
                <a:ea typeface="华文中宋" panose="02010600040101010101" pitchFamily="2" charset="-122"/>
              </a:rPr>
              <a:t>故障检测效率的影响</a:t>
            </a:r>
            <a:endParaRPr lang="zh-CN" altLang="en-US" sz="2000" dirty="0">
              <a:latin typeface="华文中宋" panose="02010600040101010101" pitchFamily="2" charset="-122"/>
              <a:ea typeface="华文中宋" panose="02010600040101010101" pitchFamily="2" charset="-122"/>
            </a:endParaRPr>
          </a:p>
        </p:txBody>
      </p:sp>
      <p:pic>
        <p:nvPicPr>
          <p:cNvPr id="2" name="图片 1"/>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6522726" y="1311941"/>
            <a:ext cx="5547353" cy="4045724"/>
          </a:xfrm>
          <a:prstGeom prst="rect">
            <a:avLst/>
          </a:prstGeom>
        </p:spPr>
      </p:pic>
      <p:pic>
        <p:nvPicPr>
          <p:cNvPr id="10" name="图片 9"/>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84496" y="1311941"/>
            <a:ext cx="5452879" cy="4045724"/>
          </a:xfrm>
          <a:prstGeom prst="rect">
            <a:avLst/>
          </a:prstGeom>
        </p:spPr>
      </p:pic>
      <p:sp>
        <p:nvSpPr>
          <p:cNvPr id="11" name="文本框 10"/>
          <p:cNvSpPr txBox="1"/>
          <p:nvPr/>
        </p:nvSpPr>
        <p:spPr>
          <a:xfrm>
            <a:off x="1737360" y="5806440"/>
            <a:ext cx="5568696" cy="369332"/>
          </a:xfrm>
          <a:prstGeom prst="rect">
            <a:avLst/>
          </a:prstGeom>
          <a:noFill/>
        </p:spPr>
        <p:txBody>
          <a:bodyPr wrap="square" rtlCol="0">
            <a:spAutoFit/>
          </a:bodyPr>
          <a:lstStyle/>
          <a:p>
            <a:r>
              <a:rPr lang="zh-CN" altLang="en-US" dirty="0" smtClean="0">
                <a:solidFill>
                  <a:srgbClr val="FF0000"/>
                </a:solidFill>
              </a:rPr>
              <a:t>相比</a:t>
            </a:r>
            <a:r>
              <a:rPr lang="en-US" altLang="zh-CN" dirty="0">
                <a:solidFill>
                  <a:srgbClr val="FF0000"/>
                </a:solidFill>
              </a:rPr>
              <a:t>R</a:t>
            </a:r>
            <a:r>
              <a:rPr lang="en-US" altLang="zh-CN" dirty="0" smtClean="0">
                <a:solidFill>
                  <a:srgbClr val="FF0000"/>
                </a:solidFill>
              </a:rPr>
              <a:t>andom</a:t>
            </a:r>
            <a:r>
              <a:rPr lang="zh-CN" altLang="en-US" dirty="0" smtClean="0">
                <a:solidFill>
                  <a:srgbClr val="FF0000"/>
                </a:solidFill>
              </a:rPr>
              <a:t>，</a:t>
            </a:r>
            <a:r>
              <a:rPr lang="en-US" altLang="zh-CN" dirty="0" smtClean="0">
                <a:solidFill>
                  <a:srgbClr val="FF0000"/>
                </a:solidFill>
              </a:rPr>
              <a:t>PBMR</a:t>
            </a:r>
            <a:r>
              <a:rPr lang="zh-CN" altLang="en-US" dirty="0" smtClean="0">
                <a:solidFill>
                  <a:srgbClr val="FF0000"/>
                </a:solidFill>
              </a:rPr>
              <a:t>提升</a:t>
            </a:r>
            <a:r>
              <a:rPr lang="en-US" altLang="zh-CN" dirty="0" smtClean="0">
                <a:solidFill>
                  <a:srgbClr val="FF0000"/>
                </a:solidFill>
              </a:rPr>
              <a:t>MT</a:t>
            </a:r>
            <a:r>
              <a:rPr lang="zh-CN" altLang="en-US" dirty="0" smtClean="0">
                <a:solidFill>
                  <a:srgbClr val="FF0000"/>
                </a:solidFill>
              </a:rPr>
              <a:t>故障检测的效率更明显</a:t>
            </a:r>
            <a:endParaRPr lang="en-US" altLang="zh-CN" dirty="0" smtClean="0">
              <a:solidFill>
                <a:srgbClr val="FF0000"/>
              </a:solidFill>
            </a:endParaRPr>
          </a:p>
        </p:txBody>
      </p:sp>
      <p:pic>
        <p:nvPicPr>
          <p:cNvPr id="12" name="图片 11"/>
          <p:cNvPicPr>
            <a:picLocks noChangeAspect="1"/>
          </p:cNvPicPr>
          <p:nvPr/>
        </p:nvPicPr>
        <p:blipFill>
          <a:blip r:embed="rId4"/>
          <a:stretch>
            <a:fillRect/>
          </a:stretch>
        </p:blipFill>
        <p:spPr>
          <a:xfrm>
            <a:off x="2652260" y="1450750"/>
            <a:ext cx="6455163" cy="3652837"/>
          </a:xfrm>
          <a:prstGeom prst="rect">
            <a:avLst/>
          </a:prstGeom>
        </p:spPr>
      </p:pic>
    </p:spTree>
    <p:extLst>
      <p:ext uri="{BB962C8B-B14F-4D97-AF65-F5344CB8AC3E}">
        <p14:creationId xmlns:p14="http://schemas.microsoft.com/office/powerpoint/2010/main" val="419770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实验结果</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8814816" cy="707886"/>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000" dirty="0" smtClean="0">
                <a:latin typeface="华文中宋" panose="02010600040101010101" pitchFamily="2" charset="-122"/>
                <a:ea typeface="华文中宋" panose="02010600040101010101" pitchFamily="2" charset="-122"/>
              </a:rPr>
              <a:t>RQ3</a:t>
            </a:r>
            <a:r>
              <a:rPr lang="zh-CN" altLang="en-US" sz="2000" dirty="0">
                <a:latin typeface="华文中宋" panose="02010600040101010101" pitchFamily="2" charset="-122"/>
                <a:ea typeface="华文中宋" panose="02010600040101010101" pitchFamily="2" charset="-122"/>
              </a:rPr>
              <a:t>：哪一种方式（选择测试用例和选择蜕变关系）提升</a:t>
            </a:r>
            <a:r>
              <a:rPr lang="en-US" altLang="zh-CN" sz="2000" dirty="0">
                <a:latin typeface="华文中宋" panose="02010600040101010101" pitchFamily="2" charset="-122"/>
                <a:ea typeface="华文中宋" panose="02010600040101010101" pitchFamily="2" charset="-122"/>
              </a:rPr>
              <a:t>MT</a:t>
            </a:r>
            <a:r>
              <a:rPr lang="zh-CN" altLang="en-US" sz="2000" dirty="0">
                <a:latin typeface="华文中宋" panose="02010600040101010101" pitchFamily="2" charset="-122"/>
                <a:ea typeface="华文中宋" panose="02010600040101010101" pitchFamily="2" charset="-122"/>
              </a:rPr>
              <a:t>故障检测效率的效果更明显</a:t>
            </a:r>
            <a:r>
              <a:rPr lang="zh-CN" altLang="en-US" sz="2000" dirty="0" smtClean="0">
                <a:latin typeface="华文中宋" panose="02010600040101010101" pitchFamily="2" charset="-122"/>
                <a:ea typeface="华文中宋" panose="02010600040101010101" pitchFamily="2" charset="-122"/>
              </a:rPr>
              <a:t>？</a:t>
            </a:r>
            <a:endParaRPr lang="en-US" altLang="zh-CN" sz="2000" dirty="0">
              <a:latin typeface="华文中宋" panose="02010600040101010101" pitchFamily="2" charset="-122"/>
              <a:ea typeface="华文中宋" panose="02010600040101010101" pitchFamily="2" charset="-122"/>
            </a:endParaRPr>
          </a:p>
        </p:txBody>
      </p:sp>
      <p:pic>
        <p:nvPicPr>
          <p:cNvPr id="12" name="图片 11"/>
          <p:cNvPicPr>
            <a:picLocks noChangeAspect="1"/>
          </p:cNvPicPr>
          <p:nvPr/>
        </p:nvPicPr>
        <p:blipFill>
          <a:blip r:embed="rId2"/>
          <a:stretch>
            <a:fillRect/>
          </a:stretch>
        </p:blipFill>
        <p:spPr>
          <a:xfrm>
            <a:off x="2652260" y="1977222"/>
            <a:ext cx="6455163" cy="3652837"/>
          </a:xfrm>
          <a:prstGeom prst="rect">
            <a:avLst/>
          </a:prstGeom>
        </p:spPr>
      </p:pic>
      <p:sp>
        <p:nvSpPr>
          <p:cNvPr id="13" name="文本框 12"/>
          <p:cNvSpPr txBox="1"/>
          <p:nvPr/>
        </p:nvSpPr>
        <p:spPr>
          <a:xfrm>
            <a:off x="1672704" y="5993568"/>
            <a:ext cx="7822277" cy="369332"/>
          </a:xfrm>
          <a:prstGeom prst="rect">
            <a:avLst/>
          </a:prstGeom>
          <a:noFill/>
        </p:spPr>
        <p:txBody>
          <a:bodyPr wrap="square" rtlCol="0">
            <a:spAutoFit/>
          </a:bodyPr>
          <a:lstStyle/>
          <a:p>
            <a:r>
              <a:rPr lang="zh-CN" altLang="en-US" dirty="0" smtClean="0">
                <a:solidFill>
                  <a:srgbClr val="FF0000"/>
                </a:solidFill>
              </a:rPr>
              <a:t>是否需要补充一组</a:t>
            </a:r>
            <a:r>
              <a:rPr lang="en-US" altLang="zh-CN" dirty="0" smtClean="0">
                <a:solidFill>
                  <a:srgbClr val="FF0000"/>
                </a:solidFill>
              </a:rPr>
              <a:t>Random</a:t>
            </a:r>
            <a:r>
              <a:rPr lang="zh-CN" altLang="en-US" dirty="0" smtClean="0">
                <a:solidFill>
                  <a:srgbClr val="FF0000"/>
                </a:solidFill>
              </a:rPr>
              <a:t>选择测试用例，</a:t>
            </a:r>
            <a:r>
              <a:rPr lang="en-US" altLang="zh-CN" dirty="0" smtClean="0">
                <a:solidFill>
                  <a:srgbClr val="FF0000"/>
                </a:solidFill>
              </a:rPr>
              <a:t>PBMR</a:t>
            </a:r>
            <a:r>
              <a:rPr lang="zh-CN" altLang="en-US" dirty="0" smtClean="0">
                <a:solidFill>
                  <a:srgbClr val="FF0000"/>
                </a:solidFill>
              </a:rPr>
              <a:t>选择蜕变关系的实验？</a:t>
            </a:r>
            <a:endParaRPr lang="en-US" altLang="zh-CN" dirty="0" smtClean="0">
              <a:solidFill>
                <a:srgbClr val="FF0000"/>
              </a:solidFill>
            </a:endParaRPr>
          </a:p>
        </p:txBody>
      </p:sp>
    </p:spTree>
    <p:extLst>
      <p:ext uri="{BB962C8B-B14F-4D97-AF65-F5344CB8AC3E}">
        <p14:creationId xmlns:p14="http://schemas.microsoft.com/office/powerpoint/2010/main" val="3593123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9"/>
          <p:cNvSpPr txBox="1">
            <a:spLocks noChangeArrowheads="1"/>
          </p:cNvSpPr>
          <p:nvPr/>
        </p:nvSpPr>
        <p:spPr bwMode="auto">
          <a:xfrm>
            <a:off x="2009776" y="1143001"/>
            <a:ext cx="3203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6700" indent="-266700">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342900" indent="-342900" eaLnBrk="1" hangingPunct="1">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cs typeface="Times New Roman" panose="02020603050405020304" pitchFamily="18" charset="0"/>
              </a:rPr>
              <a:t>适应性蜕变测试</a:t>
            </a:r>
            <a:endParaRPr lang="en-US" altLang="zh-CN" sz="2000" dirty="0">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7" name="灯片编号占位符 6"/>
          <p:cNvSpPr txBox="1">
            <a:spLocks noGrp="1"/>
          </p:cNvSpPr>
          <p:nvPr/>
        </p:nvSpPr>
        <p:spPr bwMode="auto">
          <a:xfrm>
            <a:off x="4800600" y="6480175"/>
            <a:ext cx="2133600" cy="292100"/>
          </a:xfrm>
          <a:prstGeom prst="rect">
            <a:avLst/>
          </a:prstGeom>
          <a:noFill/>
          <a:ln>
            <a:miter lim="800000"/>
            <a:headEnd/>
            <a:tailEnd/>
          </a:ln>
        </p:spPr>
        <p:txBody>
          <a:bodyPr/>
          <a:lstStyle/>
          <a:p>
            <a:pPr algn="ctr" eaLnBrk="1" hangingPunct="1">
              <a:defRPr/>
            </a:pPr>
            <a:fld id="{7742EFA7-90CE-46BA-9F62-D4A5DBB68419}" type="slidenum">
              <a:rPr lang="en-US" altLang="zh-CN" sz="1400">
                <a:solidFill>
                  <a:schemeClr val="tx2"/>
                </a:solidFill>
              </a:rPr>
              <a:pPr algn="ctr" eaLnBrk="1" hangingPunct="1">
                <a:defRPr/>
              </a:pPr>
              <a:t>5</a:t>
            </a:fld>
            <a:endParaRPr lang="en-US" altLang="zh-CN" sz="1400" dirty="0">
              <a:solidFill>
                <a:schemeClr val="tx2"/>
              </a:solidFill>
            </a:endParaRPr>
          </a:p>
        </p:txBody>
      </p:sp>
      <p:sp>
        <p:nvSpPr>
          <p:cNvPr id="21508" name="AutoShape 11" descr="http://muclipse.sourceforge.net/img/mutation.jpg"/>
          <p:cNvSpPr>
            <a:spLocks noChangeAspect="1" noChangeArrowheads="1"/>
          </p:cNvSpPr>
          <p:nvPr/>
        </p:nvSpPr>
        <p:spPr bwMode="auto">
          <a:xfrm>
            <a:off x="1587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 name="文本框 8">
            <a:extLst>
              <a:ext uri="{FF2B5EF4-FFF2-40B4-BE49-F238E27FC236}">
                <a16:creationId xmlns:a16="http://schemas.microsoft.com/office/drawing/2014/main" id="{027DC20B-7F75-469B-A8FA-6176BF32AE77}"/>
              </a:ext>
            </a:extLst>
          </p:cNvPr>
          <p:cNvSpPr txBox="1"/>
          <p:nvPr/>
        </p:nvSpPr>
        <p:spPr>
          <a:xfrm>
            <a:off x="5193411" y="580607"/>
            <a:ext cx="179882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8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背景介绍</a:t>
            </a:r>
            <a:endParaRPr lang="zh-CN" altLang="en-US" sz="28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22" name="直接连接符 21">
            <a:extLst>
              <a:ext uri="{FF2B5EF4-FFF2-40B4-BE49-F238E27FC236}">
                <a16:creationId xmlns:a16="http://schemas.microsoft.com/office/drawing/2014/main" id="{CF813D31-5BBC-47A4-8C59-4E4168CAA66D}"/>
              </a:ext>
            </a:extLst>
          </p:cNvPr>
          <p:cNvCxnSpPr/>
          <p:nvPr/>
        </p:nvCxnSpPr>
        <p:spPr>
          <a:xfrm>
            <a:off x="5130800" y="1113597"/>
            <a:ext cx="192405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7558" y="1859608"/>
            <a:ext cx="8307242" cy="4620567"/>
          </a:xfrm>
          <a:prstGeom prst="rect">
            <a:avLst/>
          </a:prstGeom>
        </p:spPr>
      </p:pic>
    </p:spTree>
    <p:custDataLst>
      <p:tags r:id="rId1"/>
    </p:custDataLst>
    <p:extLst>
      <p:ext uri="{BB962C8B-B14F-4D97-AF65-F5344CB8AC3E}">
        <p14:creationId xmlns:p14="http://schemas.microsoft.com/office/powerpoint/2010/main" val="39856089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a:extLst>
              <a:ext uri="{FF2B5EF4-FFF2-40B4-BE49-F238E27FC236}">
                <a16:creationId xmlns:a16="http://schemas.microsoft.com/office/drawing/2014/main" id="{027DC20B-7F75-469B-A8FA-6176BF32AE77}"/>
              </a:ext>
            </a:extLst>
          </p:cNvPr>
          <p:cNvSpPr txBox="1"/>
          <p:nvPr/>
        </p:nvSpPr>
        <p:spPr>
          <a:xfrm>
            <a:off x="5193411" y="766844"/>
            <a:ext cx="179882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8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实验对象</a:t>
            </a:r>
            <a:endParaRPr lang="zh-CN" altLang="en-US" sz="28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4" name="直接连接符 3">
            <a:extLst>
              <a:ext uri="{FF2B5EF4-FFF2-40B4-BE49-F238E27FC236}">
                <a16:creationId xmlns:a16="http://schemas.microsoft.com/office/drawing/2014/main" id="{CF813D31-5BBC-47A4-8C59-4E4168CAA66D}"/>
              </a:ext>
            </a:extLst>
          </p:cNvPr>
          <p:cNvCxnSpPr/>
          <p:nvPr/>
        </p:nvCxnSpPr>
        <p:spPr>
          <a:xfrm>
            <a:off x="5130800" y="1299834"/>
            <a:ext cx="192405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230" y="1674876"/>
            <a:ext cx="11147646" cy="3697224"/>
          </a:xfrm>
          <a:prstGeom prst="rect">
            <a:avLst/>
          </a:prstGeom>
        </p:spPr>
      </p:pic>
    </p:spTree>
    <p:extLst>
      <p:ext uri="{BB962C8B-B14F-4D97-AF65-F5344CB8AC3E}">
        <p14:creationId xmlns:p14="http://schemas.microsoft.com/office/powerpoint/2010/main" val="23574785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a:extLst>
              <a:ext uri="{FF2B5EF4-FFF2-40B4-BE49-F238E27FC236}">
                <a16:creationId xmlns:a16="http://schemas.microsoft.com/office/drawing/2014/main" id="{027DC20B-7F75-469B-A8FA-6176BF32AE77}"/>
              </a:ext>
            </a:extLst>
          </p:cNvPr>
          <p:cNvSpPr txBox="1"/>
          <p:nvPr/>
        </p:nvSpPr>
        <p:spPr>
          <a:xfrm>
            <a:off x="5193411" y="766844"/>
            <a:ext cx="179882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8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实验对象</a:t>
            </a:r>
            <a:endParaRPr lang="zh-CN" altLang="en-US" sz="28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4" name="直接连接符 3">
            <a:extLst>
              <a:ext uri="{FF2B5EF4-FFF2-40B4-BE49-F238E27FC236}">
                <a16:creationId xmlns:a16="http://schemas.microsoft.com/office/drawing/2014/main" id="{CF813D31-5BBC-47A4-8C59-4E4168CAA66D}"/>
              </a:ext>
            </a:extLst>
          </p:cNvPr>
          <p:cNvCxnSpPr/>
          <p:nvPr/>
        </p:nvCxnSpPr>
        <p:spPr>
          <a:xfrm>
            <a:off x="5130800" y="1299834"/>
            <a:ext cx="192405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05256" y="1467451"/>
            <a:ext cx="1892808"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实验室程序</a:t>
            </a:r>
            <a:endParaRPr lang="zh-CN" altLang="en-US" sz="2000" dirty="0">
              <a:latin typeface="华文中宋" panose="02010600040101010101" pitchFamily="2" charset="-122"/>
              <a:ea typeface="华文中宋" panose="02010600040101010101" pitchFamily="2" charset="-122"/>
            </a:endParaRPr>
          </a:p>
        </p:txBody>
      </p:sp>
      <p:sp>
        <p:nvSpPr>
          <p:cNvPr id="6" name="文本框 5"/>
          <p:cNvSpPr txBox="1"/>
          <p:nvPr/>
        </p:nvSpPr>
        <p:spPr>
          <a:xfrm>
            <a:off x="1052022" y="1779145"/>
            <a:ext cx="8851392" cy="4662815"/>
          </a:xfrm>
          <a:prstGeom prst="rect">
            <a:avLst/>
          </a:prstGeom>
          <a:noFill/>
        </p:spPr>
        <p:txBody>
          <a:bodyPr wrap="square" rtlCol="0">
            <a:spAutoFit/>
          </a:bodyPr>
          <a:lstStyle/>
          <a:p>
            <a:pPr marL="342900" indent="-342900">
              <a:lnSpc>
                <a:spcPct val="150000"/>
              </a:lnSpc>
              <a:buFont typeface="+mj-ea"/>
              <a:buAutoNum type="circleNumDbPlain"/>
            </a:pPr>
            <a:r>
              <a:rPr lang="en-US" altLang="zh-CN" dirty="0" smtClean="0">
                <a:latin typeface="华文中宋" panose="02010600040101010101" pitchFamily="2" charset="-122"/>
                <a:ea typeface="华文中宋" panose="02010600040101010101" pitchFamily="2" charset="-122"/>
              </a:rPr>
              <a:t>ACMS</a:t>
            </a:r>
            <a:r>
              <a:rPr lang="zh-CN" altLang="en-US" dirty="0" smtClean="0">
                <a:latin typeface="华文中宋" panose="02010600040101010101" pitchFamily="2" charset="-122"/>
                <a:ea typeface="华文中宋" panose="02010600040101010101" pitchFamily="2" charset="-122"/>
              </a:rPr>
              <a:t>根据乘客的</a:t>
            </a:r>
            <a:r>
              <a:rPr lang="zh-CN" altLang="en-US" dirty="0" smtClean="0">
                <a:solidFill>
                  <a:schemeClr val="accent1"/>
                </a:solidFill>
                <a:latin typeface="华文中宋" panose="02010600040101010101" pitchFamily="2" charset="-122"/>
                <a:ea typeface="华文中宋" panose="02010600040101010101" pitchFamily="2" charset="-122"/>
              </a:rPr>
              <a:t>座舱等级</a:t>
            </a:r>
            <a:r>
              <a:rPr lang="zh-CN" altLang="en-US" dirty="0" smtClean="0">
                <a:latin typeface="华文中宋" panose="02010600040101010101" pitchFamily="2" charset="-122"/>
                <a:ea typeface="华文中宋" panose="02010600040101010101" pitchFamily="2" charset="-122"/>
              </a:rPr>
              <a:t>、</a:t>
            </a:r>
            <a:r>
              <a:rPr lang="zh-CN" altLang="en-US" dirty="0" smtClean="0">
                <a:solidFill>
                  <a:schemeClr val="accent1"/>
                </a:solidFill>
                <a:latin typeface="华文中宋" panose="02010600040101010101" pitchFamily="2" charset="-122"/>
                <a:ea typeface="华文中宋" panose="02010600040101010101" pitchFamily="2" charset="-122"/>
              </a:rPr>
              <a:t>携带的行李重量</a:t>
            </a:r>
            <a:r>
              <a:rPr lang="zh-CN" altLang="en-US" dirty="0" smtClean="0">
                <a:latin typeface="华文中宋" panose="02010600040101010101" pitchFamily="2" charset="-122"/>
                <a:ea typeface="华文中宋" panose="02010600040101010101" pitchFamily="2" charset="-122"/>
              </a:rPr>
              <a:t>、</a:t>
            </a:r>
            <a:r>
              <a:rPr lang="zh-CN" altLang="en-US" dirty="0" smtClean="0">
                <a:solidFill>
                  <a:schemeClr val="accent1"/>
                </a:solidFill>
                <a:latin typeface="华文中宋" panose="02010600040101010101" pitchFamily="2" charset="-122"/>
                <a:ea typeface="华文中宋" panose="02010600040101010101" pitchFamily="2" charset="-122"/>
              </a:rPr>
              <a:t>目的地</a:t>
            </a:r>
            <a:r>
              <a:rPr lang="zh-CN" altLang="en-US" dirty="0" smtClean="0">
                <a:latin typeface="华文中宋" panose="02010600040101010101" pitchFamily="2" charset="-122"/>
                <a:ea typeface="华文中宋" panose="02010600040101010101" pitchFamily="2" charset="-122"/>
              </a:rPr>
              <a:t>（国内或者国外）以及</a:t>
            </a:r>
            <a:r>
              <a:rPr lang="zh-CN" altLang="en-US" dirty="0" smtClean="0">
                <a:solidFill>
                  <a:schemeClr val="accent1"/>
                </a:solidFill>
                <a:latin typeface="华文中宋" panose="02010600040101010101" pitchFamily="2" charset="-122"/>
                <a:ea typeface="华文中宋" panose="02010600040101010101" pitchFamily="2" charset="-122"/>
              </a:rPr>
              <a:t>是否为学生</a:t>
            </a:r>
            <a:r>
              <a:rPr lang="zh-CN" altLang="en-US" dirty="0" smtClean="0">
                <a:latin typeface="华文中宋" panose="02010600040101010101" pitchFamily="2" charset="-122"/>
                <a:ea typeface="华文中宋" panose="02010600040101010101" pitchFamily="2" charset="-122"/>
              </a:rPr>
              <a:t>计算需要支付的托运费用</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en-US" altLang="zh-CN" dirty="0">
                <a:latin typeface="华文中宋" panose="02010600040101010101" pitchFamily="2" charset="-122"/>
                <a:ea typeface="华文中宋" panose="02010600040101010101" pitchFamily="2" charset="-122"/>
              </a:rPr>
              <a:t>CUBS</a:t>
            </a:r>
            <a:r>
              <a:rPr lang="zh-CN" altLang="en-US" dirty="0">
                <a:latin typeface="华文中宋" panose="02010600040101010101" pitchFamily="2" charset="-122"/>
                <a:ea typeface="华文中宋" panose="02010600040101010101" pitchFamily="2" charset="-122"/>
              </a:rPr>
              <a:t>根据用户选择的</a:t>
            </a:r>
            <a:r>
              <a:rPr lang="zh-CN" altLang="en-US" dirty="0">
                <a:solidFill>
                  <a:schemeClr val="accent1"/>
                </a:solidFill>
                <a:latin typeface="华文中宋" panose="02010600040101010101" pitchFamily="2" charset="-122"/>
                <a:ea typeface="华文中宋" panose="02010600040101010101" pitchFamily="2" charset="-122"/>
              </a:rPr>
              <a:t>套餐</a:t>
            </a:r>
            <a:r>
              <a:rPr lang="zh-CN" altLang="en-US" dirty="0">
                <a:latin typeface="华文中宋" panose="02010600040101010101" pitchFamily="2" charset="-122"/>
                <a:ea typeface="华文中宋" panose="02010600040101010101" pitchFamily="2" charset="-122"/>
              </a:rPr>
              <a:t>以及当月的实际使用的</a:t>
            </a:r>
            <a:r>
              <a:rPr lang="zh-CN" altLang="en-US" dirty="0">
                <a:solidFill>
                  <a:schemeClr val="accent1"/>
                </a:solidFill>
                <a:latin typeface="华文中宋" panose="02010600040101010101" pitchFamily="2" charset="-122"/>
                <a:ea typeface="华文中宋" panose="02010600040101010101" pitchFamily="2" charset="-122"/>
              </a:rPr>
              <a:t>流量</a:t>
            </a:r>
            <a:r>
              <a:rPr lang="zh-CN" altLang="en-US" dirty="0">
                <a:latin typeface="华文中宋" panose="02010600040101010101" pitchFamily="2" charset="-122"/>
                <a:ea typeface="华文中宋" panose="02010600040101010101" pitchFamily="2" charset="-122"/>
              </a:rPr>
              <a:t>和</a:t>
            </a:r>
            <a:r>
              <a:rPr lang="zh-CN" altLang="en-US" dirty="0">
                <a:solidFill>
                  <a:schemeClr val="accent1"/>
                </a:solidFill>
                <a:latin typeface="华文中宋" panose="02010600040101010101" pitchFamily="2" charset="-122"/>
                <a:ea typeface="华文中宋" panose="02010600040101010101" pitchFamily="2" charset="-122"/>
              </a:rPr>
              <a:t>通话时间</a:t>
            </a:r>
            <a:r>
              <a:rPr lang="zh-CN" altLang="en-US" dirty="0">
                <a:latin typeface="华文中宋" panose="02010600040101010101" pitchFamily="2" charset="-122"/>
                <a:ea typeface="华文中宋" panose="02010600040101010101" pitchFamily="2" charset="-122"/>
              </a:rPr>
              <a:t>计算消费</a:t>
            </a:r>
            <a:r>
              <a:rPr lang="zh-CN" altLang="en-US" dirty="0" smtClean="0">
                <a:latin typeface="华文中宋" panose="02010600040101010101" pitchFamily="2" charset="-122"/>
                <a:ea typeface="华文中宋" panose="02010600040101010101" pitchFamily="2" charset="-122"/>
              </a:rPr>
              <a:t>额</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en-US" altLang="zh-CN" dirty="0">
                <a:latin typeface="华文中宋" panose="02010600040101010101" pitchFamily="2" charset="-122"/>
                <a:ea typeface="华文中宋" panose="02010600040101010101" pitchFamily="2" charset="-122"/>
              </a:rPr>
              <a:t>ERS</a:t>
            </a:r>
            <a:r>
              <a:rPr lang="zh-CN" altLang="en-US" dirty="0">
                <a:latin typeface="华文中宋" panose="02010600040101010101" pitchFamily="2" charset="-122"/>
                <a:ea typeface="华文中宋" panose="02010600040101010101" pitchFamily="2" charset="-122"/>
              </a:rPr>
              <a:t>协助公司销售总监 </a:t>
            </a:r>
            <a:r>
              <a:rPr lang="en-US" altLang="zh-CN" dirty="0">
                <a:latin typeface="华文中宋" panose="02010600040101010101" pitchFamily="2" charset="-122"/>
                <a:ea typeface="华文中宋" panose="02010600040101010101" pitchFamily="2" charset="-122"/>
                <a:sym typeface="Wingdings" panose="05000000000000000000" pitchFamily="2" charset="2"/>
              </a:rPr>
              <a:t>: (1) </a:t>
            </a:r>
            <a:r>
              <a:rPr lang="zh-CN" altLang="en-US" dirty="0">
                <a:latin typeface="华文中宋" panose="02010600040101010101" pitchFamily="2" charset="-122"/>
                <a:ea typeface="华文中宋" panose="02010600040101010101" pitchFamily="2" charset="-122"/>
              </a:rPr>
              <a:t>确定每个高级销售经理和因使用公司车辆产生的 “过度” 英里数而应向公司</a:t>
            </a:r>
            <a:r>
              <a:rPr lang="zh-CN" altLang="en-US" dirty="0">
                <a:solidFill>
                  <a:schemeClr val="accent1"/>
                </a:solidFill>
                <a:latin typeface="华文中宋" panose="02010600040101010101" pitchFamily="2" charset="-122"/>
                <a:ea typeface="华文中宋" panose="02010600040101010101" pitchFamily="2" charset="-122"/>
              </a:rPr>
              <a:t>补偿的费用</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(2) </a:t>
            </a:r>
            <a:r>
              <a:rPr lang="zh-CN" altLang="en-US" dirty="0">
                <a:latin typeface="华文中宋" panose="02010600040101010101" pitchFamily="2" charset="-122"/>
                <a:ea typeface="华文中宋" panose="02010600040101010101" pitchFamily="2" charset="-122"/>
              </a:rPr>
              <a:t>处理高级销售经理、销售经理和主管的差旅和电话等各种类型的</a:t>
            </a:r>
            <a:r>
              <a:rPr lang="zh-CN" altLang="en-US" dirty="0">
                <a:solidFill>
                  <a:schemeClr val="accent1"/>
                </a:solidFill>
                <a:latin typeface="华文中宋" panose="02010600040101010101" pitchFamily="2" charset="-122"/>
                <a:ea typeface="华文中宋" panose="02010600040101010101" pitchFamily="2" charset="-122"/>
              </a:rPr>
              <a:t>报销</a:t>
            </a:r>
            <a:r>
              <a:rPr lang="zh-CN" altLang="en-US" dirty="0" smtClean="0">
                <a:latin typeface="华文中宋" panose="02010600040101010101" pitchFamily="2" charset="-122"/>
                <a:ea typeface="华文中宋" panose="02010600040101010101" pitchFamily="2" charset="-122"/>
              </a:rPr>
              <a:t>请求</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en-US" altLang="zh-CN" dirty="0">
                <a:latin typeface="华文中宋" panose="02010600040101010101" pitchFamily="2" charset="-122"/>
                <a:ea typeface="华文中宋" panose="02010600040101010101" pitchFamily="2" charset="-122"/>
              </a:rPr>
              <a:t>MOS</a:t>
            </a:r>
            <a:r>
              <a:rPr lang="zh-CN" altLang="en-US" dirty="0">
                <a:latin typeface="华文中宋" panose="02010600040101010101" pitchFamily="2" charset="-122"/>
                <a:ea typeface="华文中宋" panose="02010600040101010101" pitchFamily="2" charset="-122"/>
              </a:rPr>
              <a:t>被航空餐饮公司用来确定</a:t>
            </a:r>
            <a:r>
              <a:rPr lang="zh-CN" altLang="en-US" dirty="0">
                <a:solidFill>
                  <a:schemeClr val="accent1"/>
                </a:solidFill>
                <a:latin typeface="华文中宋" panose="02010600040101010101" pitchFamily="2" charset="-122"/>
                <a:ea typeface="华文中宋" panose="02010600040101010101" pitchFamily="2" charset="-122"/>
              </a:rPr>
              <a:t>某种型号的飞机</a:t>
            </a:r>
            <a:r>
              <a:rPr lang="zh-CN" altLang="en-US" dirty="0">
                <a:latin typeface="华文中宋" panose="02010600040101010101" pitchFamily="2" charset="-122"/>
                <a:ea typeface="华文中宋" panose="02010600040101010101" pitchFamily="2" charset="-122"/>
              </a:rPr>
              <a:t>需要准备和装载的每类型</a:t>
            </a:r>
            <a:r>
              <a:rPr lang="zh-CN" altLang="en-US" dirty="0">
                <a:solidFill>
                  <a:schemeClr val="accent1"/>
                </a:solidFill>
                <a:latin typeface="华文中宋" panose="02010600040101010101" pitchFamily="2" charset="-122"/>
                <a:ea typeface="华文中宋" panose="02010600040101010101" pitchFamily="2" charset="-122"/>
              </a:rPr>
              <a:t>餐饮</a:t>
            </a:r>
            <a:r>
              <a:rPr lang="zh-CN" altLang="en-US" dirty="0">
                <a:latin typeface="华文中宋" panose="02010600040101010101" pitchFamily="2" charset="-122"/>
                <a:ea typeface="华文中宋" panose="02010600040101010101" pitchFamily="2" charset="-122"/>
              </a:rPr>
              <a:t>和其他</a:t>
            </a:r>
            <a:r>
              <a:rPr lang="zh-CN" altLang="en-US" dirty="0">
                <a:solidFill>
                  <a:schemeClr val="accent1"/>
                </a:solidFill>
                <a:latin typeface="华文中宋" panose="02010600040101010101" pitchFamily="2" charset="-122"/>
                <a:ea typeface="华文中宋" panose="02010600040101010101" pitchFamily="2" charset="-122"/>
              </a:rPr>
              <a:t>特殊要求食物</a:t>
            </a:r>
            <a:r>
              <a:rPr lang="zh-CN" altLang="en-US" dirty="0">
                <a:latin typeface="华文中宋" panose="02010600040101010101" pitchFamily="2" charset="-122"/>
                <a:ea typeface="华文中宋" panose="02010600040101010101" pitchFamily="2" charset="-122"/>
              </a:rPr>
              <a:t>的数量 </a:t>
            </a:r>
            <a:endParaRPr lang="en-US" altLang="zh-CN" dirty="0" smtClean="0">
              <a:latin typeface="华文中宋" panose="02010600040101010101" pitchFamily="2" charset="-122"/>
              <a:ea typeface="华文中宋" panose="02010600040101010101" pitchFamily="2" charset="-122"/>
            </a:endParaRPr>
          </a:p>
          <a:p>
            <a:pPr marL="285750" indent="-285750">
              <a:lnSpc>
                <a:spcPct val="150000"/>
              </a:lnSpc>
              <a:buFont typeface="Arial" panose="020B0604020202020204" pitchFamily="34" charset="0"/>
              <a:buChar char="•"/>
            </a:pPr>
            <a:endParaRPr lang="zh-CN" altLang="en-US" dirty="0">
              <a:latin typeface="华文中宋" panose="02010600040101010101" pitchFamily="2" charset="-122"/>
              <a:ea typeface="华文中宋" panose="02010600040101010101" pitchFamily="2" charset="-122"/>
            </a:endParaRPr>
          </a:p>
          <a:p>
            <a:pPr marL="285750" indent="-285750">
              <a:lnSpc>
                <a:spcPct val="150000"/>
              </a:lnSpc>
              <a:buFont typeface="Arial" panose="020B0604020202020204" pitchFamily="34" charset="0"/>
              <a:buChar char="•"/>
            </a:pPr>
            <a:endParaRPr lang="en-US" altLang="zh-CN" dirty="0" smtClean="0">
              <a:latin typeface="华文中宋" panose="02010600040101010101" pitchFamily="2" charset="-122"/>
              <a:ea typeface="华文中宋" panose="02010600040101010101" pitchFamily="2" charset="-122"/>
            </a:endParaRPr>
          </a:p>
          <a:p>
            <a:pPr marL="285750" indent="-285750">
              <a:lnSpc>
                <a:spcPct val="150000"/>
              </a:lnSpc>
              <a:buFont typeface="Arial" panose="020B0604020202020204" pitchFamily="34" charset="0"/>
              <a:buChar char="•"/>
            </a:pPr>
            <a:endParaRPr lang="zh-CN" altLang="en-US" dirty="0">
              <a:latin typeface="华文中宋" panose="02010600040101010101" pitchFamily="2" charset="-122"/>
              <a:ea typeface="华文中宋" panose="02010600040101010101" pitchFamily="2" charset="-122"/>
            </a:endParaRPr>
          </a:p>
        </p:txBody>
      </p:sp>
      <p:sp>
        <p:nvSpPr>
          <p:cNvPr id="8" name="矩形 7"/>
          <p:cNvSpPr/>
          <p:nvPr/>
        </p:nvSpPr>
        <p:spPr>
          <a:xfrm>
            <a:off x="1052022" y="5241631"/>
            <a:ext cx="9071714" cy="1200329"/>
          </a:xfrm>
          <a:prstGeom prst="rect">
            <a:avLst/>
          </a:prstGeom>
        </p:spPr>
        <p:txBody>
          <a:bodyPr wrap="none">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选择</a:t>
            </a:r>
            <a:r>
              <a:rPr lang="en-US" altLang="zh-CN" dirty="0" smtClean="0">
                <a:latin typeface="华文中宋" panose="02010600040101010101" pitchFamily="2" charset="-122"/>
                <a:ea typeface="华文中宋" panose="02010600040101010101" pitchFamily="2" charset="-122"/>
              </a:rPr>
              <a:t>ACMS</a:t>
            </a:r>
            <a:r>
              <a:rPr lang="zh-CN" altLang="en-US" dirty="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CUBS</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ERS</a:t>
            </a:r>
            <a:r>
              <a:rPr lang="zh-CN" altLang="en-US" dirty="0" smtClean="0">
                <a:latin typeface="华文中宋" panose="02010600040101010101" pitchFamily="2" charset="-122"/>
                <a:ea typeface="华文中宋" panose="02010600040101010101" pitchFamily="2" charset="-122"/>
              </a:rPr>
              <a:t>和</a:t>
            </a:r>
            <a:r>
              <a:rPr lang="en-US" altLang="zh-CN" dirty="0" smtClean="0">
                <a:latin typeface="华文中宋" panose="02010600040101010101" pitchFamily="2" charset="-122"/>
                <a:ea typeface="华文中宋" panose="02010600040101010101" pitchFamily="2" charset="-122"/>
              </a:rPr>
              <a:t>MOS</a:t>
            </a:r>
            <a:r>
              <a:rPr lang="zh-CN" altLang="en-US" dirty="0" smtClean="0">
                <a:latin typeface="华文中宋" panose="02010600040101010101" pitchFamily="2" charset="-122"/>
                <a:ea typeface="华文中宋" panose="02010600040101010101" pitchFamily="2" charset="-122"/>
              </a:rPr>
              <a:t>作为实验对象的理由</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zh-CN" altLang="en-US" dirty="0" smtClean="0">
                <a:latin typeface="华文中宋" panose="02010600040101010101" pitchFamily="2" charset="-122"/>
                <a:ea typeface="华文中宋" panose="02010600040101010101" pitchFamily="2" charset="-122"/>
              </a:rPr>
              <a:t>这些程序在多个与本文相关的研究作为研究对象，具有较高代表性</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zh-CN" altLang="en-US" dirty="0" smtClean="0">
                <a:latin typeface="华文中宋" panose="02010600040101010101" pitchFamily="2" charset="-122"/>
                <a:ea typeface="华文中宋" panose="02010600040101010101" pitchFamily="2" charset="-122"/>
              </a:rPr>
              <a:t>这些程序的输入格式规范，易于生成测试用例；规格说明简单，易于识别蜕变关系</a:t>
            </a:r>
            <a:endParaRPr lang="en-US" altLang="zh-CN" dirty="0" smtClean="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418473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a:extLst>
              <a:ext uri="{FF2B5EF4-FFF2-40B4-BE49-F238E27FC236}">
                <a16:creationId xmlns:a16="http://schemas.microsoft.com/office/drawing/2014/main" id="{027DC20B-7F75-469B-A8FA-6176BF32AE77}"/>
              </a:ext>
            </a:extLst>
          </p:cNvPr>
          <p:cNvSpPr txBox="1"/>
          <p:nvPr/>
        </p:nvSpPr>
        <p:spPr>
          <a:xfrm>
            <a:off x="5193411" y="766844"/>
            <a:ext cx="179882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8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实验对象</a:t>
            </a:r>
            <a:endParaRPr lang="zh-CN" altLang="en-US" sz="28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4" name="直接连接符 3">
            <a:extLst>
              <a:ext uri="{FF2B5EF4-FFF2-40B4-BE49-F238E27FC236}">
                <a16:creationId xmlns:a16="http://schemas.microsoft.com/office/drawing/2014/main" id="{CF813D31-5BBC-47A4-8C59-4E4168CAA66D}"/>
              </a:ext>
            </a:extLst>
          </p:cNvPr>
          <p:cNvCxnSpPr/>
          <p:nvPr/>
        </p:nvCxnSpPr>
        <p:spPr>
          <a:xfrm>
            <a:off x="5130800" y="1299834"/>
            <a:ext cx="192405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05256" y="1709928"/>
            <a:ext cx="4225544" cy="400110"/>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000" dirty="0" smtClean="0">
                <a:latin typeface="华文中宋" panose="02010600040101010101" pitchFamily="2" charset="-122"/>
                <a:ea typeface="华文中宋" panose="02010600040101010101" pitchFamily="2" charset="-122"/>
              </a:rPr>
              <a:t>GUN-</a:t>
            </a:r>
            <a:r>
              <a:rPr lang="en-US" altLang="zh-CN" sz="2000" dirty="0" err="1" smtClean="0">
                <a:latin typeface="华文中宋" panose="02010600040101010101" pitchFamily="2" charset="-122"/>
                <a:ea typeface="华文中宋" panose="02010600040101010101" pitchFamily="2" charset="-122"/>
              </a:rPr>
              <a:t>grep</a:t>
            </a:r>
            <a:endParaRPr lang="zh-CN" altLang="en-US" sz="2000" dirty="0">
              <a:latin typeface="华文中宋" panose="02010600040101010101" pitchFamily="2" charset="-122"/>
              <a:ea typeface="华文中宋" panose="02010600040101010101" pitchFamily="2" charset="-122"/>
            </a:endParaRPr>
          </a:p>
        </p:txBody>
      </p:sp>
      <p:sp>
        <p:nvSpPr>
          <p:cNvPr id="7" name="矩形 6"/>
          <p:cNvSpPr/>
          <p:nvPr/>
        </p:nvSpPr>
        <p:spPr>
          <a:xfrm>
            <a:off x="1315426" y="2152956"/>
            <a:ext cx="3877985" cy="369332"/>
          </a:xfrm>
          <a:prstGeom prst="rect">
            <a:avLst/>
          </a:prstGeom>
        </p:spPr>
        <p:txBody>
          <a:bodyPr wrap="none">
            <a:spAutoFit/>
          </a:bodyPr>
          <a:lstStyle/>
          <a:p>
            <a:r>
              <a:rPr lang="zh-CN" altLang="en-US" dirty="0" smtClean="0">
                <a:latin typeface="华文中宋" panose="02010600040101010101" pitchFamily="2" charset="-122"/>
                <a:ea typeface="华文中宋" panose="02010600040101010101" pitchFamily="2" charset="-122"/>
              </a:rPr>
              <a:t>查找</a:t>
            </a:r>
            <a:r>
              <a:rPr lang="zh-CN" altLang="en-US" dirty="0">
                <a:latin typeface="华文中宋" panose="02010600040101010101" pitchFamily="2" charset="-122"/>
                <a:ea typeface="华文中宋" panose="02010600040101010101" pitchFamily="2" charset="-122"/>
              </a:rPr>
              <a:t>指定</a:t>
            </a:r>
            <a:r>
              <a:rPr lang="zh-CN" altLang="en-US" dirty="0" smtClean="0">
                <a:latin typeface="华文中宋" panose="02010600040101010101" pitchFamily="2" charset="-122"/>
                <a:ea typeface="华文中宋" panose="02010600040101010101" pitchFamily="2" charset="-122"/>
              </a:rPr>
              <a:t>文件中包含指定模式的内容</a:t>
            </a:r>
            <a:endParaRPr lang="zh-CN" altLang="en-US" dirty="0">
              <a:latin typeface="华文中宋" panose="02010600040101010101" pitchFamily="2" charset="-122"/>
              <a:ea typeface="华文中宋" panose="02010600040101010101" pitchFamily="2" charset="-122"/>
            </a:endParaRPr>
          </a:p>
        </p:txBody>
      </p:sp>
      <p:pic>
        <p:nvPicPr>
          <p:cNvPr id="8" name="图片 7"/>
          <p:cNvPicPr>
            <a:picLocks noChangeAspect="1"/>
          </p:cNvPicPr>
          <p:nvPr/>
        </p:nvPicPr>
        <p:blipFill>
          <a:blip r:embed="rId2"/>
          <a:stretch>
            <a:fillRect/>
          </a:stretch>
        </p:blipFill>
        <p:spPr>
          <a:xfrm>
            <a:off x="1371509" y="2587220"/>
            <a:ext cx="5114925" cy="695325"/>
          </a:xfrm>
          <a:prstGeom prst="rect">
            <a:avLst/>
          </a:prstGeom>
        </p:spPr>
      </p:pic>
      <p:pic>
        <p:nvPicPr>
          <p:cNvPr id="9" name="图片 8"/>
          <p:cNvPicPr>
            <a:picLocks noChangeAspect="1"/>
          </p:cNvPicPr>
          <p:nvPr/>
        </p:nvPicPr>
        <p:blipFill>
          <a:blip r:embed="rId3"/>
          <a:stretch>
            <a:fillRect/>
          </a:stretch>
        </p:blipFill>
        <p:spPr>
          <a:xfrm>
            <a:off x="6778980" y="2619064"/>
            <a:ext cx="4171950" cy="542925"/>
          </a:xfrm>
          <a:prstGeom prst="rect">
            <a:avLst/>
          </a:prstGeom>
        </p:spPr>
      </p:pic>
      <p:sp>
        <p:nvSpPr>
          <p:cNvPr id="10" name="矩形 9"/>
          <p:cNvSpPr/>
          <p:nvPr/>
        </p:nvSpPr>
        <p:spPr>
          <a:xfrm>
            <a:off x="1283610" y="3370515"/>
            <a:ext cx="10081606" cy="2031325"/>
          </a:xfrm>
          <a:prstGeom prst="rect">
            <a:avLst/>
          </a:prstGeom>
        </p:spPr>
        <p:txBody>
          <a:bodyPr wrap="none">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选择</a:t>
            </a:r>
            <a:r>
              <a:rPr lang="en-US" altLang="zh-CN" dirty="0" err="1" smtClean="0">
                <a:latin typeface="华文中宋" panose="02010600040101010101" pitchFamily="2" charset="-122"/>
                <a:ea typeface="华文中宋" panose="02010600040101010101" pitchFamily="2" charset="-122"/>
              </a:rPr>
              <a:t>grep</a:t>
            </a:r>
            <a:r>
              <a:rPr lang="zh-CN" altLang="en-US" dirty="0" smtClean="0">
                <a:latin typeface="华文中宋" panose="02010600040101010101" pitchFamily="2" charset="-122"/>
                <a:ea typeface="华文中宋" panose="02010600040101010101" pitchFamily="2" charset="-122"/>
              </a:rPr>
              <a:t>作为实验对象的理由</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en-US" altLang="zh-CN" dirty="0" err="1">
                <a:latin typeface="华文中宋" panose="02010600040101010101" pitchFamily="2" charset="-122"/>
                <a:ea typeface="华文中宋" panose="02010600040101010101" pitchFamily="2" charset="-122"/>
              </a:rPr>
              <a:t>g</a:t>
            </a:r>
            <a:r>
              <a:rPr lang="en-US" altLang="zh-CN" dirty="0" err="1" smtClean="0">
                <a:latin typeface="华文中宋" panose="02010600040101010101" pitchFamily="2" charset="-122"/>
                <a:ea typeface="华文中宋" panose="02010600040101010101" pitchFamily="2" charset="-122"/>
              </a:rPr>
              <a:t>rep</a:t>
            </a:r>
            <a:r>
              <a:rPr lang="zh-CN" altLang="en-US" dirty="0" smtClean="0">
                <a:latin typeface="华文中宋" panose="02010600040101010101" pitchFamily="2" charset="-122"/>
                <a:ea typeface="华文中宋" panose="02010600040101010101" pitchFamily="2" charset="-122"/>
              </a:rPr>
              <a:t>是开源软件，它的源代码、规格所明书与补丁都可以得到</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en-US" altLang="zh-CN" dirty="0" err="1">
                <a:latin typeface="华文中宋" panose="02010600040101010101" pitchFamily="2" charset="-122"/>
                <a:ea typeface="华文中宋" panose="02010600040101010101" pitchFamily="2" charset="-122"/>
              </a:rPr>
              <a:t>g</a:t>
            </a:r>
            <a:r>
              <a:rPr lang="en-US" altLang="zh-CN" dirty="0" err="1" smtClean="0">
                <a:latin typeface="华文中宋" panose="02010600040101010101" pitchFamily="2" charset="-122"/>
                <a:ea typeface="华文中宋" panose="02010600040101010101" pitchFamily="2" charset="-122"/>
              </a:rPr>
              <a:t>rep</a:t>
            </a:r>
            <a:r>
              <a:rPr lang="zh-CN" altLang="en-US" dirty="0" smtClean="0">
                <a:latin typeface="华文中宋" panose="02010600040101010101" pitchFamily="2" charset="-122"/>
                <a:ea typeface="华文中宋" panose="02010600040101010101" pitchFamily="2" charset="-122"/>
              </a:rPr>
              <a:t>的规模以及复杂度适合作为研究对象</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en-US" altLang="zh-CN" dirty="0" err="1">
                <a:latin typeface="华文中宋" panose="02010600040101010101" pitchFamily="2" charset="-122"/>
                <a:ea typeface="华文中宋" panose="02010600040101010101" pitchFamily="2" charset="-122"/>
              </a:rPr>
              <a:t>g</a:t>
            </a:r>
            <a:r>
              <a:rPr lang="en-US" altLang="zh-CN" dirty="0" err="1" smtClean="0">
                <a:latin typeface="华文中宋" panose="02010600040101010101" pitchFamily="2" charset="-122"/>
                <a:ea typeface="华文中宋" panose="02010600040101010101" pitchFamily="2" charset="-122"/>
              </a:rPr>
              <a:t>rep</a:t>
            </a:r>
            <a:r>
              <a:rPr lang="zh-CN" altLang="en-US" dirty="0" smtClean="0">
                <a:latin typeface="华文中宋" panose="02010600040101010101" pitchFamily="2" charset="-122"/>
                <a:ea typeface="华文中宋" panose="02010600040101010101" pitchFamily="2" charset="-122"/>
              </a:rPr>
              <a:t>的输入比较复杂，但是仍然可以自动生成测试用例（</a:t>
            </a:r>
            <a:r>
              <a:rPr lang="zh-CN" altLang="en-US" dirty="0" smtClean="0">
                <a:solidFill>
                  <a:schemeClr val="accent1"/>
                </a:solidFill>
                <a:latin typeface="华文中宋" panose="02010600040101010101" pitchFamily="2" charset="-122"/>
                <a:ea typeface="华文中宋" panose="02010600040101010101" pitchFamily="2" charset="-122"/>
              </a:rPr>
              <a:t>正则表达式</a:t>
            </a:r>
            <a:r>
              <a:rPr lang="zh-CN" altLang="en-US" dirty="0" smtClean="0">
                <a:latin typeface="华文中宋" panose="02010600040101010101" pitchFamily="2" charset="-122"/>
                <a:ea typeface="华文中宋" panose="02010600040101010101" pitchFamily="2" charset="-122"/>
              </a:rPr>
              <a:t>和与之匹配的</a:t>
            </a:r>
            <a:r>
              <a:rPr lang="zh-CN" altLang="en-US" dirty="0" smtClean="0">
                <a:solidFill>
                  <a:schemeClr val="accent1"/>
                </a:solidFill>
                <a:latin typeface="华文中宋" panose="02010600040101010101" pitchFamily="2" charset="-122"/>
                <a:ea typeface="华文中宋" panose="02010600040101010101" pitchFamily="2" charset="-122"/>
              </a:rPr>
              <a:t>目标文件</a:t>
            </a:r>
            <a:r>
              <a:rPr lang="zh-CN" altLang="en-US" dirty="0" smtClean="0">
                <a:latin typeface="华文中宋" panose="02010600040101010101" pitchFamily="2" charset="-122"/>
                <a:ea typeface="华文中宋" panose="02010600040101010101" pitchFamily="2" charset="-122"/>
              </a:rPr>
              <a:t>）</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en-US" altLang="zh-CN" dirty="0" err="1">
                <a:latin typeface="华文中宋" panose="02010600040101010101" pitchFamily="2" charset="-122"/>
                <a:ea typeface="华文中宋" panose="02010600040101010101" pitchFamily="2" charset="-122"/>
              </a:rPr>
              <a:t>g</a:t>
            </a:r>
            <a:r>
              <a:rPr lang="en-US" altLang="zh-CN" dirty="0" err="1" smtClean="0">
                <a:latin typeface="华文中宋" panose="02010600040101010101" pitchFamily="2" charset="-122"/>
                <a:ea typeface="华文中宋" panose="02010600040101010101" pitchFamily="2" charset="-122"/>
              </a:rPr>
              <a:t>rep</a:t>
            </a:r>
            <a:r>
              <a:rPr lang="zh-CN" altLang="en-US" dirty="0" smtClean="0">
                <a:latin typeface="华文中宋" panose="02010600040101010101" pitchFamily="2" charset="-122"/>
                <a:ea typeface="华文中宋" panose="02010600040101010101" pitchFamily="2" charset="-122"/>
              </a:rPr>
              <a:t>程序已经被多个工作研究，它的蜕变关系以及正则表达式是可以得到的</a:t>
            </a:r>
            <a:endParaRPr lang="zh-CN" altLang="en-US" dirty="0">
              <a:latin typeface="华文中宋" panose="02010600040101010101" pitchFamily="2" charset="-122"/>
              <a:ea typeface="华文中宋" panose="02010600040101010101" pitchFamily="2" charset="-122"/>
            </a:endParaRPr>
          </a:p>
        </p:txBody>
      </p:sp>
      <p:sp>
        <p:nvSpPr>
          <p:cNvPr id="3" name="椭圆 2"/>
          <p:cNvSpPr/>
          <p:nvPr/>
        </p:nvSpPr>
        <p:spPr>
          <a:xfrm>
            <a:off x="3703320" y="2736047"/>
            <a:ext cx="1427480" cy="44443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18032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a:extLst>
              <a:ext uri="{FF2B5EF4-FFF2-40B4-BE49-F238E27FC236}">
                <a16:creationId xmlns:a16="http://schemas.microsoft.com/office/drawing/2014/main" id="{027DC20B-7F75-469B-A8FA-6176BF32AE77}"/>
              </a:ext>
            </a:extLst>
          </p:cNvPr>
          <p:cNvSpPr txBox="1"/>
          <p:nvPr/>
        </p:nvSpPr>
        <p:spPr>
          <a:xfrm>
            <a:off x="5193411" y="766844"/>
            <a:ext cx="179882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8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实验对象</a:t>
            </a:r>
            <a:endParaRPr lang="zh-CN" altLang="en-US" sz="28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4" name="直接连接符 3">
            <a:extLst>
              <a:ext uri="{FF2B5EF4-FFF2-40B4-BE49-F238E27FC236}">
                <a16:creationId xmlns:a16="http://schemas.microsoft.com/office/drawing/2014/main" id="{CF813D31-5BBC-47A4-8C59-4E4168CAA66D}"/>
              </a:ext>
            </a:extLst>
          </p:cNvPr>
          <p:cNvCxnSpPr/>
          <p:nvPr/>
        </p:nvCxnSpPr>
        <p:spPr>
          <a:xfrm>
            <a:off x="5130800" y="1299834"/>
            <a:ext cx="192405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05256" y="1373130"/>
            <a:ext cx="4225544" cy="400110"/>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000" dirty="0" smtClean="0">
                <a:latin typeface="华文中宋" panose="02010600040101010101" pitchFamily="2" charset="-122"/>
                <a:ea typeface="华文中宋" panose="02010600040101010101" pitchFamily="2" charset="-122"/>
              </a:rPr>
              <a:t>Alibaba-</a:t>
            </a:r>
            <a:r>
              <a:rPr lang="en-US" altLang="zh-CN" sz="2000" dirty="0" err="1" smtClean="0">
                <a:latin typeface="华文中宋" panose="02010600040101010101" pitchFamily="2" charset="-122"/>
                <a:ea typeface="华文中宋" panose="02010600040101010101" pitchFamily="2" charset="-122"/>
              </a:rPr>
              <a:t>FastJson</a:t>
            </a:r>
            <a:endParaRPr lang="zh-CN" altLang="en-US" sz="2000" dirty="0">
              <a:latin typeface="华文中宋" panose="02010600040101010101" pitchFamily="2" charset="-122"/>
              <a:ea typeface="华文中宋" panose="02010600040101010101" pitchFamily="2" charset="-122"/>
            </a:endParaRPr>
          </a:p>
        </p:txBody>
      </p:sp>
      <p:sp>
        <p:nvSpPr>
          <p:cNvPr id="11" name="矩形 10"/>
          <p:cNvSpPr/>
          <p:nvPr/>
        </p:nvSpPr>
        <p:spPr>
          <a:xfrm>
            <a:off x="1255776" y="1693566"/>
            <a:ext cx="9982200" cy="923330"/>
          </a:xfrm>
          <a:prstGeom prst="rect">
            <a:avLst/>
          </a:prstGeom>
        </p:spPr>
        <p:txBody>
          <a:bodyPr wrap="square">
            <a:spAutoFit/>
          </a:bodyPr>
          <a:lstStyle/>
          <a:p>
            <a:pPr>
              <a:lnSpc>
                <a:spcPct val="150000"/>
              </a:lnSpc>
            </a:pPr>
            <a:r>
              <a:rPr lang="zh-CN" altLang="en-US" dirty="0" smtClean="0">
                <a:latin typeface="华文中宋" panose="02010600040101010101" pitchFamily="2" charset="-122"/>
                <a:ea typeface="华文中宋" panose="02010600040101010101" pitchFamily="2" charset="-122"/>
              </a:rPr>
              <a:t>阿里巴巴旗下的</a:t>
            </a:r>
            <a:r>
              <a:rPr lang="zh-CN" altLang="en-US" dirty="0">
                <a:latin typeface="华文中宋" panose="02010600040101010101" pitchFamily="2" charset="-122"/>
                <a:ea typeface="华文中宋" panose="02010600040101010101" pitchFamily="2" charset="-122"/>
              </a:rPr>
              <a:t>开源</a:t>
            </a:r>
            <a:r>
              <a:rPr lang="en-US" altLang="zh-CN" dirty="0">
                <a:latin typeface="华文中宋" panose="02010600040101010101" pitchFamily="2" charset="-122"/>
                <a:ea typeface="华文中宋" panose="02010600040101010101" pitchFamily="2" charset="-122"/>
              </a:rPr>
              <a:t>JSON</a:t>
            </a:r>
            <a:r>
              <a:rPr lang="zh-CN" altLang="en-US" dirty="0">
                <a:latin typeface="华文中宋" panose="02010600040101010101" pitchFamily="2" charset="-122"/>
                <a:ea typeface="华文中宋" panose="02010600040101010101" pitchFamily="2" charset="-122"/>
              </a:rPr>
              <a:t>解析库，它可以</a:t>
            </a:r>
            <a:r>
              <a:rPr lang="zh-CN" altLang="en-US" dirty="0">
                <a:solidFill>
                  <a:schemeClr val="accent1"/>
                </a:solidFill>
                <a:latin typeface="华文中宋" panose="02010600040101010101" pitchFamily="2" charset="-122"/>
                <a:ea typeface="华文中宋" panose="02010600040101010101" pitchFamily="2" charset="-122"/>
              </a:rPr>
              <a:t>解析</a:t>
            </a:r>
            <a:r>
              <a:rPr lang="en-US" altLang="zh-CN" dirty="0">
                <a:solidFill>
                  <a:schemeClr val="accent1"/>
                </a:solidFill>
                <a:latin typeface="华文中宋" panose="02010600040101010101" pitchFamily="2" charset="-122"/>
                <a:ea typeface="华文中宋" panose="02010600040101010101" pitchFamily="2" charset="-122"/>
              </a:rPr>
              <a:t>JSON</a:t>
            </a:r>
            <a:r>
              <a:rPr lang="zh-CN" altLang="en-US" dirty="0">
                <a:solidFill>
                  <a:schemeClr val="accent1"/>
                </a:solidFill>
                <a:latin typeface="华文中宋" panose="02010600040101010101" pitchFamily="2" charset="-122"/>
                <a:ea typeface="华文中宋" panose="02010600040101010101" pitchFamily="2" charset="-122"/>
              </a:rPr>
              <a:t>格式的字符串</a:t>
            </a:r>
            <a:r>
              <a:rPr lang="zh-CN" altLang="en-US" dirty="0">
                <a:latin typeface="华文中宋" panose="02010600040101010101" pitchFamily="2" charset="-122"/>
                <a:ea typeface="华文中宋" panose="02010600040101010101" pitchFamily="2" charset="-122"/>
              </a:rPr>
              <a:t>，支持将</a:t>
            </a:r>
            <a:r>
              <a:rPr lang="en-US" altLang="zh-CN" dirty="0">
                <a:latin typeface="华文中宋" panose="02010600040101010101" pitchFamily="2" charset="-122"/>
                <a:ea typeface="华文中宋" panose="02010600040101010101" pitchFamily="2" charset="-122"/>
              </a:rPr>
              <a:t>Java </a:t>
            </a:r>
            <a:r>
              <a:rPr lang="en-US" altLang="zh-CN" dirty="0" smtClean="0">
                <a:latin typeface="华文中宋" panose="02010600040101010101" pitchFamily="2" charset="-122"/>
                <a:ea typeface="华文中宋" panose="02010600040101010101" pitchFamily="2" charset="-122"/>
              </a:rPr>
              <a:t>Bean/POJO</a:t>
            </a:r>
            <a:r>
              <a:rPr lang="zh-CN" altLang="en-US" dirty="0" smtClean="0">
                <a:latin typeface="华文中宋" panose="02010600040101010101" pitchFamily="2" charset="-122"/>
                <a:ea typeface="华文中宋" panose="02010600040101010101" pitchFamily="2" charset="-122"/>
              </a:rPr>
              <a:t>序列</a:t>
            </a:r>
            <a:r>
              <a:rPr lang="zh-CN" altLang="en-US" dirty="0">
                <a:latin typeface="华文中宋" panose="02010600040101010101" pitchFamily="2" charset="-122"/>
                <a:ea typeface="华文中宋" panose="02010600040101010101" pitchFamily="2" charset="-122"/>
              </a:rPr>
              <a:t>化为</a:t>
            </a:r>
            <a:r>
              <a:rPr lang="en-US" altLang="zh-CN" dirty="0">
                <a:latin typeface="华文中宋" panose="02010600040101010101" pitchFamily="2" charset="-122"/>
                <a:ea typeface="华文中宋" panose="02010600040101010101" pitchFamily="2" charset="-122"/>
              </a:rPr>
              <a:t>JSON</a:t>
            </a:r>
            <a:r>
              <a:rPr lang="zh-CN" altLang="en-US" dirty="0">
                <a:latin typeface="华文中宋" panose="02010600040101010101" pitchFamily="2" charset="-122"/>
                <a:ea typeface="华文中宋" panose="02010600040101010101" pitchFamily="2" charset="-122"/>
              </a:rPr>
              <a:t>字符串，也可以从</a:t>
            </a:r>
            <a:r>
              <a:rPr lang="en-US" altLang="zh-CN" dirty="0">
                <a:latin typeface="华文中宋" panose="02010600040101010101" pitchFamily="2" charset="-122"/>
                <a:ea typeface="华文中宋" panose="02010600040101010101" pitchFamily="2" charset="-122"/>
              </a:rPr>
              <a:t>JSON</a:t>
            </a:r>
            <a:r>
              <a:rPr lang="zh-CN" altLang="en-US" dirty="0">
                <a:latin typeface="华文中宋" panose="02010600040101010101" pitchFamily="2" charset="-122"/>
                <a:ea typeface="华文中宋" panose="02010600040101010101" pitchFamily="2" charset="-122"/>
              </a:rPr>
              <a:t>字符串反序列化到</a:t>
            </a:r>
            <a:r>
              <a:rPr lang="en-US" altLang="zh-CN" dirty="0" smtClean="0">
                <a:latin typeface="华文中宋" panose="02010600040101010101" pitchFamily="2" charset="-122"/>
                <a:ea typeface="华文中宋" panose="02010600040101010101" pitchFamily="2" charset="-122"/>
              </a:rPr>
              <a:t>JavaBean/POJO</a:t>
            </a:r>
            <a:endParaRPr lang="zh-CN" altLang="en-US" dirty="0">
              <a:latin typeface="华文中宋" panose="02010600040101010101" pitchFamily="2" charset="-122"/>
              <a:ea typeface="华文中宋" panose="02010600040101010101" pitchFamily="2" charset="-122"/>
            </a:endParaRPr>
          </a:p>
        </p:txBody>
      </p:sp>
      <p:sp>
        <p:nvSpPr>
          <p:cNvPr id="12" name="文本框 11"/>
          <p:cNvSpPr txBox="1"/>
          <p:nvPr/>
        </p:nvSpPr>
        <p:spPr>
          <a:xfrm>
            <a:off x="1463040" y="2647296"/>
            <a:ext cx="7443216" cy="83099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a:latin typeface="华文中宋" panose="02010600040101010101" pitchFamily="2" charset="-122"/>
                <a:ea typeface="华文中宋" panose="02010600040101010101" pitchFamily="2" charset="-122"/>
              </a:rPr>
              <a:t>序列化：将对象的状态信息转换为可以存储或传输的形式的过程</a:t>
            </a:r>
            <a:endParaRPr lang="en-US" altLang="zh-CN" sz="1600" dirty="0" smtClean="0">
              <a:latin typeface="华文中宋" panose="02010600040101010101" pitchFamily="2" charset="-122"/>
              <a:ea typeface="华文中宋" panose="02010600040101010101" pitchFamily="2" charset="-122"/>
            </a:endParaRPr>
          </a:p>
          <a:p>
            <a:pPr marL="285750" indent="-285750">
              <a:lnSpc>
                <a:spcPct val="150000"/>
              </a:lnSpc>
              <a:buFont typeface="Arial" panose="020B0604020202020204" pitchFamily="34" charset="0"/>
              <a:buChar char="•"/>
            </a:pPr>
            <a:r>
              <a:rPr lang="zh-CN" altLang="en-US" sz="1600" dirty="0">
                <a:solidFill>
                  <a:schemeClr val="accent1"/>
                </a:solidFill>
                <a:latin typeface="华文中宋" panose="02010600040101010101" pitchFamily="2" charset="-122"/>
                <a:ea typeface="华文中宋" panose="02010600040101010101" pitchFamily="2" charset="-122"/>
              </a:rPr>
              <a:t>反序列化</a:t>
            </a:r>
            <a:r>
              <a:rPr lang="zh-CN" altLang="en-US" sz="1600" dirty="0" smtClean="0">
                <a:solidFill>
                  <a:schemeClr val="accent1"/>
                </a:solidFill>
                <a:latin typeface="华文中宋" panose="02010600040101010101" pitchFamily="2" charset="-122"/>
                <a:ea typeface="华文中宋" panose="02010600040101010101" pitchFamily="2" charset="-122"/>
              </a:rPr>
              <a:t>：将存储区的内容恢复</a:t>
            </a:r>
            <a:r>
              <a:rPr lang="zh-CN" altLang="en-US" sz="1600" dirty="0">
                <a:solidFill>
                  <a:schemeClr val="accent1"/>
                </a:solidFill>
                <a:latin typeface="华文中宋" panose="02010600040101010101" pitchFamily="2" charset="-122"/>
                <a:ea typeface="华文中宋" panose="02010600040101010101" pitchFamily="2" charset="-122"/>
              </a:rPr>
              <a:t>为对象的过程</a:t>
            </a:r>
            <a:r>
              <a:rPr lang="zh-CN" altLang="en-US" sz="1600" dirty="0" smtClean="0">
                <a:solidFill>
                  <a:schemeClr val="accent1"/>
                </a:solidFill>
                <a:latin typeface="华文中宋" panose="02010600040101010101" pitchFamily="2" charset="-122"/>
                <a:ea typeface="华文中宋" panose="02010600040101010101" pitchFamily="2" charset="-122"/>
              </a:rPr>
              <a:t>称为反</a:t>
            </a:r>
            <a:r>
              <a:rPr lang="zh-CN" altLang="en-US" sz="1600" dirty="0">
                <a:solidFill>
                  <a:schemeClr val="accent1"/>
                </a:solidFill>
                <a:latin typeface="华文中宋" panose="02010600040101010101" pitchFamily="2" charset="-122"/>
                <a:ea typeface="华文中宋" panose="02010600040101010101" pitchFamily="2" charset="-122"/>
              </a:rPr>
              <a:t>序列化</a:t>
            </a:r>
          </a:p>
        </p:txBody>
      </p:sp>
      <p:pic>
        <p:nvPicPr>
          <p:cNvPr id="6" name="图片 5"/>
          <p:cNvPicPr>
            <a:picLocks noChangeAspect="1"/>
          </p:cNvPicPr>
          <p:nvPr/>
        </p:nvPicPr>
        <p:blipFill>
          <a:blip r:embed="rId2"/>
          <a:stretch>
            <a:fillRect/>
          </a:stretch>
        </p:blipFill>
        <p:spPr>
          <a:xfrm>
            <a:off x="7909560" y="2647296"/>
            <a:ext cx="4282440" cy="4210704"/>
          </a:xfrm>
          <a:prstGeom prst="rect">
            <a:avLst/>
          </a:prstGeom>
        </p:spPr>
      </p:pic>
      <p:sp>
        <p:nvSpPr>
          <p:cNvPr id="13" name="矩形 12"/>
          <p:cNvSpPr/>
          <p:nvPr/>
        </p:nvSpPr>
        <p:spPr>
          <a:xfrm>
            <a:off x="1255776" y="3538557"/>
            <a:ext cx="6625950" cy="2446824"/>
          </a:xfrm>
          <a:prstGeom prst="rect">
            <a:avLst/>
          </a:prstGeom>
        </p:spPr>
        <p:txBody>
          <a:bodyPr wrap="square">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选择</a:t>
            </a:r>
            <a:r>
              <a:rPr lang="en-US" altLang="zh-CN" dirty="0" err="1" smtClean="0">
                <a:latin typeface="华文中宋" panose="02010600040101010101" pitchFamily="2" charset="-122"/>
                <a:ea typeface="华文中宋" panose="02010600040101010101" pitchFamily="2" charset="-122"/>
              </a:rPr>
              <a:t>FastJson</a:t>
            </a:r>
            <a:r>
              <a:rPr lang="zh-CN" altLang="en-US" dirty="0" smtClean="0">
                <a:latin typeface="华文中宋" panose="02010600040101010101" pitchFamily="2" charset="-122"/>
                <a:ea typeface="华文中宋" panose="02010600040101010101" pitchFamily="2" charset="-122"/>
              </a:rPr>
              <a:t>作为实验对象的理由</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zh-CN" altLang="en-US" dirty="0">
                <a:latin typeface="华文中宋" panose="02010600040101010101" pitchFamily="2" charset="-122"/>
                <a:ea typeface="华文中宋" panose="02010600040101010101" pitchFamily="2" charset="-122"/>
              </a:rPr>
              <a:t>可以得到源代码、</a:t>
            </a:r>
            <a:r>
              <a:rPr lang="en-US" altLang="zh-CN" dirty="0">
                <a:latin typeface="华文中宋" panose="02010600040101010101" pitchFamily="2" charset="-122"/>
                <a:ea typeface="华文中宋" panose="02010600040101010101" pitchFamily="2" charset="-122"/>
              </a:rPr>
              <a:t>API</a:t>
            </a:r>
            <a:r>
              <a:rPr lang="zh-CN" altLang="en-US" dirty="0">
                <a:latin typeface="华文中宋" panose="02010600040101010101" pitchFamily="2" charset="-122"/>
                <a:ea typeface="华文中宋" panose="02010600040101010101" pitchFamily="2" charset="-122"/>
              </a:rPr>
              <a:t>文档与</a:t>
            </a:r>
            <a:r>
              <a:rPr lang="zh-CN" altLang="en-US" dirty="0" smtClean="0">
                <a:latin typeface="华文中宋" panose="02010600040101010101" pitchFamily="2" charset="-122"/>
                <a:ea typeface="华文中宋" panose="02010600040101010101" pitchFamily="2" charset="-122"/>
              </a:rPr>
              <a:t>补丁</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zh-CN" altLang="en-US" dirty="0" smtClean="0">
                <a:latin typeface="华文中宋" panose="02010600040101010101" pitchFamily="2" charset="-122"/>
                <a:ea typeface="华文中宋" panose="02010600040101010101" pitchFamily="2" charset="-122"/>
              </a:rPr>
              <a:t>作为目前世界上最快的</a:t>
            </a:r>
            <a:r>
              <a:rPr lang="en-US" altLang="zh-CN" dirty="0" smtClean="0">
                <a:latin typeface="华文中宋" panose="02010600040101010101" pitchFamily="2" charset="-122"/>
                <a:ea typeface="华文中宋" panose="02010600040101010101" pitchFamily="2" charset="-122"/>
              </a:rPr>
              <a:t>JSON</a:t>
            </a:r>
            <a:r>
              <a:rPr lang="zh-CN" altLang="en-US" dirty="0" smtClean="0">
                <a:latin typeface="华文中宋" panose="02010600040101010101" pitchFamily="2" charset="-122"/>
                <a:ea typeface="华文中宋" panose="02010600040101010101" pitchFamily="2" charset="-122"/>
              </a:rPr>
              <a:t>解析库，该程序被多个知名</a:t>
            </a:r>
            <a:r>
              <a:rPr lang="en-US" altLang="zh-CN" dirty="0" smtClean="0">
                <a:latin typeface="华文中宋" panose="02010600040101010101" pitchFamily="2" charset="-122"/>
                <a:ea typeface="华文中宋" panose="02010600040101010101" pitchFamily="2" charset="-122"/>
              </a:rPr>
              <a:t>IT</a:t>
            </a:r>
            <a:r>
              <a:rPr lang="zh-CN" altLang="en-US" dirty="0" smtClean="0">
                <a:latin typeface="华文中宋" panose="02010600040101010101" pitchFamily="2" charset="-122"/>
                <a:ea typeface="华文中宋" panose="02010600040101010101" pitchFamily="2" charset="-122"/>
              </a:rPr>
              <a:t>公司以及众多开发者使用，并且程序规模较大，适合作为开源软件的代表程序</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zh-CN" altLang="en-US" dirty="0" smtClean="0">
                <a:latin typeface="华文中宋" panose="02010600040101010101" pitchFamily="2" charset="-122"/>
                <a:ea typeface="华文中宋" panose="02010600040101010101" pitchFamily="2" charset="-122"/>
              </a:rPr>
              <a:t>虽然输入格式复杂，但是仍能自动生成测试用例</a:t>
            </a:r>
            <a:endParaRPr lang="en-US" altLang="zh-CN" dirty="0" smtClean="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404213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9|4.1"/>
</p:tagLst>
</file>

<file path=ppt/tags/tag2.xml><?xml version="1.0" encoding="utf-8"?>
<p:tagLst xmlns:a="http://schemas.openxmlformats.org/drawingml/2006/main" xmlns:r="http://schemas.openxmlformats.org/officeDocument/2006/relationships" xmlns:p="http://schemas.openxmlformats.org/presentationml/2006/main">
  <p:tag name="TIMING" val="|0.9|4.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27659</TotalTime>
  <Words>3603</Words>
  <Application>Microsoft Office PowerPoint</Application>
  <PresentationFormat>宽屏</PresentationFormat>
  <Paragraphs>355</Paragraphs>
  <Slides>44</Slides>
  <Notes>3</Notes>
  <HiddenSlides>1</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44</vt:i4>
      </vt:variant>
    </vt:vector>
  </HeadingPairs>
  <TitlesOfParts>
    <vt:vector size="56" baseType="lpstr">
      <vt:lpstr>等线</vt:lpstr>
      <vt:lpstr>等线 Light</vt:lpstr>
      <vt:lpstr>黑体</vt:lpstr>
      <vt:lpstr>华文中宋</vt:lpstr>
      <vt:lpstr>宋体</vt:lpstr>
      <vt:lpstr>微软雅黑</vt:lpstr>
      <vt:lpstr>Arial</vt:lpstr>
      <vt:lpstr>Calibri</vt:lpstr>
      <vt:lpstr>Cambria Math</vt:lpstr>
      <vt:lpstr>Times New Roman</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实用部门工作总结PPT模板</dc:title>
  <dc:creator>第一PPT模板网-WWW.1PPT.COM</dc:creator>
  <cp:keywords>第一PPT模板网-WWW.1PPT.COM</cp:keywords>
  <cp:lastModifiedBy>Dai phantom</cp:lastModifiedBy>
  <cp:revision>241</cp:revision>
  <dcterms:created xsi:type="dcterms:W3CDTF">2017-12-12T05:41:30Z</dcterms:created>
  <dcterms:modified xsi:type="dcterms:W3CDTF">2019-12-27T00:41:57Z</dcterms:modified>
</cp:coreProperties>
</file>