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6"/>
  </p:notesMasterIdLst>
  <p:handoutMasterIdLst>
    <p:handoutMasterId r:id="rId17"/>
  </p:handoutMasterIdLst>
  <p:sldIdLst>
    <p:sldId id="3168" r:id="rId2"/>
    <p:sldId id="3171" r:id="rId3"/>
    <p:sldId id="3173" r:id="rId4"/>
    <p:sldId id="3176" r:id="rId5"/>
    <p:sldId id="3178" r:id="rId6"/>
    <p:sldId id="3179" r:id="rId7"/>
    <p:sldId id="3209" r:id="rId8"/>
    <p:sldId id="3211" r:id="rId9"/>
    <p:sldId id="3214" r:id="rId10"/>
    <p:sldId id="3215" r:id="rId11"/>
    <p:sldId id="3216" r:id="rId12"/>
    <p:sldId id="3217" r:id="rId13"/>
    <p:sldId id="3219" r:id="rId14"/>
    <p:sldId id="3207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5" autoAdjust="0"/>
    <p:restoredTop sz="92986" autoAdjust="0"/>
  </p:normalViewPr>
  <p:slideViewPr>
    <p:cSldViewPr>
      <p:cViewPr varScale="1">
        <p:scale>
          <a:sx n="98" d="100"/>
          <a:sy n="98" d="100"/>
        </p:scale>
        <p:origin x="78" y="29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4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7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1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0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1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8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9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9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4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Picture 2" descr="C:\Users\Administrator\Desktop\其他\1234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Administrator\Desktop\其他\12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358" y="-4306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954807" y="2567577"/>
            <a:ext cx="108732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 Empirical Comparison of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Combinatorial Testing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Random Testing and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Adaptive Random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Testing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2684959" y="3572522"/>
            <a:ext cx="706113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2101584" y="6957076"/>
            <a:ext cx="8883361" cy="60740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82632"/>
              </p:ext>
            </p:extLst>
          </p:nvPr>
        </p:nvGraphicFramePr>
        <p:xfrm>
          <a:off x="2650654" y="4396353"/>
          <a:ext cx="8572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722758136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111541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汇 报   人：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代贺鹏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指导老师：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孙昌爱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4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11" y="4522584"/>
            <a:ext cx="7891276" cy="2622133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故障检测能力（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RQ2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80000" y="4575214"/>
            <a:ext cx="10407435" cy="1022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在</a:t>
            </a:r>
            <a:r>
              <a:rPr lang="en-US" altLang="zh-CN" dirty="0" smtClean="0"/>
              <a:t>98%</a:t>
            </a:r>
            <a:r>
              <a:rPr lang="zh-CN" altLang="en-US" dirty="0" smtClean="0"/>
              <a:t>的场景中，</a:t>
            </a:r>
            <a:r>
              <a:rPr lang="en-US" altLang="zh-CN" dirty="0" smtClean="0"/>
              <a:t>CT</a:t>
            </a:r>
            <a:r>
              <a:rPr lang="zh-CN" altLang="en-US" dirty="0" smtClean="0"/>
              <a:t>不比</a:t>
            </a:r>
            <a:r>
              <a:rPr lang="en-US" altLang="zh-CN" dirty="0" smtClean="0"/>
              <a:t>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差（当失效率低并且考虑所有的约束组合的情况下，</a:t>
            </a:r>
            <a:r>
              <a:rPr lang="en-US" altLang="zh-CN" dirty="0" smtClean="0"/>
              <a:t>CT</a:t>
            </a:r>
            <a:r>
              <a:rPr lang="zh-CN" altLang="en-US" dirty="0" smtClean="0"/>
              <a:t>的故障检测能力更强）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1007" y="5580947"/>
            <a:ext cx="10407435" cy="1022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 smtClean="0"/>
              <a:t>在几乎所有的场景中，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要比</a:t>
            </a:r>
            <a:r>
              <a:rPr lang="en-US" altLang="zh-CN" dirty="0" smtClean="0"/>
              <a:t>RT</a:t>
            </a:r>
            <a:r>
              <a:rPr lang="zh-CN" altLang="en-US" dirty="0" smtClean="0"/>
              <a:t>的故障检测能力高；在</a:t>
            </a:r>
            <a:r>
              <a:rPr lang="en-US" altLang="zh-CN" dirty="0" smtClean="0"/>
              <a:t>96%</a:t>
            </a:r>
            <a:r>
              <a:rPr lang="zh-CN" altLang="en-US" dirty="0" smtClean="0"/>
              <a:t>的场景中，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CT</a:t>
            </a:r>
            <a:r>
              <a:rPr lang="zh-CN" altLang="en-US" dirty="0" smtClean="0"/>
              <a:t>的故障检测能力相似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000" y="1293365"/>
            <a:ext cx="11450718" cy="47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78" y="1816125"/>
            <a:ext cx="11394869" cy="2810044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覆盖强度对故障检测能力的影响（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RQ3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4124" y="2380233"/>
            <a:ext cx="10407435" cy="1022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4-way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2-way</a:t>
            </a:r>
            <a:r>
              <a:rPr lang="zh-CN" altLang="en-US" dirty="0" smtClean="0"/>
              <a:t>）的故障检测</a:t>
            </a:r>
            <a:r>
              <a:rPr lang="zh-CN" altLang="en-US" dirty="0" smtClean="0"/>
              <a:t>能力随着参数约束的增加呈现先增大后减少的趋势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79" y="4264397"/>
            <a:ext cx="11394868" cy="273630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114123" y="5121350"/>
            <a:ext cx="10407435" cy="1022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/>
              <a:t>当失效率较低时（</a:t>
            </a:r>
            <a:r>
              <a:rPr lang="en-US" altLang="zh-CN" dirty="0" smtClean="0"/>
              <a:t>0.001-0.05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，较高的覆盖率能够揭示更多的故障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6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7" y="1425269"/>
            <a:ext cx="9937104" cy="5215391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覆盖强度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对性能的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影响（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RQ4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847" y="1835415"/>
            <a:ext cx="10407435" cy="1022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RT</a:t>
            </a:r>
            <a:r>
              <a:rPr lang="zh-CN" altLang="en-US" dirty="0" smtClean="0"/>
              <a:t>是最快的技术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48838" y="3067359"/>
            <a:ext cx="10407435" cy="1022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 smtClean="0"/>
              <a:t>一般情况下，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比</a:t>
            </a:r>
            <a:r>
              <a:rPr lang="en-US" altLang="zh-CN" dirty="0" smtClean="0"/>
              <a:t>CT</a:t>
            </a:r>
            <a:r>
              <a:rPr lang="zh-CN" altLang="en-US" dirty="0" smtClean="0"/>
              <a:t>快；当待测程序的约束较多并且所有的参数涉及多个约束时，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比</a:t>
            </a:r>
            <a:r>
              <a:rPr lang="en-US" altLang="zh-CN" dirty="0" smtClean="0"/>
              <a:t>CT</a:t>
            </a:r>
            <a:r>
              <a:rPr lang="zh-CN" altLang="en-US" dirty="0" smtClean="0"/>
              <a:t>慢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1786859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本文总结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32" y="1371457"/>
            <a:ext cx="3384375" cy="2748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07" y="1371457"/>
            <a:ext cx="3586535" cy="2748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742" y="1347857"/>
            <a:ext cx="4172124" cy="277252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14123" y="4264397"/>
            <a:ext cx="1786859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本文总结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20131" y="4840461"/>
            <a:ext cx="3037036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</a:rPr>
              <a:t>实验对象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</a:rPr>
              <a:t>展示结果的方法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</a:rPr>
              <a:t>实验</a:t>
            </a:r>
            <a:r>
              <a:rPr lang="zh-CN" altLang="en-US" dirty="0" smtClean="0">
                <a:latin typeface="宋体" panose="02010600030101010101" pitchFamily="2" charset="-122"/>
              </a:rPr>
              <a:t>结果的分析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3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4348" y="2021002"/>
            <a:ext cx="12883099" cy="3340751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64550" y="2978840"/>
            <a:ext cx="1414094" cy="1274967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3710779" y="3347721"/>
            <a:ext cx="333540" cy="537205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757032" y="3085572"/>
            <a:ext cx="5769722" cy="10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959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感谢！</a:t>
            </a:r>
            <a:endParaRPr lang="zh-CN" altLang="en-US" sz="6959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28447" y="2781138"/>
            <a:ext cx="293532" cy="194551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855731">
            <a:off x="3266636" y="3060616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>
            <a:spLocks/>
          </p:cNvSpPr>
          <p:nvPr/>
        </p:nvSpPr>
        <p:spPr bwMode="auto">
          <a:xfrm rot="3564117">
            <a:off x="5210974" y="-1154220"/>
            <a:ext cx="2392822" cy="21574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5795548" y="83936"/>
            <a:ext cx="1241237" cy="64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18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 rot="3564117">
            <a:off x="5319360" y="-1056497"/>
            <a:ext cx="2176049" cy="19619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821966" y="1046469"/>
            <a:ext cx="1047018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5" b="1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1265" b="1" dirty="0">
              <a:solidFill>
                <a:srgbClr val="C0000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347924" y="2837206"/>
            <a:ext cx="1260329" cy="1136330"/>
            <a:chOff x="3720691" y="2824413"/>
            <a:chExt cx="1341120" cy="1209172"/>
          </a:xfrm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Freeform 5"/>
          <p:cNvSpPr>
            <a:spLocks/>
          </p:cNvSpPr>
          <p:nvPr/>
        </p:nvSpPr>
        <p:spPr bwMode="auto">
          <a:xfrm rot="1855731">
            <a:off x="3434229" y="2915017"/>
            <a:ext cx="1087723" cy="98070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8166589" y="2881517"/>
            <a:ext cx="1211092" cy="1091937"/>
            <a:chOff x="3720691" y="2824413"/>
            <a:chExt cx="1341120" cy="1209172"/>
          </a:xfrm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Freeform 5"/>
          <p:cNvSpPr>
            <a:spLocks/>
          </p:cNvSpPr>
          <p:nvPr/>
        </p:nvSpPr>
        <p:spPr bwMode="auto">
          <a:xfrm rot="1855731">
            <a:off x="8253430" y="2956289"/>
            <a:ext cx="1045229" cy="9423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KSO_Shape"/>
          <p:cNvSpPr>
            <a:spLocks/>
          </p:cNvSpPr>
          <p:nvPr/>
        </p:nvSpPr>
        <p:spPr bwMode="auto">
          <a:xfrm>
            <a:off x="3657249" y="3185061"/>
            <a:ext cx="641680" cy="44062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2" name="KSO_Shape"/>
          <p:cNvSpPr>
            <a:spLocks/>
          </p:cNvSpPr>
          <p:nvPr/>
        </p:nvSpPr>
        <p:spPr bwMode="auto">
          <a:xfrm>
            <a:off x="8508995" y="3200049"/>
            <a:ext cx="534100" cy="45487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6" name="文本框 9"/>
          <p:cNvSpPr txBox="1"/>
          <p:nvPr/>
        </p:nvSpPr>
        <p:spPr>
          <a:xfrm>
            <a:off x="3031755" y="4234868"/>
            <a:ext cx="1885452" cy="397594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 algn="ctr"/>
            <a:r>
              <a:rPr lang="zh-CN" altLang="en-US" sz="2109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109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文本框 9"/>
          <p:cNvSpPr txBox="1"/>
          <p:nvPr/>
        </p:nvSpPr>
        <p:spPr>
          <a:xfrm>
            <a:off x="7852367" y="4231972"/>
            <a:ext cx="1817368" cy="397594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 algn="ctr"/>
            <a:r>
              <a:rPr lang="zh-CN" altLang="en-US" sz="2109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sz="2109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1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39277" y="324894"/>
            <a:ext cx="1974080" cy="38079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76" name="矩形 175"/>
          <p:cNvSpPr/>
          <p:nvPr/>
        </p:nvSpPr>
        <p:spPr>
          <a:xfrm>
            <a:off x="1087986" y="1173335"/>
            <a:ext cx="1636203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软件测试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68"/>
          <p:cNvSpPr txBox="1">
            <a:spLocks noChangeArrowheads="1"/>
          </p:cNvSpPr>
          <p:nvPr/>
        </p:nvSpPr>
        <p:spPr bwMode="auto">
          <a:xfrm>
            <a:off x="1424819" y="1600101"/>
            <a:ext cx="86769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根据软件开发阶段的规格说明和程序内部结构精心设计一批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，利用这些测试用例去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执行程序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，比较执行结果是否符合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测试预期，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若不符合则表明软件中存在故障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520367" y="4317409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测试预期：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一种判断系统输出是否正确的机制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90" y="3294525"/>
            <a:ext cx="664468" cy="664468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2213414" y="2817772"/>
            <a:ext cx="81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75" y="3323133"/>
            <a:ext cx="685468" cy="598662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3662599" y="2817772"/>
            <a:ext cx="81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待测程序</a:t>
            </a: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7" y="3271703"/>
            <a:ext cx="701521" cy="70152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5032409" y="2795948"/>
            <a:ext cx="96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测试结果</a:t>
            </a:r>
          </a:p>
        </p:txBody>
      </p:sp>
      <p:cxnSp>
        <p:nvCxnSpPr>
          <p:cNvPr id="80" name="直接箭头连接符 79"/>
          <p:cNvCxnSpPr>
            <a:stCxn id="74" idx="3"/>
            <a:endCxn id="76" idx="1"/>
          </p:cNvCxnSpPr>
          <p:nvPr/>
        </p:nvCxnSpPr>
        <p:spPr>
          <a:xfrm flipV="1">
            <a:off x="2954858" y="3622464"/>
            <a:ext cx="774217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8" idx="1"/>
          </p:cNvCxnSpPr>
          <p:nvPr/>
        </p:nvCxnSpPr>
        <p:spPr>
          <a:xfrm>
            <a:off x="4414543" y="3622464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980751" y="3312981"/>
            <a:ext cx="79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428108" y="3331892"/>
            <a:ext cx="79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5" name="矩形 84"/>
          <p:cNvSpPr/>
          <p:nvPr/>
        </p:nvSpPr>
        <p:spPr>
          <a:xfrm>
            <a:off x="6393371" y="3331892"/>
            <a:ext cx="1152128" cy="589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6354911" y="3436091"/>
            <a:ext cx="131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对比测试预期</a:t>
            </a: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02" y="3293130"/>
            <a:ext cx="658666" cy="658666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8033817" y="2875474"/>
            <a:ext cx="96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测试预期</a:t>
            </a:r>
          </a:p>
        </p:txBody>
      </p:sp>
      <p:cxnSp>
        <p:nvCxnSpPr>
          <p:cNvPr id="89" name="直接箭头连接符 88"/>
          <p:cNvCxnSpPr>
            <a:stCxn id="87" idx="1"/>
          </p:cNvCxnSpPr>
          <p:nvPr/>
        </p:nvCxnSpPr>
        <p:spPr>
          <a:xfrm flipH="1">
            <a:off x="7545499" y="3622463"/>
            <a:ext cx="640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8" idx="3"/>
            <a:endCxn id="85" idx="1"/>
          </p:cNvCxnSpPr>
          <p:nvPr/>
        </p:nvCxnSpPr>
        <p:spPr>
          <a:xfrm>
            <a:off x="5864388" y="3622464"/>
            <a:ext cx="528983" cy="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087985" y="4972180"/>
            <a:ext cx="2821110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软件测试的两个难题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1526880" y="5445317"/>
            <a:ext cx="43375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生成高效的测试用例</a:t>
            </a:r>
            <a:endParaRPr lang="en-US" altLang="zh-CN" sz="1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判断测试用例的输出是否符合预期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5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3" grpId="0"/>
      <p:bldP spid="75" grpId="0"/>
      <p:bldP spid="77" grpId="0"/>
      <p:bldP spid="79" grpId="0"/>
      <p:bldP spid="83" grpId="0"/>
      <p:bldP spid="84" grpId="0"/>
      <p:bldP spid="85" grpId="0" animBg="1"/>
      <p:bldP spid="86" grpId="0"/>
      <p:bldP spid="88" grpId="0"/>
      <p:bldP spid="91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348198" y="2643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88" name="矩形 87"/>
          <p:cNvSpPr/>
          <p:nvPr/>
        </p:nvSpPr>
        <p:spPr>
          <a:xfrm>
            <a:off x="1087986" y="1173335"/>
            <a:ext cx="4189261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随机测试（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Random Testing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5705" y="1693327"/>
            <a:ext cx="5445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从待测软件的</a:t>
            </a:r>
            <a:r>
              <a:rPr lang="zh-CN" altLang="en-US" dirty="0"/>
              <a:t>输入</a:t>
            </a:r>
            <a:r>
              <a:rPr lang="zh-CN" altLang="en-US" dirty="0" smtClean="0"/>
              <a:t>域中随机地选取</a:t>
            </a:r>
            <a:r>
              <a:rPr lang="zh-CN" altLang="en-US" dirty="0"/>
              <a:t>测试用例并执行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3" y="2411050"/>
            <a:ext cx="2708599" cy="84523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938641" y="2411050"/>
            <a:ext cx="2683804" cy="8784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58786" y="26420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简单、易于实现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26193" y="2605860"/>
            <a:ext cx="73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优点</a:t>
            </a:r>
            <a:endParaRPr lang="zh-CN" altLang="en-US" sz="2000" b="1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984189" y="2659866"/>
            <a:ext cx="73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缺点</a:t>
            </a:r>
            <a:endParaRPr lang="zh-CN" altLang="en-US" sz="2000" b="1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715461" y="2600476"/>
            <a:ext cx="237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检测故障的效率</a:t>
            </a:r>
            <a:endParaRPr lang="en-US" altLang="zh-CN" b="1" dirty="0" smtClean="0"/>
          </a:p>
          <a:p>
            <a:r>
              <a:rPr lang="zh-CN" altLang="en-US" b="1" dirty="0" smtClean="0"/>
              <a:t>不高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1080531" y="3582009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适应性随机测试（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Adaptive Random Testing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415203" y="3993125"/>
            <a:ext cx="814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ART</a:t>
            </a:r>
            <a:r>
              <a:rPr lang="zh-CN" altLang="en-US" dirty="0" smtClean="0"/>
              <a:t>通过均匀地在待测软件的输入域中选择测试用例增强</a:t>
            </a:r>
            <a:r>
              <a:rPr lang="en-US" altLang="zh-CN" dirty="0" smtClean="0"/>
              <a:t>RT</a:t>
            </a:r>
            <a:r>
              <a:rPr lang="zh-CN" altLang="en-US" dirty="0" smtClean="0"/>
              <a:t>的故障检测效率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71" y="4940571"/>
            <a:ext cx="623295" cy="623295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70" y="5941083"/>
            <a:ext cx="623295" cy="6232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1920" y="4478906"/>
            <a:ext cx="90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执行的测试用例集</a:t>
            </a:r>
            <a:endParaRPr lang="zh-CN" altLang="en-US" sz="12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1429149" y="6545076"/>
            <a:ext cx="81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候选的测</a:t>
            </a:r>
            <a:endParaRPr lang="en-US" altLang="zh-CN" sz="1200" dirty="0" smtClean="0"/>
          </a:p>
          <a:p>
            <a:r>
              <a:rPr lang="zh-CN" altLang="en-US" sz="1200" dirty="0" smtClean="0"/>
              <a:t>试用例集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09" y="5391567"/>
            <a:ext cx="599116" cy="599116"/>
          </a:xfrm>
          <a:prstGeom prst="rect">
            <a:avLst/>
          </a:prstGeom>
        </p:spPr>
      </p:pic>
      <p:sp>
        <p:nvSpPr>
          <p:cNvPr id="173" name="文本框 172"/>
          <p:cNvSpPr txBox="1"/>
          <p:nvPr/>
        </p:nvSpPr>
        <p:spPr>
          <a:xfrm>
            <a:off x="3566898" y="4845642"/>
            <a:ext cx="75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距离度量方法</a:t>
            </a:r>
            <a:endParaRPr lang="zh-CN" altLang="en-US" sz="1200" dirty="0"/>
          </a:p>
        </p:txBody>
      </p:sp>
      <p:cxnSp>
        <p:nvCxnSpPr>
          <p:cNvPr id="13" name="肘形连接符 12"/>
          <p:cNvCxnSpPr>
            <a:stCxn id="9" idx="3"/>
            <a:endCxn id="11" idx="1"/>
          </p:cNvCxnSpPr>
          <p:nvPr/>
        </p:nvCxnSpPr>
        <p:spPr>
          <a:xfrm>
            <a:off x="2176966" y="5252219"/>
            <a:ext cx="1390543" cy="43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1" idx="3"/>
            <a:endCxn id="11" idx="1"/>
          </p:cNvCxnSpPr>
          <p:nvPr/>
        </p:nvCxnSpPr>
        <p:spPr>
          <a:xfrm flipV="1">
            <a:off x="2176965" y="5691125"/>
            <a:ext cx="1390544" cy="561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图片 1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96" y="5359771"/>
            <a:ext cx="664468" cy="664468"/>
          </a:xfrm>
          <a:prstGeom prst="rect">
            <a:avLst/>
          </a:prstGeom>
        </p:spPr>
      </p:pic>
      <p:sp>
        <p:nvSpPr>
          <p:cNvPr id="175" name="文本框 174"/>
          <p:cNvSpPr txBox="1"/>
          <p:nvPr/>
        </p:nvSpPr>
        <p:spPr>
          <a:xfrm>
            <a:off x="4766820" y="4883018"/>
            <a:ext cx="81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测试用例</a:t>
            </a:r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81" y="5388379"/>
            <a:ext cx="685468" cy="598662"/>
          </a:xfrm>
          <a:prstGeom prst="rect">
            <a:avLst/>
          </a:prstGeom>
        </p:spPr>
      </p:pic>
      <p:sp>
        <p:nvSpPr>
          <p:cNvPr id="177" name="文本框 176"/>
          <p:cNvSpPr txBox="1"/>
          <p:nvPr/>
        </p:nvSpPr>
        <p:spPr>
          <a:xfrm>
            <a:off x="6216005" y="4883018"/>
            <a:ext cx="818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待测程序</a:t>
            </a:r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73" y="5336949"/>
            <a:ext cx="701521" cy="701521"/>
          </a:xfrm>
          <a:prstGeom prst="rect">
            <a:avLst/>
          </a:prstGeom>
        </p:spPr>
      </p:pic>
      <p:sp>
        <p:nvSpPr>
          <p:cNvPr id="179" name="文本框 178"/>
          <p:cNvSpPr txBox="1"/>
          <p:nvPr/>
        </p:nvSpPr>
        <p:spPr>
          <a:xfrm>
            <a:off x="7585815" y="4861194"/>
            <a:ext cx="96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测试结果</a:t>
            </a:r>
          </a:p>
        </p:txBody>
      </p:sp>
      <p:cxnSp>
        <p:nvCxnSpPr>
          <p:cNvPr id="180" name="直接箭头连接符 179"/>
          <p:cNvCxnSpPr>
            <a:stCxn id="174" idx="3"/>
            <a:endCxn id="176" idx="1"/>
          </p:cNvCxnSpPr>
          <p:nvPr/>
        </p:nvCxnSpPr>
        <p:spPr>
          <a:xfrm flipV="1">
            <a:off x="5508264" y="5687710"/>
            <a:ext cx="774217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6" idx="3"/>
            <a:endCxn id="178" idx="1"/>
          </p:cNvCxnSpPr>
          <p:nvPr/>
        </p:nvCxnSpPr>
        <p:spPr>
          <a:xfrm>
            <a:off x="6967949" y="5687710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5534157" y="5378227"/>
            <a:ext cx="79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6981514" y="5397138"/>
            <a:ext cx="79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184" name="矩形 183"/>
          <p:cNvSpPr/>
          <p:nvPr/>
        </p:nvSpPr>
        <p:spPr>
          <a:xfrm>
            <a:off x="8946777" y="5397138"/>
            <a:ext cx="1152128" cy="589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8908317" y="5501337"/>
            <a:ext cx="131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对比测试预期</a:t>
            </a: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08" y="5358376"/>
            <a:ext cx="658666" cy="658666"/>
          </a:xfrm>
          <a:prstGeom prst="rect">
            <a:avLst/>
          </a:prstGeom>
        </p:spPr>
      </p:pic>
      <p:sp>
        <p:nvSpPr>
          <p:cNvPr id="187" name="文本框 186"/>
          <p:cNvSpPr txBox="1"/>
          <p:nvPr/>
        </p:nvSpPr>
        <p:spPr>
          <a:xfrm>
            <a:off x="10587223" y="4940720"/>
            <a:ext cx="96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测试预期</a:t>
            </a:r>
          </a:p>
        </p:txBody>
      </p:sp>
      <p:cxnSp>
        <p:nvCxnSpPr>
          <p:cNvPr id="188" name="直接箭头连接符 187"/>
          <p:cNvCxnSpPr>
            <a:stCxn id="186" idx="1"/>
          </p:cNvCxnSpPr>
          <p:nvPr/>
        </p:nvCxnSpPr>
        <p:spPr>
          <a:xfrm flipH="1">
            <a:off x="10098909" y="5687709"/>
            <a:ext cx="640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78" idx="3"/>
            <a:endCxn id="184" idx="1"/>
          </p:cNvCxnSpPr>
          <p:nvPr/>
        </p:nvCxnSpPr>
        <p:spPr>
          <a:xfrm>
            <a:off x="8417794" y="5687710"/>
            <a:ext cx="528983" cy="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74" idx="1"/>
          </p:cNvCxnSpPr>
          <p:nvPr/>
        </p:nvCxnSpPr>
        <p:spPr>
          <a:xfrm>
            <a:off x="4166625" y="5691125"/>
            <a:ext cx="677171" cy="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237" y="1834770"/>
            <a:ext cx="1718147" cy="183113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8625" y="1877919"/>
            <a:ext cx="1785145" cy="178404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650" y="1877919"/>
            <a:ext cx="1545748" cy="17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7" grpId="0"/>
      <p:bldP spid="168" grpId="0"/>
      <p:bldP spid="169" grpId="0"/>
      <p:bldP spid="170" grpId="0"/>
      <p:bldP spid="10" grpId="0"/>
      <p:bldP spid="172" grpId="0"/>
      <p:bldP spid="173" grpId="0"/>
      <p:bldP spid="175" grpId="0"/>
      <p:bldP spid="177" grpId="0"/>
      <p:bldP spid="179" grpId="0"/>
      <p:bldP spid="182" grpId="0"/>
      <p:bldP spid="183" grpId="0"/>
      <p:bldP spid="184" grpId="0" animBg="1"/>
      <p:bldP spid="185" grpId="0"/>
      <p:bldP spid="1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组合测试（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Combinatorial Testing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0360" y="1432177"/>
            <a:ext cx="534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CT</a:t>
            </a:r>
            <a:r>
              <a:rPr lang="zh-CN" altLang="en-US" dirty="0" smtClean="0"/>
              <a:t>通过检测任意</a:t>
            </a:r>
            <a:r>
              <a:rPr lang="en-US" altLang="zh-CN" dirty="0" smtClean="0"/>
              <a:t>t</a:t>
            </a:r>
            <a:r>
              <a:rPr lang="zh-CN" altLang="en-US" dirty="0" smtClean="0"/>
              <a:t>个参数之间</a:t>
            </a:r>
            <a:r>
              <a:rPr lang="zh-CN" altLang="en-US" dirty="0"/>
              <a:t>的</a:t>
            </a:r>
            <a:r>
              <a:rPr lang="zh-CN" altLang="en-US" dirty="0" smtClean="0"/>
              <a:t>相互作用来揭示故障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48" y="1828144"/>
            <a:ext cx="2521440" cy="23069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37" y="1828143"/>
            <a:ext cx="5109261" cy="2285219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3180370" y="6415398"/>
            <a:ext cx="526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将软件控制论引入</a:t>
            </a:r>
            <a:r>
              <a:rPr lang="en-US" altLang="zh-CN" dirty="0" smtClean="0"/>
              <a:t>CT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快速找到与故障相关的参数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4124" y="4264397"/>
            <a:ext cx="2794971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生成测试用例举例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311751" y="4789780"/>
                <a:ext cx="9118394" cy="1615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待测系统有三个参数：</a:t>
                </a:r>
                <a:r>
                  <a:rPr lang="en-US" altLang="zh-CN" dirty="0" smtClean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。对于参数</a:t>
                </a:r>
                <a:r>
                  <a:rPr lang="en-US" altLang="zh-CN" dirty="0" smtClean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，它们之间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的两两组合有：</a:t>
                </a:r>
                <a:r>
                  <a:rPr lang="en-US" altLang="zh-CN" dirty="0" smtClean="0"/>
                  <a:t>{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},</a:t>
                </a:r>
                <a:r>
                  <a:rPr lang="en-US" altLang="zh-CN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},</a:t>
                </a:r>
                <a:r>
                  <a:rPr lang="en-US" altLang="zh-CN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}}</a:t>
                </a:r>
                <a:r>
                  <a:rPr lang="zh-CN" altLang="en-US" dirty="0" smtClean="0"/>
                  <a:t>。再加上参数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，那么测试用例集合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{{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},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}}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51" y="4789780"/>
                <a:ext cx="9118394" cy="1615827"/>
              </a:xfrm>
              <a:prstGeom prst="rect">
                <a:avLst/>
              </a:prstGeom>
              <a:blipFill>
                <a:blip r:embed="rId5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调查问题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1415203" y="1456085"/>
            <a:ext cx="855410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在哪种测试场景下，三种测试技术</a:t>
            </a:r>
            <a:r>
              <a:rPr lang="zh-CN" altLang="en-US" dirty="0" smtClean="0"/>
              <a:t>的</a:t>
            </a:r>
            <a:r>
              <a:rPr lang="zh-CN" altLang="en-US" dirty="0"/>
              <a:t>表现</a:t>
            </a:r>
            <a:r>
              <a:rPr lang="zh-CN" altLang="en-US" dirty="0" smtClean="0"/>
              <a:t>有</a:t>
            </a:r>
            <a:r>
              <a:rPr lang="zh-CN" altLang="en-US" dirty="0"/>
              <a:t>显著差异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latin typeface="宋体" panose="02010600030101010101" pitchFamily="2" charset="-122"/>
              </a:rPr>
              <a:t>RT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ART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CT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</a:rPr>
              <a:t>故障检测</a:t>
            </a:r>
            <a:r>
              <a:rPr lang="zh-CN" altLang="en-US" dirty="0">
                <a:latin typeface="宋体" panose="02010600030101010101" pitchFamily="2" charset="-122"/>
              </a:rPr>
              <a:t>能力</a:t>
            </a:r>
            <a:r>
              <a:rPr lang="zh-CN" altLang="en-US" dirty="0" smtClean="0">
                <a:latin typeface="宋体" panose="02010600030101010101" pitchFamily="2" charset="-122"/>
              </a:rPr>
              <a:t>是否</a:t>
            </a:r>
            <a:r>
              <a:rPr lang="zh-CN" altLang="en-US" dirty="0">
                <a:latin typeface="宋体" panose="02010600030101010101" pitchFamily="2" charset="-122"/>
              </a:rPr>
              <a:t>有差别</a:t>
            </a:r>
            <a:r>
              <a:rPr lang="zh-CN" altLang="en-US" dirty="0" smtClean="0">
                <a:latin typeface="宋体" panose="02010600030101010101" pitchFamily="2" charset="-122"/>
              </a:rPr>
              <a:t>？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在不同的测试场景下，覆盖强度如何</a:t>
            </a:r>
            <a:r>
              <a:rPr lang="zh-CN" altLang="en-US" dirty="0" smtClean="0"/>
              <a:t>影响</a:t>
            </a:r>
            <a:r>
              <a:rPr lang="en-US" altLang="zh-CN" dirty="0" smtClean="0"/>
              <a:t>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CT</a:t>
            </a:r>
            <a:r>
              <a:rPr lang="zh-CN" altLang="en-US" dirty="0" smtClean="0"/>
              <a:t>的故障检测能力？</a:t>
            </a:r>
            <a:endParaRPr lang="en-US" altLang="zh-CN" dirty="0" smtClean="0"/>
          </a:p>
          <a:p>
            <a:pPr marL="358775" indent="-358775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dirty="0" smtClean="0"/>
              <a:t>在</a:t>
            </a:r>
            <a:r>
              <a:rPr lang="zh-CN" altLang="en-US" dirty="0"/>
              <a:t>不同的测试场景下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</a:t>
            </a:r>
            <a:r>
              <a:rPr lang="zh-CN" altLang="en-US" dirty="0"/>
              <a:t>、</a:t>
            </a:r>
            <a:r>
              <a:rPr lang="en-US" altLang="zh-CN" dirty="0"/>
              <a:t>ART</a:t>
            </a:r>
            <a:r>
              <a:rPr lang="zh-CN" altLang="en-US" dirty="0"/>
              <a:t>和</a:t>
            </a:r>
            <a:r>
              <a:rPr lang="en-US" altLang="zh-CN" dirty="0"/>
              <a:t>CT</a:t>
            </a:r>
            <a:r>
              <a:rPr lang="zh-CN" altLang="en-US" dirty="0" smtClean="0"/>
              <a:t>的</a:t>
            </a:r>
            <a:r>
              <a:rPr lang="zh-CN" altLang="en-US" dirty="0"/>
              <a:t>性能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179387"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24" y="1008857"/>
            <a:ext cx="9603349" cy="45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实验对象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1888133"/>
            <a:ext cx="9139711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60823" y="4048373"/>
            <a:ext cx="88569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928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6541914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测试过程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2" y="1371457"/>
            <a:ext cx="11139041" cy="5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83060" y="199648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55934" y="397768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415203" y="704524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51040" y="485173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1339277" y="324894"/>
            <a:ext cx="1974080" cy="350017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经验研究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4124" y="973510"/>
            <a:ext cx="3947099" cy="374348"/>
          </a:xfrm>
          <a:prstGeom prst="rect">
            <a:avLst/>
          </a:prstGeom>
        </p:spPr>
        <p:txBody>
          <a:bodyPr wrap="square" lIns="96406" tIns="48204" rIns="96406" bIns="48204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场景对测试技术的影响（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RQ1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58" y="1528093"/>
            <a:ext cx="10142165" cy="33208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90305" y="6136605"/>
            <a:ext cx="10407435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失效率在</a:t>
            </a:r>
            <a:r>
              <a:rPr lang="en-US" altLang="zh-CN" sz="2400" dirty="0" smtClean="0"/>
              <a:t>[0.001, 0.2]</a:t>
            </a:r>
            <a:r>
              <a:rPr lang="zh-CN" altLang="en-US" sz="2400" dirty="0" smtClean="0"/>
              <a:t>范围内时，</a:t>
            </a:r>
            <a:r>
              <a:rPr lang="en-US" altLang="zh-CN" sz="2400" dirty="0" smtClean="0"/>
              <a:t>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ART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RT</a:t>
            </a:r>
            <a:r>
              <a:rPr lang="zh-CN" altLang="en-US" sz="2400" dirty="0" smtClean="0"/>
              <a:t>的故障检测能力有较大区别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0658" y="5123425"/>
            <a:ext cx="71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Tukey’ HSD Test:</a:t>
            </a:r>
            <a:r>
              <a:rPr lang="zh-CN" altLang="en-US" dirty="0"/>
              <a:t>可以被用来寻找那些彼此有显著差异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4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82E5F6-D460-403D-8A16-75F7B8DEAE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36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Office PowerPoint</Application>
  <PresentationFormat>自定义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方正兰亭黑简体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2020-08-14T00:15:10Z</dcterms:modified>
</cp:coreProperties>
</file>