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96" r:id="rId1"/>
    <p:sldMasterId id="2147483834" r:id="rId2"/>
  </p:sldMasterIdLst>
  <p:notesMasterIdLst>
    <p:notesMasterId r:id="rId19"/>
  </p:notesMasterIdLst>
  <p:handoutMasterIdLst>
    <p:handoutMasterId r:id="rId20"/>
  </p:handoutMasterIdLst>
  <p:sldIdLst>
    <p:sldId id="266" r:id="rId3"/>
    <p:sldId id="256" r:id="rId4"/>
    <p:sldId id="291" r:id="rId5"/>
    <p:sldId id="259" r:id="rId6"/>
    <p:sldId id="289" r:id="rId7"/>
    <p:sldId id="292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</p:sldIdLst>
  <p:sldSz cx="9699625" cy="7773988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511175" indent="1952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1023938" indent="3921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539875" indent="5873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2054225" indent="78422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ubin" initials="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DEE"/>
    <a:srgbClr val="421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深色样式 1 - 强调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9" autoAdjust="0"/>
    <p:restoredTop sz="95690" autoAdjust="0"/>
  </p:normalViewPr>
  <p:slideViewPr>
    <p:cSldViewPr>
      <p:cViewPr varScale="1">
        <p:scale>
          <a:sx n="60" d="100"/>
          <a:sy n="60" d="100"/>
        </p:scale>
        <p:origin x="-1524" y="-84"/>
      </p:cViewPr>
      <p:guideLst>
        <p:guide orient="horz" pos="2159"/>
        <p:guide pos="30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253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D06A344D-C1A0-457F-8095-F67153DC98E0}" type="datetimeFigureOut">
              <a:rPr lang="zh-CN" altLang="en-US"/>
              <a:pPr>
                <a:defRPr/>
              </a:pPr>
              <a:t>2014/8/24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1580A5F-E14A-4CFA-AA9B-C997288D4C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420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568F4654-1206-432C-B5AD-7C07BA1BC29D}" type="datetimeFigureOut">
              <a:rPr lang="zh-CN" altLang="en-US"/>
              <a:pPr>
                <a:defRPr/>
              </a:pPr>
              <a:t>2014/8/24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289050" y="685800"/>
            <a:ext cx="4279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842AF22D-9467-4AB0-BC45-272D4BD886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7294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63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6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29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1" algn="l" defTabSz="9142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13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14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15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5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6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7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8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9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10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11</a:t>
            </a:fld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smtClean="0"/>
              <a:t>列出提纲</a:t>
            </a:r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AEE3A19-5C2F-4542-973B-E42E9F855487}" type="slidenum">
              <a:rPr lang="zh-CN" altLang="en-US" smtClean="0"/>
              <a:pPr eaLnBrk="1" hangingPunct="1"/>
              <a:t>12</a:t>
            </a:fld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565811" y="1554798"/>
            <a:ext cx="8328745" cy="2073063"/>
          </a:xfrm>
          <a:ln>
            <a:noFill/>
          </a:ln>
        </p:spPr>
        <p:txBody>
          <a:bodyPr tIns="0" rIns="19969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61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565811" y="3659755"/>
            <a:ext cx="8331978" cy="1986686"/>
          </a:xfrm>
        </p:spPr>
        <p:txBody>
          <a:bodyPr lIns="0" rIns="19969"/>
          <a:lstStyle>
            <a:lvl1pPr marL="0" marR="49922" indent="0" algn="r">
              <a:buNone/>
              <a:defRPr>
                <a:solidFill>
                  <a:schemeClr val="tx1"/>
                </a:solidFill>
              </a:defRPr>
            </a:lvl1pPr>
            <a:lvl2pPr marL="499217" indent="0" algn="ctr">
              <a:buNone/>
            </a:lvl2pPr>
            <a:lvl3pPr marL="998433" indent="0" algn="ctr">
              <a:buNone/>
            </a:lvl3pPr>
            <a:lvl4pPr marL="1497650" indent="0" algn="ctr">
              <a:buNone/>
            </a:lvl4pPr>
            <a:lvl5pPr marL="1996867" indent="0" algn="ctr">
              <a:buNone/>
            </a:lvl5pPr>
            <a:lvl6pPr marL="2496083" indent="0" algn="ctr">
              <a:buNone/>
            </a:lvl6pPr>
            <a:lvl7pPr marL="2995300" indent="0" algn="ctr">
              <a:buNone/>
            </a:lvl7pPr>
            <a:lvl8pPr marL="3494517" indent="0" algn="ctr">
              <a:buNone/>
            </a:lvl8pPr>
            <a:lvl9pPr marL="3993733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B5BF0-9A84-43FB-B99C-BBBAF1B43E98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5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BD5E53-69E2-45C4-8890-4A07B32E156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1050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33DAB-6BB7-460A-A457-7BA1E185C484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AB80ED-29C1-479C-96A7-2D018B6958B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988089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2228" y="1036533"/>
            <a:ext cx="2182416" cy="590787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81" y="1036533"/>
            <a:ext cx="6385586" cy="590787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46DCF-FF45-4077-9313-84AC5A7563A0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E2C53-82FB-446E-A9A3-4932E604C14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233540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588" y="1588"/>
            <a:ext cx="10717213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3788" y="-227013"/>
            <a:ext cx="9696451" cy="7772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988" y="1588"/>
            <a:ext cx="9696451" cy="777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69988" y="0"/>
            <a:ext cx="9699626" cy="777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824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xit" presetSubtype="32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50226">
            <a:off x="-1095375" y="-1063625"/>
            <a:ext cx="21907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5916613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8388"/>
            <a:ext cx="38481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4040188"/>
            <a:ext cx="969645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9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68988"/>
            <a:ext cx="11936413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013" y="0"/>
            <a:ext cx="3249612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812" y="534194"/>
            <a:ext cx="6858000" cy="628397"/>
          </a:xfrm>
          <a:prstGeom prst="rect">
            <a:avLst/>
          </a:prstGeom>
        </p:spPr>
        <p:txBody>
          <a:bodyPr lIns="102880" tIns="51438" rIns="102880" bIns="51438"/>
          <a:lstStyle>
            <a:lvl1pPr>
              <a:defRPr sz="3600" b="1"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>
          <a:xfrm>
            <a:off x="485775" y="7078663"/>
            <a:ext cx="2262188" cy="541337"/>
          </a:xfrm>
        </p:spPr>
        <p:txBody>
          <a:bodyPr wrap="square" lIns="102880" tIns="51438" rIns="102880" bIns="5143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14700" y="7078663"/>
            <a:ext cx="3070225" cy="541337"/>
          </a:xfrm>
        </p:spPr>
        <p:txBody>
          <a:bodyPr wrap="square" lIns="102880" tIns="51438" rIns="102880" bIns="5143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831013" y="7011988"/>
            <a:ext cx="2611437" cy="539750"/>
          </a:xfrm>
        </p:spPr>
        <p:txBody>
          <a:bodyPr wrap="square" lIns="102880" tIns="51438" rIns="102880" bIns="51438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A0020A97-3A1F-4049-B573-26EF407147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8017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27472" y="2414975"/>
            <a:ext cx="8244681" cy="166636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4944" y="4405260"/>
            <a:ext cx="6789738" cy="1986686"/>
          </a:xfrm>
        </p:spPr>
        <p:txBody>
          <a:bodyPr/>
          <a:lstStyle>
            <a:lvl1pPr marL="0" indent="0" algn="ctr">
              <a:buNone/>
              <a:defRPr/>
            </a:lvl1pPr>
            <a:lvl2pPr marL="499217" indent="0" algn="ctr">
              <a:buNone/>
              <a:defRPr/>
            </a:lvl2pPr>
            <a:lvl3pPr marL="998433" indent="0" algn="ctr">
              <a:buNone/>
              <a:defRPr/>
            </a:lvl3pPr>
            <a:lvl4pPr marL="1497650" indent="0" algn="ctr">
              <a:buNone/>
              <a:defRPr/>
            </a:lvl4pPr>
            <a:lvl5pPr marL="1996867" indent="0" algn="ctr">
              <a:buNone/>
              <a:defRPr/>
            </a:lvl5pPr>
            <a:lvl6pPr marL="2496083" indent="0" algn="ctr">
              <a:buNone/>
              <a:defRPr/>
            </a:lvl6pPr>
            <a:lvl7pPr marL="2995300" indent="0" algn="ctr">
              <a:buNone/>
              <a:defRPr/>
            </a:lvl7pPr>
            <a:lvl8pPr marL="3494517" indent="0" algn="ctr">
              <a:buNone/>
              <a:defRPr/>
            </a:lvl8pPr>
            <a:lvl9pPr marL="3993733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95AEBE83-9B17-4663-AF5B-9E6A33FD47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43086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C3BD197-2832-49DB-B43E-7E41E5CA2B8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8857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204" y="4995508"/>
            <a:ext cx="8244681" cy="154400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6204" y="3294949"/>
            <a:ext cx="8244681" cy="1700559"/>
          </a:xfrm>
        </p:spPr>
        <p:txBody>
          <a:bodyPr anchor="b"/>
          <a:lstStyle>
            <a:lvl1pPr marL="0" indent="0">
              <a:buNone/>
              <a:defRPr sz="2200"/>
            </a:lvl1pPr>
            <a:lvl2pPr marL="499217" indent="0">
              <a:buNone/>
              <a:defRPr sz="2000"/>
            </a:lvl2pPr>
            <a:lvl3pPr marL="998433" indent="0">
              <a:buNone/>
              <a:defRPr sz="1700"/>
            </a:lvl3pPr>
            <a:lvl4pPr marL="1497650" indent="0">
              <a:buNone/>
              <a:defRPr sz="1500"/>
            </a:lvl4pPr>
            <a:lvl5pPr marL="1996867" indent="0">
              <a:buNone/>
              <a:defRPr sz="1500"/>
            </a:lvl5pPr>
            <a:lvl6pPr marL="2496083" indent="0">
              <a:buNone/>
              <a:defRPr sz="1500"/>
            </a:lvl6pPr>
            <a:lvl7pPr marL="2995300" indent="0">
              <a:buNone/>
              <a:defRPr sz="1500"/>
            </a:lvl7pPr>
            <a:lvl8pPr marL="3494517" indent="0">
              <a:buNone/>
              <a:defRPr sz="1500"/>
            </a:lvl8pPr>
            <a:lvl9pPr marL="3993733" indent="0">
              <a:buNone/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D198014E-4957-4B7D-8AFB-3B32390307E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0388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81" y="1813931"/>
            <a:ext cx="4284001" cy="513047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0643" y="1813931"/>
            <a:ext cx="4284001" cy="513047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152FB2C-708F-430D-B555-6B89E3E5D9A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827231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81" y="1740150"/>
            <a:ext cx="4285686" cy="7252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217" indent="0">
              <a:buNone/>
              <a:defRPr sz="2200" b="1"/>
            </a:lvl2pPr>
            <a:lvl3pPr marL="998433" indent="0">
              <a:buNone/>
              <a:defRPr sz="2000" b="1"/>
            </a:lvl3pPr>
            <a:lvl4pPr marL="1497650" indent="0">
              <a:buNone/>
              <a:defRPr sz="1700" b="1"/>
            </a:lvl4pPr>
            <a:lvl5pPr marL="1996867" indent="0">
              <a:buNone/>
              <a:defRPr sz="1700" b="1"/>
            </a:lvl5pPr>
            <a:lvl6pPr marL="2496083" indent="0">
              <a:buNone/>
              <a:defRPr sz="1700" b="1"/>
            </a:lvl6pPr>
            <a:lvl7pPr marL="2995300" indent="0">
              <a:buNone/>
              <a:defRPr sz="1700" b="1"/>
            </a:lvl7pPr>
            <a:lvl8pPr marL="3494517" indent="0">
              <a:buNone/>
              <a:defRPr sz="1700" b="1"/>
            </a:lvl8pPr>
            <a:lvl9pPr marL="3993733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4981" y="2465362"/>
            <a:ext cx="4285686" cy="44790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927275" y="1740150"/>
            <a:ext cx="4287369" cy="7252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9217" indent="0">
              <a:buNone/>
              <a:defRPr sz="2200" b="1"/>
            </a:lvl2pPr>
            <a:lvl3pPr marL="998433" indent="0">
              <a:buNone/>
              <a:defRPr sz="2000" b="1"/>
            </a:lvl3pPr>
            <a:lvl4pPr marL="1497650" indent="0">
              <a:buNone/>
              <a:defRPr sz="1700" b="1"/>
            </a:lvl4pPr>
            <a:lvl5pPr marL="1996867" indent="0">
              <a:buNone/>
              <a:defRPr sz="1700" b="1"/>
            </a:lvl5pPr>
            <a:lvl6pPr marL="2496083" indent="0">
              <a:buNone/>
              <a:defRPr sz="1700" b="1"/>
            </a:lvl6pPr>
            <a:lvl7pPr marL="2995300" indent="0">
              <a:buNone/>
              <a:defRPr sz="1700" b="1"/>
            </a:lvl7pPr>
            <a:lvl8pPr marL="3494517" indent="0">
              <a:buNone/>
              <a:defRPr sz="1700" b="1"/>
            </a:lvl8pPr>
            <a:lvl9pPr marL="3993733" indent="0">
              <a:buNone/>
              <a:defRPr sz="17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7275" y="2465362"/>
            <a:ext cx="4287369" cy="4479041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3C0D593-AFA4-4856-947F-74DB4BE2FCF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14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CB705056-13EC-4C6A-8AB1-90126EBACD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64471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B56E30-D873-4B5C-B0F8-D4238F9AD084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1E199-38A1-45E7-89D3-5ECB52D2DDD2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8788241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ED99E195-400A-441C-841A-788CDC316F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11281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2" y="309520"/>
            <a:ext cx="3191110" cy="1317259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92284" y="309521"/>
            <a:ext cx="5422360" cy="663488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84982" y="1626780"/>
            <a:ext cx="3191110" cy="5317624"/>
          </a:xfrm>
        </p:spPr>
        <p:txBody>
          <a:bodyPr/>
          <a:lstStyle>
            <a:lvl1pPr marL="0" indent="0">
              <a:buNone/>
              <a:defRPr sz="1500"/>
            </a:lvl1pPr>
            <a:lvl2pPr marL="499217" indent="0">
              <a:buNone/>
              <a:defRPr sz="1300"/>
            </a:lvl2pPr>
            <a:lvl3pPr marL="998433" indent="0">
              <a:buNone/>
              <a:defRPr sz="1100"/>
            </a:lvl3pPr>
            <a:lvl4pPr marL="1497650" indent="0">
              <a:buNone/>
              <a:defRPr sz="1000"/>
            </a:lvl4pPr>
            <a:lvl5pPr marL="1996867" indent="0">
              <a:buNone/>
              <a:defRPr sz="1000"/>
            </a:lvl5pPr>
            <a:lvl6pPr marL="2496083" indent="0">
              <a:buNone/>
              <a:defRPr sz="1000"/>
            </a:lvl6pPr>
            <a:lvl7pPr marL="2995300" indent="0">
              <a:buNone/>
              <a:defRPr sz="1000"/>
            </a:lvl7pPr>
            <a:lvl8pPr marL="3494517" indent="0">
              <a:buNone/>
              <a:defRPr sz="1000"/>
            </a:lvl8pPr>
            <a:lvl9pPr marL="39937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2B351319-B00D-42B8-A6FA-7121814F9E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55722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01194" y="5441792"/>
            <a:ext cx="5819775" cy="64243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01194" y="694620"/>
            <a:ext cx="5819775" cy="4664393"/>
          </a:xfrm>
        </p:spPr>
        <p:txBody>
          <a:bodyPr/>
          <a:lstStyle>
            <a:lvl1pPr marL="0" indent="0">
              <a:buNone/>
              <a:defRPr sz="3500"/>
            </a:lvl1pPr>
            <a:lvl2pPr marL="499217" indent="0">
              <a:buNone/>
              <a:defRPr sz="3100"/>
            </a:lvl2pPr>
            <a:lvl3pPr marL="998433" indent="0">
              <a:buNone/>
              <a:defRPr sz="2600"/>
            </a:lvl3pPr>
            <a:lvl4pPr marL="1497650" indent="0">
              <a:buNone/>
              <a:defRPr sz="2200"/>
            </a:lvl4pPr>
            <a:lvl5pPr marL="1996867" indent="0">
              <a:buNone/>
              <a:defRPr sz="2200"/>
            </a:lvl5pPr>
            <a:lvl6pPr marL="2496083" indent="0">
              <a:buNone/>
              <a:defRPr sz="2200"/>
            </a:lvl6pPr>
            <a:lvl7pPr marL="2995300" indent="0">
              <a:buNone/>
              <a:defRPr sz="2200"/>
            </a:lvl7pPr>
            <a:lvl8pPr marL="3494517" indent="0">
              <a:buNone/>
              <a:defRPr sz="2200"/>
            </a:lvl8pPr>
            <a:lvl9pPr marL="3993733" indent="0">
              <a:buNone/>
              <a:defRPr sz="22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01194" y="6084226"/>
            <a:ext cx="5819775" cy="912363"/>
          </a:xfrm>
        </p:spPr>
        <p:txBody>
          <a:bodyPr/>
          <a:lstStyle>
            <a:lvl1pPr marL="0" indent="0">
              <a:buNone/>
              <a:defRPr sz="1500"/>
            </a:lvl1pPr>
            <a:lvl2pPr marL="499217" indent="0">
              <a:buNone/>
              <a:defRPr sz="1300"/>
            </a:lvl2pPr>
            <a:lvl3pPr marL="998433" indent="0">
              <a:buNone/>
              <a:defRPr sz="1100"/>
            </a:lvl3pPr>
            <a:lvl4pPr marL="1497650" indent="0">
              <a:buNone/>
              <a:defRPr sz="1000"/>
            </a:lvl4pPr>
            <a:lvl5pPr marL="1996867" indent="0">
              <a:buNone/>
              <a:defRPr sz="1000"/>
            </a:lvl5pPr>
            <a:lvl6pPr marL="2496083" indent="0">
              <a:buNone/>
              <a:defRPr sz="1000"/>
            </a:lvl6pPr>
            <a:lvl7pPr marL="2995300" indent="0">
              <a:buNone/>
              <a:defRPr sz="1000"/>
            </a:lvl7pPr>
            <a:lvl8pPr marL="3494517" indent="0">
              <a:buNone/>
              <a:defRPr sz="1000"/>
            </a:lvl8pPr>
            <a:lvl9pPr marL="3993733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A0779686-9498-4B4D-B8BA-BF650E6C21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171456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617CD01A-94DC-47BD-A75B-304393C1CDB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4628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32228" y="311321"/>
            <a:ext cx="2182416" cy="663308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4981" y="311321"/>
            <a:ext cx="6385586" cy="663308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latinLnBrk="0">
              <a:defRPr kumimoji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16232744-8A1C-4169-9697-7347540AF6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82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2578" y="1492606"/>
            <a:ext cx="8244681" cy="1544432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61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62578" y="3065912"/>
            <a:ext cx="8244681" cy="1711357"/>
          </a:xfrm>
        </p:spPr>
        <p:txBody>
          <a:bodyPr lIns="49922" rIns="49922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3A6A1-C924-42FC-9F5A-156FB8DC60D5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29CB6-5084-42C8-9FBE-004249755C73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53207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729663" cy="129566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4981" y="2176541"/>
            <a:ext cx="4284001" cy="5027179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0643" y="2176541"/>
            <a:ext cx="4284001" cy="5027179"/>
          </a:xfrm>
        </p:spPr>
        <p:txBody>
          <a:bodyPr/>
          <a:lstStyle>
            <a:lvl1pPr>
              <a:defRPr sz="28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B8D586-9783-49FE-86A2-718A9A05396D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D05A08-BF0F-4151-AA36-27FA9871BC55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37627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729663" cy="129566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4981" y="2103044"/>
            <a:ext cx="4285686" cy="747418"/>
          </a:xfrm>
        </p:spPr>
        <p:txBody>
          <a:bodyPr lIns="49922" tIns="0" rIns="49922" bIns="0" anchor="ctr">
            <a:noAutofit/>
          </a:bodyPr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27275" y="2108156"/>
            <a:ext cx="4287369" cy="742307"/>
          </a:xfrm>
        </p:spPr>
        <p:txBody>
          <a:bodyPr lIns="49922" tIns="0" rIns="49922" bIns="0" anchor="ctr"/>
          <a:lstStyle>
            <a:lvl1pPr marL="0" indent="0">
              <a:buNone/>
              <a:defRPr sz="26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200" b="1"/>
            </a:lvl2pPr>
            <a:lvl3pPr>
              <a:buNone/>
              <a:defRPr sz="2000" b="1"/>
            </a:lvl3pPr>
            <a:lvl4pPr>
              <a:buNone/>
              <a:defRPr sz="1700" b="1"/>
            </a:lvl4pPr>
            <a:lvl5pPr>
              <a:buNone/>
              <a:defRPr sz="17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84981" y="2850462"/>
            <a:ext cx="4285686" cy="435937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927275" y="2850462"/>
            <a:ext cx="4287369" cy="4359373"/>
          </a:xfrm>
        </p:spPr>
        <p:txBody>
          <a:bodyPr tIns="0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FD43-9EFE-4F94-AB1E-B061D9242A46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63373A-EA23-4782-B894-D15A6A95FAA6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01822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4981" y="798129"/>
            <a:ext cx="8810493" cy="1295665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5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959C-7090-45F0-896A-1A7C429C5443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D70CC-0097-411A-B054-FD061400D3F8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6863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786C6-858F-4020-9988-DF4935981EE3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A402-D55B-42A2-9FC1-1E3675644FF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7998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472" y="583051"/>
            <a:ext cx="2909888" cy="1317259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8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727472" y="1900308"/>
            <a:ext cx="2909888" cy="5182659"/>
          </a:xfrm>
        </p:spPr>
        <p:txBody>
          <a:bodyPr lIns="19969" rIns="19969"/>
          <a:lstStyle>
            <a:lvl1pPr marL="0" indent="0" algn="l">
              <a:buNone/>
              <a:defRPr sz="1500"/>
            </a:lvl1pPr>
            <a:lvl2pPr indent="0" algn="l">
              <a:buNone/>
              <a:defRPr sz="1300"/>
            </a:lvl2pPr>
            <a:lvl3pPr indent="0" algn="l">
              <a:buNone/>
              <a:defRPr sz="1100"/>
            </a:lvl3pPr>
            <a:lvl4pPr indent="0" algn="l">
              <a:buNone/>
              <a:defRPr sz="1000"/>
            </a:lvl4pPr>
            <a:lvl5pPr indent="0" algn="l">
              <a:buNone/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792284" y="1900308"/>
            <a:ext cx="5422360" cy="5182659"/>
          </a:xfrm>
        </p:spPr>
        <p:txBody>
          <a:bodyPr tIns="0"/>
          <a:lstStyle>
            <a:lvl1pPr>
              <a:defRPr sz="3100"/>
            </a:lvl1pPr>
            <a:lvl2pPr>
              <a:defRPr sz="2800"/>
            </a:lvl2pPr>
            <a:lvl3pPr>
              <a:defRPr sz="26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BD924F-3A56-4030-B8BB-5A2FAC754210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522EE-9CB0-4ADE-B9F0-745D1A5FDED7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2794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单圆角矩形 4"/>
          <p:cNvSpPr/>
          <p:nvPr/>
        </p:nvSpPr>
        <p:spPr>
          <a:xfrm rot="420000" flipV="1">
            <a:off x="3357563" y="1255713"/>
            <a:ext cx="5578475" cy="4664075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直角三角形 5"/>
          <p:cNvSpPr/>
          <p:nvPr/>
        </p:nvSpPr>
        <p:spPr>
          <a:xfrm rot="420000" flipV="1">
            <a:off x="8489950" y="6075363"/>
            <a:ext cx="165100" cy="17621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9843" tIns="49922" rIns="99843" bIns="49922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任意多边形 6"/>
          <p:cNvSpPr>
            <a:spLocks/>
          </p:cNvSpPr>
          <p:nvPr/>
        </p:nvSpPr>
        <p:spPr bwMode="auto">
          <a:xfrm flipV="1">
            <a:off x="-9525" y="6592888"/>
            <a:ext cx="9718675" cy="1181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 flipV="1">
            <a:off x="4648200" y="7050088"/>
            <a:ext cx="5051425" cy="7239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642" y="1334202"/>
            <a:ext cx="2347309" cy="1794004"/>
          </a:xfrm>
        </p:spPr>
        <p:txBody>
          <a:bodyPr lIns="49922" rIns="49922" bIns="49922"/>
          <a:lstStyle>
            <a:lvl1pPr algn="l">
              <a:buNone/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6642" y="3206611"/>
            <a:ext cx="2344076" cy="2470401"/>
          </a:xfrm>
        </p:spPr>
        <p:txBody>
          <a:bodyPr lIns="69890" rIns="49922"/>
          <a:lstStyle>
            <a:lvl1pPr marL="0" indent="0" algn="l">
              <a:spcBef>
                <a:spcPts val="273"/>
              </a:spcBef>
              <a:buFontTx/>
              <a:buNone/>
              <a:defRPr sz="14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 rot="420000">
            <a:off x="3731548" y="1349460"/>
            <a:ext cx="4898311" cy="4457086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5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6B46DB-DD27-4093-A85A-CE311B2FFF9B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1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567738" y="7205663"/>
            <a:ext cx="647700" cy="4143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06449-7BA2-41D2-86B5-5893B86A9EC9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38679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>
            <a:spLocks/>
          </p:cNvSpPr>
          <p:nvPr/>
        </p:nvSpPr>
        <p:spPr bwMode="auto">
          <a:xfrm>
            <a:off x="-9525" y="-7938"/>
            <a:ext cx="9718675" cy="11811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4648200" y="-7938"/>
            <a:ext cx="5051425" cy="7239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9843" tIns="49922" rIns="99843" bIns="49922"/>
          <a:lstStyle/>
          <a:p>
            <a:pPr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28" name="标题占位符 8"/>
          <p:cNvSpPr>
            <a:spLocks noGrp="1"/>
          </p:cNvSpPr>
          <p:nvPr>
            <p:ph type="title"/>
          </p:nvPr>
        </p:nvSpPr>
        <p:spPr bwMode="auto">
          <a:xfrm>
            <a:off x="484188" y="798513"/>
            <a:ext cx="873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9922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84188" y="2193925"/>
            <a:ext cx="8731250" cy="497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484188" y="7205663"/>
            <a:ext cx="2263775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CC228ED2-CDED-450D-8564-A2867E365091}" type="datetimeFigureOut">
              <a:rPr lang="en-US" altLang="zh-CN"/>
              <a:pPr>
                <a:defRPr/>
              </a:pPr>
              <a:t>8/24/2014</a:t>
            </a:fld>
            <a:endParaRPr lang="en-GB" altLang="zh-CN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2828925" y="7205663"/>
            <a:ext cx="3556000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405813" y="7205663"/>
            <a:ext cx="809625" cy="414337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300">
                <a:solidFill>
                  <a:schemeClr val="tx2">
                    <a:shade val="90000"/>
                  </a:schemeClr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59830A7-8D97-4651-A7FF-D735EC92F60E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  <p:grpSp>
        <p:nvGrpSpPr>
          <p:cNvPr id="1033" name="组合 1"/>
          <p:cNvGrpSpPr>
            <a:grpSpLocks/>
          </p:cNvGrpSpPr>
          <p:nvPr/>
        </p:nvGrpSpPr>
        <p:grpSpPr bwMode="auto">
          <a:xfrm>
            <a:off x="-20638" y="230188"/>
            <a:ext cx="9739313" cy="735012"/>
            <a:chOff x="-19045" y="216550"/>
            <a:chExt cx="9180548" cy="649224"/>
          </a:xfrm>
        </p:grpSpPr>
        <p:sp>
          <p:nvSpPr>
            <p:cNvPr id="12" name="任意多边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任意多边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1" r:id="rId1"/>
    <p:sldLayoutId id="2147484493" r:id="rId2"/>
    <p:sldLayoutId id="2147484502" r:id="rId3"/>
    <p:sldLayoutId id="2147484494" r:id="rId4"/>
    <p:sldLayoutId id="2147484495" r:id="rId5"/>
    <p:sldLayoutId id="2147484496" r:id="rId6"/>
    <p:sldLayoutId id="2147484497" r:id="rId7"/>
    <p:sldLayoutId id="2147484498" r:id="rId8"/>
    <p:sldLayoutId id="2147484503" r:id="rId9"/>
    <p:sldLayoutId id="2147484499" r:id="rId10"/>
    <p:sldLayoutId id="2147484500" r:id="rId11"/>
    <p:sldLayoutId id="2147484504" r:id="rId12"/>
    <p:sldLayoutId id="2147484505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55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500">
          <a:solidFill>
            <a:schemeClr val="tx2"/>
          </a:solidFill>
          <a:latin typeface="Calibri" pitchFamily="34" charset="0"/>
        </a:defRPr>
      </a:lvl9pPr>
    </p:titleStyle>
    <p:bodyStyle>
      <a:lvl1pPr marL="298450" indent="-2984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8500" indent="-2682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68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988" indent="-22860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597025" indent="-22860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97023" indent="-229640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096710" indent="-199687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396240" indent="-199687" algn="l" rtl="0" eaLnBrk="1" latinLnBrk="0" hangingPunct="1">
        <a:spcBef>
          <a:spcPct val="20000"/>
        </a:spcBef>
        <a:buClr>
          <a:schemeClr val="tx2"/>
        </a:buClr>
        <a:buChar char="•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2695770" indent="-199687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992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984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4976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99686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8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995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49451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99373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11150"/>
            <a:ext cx="873125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1814513"/>
            <a:ext cx="8731250" cy="5129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843" tIns="49922" rIns="99843" bIns="499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4188" y="7078663"/>
            <a:ext cx="22637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843" tIns="49922" rIns="99843" bIns="49922" numCol="1" anchor="t" anchorCtr="0" compatLnSpc="1">
            <a:prstTxWarp prst="textNoShape">
              <a:avLst/>
            </a:prstTxWarp>
          </a:bodyPr>
          <a:lstStyle>
            <a:lvl1pPr latinLnBrk="1">
              <a:defRPr kumimoji="1" sz="15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14700" y="7078663"/>
            <a:ext cx="307022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843" tIns="49922" rIns="99843" bIns="49922" numCol="1" anchor="t" anchorCtr="0" compatLnSpc="1">
            <a:prstTxWarp prst="textNoShape">
              <a:avLst/>
            </a:prstTxWarp>
          </a:bodyPr>
          <a:lstStyle>
            <a:lvl1pPr algn="ctr" latinLnBrk="1">
              <a:defRPr kumimoji="1" sz="15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51663" y="7078663"/>
            <a:ext cx="2263775" cy="54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843" tIns="49922" rIns="99843" bIns="49922" numCol="1" anchor="t" anchorCtr="0" compatLnSpc="1">
            <a:prstTxWarp prst="textNoShape">
              <a:avLst/>
            </a:prstTxWarp>
          </a:bodyPr>
          <a:lstStyle>
            <a:lvl1pPr algn="r" latinLnBrk="1">
              <a:defRPr kumimoji="1" sz="15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B51C1A7-CAA0-4B5C-8EBE-66E6B01ED36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7" r:id="rId1"/>
    <p:sldLayoutId id="2147484508" r:id="rId2"/>
    <p:sldLayoutId id="2147484509" r:id="rId3"/>
    <p:sldLayoutId id="2147484510" r:id="rId4"/>
    <p:sldLayoutId id="2147484511" r:id="rId5"/>
    <p:sldLayoutId id="2147484512" r:id="rId6"/>
    <p:sldLayoutId id="2147484513" r:id="rId7"/>
    <p:sldLayoutId id="2147484514" r:id="rId8"/>
    <p:sldLayoutId id="2147484515" r:id="rId9"/>
    <p:sldLayoutId id="2147484516" r:id="rId10"/>
    <p:sldLayoutId id="2147484517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99217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98433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497650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996867" algn="ctr" rtl="0" fontAlgn="base" latinLnBrk="1">
        <a:spcBef>
          <a:spcPct val="0"/>
        </a:spcBef>
        <a:spcAft>
          <a:spcPct val="0"/>
        </a:spcAft>
        <a:defRPr kumimoji="1" sz="48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73063" indent="-373063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500">
          <a:solidFill>
            <a:schemeClr val="tx1"/>
          </a:solidFill>
          <a:latin typeface="+mn-lt"/>
          <a:ea typeface="+mn-ea"/>
          <a:cs typeface="+mn-cs"/>
        </a:defRPr>
      </a:lvl1pPr>
      <a:lvl2pPr marL="811213" indent="-3111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100">
          <a:solidFill>
            <a:schemeClr val="tx1"/>
          </a:solidFill>
          <a:latin typeface="+mn-lt"/>
          <a:ea typeface="+mn-ea"/>
        </a:defRPr>
      </a:lvl2pPr>
      <a:lvl3pPr marL="1247775" indent="-24923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</a:defRPr>
      </a:lvl3pPr>
      <a:lvl4pPr marL="1746250" indent="-249238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00">
          <a:solidFill>
            <a:schemeClr val="tx1"/>
          </a:solidFill>
          <a:latin typeface="+mn-lt"/>
          <a:ea typeface="+mn-ea"/>
        </a:defRPr>
      </a:lvl4pPr>
      <a:lvl5pPr marL="2246313" indent="-24923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5pPr>
      <a:lvl6pPr marL="2745692" indent="-249608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6pPr>
      <a:lvl7pPr marL="3244908" indent="-249608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7pPr>
      <a:lvl8pPr marL="3744125" indent="-249608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8pPr>
      <a:lvl9pPr marL="4243342" indent="-249608" algn="l" rtl="0" fontAlgn="base" latinLnBrk="1">
        <a:spcBef>
          <a:spcPct val="20000"/>
        </a:spcBef>
        <a:spcAft>
          <a:spcPct val="0"/>
        </a:spcAft>
        <a:buChar char="»"/>
        <a:defRPr kumimoji="1" sz="2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9217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8433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7650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6867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96083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95300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4517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93733" algn="l" defTabSz="99843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30196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730196.ht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0ADEE">
                <a:alpha val="1000"/>
              </a:srgbClr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Freeform 8"/>
          <p:cNvSpPr>
            <a:spLocks/>
          </p:cNvSpPr>
          <p:nvPr/>
        </p:nvSpPr>
        <p:spPr bwMode="auto">
          <a:xfrm>
            <a:off x="2792413" y="3278188"/>
            <a:ext cx="4191000" cy="855662"/>
          </a:xfrm>
          <a:custGeom>
            <a:avLst/>
            <a:gdLst>
              <a:gd name="T0" fmla="*/ 0 w 1996"/>
              <a:gd name="T1" fmla="*/ 0 h 272"/>
              <a:gd name="T2" fmla="*/ 2147483647 w 1996"/>
              <a:gd name="T3" fmla="*/ 0 h 272"/>
              <a:gd name="T4" fmla="*/ 2147483647 w 1996"/>
              <a:gd name="T5" fmla="*/ 2147483647 h 272"/>
              <a:gd name="T6" fmla="*/ 2147483647 w 1996"/>
              <a:gd name="T7" fmla="*/ 2147483647 h 272"/>
              <a:gd name="T8" fmla="*/ 2147483647 w 1996"/>
              <a:gd name="T9" fmla="*/ 2147483647 h 272"/>
              <a:gd name="T10" fmla="*/ 0 w 1996"/>
              <a:gd name="T11" fmla="*/ 2147483647 h 272"/>
              <a:gd name="T12" fmla="*/ 0 w 1996"/>
              <a:gd name="T13" fmla="*/ 0 h 2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96"/>
              <a:gd name="T22" fmla="*/ 0 h 272"/>
              <a:gd name="T23" fmla="*/ 1996 w 1996"/>
              <a:gd name="T24" fmla="*/ 272 h 27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96" h="272">
                <a:moveTo>
                  <a:pt x="0" y="0"/>
                </a:moveTo>
                <a:lnTo>
                  <a:pt x="998" y="0"/>
                </a:lnTo>
                <a:lnTo>
                  <a:pt x="1134" y="91"/>
                </a:lnTo>
                <a:lnTo>
                  <a:pt x="1996" y="91"/>
                </a:lnTo>
                <a:lnTo>
                  <a:pt x="1996" y="272"/>
                </a:lnTo>
                <a:lnTo>
                  <a:pt x="0" y="27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3137"/>
            </a:schemeClr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lIns="99828" tIns="49915" rIns="99828" bIns="49915"/>
          <a:lstStyle/>
          <a:p>
            <a:endParaRPr lang="zh-CN" altLang="en-US" dirty="0"/>
          </a:p>
        </p:txBody>
      </p:sp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7019925" y="-1588"/>
            <a:ext cx="85725" cy="1144588"/>
          </a:xfrm>
          <a:prstGeom prst="rect">
            <a:avLst/>
          </a:prstGeom>
          <a:solidFill>
            <a:schemeClr val="bg1">
              <a:alpha val="47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2633663" y="1177925"/>
            <a:ext cx="153987" cy="1646238"/>
          </a:xfrm>
          <a:prstGeom prst="rect">
            <a:avLst/>
          </a:prstGeom>
          <a:solidFill>
            <a:schemeClr val="bg1">
              <a:alpha val="47000"/>
            </a:schemeClr>
          </a:solidFill>
          <a:ln w="9525">
            <a:noFill/>
            <a:miter lim="800000"/>
            <a:headEnd/>
            <a:tailEnd/>
          </a:ln>
          <a:effectLst>
            <a:outerShdw dist="38100" dir="108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 flipV="1">
            <a:off x="6983413" y="1144588"/>
            <a:ext cx="153987" cy="80962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49001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6991350" y="1219200"/>
            <a:ext cx="153988" cy="1644650"/>
          </a:xfrm>
          <a:prstGeom prst="rect">
            <a:avLst/>
          </a:prstGeom>
          <a:solidFill>
            <a:schemeClr val="bg1">
              <a:alpha val="47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 flipV="1">
            <a:off x="6983413" y="2820988"/>
            <a:ext cx="150812" cy="407987"/>
          </a:xfrm>
          <a:prstGeom prst="rtTriangle">
            <a:avLst/>
          </a:prstGeom>
          <a:solidFill>
            <a:schemeClr val="bg1">
              <a:alpha val="52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 flipH="1" flipV="1">
            <a:off x="2620963" y="2820988"/>
            <a:ext cx="153987" cy="407987"/>
          </a:xfrm>
          <a:prstGeom prst="rtTriangle">
            <a:avLst/>
          </a:prstGeom>
          <a:solidFill>
            <a:schemeClr val="bg1">
              <a:alpha val="55000"/>
            </a:schemeClr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dist="38100" dir="108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16" name="Line 20"/>
          <p:cNvSpPr>
            <a:spLocks noChangeShapeType="1"/>
          </p:cNvSpPr>
          <p:nvPr/>
        </p:nvSpPr>
        <p:spPr bwMode="auto">
          <a:xfrm>
            <a:off x="2792413" y="3201988"/>
            <a:ext cx="19812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28" tIns="49915" rIns="99828" bIns="49915"/>
          <a:lstStyle/>
          <a:p>
            <a:endParaRPr lang="zh-CN" altLang="en-US"/>
          </a:p>
        </p:txBody>
      </p:sp>
      <p:sp>
        <p:nvSpPr>
          <p:cNvPr id="4117" name="Line 21"/>
          <p:cNvSpPr>
            <a:spLocks noChangeShapeType="1"/>
          </p:cNvSpPr>
          <p:nvPr/>
        </p:nvSpPr>
        <p:spPr bwMode="auto">
          <a:xfrm flipV="1">
            <a:off x="4849813" y="3201988"/>
            <a:ext cx="2209800" cy="6858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28" tIns="49915" rIns="99828" bIns="49915"/>
          <a:lstStyle/>
          <a:p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4849813" y="0"/>
            <a:ext cx="38100" cy="77739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4811713" y="0"/>
            <a:ext cx="38100" cy="7773988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50000">
                <a:schemeClr val="bg2">
                  <a:gamma/>
                  <a:tint val="0"/>
                  <a:invGamma/>
                </a:schemeClr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21" name="Line 25"/>
          <p:cNvSpPr>
            <a:spLocks noChangeShapeType="1"/>
          </p:cNvSpPr>
          <p:nvPr/>
        </p:nvSpPr>
        <p:spPr bwMode="auto">
          <a:xfrm>
            <a:off x="-351494" y="3201988"/>
            <a:ext cx="9699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28" tIns="49915" rIns="99828" bIns="49915"/>
          <a:lstStyle/>
          <a:p>
            <a:endParaRPr lang="zh-CN" altLang="en-US"/>
          </a:p>
        </p:txBody>
      </p:sp>
      <p:sp>
        <p:nvSpPr>
          <p:cNvPr id="4122" name="Line 26"/>
          <p:cNvSpPr>
            <a:spLocks noChangeShapeType="1"/>
          </p:cNvSpPr>
          <p:nvPr/>
        </p:nvSpPr>
        <p:spPr bwMode="auto">
          <a:xfrm>
            <a:off x="0" y="4192588"/>
            <a:ext cx="96996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28" tIns="49915" rIns="99828" bIns="49915"/>
          <a:lstStyle/>
          <a:p>
            <a:endParaRPr lang="zh-CN" altLang="en-US"/>
          </a:p>
        </p:txBody>
      </p:sp>
      <p:sp>
        <p:nvSpPr>
          <p:cNvPr id="20510" name="WordArt 29"/>
          <p:cNvSpPr>
            <a:spLocks noChangeArrowheads="1" noChangeShapeType="1" noTextEdit="1"/>
          </p:cNvSpPr>
          <p:nvPr/>
        </p:nvSpPr>
        <p:spPr bwMode="auto">
          <a:xfrm>
            <a:off x="1268412" y="3354393"/>
            <a:ext cx="7162800" cy="76293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3900" b="1" kern="10" dirty="0"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Constantia"/>
              </a:rPr>
              <a:t>钢铁</a:t>
            </a:r>
            <a:r>
              <a:rPr lang="zh-CN" altLang="en-US" sz="23900" b="1" kern="10" dirty="0" smtClean="0"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Constantia"/>
              </a:rPr>
              <a:t>摇篮    铸造辉煌</a:t>
            </a:r>
            <a:endParaRPr lang="zh-CN" altLang="en-US" sz="23900" b="1" kern="10" dirty="0"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Constantia"/>
            </a:endParaRPr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2335213" y="3725863"/>
            <a:ext cx="839787" cy="866775"/>
          </a:xfrm>
          <a:prstGeom prst="star4">
            <a:avLst>
              <a:gd name="adj" fmla="val 321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 rot="-2690537">
            <a:off x="2255838" y="3641725"/>
            <a:ext cx="1041400" cy="1069975"/>
          </a:xfrm>
          <a:prstGeom prst="star4">
            <a:avLst>
              <a:gd name="adj" fmla="val 541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29" name="Line 33"/>
          <p:cNvSpPr>
            <a:spLocks noChangeShapeType="1"/>
          </p:cNvSpPr>
          <p:nvPr/>
        </p:nvSpPr>
        <p:spPr bwMode="auto">
          <a:xfrm flipV="1">
            <a:off x="2716213" y="0"/>
            <a:ext cx="0" cy="77739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28" tIns="49915" rIns="99828" bIns="49915"/>
          <a:lstStyle/>
          <a:p>
            <a:endParaRPr lang="zh-CN" altLang="en-US"/>
          </a:p>
        </p:txBody>
      </p:sp>
      <p:sp>
        <p:nvSpPr>
          <p:cNvPr id="4130" name="Line 34"/>
          <p:cNvSpPr>
            <a:spLocks noChangeShapeType="1"/>
          </p:cNvSpPr>
          <p:nvPr/>
        </p:nvSpPr>
        <p:spPr bwMode="auto">
          <a:xfrm flipV="1">
            <a:off x="7059613" y="0"/>
            <a:ext cx="0" cy="7773988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9828" tIns="49915" rIns="99828" bIns="49915"/>
          <a:lstStyle/>
          <a:p>
            <a:endParaRPr lang="zh-CN" altLang="en-US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 flipH="1">
            <a:off x="6559550" y="3819525"/>
            <a:ext cx="804863" cy="830263"/>
          </a:xfrm>
          <a:prstGeom prst="star4">
            <a:avLst>
              <a:gd name="adj" fmla="val 5519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 rot="18909463" flipV="1">
            <a:off x="6632575" y="3868738"/>
            <a:ext cx="663575" cy="684212"/>
          </a:xfrm>
          <a:prstGeom prst="star4">
            <a:avLst>
              <a:gd name="adj" fmla="val 5481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gamma/>
                  <a:tint val="0"/>
                  <a:invGamma/>
                  <a:alpha val="0"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miter lim="800000"/>
            <a:headEnd/>
            <a:tailEnd/>
          </a:ln>
          <a:effectLst/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2676525" y="-19050"/>
            <a:ext cx="76200" cy="1144588"/>
          </a:xfrm>
          <a:prstGeom prst="rect">
            <a:avLst/>
          </a:prstGeom>
          <a:solidFill>
            <a:schemeClr val="bg1">
              <a:alpha val="47000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1" name="AutoShape 16"/>
          <p:cNvSpPr>
            <a:spLocks noChangeArrowheads="1"/>
          </p:cNvSpPr>
          <p:nvPr/>
        </p:nvSpPr>
        <p:spPr bwMode="auto">
          <a:xfrm flipV="1">
            <a:off x="2617788" y="1112838"/>
            <a:ext cx="153987" cy="82550"/>
          </a:xfrm>
          <a:custGeom>
            <a:avLst/>
            <a:gdLst>
              <a:gd name="G0" fmla="+- 5400 0 0"/>
              <a:gd name="G1" fmla="+- 21600 0 5400"/>
              <a:gd name="G2" fmla="*/ 5400 1 2"/>
              <a:gd name="G3" fmla="+- 21600 0 G2"/>
              <a:gd name="G4" fmla="+/ 5400 21600 2"/>
              <a:gd name="G5" fmla="+/ G1 0 2"/>
              <a:gd name="G6" fmla="*/ 21600 21600 5400"/>
              <a:gd name="G7" fmla="*/ G6 1 2"/>
              <a:gd name="G8" fmla="+- 21600 0 G7"/>
              <a:gd name="G9" fmla="*/ 21600 1 2"/>
              <a:gd name="G10" fmla="+- 5400 0 G9"/>
              <a:gd name="G11" fmla="?: G10 G8 0"/>
              <a:gd name="G12" fmla="?: G10 G7 21600"/>
              <a:gd name="T0" fmla="*/ 18900 w 21600"/>
              <a:gd name="T1" fmla="*/ 10800 h 21600"/>
              <a:gd name="T2" fmla="*/ 10800 w 21600"/>
              <a:gd name="T3" fmla="*/ 21600 h 21600"/>
              <a:gd name="T4" fmla="*/ 2700 w 21600"/>
              <a:gd name="T5" fmla="*/ 10800 h 21600"/>
              <a:gd name="T6" fmla="*/ 10800 w 21600"/>
              <a:gd name="T7" fmla="*/ 0 h 21600"/>
              <a:gd name="T8" fmla="*/ 4500 w 21600"/>
              <a:gd name="T9" fmla="*/ 4500 h 21600"/>
              <a:gd name="T10" fmla="*/ 17100 w 21600"/>
              <a:gd name="T11" fmla="*/ 171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alpha val="49001"/>
            </a:schemeClr>
          </a:solidFill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bg1">
                <a:alpha val="50000"/>
              </a:schemeClr>
            </a:outerShdw>
          </a:effectLst>
        </p:spPr>
        <p:txBody>
          <a:bodyPr wrap="none" lIns="99828" tIns="49915" rIns="99828" bIns="49915" anchor="ctr"/>
          <a:lstStyle/>
          <a:p>
            <a:pPr latinLnBrk="1">
              <a:defRPr/>
            </a:pPr>
            <a:endParaRPr kumimoji="1" lang="zh-CN" altLang="en-US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42095" y="4344194"/>
            <a:ext cx="395172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3600" b="1" dirty="0" smtClean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</a:rPr>
              <a:t>北京科技大学</a:t>
            </a:r>
            <a:endParaRPr lang="zh-CN" altLang="en-US" sz="3600" b="1" dirty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48" name="Picture 2" descr="D:\PPT模版\素材\背景和图片\landscape\sea\wa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83188"/>
            <a:ext cx="10336213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413" y="839788"/>
            <a:ext cx="4114800" cy="1011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1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4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10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6" presetClass="entr" presetSubtype="42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1000"/>
                                        <p:tgtEl>
                                          <p:spTgt spid="4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42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5" dur="1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100"/>
                            </p:stCondLst>
                            <p:childTnLst>
                              <p:par>
                                <p:cTn id="47" presetID="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/>
                                        <p:tgtEl>
                                          <p:spTgt spid="4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0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100"/>
                            </p:stCondLst>
                            <p:childTnLst>
                              <p:par>
                                <p:cTn id="5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1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69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2" presetClass="exit" presetSubtype="1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2" dur="5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2" presetClass="exit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5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2" presetClass="exit" presetSubtype="1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78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2" presetClass="exit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2" presetClass="exit" presetSubtype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4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87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slide(fromTop)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4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6900"/>
                            </p:stCondLst>
                            <p:childTnLst>
                              <p:par>
                                <p:cTn id="10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7" dur="500"/>
                                        <p:tgtEl>
                                          <p:spTgt spid="4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0" dur="5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4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6" dur="500"/>
                                        <p:tgtEl>
                                          <p:spTgt spid="4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97315E-6 6.53595E-8 L 0.36346 6.53595E-8 " pathEditMode="relative" rAng="0" ptsTypes="AA">
                                      <p:cBhvr>
                                        <p:cTn id="132" dur="3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73" y="0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84217E-6 6.53595E-8 L 0.36313 6.53595E-8 " pathEditMode="relative" rAng="0" ptsTypes="AA">
                                      <p:cBhvr>
                                        <p:cTn id="134" dur="3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57" y="0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136" dur="5000" fill="hold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7" presetID="8" presetClass="emp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38" dur="5000" fill="hold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9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0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2000"/>
                                        <p:tgtEl>
                                          <p:spTgt spid="4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2" dur="20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53" presetClass="exit" presetSubtype="0" fill="hold" grpId="3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2000"/>
                                        <p:tgtEl>
                                          <p:spTgt spid="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4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grpId="0" nodeType="withEffect">
                                  <p:stCondLst>
                                    <p:cond delay="34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10800000">
                                      <p:cBhvr>
                                        <p:cTn id="160" dur="2000" fill="hold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1" presetID="8" presetClass="emph" presetSubtype="0" accel="50000" decel="50000" fill="hold" grpId="1" nodeType="withEffect">
                                  <p:stCondLst>
                                    <p:cond delay="3700"/>
                                  </p:stCondLst>
                                  <p:childTnLst>
                                    <p:animRot by="-10800000">
                                      <p:cBhvr>
                                        <p:cTn id="162" dur="2000" fill="hold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3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000"/>
                                        <p:tgtEl>
                                          <p:spTgt spid="4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3000"/>
                                        <p:tgtEl>
                                          <p:spTgt spid="4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0" fill="hold" grpId="2" nodeType="withEffect">
                                  <p:stCondLst>
                                    <p:cond delay="41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3000"/>
                                        <p:tgtEl>
                                          <p:spTgt spid="4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3000"/>
                                        <p:tgtEl>
                                          <p:spTgt spid="4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4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4000"/>
                            </p:stCondLst>
                            <p:childTnLst>
                              <p:par>
                                <p:cTn id="1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2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4" grpId="0" animBg="1"/>
      <p:bldP spid="4104" grpId="1" animBg="1"/>
      <p:bldP spid="4109" grpId="0" animBg="1"/>
      <p:bldP spid="4109" grpId="1" animBg="1"/>
      <p:bldP spid="4111" grpId="0" animBg="1"/>
      <p:bldP spid="4111" grpId="1" animBg="1"/>
      <p:bldP spid="4113" grpId="0" animBg="1"/>
      <p:bldP spid="4113" grpId="1" animBg="1"/>
      <p:bldP spid="4114" grpId="0" animBg="1"/>
      <p:bldP spid="4114" grpId="1" animBg="1"/>
      <p:bldP spid="4115" grpId="0" animBg="1"/>
      <p:bldP spid="4115" grpId="1" animBg="1"/>
      <p:bldP spid="4116" grpId="0" animBg="1"/>
      <p:bldP spid="4116" grpId="1" animBg="1"/>
      <p:bldP spid="4117" grpId="0" animBg="1"/>
      <p:bldP spid="4117" grpId="1" animBg="1"/>
      <p:bldP spid="4119" grpId="0" animBg="1"/>
      <p:bldP spid="4119" grpId="1" animBg="1"/>
      <p:bldP spid="4120" grpId="0" animBg="1"/>
      <p:bldP spid="4120" grpId="1" animBg="1"/>
      <p:bldP spid="4121" grpId="0" animBg="1"/>
      <p:bldP spid="4121" grpId="1" animBg="1"/>
      <p:bldP spid="4122" grpId="0" animBg="1"/>
      <p:bldP spid="4122" grpId="1" animBg="1"/>
      <p:bldP spid="20510" grpId="0"/>
      <p:bldP spid="4127" grpId="0" animBg="1"/>
      <p:bldP spid="4127" grpId="1" animBg="1"/>
      <p:bldP spid="4127" grpId="2" animBg="1"/>
      <p:bldP spid="4127" grpId="3" animBg="1"/>
      <p:bldP spid="4128" grpId="0" animBg="1"/>
      <p:bldP spid="4128" grpId="1" animBg="1"/>
      <p:bldP spid="4128" grpId="2" animBg="1"/>
      <p:bldP spid="4128" grpId="3" animBg="1"/>
      <p:bldP spid="4129" grpId="0" animBg="1"/>
      <p:bldP spid="4129" grpId="1" animBg="1"/>
      <p:bldP spid="4130" grpId="0" animBg="1"/>
      <p:bldP spid="4130" grpId="1" animBg="1"/>
      <p:bldP spid="4131" grpId="0" animBg="1"/>
      <p:bldP spid="4131" grpId="1" animBg="1"/>
      <p:bldP spid="4131" grpId="2" animBg="1"/>
      <p:bldP spid="4132" grpId="0" animBg="1"/>
      <p:bldP spid="4132" grpId="1" animBg="1"/>
      <p:bldP spid="4132" grpId="2" animBg="1"/>
      <p:bldP spid="30" grpId="0" animBg="1"/>
      <p:bldP spid="30" grpId="1" animBg="1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科技创新  举世名扬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11212" y="2041526"/>
            <a:ext cx="80772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/>
              <a:t> </a:t>
            </a:r>
            <a:r>
              <a:rPr lang="zh-CN" altLang="en-US" sz="2800" b="1" dirty="0" smtClean="0"/>
              <a:t>    学校</a:t>
            </a:r>
            <a:r>
              <a:rPr lang="zh-CN" altLang="en-US" sz="2800" b="1" dirty="0"/>
              <a:t>始终坚持以一流的科研成果回报社会。近几年学校 “大型深凹露天矿安全高效开采关键技术研究”、“流射沸腾冷却强化多功能淬火控冷装备与工艺开发及创新”、“宽带钢热连轧生产成套关键技术与应用”、“复杂破碎条件下露天</a:t>
            </a:r>
            <a:r>
              <a:rPr lang="en-US" altLang="zh-CN" sz="2800" b="1" dirty="0"/>
              <a:t>-</a:t>
            </a:r>
            <a:r>
              <a:rPr lang="zh-CN" altLang="en-US" sz="2800" b="1" dirty="0"/>
              <a:t>地下联合高效开采关键技术”、“特低渗透油藏有效开发渗流理论和开发方法研究及应用”、“大型铝合金型材挤压成套工模具设计制造技术与应用”等大批科研成果在国民经济建设中发挥了重要作用，获得了巨大的经济效益和社会效益。</a:t>
            </a:r>
          </a:p>
        </p:txBody>
      </p:sp>
    </p:spTree>
    <p:extLst>
      <p:ext uri="{BB962C8B-B14F-4D97-AF65-F5344CB8AC3E}">
        <p14:creationId xmlns:p14="http://schemas.microsoft.com/office/powerpoint/2010/main" val="560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学科建设  不落窠臼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58812" y="1982788"/>
            <a:ext cx="8458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b="1" dirty="0"/>
              <a:t> </a:t>
            </a:r>
            <a:r>
              <a:rPr lang="zh-CN" altLang="en-US" sz="2800" b="1" dirty="0" smtClean="0"/>
              <a:t>      北京科技大学</a:t>
            </a:r>
            <a:r>
              <a:rPr lang="zh-CN" altLang="en-US" sz="2800" b="1" dirty="0"/>
              <a:t>的冶金工程、材料科学与工程、矿业工程、科学技术史四个国家一级重点学科学术水平蜚声中外（据教育部一级学科评估结果，科技史排名全国第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，材料、冶金第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，矿业第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）；热能科学、自动控制、安全工程等学科享有盛誉；机械工程、力学、计算机科学、管理科学、物理学、化学、思想政治教育等一批学科具有雄厚实力；一批新兴学科，如通信工程、电子信息、软件工程、环境工程等焕发出勃勃生机。</a:t>
            </a:r>
          </a:p>
        </p:txBody>
      </p:sp>
    </p:spTree>
    <p:extLst>
      <p:ext uri="{BB962C8B-B14F-4D97-AF65-F5344CB8AC3E}">
        <p14:creationId xmlns:p14="http://schemas.microsoft.com/office/powerpoint/2010/main" val="5609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励精图治  展望无疆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612" y="1753394"/>
            <a:ext cx="36528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/>
              <a:t> 学校不断拓展社会服务领域和发展空间，与国内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多个省市区政府、大型企事业单位签署了全面合作协议。同时，学校瞄准世界前沿，加强国际合作，先后与德国亚琛工业大学、美国橡树岭国家实验室、英国牛津大学等</a:t>
            </a:r>
            <a:r>
              <a:rPr lang="en-US" altLang="zh-CN" sz="2400" b="1" dirty="0"/>
              <a:t>120</a:t>
            </a:r>
            <a:r>
              <a:rPr lang="zh-CN" altLang="en-US" sz="2400" b="1" dirty="0"/>
              <a:t>余所著名大学和科研机构建立了合作关系，并开展了实质性的合作。</a:t>
            </a:r>
          </a:p>
        </p:txBody>
      </p:sp>
      <p:pic>
        <p:nvPicPr>
          <p:cNvPr id="7" name="Picture 4" descr="9a504fc2d56285353ca24e3190ef76c6a6efce1b9d164b5c_副本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753394"/>
            <a:ext cx="5639276" cy="45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91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latin typeface="+mn-lt"/>
              </a:rPr>
              <a:t>同等高校介绍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424" y="4596071"/>
            <a:ext cx="3733800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" y="4713659"/>
            <a:ext cx="3781425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453148" y="1829594"/>
            <a:ext cx="88162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清华大学是中国著名的高等学府，座落在北京西北郊风景秀丽的清华园。它的前身是清华学堂，创建于</a:t>
            </a:r>
            <a:r>
              <a:rPr lang="en-US" altLang="zh-CN" sz="2400" b="1" dirty="0"/>
              <a:t>1911</a:t>
            </a:r>
            <a:r>
              <a:rPr lang="zh-CN" altLang="en-US" sz="2400" b="1" dirty="0"/>
              <a:t>年，</a:t>
            </a:r>
            <a:r>
              <a:rPr lang="en-US" altLang="zh-CN" sz="2400" b="1" dirty="0"/>
              <a:t>1928</a:t>
            </a:r>
            <a:r>
              <a:rPr lang="zh-CN" altLang="en-US" sz="2400" b="1" dirty="0"/>
              <a:t>年改建为国立清华大学，今天已发展成为一所具有理、工、医、经济、管理、人文、法律、艺术等多种学科的综合性大学。工科的严谨执着、理科的求证探索、文科的醇厚积淀、艺术的色彩浪漫，交融渗透、综合创新，形成了清华大学学科发展的深厚底蕴和独有特色。清华大学是中国培养高层次人才和科学研究的重要基地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</p:txBody>
      </p:sp>
      <p:sp>
        <p:nvSpPr>
          <p:cNvPr id="3" name="矩形 2"/>
          <p:cNvSpPr/>
          <p:nvPr/>
        </p:nvSpPr>
        <p:spPr>
          <a:xfrm>
            <a:off x="811212" y="2265817"/>
            <a:ext cx="7620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清华大学不仅是教学中心，也是国家重要的科学研究基地。校内设有</a:t>
            </a:r>
            <a:r>
              <a:rPr lang="en-US" altLang="zh-CN" sz="2400" b="1" dirty="0"/>
              <a:t>47</a:t>
            </a:r>
            <a:r>
              <a:rPr lang="zh-CN" altLang="en-US" sz="2400" b="1" dirty="0"/>
              <a:t>个研究院（所）、</a:t>
            </a:r>
            <a:r>
              <a:rPr lang="en-US" altLang="zh-CN" sz="2400" b="1" dirty="0"/>
              <a:t>29</a:t>
            </a:r>
            <a:r>
              <a:rPr lang="zh-CN" altLang="en-US" sz="2400" b="1" dirty="0"/>
              <a:t>个研究中心（其中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个为国家级研究中心）、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个国家实验室（占全国总数的十分之一）以及</a:t>
            </a:r>
            <a:r>
              <a:rPr lang="en-US" altLang="zh-CN" sz="2400" b="1" dirty="0"/>
              <a:t>27</a:t>
            </a:r>
            <a:r>
              <a:rPr lang="zh-CN" altLang="en-US" sz="2400" b="1" dirty="0"/>
              <a:t>个博士后科研站。目前清华大学校园网连网计算机</a:t>
            </a:r>
            <a:r>
              <a:rPr lang="en-US" altLang="zh-CN" sz="2400" b="1" dirty="0"/>
              <a:t>30000</a:t>
            </a:r>
            <a:r>
              <a:rPr lang="zh-CN" altLang="en-US" sz="2400" b="1" dirty="0"/>
              <a:t>多台。图书馆馆舍</a:t>
            </a:r>
            <a:r>
              <a:rPr lang="en-US" altLang="zh-CN" sz="2400" b="1" dirty="0"/>
              <a:t>3.9</a:t>
            </a:r>
            <a:r>
              <a:rPr lang="zh-CN" altLang="en-US" sz="2400" b="1" dirty="0"/>
              <a:t>万平方米，藏书</a:t>
            </a:r>
            <a:r>
              <a:rPr lang="en-US" altLang="zh-CN" sz="2400" b="1" dirty="0"/>
              <a:t>401</a:t>
            </a:r>
            <a:r>
              <a:rPr lang="zh-CN" altLang="en-US" sz="2400" b="1" dirty="0"/>
              <a:t>万册，通过因特网为读者提供国际、国内联机检索服务。清华大学每年获得的科研经费、发表的研究论文及获得奖励的科研成果均居全国高校首位，为国家的经济建设和科技进步作出了重要的贡献，赢得国内外同行的赞誉。</a:t>
            </a:r>
          </a:p>
        </p:txBody>
      </p:sp>
    </p:spTree>
    <p:extLst>
      <p:ext uri="{BB962C8B-B14F-4D97-AF65-F5344CB8AC3E}">
        <p14:creationId xmlns:p14="http://schemas.microsoft.com/office/powerpoint/2010/main" val="284368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同等高校介绍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612" y="1753394"/>
            <a:ext cx="365283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/>
              <a:t>北京理工大学创办于</a:t>
            </a:r>
            <a:r>
              <a:rPr lang="en-US" altLang="zh-CN" sz="2400" b="1" dirty="0"/>
              <a:t>1940</a:t>
            </a:r>
            <a:r>
              <a:rPr lang="zh-CN" altLang="en-US" sz="2400" b="1" dirty="0"/>
              <a:t>年，前身是诞生于延安的“自然科学院”，是中国共产党创办的第一所理工科大学，是新中国成立以来国家历批次重点建设的高校，首批设立研究生院，首批进入国家“</a:t>
            </a:r>
            <a:r>
              <a:rPr lang="en-US" altLang="zh-CN" sz="2400" b="1" dirty="0"/>
              <a:t>211</a:t>
            </a:r>
            <a:r>
              <a:rPr lang="zh-CN" altLang="en-US" sz="2400" b="1" dirty="0"/>
              <a:t>工程”和“</a:t>
            </a:r>
            <a:r>
              <a:rPr lang="en-US" altLang="zh-CN" sz="2400" b="1" dirty="0"/>
              <a:t>985</a:t>
            </a:r>
            <a:r>
              <a:rPr lang="zh-CN" altLang="en-US" sz="2400" b="1" dirty="0"/>
              <a:t>工程”建设行列，现隶属于工业和信息化部。</a:t>
            </a:r>
          </a:p>
        </p:txBody>
      </p:sp>
      <p:pic>
        <p:nvPicPr>
          <p:cNvPr id="2050" name="Picture 2" descr="C:\Users\Administrator\Desktop\2013032614481853993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844" y="1677194"/>
            <a:ext cx="4679421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144" y="4725194"/>
            <a:ext cx="490401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30212" y="1524794"/>
            <a:ext cx="8839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七十年栉风沐雨，学校的发展始终得到党和国家的高度重视和大力支持。李富春、徐特立、李强等老一辈无产阶级革命家先后担任学校的主要领导。</a:t>
            </a:r>
            <a:r>
              <a:rPr lang="en-US" altLang="zh-CN" sz="2400" b="1" dirty="0"/>
              <a:t>1942</a:t>
            </a:r>
            <a:r>
              <a:rPr lang="zh-CN" altLang="en-US" sz="2400" b="1" dirty="0"/>
              <a:t>年秋，毛泽东同志亲自为自然科学院题写了校名。</a:t>
            </a:r>
            <a:r>
              <a:rPr lang="en-US" altLang="zh-CN" sz="2400" b="1" dirty="0"/>
              <a:t>1949</a:t>
            </a:r>
            <a:r>
              <a:rPr lang="zh-CN" altLang="en-US" sz="2400" b="1" dirty="0"/>
              <a:t>年，学校迁入北京。</a:t>
            </a:r>
            <a:r>
              <a:rPr lang="en-US" altLang="zh-CN" sz="2400" b="1" dirty="0"/>
              <a:t>1951</a:t>
            </a:r>
            <a:r>
              <a:rPr lang="zh-CN" altLang="en-US" sz="2400" b="1" dirty="0"/>
              <a:t>年，学校更名为北京工业学院，成为新中国第一所国防工业院校。</a:t>
            </a:r>
            <a:r>
              <a:rPr lang="en-US" altLang="zh-CN" sz="2400" b="1" dirty="0"/>
              <a:t>1952</a:t>
            </a:r>
            <a:r>
              <a:rPr lang="zh-CN" altLang="en-US" sz="2400" b="1" dirty="0"/>
              <a:t>年，学校的航空系被抽调参与组建北京航空学院（现北京航空航天大学）、冶金系被抽调参与组建北京钢铁学院（现北京科技大学）、采矿系及专修科被抽调参与组建中南矿冶学院（现中南大学）。</a:t>
            </a:r>
            <a:r>
              <a:rPr lang="en-US" altLang="zh-CN" sz="2400" b="1" dirty="0"/>
              <a:t>1988</a:t>
            </a:r>
            <a:r>
              <a:rPr lang="zh-CN" altLang="en-US" sz="2400" b="1" dirty="0"/>
              <a:t>年，学校更名为北京理工大学。历经多年发展，如今的北京理工大学已在学科专业、师资队伍、人才培养、科学研究等方面居于国内研究型大学前列，跻身于国内一流理工科大学。</a:t>
            </a:r>
            <a:r>
              <a:rPr lang="en-US" altLang="zh-CN" sz="2400" b="1" dirty="0"/>
              <a:t>2012</a:t>
            </a:r>
            <a:r>
              <a:rPr lang="zh-CN" altLang="en-US" sz="2400" b="1" dirty="0"/>
              <a:t>年，学校首次进入在全球具有广泛影响力的英国</a:t>
            </a:r>
            <a:r>
              <a:rPr lang="en-US" altLang="zh-CN" sz="2400" b="1" dirty="0"/>
              <a:t>QS</a:t>
            </a:r>
            <a:r>
              <a:rPr lang="zh-CN" altLang="en-US" sz="2400" b="1" dirty="0"/>
              <a:t>世界大学排名“亚洲大学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强”和“世界大学</a:t>
            </a:r>
            <a:r>
              <a:rPr lang="en-US" altLang="zh-CN" sz="2400" b="1" dirty="0"/>
              <a:t>500</a:t>
            </a:r>
            <a:r>
              <a:rPr lang="zh-CN" altLang="en-US" sz="2400" b="1" dirty="0"/>
              <a:t>强”，在入选的</a:t>
            </a:r>
            <a:r>
              <a:rPr lang="en-US" altLang="zh-CN" sz="2400" b="1" dirty="0"/>
              <a:t>19</a:t>
            </a:r>
            <a:r>
              <a:rPr lang="zh-CN" altLang="en-US" sz="2400" b="1" dirty="0"/>
              <a:t>所中国高校中名列第</a:t>
            </a:r>
            <a:r>
              <a:rPr lang="en-US" altLang="zh-CN" sz="2400" b="1" dirty="0"/>
              <a:t>13</a:t>
            </a:r>
            <a:r>
              <a:rPr lang="zh-CN" altLang="en-US" sz="2400" b="1" dirty="0"/>
              <a:t>位（并列）。</a:t>
            </a:r>
          </a:p>
        </p:txBody>
      </p:sp>
    </p:spTree>
    <p:extLst>
      <p:ext uri="{BB962C8B-B14F-4D97-AF65-F5344CB8AC3E}">
        <p14:creationId xmlns:p14="http://schemas.microsoft.com/office/powerpoint/2010/main" val="207843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5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励精图治  展望无疆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612" y="1753394"/>
            <a:ext cx="365283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/>
              <a:t> 学校不断拓展社会服务领域和发展空间，与国内</a:t>
            </a:r>
            <a:r>
              <a:rPr lang="en-US" altLang="zh-CN" sz="2400" b="1" dirty="0"/>
              <a:t>100</a:t>
            </a:r>
            <a:r>
              <a:rPr lang="zh-CN" altLang="en-US" sz="2400" b="1" dirty="0"/>
              <a:t>多个省市区政府、大型企事业单位签署了全面合作协议。同时，学校瞄准世界前沿，加强国际合作，先后与德国亚琛工业大学、美国橡树岭国家实验室、英国牛津大学等</a:t>
            </a:r>
            <a:r>
              <a:rPr lang="en-US" altLang="zh-CN" sz="2400" b="1" dirty="0"/>
              <a:t>120</a:t>
            </a:r>
            <a:r>
              <a:rPr lang="zh-CN" altLang="en-US" sz="2400" b="1" dirty="0"/>
              <a:t>余所著名大学和科研机构建立了合作关系，并开展了实质性的合作。</a:t>
            </a:r>
          </a:p>
        </p:txBody>
      </p:sp>
      <p:pic>
        <p:nvPicPr>
          <p:cNvPr id="7" name="Picture 4" descr="9a504fc2d56285353ca24e3190ef76c6a6efce1b9d164b5c_副本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1753394"/>
            <a:ext cx="5639276" cy="457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134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ordArt 2"/>
          <p:cNvSpPr>
            <a:spLocks noChangeArrowheads="1" noChangeShapeType="1"/>
          </p:cNvSpPr>
          <p:nvPr/>
        </p:nvSpPr>
        <p:spPr bwMode="auto">
          <a:xfrm>
            <a:off x="1531335" y="2058194"/>
            <a:ext cx="6119812" cy="20145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dirty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谢谢大家的观看！</a:t>
            </a:r>
          </a:p>
        </p:txBody>
      </p:sp>
      <p:sp>
        <p:nvSpPr>
          <p:cNvPr id="4" name="WordArt 3"/>
          <p:cNvSpPr>
            <a:spLocks noChangeArrowheads="1" noChangeShapeType="1"/>
          </p:cNvSpPr>
          <p:nvPr/>
        </p:nvSpPr>
        <p:spPr bwMode="auto">
          <a:xfrm>
            <a:off x="2447131" y="4267994"/>
            <a:ext cx="4321175" cy="143986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noFill/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99" lon="1080000" rev="0"/>
              </a:camera>
              <a:lightRig rig="legacyFlat1" dir="r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dirty="0" smtClean="0">
                <a:gradFill rotWithShape="0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/>
                <a:ea typeface="宋体"/>
              </a:rPr>
              <a:t>中秋节快乐！</a:t>
            </a:r>
            <a:endParaRPr lang="zh-CN" altLang="en-US" sz="3600" dirty="0">
              <a:gradFill rotWithShape="0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宋体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58290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012" y="991394"/>
            <a:ext cx="3048000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4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  <a:reflection blurRad="6350" stA="60000" endA="900" endPos="60000" dist="29997" dir="5400000" sy="-100000" algn="bl" rotWithShape="0"/>
                </a:effectLst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目录</a:t>
            </a:r>
          </a:p>
        </p:txBody>
      </p:sp>
      <p:grpSp>
        <p:nvGrpSpPr>
          <p:cNvPr id="2" name="组合 59"/>
          <p:cNvGrpSpPr>
            <a:grpSpLocks/>
          </p:cNvGrpSpPr>
          <p:nvPr/>
        </p:nvGrpSpPr>
        <p:grpSpPr bwMode="auto">
          <a:xfrm>
            <a:off x="5300007" y="934244"/>
            <a:ext cx="4413992" cy="685800"/>
            <a:chOff x="4773612" y="1905794"/>
            <a:chExt cx="4413992" cy="685800"/>
          </a:xfrm>
        </p:grpSpPr>
        <p:grpSp>
          <p:nvGrpSpPr>
            <p:cNvPr id="22561" name="组合 13"/>
            <p:cNvGrpSpPr>
              <a:grpSpLocks/>
            </p:cNvGrpSpPr>
            <p:nvPr/>
          </p:nvGrpSpPr>
          <p:grpSpPr bwMode="auto">
            <a:xfrm>
              <a:off x="5501199" y="1905794"/>
              <a:ext cx="3686405" cy="628650"/>
              <a:chOff x="5501199" y="1905794"/>
              <a:chExt cx="3686405" cy="628650"/>
            </a:xfrm>
          </p:grpSpPr>
          <p:sp>
            <p:nvSpPr>
              <p:cNvPr id="10" name="圆角矩形 9"/>
              <p:cNvSpPr/>
              <p:nvPr/>
            </p:nvSpPr>
            <p:spPr bwMode="auto">
              <a:xfrm>
                <a:off x="5501199" y="1905794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矩形 87"/>
              <p:cNvSpPr>
                <a:spLocks noChangeArrowheads="1"/>
              </p:cNvSpPr>
              <p:nvPr/>
            </p:nvSpPr>
            <p:spPr bwMode="auto">
              <a:xfrm>
                <a:off x="5707740" y="1999457"/>
                <a:ext cx="342106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fontAlgn="ctr" hangingPunct="0">
                  <a:buClr>
                    <a:srgbClr val="FF0000"/>
                  </a:buClr>
                  <a:buSzPct val="70000"/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钢铁摇篮  熔铸辉煌</a:t>
                </a:r>
              </a:p>
            </p:txBody>
          </p:sp>
        </p:grpSp>
        <p:grpSp>
          <p:nvGrpSpPr>
            <p:cNvPr id="22562" name="组合 39"/>
            <p:cNvGrpSpPr>
              <a:grpSpLocks/>
            </p:cNvGrpSpPr>
            <p:nvPr/>
          </p:nvGrpSpPr>
          <p:grpSpPr bwMode="auto">
            <a:xfrm>
              <a:off x="4773612" y="1905794"/>
              <a:ext cx="685800" cy="685800"/>
              <a:chOff x="642910" y="2500306"/>
              <a:chExt cx="685800" cy="685800"/>
            </a:xfrm>
          </p:grpSpPr>
          <p:sp>
            <p:nvSpPr>
              <p:cNvPr id="41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800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2564" name="Text Box 50"/>
              <p:cNvSpPr txBox="1">
                <a:spLocks noChangeArrowheads="1"/>
              </p:cNvSpPr>
              <p:nvPr/>
            </p:nvSpPr>
            <p:spPr bwMode="gray">
              <a:xfrm>
                <a:off x="796898" y="2598731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</a:rPr>
                  <a:t>1</a:t>
                </a:r>
              </a:p>
            </p:txBody>
          </p:sp>
        </p:grpSp>
      </p:grpSp>
      <p:sp>
        <p:nvSpPr>
          <p:cNvPr id="22532" name="Text Box 55"/>
          <p:cNvSpPr txBox="1">
            <a:spLocks noChangeArrowheads="1"/>
          </p:cNvSpPr>
          <p:nvPr/>
        </p:nvSpPr>
        <p:spPr bwMode="gray">
          <a:xfrm>
            <a:off x="744538" y="2157413"/>
            <a:ext cx="1857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endParaRPr lang="en-US" altLang="zh-CN" sz="2400">
              <a:solidFill>
                <a:schemeClr val="bg1"/>
              </a:solidFill>
            </a:endParaRPr>
          </a:p>
        </p:txBody>
      </p:sp>
      <p:grpSp>
        <p:nvGrpSpPr>
          <p:cNvPr id="16" name="组合 60"/>
          <p:cNvGrpSpPr>
            <a:grpSpLocks/>
          </p:cNvGrpSpPr>
          <p:nvPr/>
        </p:nvGrpSpPr>
        <p:grpSpPr bwMode="auto">
          <a:xfrm>
            <a:off x="4991792" y="1801813"/>
            <a:ext cx="4402137" cy="685800"/>
            <a:chOff x="4087812" y="2896394"/>
            <a:chExt cx="4401702" cy="685800"/>
          </a:xfrm>
        </p:grpSpPr>
        <p:grpSp>
          <p:nvGrpSpPr>
            <p:cNvPr id="22555" name="组合 14"/>
            <p:cNvGrpSpPr>
              <a:grpSpLocks/>
            </p:cNvGrpSpPr>
            <p:nvPr/>
          </p:nvGrpSpPr>
          <p:grpSpPr bwMode="auto">
            <a:xfrm>
              <a:off x="4803109" y="2928348"/>
              <a:ext cx="3686405" cy="628650"/>
              <a:chOff x="4803109" y="2928348"/>
              <a:chExt cx="3686405" cy="628650"/>
            </a:xfrm>
          </p:grpSpPr>
          <p:sp>
            <p:nvSpPr>
              <p:cNvPr id="8" name="圆角矩形 7"/>
              <p:cNvSpPr/>
              <p:nvPr/>
            </p:nvSpPr>
            <p:spPr bwMode="auto">
              <a:xfrm>
                <a:off x="4803109" y="2928348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矩形 87"/>
              <p:cNvSpPr>
                <a:spLocks noChangeArrowheads="1"/>
              </p:cNvSpPr>
              <p:nvPr/>
            </p:nvSpPr>
            <p:spPr bwMode="auto">
              <a:xfrm>
                <a:off x="4945063" y="2990057"/>
                <a:ext cx="3147702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蓟门满井  凝炼金钢</a:t>
                </a:r>
                <a:endParaRPr lang="zh-CN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2556" name="组合 46"/>
            <p:cNvGrpSpPr>
              <a:grpSpLocks/>
            </p:cNvGrpSpPr>
            <p:nvPr/>
          </p:nvGrpSpPr>
          <p:grpSpPr bwMode="auto">
            <a:xfrm>
              <a:off x="4087812" y="2896394"/>
              <a:ext cx="685732" cy="685800"/>
              <a:chOff x="642910" y="2500306"/>
              <a:chExt cx="685732" cy="685800"/>
            </a:xfrm>
          </p:grpSpPr>
          <p:sp>
            <p:nvSpPr>
              <p:cNvPr id="48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732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2558" name="Text Box 50"/>
              <p:cNvSpPr txBox="1">
                <a:spLocks noChangeArrowheads="1"/>
              </p:cNvSpPr>
              <p:nvPr/>
            </p:nvSpPr>
            <p:spPr bwMode="gray">
              <a:xfrm>
                <a:off x="796898" y="2598731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9" name="组合 61"/>
          <p:cNvGrpSpPr>
            <a:grpSpLocks/>
          </p:cNvGrpSpPr>
          <p:nvPr/>
        </p:nvGrpSpPr>
        <p:grpSpPr bwMode="auto">
          <a:xfrm>
            <a:off x="4229765" y="2630488"/>
            <a:ext cx="4376737" cy="687388"/>
            <a:chOff x="3478212" y="3962400"/>
            <a:chExt cx="4377070" cy="686594"/>
          </a:xfrm>
        </p:grpSpPr>
        <p:grpSp>
          <p:nvGrpSpPr>
            <p:cNvPr id="22549" name="组合 15"/>
            <p:cNvGrpSpPr>
              <a:grpSpLocks/>
            </p:cNvGrpSpPr>
            <p:nvPr/>
          </p:nvGrpSpPr>
          <p:grpSpPr bwMode="auto">
            <a:xfrm>
              <a:off x="4168877" y="3962400"/>
              <a:ext cx="3686405" cy="628650"/>
              <a:chOff x="4168877" y="3962400"/>
              <a:chExt cx="3686405" cy="628650"/>
            </a:xfrm>
          </p:grpSpPr>
          <p:sp>
            <p:nvSpPr>
              <p:cNvPr id="4" name="圆角矩形 3"/>
              <p:cNvSpPr/>
              <p:nvPr/>
            </p:nvSpPr>
            <p:spPr bwMode="auto">
              <a:xfrm>
                <a:off x="4168877" y="3962400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" name="矩形 87"/>
              <p:cNvSpPr>
                <a:spLocks noChangeArrowheads="1"/>
              </p:cNvSpPr>
              <p:nvPr/>
            </p:nvSpPr>
            <p:spPr bwMode="auto">
              <a:xfrm>
                <a:off x="4240270" y="4040098"/>
                <a:ext cx="3581672" cy="4598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学风严谨  实践为尚</a:t>
                </a:r>
              </a:p>
            </p:txBody>
          </p:sp>
        </p:grpSp>
        <p:grpSp>
          <p:nvGrpSpPr>
            <p:cNvPr id="22550" name="组合 49"/>
            <p:cNvGrpSpPr>
              <a:grpSpLocks/>
            </p:cNvGrpSpPr>
            <p:nvPr/>
          </p:nvGrpSpPr>
          <p:grpSpPr bwMode="auto">
            <a:xfrm>
              <a:off x="3478212" y="3963194"/>
              <a:ext cx="685800" cy="685800"/>
              <a:chOff x="642910" y="2500306"/>
              <a:chExt cx="685800" cy="685800"/>
            </a:xfrm>
          </p:grpSpPr>
          <p:sp>
            <p:nvSpPr>
              <p:cNvPr id="51" name="AutoShape 48"/>
              <p:cNvSpPr>
                <a:spLocks noChangeArrowheads="1"/>
              </p:cNvSpPr>
              <p:nvPr/>
            </p:nvSpPr>
            <p:spPr bwMode="gray">
              <a:xfrm>
                <a:off x="642910" y="2501098"/>
                <a:ext cx="685852" cy="685008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2552" name="Text Box 50"/>
              <p:cNvSpPr txBox="1">
                <a:spLocks noChangeArrowheads="1"/>
              </p:cNvSpPr>
              <p:nvPr/>
            </p:nvSpPr>
            <p:spPr bwMode="gray">
              <a:xfrm>
                <a:off x="796898" y="2598731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</a:rPr>
                  <a:t>3</a:t>
                </a:r>
              </a:p>
            </p:txBody>
          </p:sp>
        </p:grpSp>
      </p:grpSp>
      <p:grpSp>
        <p:nvGrpSpPr>
          <p:cNvPr id="22" name="组合 62"/>
          <p:cNvGrpSpPr>
            <a:grpSpLocks/>
          </p:cNvGrpSpPr>
          <p:nvPr/>
        </p:nvGrpSpPr>
        <p:grpSpPr bwMode="auto">
          <a:xfrm>
            <a:off x="3692843" y="3506541"/>
            <a:ext cx="4384495" cy="685800"/>
            <a:chOff x="2792412" y="5029994"/>
            <a:chExt cx="4384495" cy="685800"/>
          </a:xfrm>
        </p:grpSpPr>
        <p:grpSp>
          <p:nvGrpSpPr>
            <p:cNvPr id="22543" name="组合 16"/>
            <p:cNvGrpSpPr>
              <a:grpSpLocks/>
            </p:cNvGrpSpPr>
            <p:nvPr/>
          </p:nvGrpSpPr>
          <p:grpSpPr bwMode="auto">
            <a:xfrm>
              <a:off x="3490502" y="5029994"/>
              <a:ext cx="3686405" cy="628650"/>
              <a:chOff x="3490502" y="5029994"/>
              <a:chExt cx="3686405" cy="628650"/>
            </a:xfrm>
          </p:grpSpPr>
          <p:sp>
            <p:nvSpPr>
              <p:cNvPr id="12" name="圆角矩形 11"/>
              <p:cNvSpPr/>
              <p:nvPr/>
            </p:nvSpPr>
            <p:spPr bwMode="auto">
              <a:xfrm>
                <a:off x="3490502" y="5029994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矩形 87"/>
              <p:cNvSpPr>
                <a:spLocks noChangeArrowheads="1"/>
              </p:cNvSpPr>
              <p:nvPr/>
            </p:nvSpPr>
            <p:spPr bwMode="auto">
              <a:xfrm>
                <a:off x="3652541" y="5123657"/>
                <a:ext cx="3362325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公寓名斋  群英荟萃</a:t>
                </a:r>
              </a:p>
            </p:txBody>
          </p:sp>
        </p:grpSp>
        <p:grpSp>
          <p:nvGrpSpPr>
            <p:cNvPr id="22544" name="组合 52"/>
            <p:cNvGrpSpPr>
              <a:grpSpLocks/>
            </p:cNvGrpSpPr>
            <p:nvPr/>
          </p:nvGrpSpPr>
          <p:grpSpPr bwMode="auto">
            <a:xfrm>
              <a:off x="2792412" y="5029994"/>
              <a:ext cx="685800" cy="685800"/>
              <a:chOff x="642910" y="2500306"/>
              <a:chExt cx="685800" cy="685800"/>
            </a:xfrm>
          </p:grpSpPr>
          <p:sp>
            <p:nvSpPr>
              <p:cNvPr id="54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800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2546" name="Text Box 50"/>
              <p:cNvSpPr txBox="1">
                <a:spLocks noChangeArrowheads="1"/>
              </p:cNvSpPr>
              <p:nvPr/>
            </p:nvSpPr>
            <p:spPr bwMode="gray">
              <a:xfrm>
                <a:off x="796898" y="2598731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5" name="组合 63"/>
          <p:cNvGrpSpPr>
            <a:grpSpLocks/>
          </p:cNvGrpSpPr>
          <p:nvPr/>
        </p:nvGrpSpPr>
        <p:grpSpPr bwMode="auto">
          <a:xfrm>
            <a:off x="2775088" y="4317289"/>
            <a:ext cx="5302250" cy="685800"/>
            <a:chOff x="2106612" y="6096794"/>
            <a:chExt cx="5301994" cy="685800"/>
          </a:xfrm>
        </p:grpSpPr>
        <p:grpSp>
          <p:nvGrpSpPr>
            <p:cNvPr id="22537" name="组合 17"/>
            <p:cNvGrpSpPr>
              <a:grpSpLocks/>
            </p:cNvGrpSpPr>
            <p:nvPr/>
          </p:nvGrpSpPr>
          <p:grpSpPr bwMode="auto">
            <a:xfrm>
              <a:off x="2772747" y="6099252"/>
              <a:ext cx="4635859" cy="628650"/>
              <a:chOff x="2772747" y="6099252"/>
              <a:chExt cx="4635859" cy="628650"/>
            </a:xfrm>
          </p:grpSpPr>
          <p:sp>
            <p:nvSpPr>
              <p:cNvPr id="6" name="圆角矩形 5"/>
              <p:cNvSpPr/>
              <p:nvPr/>
            </p:nvSpPr>
            <p:spPr bwMode="auto">
              <a:xfrm>
                <a:off x="2772747" y="6099252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矩形 87"/>
              <p:cNvSpPr>
                <a:spLocks noChangeArrowheads="1"/>
              </p:cNvSpPr>
              <p:nvPr/>
            </p:nvSpPr>
            <p:spPr bwMode="auto">
              <a:xfrm>
                <a:off x="2817778" y="6196806"/>
                <a:ext cx="4590828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鸿博万秀  珍馐琳琅</a:t>
                </a:r>
                <a:endParaRPr lang="zh-CN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22538" name="组合 55"/>
            <p:cNvGrpSpPr>
              <a:grpSpLocks/>
            </p:cNvGrpSpPr>
            <p:nvPr/>
          </p:nvGrpSpPr>
          <p:grpSpPr bwMode="auto">
            <a:xfrm>
              <a:off x="2106612" y="6096794"/>
              <a:ext cx="685800" cy="685800"/>
              <a:chOff x="642910" y="2500306"/>
              <a:chExt cx="685800" cy="685800"/>
            </a:xfrm>
          </p:grpSpPr>
          <p:sp>
            <p:nvSpPr>
              <p:cNvPr id="57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767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22540" name="Text Box 50"/>
              <p:cNvSpPr txBox="1">
                <a:spLocks noChangeArrowheads="1"/>
              </p:cNvSpPr>
              <p:nvPr/>
            </p:nvSpPr>
            <p:spPr bwMode="gray">
              <a:xfrm>
                <a:off x="796898" y="2598731"/>
                <a:ext cx="354013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>
                    <a:solidFill>
                      <a:schemeClr val="bg1"/>
                    </a:solidFill>
                  </a:rPr>
                  <a:t>5</a:t>
                </a:r>
              </a:p>
            </p:txBody>
          </p:sp>
        </p:grpSp>
      </p:grpSp>
      <p:grpSp>
        <p:nvGrpSpPr>
          <p:cNvPr id="39" name="组合 63"/>
          <p:cNvGrpSpPr>
            <a:grpSpLocks/>
          </p:cNvGrpSpPr>
          <p:nvPr/>
        </p:nvGrpSpPr>
        <p:grpSpPr bwMode="auto">
          <a:xfrm>
            <a:off x="2242961" y="5130006"/>
            <a:ext cx="5302250" cy="685800"/>
            <a:chOff x="2106612" y="6096794"/>
            <a:chExt cx="5301994" cy="685800"/>
          </a:xfrm>
        </p:grpSpPr>
        <p:grpSp>
          <p:nvGrpSpPr>
            <p:cNvPr id="40" name="组合 17"/>
            <p:cNvGrpSpPr>
              <a:grpSpLocks/>
            </p:cNvGrpSpPr>
            <p:nvPr/>
          </p:nvGrpSpPr>
          <p:grpSpPr bwMode="auto">
            <a:xfrm>
              <a:off x="2772747" y="6099252"/>
              <a:ext cx="4635859" cy="628650"/>
              <a:chOff x="2772747" y="6099252"/>
              <a:chExt cx="4635859" cy="628650"/>
            </a:xfrm>
          </p:grpSpPr>
          <p:sp>
            <p:nvSpPr>
              <p:cNvPr id="45" name="圆角矩形 44"/>
              <p:cNvSpPr/>
              <p:nvPr/>
            </p:nvSpPr>
            <p:spPr bwMode="auto">
              <a:xfrm>
                <a:off x="2772747" y="6099252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6" name="矩形 87"/>
              <p:cNvSpPr>
                <a:spLocks noChangeArrowheads="1"/>
              </p:cNvSpPr>
              <p:nvPr/>
            </p:nvSpPr>
            <p:spPr bwMode="auto">
              <a:xfrm>
                <a:off x="2817778" y="6196806"/>
                <a:ext cx="4590828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科技创新  举世名扬</a:t>
                </a:r>
              </a:p>
            </p:txBody>
          </p:sp>
        </p:grpSp>
        <p:grpSp>
          <p:nvGrpSpPr>
            <p:cNvPr id="42" name="组合 55"/>
            <p:cNvGrpSpPr>
              <a:grpSpLocks/>
            </p:cNvGrpSpPr>
            <p:nvPr/>
          </p:nvGrpSpPr>
          <p:grpSpPr bwMode="auto">
            <a:xfrm>
              <a:off x="2106612" y="6096794"/>
              <a:ext cx="685767" cy="685800"/>
              <a:chOff x="642910" y="2500306"/>
              <a:chExt cx="685767" cy="685800"/>
            </a:xfrm>
          </p:grpSpPr>
          <p:sp>
            <p:nvSpPr>
              <p:cNvPr id="43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767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44" name="Text Box 50"/>
              <p:cNvSpPr txBox="1">
                <a:spLocks noChangeArrowheads="1"/>
              </p:cNvSpPr>
              <p:nvPr/>
            </p:nvSpPr>
            <p:spPr bwMode="gray">
              <a:xfrm>
                <a:off x="795819" y="2598731"/>
                <a:ext cx="3561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 dirty="0" smtClean="0">
                    <a:solidFill>
                      <a:schemeClr val="bg1"/>
                    </a:solidFill>
                  </a:rPr>
                  <a:t>6</a:t>
                </a:r>
                <a:endParaRPr lang="en-US" altLang="zh-CN" sz="24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7" name="组合 63"/>
          <p:cNvGrpSpPr>
            <a:grpSpLocks/>
          </p:cNvGrpSpPr>
          <p:nvPr/>
        </p:nvGrpSpPr>
        <p:grpSpPr bwMode="auto">
          <a:xfrm>
            <a:off x="1152445" y="6858794"/>
            <a:ext cx="5302250" cy="685800"/>
            <a:chOff x="2106612" y="6096794"/>
            <a:chExt cx="5301994" cy="685800"/>
          </a:xfrm>
        </p:grpSpPr>
        <p:grpSp>
          <p:nvGrpSpPr>
            <p:cNvPr id="49" name="组合 17"/>
            <p:cNvGrpSpPr>
              <a:grpSpLocks/>
            </p:cNvGrpSpPr>
            <p:nvPr/>
          </p:nvGrpSpPr>
          <p:grpSpPr bwMode="auto">
            <a:xfrm>
              <a:off x="2772747" y="6099252"/>
              <a:ext cx="4635859" cy="628650"/>
              <a:chOff x="2772747" y="6099252"/>
              <a:chExt cx="4635859" cy="628650"/>
            </a:xfrm>
          </p:grpSpPr>
          <p:sp>
            <p:nvSpPr>
              <p:cNvPr id="55" name="圆角矩形 54"/>
              <p:cNvSpPr/>
              <p:nvPr/>
            </p:nvSpPr>
            <p:spPr bwMode="auto">
              <a:xfrm>
                <a:off x="2772747" y="6099252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56" name="矩形 87"/>
              <p:cNvSpPr>
                <a:spLocks noChangeArrowheads="1"/>
              </p:cNvSpPr>
              <p:nvPr/>
            </p:nvSpPr>
            <p:spPr bwMode="auto">
              <a:xfrm>
                <a:off x="2817778" y="6196806"/>
                <a:ext cx="4590828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励精图治  展望无疆</a:t>
                </a:r>
                <a:endParaRPr lang="zh-CN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charset="0"/>
                </a:endParaRPr>
              </a:p>
            </p:txBody>
          </p:sp>
        </p:grpSp>
        <p:grpSp>
          <p:nvGrpSpPr>
            <p:cNvPr id="50" name="组合 55"/>
            <p:cNvGrpSpPr>
              <a:grpSpLocks/>
            </p:cNvGrpSpPr>
            <p:nvPr/>
          </p:nvGrpSpPr>
          <p:grpSpPr bwMode="auto">
            <a:xfrm>
              <a:off x="2106612" y="6096794"/>
              <a:ext cx="685767" cy="685800"/>
              <a:chOff x="642910" y="2500306"/>
              <a:chExt cx="685767" cy="685800"/>
            </a:xfrm>
          </p:grpSpPr>
          <p:sp>
            <p:nvSpPr>
              <p:cNvPr id="52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767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53" name="Text Box 50"/>
              <p:cNvSpPr txBox="1">
                <a:spLocks noChangeArrowheads="1"/>
              </p:cNvSpPr>
              <p:nvPr/>
            </p:nvSpPr>
            <p:spPr bwMode="gray">
              <a:xfrm>
                <a:off x="795819" y="2598731"/>
                <a:ext cx="3561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8</a:t>
                </a:r>
              </a:p>
            </p:txBody>
          </p:sp>
        </p:grpSp>
      </p:grpSp>
      <p:grpSp>
        <p:nvGrpSpPr>
          <p:cNvPr id="58" name="组合 63"/>
          <p:cNvGrpSpPr>
            <a:grpSpLocks/>
          </p:cNvGrpSpPr>
          <p:nvPr/>
        </p:nvGrpSpPr>
        <p:grpSpPr bwMode="auto">
          <a:xfrm>
            <a:off x="1525994" y="6009782"/>
            <a:ext cx="5302250" cy="685800"/>
            <a:chOff x="2106612" y="6096794"/>
            <a:chExt cx="5301994" cy="685800"/>
          </a:xfrm>
        </p:grpSpPr>
        <p:grpSp>
          <p:nvGrpSpPr>
            <p:cNvPr id="59" name="组合 17"/>
            <p:cNvGrpSpPr>
              <a:grpSpLocks/>
            </p:cNvGrpSpPr>
            <p:nvPr/>
          </p:nvGrpSpPr>
          <p:grpSpPr bwMode="auto">
            <a:xfrm>
              <a:off x="2772747" y="6099252"/>
              <a:ext cx="4635859" cy="628650"/>
              <a:chOff x="2772747" y="6099252"/>
              <a:chExt cx="4635859" cy="628650"/>
            </a:xfrm>
          </p:grpSpPr>
          <p:sp>
            <p:nvSpPr>
              <p:cNvPr id="63" name="圆角矩形 62"/>
              <p:cNvSpPr/>
              <p:nvPr/>
            </p:nvSpPr>
            <p:spPr bwMode="auto">
              <a:xfrm>
                <a:off x="2772747" y="6099252"/>
                <a:ext cx="3686405" cy="628650"/>
              </a:xfrm>
              <a:prstGeom prst="roundRect">
                <a:avLst>
                  <a:gd name="adj" fmla="val 7848"/>
                </a:avLst>
              </a:prstGeom>
              <a:gradFill flip="none" rotWithShape="1">
                <a:gsLst>
                  <a:gs pos="30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  <a:tileRect/>
              </a:gradFill>
              <a:ln w="38100">
                <a:gradFill>
                  <a:gsLst>
                    <a:gs pos="0">
                      <a:srgbClr val="00B0F0"/>
                    </a:gs>
                    <a:gs pos="100000">
                      <a:srgbClr val="002060"/>
                    </a:gs>
                  </a:gsLst>
                  <a:lin ang="5400000" scaled="0"/>
                </a:gradFill>
              </a:ln>
              <a:effectLst>
                <a:outerShdw blurRad="225425" dist="38100" dir="5220000" algn="ctr">
                  <a:srgbClr val="000000">
                    <a:alpha val="33000"/>
                  </a:srgbClr>
                </a:outerShdw>
              </a:effectLst>
              <a:scene3d>
                <a:camera prst="orthographicFront"/>
                <a:lightRig rig="flat" dir="t"/>
              </a:scene3d>
              <a:sp3d contourW="19050">
                <a:bevelT w="165100" h="127000" prst="artDeco"/>
                <a:bevelB w="0" h="0"/>
                <a:contourClr>
                  <a:schemeClr val="bg1"/>
                </a:contourClr>
              </a:sp3d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anchor="ctr">
                <a:sp3d/>
              </a:bodyPr>
              <a:lstStyle/>
              <a:p>
                <a:pPr marL="0" lvl="2" algn="ctr" eaLnBrk="0" fontAlgn="ctr" hangingPunct="0">
                  <a:spcBef>
                    <a:spcPts val="0"/>
                  </a:spcBef>
                  <a:spcAft>
                    <a:spcPts val="0"/>
                  </a:spcAft>
                  <a:buClr>
                    <a:srgbClr val="FF0000"/>
                  </a:buClr>
                  <a:buSzPct val="70000"/>
                  <a:buFont typeface="Wingdings" pitchFamily="2" charset="2"/>
                  <a:buChar char="n"/>
                  <a:tabLst>
                    <a:tab pos="136525" algn="l"/>
                  </a:tabLst>
                  <a:defRPr/>
                </a:pPr>
                <a:endParaRPr lang="zh-CN" altLang="en-US" sz="14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4" name="矩形 87"/>
              <p:cNvSpPr>
                <a:spLocks noChangeArrowheads="1"/>
              </p:cNvSpPr>
              <p:nvPr/>
            </p:nvSpPr>
            <p:spPr bwMode="auto">
              <a:xfrm>
                <a:off x="2817778" y="6196806"/>
                <a:ext cx="4590828" cy="4619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" charset="0"/>
                  </a:rPr>
                  <a:t>学科建设  不落窠臼</a:t>
                </a:r>
              </a:p>
            </p:txBody>
          </p:sp>
        </p:grpSp>
        <p:grpSp>
          <p:nvGrpSpPr>
            <p:cNvPr id="60" name="组合 55"/>
            <p:cNvGrpSpPr>
              <a:grpSpLocks/>
            </p:cNvGrpSpPr>
            <p:nvPr/>
          </p:nvGrpSpPr>
          <p:grpSpPr bwMode="auto">
            <a:xfrm>
              <a:off x="2106612" y="6096794"/>
              <a:ext cx="685767" cy="685800"/>
              <a:chOff x="642910" y="2500306"/>
              <a:chExt cx="685767" cy="685800"/>
            </a:xfrm>
          </p:grpSpPr>
          <p:sp>
            <p:nvSpPr>
              <p:cNvPr id="61" name="AutoShape 48"/>
              <p:cNvSpPr>
                <a:spLocks noChangeArrowheads="1"/>
              </p:cNvSpPr>
              <p:nvPr/>
            </p:nvSpPr>
            <p:spPr bwMode="gray">
              <a:xfrm>
                <a:off x="642910" y="2500306"/>
                <a:ext cx="685767" cy="685800"/>
              </a:xfrm>
              <a:prstGeom prst="diamond">
                <a:avLst/>
              </a:prstGeom>
              <a:solidFill>
                <a:schemeClr val="accent1"/>
              </a:solidFill>
              <a:ln w="25400" algn="ctr">
                <a:solidFill>
                  <a:schemeClr val="bg1"/>
                </a:solidFill>
                <a:miter lim="800000"/>
                <a:headEnd/>
                <a:tailEnd/>
              </a:ln>
              <a:effectLst>
                <a:outerShdw dist="63500" dir="2212194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Arial" charset="0"/>
                </a:endParaRPr>
              </a:p>
            </p:txBody>
          </p:sp>
          <p:sp>
            <p:nvSpPr>
              <p:cNvPr id="62" name="Text Box 50"/>
              <p:cNvSpPr txBox="1">
                <a:spLocks noChangeArrowheads="1"/>
              </p:cNvSpPr>
              <p:nvPr/>
            </p:nvSpPr>
            <p:spPr bwMode="gray">
              <a:xfrm>
                <a:off x="795819" y="2598731"/>
                <a:ext cx="35617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 algn="ctr"/>
                <a:r>
                  <a:rPr lang="en-US" altLang="zh-CN" sz="2400" dirty="0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32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8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12" y="3353594"/>
            <a:ext cx="39624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137" y="1677194"/>
            <a:ext cx="485775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2" y="3582194"/>
            <a:ext cx="393589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标题 2"/>
          <p:cNvSpPr txBox="1">
            <a:spLocks/>
          </p:cNvSpPr>
          <p:nvPr/>
        </p:nvSpPr>
        <p:spPr bwMode="auto">
          <a:xfrm>
            <a:off x="963612" y="534194"/>
            <a:ext cx="6858001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2880" tIns="51438" rIns="102880" bIns="51438" numCol="1" anchor="t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5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钢铁摇篮  熔铸辉煌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/>
            </a:r>
            <a:b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</a:b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780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2" y="534988"/>
            <a:ext cx="6858001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钢铁摇篮  熔铸辉煌</a:t>
            </a:r>
            <a:b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894" y="2214870"/>
            <a:ext cx="44019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北京科技大学于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1952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年由北洋大学、清华大学等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所著名大学的矿冶系科组建而成。建校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余年来，学校逐步实现了从单科性院校向多科性，特色型大学的转变，并逐步形成了“学风严谨，崇尚实践”的优良传统，熔铸出“求实鼎新”的精神品质，为社会培养了各类人才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15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万人，大部分已经成为国家政治、经济、科技、教育等领域的栋梁和骨干。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764212" y="2214870"/>
            <a:ext cx="3048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 经过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60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余年的创业发展，学校现已发展成为以工科为主，工、理、管、文、经、法等多学科协调发展的研究型理工类大学，为国家贡献了大批重大科研成果，创造了中国科技发展史上的诸多第一。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蓟门满井  凝炼金钢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894" y="2214870"/>
            <a:ext cx="821191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1952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年，经过中央人民政府教育部与重工业部磋商，决定以原北洋大学、唐山铁道学院（唐山交通大学）、山西大学、北京工业学院、西北工学院、清华大学等六所著名院校的有关采矿和冶金系科为基础，成立了中国第一所钢铁工业高等学府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——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北京钢铁工业学院。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1952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年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22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日上午，重工业部钢铁工业局抽调陈琅环、柏华、丘玉池、李瑞震震等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19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位同志举行了筹建北京钢铁工业学院第一次筹备工作会议。从此，一所承载着新中国“钢铁强国”梦想的最高学府在这片古老的“满井村”安营落户。</a:t>
            </a:r>
          </a:p>
        </p:txBody>
      </p:sp>
    </p:spTree>
    <p:extLst>
      <p:ext uri="{BB962C8B-B14F-4D97-AF65-F5344CB8AC3E}">
        <p14:creationId xmlns:p14="http://schemas.microsoft.com/office/powerpoint/2010/main" val="361226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大师风采  师韵兰香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894" y="2214870"/>
            <a:ext cx="82119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/>
              <a:t>中国科学院院士：魏寿昆，柯俊，肖纪美，周国治，陈难先，葛昌纯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中国工程院</a:t>
            </a:r>
            <a:r>
              <a:rPr lang="zh-CN" altLang="en-US" sz="2400" b="1" dirty="0"/>
              <a:t>院士：胡正寰，王一德，蔡美峰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国家</a:t>
            </a:r>
            <a:r>
              <a:rPr lang="zh-CN" altLang="en-US" sz="2400" b="1" dirty="0"/>
              <a:t>千人计划入选者：胡国华，张学记，林建国，林平，庄林忠，汪林兵</a:t>
            </a:r>
          </a:p>
          <a:p>
            <a:pPr>
              <a:buFontTx/>
              <a:buNone/>
            </a:pPr>
            <a:r>
              <a:rPr lang="zh-CN" altLang="en-US" sz="2400" b="1" dirty="0"/>
              <a:t>国务院学位委员会委员：徐金梧</a:t>
            </a:r>
          </a:p>
          <a:p>
            <a:pPr>
              <a:buFontTx/>
              <a:buNone/>
            </a:pPr>
            <a:r>
              <a:rPr lang="zh-CN" altLang="en-US" sz="2400" b="1" dirty="0" smtClean="0"/>
              <a:t>国务院学位委员会学科评议组成员</a:t>
            </a:r>
            <a:r>
              <a:rPr lang="zh-CN" altLang="en-US" sz="2400" b="1" dirty="0"/>
              <a:t>：徐金梧、</a:t>
            </a:r>
            <a:r>
              <a:rPr lang="zh-CN" altLang="en-US" sz="2400" b="1" dirty="0" smtClean="0"/>
              <a:t>张跃、蔡美峰</a:t>
            </a:r>
            <a:r>
              <a:rPr lang="zh-CN" altLang="en-US" sz="2400" b="1" dirty="0"/>
              <a:t>、杨荃、邢献然</a:t>
            </a:r>
          </a:p>
          <a:p>
            <a:pPr>
              <a:buFontTx/>
              <a:buNone/>
            </a:pPr>
            <a:r>
              <a:rPr lang="zh-CN" altLang="en-US" sz="2400" b="1" dirty="0"/>
              <a:t>国家“973”项目首席科学家：谢建新、林均品、张</a:t>
            </a:r>
            <a:r>
              <a:rPr lang="zh-CN" altLang="en-US" sz="2400" b="1" dirty="0" smtClean="0"/>
              <a:t>欣欣、</a:t>
            </a:r>
            <a:r>
              <a:rPr lang="zh-CN" altLang="en-US" sz="2400" b="1" dirty="0"/>
              <a:t>张跃</a:t>
            </a:r>
          </a:p>
        </p:txBody>
      </p:sp>
    </p:spTree>
    <p:extLst>
      <p:ext uri="{BB962C8B-B14F-4D97-AF65-F5344CB8AC3E}">
        <p14:creationId xmlns:p14="http://schemas.microsoft.com/office/powerpoint/2010/main" val="338596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学风严谨  实践</a:t>
            </a: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为</a:t>
            </a: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尚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7894" y="2214870"/>
            <a:ext cx="821191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/>
              <a:t>         建</a:t>
            </a:r>
            <a:r>
              <a:rPr lang="zh-CN" altLang="en-US" sz="2400" b="1" dirty="0"/>
              <a:t>校</a:t>
            </a:r>
            <a:r>
              <a:rPr lang="en-US" altLang="zh-CN" sz="2400" b="1" dirty="0"/>
              <a:t>60</a:t>
            </a:r>
            <a:r>
              <a:rPr lang="zh-CN" altLang="en-US" sz="2400" b="1" dirty="0"/>
              <a:t>余年来，北京科技大学始终坚持“育人为本”的理念，逐步形成了“学风严谨，崇尚实践”的优良传统，熔铸出“求实鼎新”的精神品质，为社会培养各类人才</a:t>
            </a:r>
            <a:r>
              <a:rPr lang="en-US" altLang="zh-CN" sz="2400" b="1" dirty="0"/>
              <a:t>14</a:t>
            </a:r>
            <a:r>
              <a:rPr lang="zh-CN" altLang="en-US" sz="2400" b="1" dirty="0"/>
              <a:t>余万人，大部分已成为国家政治、经济、科技、教育等领域尤其是冶金和材料工业的栋梁和骨干。党和国家领导人罗干、刘淇、徐匡迪、黄孟复、范长龙、郭声琨、刘晓峰等都曾在校学习，另有</a:t>
            </a:r>
            <a:r>
              <a:rPr lang="en-US" altLang="zh-CN" sz="2400" b="1" dirty="0"/>
              <a:t>34</a:t>
            </a:r>
            <a:r>
              <a:rPr lang="zh-CN" altLang="en-US" sz="2400" b="1" dirty="0"/>
              <a:t>位校友当选中国科学院或中国工程院院士，一大批校友走上省部委、市长（市委书记）的领导岗位，一大批校友担任宝钢等国家特大型企业以及北大方正、联想集团等大型高新技术企业的董事长或总经理。学校被誉为“钢铁摇篮”和“市长摇篮”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8455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公寓名斋  群英荟萃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459412" y="1982788"/>
            <a:ext cx="36576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 smtClean="0"/>
              <a:t>         截至</a:t>
            </a:r>
            <a:r>
              <a:rPr lang="en-US" altLang="zh-CN" sz="2400" b="1" dirty="0"/>
              <a:t>2013</a:t>
            </a:r>
            <a:r>
              <a:rPr lang="zh-CN" altLang="en-US" sz="2400" b="1" dirty="0"/>
              <a:t>年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月，北京科技大学共有全日制在校生</a:t>
            </a:r>
            <a:r>
              <a:rPr lang="en-US" altLang="zh-CN" sz="2400" b="1" dirty="0"/>
              <a:t>2.3</a:t>
            </a:r>
            <a:r>
              <a:rPr lang="zh-CN" altLang="en-US" sz="2400" b="1" dirty="0"/>
              <a:t>万余人，其中本科生</a:t>
            </a:r>
            <a:r>
              <a:rPr lang="en-US" altLang="zh-CN" sz="2400" b="1" dirty="0"/>
              <a:t>13550</a:t>
            </a:r>
            <a:r>
              <a:rPr lang="zh-CN" altLang="en-US" sz="2400" b="1" dirty="0"/>
              <a:t>人，各类研究生</a:t>
            </a:r>
            <a:r>
              <a:rPr lang="en-US" altLang="zh-CN" sz="2400" b="1" dirty="0"/>
              <a:t>9107</a:t>
            </a:r>
            <a:r>
              <a:rPr lang="zh-CN" altLang="en-US" sz="2400" b="1" dirty="0"/>
              <a:t>人（其中博士研究生</a:t>
            </a:r>
            <a:r>
              <a:rPr lang="en-US" altLang="zh-CN" sz="2400" b="1" dirty="0"/>
              <a:t>2727</a:t>
            </a:r>
            <a:r>
              <a:rPr lang="zh-CN" altLang="en-US" sz="2400" b="1" dirty="0"/>
              <a:t>人、硕士研究生</a:t>
            </a:r>
            <a:r>
              <a:rPr lang="en-US" altLang="zh-CN" sz="2400" b="1" dirty="0"/>
              <a:t>6380</a:t>
            </a:r>
            <a:r>
              <a:rPr lang="zh-CN" altLang="en-US" sz="2400" b="1" dirty="0"/>
              <a:t>人），外国留学生</a:t>
            </a:r>
            <a:r>
              <a:rPr lang="en-US" altLang="zh-CN" sz="2400" b="1" dirty="0"/>
              <a:t>825</a:t>
            </a:r>
            <a:r>
              <a:rPr lang="zh-CN" altLang="en-US" sz="2400" b="1" dirty="0"/>
              <a:t>人，在站博士后</a:t>
            </a:r>
            <a:r>
              <a:rPr lang="en-US" altLang="zh-CN" sz="2400" b="1" dirty="0"/>
              <a:t>214</a:t>
            </a:r>
            <a:r>
              <a:rPr lang="zh-CN" altLang="en-US" sz="2400" b="1" dirty="0"/>
              <a:t>人。已形成研究生教育、本科生教育多层次、较完整的人才培养体系</a:t>
            </a:r>
            <a:r>
              <a:rPr lang="zh-CN" altLang="en-US" sz="2400" b="1" dirty="0" smtClean="0"/>
              <a:t>。</a:t>
            </a:r>
            <a:endParaRPr lang="zh-CN" altLang="en-US" sz="2400" b="1" dirty="0"/>
          </a:p>
        </p:txBody>
      </p:sp>
      <p:pic>
        <p:nvPicPr>
          <p:cNvPr id="4" name="Picture 3" descr="u=1324172401,3862831247&amp;fm=23&amp;gp=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012" y="2079080"/>
            <a:ext cx="4767645" cy="4154984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175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2"/>
          <p:cNvSpPr>
            <a:spLocks noGrp="1"/>
          </p:cNvSpPr>
          <p:nvPr>
            <p:ph type="ctrTitle"/>
          </p:nvPr>
        </p:nvSpPr>
        <p:spPr>
          <a:xfrm>
            <a:off x="1268413" y="534988"/>
            <a:ext cx="6858000" cy="625475"/>
          </a:xfrm>
        </p:spPr>
        <p:txBody>
          <a:bodyPr anchor="t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鸿博万秀  珍馐琳琅</a:t>
            </a:r>
            <a:endParaRPr lang="zh-CN" altLang="en-U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01612" y="1753394"/>
            <a:ext cx="4648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400" b="1" dirty="0"/>
              <a:t>鸿博园建筑面积</a:t>
            </a:r>
            <a:r>
              <a:rPr lang="en-US" altLang="zh-CN" sz="2400" b="1" dirty="0"/>
              <a:t>12550㎡</a:t>
            </a:r>
            <a:r>
              <a:rPr lang="zh-CN" altLang="en-US" sz="2400" b="1" dirty="0"/>
              <a:t>，可容纳</a:t>
            </a:r>
            <a:r>
              <a:rPr lang="en-US" altLang="zh-CN" sz="2400" b="1" dirty="0"/>
              <a:t>2600</a:t>
            </a:r>
            <a:r>
              <a:rPr lang="zh-CN" altLang="en-US" sz="2400" b="1" dirty="0"/>
              <a:t>人同时就餐，每餐可接待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万人次。食堂总体结构为地下一层和地上四层，地下一层设有加工部、库房以及动力设备，一层风味食堂，二层为基本伙食，三层是清真食堂，四层为教工食堂和西餐厅，全楼职工共计</a:t>
            </a:r>
            <a:r>
              <a:rPr lang="en-US" altLang="zh-CN" sz="2400" b="1" dirty="0"/>
              <a:t>200</a:t>
            </a:r>
            <a:r>
              <a:rPr lang="zh-CN" altLang="en-US" sz="2400" b="1" dirty="0"/>
              <a:t>人左右。</a:t>
            </a:r>
          </a:p>
          <a:p>
            <a:pPr>
              <a:buFontTx/>
              <a:buNone/>
            </a:pPr>
            <a:r>
              <a:rPr lang="zh-CN" altLang="en-US" sz="2400" b="1" dirty="0"/>
              <a:t>万秀园食堂，通称万秀园，是北京科技大学校内主要的学生公共食堂之一，隶属北京科技大学后勤服务集团饮食中心，位于校园东南处，</a:t>
            </a:r>
            <a:r>
              <a:rPr lang="en-US" altLang="zh-CN" sz="2400" b="1" dirty="0"/>
              <a:t>1-7</a:t>
            </a:r>
            <a:r>
              <a:rPr lang="zh-CN" altLang="en-US" sz="2400" b="1" dirty="0"/>
              <a:t>斋宿舍群东侧。</a:t>
            </a:r>
          </a:p>
        </p:txBody>
      </p:sp>
      <p:pic>
        <p:nvPicPr>
          <p:cNvPr id="4" name="Picture 4" descr="aa18972bd40735fae8f9af159e510fb30f2408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4612" y="1716088"/>
            <a:ext cx="3959225" cy="2619375"/>
          </a:xfrm>
          <a:prstGeom prst="rect">
            <a:avLst/>
          </a:prstGeom>
          <a:noFill/>
          <a:ln/>
        </p:spPr>
      </p:pic>
      <p:pic>
        <p:nvPicPr>
          <p:cNvPr id="6" name="Picture 5" descr="200492931363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54611" y="4648994"/>
            <a:ext cx="3959225" cy="2665412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1175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畅">
  <a:themeElements>
    <a:clrScheme name="流畅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畅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畅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流畅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Phoenix</Template>
  <TotalTime>4196</TotalTime>
  <Words>1710</Words>
  <Application>Microsoft Office PowerPoint</Application>
  <PresentationFormat>自定义</PresentationFormat>
  <Paragraphs>79</Paragraphs>
  <Slides>16</Slides>
  <Notes>12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流畅</vt:lpstr>
      <vt:lpstr>기본 디자인</vt:lpstr>
      <vt:lpstr>PowerPoint 演示文稿</vt:lpstr>
      <vt:lpstr>PowerPoint 演示文稿</vt:lpstr>
      <vt:lpstr>PowerPoint 演示文稿</vt:lpstr>
      <vt:lpstr>钢铁摇篮  熔铸辉煌 </vt:lpstr>
      <vt:lpstr>蓟门满井  凝炼金钢</vt:lpstr>
      <vt:lpstr>大师风采  师韵兰香</vt:lpstr>
      <vt:lpstr>学风严谨  实践为尚</vt:lpstr>
      <vt:lpstr>公寓名斋  群英荟萃</vt:lpstr>
      <vt:lpstr>鸿博万秀  珍馐琳琅</vt:lpstr>
      <vt:lpstr>科技创新  举世名扬</vt:lpstr>
      <vt:lpstr>学科建设  不落窠臼</vt:lpstr>
      <vt:lpstr>励精图治  展望无疆</vt:lpstr>
      <vt:lpstr>同等高校介绍</vt:lpstr>
      <vt:lpstr>同等高校介绍</vt:lpstr>
      <vt:lpstr>励精图治  展望无疆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rocklee</dc:creator>
  <cp:lastModifiedBy>微软用户</cp:lastModifiedBy>
  <cp:revision>393</cp:revision>
  <cp:lastPrinted>1601-01-01T00:00:00Z</cp:lastPrinted>
  <dcterms:created xsi:type="dcterms:W3CDTF">2010-05-25T08:52:51Z</dcterms:created>
  <dcterms:modified xsi:type="dcterms:W3CDTF">2014-08-24T15:58:50Z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