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2" r:id="rId3"/>
    <p:sldId id="283" r:id="rId4"/>
    <p:sldId id="284" r:id="rId5"/>
    <p:sldId id="286" r:id="rId6"/>
    <p:sldId id="288" r:id="rId7"/>
    <p:sldId id="289" r:id="rId8"/>
    <p:sldId id="290" r:id="rId9"/>
    <p:sldId id="291" r:id="rId10"/>
    <p:sldId id="292" r:id="rId11"/>
    <p:sldId id="293" r:id="rId12"/>
    <p:sldId id="294" r:id="rId13"/>
    <p:sldId id="295" r:id="rId14"/>
    <p:sldId id="296" r:id="rId15"/>
    <p:sldId id="297" r:id="rId16"/>
    <p:sldId id="300" r:id="rId17"/>
    <p:sldId id="301" r:id="rId18"/>
    <p:sldId id="302" r:id="rId19"/>
    <p:sldId id="310" r:id="rId20"/>
    <p:sldId id="303" r:id="rId21"/>
    <p:sldId id="304" r:id="rId22"/>
    <p:sldId id="305" r:id="rId23"/>
    <p:sldId id="306" r:id="rId24"/>
    <p:sldId id="307" r:id="rId25"/>
    <p:sldId id="308" r:id="rId26"/>
    <p:sldId id="330" r:id="rId27"/>
  </p:sldIdLst>
  <p:sldSz cx="11557000" cy="650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41" autoAdjust="0"/>
    <p:restoredTop sz="81524" autoAdjust="0"/>
  </p:normalViewPr>
  <p:slideViewPr>
    <p:cSldViewPr>
      <p:cViewPr varScale="1">
        <p:scale>
          <a:sx n="72" d="100"/>
          <a:sy n="72" d="100"/>
        </p:scale>
        <p:origin x="654"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7259D2-6F74-46D1-BA7F-DCE6E6C71DE0}" type="datetimeFigureOut">
              <a:rPr lang="zh-CN" altLang="en-US" smtClean="0"/>
              <a:t>2019/12/19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2E57D0-9C9A-4ABF-81DE-B22679E381DE}" type="slidenum">
              <a:rPr lang="zh-CN" altLang="en-US" smtClean="0"/>
              <a:t>‹#›</a:t>
            </a:fld>
            <a:endParaRPr lang="zh-CN" altLang="en-US"/>
          </a:p>
        </p:txBody>
      </p:sp>
    </p:spTree>
    <p:extLst>
      <p:ext uri="{BB962C8B-B14F-4D97-AF65-F5344CB8AC3E}">
        <p14:creationId xmlns:p14="http://schemas.microsoft.com/office/powerpoint/2010/main" val="3136153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Observation</a:t>
            </a:r>
            <a:r>
              <a:rPr lang="zh-CN" altLang="en-US" dirty="0"/>
              <a:t>与</a:t>
            </a:r>
            <a:r>
              <a:rPr lang="en-US" altLang="zh-CN" dirty="0"/>
              <a:t>state</a:t>
            </a:r>
            <a:r>
              <a:rPr lang="zh-CN" altLang="en-US" dirty="0"/>
              <a:t>关系</a:t>
            </a:r>
            <a:endParaRPr lang="en-US" altLang="zh-CN" dirty="0"/>
          </a:p>
          <a:p>
            <a:r>
              <a:rPr lang="zh-CN" altLang="en-US" dirty="0"/>
              <a:t>超参数：无法通过训练自动学会的参数</a:t>
            </a:r>
            <a:endParaRPr lang="en-US" altLang="zh-CN" dirty="0"/>
          </a:p>
          <a:p>
            <a:r>
              <a:rPr lang="en-US" altLang="zh-CN" dirty="0"/>
              <a:t>Reward</a:t>
            </a:r>
            <a:r>
              <a:rPr lang="zh-CN" altLang="en-US" dirty="0"/>
              <a:t>并非环境给出，而是取决于人</a:t>
            </a:r>
          </a:p>
          <a:p>
            <a:endParaRPr lang="zh-CN" altLang="en-US" dirty="0"/>
          </a:p>
        </p:txBody>
      </p:sp>
      <p:sp>
        <p:nvSpPr>
          <p:cNvPr id="4" name="灯片编号占位符 3"/>
          <p:cNvSpPr>
            <a:spLocks noGrp="1"/>
          </p:cNvSpPr>
          <p:nvPr>
            <p:ph type="sldNum" sz="quarter" idx="5"/>
          </p:nvPr>
        </p:nvSpPr>
        <p:spPr/>
        <p:txBody>
          <a:bodyPr/>
          <a:lstStyle/>
          <a:p>
            <a:fld id="{C82E57D0-9C9A-4ABF-81DE-B22679E381DE}" type="slidenum">
              <a:rPr lang="zh-CN" altLang="en-US" smtClean="0"/>
              <a:t>5</a:t>
            </a:fld>
            <a:endParaRPr lang="zh-CN" altLang="en-US"/>
          </a:p>
        </p:txBody>
      </p:sp>
    </p:spTree>
    <p:extLst>
      <p:ext uri="{BB962C8B-B14F-4D97-AF65-F5344CB8AC3E}">
        <p14:creationId xmlns:p14="http://schemas.microsoft.com/office/powerpoint/2010/main" val="3496350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现实值</a:t>
            </a:r>
            <a:r>
              <a:rPr lang="en-US" altLang="zh-CN" dirty="0"/>
              <a:t>-</a:t>
            </a:r>
            <a:r>
              <a:rPr lang="zh-CN" altLang="en-US" dirty="0"/>
              <a:t>估计值</a:t>
            </a:r>
          </a:p>
        </p:txBody>
      </p:sp>
      <p:sp>
        <p:nvSpPr>
          <p:cNvPr id="4" name="灯片编号占位符 3"/>
          <p:cNvSpPr>
            <a:spLocks noGrp="1"/>
          </p:cNvSpPr>
          <p:nvPr>
            <p:ph type="sldNum" sz="quarter" idx="5"/>
          </p:nvPr>
        </p:nvSpPr>
        <p:spPr/>
        <p:txBody>
          <a:bodyPr/>
          <a:lstStyle/>
          <a:p>
            <a:fld id="{C82E57D0-9C9A-4ABF-81DE-B22679E381DE}" type="slidenum">
              <a:rPr lang="zh-CN" altLang="en-US" smtClean="0"/>
              <a:t>24</a:t>
            </a:fld>
            <a:endParaRPr lang="zh-CN" altLang="en-US"/>
          </a:p>
        </p:txBody>
      </p:sp>
    </p:spTree>
    <p:extLst>
      <p:ext uri="{BB962C8B-B14F-4D97-AF65-F5344CB8AC3E}">
        <p14:creationId xmlns:p14="http://schemas.microsoft.com/office/powerpoint/2010/main" val="3081941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我们需要总揽全局，穷尽所有可能才能通过比大小的方式找到最好的策略</a:t>
            </a:r>
          </a:p>
        </p:txBody>
      </p:sp>
      <p:sp>
        <p:nvSpPr>
          <p:cNvPr id="4" name="灯片编号占位符 3"/>
          <p:cNvSpPr>
            <a:spLocks noGrp="1"/>
          </p:cNvSpPr>
          <p:nvPr>
            <p:ph type="sldNum" sz="quarter" idx="5"/>
          </p:nvPr>
        </p:nvSpPr>
        <p:spPr/>
        <p:txBody>
          <a:bodyPr/>
          <a:lstStyle/>
          <a:p>
            <a:fld id="{C82E57D0-9C9A-4ABF-81DE-B22679E381DE}" type="slidenum">
              <a:rPr lang="zh-CN" altLang="en-US" smtClean="0"/>
              <a:t>9</a:t>
            </a:fld>
            <a:endParaRPr lang="zh-CN" altLang="en-US"/>
          </a:p>
        </p:txBody>
      </p:sp>
    </p:spTree>
    <p:extLst>
      <p:ext uri="{BB962C8B-B14F-4D97-AF65-F5344CB8AC3E}">
        <p14:creationId xmlns:p14="http://schemas.microsoft.com/office/powerpoint/2010/main" val="3880652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既然不能用及时奖励，那如何来评估一个状态的好坏？</a:t>
            </a:r>
          </a:p>
        </p:txBody>
      </p:sp>
      <p:sp>
        <p:nvSpPr>
          <p:cNvPr id="4" name="灯片编号占位符 3"/>
          <p:cNvSpPr>
            <a:spLocks noGrp="1"/>
          </p:cNvSpPr>
          <p:nvPr>
            <p:ph type="sldNum" sz="quarter" idx="5"/>
          </p:nvPr>
        </p:nvSpPr>
        <p:spPr/>
        <p:txBody>
          <a:bodyPr/>
          <a:lstStyle/>
          <a:p>
            <a:fld id="{C82E57D0-9C9A-4ABF-81DE-B22679E381DE}" type="slidenum">
              <a:rPr lang="zh-CN" altLang="en-US" smtClean="0"/>
              <a:t>10</a:t>
            </a:fld>
            <a:endParaRPr lang="zh-CN" altLang="en-US"/>
          </a:p>
        </p:txBody>
      </p:sp>
    </p:spTree>
    <p:extLst>
      <p:ext uri="{BB962C8B-B14F-4D97-AF65-F5344CB8AC3E}">
        <p14:creationId xmlns:p14="http://schemas.microsoft.com/office/powerpoint/2010/main" val="3620630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Value based </a:t>
            </a:r>
            <a:r>
              <a:rPr lang="zh-CN" altLang="en-US" dirty="0"/>
              <a:t>思想，很常见；</a:t>
            </a:r>
            <a:endParaRPr lang="en-US" altLang="zh-CN" dirty="0"/>
          </a:p>
          <a:p>
            <a:r>
              <a:rPr lang="zh-CN" altLang="en-US" dirty="0"/>
              <a:t>接下来进入算法部分</a:t>
            </a:r>
          </a:p>
        </p:txBody>
      </p:sp>
      <p:sp>
        <p:nvSpPr>
          <p:cNvPr id="4" name="灯片编号占位符 3"/>
          <p:cNvSpPr>
            <a:spLocks noGrp="1"/>
          </p:cNvSpPr>
          <p:nvPr>
            <p:ph type="sldNum" sz="quarter" idx="5"/>
          </p:nvPr>
        </p:nvSpPr>
        <p:spPr/>
        <p:txBody>
          <a:bodyPr/>
          <a:lstStyle/>
          <a:p>
            <a:fld id="{C82E57D0-9C9A-4ABF-81DE-B22679E381DE}" type="slidenum">
              <a:rPr lang="zh-CN" altLang="en-US" smtClean="0"/>
              <a:t>11</a:t>
            </a:fld>
            <a:endParaRPr lang="zh-CN" altLang="en-US"/>
          </a:p>
        </p:txBody>
      </p:sp>
    </p:spTree>
    <p:extLst>
      <p:ext uri="{BB962C8B-B14F-4D97-AF65-F5344CB8AC3E}">
        <p14:creationId xmlns:p14="http://schemas.microsoft.com/office/powerpoint/2010/main" val="1745387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t>
            </a:r>
            <a:r>
              <a:rPr lang="zh-CN" altLang="en-US" dirty="0"/>
              <a:t>，</a:t>
            </a:r>
            <a:r>
              <a:rPr lang="en-US" altLang="zh-CN" dirty="0"/>
              <a:t>q</a:t>
            </a:r>
            <a:r>
              <a:rPr lang="zh-CN" altLang="en-US" dirty="0"/>
              <a:t>递归表达式也称作贝尔曼方程，是解决</a:t>
            </a:r>
            <a:r>
              <a:rPr lang="en-US" altLang="zh-CN" dirty="0"/>
              <a:t>MDP</a:t>
            </a:r>
            <a:r>
              <a:rPr lang="zh-CN" altLang="en-US" dirty="0"/>
              <a:t>问题的核心。</a:t>
            </a:r>
            <a:endParaRPr lang="en-US" altLang="zh-CN" dirty="0"/>
          </a:p>
          <a:p>
            <a:r>
              <a:rPr lang="zh-CN" altLang="en-US" dirty="0"/>
              <a:t>有了表达式，就可以求出一个策略下</a:t>
            </a:r>
            <a:r>
              <a:rPr lang="en-US" altLang="zh-CN" dirty="0"/>
              <a:t>V</a:t>
            </a:r>
            <a:r>
              <a:rPr lang="zh-CN" altLang="en-US" dirty="0"/>
              <a:t>函数和</a:t>
            </a:r>
            <a:r>
              <a:rPr lang="en-US" altLang="zh-CN" dirty="0"/>
              <a:t>q</a:t>
            </a:r>
            <a:r>
              <a:rPr lang="zh-CN" altLang="en-US" dirty="0"/>
              <a:t>函数的值了</a:t>
            </a:r>
          </a:p>
        </p:txBody>
      </p:sp>
      <p:sp>
        <p:nvSpPr>
          <p:cNvPr id="4" name="灯片编号占位符 3"/>
          <p:cNvSpPr>
            <a:spLocks noGrp="1"/>
          </p:cNvSpPr>
          <p:nvPr>
            <p:ph type="sldNum" sz="quarter" idx="5"/>
          </p:nvPr>
        </p:nvSpPr>
        <p:spPr/>
        <p:txBody>
          <a:bodyPr/>
          <a:lstStyle/>
          <a:p>
            <a:fld id="{C82E57D0-9C9A-4ABF-81DE-B22679E381DE}" type="slidenum">
              <a:rPr lang="zh-CN" altLang="en-US" smtClean="0"/>
              <a:t>15</a:t>
            </a:fld>
            <a:endParaRPr lang="zh-CN" altLang="en-US"/>
          </a:p>
        </p:txBody>
      </p:sp>
    </p:spTree>
    <p:extLst>
      <p:ext uri="{BB962C8B-B14F-4D97-AF65-F5344CB8AC3E}">
        <p14:creationId xmlns:p14="http://schemas.microsoft.com/office/powerpoint/2010/main" val="3226764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引出策略迭代（策略评估</a:t>
            </a:r>
            <a:r>
              <a:rPr lang="en-US" altLang="zh-CN" dirty="0"/>
              <a:t>+</a:t>
            </a:r>
            <a:r>
              <a:rPr lang="zh-CN" altLang="en-US" dirty="0"/>
              <a:t>策略改进）</a:t>
            </a:r>
          </a:p>
        </p:txBody>
      </p:sp>
      <p:sp>
        <p:nvSpPr>
          <p:cNvPr id="4" name="灯片编号占位符 3"/>
          <p:cNvSpPr>
            <a:spLocks noGrp="1"/>
          </p:cNvSpPr>
          <p:nvPr>
            <p:ph type="sldNum" sz="quarter" idx="5"/>
          </p:nvPr>
        </p:nvSpPr>
        <p:spPr/>
        <p:txBody>
          <a:bodyPr/>
          <a:lstStyle/>
          <a:p>
            <a:fld id="{C82E57D0-9C9A-4ABF-81DE-B22679E381DE}" type="slidenum">
              <a:rPr lang="zh-CN" altLang="en-US" smtClean="0"/>
              <a:t>17</a:t>
            </a:fld>
            <a:endParaRPr lang="zh-CN" altLang="en-US"/>
          </a:p>
        </p:txBody>
      </p:sp>
    </p:spTree>
    <p:extLst>
      <p:ext uri="{BB962C8B-B14F-4D97-AF65-F5344CB8AC3E}">
        <p14:creationId xmlns:p14="http://schemas.microsoft.com/office/powerpoint/2010/main" val="468033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θ</a:t>
            </a:r>
            <a:r>
              <a:rPr lang="zh-CN" altLang="en-US" dirty="0"/>
              <a:t>是人工设置的阈值，用于判断状态价值函数的估计值是否已经收敛，这通过相邻两次迭代时的价值函数之差与阈值</a:t>
            </a:r>
            <a:r>
              <a:rPr lang="en-US" altLang="zh-CN" dirty="0"/>
              <a:t>θ</a:t>
            </a:r>
            <a:r>
              <a:rPr lang="zh-CN" altLang="en-US" dirty="0"/>
              <a:t>进行比较来实现。 </a:t>
            </a:r>
            <a:endParaRPr lang="en-US" altLang="zh-CN" dirty="0"/>
          </a:p>
          <a:p>
            <a:r>
              <a:rPr lang="zh-CN" altLang="en-US" dirty="0"/>
              <a:t>算法首先计算给定策略的状态价值函数，收敛之后，执行策略改进，如果无法继续改进，则认为已经收敛到最优策略。</a:t>
            </a:r>
          </a:p>
          <a:p>
            <a:endParaRPr lang="zh-CN" altLang="en-US" dirty="0"/>
          </a:p>
        </p:txBody>
      </p:sp>
      <p:sp>
        <p:nvSpPr>
          <p:cNvPr id="4" name="灯片编号占位符 3"/>
          <p:cNvSpPr>
            <a:spLocks noGrp="1"/>
          </p:cNvSpPr>
          <p:nvPr>
            <p:ph type="sldNum" sz="quarter" idx="5"/>
          </p:nvPr>
        </p:nvSpPr>
        <p:spPr/>
        <p:txBody>
          <a:bodyPr/>
          <a:lstStyle/>
          <a:p>
            <a:fld id="{C82E57D0-9C9A-4ABF-81DE-B22679E381DE}" type="slidenum">
              <a:rPr lang="zh-CN" altLang="en-US" smtClean="0"/>
              <a:t>18</a:t>
            </a:fld>
            <a:endParaRPr lang="zh-CN" altLang="en-US"/>
          </a:p>
        </p:txBody>
      </p:sp>
    </p:spTree>
    <p:extLst>
      <p:ext uri="{BB962C8B-B14F-4D97-AF65-F5344CB8AC3E}">
        <p14:creationId xmlns:p14="http://schemas.microsoft.com/office/powerpoint/2010/main" val="2302045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策略迭代适合小计算量问题，值迭代适合大计算量问题，收敛速度快</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2E57D0-9C9A-4ABF-81DE-B22679E381D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88795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对于状态无限的情况，采用增量平均方式</a:t>
            </a:r>
          </a:p>
        </p:txBody>
      </p:sp>
      <p:sp>
        <p:nvSpPr>
          <p:cNvPr id="4" name="灯片编号占位符 3"/>
          <p:cNvSpPr>
            <a:spLocks noGrp="1"/>
          </p:cNvSpPr>
          <p:nvPr>
            <p:ph type="sldNum" sz="quarter" idx="5"/>
          </p:nvPr>
        </p:nvSpPr>
        <p:spPr/>
        <p:txBody>
          <a:bodyPr/>
          <a:lstStyle/>
          <a:p>
            <a:fld id="{C82E57D0-9C9A-4ABF-81DE-B22679E381DE}" type="slidenum">
              <a:rPr lang="zh-CN" altLang="en-US" smtClean="0"/>
              <a:t>22</a:t>
            </a:fld>
            <a:endParaRPr lang="zh-CN" altLang="en-US"/>
          </a:p>
        </p:txBody>
      </p:sp>
    </p:spTree>
    <p:extLst>
      <p:ext uri="{BB962C8B-B14F-4D97-AF65-F5344CB8AC3E}">
        <p14:creationId xmlns:p14="http://schemas.microsoft.com/office/powerpoint/2010/main" val="1855986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l="-6264" r="-6264"/>
          </a:stretch>
        </a:blipFill>
        <a:effectLst/>
      </p:bgPr>
    </p:bg>
    <p:spTree>
      <p:nvGrpSpPr>
        <p:cNvPr id="1" name=""/>
        <p:cNvGrpSpPr/>
        <p:nvPr/>
      </p:nvGrpSpPr>
      <p:grpSpPr>
        <a:xfrm>
          <a:off x="0" y="0"/>
          <a:ext cx="0" cy="0"/>
          <a:chOff x="0" y="0"/>
          <a:chExt cx="0" cy="0"/>
        </a:xfrm>
      </p:grpSpPr>
      <p:sp>
        <p:nvSpPr>
          <p:cNvPr id="2" name="Freeform 1"/>
          <p:cNvSpPr/>
          <p:nvPr/>
        </p:nvSpPr>
        <p:spPr>
          <a:xfrm>
            <a:off x="1511300" y="2095500"/>
            <a:ext cx="8875771" cy="1841500"/>
          </a:xfrm>
          <a:custGeom>
            <a:avLst/>
            <a:gdLst/>
            <a:ahLst/>
            <a:cxnLst/>
            <a:rect l="l" t="t" r="r" b="b"/>
            <a:pathLst>
              <a:path w="8875771" h="1041400">
                <a:moveTo>
                  <a:pt x="0" y="520700"/>
                </a:moveTo>
                <a:cubicBezTo>
                  <a:pt x="0" y="233125"/>
                  <a:pt x="233125" y="0"/>
                  <a:pt x="520700" y="0"/>
                </a:cubicBezTo>
                <a:lnTo>
                  <a:pt x="8355071" y="0"/>
                </a:lnTo>
                <a:cubicBezTo>
                  <a:pt x="8642646" y="0"/>
                  <a:pt x="8875771" y="233125"/>
                  <a:pt x="8875771" y="520700"/>
                </a:cubicBezTo>
                <a:lnTo>
                  <a:pt x="8875771" y="520700"/>
                </a:lnTo>
                <a:cubicBezTo>
                  <a:pt x="8875771" y="808275"/>
                  <a:pt x="8642646" y="1041400"/>
                  <a:pt x="8355071" y="1041400"/>
                </a:cubicBezTo>
                <a:lnTo>
                  <a:pt x="520700" y="1041400"/>
                </a:lnTo>
                <a:cubicBezTo>
                  <a:pt x="233125" y="1041400"/>
                  <a:pt x="0" y="808275"/>
                  <a:pt x="0" y="520700"/>
                </a:cubicBezTo>
                <a:lnTo>
                  <a:pt x="0" y="520700"/>
                </a:lnTo>
                <a:close/>
              </a:path>
            </a:pathLst>
          </a:custGeom>
          <a:solidFill>
            <a:srgbClr val="FFFFFF">
              <a:alpha val="0"/>
            </a:srgbClr>
          </a:solidFill>
          <a:ln w="19050">
            <a:solidFill>
              <a:srgbClr val="FFFFFF">
                <a:alpha val="21960"/>
              </a:srgbClr>
            </a:solidFill>
            <a:prstDash val="solid"/>
            <a:miter/>
          </a:ln>
        </p:spPr>
        <p:txBody>
          <a:bodyPr lIns="127000" rIns="127000" rtlCol="0" anchor="ctr"/>
          <a:lstStyle/>
          <a:p>
            <a:pPr algn="l"/>
            <a:endParaRPr lang="en-US" sz="1100"/>
          </a:p>
        </p:txBody>
      </p:sp>
      <p:sp>
        <p:nvSpPr>
          <p:cNvPr id="3" name="Freeform 2"/>
          <p:cNvSpPr/>
          <p:nvPr/>
        </p:nvSpPr>
        <p:spPr>
          <a:xfrm>
            <a:off x="1435100" y="2032000"/>
            <a:ext cx="8875771" cy="1841500"/>
          </a:xfrm>
          <a:custGeom>
            <a:avLst/>
            <a:gdLst/>
            <a:ahLst/>
            <a:cxnLst/>
            <a:rect l="l" t="t" r="r" b="b"/>
            <a:pathLst>
              <a:path w="8875771" h="1041400">
                <a:moveTo>
                  <a:pt x="0" y="520700"/>
                </a:moveTo>
                <a:cubicBezTo>
                  <a:pt x="0" y="233125"/>
                  <a:pt x="233125" y="0"/>
                  <a:pt x="520700" y="0"/>
                </a:cubicBezTo>
                <a:lnTo>
                  <a:pt x="8355071" y="0"/>
                </a:lnTo>
                <a:cubicBezTo>
                  <a:pt x="8642646" y="0"/>
                  <a:pt x="8875771" y="233125"/>
                  <a:pt x="8875771" y="520700"/>
                </a:cubicBezTo>
                <a:lnTo>
                  <a:pt x="8875771" y="520700"/>
                </a:lnTo>
                <a:cubicBezTo>
                  <a:pt x="8875771" y="808275"/>
                  <a:pt x="8642646" y="1041400"/>
                  <a:pt x="8355071" y="1041400"/>
                </a:cubicBezTo>
                <a:lnTo>
                  <a:pt x="520700" y="1041400"/>
                </a:lnTo>
                <a:cubicBezTo>
                  <a:pt x="233125" y="1041400"/>
                  <a:pt x="0" y="808275"/>
                  <a:pt x="0" y="520700"/>
                </a:cubicBezTo>
                <a:lnTo>
                  <a:pt x="0" y="520700"/>
                </a:lnTo>
                <a:close/>
              </a:path>
            </a:pathLst>
          </a:custGeom>
          <a:solidFill>
            <a:srgbClr val="FFFFFF">
              <a:alpha val="0"/>
            </a:srgbClr>
          </a:solidFill>
          <a:ln w="19050">
            <a:solidFill>
              <a:srgbClr val="3152BF"/>
            </a:solidFill>
            <a:prstDash val="solid"/>
            <a:miter/>
          </a:ln>
        </p:spPr>
        <p:txBody>
          <a:bodyPr lIns="127000" rIns="127000" rtlCol="0" anchor="ctr"/>
          <a:lstStyle/>
          <a:p>
            <a:pPr algn="l"/>
            <a:endParaRPr lang="en-US" sz="1100"/>
          </a:p>
        </p:txBody>
      </p:sp>
      <p:sp>
        <p:nvSpPr>
          <p:cNvPr id="5" name="TextBox 4"/>
          <p:cNvSpPr txBox="1"/>
          <p:nvPr/>
        </p:nvSpPr>
        <p:spPr>
          <a:xfrm>
            <a:off x="1866900" y="2159000"/>
            <a:ext cx="8151114" cy="1538242"/>
          </a:xfrm>
          <a:prstGeom prst="rect">
            <a:avLst/>
          </a:prstGeom>
        </p:spPr>
        <p:txBody>
          <a:bodyPr lIns="31750" tIns="12700" rIns="31750" bIns="12700" rtlCol="0" anchor="t">
            <a:spAutoFit/>
          </a:bodyPr>
          <a:lstStyle/>
          <a:p>
            <a:pPr algn="ctr" latinLnBrk="1">
              <a:lnSpc>
                <a:spcPct val="116199"/>
              </a:lnSpc>
            </a:pPr>
            <a:r>
              <a:rPr lang="en-US" altLang="zh-CN" sz="4800" b="1" dirty="0">
                <a:solidFill>
                  <a:srgbClr val="FFFFFF"/>
                </a:solidFill>
                <a:latin typeface="Times New Roman" panose="02020603050405020304" pitchFamily="18" charset="0"/>
                <a:ea typeface="Microsoft YaHei"/>
                <a:cs typeface="Times New Roman" panose="02020603050405020304" pitchFamily="18" charset="0"/>
              </a:rPr>
              <a:t>Reinforcement Learning</a:t>
            </a:r>
          </a:p>
          <a:p>
            <a:pPr algn="ctr" latinLnBrk="1">
              <a:lnSpc>
                <a:spcPct val="116199"/>
              </a:lnSpc>
            </a:pPr>
            <a:r>
              <a:rPr lang="en-US" altLang="zh-CN" sz="4000" b="1" dirty="0">
                <a:solidFill>
                  <a:srgbClr val="FFFFFF"/>
                </a:solidFill>
                <a:latin typeface="Times New Roman" panose="02020603050405020304" pitchFamily="18" charset="0"/>
                <a:ea typeface="Microsoft YaHei"/>
                <a:cs typeface="Times New Roman" panose="02020603050405020304" pitchFamily="18" charset="0"/>
              </a:rPr>
              <a:t>A Brief Introduction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203200"/>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lang="en-US" altLang="zh-CN" sz="2400" b="1" dirty="0">
                  <a:solidFill>
                    <a:srgbClr val="42464B"/>
                  </a:solidFill>
                  <a:latin typeface="Times New Roman" panose="02020603050405020304" pitchFamily="18" charset="0"/>
                  <a:ea typeface="宋体" panose="02010600030101010101" pitchFamily="2" charset="-122"/>
                  <a:cs typeface="Times New Roman" panose="02020603050405020304" pitchFamily="18" charset="0"/>
                </a:rPr>
                <a:t>Indirect Method</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1104900" y="1206554"/>
            <a:ext cx="9779000" cy="460117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None/>
              <a:tabLst/>
              <a:defRPr/>
            </a:pPr>
            <a:r>
              <a:rPr lang="zh-CN" altLang="en-US" sz="2000" dirty="0">
                <a:solidFill>
                  <a:prstClr val="black"/>
                </a:solidFill>
                <a:latin typeface="华文中宋" panose="02010600040101010101" pitchFamily="2" charset="-122"/>
                <a:ea typeface="华文中宋" panose="02010600040101010101" pitchFamily="2" charset="-122"/>
              </a:rPr>
              <a:t>策略的核心就是</a:t>
            </a:r>
            <a:r>
              <a:rPr lang="zh-CN" altLang="en-US" sz="2000" dirty="0">
                <a:solidFill>
                  <a:srgbClr val="C00000"/>
                </a:solidFill>
                <a:latin typeface="华文中宋" panose="02010600040101010101" pitchFamily="2" charset="-122"/>
                <a:ea typeface="华文中宋" panose="02010600040101010101" pitchFamily="2" charset="-122"/>
              </a:rPr>
              <a:t>动作的搜索与转移</a:t>
            </a:r>
            <a:r>
              <a:rPr lang="zh-CN" altLang="en-US" sz="2000" dirty="0">
                <a:solidFill>
                  <a:prstClr val="black"/>
                </a:solidFill>
                <a:latin typeface="华文中宋" panose="02010600040101010101" pitchFamily="2" charset="-122"/>
                <a:ea typeface="华文中宋" panose="02010600040101010101" pitchFamily="2" charset="-122"/>
              </a:rPr>
              <a:t>，也即</a:t>
            </a:r>
            <a:r>
              <a:rPr lang="en-US" altLang="zh-CN" sz="2000" dirty="0">
                <a:solidFill>
                  <a:prstClr val="black"/>
                </a:solidFill>
                <a:latin typeface="华文中宋" panose="02010600040101010101" pitchFamily="2" charset="-122"/>
                <a:ea typeface="华文中宋" panose="02010600040101010101" pitchFamily="2" charset="-122"/>
              </a:rPr>
              <a:t>agent</a:t>
            </a:r>
            <a:r>
              <a:rPr lang="zh-CN" altLang="en-US" sz="2000" dirty="0">
                <a:solidFill>
                  <a:prstClr val="black"/>
                </a:solidFill>
                <a:latin typeface="华文中宋" panose="02010600040101010101" pitchFamily="2" charset="-122"/>
                <a:ea typeface="华文中宋" panose="02010600040101010101" pitchFamily="2" charset="-122"/>
              </a:rPr>
              <a:t>处于某一状态</a:t>
            </a:r>
            <a:r>
              <a:rPr lang="en-US" altLang="zh-CN" sz="2000" dirty="0">
                <a:solidFill>
                  <a:prstClr val="black"/>
                </a:solidFill>
                <a:latin typeface="华文中宋" panose="02010600040101010101" pitchFamily="2" charset="-122"/>
                <a:ea typeface="华文中宋" panose="02010600040101010101" pitchFamily="2" charset="-122"/>
              </a:rPr>
              <a:t>s</a:t>
            </a:r>
            <a:r>
              <a:rPr lang="zh-CN" altLang="en-US" sz="2000" dirty="0">
                <a:solidFill>
                  <a:prstClr val="black"/>
                </a:solidFill>
                <a:latin typeface="华文中宋" panose="02010600040101010101" pitchFamily="2" charset="-122"/>
                <a:ea typeface="华文中宋" panose="02010600040101010101" pitchFamily="2" charset="-122"/>
              </a:rPr>
              <a:t>时，选择一个动作</a:t>
            </a:r>
            <a:r>
              <a:rPr lang="en-US" altLang="zh-CN" sz="2000" dirty="0">
                <a:solidFill>
                  <a:prstClr val="black"/>
                </a:solidFill>
                <a:latin typeface="华文中宋" panose="02010600040101010101" pitchFamily="2" charset="-122"/>
                <a:ea typeface="华文中宋" panose="02010600040101010101" pitchFamily="2" charset="-122"/>
              </a:rPr>
              <a:t>a</a:t>
            </a:r>
            <a:r>
              <a:rPr lang="zh-CN" altLang="en-US" sz="2000" dirty="0">
                <a:solidFill>
                  <a:prstClr val="black"/>
                </a:solidFill>
                <a:latin typeface="华文中宋" panose="02010600040101010101" pitchFamily="2" charset="-122"/>
                <a:ea typeface="华文中宋" panose="02010600040101010101" pitchFamily="2" charset="-122"/>
              </a:rPr>
              <a:t>进而迁移到下一个状态</a:t>
            </a:r>
            <a:r>
              <a:rPr lang="en-US" altLang="zh-CN" sz="2000" dirty="0">
                <a:solidFill>
                  <a:prstClr val="black"/>
                </a:solidFill>
                <a:latin typeface="华文中宋" panose="02010600040101010101" pitchFamily="2" charset="-122"/>
                <a:ea typeface="华文中宋" panose="02010600040101010101" pitchFamily="2" charset="-122"/>
              </a:rPr>
              <a:t>s</a:t>
            </a:r>
            <a:r>
              <a:rPr lang="zh-CN" altLang="en-US" sz="2000" dirty="0">
                <a:solidFill>
                  <a:prstClr val="black"/>
                </a:solidFill>
                <a:latin typeface="华文中宋" panose="02010600040101010101" pitchFamily="2" charset="-122"/>
                <a:ea typeface="华文中宋" panose="02010600040101010101" pitchFamily="2" charset="-122"/>
              </a:rPr>
              <a:t>’</a:t>
            </a:r>
            <a:endParaRPr lang="en-US" altLang="zh-CN" sz="2000" dirty="0">
              <a:solidFill>
                <a:prstClr val="black"/>
              </a:solidFill>
              <a:latin typeface="华文中宋" panose="02010600040101010101" pitchFamily="2" charset="-122"/>
              <a:ea typeface="华文中宋" panose="02010600040101010101" pitchFamily="2" charset="-122"/>
            </a:endParaRPr>
          </a:p>
          <a:p>
            <a:pPr marL="0" marR="0" lvl="0" indent="0" algn="ctr" defTabSz="914400" rtl="0" eaLnBrk="1" fontAlgn="auto" latinLnBrk="0" hangingPunct="1">
              <a:lnSpc>
                <a:spcPct val="100000"/>
              </a:lnSpc>
              <a:spcBef>
                <a:spcPct val="20000"/>
              </a:spcBef>
              <a:spcAft>
                <a:spcPts val="0"/>
              </a:spcAft>
              <a:buClrTx/>
              <a:buSzTx/>
              <a:buNone/>
              <a:tabLst/>
              <a:defRPr/>
            </a:pPr>
            <a:r>
              <a:rPr lang="zh-CN" altLang="en-US" sz="2000" i="1" dirty="0">
                <a:solidFill>
                  <a:srgbClr val="C00000"/>
                </a:solidFill>
                <a:latin typeface="华文中宋" panose="02010600040101010101" pitchFamily="2" charset="-122"/>
                <a:ea typeface="华文中宋" panose="02010600040101010101" pitchFamily="2" charset="-122"/>
              </a:rPr>
              <a:t>哪一个</a:t>
            </a:r>
            <a:r>
              <a:rPr lang="en-US" altLang="zh-CN" sz="2000" i="1" dirty="0">
                <a:solidFill>
                  <a:srgbClr val="C00000"/>
                </a:solidFill>
                <a:latin typeface="华文中宋" panose="02010600040101010101" pitchFamily="2" charset="-122"/>
                <a:ea typeface="华文中宋" panose="02010600040101010101" pitchFamily="2" charset="-122"/>
              </a:rPr>
              <a:t>a</a:t>
            </a:r>
            <a:r>
              <a:rPr lang="zh-CN" altLang="en-US" sz="2000" i="1" dirty="0">
                <a:solidFill>
                  <a:srgbClr val="C00000"/>
                </a:solidFill>
                <a:latin typeface="华文中宋" panose="02010600040101010101" pitchFamily="2" charset="-122"/>
                <a:ea typeface="华文中宋" panose="02010600040101010101" pitchFamily="2" charset="-122"/>
              </a:rPr>
              <a:t>更好？</a:t>
            </a:r>
            <a:r>
              <a:rPr lang="en-US" altLang="zh-CN" sz="2000" i="1" dirty="0">
                <a:solidFill>
                  <a:srgbClr val="C00000"/>
                </a:solidFill>
                <a:latin typeface="华文中宋" panose="02010600040101010101" pitchFamily="2" charset="-122"/>
                <a:ea typeface="华文中宋" panose="02010600040101010101" pitchFamily="2" charset="-122"/>
                <a:sym typeface="Wingdings" panose="05000000000000000000" pitchFamily="2" charset="2"/>
              </a:rPr>
              <a:t> </a:t>
            </a:r>
            <a:r>
              <a:rPr lang="zh-CN" altLang="en-US" sz="2000" i="1" dirty="0">
                <a:solidFill>
                  <a:srgbClr val="C00000"/>
                </a:solidFill>
                <a:latin typeface="华文中宋" panose="02010600040101010101" pitchFamily="2" charset="-122"/>
                <a:ea typeface="华文中宋" panose="02010600040101010101" pitchFamily="2" charset="-122"/>
                <a:sym typeface="Wingdings" panose="05000000000000000000" pitchFamily="2" charset="2"/>
              </a:rPr>
              <a:t>哪一个</a:t>
            </a:r>
            <a:r>
              <a:rPr lang="en-US" altLang="zh-CN" sz="2000" i="1" dirty="0">
                <a:solidFill>
                  <a:srgbClr val="C00000"/>
                </a:solidFill>
                <a:latin typeface="华文中宋" panose="02010600040101010101" pitchFamily="2" charset="-122"/>
                <a:ea typeface="华文中宋" panose="02010600040101010101" pitchFamily="2" charset="-122"/>
                <a:sym typeface="Wingdings" panose="05000000000000000000" pitchFamily="2" charset="2"/>
              </a:rPr>
              <a:t>s</a:t>
            </a:r>
            <a:r>
              <a:rPr lang="zh-CN" altLang="en-US" sz="2000" i="1" dirty="0">
                <a:solidFill>
                  <a:srgbClr val="C00000"/>
                </a:solidFill>
                <a:latin typeface="华文中宋" panose="02010600040101010101" pitchFamily="2" charset="-122"/>
                <a:ea typeface="华文中宋" panose="02010600040101010101" pitchFamily="2" charset="-122"/>
                <a:sym typeface="Wingdings" panose="05000000000000000000" pitchFamily="2" charset="2"/>
              </a:rPr>
              <a:t>更好，迁移到</a:t>
            </a:r>
            <a:r>
              <a:rPr lang="en-US" altLang="zh-CN" sz="2000" i="1" dirty="0">
                <a:solidFill>
                  <a:srgbClr val="C00000"/>
                </a:solidFill>
                <a:latin typeface="华文中宋" panose="02010600040101010101" pitchFamily="2" charset="-122"/>
                <a:ea typeface="华文中宋" panose="02010600040101010101" pitchFamily="2" charset="-122"/>
                <a:sym typeface="Wingdings" panose="05000000000000000000" pitchFamily="2" charset="2"/>
              </a:rPr>
              <a:t>s</a:t>
            </a:r>
            <a:r>
              <a:rPr lang="zh-CN" altLang="en-US" sz="2000" i="1" dirty="0">
                <a:solidFill>
                  <a:srgbClr val="C00000"/>
                </a:solidFill>
                <a:latin typeface="华文中宋" panose="02010600040101010101" pitchFamily="2" charset="-122"/>
                <a:ea typeface="华文中宋" panose="02010600040101010101" pitchFamily="2" charset="-122"/>
                <a:sym typeface="Wingdings" panose="05000000000000000000" pitchFamily="2" charset="2"/>
              </a:rPr>
              <a:t>的那个</a:t>
            </a:r>
            <a:r>
              <a:rPr lang="en-US" altLang="zh-CN" sz="2000" i="1" dirty="0">
                <a:solidFill>
                  <a:srgbClr val="C00000"/>
                </a:solidFill>
                <a:latin typeface="华文中宋" panose="02010600040101010101" pitchFamily="2" charset="-122"/>
                <a:ea typeface="华文中宋" panose="02010600040101010101" pitchFamily="2" charset="-122"/>
                <a:sym typeface="Wingdings" panose="05000000000000000000" pitchFamily="2" charset="2"/>
              </a:rPr>
              <a:t>a</a:t>
            </a:r>
            <a:r>
              <a:rPr lang="zh-CN" altLang="en-US" sz="2000" i="1" dirty="0">
                <a:solidFill>
                  <a:srgbClr val="C00000"/>
                </a:solidFill>
                <a:latin typeface="华文中宋" panose="02010600040101010101" pitchFamily="2" charset="-122"/>
                <a:ea typeface="华文中宋" panose="02010600040101010101" pitchFamily="2" charset="-122"/>
                <a:sym typeface="Wingdings" panose="05000000000000000000" pitchFamily="2" charset="2"/>
              </a:rPr>
              <a:t>就更好？</a:t>
            </a:r>
            <a:endParaRPr lang="en-US" altLang="zh-CN" sz="2000" i="1" dirty="0">
              <a:solidFill>
                <a:srgbClr val="C00000"/>
              </a:solidFill>
              <a:latin typeface="华文中宋" panose="02010600040101010101" pitchFamily="2" charset="-122"/>
              <a:ea typeface="华文中宋" panose="02010600040101010101" pitchFamily="2" charset="-122"/>
              <a:sym typeface="Wingdings" panose="05000000000000000000" pitchFamily="2" charset="2"/>
            </a:endParaRPr>
          </a:p>
          <a:p>
            <a:pPr marL="0" indent="0" algn="just">
              <a:buNone/>
              <a:defRPr/>
            </a:pPr>
            <a:r>
              <a:rPr kumimoji="0" lang="zh-CN" altLang="en-US" sz="200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sym typeface="Wingdings" panose="05000000000000000000" pitchFamily="2" charset="2"/>
              </a:rPr>
              <a:t>这是一个广度优先遍历树</a:t>
            </a:r>
            <a:r>
              <a:rPr kumimoji="0" lang="en-US" altLang="zh-CN" sz="200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sym typeface="Wingdings" panose="05000000000000000000" pitchFamily="2" charset="2"/>
              </a:rPr>
              <a:t>(BFT)</a:t>
            </a:r>
            <a:r>
              <a:rPr kumimoji="0" lang="zh-CN" altLang="en-US" sz="200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sym typeface="Wingdings" panose="05000000000000000000" pitchFamily="2" charset="2"/>
              </a:rPr>
              <a:t>的思想，只要能够建立一颗</a:t>
            </a:r>
            <a:r>
              <a:rPr lang="zh-CN" altLang="en-US" sz="2000" dirty="0">
                <a:solidFill>
                  <a:prstClr val="black"/>
                </a:solidFill>
                <a:latin typeface="华文中宋" panose="02010600040101010101" pitchFamily="2" charset="-122"/>
                <a:ea typeface="华文中宋" panose="02010600040101010101" pitchFamily="2" charset="-122"/>
                <a:sym typeface="Wingdings" panose="05000000000000000000" pitchFamily="2" charset="2"/>
              </a:rPr>
              <a:t>‘树’，就可以在每一层寻找得分最高的分支，进而选择相应的动作。</a:t>
            </a:r>
            <a:endParaRPr lang="en-US" altLang="zh-CN" sz="2000" dirty="0">
              <a:solidFill>
                <a:prstClr val="black"/>
              </a:solidFill>
              <a:latin typeface="华文中宋" panose="02010600040101010101" pitchFamily="2" charset="-122"/>
              <a:ea typeface="华文中宋" panose="02010600040101010101" pitchFamily="2" charset="-122"/>
              <a:sym typeface="Wingdings" panose="05000000000000000000" pitchFamily="2" charset="2"/>
            </a:endParaRPr>
          </a:p>
          <a:p>
            <a:pPr marL="0" indent="0" algn="just">
              <a:buNone/>
              <a:defRPr/>
            </a:pPr>
            <a:r>
              <a:rPr kumimoji="0" lang="zh-CN" altLang="en-US" sz="200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sym typeface="Wingdings" panose="05000000000000000000" pitchFamily="2" charset="2"/>
              </a:rPr>
              <a:t>然而，大部分情况下，我们无法做到总揽全局，我们所能够得到的往往只有</a:t>
            </a:r>
            <a:endParaRPr kumimoji="0" lang="en-US" altLang="zh-CN" sz="200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sym typeface="Wingdings" panose="05000000000000000000" pitchFamily="2" charset="2"/>
            </a:endParaRPr>
          </a:p>
          <a:p>
            <a:pPr lvl="1" algn="just">
              <a:buFont typeface="Arial" panose="020B0604020202020204" pitchFamily="34" charset="0"/>
              <a:buChar char="•"/>
              <a:defRPr/>
            </a:pPr>
            <a:r>
              <a:rPr kumimoji="0" lang="zh-CN" altLang="en-US" sz="160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sym typeface="Wingdings" panose="05000000000000000000" pitchFamily="2" charset="2"/>
              </a:rPr>
              <a:t>当前状态</a:t>
            </a:r>
            <a:r>
              <a:rPr kumimoji="0" lang="en-US" altLang="zh-CN" sz="160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sym typeface="Wingdings" panose="05000000000000000000" pitchFamily="2" charset="2"/>
              </a:rPr>
              <a:t>S</a:t>
            </a:r>
            <a:r>
              <a:rPr kumimoji="0" lang="en-US" altLang="zh-CN" sz="1600" u="none" strike="noStrike" kern="1200" cap="none" spc="0" normalizeH="0" baseline="-25000" noProof="0" dirty="0">
                <a:ln>
                  <a:noFill/>
                </a:ln>
                <a:solidFill>
                  <a:srgbClr val="C00000"/>
                </a:solidFill>
                <a:effectLst/>
                <a:uLnTx/>
                <a:uFillTx/>
                <a:latin typeface="华文中宋" panose="02010600040101010101" pitchFamily="2" charset="-122"/>
                <a:ea typeface="华文中宋" panose="02010600040101010101" pitchFamily="2" charset="-122"/>
                <a:sym typeface="Wingdings" panose="05000000000000000000" pitchFamily="2" charset="2"/>
              </a:rPr>
              <a:t>t</a:t>
            </a:r>
          </a:p>
          <a:p>
            <a:pPr lvl="1" algn="just">
              <a:buFont typeface="Arial" panose="020B0604020202020204" pitchFamily="34" charset="0"/>
              <a:buChar char="•"/>
              <a:defRPr/>
            </a:pPr>
            <a:r>
              <a:rPr lang="zh-CN" altLang="en-US" sz="1600" dirty="0">
                <a:solidFill>
                  <a:srgbClr val="C00000"/>
                </a:solidFill>
                <a:latin typeface="华文中宋" panose="02010600040101010101" pitchFamily="2" charset="-122"/>
                <a:ea typeface="华文中宋" panose="02010600040101010101" pitchFamily="2" charset="-122"/>
                <a:sym typeface="Wingdings" panose="05000000000000000000" pitchFamily="2" charset="2"/>
              </a:rPr>
              <a:t>动作</a:t>
            </a:r>
            <a:r>
              <a:rPr lang="en-US" altLang="zh-CN" sz="1600" dirty="0">
                <a:solidFill>
                  <a:srgbClr val="C00000"/>
                </a:solidFill>
                <a:latin typeface="华文中宋" panose="02010600040101010101" pitchFamily="2" charset="-122"/>
                <a:ea typeface="华文中宋" panose="02010600040101010101" pitchFamily="2" charset="-122"/>
                <a:sym typeface="Wingdings" panose="05000000000000000000" pitchFamily="2" charset="2"/>
              </a:rPr>
              <a:t>a</a:t>
            </a:r>
          </a:p>
          <a:p>
            <a:pPr lvl="1" algn="just">
              <a:buFont typeface="Arial" panose="020B0604020202020204" pitchFamily="34" charset="0"/>
              <a:buChar char="•"/>
              <a:defRPr/>
            </a:pPr>
            <a:r>
              <a:rPr kumimoji="0" lang="zh-CN" altLang="en-US" sz="160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sym typeface="Wingdings" panose="05000000000000000000" pitchFamily="2" charset="2"/>
              </a:rPr>
              <a:t>下一个状态</a:t>
            </a:r>
            <a:r>
              <a:rPr kumimoji="0" lang="en-US" altLang="zh-CN" sz="160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sym typeface="Wingdings" panose="05000000000000000000" pitchFamily="2" charset="2"/>
              </a:rPr>
              <a:t>S</a:t>
            </a:r>
            <a:r>
              <a:rPr kumimoji="0" lang="en-US" altLang="zh-CN" sz="1600" u="none" strike="noStrike" kern="1200" cap="none" spc="0" normalizeH="0" baseline="-25000" noProof="0" dirty="0">
                <a:ln>
                  <a:noFill/>
                </a:ln>
                <a:solidFill>
                  <a:srgbClr val="C00000"/>
                </a:solidFill>
                <a:effectLst/>
                <a:uLnTx/>
                <a:uFillTx/>
                <a:latin typeface="华文中宋" panose="02010600040101010101" pitchFamily="2" charset="-122"/>
                <a:ea typeface="华文中宋" panose="02010600040101010101" pitchFamily="2" charset="-122"/>
                <a:sym typeface="Wingdings" panose="05000000000000000000" pitchFamily="2" charset="2"/>
              </a:rPr>
              <a:t>t+1</a:t>
            </a:r>
          </a:p>
          <a:p>
            <a:pPr lvl="1" algn="just">
              <a:buFont typeface="Arial" panose="020B0604020202020204" pitchFamily="34" charset="0"/>
              <a:buChar char="•"/>
              <a:defRPr/>
            </a:pPr>
            <a:r>
              <a:rPr lang="zh-CN" altLang="en-US" sz="1600" dirty="0">
                <a:solidFill>
                  <a:srgbClr val="C00000"/>
                </a:solidFill>
                <a:latin typeface="华文中宋" panose="02010600040101010101" pitchFamily="2" charset="-122"/>
                <a:ea typeface="华文中宋" panose="02010600040101010101" pitchFamily="2" charset="-122"/>
                <a:sym typeface="Wingdings" panose="05000000000000000000" pitchFamily="2" charset="2"/>
              </a:rPr>
              <a:t>即时奖励 </a:t>
            </a:r>
            <a:r>
              <a:rPr lang="en-US" altLang="zh-CN" sz="1600" dirty="0">
                <a:solidFill>
                  <a:srgbClr val="C00000"/>
                </a:solidFill>
                <a:latin typeface="华文中宋" panose="02010600040101010101" pitchFamily="2" charset="-122"/>
                <a:ea typeface="华文中宋" panose="02010600040101010101" pitchFamily="2" charset="-122"/>
                <a:sym typeface="Wingdings" panose="05000000000000000000" pitchFamily="2" charset="2"/>
              </a:rPr>
              <a:t>r</a:t>
            </a:r>
          </a:p>
          <a:p>
            <a:pPr marL="0" indent="0" algn="just">
              <a:buNone/>
              <a:defRPr/>
            </a:pPr>
            <a:r>
              <a:rPr lang="zh-CN" altLang="en-US" sz="2000" dirty="0">
                <a:latin typeface="华文中宋" panose="02010600040101010101" pitchFamily="2" charset="-122"/>
                <a:ea typeface="华文中宋" panose="02010600040101010101" pitchFamily="2" charset="-122"/>
                <a:sym typeface="Wingdings" panose="05000000000000000000" pitchFamily="2" charset="2"/>
              </a:rPr>
              <a:t>能否直接利用瞬时奖励值</a:t>
            </a:r>
            <a:r>
              <a:rPr lang="en-US" altLang="zh-CN" sz="2000" dirty="0">
                <a:latin typeface="华文中宋" panose="02010600040101010101" pitchFamily="2" charset="-122"/>
                <a:ea typeface="华文中宋" panose="02010600040101010101" pitchFamily="2" charset="-122"/>
                <a:sym typeface="Wingdings" panose="05000000000000000000" pitchFamily="2" charset="2"/>
              </a:rPr>
              <a:t>r</a:t>
            </a:r>
            <a:r>
              <a:rPr lang="zh-CN" altLang="en-US" sz="2000" dirty="0">
                <a:latin typeface="华文中宋" panose="02010600040101010101" pitchFamily="2" charset="-122"/>
                <a:ea typeface="华文中宋" panose="02010600040101010101" pitchFamily="2" charset="-122"/>
                <a:sym typeface="Wingdings" panose="05000000000000000000" pitchFamily="2" charset="2"/>
              </a:rPr>
              <a:t>进行比较？</a:t>
            </a:r>
            <a:endParaRPr lang="en-US" altLang="zh-CN" sz="2000" dirty="0">
              <a:latin typeface="华文中宋" panose="02010600040101010101" pitchFamily="2" charset="-122"/>
              <a:ea typeface="华文中宋" panose="02010600040101010101" pitchFamily="2" charset="-122"/>
              <a:sym typeface="Wingdings" panose="05000000000000000000" pitchFamily="2" charset="2"/>
            </a:endParaRPr>
          </a:p>
          <a:p>
            <a:pPr marL="0" indent="0" algn="just">
              <a:buNone/>
              <a:defRPr/>
            </a:pPr>
            <a:r>
              <a:rPr lang="zh-CN" altLang="en-US" sz="2000" dirty="0">
                <a:latin typeface="华文中宋" panose="02010600040101010101" pitchFamily="2" charset="-122"/>
                <a:ea typeface="华文中宋" panose="02010600040101010101" pitchFamily="2" charset="-122"/>
                <a:sym typeface="Wingdings" panose="05000000000000000000" pitchFamily="2" charset="2"/>
              </a:rPr>
              <a:t>显然不行！当前最优不意味着全局最优，</a:t>
            </a:r>
            <a:endParaRPr lang="en-US" altLang="zh-CN" sz="2000" dirty="0">
              <a:latin typeface="华文中宋" panose="02010600040101010101" pitchFamily="2" charset="-122"/>
              <a:ea typeface="华文中宋" panose="02010600040101010101" pitchFamily="2" charset="-122"/>
              <a:sym typeface="Wingdings" panose="05000000000000000000" pitchFamily="2" charset="2"/>
            </a:endParaRPr>
          </a:p>
          <a:p>
            <a:pPr marL="0" indent="0" algn="just">
              <a:buNone/>
              <a:defRPr/>
            </a:pPr>
            <a:r>
              <a:rPr lang="en-US" altLang="zh-CN" sz="2000" dirty="0">
                <a:latin typeface="华文中宋" panose="02010600040101010101" pitchFamily="2" charset="-122"/>
                <a:ea typeface="华文中宋" panose="02010600040101010101" pitchFamily="2" charset="-122"/>
                <a:sym typeface="Wingdings" panose="05000000000000000000" pitchFamily="2" charset="2"/>
              </a:rPr>
              <a:t>Reward</a:t>
            </a:r>
            <a:r>
              <a:rPr lang="zh-CN" altLang="en-US" sz="2000" dirty="0">
                <a:latin typeface="华文中宋" panose="02010600040101010101" pitchFamily="2" charset="-122"/>
                <a:ea typeface="华文中宋" panose="02010600040101010101" pitchFamily="2" charset="-122"/>
                <a:sym typeface="Wingdings" panose="05000000000000000000" pitchFamily="2" charset="2"/>
              </a:rPr>
              <a:t>往往具有滞后性。</a:t>
            </a:r>
            <a:endParaRPr lang="en-US" altLang="zh-CN" sz="2000" dirty="0">
              <a:latin typeface="华文中宋" panose="02010600040101010101" pitchFamily="2" charset="-122"/>
              <a:ea typeface="华文中宋" panose="02010600040101010101" pitchFamily="2" charset="-122"/>
              <a:sym typeface="Wingdings" panose="05000000000000000000" pitchFamily="2" charset="2"/>
            </a:endParaRPr>
          </a:p>
        </p:txBody>
      </p:sp>
      <p:pic>
        <p:nvPicPr>
          <p:cNvPr id="7" name="图片 6">
            <a:extLst>
              <a:ext uri="{FF2B5EF4-FFF2-40B4-BE49-F238E27FC236}">
                <a16:creationId xmlns:a16="http://schemas.microsoft.com/office/drawing/2014/main" id="{C89AC53A-5B9A-48BE-B19E-5E7B01C748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4965" y="3750984"/>
            <a:ext cx="4940300" cy="1797965"/>
          </a:xfrm>
          <a:prstGeom prst="rect">
            <a:avLst/>
          </a:prstGeom>
        </p:spPr>
      </p:pic>
    </p:spTree>
    <p:extLst>
      <p:ext uri="{BB962C8B-B14F-4D97-AF65-F5344CB8AC3E}">
        <p14:creationId xmlns:p14="http://schemas.microsoft.com/office/powerpoint/2010/main" val="206997650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animEffect transition="in" filter="wipe(down)">
                                      <p:cBhvr>
                                        <p:cTn id="7" dur="500"/>
                                        <p:tgtEl>
                                          <p:spTgt spid="14">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4">
                                            <p:txEl>
                                              <p:pRg st="4" end="4"/>
                                            </p:txEl>
                                          </p:spTgt>
                                        </p:tgtEl>
                                        <p:attrNameLst>
                                          <p:attrName>style.visibility</p:attrName>
                                        </p:attrNameLst>
                                      </p:cBhvr>
                                      <p:to>
                                        <p:strVal val="visible"/>
                                      </p:to>
                                    </p:set>
                                    <p:animEffect transition="in" filter="wipe(down)">
                                      <p:cBhvr>
                                        <p:cTn id="10" dur="500"/>
                                        <p:tgtEl>
                                          <p:spTgt spid="14">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animEffect transition="in" filter="wipe(down)">
                                      <p:cBhvr>
                                        <p:cTn id="13" dur="500"/>
                                        <p:tgtEl>
                                          <p:spTgt spid="14">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xEl>
                                              <p:pRg st="6" end="6"/>
                                            </p:txEl>
                                          </p:spTgt>
                                        </p:tgtEl>
                                        <p:attrNameLst>
                                          <p:attrName>style.visibility</p:attrName>
                                        </p:attrNameLst>
                                      </p:cBhvr>
                                      <p:to>
                                        <p:strVal val="visible"/>
                                      </p:to>
                                    </p:set>
                                    <p:animEffect transition="in" filter="wipe(down)">
                                      <p:cBhvr>
                                        <p:cTn id="16" dur="500"/>
                                        <p:tgtEl>
                                          <p:spTgt spid="14">
                                            <p:txEl>
                                              <p:pRg st="6" end="6"/>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4">
                                            <p:txEl>
                                              <p:pRg st="7" end="7"/>
                                            </p:txEl>
                                          </p:spTgt>
                                        </p:tgtEl>
                                        <p:attrNameLst>
                                          <p:attrName>style.visibility</p:attrName>
                                        </p:attrNameLst>
                                      </p:cBhvr>
                                      <p:to>
                                        <p:strVal val="visible"/>
                                      </p:to>
                                    </p:set>
                                    <p:animEffect transition="in" filter="wipe(down)">
                                      <p:cBhvr>
                                        <p:cTn id="19" dur="500"/>
                                        <p:tgtEl>
                                          <p:spTgt spid="14">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4">
                                            <p:txEl>
                                              <p:pRg st="8" end="8"/>
                                            </p:txEl>
                                          </p:spTgt>
                                        </p:tgtEl>
                                        <p:attrNameLst>
                                          <p:attrName>style.visibility</p:attrName>
                                        </p:attrNameLst>
                                      </p:cBhvr>
                                      <p:to>
                                        <p:strVal val="visible"/>
                                      </p:to>
                                    </p:set>
                                    <p:animEffect transition="in" filter="wipe(down)">
                                      <p:cBhvr>
                                        <p:cTn id="24" dur="500"/>
                                        <p:tgtEl>
                                          <p:spTgt spid="1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4">
                                            <p:txEl>
                                              <p:pRg st="9" end="9"/>
                                            </p:txEl>
                                          </p:spTgt>
                                        </p:tgtEl>
                                        <p:attrNameLst>
                                          <p:attrName>style.visibility</p:attrName>
                                        </p:attrNameLst>
                                      </p:cBhvr>
                                      <p:to>
                                        <p:strVal val="visible"/>
                                      </p:to>
                                    </p:set>
                                    <p:animEffect transition="in" filter="wipe(down)">
                                      <p:cBhvr>
                                        <p:cTn id="29" dur="500"/>
                                        <p:tgtEl>
                                          <p:spTgt spid="14">
                                            <p:txEl>
                                              <p:pRg st="9" end="9"/>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14">
                                            <p:txEl>
                                              <p:pRg st="10" end="10"/>
                                            </p:txEl>
                                          </p:spTgt>
                                        </p:tgtEl>
                                        <p:attrNameLst>
                                          <p:attrName>style.visibility</p:attrName>
                                        </p:attrNameLst>
                                      </p:cBhvr>
                                      <p:to>
                                        <p:strVal val="visible"/>
                                      </p:to>
                                    </p:set>
                                    <p:animEffect transition="in" filter="wipe(down)">
                                      <p:cBhvr>
                                        <p:cTn id="32" dur="500"/>
                                        <p:tgtEl>
                                          <p:spTgt spid="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74700" y="201859"/>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State Val-</a:t>
              </a:r>
              <a:r>
                <a:rPr kumimoji="0" lang="en-US" altLang="zh-CN" sz="2400" b="1" i="0" u="none" strike="noStrike" kern="1200" cap="none" spc="0" normalizeH="0" baseline="0" noProof="0" dirty="0" err="1">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Func</a:t>
              </a:r>
              <a:r>
                <a:rPr kumimoji="0" lang="en-US" altLang="zh-CN" sz="2400" b="1" i="0" u="none" strike="noStrike" kern="1200" cap="none" spc="0" normalizeH="0" baseline="0" noProof="0" dirty="0">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 V(s)</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1104900" y="1206554"/>
            <a:ext cx="9779000" cy="460117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None/>
              <a:tabLst/>
              <a:defRPr/>
            </a:pPr>
            <a:r>
              <a:rPr kumimoji="0" lang="zh-CN" altLang="en-US"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引入值函数来描述期望并尽可能精确的描述某一状态的价值</a:t>
            </a:r>
            <a:endPar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a:p>
            <a:pPr marL="0" lvl="0" indent="0" algn="ctr">
              <a:buNone/>
              <a:defRPr/>
            </a:pPr>
            <a:r>
              <a:rPr lang="en-US" altLang="zh-CN" sz="2400" dirty="0">
                <a:solidFill>
                  <a:prstClr val="black"/>
                </a:solidFill>
                <a:latin typeface="华文中宋" panose="02010600040101010101" pitchFamily="2" charset="-122"/>
                <a:ea typeface="华文中宋" panose="02010600040101010101" pitchFamily="2" charset="-122"/>
              </a:rPr>
              <a:t>V</a:t>
            </a:r>
            <a:r>
              <a:rPr lang="en-US" altLang="zh-CN" sz="2400" baseline="-25000" dirty="0">
                <a:solidFill>
                  <a:prstClr val="black"/>
                </a:solidFill>
                <a:latin typeface="华文中宋" panose="02010600040101010101" pitchFamily="2" charset="-122"/>
                <a:ea typeface="华文中宋" panose="02010600040101010101" pitchFamily="2" charset="-122"/>
              </a:rPr>
              <a:t>π</a:t>
            </a:r>
            <a:r>
              <a:rPr lang="en-US" altLang="zh-CN" sz="2400" dirty="0">
                <a:solidFill>
                  <a:prstClr val="black"/>
                </a:solidFill>
                <a:latin typeface="华文中宋" panose="02010600040101010101" pitchFamily="2" charset="-122"/>
                <a:ea typeface="华文中宋" panose="02010600040101010101" pitchFamily="2" charset="-122"/>
              </a:rPr>
              <a:t>(s)=E</a:t>
            </a:r>
            <a:r>
              <a:rPr lang="en-US" altLang="zh-CN" sz="2400" baseline="-25000" dirty="0">
                <a:solidFill>
                  <a:prstClr val="black"/>
                </a:solidFill>
                <a:latin typeface="华文中宋" panose="02010600040101010101" pitchFamily="2" charset="-122"/>
                <a:ea typeface="华文中宋" panose="02010600040101010101" pitchFamily="2" charset="-122"/>
              </a:rPr>
              <a:t>π</a:t>
            </a:r>
            <a:r>
              <a:rPr lang="en-US" altLang="zh-CN" sz="2400" dirty="0">
                <a:solidFill>
                  <a:prstClr val="black"/>
                </a:solidFill>
                <a:latin typeface="华文中宋" panose="02010600040101010101" pitchFamily="2" charset="-122"/>
                <a:ea typeface="华文中宋" panose="02010600040101010101" pitchFamily="2" charset="-122"/>
              </a:rPr>
              <a:t>[R</a:t>
            </a:r>
            <a:r>
              <a:rPr lang="en-US" altLang="zh-CN" sz="2400" baseline="-25000" dirty="0">
                <a:solidFill>
                  <a:prstClr val="black"/>
                </a:solidFill>
                <a:latin typeface="华文中宋" panose="02010600040101010101" pitchFamily="2" charset="-122"/>
                <a:ea typeface="华文中宋" panose="02010600040101010101" pitchFamily="2" charset="-122"/>
              </a:rPr>
              <a:t>t+1</a:t>
            </a:r>
            <a:r>
              <a:rPr lang="en-US" altLang="zh-CN" sz="2400" dirty="0">
                <a:solidFill>
                  <a:prstClr val="black"/>
                </a:solidFill>
                <a:latin typeface="华文中宋" panose="02010600040101010101" pitchFamily="2" charset="-122"/>
                <a:ea typeface="华文中宋" panose="02010600040101010101" pitchFamily="2" charset="-122"/>
              </a:rPr>
              <a:t>+γR</a:t>
            </a:r>
            <a:r>
              <a:rPr lang="en-US" altLang="zh-CN" sz="2400" baseline="-25000" dirty="0">
                <a:solidFill>
                  <a:prstClr val="black"/>
                </a:solidFill>
                <a:latin typeface="华文中宋" panose="02010600040101010101" pitchFamily="2" charset="-122"/>
                <a:ea typeface="华文中宋" panose="02010600040101010101" pitchFamily="2" charset="-122"/>
              </a:rPr>
              <a:t>t+2</a:t>
            </a:r>
            <a:r>
              <a:rPr lang="en-US" altLang="zh-CN" sz="2400" dirty="0">
                <a:solidFill>
                  <a:prstClr val="black"/>
                </a:solidFill>
                <a:latin typeface="华文中宋" panose="02010600040101010101" pitchFamily="2" charset="-122"/>
                <a:ea typeface="华文中宋" panose="02010600040101010101" pitchFamily="2" charset="-122"/>
              </a:rPr>
              <a:t>+γ²R</a:t>
            </a:r>
            <a:r>
              <a:rPr lang="en-US" altLang="zh-CN" sz="2400" baseline="-25000" dirty="0">
                <a:solidFill>
                  <a:prstClr val="black"/>
                </a:solidFill>
                <a:latin typeface="华文中宋" panose="02010600040101010101" pitchFamily="2" charset="-122"/>
                <a:ea typeface="华文中宋" panose="02010600040101010101" pitchFamily="2" charset="-122"/>
              </a:rPr>
              <a:t>t+3</a:t>
            </a:r>
            <a:r>
              <a:rPr lang="en-US" altLang="zh-CN" sz="2400" dirty="0">
                <a:solidFill>
                  <a:prstClr val="black"/>
                </a:solidFill>
                <a:latin typeface="华文中宋" panose="02010600040101010101" pitchFamily="2" charset="-122"/>
                <a:ea typeface="华文中宋" panose="02010600040101010101" pitchFamily="2" charset="-122"/>
              </a:rPr>
              <a:t>+……|S</a:t>
            </a:r>
            <a:r>
              <a:rPr lang="en-US" altLang="zh-CN" sz="2400" baseline="-25000" dirty="0">
                <a:solidFill>
                  <a:prstClr val="black"/>
                </a:solidFill>
                <a:latin typeface="华文中宋" panose="02010600040101010101" pitchFamily="2" charset="-122"/>
                <a:ea typeface="华文中宋" panose="02010600040101010101" pitchFamily="2" charset="-122"/>
              </a:rPr>
              <a:t>t</a:t>
            </a:r>
            <a:r>
              <a:rPr lang="en-US" altLang="zh-CN" sz="2400" dirty="0">
                <a:solidFill>
                  <a:prstClr val="black"/>
                </a:solidFill>
                <a:latin typeface="华文中宋" panose="02010600040101010101" pitchFamily="2" charset="-122"/>
                <a:ea typeface="华文中宋" panose="02010600040101010101" pitchFamily="2" charset="-122"/>
              </a:rPr>
              <a:t>=s]</a:t>
            </a:r>
          </a:p>
          <a:p>
            <a:pPr marL="0" indent="0" algn="just">
              <a:buNone/>
              <a:defRPr/>
            </a:pPr>
            <a:r>
              <a:rPr lang="zh-CN" altLang="en-US" sz="2000" dirty="0">
                <a:solidFill>
                  <a:prstClr val="black"/>
                </a:solidFill>
                <a:latin typeface="华文中宋" panose="02010600040101010101" pitchFamily="2" charset="-122"/>
                <a:ea typeface="华文中宋" panose="02010600040101010101" pitchFamily="2" charset="-122"/>
              </a:rPr>
              <a:t>这里，</a:t>
            </a:r>
            <a:r>
              <a:rPr lang="en-US" altLang="zh-CN" sz="2000" dirty="0">
                <a:solidFill>
                  <a:prstClr val="black"/>
                </a:solidFill>
                <a:latin typeface="华文中宋" panose="02010600040101010101" pitchFamily="2" charset="-122"/>
                <a:ea typeface="华文中宋" panose="02010600040101010101" pitchFamily="2" charset="-122"/>
              </a:rPr>
              <a:t>γ</a:t>
            </a:r>
            <a:r>
              <a:rPr lang="zh-CN" altLang="en-US" sz="2000" dirty="0">
                <a:solidFill>
                  <a:prstClr val="black"/>
                </a:solidFill>
                <a:latin typeface="华文中宋" panose="02010600040101010101" pitchFamily="2" charset="-122"/>
                <a:ea typeface="华文中宋" panose="02010600040101010101" pitchFamily="2" charset="-122"/>
              </a:rPr>
              <a:t>称为折扣系数或折扣因子</a:t>
            </a:r>
            <a:r>
              <a:rPr lang="en-US" altLang="zh-CN" sz="2000" dirty="0">
                <a:solidFill>
                  <a:prstClr val="black"/>
                </a:solidFill>
                <a:latin typeface="华文中宋" panose="02010600040101010101" pitchFamily="2" charset="-122"/>
                <a:ea typeface="华文中宋" panose="02010600040101010101" pitchFamily="2" charset="-122"/>
              </a:rPr>
              <a:t>(discount factor)</a:t>
            </a:r>
            <a:r>
              <a:rPr lang="zh-CN" altLang="en-US" sz="2000" dirty="0">
                <a:solidFill>
                  <a:prstClr val="black"/>
                </a:solidFill>
                <a:latin typeface="华文中宋" panose="02010600040101010101" pitchFamily="2" charset="-122"/>
                <a:ea typeface="华文中宋" panose="02010600040101010101" pitchFamily="2" charset="-122"/>
              </a:rPr>
              <a:t>，一般介于</a:t>
            </a:r>
            <a:r>
              <a:rPr lang="en-US" altLang="zh-CN" sz="2000" dirty="0">
                <a:solidFill>
                  <a:prstClr val="black"/>
                </a:solidFill>
                <a:latin typeface="华文中宋" panose="02010600040101010101" pitchFamily="2" charset="-122"/>
                <a:ea typeface="华文中宋" panose="02010600040101010101" pitchFamily="2" charset="-122"/>
              </a:rPr>
              <a:t>[0,1]</a:t>
            </a:r>
            <a:r>
              <a:rPr lang="zh-CN" altLang="en-US" sz="2000" dirty="0">
                <a:solidFill>
                  <a:prstClr val="black"/>
                </a:solidFill>
                <a:latin typeface="华文中宋" panose="02010600040101010101" pitchFamily="2" charset="-122"/>
                <a:ea typeface="华文中宋" panose="02010600040101010101" pitchFamily="2" charset="-122"/>
              </a:rPr>
              <a:t>，用来淡化长久的奖励值</a:t>
            </a:r>
            <a:r>
              <a:rPr lang="en-US" altLang="zh-CN" sz="2000" dirty="0">
                <a:solidFill>
                  <a:prstClr val="black"/>
                </a:solidFill>
                <a:latin typeface="华文中宋" panose="02010600040101010101" pitchFamily="2" charset="-122"/>
                <a:ea typeface="华文中宋" panose="02010600040101010101" pitchFamily="2" charset="-122"/>
              </a:rPr>
              <a:t>R</a:t>
            </a:r>
            <a:r>
              <a:rPr lang="zh-CN" altLang="en-US" sz="2000" dirty="0">
                <a:solidFill>
                  <a:prstClr val="black"/>
                </a:solidFill>
                <a:latin typeface="华文中宋" panose="02010600040101010101" pitchFamily="2" charset="-122"/>
                <a:ea typeface="华文中宋" panose="02010600040101010101" pitchFamily="2" charset="-122"/>
              </a:rPr>
              <a:t>对现在的影响；</a:t>
            </a:r>
            <a:r>
              <a:rPr lang="zh-CN" altLang="en-US" sz="2000" dirty="0">
                <a:solidFill>
                  <a:srgbClr val="C00000"/>
                </a:solidFill>
                <a:latin typeface="华文中宋" panose="02010600040101010101" pitchFamily="2" charset="-122"/>
                <a:ea typeface="华文中宋" panose="02010600040101010101" pitchFamily="2" charset="-122"/>
              </a:rPr>
              <a:t>越注重长期回报，</a:t>
            </a:r>
            <a:r>
              <a:rPr lang="en-US" altLang="zh-CN" sz="2000" dirty="0">
                <a:solidFill>
                  <a:srgbClr val="C00000"/>
                </a:solidFill>
                <a:latin typeface="华文中宋" panose="02010600040101010101" pitchFamily="2" charset="-122"/>
                <a:ea typeface="华文中宋" panose="02010600040101010101" pitchFamily="2" charset="-122"/>
              </a:rPr>
              <a:t>γ</a:t>
            </a:r>
            <a:r>
              <a:rPr lang="zh-CN" altLang="en-US" sz="2000" dirty="0">
                <a:solidFill>
                  <a:srgbClr val="C00000"/>
                </a:solidFill>
                <a:latin typeface="华文中宋" panose="02010600040101010101" pitchFamily="2" charset="-122"/>
                <a:ea typeface="华文中宋" panose="02010600040101010101" pitchFamily="2" charset="-122"/>
              </a:rPr>
              <a:t>越接近</a:t>
            </a:r>
            <a:r>
              <a:rPr lang="en-US" altLang="zh-CN" sz="2000" dirty="0">
                <a:solidFill>
                  <a:srgbClr val="C00000"/>
                </a:solidFill>
                <a:latin typeface="华文中宋" panose="02010600040101010101" pitchFamily="2" charset="-122"/>
                <a:ea typeface="华文中宋" panose="02010600040101010101" pitchFamily="2" charset="-122"/>
              </a:rPr>
              <a:t>1</a:t>
            </a:r>
            <a:r>
              <a:rPr lang="zh-CN" altLang="en-US" sz="2000" dirty="0">
                <a:solidFill>
                  <a:srgbClr val="C00000"/>
                </a:solidFill>
                <a:latin typeface="华文中宋" panose="02010600040101010101" pitchFamily="2" charset="-122"/>
                <a:ea typeface="华文中宋" panose="02010600040101010101" pitchFamily="2" charset="-122"/>
              </a:rPr>
              <a:t>；越注重当下回报，</a:t>
            </a:r>
            <a:r>
              <a:rPr lang="en-US" altLang="zh-CN" sz="2000" dirty="0">
                <a:solidFill>
                  <a:srgbClr val="C00000"/>
                </a:solidFill>
                <a:latin typeface="华文中宋" panose="02010600040101010101" pitchFamily="2" charset="-122"/>
                <a:ea typeface="华文中宋" panose="02010600040101010101" pitchFamily="2" charset="-122"/>
              </a:rPr>
              <a:t>γ</a:t>
            </a:r>
            <a:r>
              <a:rPr lang="zh-CN" altLang="en-US" sz="2000" dirty="0">
                <a:solidFill>
                  <a:srgbClr val="C00000"/>
                </a:solidFill>
                <a:latin typeface="华文中宋" panose="02010600040101010101" pitchFamily="2" charset="-122"/>
                <a:ea typeface="华文中宋" panose="02010600040101010101" pitchFamily="2" charset="-122"/>
              </a:rPr>
              <a:t>越接近</a:t>
            </a:r>
            <a:r>
              <a:rPr lang="en-US" altLang="zh-CN" sz="2000" dirty="0">
                <a:solidFill>
                  <a:srgbClr val="C00000"/>
                </a:solidFill>
                <a:latin typeface="华文中宋" panose="02010600040101010101" pitchFamily="2" charset="-122"/>
                <a:ea typeface="华文中宋" panose="02010600040101010101" pitchFamily="2" charset="-122"/>
              </a:rPr>
              <a:t>0</a:t>
            </a:r>
            <a:r>
              <a:rPr lang="zh-CN" altLang="en-US" sz="2000" dirty="0">
                <a:solidFill>
                  <a:srgbClr val="C00000"/>
                </a:solidFill>
                <a:latin typeface="华文中宋" panose="02010600040101010101" pitchFamily="2" charset="-122"/>
                <a:ea typeface="华文中宋" panose="02010600040101010101" pitchFamily="2" charset="-122"/>
              </a:rPr>
              <a:t>。</a:t>
            </a:r>
            <a:endParaRPr lang="en-US" altLang="zh-CN" sz="2000" dirty="0">
              <a:solidFill>
                <a:srgbClr val="C00000"/>
              </a:solidFill>
              <a:latin typeface="华文中宋" panose="02010600040101010101" pitchFamily="2" charset="-122"/>
              <a:ea typeface="华文中宋" panose="02010600040101010101" pitchFamily="2" charset="-122"/>
            </a:endParaRPr>
          </a:p>
          <a:p>
            <a:pPr algn="just">
              <a:defRPr/>
            </a:pPr>
            <a:endParaRPr kumimoji="0" lang="en-US" altLang="zh-CN" sz="2000" b="0"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endParaRPr>
          </a:p>
          <a:p>
            <a:pPr marL="0" indent="0" algn="just">
              <a:buNone/>
              <a:defRPr/>
            </a:pPr>
            <a:endParaRPr lang="en-US" altLang="zh-CN" sz="2000" dirty="0">
              <a:latin typeface="华文中宋" panose="02010600040101010101" pitchFamily="2" charset="-122"/>
              <a:ea typeface="华文中宋" panose="02010600040101010101" pitchFamily="2" charset="-122"/>
            </a:endParaRPr>
          </a:p>
          <a:p>
            <a:pPr marL="0" indent="0" algn="just">
              <a:buNone/>
              <a:defRPr/>
            </a:pPr>
            <a:r>
              <a:rPr lang="zh-CN" altLang="en-US" sz="2000" dirty="0">
                <a:latin typeface="华文中宋" panose="02010600040101010101" pitchFamily="2" charset="-122"/>
                <a:ea typeface="华文中宋" panose="02010600040101010101" pitchFamily="2" charset="-122"/>
              </a:rPr>
              <a:t>间接法的思想就是，为了使策略</a:t>
            </a:r>
            <a:r>
              <a:rPr lang="en-US" altLang="zh-CN" sz="2000" dirty="0">
                <a:latin typeface="华文中宋" panose="02010600040101010101" pitchFamily="2" charset="-122"/>
                <a:ea typeface="华文中宋" panose="02010600040101010101" pitchFamily="2" charset="-122"/>
              </a:rPr>
              <a:t>π</a:t>
            </a:r>
            <a:r>
              <a:rPr lang="zh-CN" altLang="en-US" sz="2000" dirty="0">
                <a:latin typeface="华文中宋" panose="02010600040101010101" pitchFamily="2" charset="-122"/>
                <a:ea typeface="华文中宋" panose="02010600040101010101" pitchFamily="2" charset="-122"/>
              </a:rPr>
              <a:t>在短时间内根据一个状态</a:t>
            </a:r>
            <a:r>
              <a:rPr lang="en-US" altLang="zh-CN" sz="2000" dirty="0">
                <a:latin typeface="华文中宋" panose="02010600040101010101" pitchFamily="2" charset="-122"/>
                <a:ea typeface="华文中宋" panose="02010600040101010101" pitchFamily="2" charset="-122"/>
              </a:rPr>
              <a:t>s</a:t>
            </a:r>
            <a:r>
              <a:rPr lang="zh-CN" altLang="en-US" sz="2000" dirty="0">
                <a:latin typeface="华文中宋" panose="02010600040101010101" pitchFamily="2" charset="-122"/>
                <a:ea typeface="华文中宋" panose="02010600040101010101" pitchFamily="2" charset="-122"/>
              </a:rPr>
              <a:t>找出应该做的最好的动作，我们希望</a:t>
            </a:r>
            <a:r>
              <a:rPr lang="en-US" altLang="zh-CN" sz="2000" dirty="0">
                <a:latin typeface="华文中宋" panose="02010600040101010101" pitchFamily="2" charset="-122"/>
                <a:ea typeface="华文中宋" panose="02010600040101010101" pitchFamily="2" charset="-122"/>
              </a:rPr>
              <a:t>π</a:t>
            </a:r>
            <a:r>
              <a:rPr lang="zh-CN" altLang="en-US" sz="2000" dirty="0">
                <a:latin typeface="华文中宋" panose="02010600040101010101" pitchFamily="2" charset="-122"/>
                <a:ea typeface="华文中宋" panose="02010600040101010101" pitchFamily="2" charset="-122"/>
              </a:rPr>
              <a:t>实现一个简单的，只有一层关系得到搜索树。按这种方式，</a:t>
            </a:r>
            <a:r>
              <a:rPr lang="zh-CN" altLang="en-US" sz="2000" dirty="0">
                <a:solidFill>
                  <a:srgbClr val="C00000"/>
                </a:solidFill>
                <a:latin typeface="华文中宋" panose="02010600040101010101" pitchFamily="2" charset="-122"/>
                <a:ea typeface="华文中宋" panose="02010600040101010101" pitchFamily="2" charset="-122"/>
              </a:rPr>
              <a:t>对从状态</a:t>
            </a:r>
            <a:r>
              <a:rPr lang="en-US" altLang="zh-CN" sz="2000" dirty="0">
                <a:solidFill>
                  <a:srgbClr val="C00000"/>
                </a:solidFill>
                <a:latin typeface="华文中宋" panose="02010600040101010101" pitchFamily="2" charset="-122"/>
                <a:ea typeface="华文中宋" panose="02010600040101010101" pitchFamily="2" charset="-122"/>
              </a:rPr>
              <a:t>s</a:t>
            </a:r>
            <a:r>
              <a:rPr lang="zh-CN" altLang="en-US" sz="2000" dirty="0">
                <a:solidFill>
                  <a:srgbClr val="C00000"/>
                </a:solidFill>
                <a:latin typeface="华文中宋" panose="02010600040101010101" pitchFamily="2" charset="-122"/>
                <a:ea typeface="华文中宋" panose="02010600040101010101" pitchFamily="2" charset="-122"/>
              </a:rPr>
              <a:t>执行</a:t>
            </a:r>
            <a:r>
              <a:rPr lang="en-US" altLang="zh-CN" sz="2000" dirty="0">
                <a:solidFill>
                  <a:srgbClr val="C00000"/>
                </a:solidFill>
                <a:latin typeface="华文中宋" panose="02010600040101010101" pitchFamily="2" charset="-122"/>
                <a:ea typeface="华文中宋" panose="02010600040101010101" pitchFamily="2" charset="-122"/>
              </a:rPr>
              <a:t>a</a:t>
            </a:r>
            <a:r>
              <a:rPr lang="zh-CN" altLang="en-US" sz="2000" dirty="0">
                <a:solidFill>
                  <a:srgbClr val="C00000"/>
                </a:solidFill>
                <a:latin typeface="华文中宋" panose="02010600040101010101" pitchFamily="2" charset="-122"/>
                <a:ea typeface="华文中宋" panose="02010600040101010101" pitchFamily="2" charset="-122"/>
              </a:rPr>
              <a:t>迁移至</a:t>
            </a:r>
            <a:r>
              <a:rPr lang="en-US" altLang="zh-CN" sz="2000" dirty="0">
                <a:solidFill>
                  <a:srgbClr val="C00000"/>
                </a:solidFill>
                <a:latin typeface="华文中宋" panose="02010600040101010101" pitchFamily="2" charset="-122"/>
                <a:ea typeface="华文中宋" panose="02010600040101010101" pitchFamily="2" charset="-122"/>
              </a:rPr>
              <a:t>s</a:t>
            </a:r>
            <a:r>
              <a:rPr lang="zh-CN" altLang="en-US" sz="2000" dirty="0">
                <a:solidFill>
                  <a:srgbClr val="C00000"/>
                </a:solidFill>
                <a:latin typeface="华文中宋" panose="02010600040101010101" pitchFamily="2" charset="-122"/>
                <a:ea typeface="华文中宋" panose="02010600040101010101" pitchFamily="2" charset="-122"/>
              </a:rPr>
              <a:t>’的过程，只要能够迁移到的任意的</a:t>
            </a:r>
            <a:r>
              <a:rPr lang="en-US" altLang="zh-CN" sz="2000" dirty="0">
                <a:solidFill>
                  <a:srgbClr val="C00000"/>
                </a:solidFill>
                <a:latin typeface="华文中宋" panose="02010600040101010101" pitchFamily="2" charset="-122"/>
                <a:ea typeface="华文中宋" panose="02010600040101010101" pitchFamily="2" charset="-122"/>
              </a:rPr>
              <a:t>s</a:t>
            </a:r>
            <a:r>
              <a:rPr lang="zh-CN" altLang="en-US" sz="2000" dirty="0">
                <a:solidFill>
                  <a:srgbClr val="C00000"/>
                </a:solidFill>
                <a:latin typeface="华文中宋" panose="02010600040101010101" pitchFamily="2" charset="-122"/>
                <a:ea typeface="华文中宋" panose="02010600040101010101" pitchFamily="2" charset="-122"/>
              </a:rPr>
              <a:t>’的估值能够准确计算出来，那么就选择估值最大的</a:t>
            </a:r>
            <a:r>
              <a:rPr lang="en-US" altLang="zh-CN" sz="2000" dirty="0">
                <a:solidFill>
                  <a:srgbClr val="C00000"/>
                </a:solidFill>
                <a:latin typeface="华文中宋" panose="02010600040101010101" pitchFamily="2" charset="-122"/>
                <a:ea typeface="华文中宋" panose="02010600040101010101" pitchFamily="2" charset="-122"/>
              </a:rPr>
              <a:t>s</a:t>
            </a:r>
            <a:r>
              <a:rPr lang="zh-CN" altLang="en-US" sz="2000" dirty="0">
                <a:solidFill>
                  <a:srgbClr val="C00000"/>
                </a:solidFill>
                <a:latin typeface="华文中宋" panose="02010600040101010101" pitchFamily="2" charset="-122"/>
                <a:ea typeface="华文中宋" panose="02010600040101010101" pitchFamily="2" charset="-122"/>
              </a:rPr>
              <a:t>’对应的动作</a:t>
            </a:r>
            <a:r>
              <a:rPr lang="en-US" altLang="zh-CN" sz="2000" dirty="0">
                <a:solidFill>
                  <a:srgbClr val="C00000"/>
                </a:solidFill>
                <a:latin typeface="华文中宋" panose="02010600040101010101" pitchFamily="2" charset="-122"/>
                <a:ea typeface="华文中宋" panose="02010600040101010101" pitchFamily="2" charset="-122"/>
              </a:rPr>
              <a:t>a</a:t>
            </a:r>
            <a:r>
              <a:rPr lang="zh-CN" altLang="en-US" sz="2000" dirty="0">
                <a:solidFill>
                  <a:srgbClr val="C00000"/>
                </a:solidFill>
                <a:latin typeface="华文中宋" panose="02010600040101010101" pitchFamily="2" charset="-122"/>
                <a:ea typeface="华文中宋" panose="02010600040101010101" pitchFamily="2" charset="-122"/>
              </a:rPr>
              <a:t>作为策略</a:t>
            </a:r>
            <a:r>
              <a:rPr lang="zh-CN" altLang="en-US" sz="2000" dirty="0">
                <a:latin typeface="华文中宋" panose="02010600040101010101" pitchFamily="2" charset="-122"/>
                <a:ea typeface="华文中宋" panose="02010600040101010101" pitchFamily="2" charset="-122"/>
              </a:rPr>
              <a:t>就可以了。</a:t>
            </a:r>
            <a:endParaRPr lang="en-US" altLang="zh-CN" sz="20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7216810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5" end="5"/>
                                            </p:txEl>
                                          </p:spTgt>
                                        </p:tgtEl>
                                        <p:attrNameLst>
                                          <p:attrName>style.visibility</p:attrName>
                                        </p:attrNameLst>
                                      </p:cBhvr>
                                      <p:to>
                                        <p:strVal val="visible"/>
                                      </p:to>
                                    </p:set>
                                    <p:animEffect transition="in" filter="fade">
                                      <p:cBhvr>
                                        <p:cTn id="7" dur="1000"/>
                                        <p:tgtEl>
                                          <p:spTgt spid="14">
                                            <p:txEl>
                                              <p:pRg st="5" end="5"/>
                                            </p:txEl>
                                          </p:spTgt>
                                        </p:tgtEl>
                                      </p:cBhvr>
                                    </p:animEffect>
                                    <p:anim calcmode="lin" valueType="num">
                                      <p:cBhvr>
                                        <p:cTn id="8" dur="100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203200"/>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Markov Decision Process(MDP)</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pic>
        <p:nvPicPr>
          <p:cNvPr id="9" name="图片 8">
            <a:extLst>
              <a:ext uri="{FF2B5EF4-FFF2-40B4-BE49-F238E27FC236}">
                <a16:creationId xmlns:a16="http://schemas.microsoft.com/office/drawing/2014/main" id="{4E730E62-42AC-47C6-87A4-0FA2FDA6A1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8021" y="3948681"/>
            <a:ext cx="4397053" cy="1813916"/>
          </a:xfrm>
          <a:prstGeom prst="rect">
            <a:avLst/>
          </a:prstGeom>
        </p:spPr>
      </p:pic>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1104900" y="1206554"/>
            <a:ext cx="9779000" cy="460117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R="0" lvl="0" algn="l"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1.</a:t>
            </a:r>
            <a:r>
              <a:rPr kumimoji="0" lang="zh-CN" altLang="en-US"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状态转移</a:t>
            </a:r>
            <a:endPar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a:p>
            <a:pPr marL="457200" lvl="1" indent="0">
              <a:buNone/>
              <a:defRPr/>
            </a:pPr>
            <a:r>
              <a:rPr lang="en-US" altLang="zh-CN" sz="1600" dirty="0">
                <a:solidFill>
                  <a:prstClr val="black"/>
                </a:solidFill>
                <a:latin typeface="华文中宋" panose="02010600040101010101" pitchFamily="2" charset="-122"/>
                <a:ea typeface="华文中宋" panose="02010600040101010101" pitchFamily="2" charset="-122"/>
              </a:rPr>
              <a:t>MDP</a:t>
            </a:r>
            <a:r>
              <a:rPr lang="zh-CN" altLang="en-US" sz="1600" dirty="0">
                <a:solidFill>
                  <a:prstClr val="black"/>
                </a:solidFill>
                <a:latin typeface="华文中宋" panose="02010600040101010101" pitchFamily="2" charset="-122"/>
                <a:ea typeface="华文中宋" panose="02010600040101010101" pitchFamily="2" charset="-122"/>
              </a:rPr>
              <a:t>满足  </a:t>
            </a:r>
            <a:r>
              <a:rPr lang="en-US" altLang="zh-CN" sz="1600" dirty="0">
                <a:solidFill>
                  <a:prstClr val="black"/>
                </a:solidFill>
                <a:latin typeface="华文中宋" panose="02010600040101010101" pitchFamily="2" charset="-122"/>
                <a:ea typeface="华文中宋" panose="02010600040101010101" pitchFamily="2" charset="-122"/>
              </a:rPr>
              <a:t>P[S</a:t>
            </a:r>
            <a:r>
              <a:rPr lang="en-US" altLang="zh-CN" sz="1600" baseline="-25000" dirty="0">
                <a:solidFill>
                  <a:prstClr val="black"/>
                </a:solidFill>
                <a:latin typeface="华文中宋" panose="02010600040101010101" pitchFamily="2" charset="-122"/>
                <a:ea typeface="华文中宋" panose="02010600040101010101" pitchFamily="2" charset="-122"/>
              </a:rPr>
              <a:t>t+1</a:t>
            </a:r>
            <a:r>
              <a:rPr lang="en-US" altLang="zh-CN" sz="1600" dirty="0">
                <a:solidFill>
                  <a:prstClr val="black"/>
                </a:solidFill>
                <a:latin typeface="华文中宋" panose="02010600040101010101" pitchFamily="2" charset="-122"/>
                <a:ea typeface="华文中宋" panose="02010600040101010101" pitchFamily="2" charset="-122"/>
              </a:rPr>
              <a:t>|S</a:t>
            </a:r>
            <a:r>
              <a:rPr lang="en-US" altLang="zh-CN" sz="1600" baseline="-25000" dirty="0">
                <a:solidFill>
                  <a:prstClr val="black"/>
                </a:solidFill>
                <a:latin typeface="华文中宋" panose="02010600040101010101" pitchFamily="2" charset="-122"/>
                <a:ea typeface="华文中宋" panose="02010600040101010101" pitchFamily="2" charset="-122"/>
              </a:rPr>
              <a:t>t</a:t>
            </a:r>
            <a:r>
              <a:rPr lang="en-US" altLang="zh-CN" sz="1600" dirty="0">
                <a:solidFill>
                  <a:prstClr val="black"/>
                </a:solidFill>
                <a:latin typeface="华文中宋" panose="02010600040101010101" pitchFamily="2" charset="-122"/>
                <a:ea typeface="华文中宋" panose="02010600040101010101" pitchFamily="2" charset="-122"/>
              </a:rPr>
              <a:t>]=P[S</a:t>
            </a:r>
            <a:r>
              <a:rPr lang="en-US" altLang="zh-CN" sz="1600" baseline="-25000" dirty="0">
                <a:solidFill>
                  <a:prstClr val="black"/>
                </a:solidFill>
                <a:latin typeface="华文中宋" panose="02010600040101010101" pitchFamily="2" charset="-122"/>
                <a:ea typeface="华文中宋" panose="02010600040101010101" pitchFamily="2" charset="-122"/>
              </a:rPr>
              <a:t>t+1</a:t>
            </a:r>
            <a:r>
              <a:rPr lang="en-US" altLang="zh-CN" sz="1600" dirty="0">
                <a:solidFill>
                  <a:prstClr val="black"/>
                </a:solidFill>
                <a:latin typeface="华文中宋" panose="02010600040101010101" pitchFamily="2" charset="-122"/>
                <a:ea typeface="华文中宋" panose="02010600040101010101" pitchFamily="2" charset="-122"/>
              </a:rPr>
              <a:t>|S</a:t>
            </a:r>
            <a:r>
              <a:rPr lang="en-US" altLang="zh-CN" sz="1600" baseline="-25000" dirty="0">
                <a:solidFill>
                  <a:prstClr val="black"/>
                </a:solidFill>
                <a:latin typeface="华文中宋" panose="02010600040101010101" pitchFamily="2" charset="-122"/>
                <a:ea typeface="华文中宋" panose="02010600040101010101" pitchFamily="2" charset="-122"/>
              </a:rPr>
              <a:t>1</a:t>
            </a:r>
            <a:r>
              <a:rPr lang="en-US" altLang="zh-CN" sz="1600" dirty="0">
                <a:solidFill>
                  <a:prstClr val="black"/>
                </a:solidFill>
                <a:latin typeface="华文中宋" panose="02010600040101010101" pitchFamily="2" charset="-122"/>
                <a:ea typeface="华文中宋" panose="02010600040101010101" pitchFamily="2" charset="-122"/>
              </a:rPr>
              <a:t>,S</a:t>
            </a:r>
            <a:r>
              <a:rPr lang="en-US" altLang="zh-CN" sz="1600" baseline="-25000" dirty="0">
                <a:solidFill>
                  <a:prstClr val="black"/>
                </a:solidFill>
                <a:latin typeface="华文中宋" panose="02010600040101010101" pitchFamily="2" charset="-122"/>
                <a:ea typeface="华文中宋" panose="02010600040101010101" pitchFamily="2" charset="-122"/>
              </a:rPr>
              <a:t>2</a:t>
            </a:r>
            <a:r>
              <a:rPr lang="en-US" altLang="zh-CN" sz="1600" dirty="0">
                <a:solidFill>
                  <a:prstClr val="black"/>
                </a:solidFill>
                <a:latin typeface="华文中宋" panose="02010600040101010101" pitchFamily="2" charset="-122"/>
                <a:ea typeface="华文中宋" panose="02010600040101010101" pitchFamily="2" charset="-122"/>
              </a:rPr>
              <a:t>,…,S</a:t>
            </a:r>
            <a:r>
              <a:rPr lang="en-US" altLang="zh-CN" sz="1600" baseline="-25000" dirty="0">
                <a:solidFill>
                  <a:prstClr val="black"/>
                </a:solidFill>
                <a:latin typeface="华文中宋" panose="02010600040101010101" pitchFamily="2" charset="-122"/>
                <a:ea typeface="华文中宋" panose="02010600040101010101" pitchFamily="2" charset="-122"/>
              </a:rPr>
              <a:t>t</a:t>
            </a:r>
            <a:r>
              <a:rPr lang="en-US" altLang="zh-CN" sz="1600" dirty="0">
                <a:solidFill>
                  <a:prstClr val="black"/>
                </a:solidFill>
                <a:latin typeface="华文中宋" panose="02010600040101010101" pitchFamily="2" charset="-122"/>
                <a:ea typeface="华文中宋" panose="02010600040101010101" pitchFamily="2" charset="-122"/>
              </a:rPr>
              <a:t>]</a:t>
            </a:r>
          </a:p>
          <a:p>
            <a:pPr marL="457200" lvl="1" indent="0">
              <a:buNone/>
              <a:defRPr/>
            </a:pPr>
            <a:r>
              <a:rPr lang="en-US" altLang="zh-CN" sz="1600" dirty="0">
                <a:solidFill>
                  <a:prstClr val="black"/>
                </a:solidFill>
                <a:latin typeface="华文中宋" panose="02010600040101010101" pitchFamily="2" charset="-122"/>
                <a:ea typeface="华文中宋" panose="02010600040101010101" pitchFamily="2" charset="-122"/>
              </a:rPr>
              <a:t>MDP</a:t>
            </a:r>
            <a:r>
              <a:rPr lang="zh-CN" altLang="en-US" sz="1600" dirty="0">
                <a:solidFill>
                  <a:prstClr val="black"/>
                </a:solidFill>
                <a:latin typeface="华文中宋" panose="02010600040101010101" pitchFamily="2" charset="-122"/>
                <a:ea typeface="华文中宋" panose="02010600040101010101" pitchFamily="2" charset="-122"/>
              </a:rPr>
              <a:t>通常用一个五元组表示</a:t>
            </a:r>
            <a:r>
              <a:rPr lang="en-US" altLang="zh-CN" sz="1600" dirty="0">
                <a:solidFill>
                  <a:srgbClr val="C00000"/>
                </a:solidFill>
                <a:latin typeface="华文中宋" panose="02010600040101010101" pitchFamily="2" charset="-122"/>
                <a:ea typeface="华文中宋" panose="02010600040101010101" pitchFamily="2" charset="-122"/>
              </a:rPr>
              <a:t>{</a:t>
            </a:r>
            <a:r>
              <a:rPr lang="en-US" altLang="zh-CN" sz="1600" dirty="0" err="1">
                <a:solidFill>
                  <a:srgbClr val="C00000"/>
                </a:solidFill>
                <a:latin typeface="华文中宋" panose="02010600040101010101" pitchFamily="2" charset="-122"/>
                <a:ea typeface="华文中宋" panose="02010600040101010101" pitchFamily="2" charset="-122"/>
              </a:rPr>
              <a:t>S,A,P,R,γ</a:t>
            </a:r>
            <a:r>
              <a:rPr lang="en-US" altLang="zh-CN" sz="1600" dirty="0">
                <a:solidFill>
                  <a:srgbClr val="C00000"/>
                </a:solidFill>
                <a:latin typeface="华文中宋" panose="02010600040101010101" pitchFamily="2" charset="-122"/>
                <a:ea typeface="华文中宋" panose="02010600040101010101" pitchFamily="2" charset="-122"/>
              </a:rPr>
              <a:t>}</a:t>
            </a:r>
            <a:r>
              <a:rPr lang="zh-CN" altLang="en-US" sz="1600" dirty="0">
                <a:solidFill>
                  <a:prstClr val="black"/>
                </a:solidFill>
                <a:latin typeface="华文中宋" panose="02010600040101010101" pitchFamily="2" charset="-122"/>
                <a:ea typeface="华文中宋" panose="02010600040101010101" pitchFamily="2" charset="-122"/>
              </a:rPr>
              <a:t> ，相对于一般的</a:t>
            </a:r>
            <a:r>
              <a:rPr lang="en-US" altLang="zh-CN" sz="1600" dirty="0">
                <a:solidFill>
                  <a:prstClr val="black"/>
                </a:solidFill>
                <a:latin typeface="华文中宋" panose="02010600040101010101" pitchFamily="2" charset="-122"/>
                <a:ea typeface="华文中宋" panose="02010600040101010101" pitchFamily="2" charset="-122"/>
              </a:rPr>
              <a:t>MP</a:t>
            </a:r>
            <a:r>
              <a:rPr lang="zh-CN" altLang="en-US" sz="1600" dirty="0">
                <a:solidFill>
                  <a:prstClr val="black"/>
                </a:solidFill>
                <a:latin typeface="华文中宋" panose="02010600040101010101" pitchFamily="2" charset="-122"/>
                <a:ea typeface="华文中宋" panose="02010600040101010101" pitchFamily="2" charset="-122"/>
              </a:rPr>
              <a:t>，引入了</a:t>
            </a:r>
            <a:r>
              <a:rPr lang="en-US" altLang="zh-CN" sz="1600" dirty="0">
                <a:solidFill>
                  <a:prstClr val="black"/>
                </a:solidFill>
                <a:latin typeface="华文中宋" panose="02010600040101010101" pitchFamily="2" charset="-122"/>
                <a:ea typeface="华文中宋" panose="02010600040101010101" pitchFamily="2" charset="-122"/>
              </a:rPr>
              <a:t>Action</a:t>
            </a:r>
            <a:r>
              <a:rPr lang="zh-CN" altLang="en-US" sz="1600" dirty="0">
                <a:solidFill>
                  <a:prstClr val="black"/>
                </a:solidFill>
                <a:latin typeface="华文中宋" panose="02010600040101010101" pitchFamily="2" charset="-122"/>
                <a:ea typeface="华文中宋" panose="02010600040101010101" pitchFamily="2" charset="-122"/>
              </a:rPr>
              <a:t>与</a:t>
            </a:r>
            <a:r>
              <a:rPr lang="en-US" altLang="zh-CN" sz="1600" dirty="0">
                <a:solidFill>
                  <a:prstClr val="black"/>
                </a:solidFill>
                <a:latin typeface="华文中宋" panose="02010600040101010101" pitchFamily="2" charset="-122"/>
                <a:ea typeface="华文中宋" panose="02010600040101010101" pitchFamily="2" charset="-122"/>
              </a:rPr>
              <a:t>Reward</a:t>
            </a:r>
            <a:r>
              <a:rPr lang="zh-CN" altLang="en-US" sz="1600" dirty="0">
                <a:solidFill>
                  <a:prstClr val="black"/>
                </a:solidFill>
                <a:latin typeface="华文中宋" panose="02010600040101010101" pitchFamily="2" charset="-122"/>
                <a:ea typeface="华文中宋" panose="02010600040101010101" pitchFamily="2" charset="-122"/>
              </a:rPr>
              <a:t>的概念。</a:t>
            </a:r>
            <a:endParaRPr lang="en-US" altLang="zh-CN" sz="1600" dirty="0">
              <a:solidFill>
                <a:prstClr val="black"/>
              </a:solidFill>
              <a:latin typeface="华文中宋" panose="02010600040101010101" pitchFamily="2" charset="-122"/>
              <a:ea typeface="华文中宋" panose="02010600040101010101" pitchFamily="2" charset="-122"/>
            </a:endParaRPr>
          </a:p>
          <a:p>
            <a:pPr lvl="1">
              <a:buFont typeface="Wingdings" panose="05000000000000000000" pitchFamily="2" charset="2"/>
              <a:buChar char="Ø"/>
              <a:defRPr/>
            </a:pPr>
            <a:endParaRPr lang="en-US" altLang="zh-CN" sz="1600" dirty="0">
              <a:solidFill>
                <a:prstClr val="black"/>
              </a:solidFill>
              <a:latin typeface="华文中宋" panose="02010600040101010101" pitchFamily="2" charset="-122"/>
              <a:ea typeface="华文中宋" panose="02010600040101010101" pitchFamily="2" charset="-122"/>
            </a:endParaRPr>
          </a:p>
          <a:p>
            <a:pPr marL="0" indent="0">
              <a:buNone/>
              <a:defRPr/>
            </a:pPr>
            <a:r>
              <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E</a:t>
            </a:r>
            <a:r>
              <a:rPr lang="en-US" altLang="zh-CN" sz="2000" dirty="0">
                <a:solidFill>
                  <a:prstClr val="black"/>
                </a:solidFill>
                <a:latin typeface="华文中宋" panose="02010600040101010101" pitchFamily="2" charset="-122"/>
                <a:ea typeface="华文中宋" panose="02010600040101010101" pitchFamily="2" charset="-122"/>
              </a:rPr>
              <a:t>.</a:t>
            </a:r>
            <a:r>
              <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g</a:t>
            </a:r>
            <a:r>
              <a:rPr lang="en-US" altLang="zh-CN" sz="2000" dirty="0">
                <a:solidFill>
                  <a:prstClr val="black"/>
                </a:solidFill>
                <a:latin typeface="华文中宋" panose="02010600040101010101" pitchFamily="2" charset="-122"/>
                <a:ea typeface="华文中宋" panose="02010600040101010101" pitchFamily="2" charset="-122"/>
              </a:rPr>
              <a:t>.</a:t>
            </a:r>
          </a:p>
          <a:p>
            <a:pPr lvl="1">
              <a:buFont typeface="Arial" panose="020B0604020202020204" pitchFamily="34" charset="0"/>
              <a:buChar char="•"/>
              <a:defRPr/>
            </a:pPr>
            <a:r>
              <a:rPr kumimoji="0" lang="en-US" altLang="zh-CN" sz="16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Target</a:t>
            </a:r>
            <a:r>
              <a:rPr kumimoji="0" lang="zh-CN" altLang="en-US" sz="16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：训练机器人学会根据当前天气判断明天是否应该打伞</a:t>
            </a:r>
            <a:endParaRPr kumimoji="0" lang="en-US" altLang="zh-CN" sz="16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a:p>
            <a:pPr lvl="1">
              <a:buFont typeface="Arial" panose="020B0604020202020204" pitchFamily="34" charset="0"/>
              <a:buChar char="•"/>
              <a:defRPr/>
            </a:pPr>
            <a:r>
              <a:rPr lang="en-US" altLang="zh-CN" sz="1600" dirty="0">
                <a:solidFill>
                  <a:prstClr val="black"/>
                </a:solidFill>
                <a:latin typeface="华文中宋" panose="02010600040101010101" pitchFamily="2" charset="-122"/>
                <a:ea typeface="华文中宋" panose="02010600040101010101" pitchFamily="2" charset="-122"/>
              </a:rPr>
              <a:t>State {</a:t>
            </a:r>
            <a:r>
              <a:rPr lang="zh-CN" altLang="en-US" sz="1600" dirty="0">
                <a:solidFill>
                  <a:prstClr val="black"/>
                </a:solidFill>
                <a:latin typeface="华文中宋" panose="02010600040101010101" pitchFamily="2" charset="-122"/>
                <a:ea typeface="华文中宋" panose="02010600040101010101" pitchFamily="2" charset="-122"/>
              </a:rPr>
              <a:t>晴；雨</a:t>
            </a:r>
            <a:r>
              <a:rPr lang="en-US" altLang="zh-CN" sz="1600" dirty="0">
                <a:solidFill>
                  <a:prstClr val="black"/>
                </a:solidFill>
                <a:latin typeface="华文中宋" panose="02010600040101010101" pitchFamily="2" charset="-122"/>
                <a:ea typeface="华文中宋" panose="02010600040101010101" pitchFamily="2" charset="-122"/>
              </a:rPr>
              <a:t>}       Action {</a:t>
            </a:r>
            <a:r>
              <a:rPr lang="zh-CN" altLang="en-US" sz="1600" dirty="0">
                <a:solidFill>
                  <a:prstClr val="black"/>
                </a:solidFill>
                <a:latin typeface="华文中宋" panose="02010600040101010101" pitchFamily="2" charset="-122"/>
                <a:ea typeface="华文中宋" panose="02010600040101010101" pitchFamily="2" charset="-122"/>
              </a:rPr>
              <a:t>打伞；不打伞</a:t>
            </a:r>
            <a:r>
              <a:rPr lang="en-US" altLang="zh-CN" sz="1600" dirty="0">
                <a:solidFill>
                  <a:prstClr val="black"/>
                </a:solidFill>
                <a:latin typeface="华文中宋" panose="02010600040101010101" pitchFamily="2" charset="-122"/>
                <a:ea typeface="华文中宋" panose="02010600040101010101" pitchFamily="2" charset="-122"/>
              </a:rPr>
              <a:t>}</a:t>
            </a:r>
            <a:endParaRPr kumimoji="0" lang="en-US" altLang="zh-CN" sz="16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a:p>
            <a:pPr lvl="1">
              <a:buFont typeface="Arial" panose="020B0604020202020204" pitchFamily="34" charset="0"/>
              <a:buChar char="•"/>
              <a:defRPr/>
            </a:pPr>
            <a:r>
              <a:rPr lang="en-US" altLang="zh-CN" sz="1600" dirty="0">
                <a:solidFill>
                  <a:prstClr val="black"/>
                </a:solidFill>
                <a:latin typeface="华文中宋" panose="02010600040101010101" pitchFamily="2" charset="-122"/>
                <a:ea typeface="华文中宋" panose="02010600040101010101" pitchFamily="2" charset="-122"/>
              </a:rPr>
              <a:t>Transition and </a:t>
            </a:r>
            <a:r>
              <a:rPr kumimoji="0" lang="en-US" altLang="zh-CN" sz="16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Reward</a:t>
            </a:r>
            <a:endParaRPr kumimoji="0" lang="zh-CN" altLang="en-US" sz="16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p:txBody>
      </p:sp>
      <p:graphicFrame>
        <p:nvGraphicFramePr>
          <p:cNvPr id="10" name="表格 10">
            <a:extLst>
              <a:ext uri="{FF2B5EF4-FFF2-40B4-BE49-F238E27FC236}">
                <a16:creationId xmlns:a16="http://schemas.microsoft.com/office/drawing/2014/main" id="{833EC18D-8ED6-4178-B5C8-73BC496369F3}"/>
              </a:ext>
            </a:extLst>
          </p:cNvPr>
          <p:cNvGraphicFramePr>
            <a:graphicFrameLocks noGrp="1"/>
          </p:cNvGraphicFramePr>
          <p:nvPr>
            <p:extLst>
              <p:ext uri="{D42A27DB-BD31-4B8C-83A1-F6EECF244321}">
                <p14:modId xmlns:p14="http://schemas.microsoft.com/office/powerpoint/2010/main" val="3856991840"/>
              </p:ext>
            </p:extLst>
          </p:nvPr>
        </p:nvGraphicFramePr>
        <p:xfrm>
          <a:off x="6887579" y="4089400"/>
          <a:ext cx="3424029" cy="1428582"/>
        </p:xfrm>
        <a:graphic>
          <a:graphicData uri="http://schemas.openxmlformats.org/drawingml/2006/table">
            <a:tbl>
              <a:tblPr firstRow="1" bandRow="1">
                <a:tableStyleId>{5C22544A-7EE6-4342-B048-85BDC9FD1C3A}</a:tableStyleId>
              </a:tblPr>
              <a:tblGrid>
                <a:gridCol w="1141343">
                  <a:extLst>
                    <a:ext uri="{9D8B030D-6E8A-4147-A177-3AD203B41FA5}">
                      <a16:colId xmlns:a16="http://schemas.microsoft.com/office/drawing/2014/main" val="2660937392"/>
                    </a:ext>
                  </a:extLst>
                </a:gridCol>
                <a:gridCol w="1141343">
                  <a:extLst>
                    <a:ext uri="{9D8B030D-6E8A-4147-A177-3AD203B41FA5}">
                      <a16:colId xmlns:a16="http://schemas.microsoft.com/office/drawing/2014/main" val="3410896139"/>
                    </a:ext>
                  </a:extLst>
                </a:gridCol>
                <a:gridCol w="1141343">
                  <a:extLst>
                    <a:ext uri="{9D8B030D-6E8A-4147-A177-3AD203B41FA5}">
                      <a16:colId xmlns:a16="http://schemas.microsoft.com/office/drawing/2014/main" val="2595294935"/>
                    </a:ext>
                  </a:extLst>
                </a:gridCol>
              </a:tblGrid>
              <a:tr h="476194">
                <a:tc>
                  <a:txBody>
                    <a:bodyPr/>
                    <a:lstStyle/>
                    <a:p>
                      <a:pPr algn="ctr"/>
                      <a:endParaRPr lang="zh-CN" altLang="en-US"/>
                    </a:p>
                  </a:txBody>
                  <a:tcPr/>
                </a:tc>
                <a:tc>
                  <a:txBody>
                    <a:bodyPr/>
                    <a:lstStyle/>
                    <a:p>
                      <a:pPr algn="ctr"/>
                      <a:r>
                        <a:rPr lang="zh-CN" altLang="en-US" dirty="0"/>
                        <a:t>晴</a:t>
                      </a:r>
                    </a:p>
                  </a:txBody>
                  <a:tcPr/>
                </a:tc>
                <a:tc>
                  <a:txBody>
                    <a:bodyPr/>
                    <a:lstStyle/>
                    <a:p>
                      <a:pPr algn="ctr"/>
                      <a:r>
                        <a:rPr lang="zh-CN" altLang="en-US" dirty="0"/>
                        <a:t>雨</a:t>
                      </a:r>
                    </a:p>
                  </a:txBody>
                  <a:tcPr/>
                </a:tc>
                <a:extLst>
                  <a:ext uri="{0D108BD9-81ED-4DB2-BD59-A6C34878D82A}">
                    <a16:rowId xmlns:a16="http://schemas.microsoft.com/office/drawing/2014/main" val="2461708360"/>
                  </a:ext>
                </a:extLst>
              </a:tr>
              <a:tr h="476194">
                <a:tc>
                  <a:txBody>
                    <a:bodyPr/>
                    <a:lstStyle/>
                    <a:p>
                      <a:pPr algn="ctr"/>
                      <a:r>
                        <a:rPr lang="zh-CN" altLang="en-US" dirty="0"/>
                        <a:t>打伞</a:t>
                      </a:r>
                    </a:p>
                  </a:txBody>
                  <a:tcPr/>
                </a:tc>
                <a:tc>
                  <a:txBody>
                    <a:bodyPr/>
                    <a:lstStyle/>
                    <a:p>
                      <a:pPr algn="ctr"/>
                      <a:r>
                        <a:rPr lang="en-US" altLang="zh-CN" dirty="0"/>
                        <a:t>-0.5</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494125444"/>
                  </a:ext>
                </a:extLst>
              </a:tr>
              <a:tr h="476194">
                <a:tc>
                  <a:txBody>
                    <a:bodyPr/>
                    <a:lstStyle/>
                    <a:p>
                      <a:pPr algn="ctr"/>
                      <a:r>
                        <a:rPr lang="zh-CN" altLang="en-US" dirty="0"/>
                        <a:t>不打伞</a:t>
                      </a: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083031508"/>
                  </a:ext>
                </a:extLst>
              </a:tr>
            </a:tbl>
          </a:graphicData>
        </a:graphic>
      </p:graphicFrame>
    </p:spTree>
    <p:extLst>
      <p:ext uri="{BB962C8B-B14F-4D97-AF65-F5344CB8AC3E}">
        <p14:creationId xmlns:p14="http://schemas.microsoft.com/office/powerpoint/2010/main" val="16660533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203200"/>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MDP</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1104900" y="1206554"/>
            <a:ext cx="9779000" cy="460117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R="0" lvl="0" algn="l"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2.</a:t>
            </a:r>
            <a:r>
              <a:rPr kumimoji="0" lang="zh-CN" altLang="en-US"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策略与评价</a:t>
            </a:r>
            <a:endPar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a:p>
            <a:pPr marL="457200" lvl="1" indent="0">
              <a:buNone/>
              <a:defRPr/>
            </a:pPr>
            <a:r>
              <a:rPr lang="zh-CN" altLang="en-US" sz="1600" dirty="0">
                <a:solidFill>
                  <a:prstClr val="black"/>
                </a:solidFill>
                <a:latin typeface="华文中宋" panose="02010600040101010101" pitchFamily="2" charset="-122"/>
                <a:ea typeface="华文中宋" panose="02010600040101010101" pitchFamily="2" charset="-122"/>
              </a:rPr>
              <a:t>假设当前</a:t>
            </a:r>
            <a:r>
              <a:rPr lang="en-US" altLang="zh-CN" sz="1600" dirty="0">
                <a:solidFill>
                  <a:prstClr val="black"/>
                </a:solidFill>
                <a:latin typeface="华文中宋" panose="02010600040101010101" pitchFamily="2" charset="-122"/>
                <a:ea typeface="华文中宋" panose="02010600040101010101" pitchFamily="2" charset="-122"/>
              </a:rPr>
              <a:t>agent</a:t>
            </a:r>
            <a:r>
              <a:rPr lang="zh-CN" altLang="en-US" sz="1600" dirty="0">
                <a:solidFill>
                  <a:prstClr val="black"/>
                </a:solidFill>
                <a:latin typeface="华文中宋" panose="02010600040101010101" pitchFamily="2" charset="-122"/>
                <a:ea typeface="华文中宋" panose="02010600040101010101" pitchFamily="2" charset="-122"/>
              </a:rPr>
              <a:t>观测到雨天，并以</a:t>
            </a:r>
            <a:r>
              <a:rPr lang="en-US" altLang="zh-CN" sz="1600" dirty="0">
                <a:solidFill>
                  <a:prstClr val="black"/>
                </a:solidFill>
                <a:latin typeface="华文中宋" panose="02010600040101010101" pitchFamily="2" charset="-122"/>
                <a:ea typeface="华文中宋" panose="02010600040101010101" pitchFamily="2" charset="-122"/>
              </a:rPr>
              <a:t>50%</a:t>
            </a:r>
            <a:r>
              <a:rPr lang="zh-CN" altLang="en-US" sz="1600" dirty="0">
                <a:solidFill>
                  <a:prstClr val="black"/>
                </a:solidFill>
                <a:latin typeface="华文中宋" panose="02010600040101010101" pitchFamily="2" charset="-122"/>
                <a:ea typeface="华文中宋" panose="02010600040101010101" pitchFamily="2" charset="-122"/>
              </a:rPr>
              <a:t>概率选择打不打伞。将</a:t>
            </a:r>
            <a:r>
              <a:rPr lang="en-US" altLang="zh-CN" sz="1600" dirty="0">
                <a:solidFill>
                  <a:prstClr val="black"/>
                </a:solidFill>
                <a:latin typeface="华文中宋" panose="02010600040101010101" pitchFamily="2" charset="-122"/>
                <a:ea typeface="华文中宋" panose="02010600040101010101" pitchFamily="2" charset="-122"/>
              </a:rPr>
              <a:t>action</a:t>
            </a:r>
            <a:r>
              <a:rPr lang="zh-CN" altLang="en-US" sz="1600" dirty="0">
                <a:solidFill>
                  <a:prstClr val="black"/>
                </a:solidFill>
                <a:latin typeface="华文中宋" panose="02010600040101010101" pitchFamily="2" charset="-122"/>
                <a:ea typeface="华文中宋" panose="02010600040101010101" pitchFamily="2" charset="-122"/>
              </a:rPr>
              <a:t>加入转移概率图便会得到下图</a:t>
            </a:r>
            <a:endParaRPr lang="en-US" altLang="zh-CN" sz="1600" dirty="0">
              <a:solidFill>
                <a:prstClr val="black"/>
              </a:solidFill>
              <a:latin typeface="华文中宋" panose="02010600040101010101" pitchFamily="2" charset="-122"/>
              <a:ea typeface="华文中宋" panose="02010600040101010101" pitchFamily="2" charset="-122"/>
            </a:endParaRPr>
          </a:p>
          <a:p>
            <a:pPr marL="457200" lvl="1" indent="0">
              <a:buNone/>
              <a:defRPr/>
            </a:pPr>
            <a:r>
              <a:rPr kumimoji="0" lang="zh-CN" altLang="en-US" sz="16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此时，我们采取的策略</a:t>
            </a:r>
            <a:r>
              <a:rPr kumimoji="0" lang="en-US" altLang="zh-CN" sz="16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π</a:t>
            </a:r>
            <a:r>
              <a:rPr lang="zh-CN" altLang="en-US" sz="1600" dirty="0">
                <a:solidFill>
                  <a:prstClr val="black"/>
                </a:solidFill>
                <a:latin typeface="华文中宋" panose="02010600040101010101" pitchFamily="2" charset="-122"/>
                <a:ea typeface="华文中宋" panose="02010600040101010101" pitchFamily="2" charset="-122"/>
              </a:rPr>
              <a:t>是</a:t>
            </a:r>
            <a:r>
              <a:rPr kumimoji="0" lang="zh-CN" altLang="en-US" sz="16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a:t>
            </a:r>
            <a:endParaRPr kumimoji="0" lang="en-US" altLang="zh-CN" sz="16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a:p>
            <a:pPr marL="914400" lvl="2" indent="0">
              <a:buNone/>
              <a:defRPr/>
            </a:pPr>
            <a:r>
              <a:rPr lang="en-US" altLang="zh-CN" sz="1600" i="1" dirty="0">
                <a:solidFill>
                  <a:prstClr val="black"/>
                </a:solidFill>
                <a:latin typeface="华文中宋" panose="02010600040101010101" pitchFamily="2" charset="-122"/>
                <a:ea typeface="华文中宋" panose="02010600040101010101" pitchFamily="2" charset="-122"/>
              </a:rPr>
              <a:t>0.5=π(a=</a:t>
            </a:r>
            <a:r>
              <a:rPr lang="zh-CN" altLang="en-US" sz="1600" i="1" dirty="0">
                <a:solidFill>
                  <a:prstClr val="black"/>
                </a:solidFill>
                <a:latin typeface="华文中宋" panose="02010600040101010101" pitchFamily="2" charset="-122"/>
                <a:ea typeface="华文中宋" panose="02010600040101010101" pitchFamily="2" charset="-122"/>
              </a:rPr>
              <a:t>打伞</a:t>
            </a:r>
            <a:r>
              <a:rPr lang="en-US" altLang="zh-CN" sz="1600" i="1" dirty="0">
                <a:solidFill>
                  <a:prstClr val="black"/>
                </a:solidFill>
                <a:latin typeface="华文中宋" panose="02010600040101010101" pitchFamily="2" charset="-122"/>
                <a:ea typeface="华文中宋" panose="02010600040101010101" pitchFamily="2" charset="-122"/>
              </a:rPr>
              <a:t>|s=</a:t>
            </a:r>
            <a:r>
              <a:rPr lang="zh-CN" altLang="en-US" sz="1600" i="1" dirty="0">
                <a:solidFill>
                  <a:prstClr val="black"/>
                </a:solidFill>
                <a:latin typeface="华文中宋" panose="02010600040101010101" pitchFamily="2" charset="-122"/>
                <a:ea typeface="华文中宋" panose="02010600040101010101" pitchFamily="2" charset="-122"/>
              </a:rPr>
              <a:t>雨</a:t>
            </a:r>
            <a:r>
              <a:rPr lang="en-US" altLang="zh-CN" sz="1600" i="1" dirty="0">
                <a:solidFill>
                  <a:prstClr val="black"/>
                </a:solidFill>
                <a:latin typeface="华文中宋" panose="02010600040101010101" pitchFamily="2" charset="-122"/>
                <a:ea typeface="华文中宋" panose="02010600040101010101" pitchFamily="2" charset="-122"/>
              </a:rPr>
              <a:t>)</a:t>
            </a:r>
          </a:p>
          <a:p>
            <a:pPr marL="914400" lvl="2" indent="0">
              <a:buNone/>
              <a:defRPr/>
            </a:pPr>
            <a:r>
              <a:rPr lang="en-US" altLang="zh-CN" sz="1600" i="1" dirty="0">
                <a:solidFill>
                  <a:prstClr val="black"/>
                </a:solidFill>
                <a:latin typeface="华文中宋" panose="02010600040101010101" pitchFamily="2" charset="-122"/>
                <a:ea typeface="华文中宋" panose="02010600040101010101" pitchFamily="2" charset="-122"/>
              </a:rPr>
              <a:t>0.5=π(a=</a:t>
            </a:r>
            <a:r>
              <a:rPr lang="zh-CN" altLang="en-US" sz="1600" i="1" dirty="0">
                <a:solidFill>
                  <a:prstClr val="black"/>
                </a:solidFill>
                <a:latin typeface="华文中宋" panose="02010600040101010101" pitchFamily="2" charset="-122"/>
                <a:ea typeface="华文中宋" panose="02010600040101010101" pitchFamily="2" charset="-122"/>
              </a:rPr>
              <a:t>不打伞</a:t>
            </a:r>
            <a:r>
              <a:rPr lang="en-US" altLang="zh-CN" sz="1600" i="1" dirty="0">
                <a:solidFill>
                  <a:prstClr val="black"/>
                </a:solidFill>
                <a:latin typeface="华文中宋" panose="02010600040101010101" pitchFamily="2" charset="-122"/>
                <a:ea typeface="华文中宋" panose="02010600040101010101" pitchFamily="2" charset="-122"/>
              </a:rPr>
              <a:t>|s=</a:t>
            </a:r>
            <a:r>
              <a:rPr lang="zh-CN" altLang="en-US" sz="1600" i="1" dirty="0">
                <a:solidFill>
                  <a:prstClr val="black"/>
                </a:solidFill>
                <a:latin typeface="华文中宋" panose="02010600040101010101" pitchFamily="2" charset="-122"/>
                <a:ea typeface="华文中宋" panose="02010600040101010101" pitchFamily="2" charset="-122"/>
              </a:rPr>
              <a:t>雨</a:t>
            </a:r>
            <a:r>
              <a:rPr lang="en-US" altLang="zh-CN" sz="1600" i="1" dirty="0">
                <a:solidFill>
                  <a:prstClr val="black"/>
                </a:solidFill>
                <a:latin typeface="华文中宋" panose="02010600040101010101" pitchFamily="2" charset="-122"/>
                <a:ea typeface="华文中宋" panose="02010600040101010101" pitchFamily="2" charset="-122"/>
              </a:rPr>
              <a:t>)</a:t>
            </a:r>
          </a:p>
          <a:p>
            <a:pPr lvl="1">
              <a:buFont typeface="Wingdings" panose="05000000000000000000" pitchFamily="2" charset="2"/>
              <a:buChar char="Ø"/>
              <a:defRPr/>
            </a:pPr>
            <a:endParaRPr lang="en-US" altLang="zh-CN" sz="1600" dirty="0">
              <a:solidFill>
                <a:prstClr val="black"/>
              </a:solidFill>
              <a:latin typeface="华文中宋" panose="02010600040101010101" pitchFamily="2" charset="-122"/>
              <a:ea typeface="华文中宋" panose="02010600040101010101" pitchFamily="2" charset="-122"/>
            </a:endParaRPr>
          </a:p>
          <a:p>
            <a:pPr lvl="1">
              <a:buFont typeface="Wingdings" panose="05000000000000000000" pitchFamily="2" charset="2"/>
              <a:buChar char="Ø"/>
              <a:defRPr/>
            </a:pPr>
            <a:endParaRPr lang="en-US" altLang="zh-CN" sz="1600" dirty="0">
              <a:solidFill>
                <a:prstClr val="black"/>
              </a:solidFill>
              <a:latin typeface="华文中宋" panose="02010600040101010101" pitchFamily="2" charset="-122"/>
              <a:ea typeface="华文中宋" panose="02010600040101010101" pitchFamily="2" charset="-122"/>
            </a:endParaRPr>
          </a:p>
          <a:p>
            <a:pPr lvl="1">
              <a:buFont typeface="Wingdings" panose="05000000000000000000" pitchFamily="2" charset="2"/>
              <a:buChar char="Ø"/>
              <a:defRPr/>
            </a:pPr>
            <a:endParaRPr lang="en-US" altLang="zh-CN" sz="1600" dirty="0">
              <a:solidFill>
                <a:prstClr val="black"/>
              </a:solidFill>
              <a:latin typeface="华文中宋" panose="02010600040101010101" pitchFamily="2" charset="-122"/>
              <a:ea typeface="华文中宋" panose="02010600040101010101" pitchFamily="2" charset="-122"/>
            </a:endParaRPr>
          </a:p>
          <a:p>
            <a:pPr lvl="1">
              <a:buFont typeface="Wingdings" panose="05000000000000000000" pitchFamily="2" charset="2"/>
              <a:buChar char="Ø"/>
              <a:defRPr/>
            </a:pPr>
            <a:endParaRPr lang="en-US" altLang="zh-CN" sz="1600" dirty="0">
              <a:solidFill>
                <a:prstClr val="black"/>
              </a:solidFill>
              <a:latin typeface="华文中宋" panose="02010600040101010101" pitchFamily="2" charset="-122"/>
              <a:ea typeface="华文中宋" panose="02010600040101010101" pitchFamily="2" charset="-122"/>
            </a:endParaRPr>
          </a:p>
          <a:p>
            <a:pPr lvl="1">
              <a:buFont typeface="Wingdings" panose="05000000000000000000" pitchFamily="2" charset="2"/>
              <a:buChar char="Ø"/>
              <a:defRPr/>
            </a:pPr>
            <a:endParaRPr lang="en-US" altLang="zh-CN" sz="1600" dirty="0">
              <a:solidFill>
                <a:prstClr val="black"/>
              </a:solidFill>
              <a:latin typeface="华文中宋" panose="02010600040101010101" pitchFamily="2" charset="-122"/>
              <a:ea typeface="华文中宋" panose="02010600040101010101" pitchFamily="2" charset="-122"/>
            </a:endParaRPr>
          </a:p>
          <a:p>
            <a:pPr lvl="1">
              <a:buFont typeface="Wingdings" panose="05000000000000000000" pitchFamily="2" charset="2"/>
              <a:buChar char="Ø"/>
              <a:defRPr/>
            </a:pPr>
            <a:endParaRPr lang="en-US" altLang="zh-CN" sz="1600" dirty="0">
              <a:solidFill>
                <a:prstClr val="black"/>
              </a:solidFill>
              <a:latin typeface="华文中宋" panose="02010600040101010101" pitchFamily="2" charset="-122"/>
              <a:ea typeface="华文中宋" panose="02010600040101010101" pitchFamily="2" charset="-122"/>
            </a:endParaRPr>
          </a:p>
          <a:p>
            <a:pPr lvl="1">
              <a:buFont typeface="Wingdings" panose="05000000000000000000" pitchFamily="2" charset="2"/>
              <a:buChar char="Ø"/>
              <a:defRPr/>
            </a:pPr>
            <a:endParaRPr lang="en-US" altLang="zh-CN" sz="1600" dirty="0">
              <a:solidFill>
                <a:prstClr val="black"/>
              </a:solidFill>
              <a:latin typeface="华文中宋" panose="02010600040101010101" pitchFamily="2" charset="-122"/>
              <a:ea typeface="华文中宋" panose="02010600040101010101" pitchFamily="2" charset="-122"/>
            </a:endParaRPr>
          </a:p>
          <a:p>
            <a:pPr lvl="1">
              <a:buFont typeface="Wingdings" panose="05000000000000000000" pitchFamily="2" charset="2"/>
              <a:buChar char="Ø"/>
              <a:defRPr/>
            </a:pPr>
            <a:endParaRPr lang="en-US" altLang="zh-CN" sz="1600" dirty="0">
              <a:solidFill>
                <a:prstClr val="black"/>
              </a:solidFill>
              <a:latin typeface="华文中宋" panose="02010600040101010101" pitchFamily="2" charset="-122"/>
              <a:ea typeface="华文中宋" panose="02010600040101010101" pitchFamily="2" charset="-122"/>
            </a:endParaRPr>
          </a:p>
          <a:p>
            <a:pPr marL="914400" lvl="2" indent="0">
              <a:buNone/>
              <a:defRPr/>
            </a:pPr>
            <a:endParaRPr kumimoji="0" lang="zh-CN" altLang="en-US" sz="16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p:txBody>
      </p:sp>
      <p:pic>
        <p:nvPicPr>
          <p:cNvPr id="7" name="图片 6">
            <a:extLst>
              <a:ext uri="{FF2B5EF4-FFF2-40B4-BE49-F238E27FC236}">
                <a16:creationId xmlns:a16="http://schemas.microsoft.com/office/drawing/2014/main" id="{59DF1239-74C5-4E02-95EF-3496E6C97D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6250" y="3022600"/>
            <a:ext cx="3606800" cy="2564669"/>
          </a:xfrm>
          <a:prstGeom prst="rect">
            <a:avLst/>
          </a:prstGeom>
        </p:spPr>
      </p:pic>
      <p:sp>
        <p:nvSpPr>
          <p:cNvPr id="3" name="文本框 2">
            <a:extLst>
              <a:ext uri="{FF2B5EF4-FFF2-40B4-BE49-F238E27FC236}">
                <a16:creationId xmlns:a16="http://schemas.microsoft.com/office/drawing/2014/main" id="{9D3ABF70-A04E-4CA8-8F3F-89DD774EF040}"/>
              </a:ext>
            </a:extLst>
          </p:cNvPr>
          <p:cNvSpPr txBox="1"/>
          <p:nvPr/>
        </p:nvSpPr>
        <p:spPr>
          <a:xfrm>
            <a:off x="5994400" y="3181549"/>
            <a:ext cx="4889500" cy="2246769"/>
          </a:xfrm>
          <a:prstGeom prst="rect">
            <a:avLst/>
          </a:prstGeom>
          <a:noFill/>
        </p:spPr>
        <p:txBody>
          <a:bodyPr wrap="square" rtlCol="0">
            <a:spAutoFit/>
          </a:bodyPr>
          <a:lstStyle/>
          <a:p>
            <a:r>
              <a:rPr lang="zh-CN" altLang="en-US" sz="2000" dirty="0">
                <a:solidFill>
                  <a:prstClr val="black"/>
                </a:solidFill>
                <a:latin typeface="华文中宋" panose="02010600040101010101" pitchFamily="2" charset="-122"/>
                <a:ea typeface="华文中宋" panose="02010600040101010101" pitchFamily="2" charset="-122"/>
              </a:rPr>
              <a:t>在此例子中，已经人为的给出了一个策略</a:t>
            </a:r>
            <a:r>
              <a:rPr lang="en-US" altLang="zh-CN" sz="2000" dirty="0">
                <a:solidFill>
                  <a:prstClr val="black"/>
                </a:solidFill>
                <a:latin typeface="华文中宋" panose="02010600040101010101" pitchFamily="2" charset="-122"/>
                <a:ea typeface="华文中宋" panose="02010600040101010101" pitchFamily="2" charset="-122"/>
              </a:rPr>
              <a:t>π</a:t>
            </a:r>
            <a:r>
              <a:rPr lang="zh-CN" altLang="en-US" sz="2000" dirty="0">
                <a:solidFill>
                  <a:prstClr val="black"/>
                </a:solidFill>
                <a:latin typeface="华文中宋" panose="02010600040101010101" pitchFamily="2" charset="-122"/>
                <a:ea typeface="华文中宋" panose="02010600040101010101" pitchFamily="2" charset="-122"/>
              </a:rPr>
              <a:t>，如何来</a:t>
            </a:r>
            <a:r>
              <a:rPr lang="zh-CN" altLang="en-US" sz="2000" dirty="0">
                <a:solidFill>
                  <a:srgbClr val="C00000"/>
                </a:solidFill>
                <a:latin typeface="华文中宋" panose="02010600040101010101" pitchFamily="2" charset="-122"/>
                <a:ea typeface="华文中宋" panose="02010600040101010101" pitchFamily="2" charset="-122"/>
              </a:rPr>
              <a:t>量化</a:t>
            </a:r>
            <a:r>
              <a:rPr lang="en-US" altLang="zh-CN" sz="2000" dirty="0">
                <a:solidFill>
                  <a:srgbClr val="C00000"/>
                </a:solidFill>
                <a:latin typeface="华文中宋" panose="02010600040101010101" pitchFamily="2" charset="-122"/>
                <a:ea typeface="华文中宋" panose="02010600040101010101" pitchFamily="2" charset="-122"/>
              </a:rPr>
              <a:t>π</a:t>
            </a:r>
            <a:r>
              <a:rPr lang="zh-CN" altLang="en-US" sz="2000" dirty="0">
                <a:solidFill>
                  <a:srgbClr val="C00000"/>
                </a:solidFill>
                <a:latin typeface="华文中宋" panose="02010600040101010101" pitchFamily="2" charset="-122"/>
                <a:ea typeface="华文中宋" panose="02010600040101010101" pitchFamily="2" charset="-122"/>
              </a:rPr>
              <a:t>的水平或能力呢？</a:t>
            </a:r>
            <a:endParaRPr lang="en-US" altLang="zh-CN" sz="2000" dirty="0">
              <a:solidFill>
                <a:prstClr val="black"/>
              </a:solidFill>
              <a:latin typeface="华文中宋" panose="02010600040101010101" pitchFamily="2" charset="-122"/>
              <a:ea typeface="华文中宋" panose="02010600040101010101" pitchFamily="2" charset="-122"/>
            </a:endParaRPr>
          </a:p>
          <a:p>
            <a:r>
              <a:rPr lang="zh-CN" altLang="en-US" sz="2000" dirty="0">
                <a:solidFill>
                  <a:prstClr val="black"/>
                </a:solidFill>
                <a:latin typeface="华文中宋" panose="02010600040101010101" pitchFamily="2" charset="-122"/>
                <a:ea typeface="华文中宋" panose="02010600040101010101" pitchFamily="2" charset="-122"/>
              </a:rPr>
              <a:t>在间接法的思想中提出：希望</a:t>
            </a:r>
            <a:r>
              <a:rPr lang="zh-CN" altLang="en-US" sz="2000" dirty="0">
                <a:solidFill>
                  <a:srgbClr val="C00000"/>
                </a:solidFill>
                <a:latin typeface="华文中宋" panose="02010600040101010101" pitchFamily="2" charset="-122"/>
                <a:ea typeface="华文中宋" panose="02010600040101010101" pitchFamily="2" charset="-122"/>
              </a:rPr>
              <a:t>通过对状态的评估</a:t>
            </a:r>
            <a:r>
              <a:rPr lang="en-US" altLang="zh-CN" sz="2000" dirty="0">
                <a:solidFill>
                  <a:srgbClr val="C00000"/>
                </a:solidFill>
                <a:latin typeface="华文中宋" panose="02010600040101010101" pitchFamily="2" charset="-122"/>
                <a:ea typeface="华文中宋" panose="02010600040101010101" pitchFamily="2" charset="-122"/>
              </a:rPr>
              <a:t>[V</a:t>
            </a:r>
            <a:r>
              <a:rPr lang="en-US" altLang="zh-CN" sz="2000" baseline="-25000" dirty="0">
                <a:solidFill>
                  <a:srgbClr val="C00000"/>
                </a:solidFill>
                <a:latin typeface="华文中宋" panose="02010600040101010101" pitchFamily="2" charset="-122"/>
                <a:ea typeface="华文中宋" panose="02010600040101010101" pitchFamily="2" charset="-122"/>
              </a:rPr>
              <a:t>π</a:t>
            </a:r>
            <a:r>
              <a:rPr lang="en-US" altLang="zh-CN" sz="2000" dirty="0">
                <a:solidFill>
                  <a:srgbClr val="C00000"/>
                </a:solidFill>
                <a:latin typeface="华文中宋" panose="02010600040101010101" pitchFamily="2" charset="-122"/>
                <a:ea typeface="华文中宋" panose="02010600040101010101" pitchFamily="2" charset="-122"/>
              </a:rPr>
              <a:t>(s)]</a:t>
            </a:r>
            <a:r>
              <a:rPr lang="zh-CN" altLang="en-US" sz="2000" dirty="0">
                <a:solidFill>
                  <a:srgbClr val="C00000"/>
                </a:solidFill>
                <a:latin typeface="华文中宋" panose="02010600040101010101" pitchFamily="2" charset="-122"/>
                <a:ea typeface="华文中宋" panose="02010600040101010101" pitchFamily="2" charset="-122"/>
              </a:rPr>
              <a:t>来对策略进行量化的评价，进而改善策略</a:t>
            </a:r>
            <a:r>
              <a:rPr lang="zh-CN" altLang="en-US" sz="2000" dirty="0">
                <a:solidFill>
                  <a:prstClr val="black"/>
                </a:solidFill>
                <a:latin typeface="华文中宋" panose="02010600040101010101" pitchFamily="2" charset="-122"/>
                <a:ea typeface="华文中宋" panose="02010600040101010101" pitchFamily="2" charset="-122"/>
              </a:rPr>
              <a:t>。</a:t>
            </a:r>
            <a:endParaRPr lang="en-US" altLang="zh-CN" sz="2000" dirty="0">
              <a:solidFill>
                <a:prstClr val="black"/>
              </a:solidFill>
              <a:latin typeface="华文中宋" panose="02010600040101010101" pitchFamily="2" charset="-122"/>
              <a:ea typeface="华文中宋" panose="02010600040101010101" pitchFamily="2" charset="-122"/>
            </a:endParaRPr>
          </a:p>
          <a:p>
            <a:endParaRPr lang="en-US" altLang="zh-CN" sz="2000" dirty="0">
              <a:solidFill>
                <a:prstClr val="black"/>
              </a:solidFill>
              <a:latin typeface="华文中宋" panose="02010600040101010101" pitchFamily="2" charset="-122"/>
              <a:ea typeface="华文中宋" panose="02010600040101010101" pitchFamily="2" charset="-122"/>
            </a:endParaRPr>
          </a:p>
          <a:p>
            <a:r>
              <a:rPr lang="zh-CN" altLang="en-US" sz="2000" dirty="0">
                <a:solidFill>
                  <a:prstClr val="black"/>
                </a:solidFill>
                <a:latin typeface="华文中宋" panose="02010600040101010101" pitchFamily="2" charset="-122"/>
                <a:ea typeface="华文中宋" panose="02010600040101010101" pitchFamily="2" charset="-122"/>
              </a:rPr>
              <a:t>如何计算</a:t>
            </a:r>
            <a:r>
              <a:rPr lang="en-US" altLang="zh-CN" sz="2000" dirty="0">
                <a:solidFill>
                  <a:prstClr val="black"/>
                </a:solidFill>
                <a:latin typeface="华文中宋" panose="02010600040101010101" pitchFamily="2" charset="-122"/>
                <a:ea typeface="华文中宋" panose="02010600040101010101" pitchFamily="2" charset="-122"/>
              </a:rPr>
              <a:t>V</a:t>
            </a:r>
            <a:r>
              <a:rPr lang="en-US" altLang="zh-CN" sz="2000" baseline="-25000" dirty="0">
                <a:solidFill>
                  <a:prstClr val="black"/>
                </a:solidFill>
                <a:latin typeface="华文中宋" panose="02010600040101010101" pitchFamily="2" charset="-122"/>
                <a:ea typeface="华文中宋" panose="02010600040101010101" pitchFamily="2" charset="-122"/>
              </a:rPr>
              <a:t>π</a:t>
            </a:r>
            <a:r>
              <a:rPr lang="en-US" altLang="zh-CN" sz="2000" dirty="0">
                <a:solidFill>
                  <a:prstClr val="black"/>
                </a:solidFill>
                <a:latin typeface="华文中宋" panose="02010600040101010101" pitchFamily="2" charset="-122"/>
                <a:ea typeface="华文中宋" panose="02010600040101010101" pitchFamily="2" charset="-122"/>
              </a:rPr>
              <a:t>(s)</a:t>
            </a:r>
            <a:r>
              <a:rPr lang="zh-CN" altLang="en-US" sz="2000" dirty="0">
                <a:solidFill>
                  <a:prstClr val="black"/>
                </a:solidFill>
                <a:latin typeface="华文中宋" panose="02010600040101010101" pitchFamily="2" charset="-122"/>
                <a:ea typeface="华文中宋" panose="02010600040101010101" pitchFamily="2" charset="-122"/>
              </a:rPr>
              <a:t>的值？</a:t>
            </a:r>
          </a:p>
        </p:txBody>
      </p:sp>
    </p:spTree>
    <p:extLst>
      <p:ext uri="{BB962C8B-B14F-4D97-AF65-F5344CB8AC3E}">
        <p14:creationId xmlns:p14="http://schemas.microsoft.com/office/powerpoint/2010/main" val="52181924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203200"/>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State-Action Val-</a:t>
              </a:r>
              <a:r>
                <a:rPr kumimoji="0" lang="en-US" altLang="zh-CN" sz="2400" b="1" i="0" u="none" strike="noStrike" kern="1200" cap="none" spc="0" normalizeH="0" baseline="0" noProof="0" dirty="0" err="1">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Func</a:t>
              </a:r>
              <a:r>
                <a:rPr kumimoji="0" lang="en-US" altLang="zh-CN" sz="2400" b="1" i="0" u="none" strike="noStrike" kern="1200" cap="none" spc="0" normalizeH="0" baseline="0" noProof="0" dirty="0">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 Q(</a:t>
              </a:r>
              <a:r>
                <a:rPr kumimoji="0" lang="en-US" altLang="zh-CN" sz="2400" b="1" i="0" u="none" strike="noStrike" kern="1200" cap="none" spc="0" normalizeH="0" baseline="0" noProof="0" dirty="0" err="1">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s,a</a:t>
              </a:r>
              <a:r>
                <a:rPr kumimoji="0" lang="en-US" altLang="zh-CN" sz="2400" b="1" i="0" u="none" strike="noStrike" kern="1200" cap="none" spc="0" normalizeH="0" baseline="0" noProof="0" dirty="0">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1104900" y="1206554"/>
                <a:ext cx="9779000" cy="460117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kumimoji="0" lang="zh-CN" altLang="en-US" sz="2000" b="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引入了 状态</a:t>
                </a:r>
                <a:r>
                  <a:rPr kumimoji="0" lang="en-US" altLang="zh-CN" sz="2000" b="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a:t>
                </a:r>
                <a:r>
                  <a:rPr kumimoji="0" lang="zh-CN" altLang="en-US" sz="2000" b="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动作值函数</a:t>
                </a:r>
                <a:r>
                  <a:rPr kumimoji="0" lang="en-US" altLang="zh-CN" sz="2000" b="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(q(</a:t>
                </a:r>
                <a:r>
                  <a:rPr kumimoji="0" lang="en-US" altLang="zh-CN" sz="2000" b="0" i="0" u="none" strike="noStrike" kern="1200" cap="none" spc="0" normalizeH="0" baseline="0" noProof="0" dirty="0" err="1">
                    <a:ln>
                      <a:noFill/>
                    </a:ln>
                    <a:effectLst/>
                    <a:uLnTx/>
                    <a:uFillTx/>
                    <a:latin typeface="华文中宋" panose="02010600040101010101" pitchFamily="2" charset="-122"/>
                    <a:ea typeface="华文中宋" panose="02010600040101010101" pitchFamily="2" charset="-122"/>
                  </a:rPr>
                  <a:t>s,a</a:t>
                </a:r>
                <a:r>
                  <a:rPr kumimoji="0" lang="en-US" altLang="zh-CN" sz="2000" b="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 </a:t>
                </a:r>
                <a:r>
                  <a:rPr kumimoji="0" lang="zh-CN" altLang="en-US" sz="2000" b="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来辅助对于</a:t>
                </a:r>
                <a:r>
                  <a:rPr kumimoji="0" lang="en-US" altLang="zh-CN" sz="2000" b="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V</a:t>
                </a:r>
                <a:r>
                  <a:rPr kumimoji="0" lang="en-US" altLang="zh-CN" sz="2000" b="0" i="0" u="none" strike="noStrike" kern="1200" cap="none" spc="0" normalizeH="0" baseline="-25000" noProof="0" dirty="0">
                    <a:ln>
                      <a:noFill/>
                    </a:ln>
                    <a:effectLst/>
                    <a:uLnTx/>
                    <a:uFillTx/>
                    <a:latin typeface="华文中宋" panose="02010600040101010101" pitchFamily="2" charset="-122"/>
                    <a:ea typeface="华文中宋" panose="02010600040101010101" pitchFamily="2" charset="-122"/>
                  </a:rPr>
                  <a:t>π</a:t>
                </a:r>
                <a:r>
                  <a:rPr lang="en-US" altLang="zh-CN" sz="2000" dirty="0">
                    <a:latin typeface="华文中宋" panose="02010600040101010101" pitchFamily="2" charset="-122"/>
                    <a:ea typeface="华文中宋" panose="02010600040101010101" pitchFamily="2" charset="-122"/>
                  </a:rPr>
                  <a:t>(s)</a:t>
                </a:r>
                <a:r>
                  <a:rPr lang="zh-CN" altLang="en-US" sz="2000" dirty="0">
                    <a:latin typeface="华文中宋" panose="02010600040101010101" pitchFamily="2" charset="-122"/>
                    <a:ea typeface="华文中宋" panose="02010600040101010101" pitchFamily="2" charset="-122"/>
                  </a:rPr>
                  <a:t>的估值</a:t>
                </a:r>
                <a:endParaRPr lang="en-US" altLang="zh-CN" sz="2000" dirty="0">
                  <a:latin typeface="华文中宋" panose="02010600040101010101" pitchFamily="2" charset="-122"/>
                  <a:ea typeface="华文中宋" panose="02010600040101010101" pitchFamily="2" charset="-122"/>
                </a:endParaRPr>
              </a:p>
              <a:p>
                <a:pPr marL="457200" lvl="1" indent="0">
                  <a:buNone/>
                  <a:defRPr/>
                </a:pPr>
                <a:r>
                  <a:rPr lang="en-US" altLang="zh-CN" sz="1600" dirty="0">
                    <a:latin typeface="华文中宋" panose="02010600040101010101" pitchFamily="2" charset="-122"/>
                    <a:ea typeface="华文中宋" panose="02010600040101010101" pitchFamily="2" charset="-122"/>
                  </a:rPr>
                  <a:t>q</a:t>
                </a:r>
                <a:r>
                  <a:rPr lang="en-US" altLang="zh-CN" sz="1600" baseline="-25000" dirty="0">
                    <a:latin typeface="华文中宋" panose="02010600040101010101" pitchFamily="2" charset="-122"/>
                    <a:ea typeface="华文中宋" panose="02010600040101010101" pitchFamily="2" charset="-122"/>
                  </a:rPr>
                  <a:t>π</a:t>
                </a:r>
                <a:r>
                  <a:rPr kumimoji="0" lang="en-US" altLang="zh-CN" sz="1600" b="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a:t>
                </a:r>
                <a:r>
                  <a:rPr kumimoji="0" lang="en-US" altLang="zh-CN" sz="1600" b="0" i="0" u="none" strike="noStrike" kern="1200" cap="none" spc="0" normalizeH="0" baseline="0" noProof="0" dirty="0" err="1">
                    <a:ln>
                      <a:noFill/>
                    </a:ln>
                    <a:effectLst/>
                    <a:uLnTx/>
                    <a:uFillTx/>
                    <a:latin typeface="华文中宋" panose="02010600040101010101" pitchFamily="2" charset="-122"/>
                    <a:ea typeface="华文中宋" panose="02010600040101010101" pitchFamily="2" charset="-122"/>
                  </a:rPr>
                  <a:t>s,a</a:t>
                </a:r>
                <a:r>
                  <a:rPr kumimoji="0" lang="en-US" altLang="zh-CN" sz="1600" b="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a:t>
                </a:r>
                <a:r>
                  <a:rPr kumimoji="0" lang="zh-CN" altLang="en-US" sz="1600" b="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表示，策略</a:t>
                </a:r>
                <a:r>
                  <a:rPr kumimoji="0" lang="en-US" altLang="zh-CN" sz="1600" b="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π</a:t>
                </a:r>
                <a:r>
                  <a:rPr kumimoji="0" lang="zh-CN" altLang="en-US" sz="1600" b="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下，以状态</a:t>
                </a:r>
                <a:r>
                  <a:rPr kumimoji="0" lang="en-US" altLang="zh-CN" sz="1600" b="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s</a:t>
                </a:r>
                <a:r>
                  <a:rPr kumimoji="0" lang="zh-CN" altLang="en-US" sz="1600" b="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执行动作</a:t>
                </a:r>
                <a:r>
                  <a:rPr kumimoji="0" lang="en-US" altLang="zh-CN" sz="1600" b="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a</a:t>
                </a:r>
                <a:r>
                  <a:rPr kumimoji="0" lang="zh-CN" altLang="en-US" sz="1600" b="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的价值估值</a:t>
                </a:r>
                <a:endParaRPr kumimoji="0" lang="en-US" altLang="zh-CN" sz="1600" b="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endParaRPr>
              </a:p>
              <a:p>
                <a:pPr marL="457200" lvl="1" indent="0">
                  <a:buNone/>
                  <a:defRPr/>
                </a:pPr>
                <a:r>
                  <a:rPr kumimoji="0" lang="zh-CN" altLang="en-US" sz="1600" b="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进而，</a:t>
                </a:r>
                <a14:m>
                  <m:oMath xmlns:m="http://schemas.openxmlformats.org/officeDocument/2006/math">
                    <m:r>
                      <a:rPr kumimoji="0" lang="en-US" altLang="zh-CN" sz="2400" b="0" i="1" u="none" strike="noStrike" kern="1200" cap="none" spc="0" normalizeH="0" baseline="0" noProof="0" dirty="0" smtClean="0">
                        <a:ln>
                          <a:noFill/>
                        </a:ln>
                        <a:solidFill>
                          <a:srgbClr val="C00000"/>
                        </a:solidFill>
                        <a:effectLst/>
                        <a:uLnTx/>
                        <a:uFillTx/>
                        <a:latin typeface="Cambria Math" panose="02040503050406030204" pitchFamily="18" charset="0"/>
                        <a:ea typeface="华文中宋" panose="02010600040101010101" pitchFamily="2" charset="-122"/>
                      </a:rPr>
                      <m:t>𝑉</m:t>
                    </m:r>
                    <m:r>
                      <a:rPr kumimoji="0" lang="en-US" altLang="zh-CN" sz="2400" b="0" i="1" u="none" strike="noStrike" kern="1200" cap="none" spc="0" normalizeH="0" baseline="-25000" noProof="0" dirty="0">
                        <a:ln>
                          <a:noFill/>
                        </a:ln>
                        <a:solidFill>
                          <a:srgbClr val="C00000"/>
                        </a:solidFill>
                        <a:effectLst/>
                        <a:uLnTx/>
                        <a:uFillTx/>
                        <a:latin typeface="Cambria Math" panose="02040503050406030204" pitchFamily="18" charset="0"/>
                        <a:ea typeface="华文中宋" panose="02010600040101010101" pitchFamily="2" charset="-122"/>
                      </a:rPr>
                      <m:t>𝜋</m:t>
                    </m:r>
                    <m:r>
                      <a:rPr kumimoji="0" lang="en-US" altLang="zh-CN" sz="2400" b="0" i="1" u="none" strike="noStrike" kern="1200" cap="none" spc="0" normalizeH="0" baseline="0" noProof="0" dirty="0">
                        <a:ln>
                          <a:noFill/>
                        </a:ln>
                        <a:solidFill>
                          <a:srgbClr val="C00000"/>
                        </a:solidFill>
                        <a:effectLst/>
                        <a:uLnTx/>
                        <a:uFillTx/>
                        <a:latin typeface="Cambria Math" panose="02040503050406030204" pitchFamily="18" charset="0"/>
                        <a:ea typeface="华文中宋" panose="02010600040101010101" pitchFamily="2" charset="-122"/>
                      </a:rPr>
                      <m:t>(</m:t>
                    </m:r>
                    <m:r>
                      <a:rPr kumimoji="0" lang="en-US" altLang="zh-CN" sz="2400" b="0" i="1" u="none" strike="noStrike" kern="1200" cap="none" spc="0" normalizeH="0" baseline="0" noProof="0" dirty="0">
                        <a:ln>
                          <a:noFill/>
                        </a:ln>
                        <a:solidFill>
                          <a:srgbClr val="C00000"/>
                        </a:solidFill>
                        <a:effectLst/>
                        <a:uLnTx/>
                        <a:uFillTx/>
                        <a:latin typeface="Cambria Math" panose="02040503050406030204" pitchFamily="18" charset="0"/>
                        <a:ea typeface="华文中宋" panose="02010600040101010101" pitchFamily="2" charset="-122"/>
                      </a:rPr>
                      <m:t>𝑠</m:t>
                    </m:r>
                    <m:r>
                      <a:rPr kumimoji="0" lang="en-US" altLang="zh-CN" sz="2400" b="0" i="1" u="none" strike="noStrike" kern="1200" cap="none" spc="0" normalizeH="0" baseline="0" noProof="0" dirty="0">
                        <a:ln>
                          <a:noFill/>
                        </a:ln>
                        <a:solidFill>
                          <a:srgbClr val="C00000"/>
                        </a:solidFill>
                        <a:effectLst/>
                        <a:uLnTx/>
                        <a:uFillTx/>
                        <a:latin typeface="Cambria Math" panose="02040503050406030204" pitchFamily="18" charset="0"/>
                        <a:ea typeface="华文中宋" panose="02010600040101010101" pitchFamily="2" charset="-122"/>
                      </a:rPr>
                      <m:t>)=</m:t>
                    </m:r>
                    <m:nary>
                      <m:naryPr>
                        <m:chr m:val="∑"/>
                        <m:supHide m:val="on"/>
                        <m:ctrlPr>
                          <a:rPr kumimoji="0" lang="en-US" altLang="zh-CN" sz="2400" b="0" i="1" u="none" strike="noStrike" kern="1200" cap="none" spc="0" normalizeH="0" baseline="0" noProof="0" dirty="0" smtClean="0">
                            <a:ln>
                              <a:noFill/>
                            </a:ln>
                            <a:solidFill>
                              <a:srgbClr val="C00000"/>
                            </a:solidFill>
                            <a:effectLst/>
                            <a:uLnTx/>
                            <a:uFillTx/>
                            <a:latin typeface="Cambria Math" panose="02040503050406030204" pitchFamily="18" charset="0"/>
                            <a:ea typeface="华文中宋" panose="02010600040101010101" pitchFamily="2" charset="-122"/>
                          </a:rPr>
                        </m:ctrlPr>
                      </m:naryPr>
                      <m:sub>
                        <m:r>
                          <m:rPr>
                            <m:sty m:val="p"/>
                            <m:brk m:alnAt="7"/>
                          </m:rPr>
                          <a:rPr lang="en-US" altLang="zh-CN" sz="2400" i="1" dirty="0">
                            <a:solidFill>
                              <a:srgbClr val="C00000"/>
                            </a:solidFill>
                            <a:latin typeface="Cambria Math" panose="02040503050406030204" pitchFamily="18" charset="0"/>
                            <a:ea typeface="华文中宋" panose="02010600040101010101" pitchFamily="2" charset="-122"/>
                          </a:rPr>
                          <m:t>a</m:t>
                        </m:r>
                        <m:r>
                          <a:rPr lang="en-US" altLang="zh-CN" sz="2400" i="1" dirty="0" smtClean="0">
                            <a:solidFill>
                              <a:srgbClr val="C00000"/>
                            </a:solidFill>
                            <a:latin typeface="Cambria Math" panose="02040503050406030204" pitchFamily="18" charset="0"/>
                            <a:ea typeface="Cambria Math" panose="02040503050406030204" pitchFamily="18" charset="0"/>
                          </a:rPr>
                          <m:t>∈</m:t>
                        </m:r>
                        <m:r>
                          <a:rPr lang="en-US" altLang="zh-CN" sz="2400" b="0" i="1" dirty="0" smtClean="0">
                            <a:solidFill>
                              <a:srgbClr val="C00000"/>
                            </a:solidFill>
                            <a:latin typeface="Cambria Math" panose="02040503050406030204" pitchFamily="18" charset="0"/>
                            <a:ea typeface="Cambria Math" panose="02040503050406030204" pitchFamily="18" charset="0"/>
                          </a:rPr>
                          <m:t>𝐴</m:t>
                        </m:r>
                      </m:sub>
                      <m:sup/>
                      <m:e>
                        <m:r>
                          <a:rPr lang="en-US" altLang="zh-CN" sz="2400" i="1" dirty="0">
                            <a:solidFill>
                              <a:srgbClr val="C00000"/>
                            </a:solidFill>
                            <a:latin typeface="Cambria Math" panose="02040503050406030204" pitchFamily="18" charset="0"/>
                            <a:ea typeface="华文中宋" panose="02010600040101010101" pitchFamily="2" charset="-122"/>
                          </a:rPr>
                          <m:t>𝜋</m:t>
                        </m:r>
                        <m:r>
                          <a:rPr lang="en-US" altLang="zh-CN" sz="2400" i="1" dirty="0">
                            <a:solidFill>
                              <a:srgbClr val="C00000"/>
                            </a:solidFill>
                            <a:latin typeface="Cambria Math" panose="02040503050406030204" pitchFamily="18" charset="0"/>
                            <a:ea typeface="华文中宋" panose="02010600040101010101" pitchFamily="2" charset="-122"/>
                          </a:rPr>
                          <m:t>(</m:t>
                        </m:r>
                        <m:r>
                          <a:rPr lang="en-US" altLang="zh-CN" sz="2400" i="1" dirty="0" err="1">
                            <a:solidFill>
                              <a:srgbClr val="C00000"/>
                            </a:solidFill>
                            <a:latin typeface="Cambria Math" panose="02040503050406030204" pitchFamily="18" charset="0"/>
                            <a:ea typeface="华文中宋" panose="02010600040101010101" pitchFamily="2" charset="-122"/>
                          </a:rPr>
                          <m:t>𝑎</m:t>
                        </m:r>
                        <m:r>
                          <a:rPr lang="en-US" altLang="zh-CN" sz="2400" i="1" dirty="0" err="1">
                            <a:solidFill>
                              <a:srgbClr val="C00000"/>
                            </a:solidFill>
                            <a:latin typeface="Cambria Math" panose="02040503050406030204" pitchFamily="18" charset="0"/>
                            <a:ea typeface="华文中宋" panose="02010600040101010101" pitchFamily="2" charset="-122"/>
                          </a:rPr>
                          <m:t>|</m:t>
                        </m:r>
                        <m:r>
                          <a:rPr lang="en-US" altLang="zh-CN" sz="2400" i="1" dirty="0" err="1">
                            <a:solidFill>
                              <a:srgbClr val="C00000"/>
                            </a:solidFill>
                            <a:latin typeface="Cambria Math" panose="02040503050406030204" pitchFamily="18" charset="0"/>
                            <a:ea typeface="华文中宋" panose="02010600040101010101" pitchFamily="2" charset="-122"/>
                          </a:rPr>
                          <m:t>𝑠</m:t>
                        </m:r>
                        <m:r>
                          <a:rPr lang="en-US" altLang="zh-CN" sz="2400" i="1" dirty="0">
                            <a:solidFill>
                              <a:srgbClr val="C00000"/>
                            </a:solidFill>
                            <a:latin typeface="Cambria Math" panose="02040503050406030204" pitchFamily="18" charset="0"/>
                            <a:ea typeface="华文中宋" panose="02010600040101010101" pitchFamily="2" charset="-122"/>
                          </a:rPr>
                          <m:t>)</m:t>
                        </m:r>
                        <m:r>
                          <a:rPr lang="en-US" altLang="zh-CN" sz="2400" i="1" dirty="0">
                            <a:solidFill>
                              <a:srgbClr val="C00000"/>
                            </a:solidFill>
                            <a:latin typeface="Cambria Math" panose="02040503050406030204" pitchFamily="18" charset="0"/>
                            <a:ea typeface="华文中宋" panose="02010600040101010101" pitchFamily="2" charset="-122"/>
                          </a:rPr>
                          <m:t>𝑞</m:t>
                        </m:r>
                        <m:r>
                          <a:rPr lang="en-US" altLang="zh-CN" sz="2400" i="1" baseline="-25000" dirty="0">
                            <a:solidFill>
                              <a:srgbClr val="C00000"/>
                            </a:solidFill>
                            <a:latin typeface="Cambria Math" panose="02040503050406030204" pitchFamily="18" charset="0"/>
                            <a:ea typeface="华文中宋" panose="02010600040101010101" pitchFamily="2" charset="-122"/>
                          </a:rPr>
                          <m:t>𝜋</m:t>
                        </m:r>
                        <m:r>
                          <a:rPr lang="en-US" altLang="zh-CN" sz="2400" i="1" dirty="0">
                            <a:solidFill>
                              <a:srgbClr val="C00000"/>
                            </a:solidFill>
                            <a:latin typeface="Cambria Math" panose="02040503050406030204" pitchFamily="18" charset="0"/>
                            <a:ea typeface="华文中宋" panose="02010600040101010101" pitchFamily="2" charset="-122"/>
                          </a:rPr>
                          <m:t>(</m:t>
                        </m:r>
                        <m:r>
                          <a:rPr lang="en-US" altLang="zh-CN" sz="2400" i="1" dirty="0" err="1">
                            <a:solidFill>
                              <a:srgbClr val="C00000"/>
                            </a:solidFill>
                            <a:latin typeface="Cambria Math" panose="02040503050406030204" pitchFamily="18" charset="0"/>
                            <a:ea typeface="华文中宋" panose="02010600040101010101" pitchFamily="2" charset="-122"/>
                          </a:rPr>
                          <m:t>𝑠</m:t>
                        </m:r>
                        <m:r>
                          <a:rPr lang="en-US" altLang="zh-CN" sz="2400" i="1" dirty="0" err="1">
                            <a:solidFill>
                              <a:srgbClr val="C00000"/>
                            </a:solidFill>
                            <a:latin typeface="Cambria Math" panose="02040503050406030204" pitchFamily="18" charset="0"/>
                            <a:ea typeface="华文中宋" panose="02010600040101010101" pitchFamily="2" charset="-122"/>
                          </a:rPr>
                          <m:t>,</m:t>
                        </m:r>
                        <m:r>
                          <a:rPr lang="en-US" altLang="zh-CN" sz="2400" i="1" dirty="0" err="1">
                            <a:solidFill>
                              <a:srgbClr val="C00000"/>
                            </a:solidFill>
                            <a:latin typeface="Cambria Math" panose="02040503050406030204" pitchFamily="18" charset="0"/>
                            <a:ea typeface="华文中宋" panose="02010600040101010101" pitchFamily="2" charset="-122"/>
                          </a:rPr>
                          <m:t>𝑎</m:t>
                        </m:r>
                        <m:r>
                          <a:rPr lang="en-US" altLang="zh-CN" sz="2400" i="1" dirty="0">
                            <a:solidFill>
                              <a:srgbClr val="C00000"/>
                            </a:solidFill>
                            <a:latin typeface="Cambria Math" panose="02040503050406030204" pitchFamily="18" charset="0"/>
                            <a:ea typeface="华文中宋" panose="02010600040101010101" pitchFamily="2" charset="-122"/>
                          </a:rPr>
                          <m:t>)</m:t>
                        </m:r>
                        <m:r>
                          <m:rPr>
                            <m:nor/>
                          </m:rPr>
                          <a:rPr lang="en-US" altLang="zh-CN" sz="2400" dirty="0">
                            <a:solidFill>
                              <a:srgbClr val="C00000"/>
                            </a:solidFill>
                            <a:latin typeface="华文中宋" panose="02010600040101010101" pitchFamily="2" charset="-122"/>
                            <a:ea typeface="华文中宋" panose="02010600040101010101" pitchFamily="2" charset="-122"/>
                          </a:rPr>
                          <m:t> </m:t>
                        </m:r>
                      </m:e>
                    </m:nary>
                  </m:oMath>
                </a14:m>
                <a:endParaRPr kumimoji="0" lang="en-US" altLang="zh-CN" sz="2400" b="0"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endParaRPr>
              </a:p>
              <a:p>
                <a:pPr marL="457200" lvl="1" indent="0">
                  <a:buNone/>
                  <a:defRPr/>
                </a:pPr>
                <a:r>
                  <a:rPr kumimoji="0" lang="zh-CN" altLang="en-US" sz="1600" b="0" i="1"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例如晴天状态在</a:t>
                </a:r>
                <a:r>
                  <a:rPr kumimoji="0" lang="en-US" altLang="zh-CN" sz="1600" b="0" i="1"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π</a:t>
                </a:r>
                <a:r>
                  <a:rPr kumimoji="0" lang="zh-CN" altLang="en-US" sz="1600" b="0" i="1"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下的价值表示为 </a:t>
                </a:r>
                <a:r>
                  <a:rPr kumimoji="0" lang="en-US" altLang="zh-CN" sz="1600" b="1" i="1"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V</a:t>
                </a:r>
                <a:r>
                  <a:rPr kumimoji="0" lang="en-US" altLang="zh-CN" sz="1600" b="1" i="1" u="none" strike="noStrike" kern="1200" cap="none" spc="0" normalizeH="0" baseline="-25000" noProof="0" dirty="0">
                    <a:ln>
                      <a:noFill/>
                    </a:ln>
                    <a:effectLst/>
                    <a:uLnTx/>
                    <a:uFillTx/>
                    <a:latin typeface="华文中宋" panose="02010600040101010101" pitchFamily="2" charset="-122"/>
                    <a:ea typeface="华文中宋" panose="02010600040101010101" pitchFamily="2" charset="-122"/>
                  </a:rPr>
                  <a:t>π</a:t>
                </a:r>
                <a:r>
                  <a:rPr kumimoji="0" lang="en-US" altLang="zh-CN" sz="1600" b="1" i="1"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a:t>
                </a:r>
                <a:r>
                  <a:rPr kumimoji="0" lang="zh-CN" altLang="en-US" sz="1600" b="1" i="1"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晴</a:t>
                </a:r>
                <a:r>
                  <a:rPr kumimoji="0" lang="en-US" altLang="zh-CN" sz="1600" b="1" i="1"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)=0.5</a:t>
                </a:r>
                <a:r>
                  <a:rPr kumimoji="0" lang="zh-CN" altLang="en-US" sz="1600" b="1" i="1"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a:t>
                </a:r>
                <a:r>
                  <a:rPr kumimoji="0" lang="en-US" altLang="zh-CN" sz="1600" b="1" i="1"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q</a:t>
                </a:r>
                <a:r>
                  <a:rPr kumimoji="0" lang="en-US" altLang="zh-CN" sz="1600" b="1" i="1" u="none" strike="noStrike" kern="1200" cap="none" spc="0" normalizeH="0" baseline="-25000" noProof="0" dirty="0">
                    <a:ln>
                      <a:noFill/>
                    </a:ln>
                    <a:effectLst/>
                    <a:uLnTx/>
                    <a:uFillTx/>
                    <a:latin typeface="华文中宋" panose="02010600040101010101" pitchFamily="2" charset="-122"/>
                    <a:ea typeface="华文中宋" panose="02010600040101010101" pitchFamily="2" charset="-122"/>
                  </a:rPr>
                  <a:t>π</a:t>
                </a:r>
                <a:r>
                  <a:rPr kumimoji="0" lang="en-US" altLang="zh-CN" sz="1600" b="1" i="1"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a:t>
                </a:r>
                <a:r>
                  <a:rPr kumimoji="0" lang="zh-CN" altLang="en-US" sz="1600" b="1" i="1"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晴，打伞</a:t>
                </a:r>
                <a:r>
                  <a:rPr lang="en-US" altLang="zh-CN" sz="1600" b="1" i="1" dirty="0">
                    <a:latin typeface="华文中宋" panose="02010600040101010101" pitchFamily="2" charset="-122"/>
                    <a:ea typeface="华文中宋" panose="02010600040101010101" pitchFamily="2" charset="-122"/>
                  </a:rPr>
                  <a:t>)+ 0.5</a:t>
                </a:r>
                <a:r>
                  <a:rPr lang="zh-CN" altLang="en-US" sz="1600" b="1" i="1" dirty="0">
                    <a:latin typeface="华文中宋" panose="02010600040101010101" pitchFamily="2" charset="-122"/>
                    <a:ea typeface="华文中宋" panose="02010600040101010101" pitchFamily="2" charset="-122"/>
                  </a:rPr>
                  <a:t>*</a:t>
                </a:r>
                <a:r>
                  <a:rPr lang="en-US" altLang="zh-CN" sz="1600" b="1" i="1" dirty="0">
                    <a:latin typeface="华文中宋" panose="02010600040101010101" pitchFamily="2" charset="-122"/>
                    <a:ea typeface="华文中宋" panose="02010600040101010101" pitchFamily="2" charset="-122"/>
                  </a:rPr>
                  <a:t>q</a:t>
                </a:r>
                <a:r>
                  <a:rPr lang="en-US" altLang="zh-CN" sz="1600" b="1" i="1" baseline="-25000" dirty="0">
                    <a:latin typeface="华文中宋" panose="02010600040101010101" pitchFamily="2" charset="-122"/>
                    <a:ea typeface="华文中宋" panose="02010600040101010101" pitchFamily="2" charset="-122"/>
                  </a:rPr>
                  <a:t>π</a:t>
                </a:r>
                <a:r>
                  <a:rPr lang="en-US" altLang="zh-CN" sz="1600" b="1" i="1" dirty="0">
                    <a:latin typeface="华文中宋" panose="02010600040101010101" pitchFamily="2" charset="-122"/>
                    <a:ea typeface="华文中宋" panose="02010600040101010101" pitchFamily="2" charset="-122"/>
                  </a:rPr>
                  <a:t>(</a:t>
                </a:r>
                <a:r>
                  <a:rPr lang="zh-CN" altLang="en-US" sz="1600" b="1" i="1" dirty="0">
                    <a:latin typeface="华文中宋" panose="02010600040101010101" pitchFamily="2" charset="-122"/>
                    <a:ea typeface="华文中宋" panose="02010600040101010101" pitchFamily="2" charset="-122"/>
                  </a:rPr>
                  <a:t>晴，不打伞</a:t>
                </a:r>
                <a:r>
                  <a:rPr lang="en-US" altLang="zh-CN" sz="1600" b="1" i="1" dirty="0">
                    <a:latin typeface="华文中宋" panose="02010600040101010101" pitchFamily="2" charset="-122"/>
                    <a:ea typeface="华文中宋" panose="02010600040101010101" pitchFamily="2" charset="-122"/>
                  </a:rPr>
                  <a:t>)</a:t>
                </a:r>
              </a:p>
              <a:p>
                <a:pPr marL="400050">
                  <a:defRPr/>
                </a:pPr>
                <a:endParaRPr lang="en-US" altLang="zh-CN" sz="2000" b="1" dirty="0">
                  <a:latin typeface="华文中宋" panose="02010600040101010101" pitchFamily="2" charset="-122"/>
                  <a:ea typeface="华文中宋" panose="02010600040101010101" pitchFamily="2" charset="-122"/>
                </a:endParaRPr>
              </a:p>
              <a:p>
                <a:pPr marL="400050">
                  <a:defRPr/>
                </a:pPr>
                <a:endParaRPr lang="en-US" altLang="zh-CN" sz="2000" b="1" dirty="0">
                  <a:latin typeface="华文中宋" panose="02010600040101010101" pitchFamily="2" charset="-122"/>
                  <a:ea typeface="华文中宋" panose="02010600040101010101" pitchFamily="2" charset="-122"/>
                </a:endParaRPr>
              </a:p>
              <a:p>
                <a:pPr marL="57150" indent="0">
                  <a:buNone/>
                  <a:defRPr/>
                </a:pPr>
                <a:r>
                  <a:rPr lang="zh-CN" altLang="en-US" sz="2000" dirty="0">
                    <a:latin typeface="华文中宋" panose="02010600040101010101" pitchFamily="2" charset="-122"/>
                    <a:ea typeface="华文中宋" panose="02010600040101010101" pitchFamily="2" charset="-122"/>
                  </a:rPr>
                  <a:t>对</a:t>
                </a:r>
                <a:r>
                  <a:rPr lang="en-US" altLang="zh-CN" sz="2000" dirty="0">
                    <a:latin typeface="华文中宋" panose="02010600040101010101" pitchFamily="2" charset="-122"/>
                    <a:ea typeface="华文中宋" panose="02010600040101010101" pitchFamily="2" charset="-122"/>
                  </a:rPr>
                  <a:t>q</a:t>
                </a:r>
                <a:r>
                  <a:rPr lang="en-US" altLang="zh-CN" sz="2000" baseline="-25000" dirty="0">
                    <a:latin typeface="华文中宋" panose="02010600040101010101" pitchFamily="2" charset="-122"/>
                    <a:ea typeface="华文中宋" panose="02010600040101010101" pitchFamily="2" charset="-122"/>
                  </a:rPr>
                  <a:t>π</a:t>
                </a:r>
                <a:r>
                  <a:rPr lang="en-US" altLang="zh-CN" sz="2000" dirty="0">
                    <a:latin typeface="华文中宋" panose="02010600040101010101" pitchFamily="2" charset="-122"/>
                    <a:ea typeface="华文中宋" panose="02010600040101010101" pitchFamily="2" charset="-122"/>
                  </a:rPr>
                  <a:t>(</a:t>
                </a:r>
                <a:r>
                  <a:rPr lang="en-US" altLang="zh-CN" sz="2000" dirty="0" err="1">
                    <a:latin typeface="华文中宋" panose="02010600040101010101" pitchFamily="2" charset="-122"/>
                    <a:ea typeface="华文中宋" panose="02010600040101010101" pitchFamily="2" charset="-122"/>
                  </a:rPr>
                  <a:t>s,a</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的估计</a:t>
                </a:r>
                <a:endParaRPr lang="en-US" altLang="zh-CN" sz="2000" dirty="0">
                  <a:latin typeface="华文中宋" panose="02010600040101010101" pitchFamily="2" charset="-122"/>
                  <a:ea typeface="华文中宋" panose="02010600040101010101" pitchFamily="2" charset="-122"/>
                </a:endParaRPr>
              </a:p>
              <a:p>
                <a:pPr marL="400050">
                  <a:defRPr/>
                </a:pPr>
                <a:endParaRPr lang="en-US" altLang="zh-CN" sz="2000" i="1" dirty="0">
                  <a:latin typeface="华文中宋" panose="02010600040101010101" pitchFamily="2" charset="-122"/>
                  <a:ea typeface="华文中宋" panose="02010600040101010101" pitchFamily="2" charset="-122"/>
                </a:endParaRPr>
              </a:p>
              <a:p>
                <a:pPr marL="400050">
                  <a:defRPr/>
                </a:pPr>
                <a14:m>
                  <m:oMath xmlns:m="http://schemas.openxmlformats.org/officeDocument/2006/math">
                    <m:sSub>
                      <m:sSubPr>
                        <m:ctrlPr>
                          <a:rPr lang="en-US" altLang="zh-CN" sz="2000" i="1" smtClean="0">
                            <a:solidFill>
                              <a:srgbClr val="C00000"/>
                            </a:solidFill>
                            <a:latin typeface="Cambria Math" panose="02040503050406030204" pitchFamily="18" charset="0"/>
                            <a:ea typeface="华文中宋" panose="02010600040101010101" pitchFamily="2" charset="-122"/>
                          </a:rPr>
                        </m:ctrlPr>
                      </m:sSubPr>
                      <m:e>
                        <m:r>
                          <m:rPr>
                            <m:sty m:val="p"/>
                          </m:rPr>
                          <a:rPr lang="en-US" altLang="zh-CN" sz="2000" i="1">
                            <a:solidFill>
                              <a:srgbClr val="C00000"/>
                            </a:solidFill>
                            <a:latin typeface="Cambria Math" panose="02040503050406030204" pitchFamily="18" charset="0"/>
                            <a:ea typeface="华文中宋" panose="02010600040101010101" pitchFamily="2" charset="-122"/>
                          </a:rPr>
                          <m:t>q</m:t>
                        </m:r>
                      </m:e>
                      <m:sub>
                        <m:r>
                          <m:rPr>
                            <m:sty m:val="p"/>
                          </m:rPr>
                          <a:rPr lang="en-US" altLang="zh-CN" sz="2000" i="1">
                            <a:solidFill>
                              <a:srgbClr val="C00000"/>
                            </a:solidFill>
                            <a:latin typeface="Cambria Math" panose="02040503050406030204" pitchFamily="18" charset="0"/>
                            <a:ea typeface="华文中宋" panose="02010600040101010101" pitchFamily="2" charset="-122"/>
                          </a:rPr>
                          <m:t>π</m:t>
                        </m:r>
                      </m:sub>
                    </m:sSub>
                    <m:d>
                      <m:dPr>
                        <m:ctrlPr>
                          <a:rPr lang="en-US" altLang="zh-CN" sz="2000" b="0" i="1" smtClean="0">
                            <a:solidFill>
                              <a:srgbClr val="C00000"/>
                            </a:solidFill>
                            <a:latin typeface="Cambria Math" panose="02040503050406030204" pitchFamily="18" charset="0"/>
                            <a:ea typeface="华文中宋" panose="02010600040101010101" pitchFamily="2" charset="-122"/>
                          </a:rPr>
                        </m:ctrlPr>
                      </m:dPr>
                      <m:e>
                        <m:r>
                          <a:rPr lang="en-US" altLang="zh-CN" sz="2000" b="0" i="1" smtClean="0">
                            <a:solidFill>
                              <a:srgbClr val="C00000"/>
                            </a:solidFill>
                            <a:latin typeface="Cambria Math" panose="02040503050406030204" pitchFamily="18" charset="0"/>
                            <a:ea typeface="华文中宋" panose="02010600040101010101" pitchFamily="2" charset="-122"/>
                          </a:rPr>
                          <m:t>𝑠</m:t>
                        </m:r>
                        <m:r>
                          <a:rPr lang="en-US" altLang="zh-CN" sz="2000" b="0" i="1" smtClean="0">
                            <a:solidFill>
                              <a:srgbClr val="C00000"/>
                            </a:solidFill>
                            <a:latin typeface="Cambria Math" panose="02040503050406030204" pitchFamily="18" charset="0"/>
                            <a:ea typeface="华文中宋" panose="02010600040101010101" pitchFamily="2" charset="-122"/>
                          </a:rPr>
                          <m:t>,</m:t>
                        </m:r>
                        <m:r>
                          <a:rPr lang="en-US" altLang="zh-CN" sz="2000" b="0" i="1" smtClean="0">
                            <a:solidFill>
                              <a:srgbClr val="C00000"/>
                            </a:solidFill>
                            <a:latin typeface="Cambria Math" panose="02040503050406030204" pitchFamily="18" charset="0"/>
                            <a:ea typeface="华文中宋" panose="02010600040101010101" pitchFamily="2" charset="-122"/>
                          </a:rPr>
                          <m:t>𝑎</m:t>
                        </m:r>
                      </m:e>
                    </m:d>
                    <m:r>
                      <a:rPr lang="en-US" altLang="zh-CN" sz="2000" b="0" i="1" smtClean="0">
                        <a:solidFill>
                          <a:srgbClr val="C00000"/>
                        </a:solidFill>
                        <a:latin typeface="Cambria Math" panose="02040503050406030204" pitchFamily="18" charset="0"/>
                        <a:ea typeface="华文中宋" panose="02010600040101010101" pitchFamily="2" charset="-122"/>
                      </a:rPr>
                      <m:t>=</m:t>
                    </m:r>
                    <m:sSubSup>
                      <m:sSubSupPr>
                        <m:ctrlPr>
                          <a:rPr lang="en-US" altLang="zh-CN" sz="2000" b="0" i="1" smtClean="0">
                            <a:solidFill>
                              <a:srgbClr val="C00000"/>
                            </a:solidFill>
                            <a:latin typeface="Cambria Math" panose="02040503050406030204" pitchFamily="18" charset="0"/>
                            <a:ea typeface="华文中宋" panose="02010600040101010101" pitchFamily="2" charset="-122"/>
                          </a:rPr>
                        </m:ctrlPr>
                      </m:sSubSupPr>
                      <m:e>
                        <m:r>
                          <a:rPr lang="en-US" altLang="zh-CN" sz="2000" b="0" i="1" smtClean="0">
                            <a:solidFill>
                              <a:srgbClr val="C00000"/>
                            </a:solidFill>
                            <a:latin typeface="Cambria Math" panose="02040503050406030204" pitchFamily="18" charset="0"/>
                            <a:ea typeface="华文中宋" panose="02010600040101010101" pitchFamily="2" charset="-122"/>
                          </a:rPr>
                          <m:t>𝑅</m:t>
                        </m:r>
                      </m:e>
                      <m:sub>
                        <m:r>
                          <a:rPr lang="en-US" altLang="zh-CN" sz="2000" b="0" i="1" smtClean="0">
                            <a:solidFill>
                              <a:srgbClr val="C00000"/>
                            </a:solidFill>
                            <a:latin typeface="Cambria Math" panose="02040503050406030204" pitchFamily="18" charset="0"/>
                            <a:ea typeface="华文中宋" panose="02010600040101010101" pitchFamily="2" charset="-122"/>
                          </a:rPr>
                          <m:t>𝑠</m:t>
                        </m:r>
                      </m:sub>
                      <m:sup>
                        <m:r>
                          <a:rPr lang="en-US" altLang="zh-CN" sz="2000" b="0" i="1" smtClean="0">
                            <a:solidFill>
                              <a:srgbClr val="C00000"/>
                            </a:solidFill>
                            <a:latin typeface="Cambria Math" panose="02040503050406030204" pitchFamily="18" charset="0"/>
                            <a:ea typeface="华文中宋" panose="02010600040101010101" pitchFamily="2" charset="-122"/>
                          </a:rPr>
                          <m:t>𝑎</m:t>
                        </m:r>
                      </m:sup>
                    </m:sSubSup>
                    <m:r>
                      <a:rPr lang="en-US" altLang="zh-CN" sz="2000" b="0" i="1" smtClean="0">
                        <a:solidFill>
                          <a:srgbClr val="C00000"/>
                        </a:solidFill>
                        <a:latin typeface="Cambria Math" panose="02040503050406030204" pitchFamily="18" charset="0"/>
                        <a:ea typeface="华文中宋" panose="02010600040101010101" pitchFamily="2" charset="-122"/>
                      </a:rPr>
                      <m:t>+</m:t>
                    </m:r>
                    <m:r>
                      <m:rPr>
                        <m:sty m:val="p"/>
                      </m:rPr>
                      <a:rPr lang="en-US" altLang="zh-CN" sz="2000" i="1">
                        <a:solidFill>
                          <a:srgbClr val="C00000"/>
                        </a:solidFill>
                        <a:latin typeface="Cambria Math" panose="02040503050406030204" pitchFamily="18" charset="0"/>
                        <a:ea typeface="华文中宋" panose="02010600040101010101" pitchFamily="2" charset="-122"/>
                      </a:rPr>
                      <m:t>γ</m:t>
                    </m:r>
                    <m:nary>
                      <m:naryPr>
                        <m:chr m:val="∑"/>
                        <m:supHide m:val="on"/>
                        <m:ctrlPr>
                          <a:rPr lang="en-US" altLang="zh-CN" sz="2000" i="1" smtClean="0">
                            <a:solidFill>
                              <a:srgbClr val="C00000"/>
                            </a:solidFill>
                            <a:latin typeface="Cambria Math" panose="02040503050406030204" pitchFamily="18" charset="0"/>
                            <a:ea typeface="华文中宋" panose="02010600040101010101" pitchFamily="2" charset="-122"/>
                          </a:rPr>
                        </m:ctrlPr>
                      </m:naryPr>
                      <m:sub>
                        <m:r>
                          <m:rPr>
                            <m:sty m:val="p"/>
                            <m:brk m:alnAt="7"/>
                          </m:rPr>
                          <a:rPr lang="en-US" altLang="zh-CN" sz="2000" i="1">
                            <a:solidFill>
                              <a:srgbClr val="C00000"/>
                            </a:solidFill>
                            <a:latin typeface="Cambria Math" panose="02040503050406030204" pitchFamily="18" charset="0"/>
                            <a:ea typeface="华文中宋" panose="02010600040101010101" pitchFamily="2" charset="-122"/>
                          </a:rPr>
                          <m:t>s</m:t>
                        </m:r>
                        <m:r>
                          <a:rPr lang="en-US" altLang="zh-CN" sz="2000" b="0" i="1" baseline="30000" smtClean="0">
                            <a:solidFill>
                              <a:srgbClr val="C00000"/>
                            </a:solidFill>
                            <a:latin typeface="Cambria Math" panose="02040503050406030204" pitchFamily="18" charset="0"/>
                            <a:ea typeface="华文中宋" panose="02010600040101010101" pitchFamily="2" charset="-122"/>
                          </a:rPr>
                          <m:t>′</m:t>
                        </m:r>
                        <m:r>
                          <a:rPr lang="en-US" altLang="zh-CN" sz="2000" i="1" smtClean="0">
                            <a:solidFill>
                              <a:srgbClr val="C00000"/>
                            </a:solidFill>
                            <a:latin typeface="Cambria Math" panose="02040503050406030204" pitchFamily="18" charset="0"/>
                            <a:ea typeface="Cambria Math" panose="02040503050406030204" pitchFamily="18" charset="0"/>
                          </a:rPr>
                          <m:t>∈</m:t>
                        </m:r>
                        <m:r>
                          <a:rPr lang="en-US" altLang="zh-CN" sz="2000" b="0" i="1" smtClean="0">
                            <a:solidFill>
                              <a:srgbClr val="C00000"/>
                            </a:solidFill>
                            <a:latin typeface="Cambria Math" panose="02040503050406030204" pitchFamily="18" charset="0"/>
                            <a:ea typeface="Cambria Math" panose="02040503050406030204" pitchFamily="18" charset="0"/>
                          </a:rPr>
                          <m:t>𝑆</m:t>
                        </m:r>
                      </m:sub>
                      <m:sup/>
                      <m:e>
                        <m:sSubSup>
                          <m:sSubSupPr>
                            <m:ctrlPr>
                              <a:rPr lang="en-US" altLang="zh-CN" sz="2000" i="1" smtClean="0">
                                <a:solidFill>
                                  <a:srgbClr val="C00000"/>
                                </a:solidFill>
                                <a:latin typeface="Cambria Math" panose="02040503050406030204" pitchFamily="18" charset="0"/>
                                <a:ea typeface="华文中宋" panose="02010600040101010101" pitchFamily="2" charset="-122"/>
                              </a:rPr>
                            </m:ctrlPr>
                          </m:sSubSupPr>
                          <m:e>
                            <m:r>
                              <a:rPr lang="en-US" altLang="zh-CN" sz="2000" b="0" i="1" smtClean="0">
                                <a:solidFill>
                                  <a:srgbClr val="C00000"/>
                                </a:solidFill>
                                <a:latin typeface="Cambria Math" panose="02040503050406030204" pitchFamily="18" charset="0"/>
                                <a:ea typeface="华文中宋" panose="02010600040101010101" pitchFamily="2" charset="-122"/>
                              </a:rPr>
                              <m:t>𝑃</m:t>
                            </m:r>
                          </m:e>
                          <m:sub>
                            <m:r>
                              <a:rPr lang="en-US" altLang="zh-CN" sz="2000" b="0" i="1" smtClean="0">
                                <a:solidFill>
                                  <a:srgbClr val="C00000"/>
                                </a:solidFill>
                                <a:latin typeface="Cambria Math" panose="02040503050406030204" pitchFamily="18" charset="0"/>
                                <a:ea typeface="华文中宋" panose="02010600040101010101" pitchFamily="2" charset="-122"/>
                              </a:rPr>
                              <m:t>𝑠𝑠</m:t>
                            </m:r>
                            <m:r>
                              <a:rPr lang="en-US" altLang="zh-CN" sz="2000" b="0" i="1" baseline="30000" smtClean="0">
                                <a:solidFill>
                                  <a:srgbClr val="C00000"/>
                                </a:solidFill>
                                <a:latin typeface="Cambria Math" panose="02040503050406030204" pitchFamily="18" charset="0"/>
                                <a:ea typeface="华文中宋" panose="02010600040101010101" pitchFamily="2" charset="-122"/>
                              </a:rPr>
                              <m:t>′</m:t>
                            </m:r>
                          </m:sub>
                          <m:sup>
                            <m:r>
                              <a:rPr lang="en-US" altLang="zh-CN" sz="2000" b="0" i="1" smtClean="0">
                                <a:solidFill>
                                  <a:srgbClr val="C00000"/>
                                </a:solidFill>
                                <a:latin typeface="Cambria Math" panose="02040503050406030204" pitchFamily="18" charset="0"/>
                                <a:ea typeface="华文中宋" panose="02010600040101010101" pitchFamily="2" charset="-122"/>
                              </a:rPr>
                              <m:t>𝑎</m:t>
                            </m:r>
                          </m:sup>
                        </m:sSubSup>
                        <m:r>
                          <a:rPr lang="en-US" altLang="zh-CN" sz="2000" b="0" i="1" smtClean="0">
                            <a:solidFill>
                              <a:srgbClr val="C00000"/>
                            </a:solidFill>
                            <a:latin typeface="Cambria Math" panose="02040503050406030204" pitchFamily="18" charset="0"/>
                            <a:ea typeface="华文中宋" panose="02010600040101010101" pitchFamily="2" charset="-122"/>
                          </a:rPr>
                          <m:t> </m:t>
                        </m:r>
                        <m:r>
                          <a:rPr lang="en-US" altLang="zh-CN" sz="2000" b="0" i="1" smtClean="0">
                            <a:solidFill>
                              <a:srgbClr val="C00000"/>
                            </a:solidFill>
                            <a:latin typeface="Cambria Math" panose="02040503050406030204" pitchFamily="18" charset="0"/>
                            <a:ea typeface="华文中宋" panose="02010600040101010101" pitchFamily="2" charset="-122"/>
                          </a:rPr>
                          <m:t>𝑉</m:t>
                        </m:r>
                        <m:r>
                          <m:rPr>
                            <m:sty m:val="p"/>
                          </m:rPr>
                          <a:rPr lang="en-US" altLang="zh-CN" sz="2000" i="1" baseline="-25000">
                            <a:solidFill>
                              <a:srgbClr val="C00000"/>
                            </a:solidFill>
                            <a:latin typeface="Cambria Math" panose="02040503050406030204" pitchFamily="18" charset="0"/>
                            <a:ea typeface="华文中宋" panose="02010600040101010101" pitchFamily="2" charset="-122"/>
                          </a:rPr>
                          <m:t>π</m:t>
                        </m:r>
                        <m:r>
                          <a:rPr lang="en-US" altLang="zh-CN" sz="2000" b="0" i="1" smtClean="0">
                            <a:solidFill>
                              <a:srgbClr val="C00000"/>
                            </a:solidFill>
                            <a:latin typeface="Cambria Math" panose="02040503050406030204" pitchFamily="18" charset="0"/>
                            <a:ea typeface="华文中宋" panose="02010600040101010101" pitchFamily="2" charset="-122"/>
                          </a:rPr>
                          <m:t>(</m:t>
                        </m:r>
                        <m:r>
                          <a:rPr lang="en-US" altLang="zh-CN" sz="2000" b="0" i="1" smtClean="0">
                            <a:solidFill>
                              <a:srgbClr val="C00000"/>
                            </a:solidFill>
                            <a:latin typeface="Cambria Math" panose="02040503050406030204" pitchFamily="18" charset="0"/>
                            <a:ea typeface="华文中宋" panose="02010600040101010101" pitchFamily="2" charset="-122"/>
                          </a:rPr>
                          <m:t>𝑠</m:t>
                        </m:r>
                        <m:r>
                          <a:rPr lang="en-US" altLang="zh-CN" sz="2000" b="0" i="1" smtClean="0">
                            <a:solidFill>
                              <a:srgbClr val="C00000"/>
                            </a:solidFill>
                            <a:latin typeface="Cambria Math" panose="02040503050406030204" pitchFamily="18" charset="0"/>
                            <a:ea typeface="华文中宋" panose="02010600040101010101" pitchFamily="2" charset="-122"/>
                          </a:rPr>
                          <m:t>′)</m:t>
                        </m:r>
                      </m:e>
                    </m:nary>
                  </m:oMath>
                </a14:m>
                <a:endParaRPr lang="en-US" altLang="zh-CN" sz="2000" dirty="0">
                  <a:latin typeface="华文中宋" panose="02010600040101010101" pitchFamily="2" charset="-122"/>
                  <a:ea typeface="华文中宋" panose="02010600040101010101" pitchFamily="2" charset="-122"/>
                </a:endParaRPr>
              </a:p>
              <a:p>
                <a:pPr marL="800100" lvl="1">
                  <a:defRPr/>
                </a:pPr>
                <a:r>
                  <a:rPr lang="zh-CN" altLang="en-US" sz="1600" dirty="0">
                    <a:latin typeface="华文中宋" panose="02010600040101010101" pitchFamily="2" charset="-122"/>
                    <a:ea typeface="华文中宋" panose="02010600040101010101" pitchFamily="2" charset="-122"/>
                  </a:rPr>
                  <a:t>例如</a:t>
                </a:r>
                <a:endParaRPr lang="en-US" altLang="zh-CN" sz="1600" dirty="0">
                  <a:latin typeface="华文中宋" panose="02010600040101010101" pitchFamily="2" charset="-122"/>
                  <a:ea typeface="华文中宋" panose="02010600040101010101" pitchFamily="2" charset="-122"/>
                </a:endParaRPr>
              </a:p>
              <a:p>
                <a:pPr marL="800100" lvl="1">
                  <a:defRPr/>
                </a:pPr>
                <a:r>
                  <a:rPr lang="en-US" altLang="zh-CN" sz="1600" dirty="0">
                    <a:latin typeface="华文中宋" panose="02010600040101010101" pitchFamily="2" charset="-122"/>
                    <a:ea typeface="华文中宋" panose="02010600040101010101" pitchFamily="2" charset="-122"/>
                  </a:rPr>
                  <a:t>q</a:t>
                </a:r>
                <a:r>
                  <a:rPr lang="en-US" altLang="zh-CN" sz="1600" baseline="-25000" dirty="0">
                    <a:latin typeface="华文中宋" panose="02010600040101010101" pitchFamily="2" charset="-122"/>
                    <a:ea typeface="华文中宋" panose="02010600040101010101" pitchFamily="2" charset="-122"/>
                  </a:rPr>
                  <a:t>π</a:t>
                </a:r>
                <a:r>
                  <a:rPr lang="en-US" altLang="zh-CN" sz="1600" dirty="0">
                    <a:latin typeface="华文中宋" panose="02010600040101010101" pitchFamily="2" charset="-122"/>
                    <a:ea typeface="华文中宋" panose="02010600040101010101" pitchFamily="2" charset="-122"/>
                  </a:rPr>
                  <a:t>(</a:t>
                </a:r>
                <a:r>
                  <a:rPr lang="zh-CN" altLang="en-US" sz="1600" dirty="0">
                    <a:latin typeface="华文中宋" panose="02010600040101010101" pitchFamily="2" charset="-122"/>
                    <a:ea typeface="华文中宋" panose="02010600040101010101" pitchFamily="2" charset="-122"/>
                  </a:rPr>
                  <a:t>晴，打伞</a:t>
                </a:r>
                <a:r>
                  <a:rPr lang="en-US" altLang="zh-CN" sz="1600" dirty="0">
                    <a:latin typeface="华文中宋" panose="02010600040101010101" pitchFamily="2" charset="-122"/>
                    <a:ea typeface="华文中宋" panose="02010600040101010101" pitchFamily="2" charset="-122"/>
                  </a:rPr>
                  <a:t>)=(0.7*(-0.5)+0.3*1)</a:t>
                </a:r>
              </a:p>
              <a:p>
                <a:pPr marL="514350" lvl="1" indent="0">
                  <a:buNone/>
                  <a:defRPr/>
                </a:pPr>
                <a:r>
                  <a:rPr lang="en-US" altLang="zh-CN" sz="1600" dirty="0">
                    <a:latin typeface="华文中宋" panose="02010600040101010101" pitchFamily="2" charset="-122"/>
                    <a:ea typeface="华文中宋" panose="02010600040101010101" pitchFamily="2" charset="-122"/>
                  </a:rPr>
                  <a:t>                        +γ*(0.7*V</a:t>
                </a:r>
                <a:r>
                  <a:rPr lang="en-US" altLang="zh-CN" sz="1600" baseline="-25000" dirty="0">
                    <a:latin typeface="华文中宋" panose="02010600040101010101" pitchFamily="2" charset="-122"/>
                    <a:ea typeface="华文中宋" panose="02010600040101010101" pitchFamily="2" charset="-122"/>
                  </a:rPr>
                  <a:t>π</a:t>
                </a:r>
                <a:r>
                  <a:rPr lang="en-US" altLang="zh-CN" sz="1600" dirty="0">
                    <a:latin typeface="华文中宋" panose="02010600040101010101" pitchFamily="2" charset="-122"/>
                    <a:ea typeface="华文中宋" panose="02010600040101010101" pitchFamily="2" charset="-122"/>
                  </a:rPr>
                  <a:t>(</a:t>
                </a:r>
                <a:r>
                  <a:rPr lang="zh-CN" altLang="en-US" sz="1600" dirty="0">
                    <a:latin typeface="华文中宋" panose="02010600040101010101" pitchFamily="2" charset="-122"/>
                    <a:ea typeface="华文中宋" panose="02010600040101010101" pitchFamily="2" charset="-122"/>
                  </a:rPr>
                  <a:t>晴</a:t>
                </a:r>
                <a:r>
                  <a:rPr lang="en-US" altLang="zh-CN" sz="1600" dirty="0">
                    <a:latin typeface="华文中宋" panose="02010600040101010101" pitchFamily="2" charset="-122"/>
                    <a:ea typeface="华文中宋" panose="02010600040101010101" pitchFamily="2" charset="-122"/>
                  </a:rPr>
                  <a:t>)+0.3</a:t>
                </a:r>
                <a:r>
                  <a:rPr lang="zh-CN" altLang="en-US" sz="1600" dirty="0">
                    <a:latin typeface="华文中宋" panose="02010600040101010101" pitchFamily="2" charset="-122"/>
                    <a:ea typeface="华文中宋" panose="02010600040101010101" pitchFamily="2" charset="-122"/>
                  </a:rPr>
                  <a:t>*</a:t>
                </a:r>
                <a:r>
                  <a:rPr lang="en-US" altLang="zh-CN" sz="1600" dirty="0">
                    <a:latin typeface="华文中宋" panose="02010600040101010101" pitchFamily="2" charset="-122"/>
                    <a:ea typeface="华文中宋" panose="02010600040101010101" pitchFamily="2" charset="-122"/>
                  </a:rPr>
                  <a:t>V</a:t>
                </a:r>
                <a:r>
                  <a:rPr lang="en-US" altLang="zh-CN" sz="1600" baseline="-25000" dirty="0">
                    <a:latin typeface="华文中宋" panose="02010600040101010101" pitchFamily="2" charset="-122"/>
                    <a:ea typeface="华文中宋" panose="02010600040101010101" pitchFamily="2" charset="-122"/>
                  </a:rPr>
                  <a:t>π</a:t>
                </a:r>
                <a:r>
                  <a:rPr lang="en-US" altLang="zh-CN" sz="1600" dirty="0">
                    <a:latin typeface="华文中宋" panose="02010600040101010101" pitchFamily="2" charset="-122"/>
                    <a:ea typeface="华文中宋" panose="02010600040101010101" pitchFamily="2" charset="-122"/>
                  </a:rPr>
                  <a:t>(</a:t>
                </a:r>
                <a:r>
                  <a:rPr lang="zh-CN" altLang="en-US" sz="1600" dirty="0">
                    <a:latin typeface="华文中宋" panose="02010600040101010101" pitchFamily="2" charset="-122"/>
                    <a:ea typeface="华文中宋" panose="02010600040101010101" pitchFamily="2" charset="-122"/>
                  </a:rPr>
                  <a:t>雨</a:t>
                </a:r>
                <a:r>
                  <a:rPr lang="en-US" altLang="zh-CN" sz="1600" dirty="0">
                    <a:latin typeface="华文中宋" panose="02010600040101010101" pitchFamily="2" charset="-122"/>
                    <a:ea typeface="华文中宋" panose="02010600040101010101" pitchFamily="2" charset="-122"/>
                  </a:rPr>
                  <a:t>))</a:t>
                </a:r>
              </a:p>
            </p:txBody>
          </p:sp>
        </mc:Choice>
        <mc:Fallback xmlns="">
          <p:sp>
            <p:nvSpPr>
              <p:cNvPr id="14" name="内容占位符 4">
                <a:extLst>
                  <a:ext uri="{FF2B5EF4-FFF2-40B4-BE49-F238E27FC236}">
                    <a16:creationId xmlns:a16="http://schemas.microsoft.com/office/drawing/2014/main" id="{1533096B-7CF9-4AF8-9F21-654283E87B30}"/>
                  </a:ext>
                </a:extLst>
              </p:cNvPr>
              <p:cNvSpPr txBox="1">
                <a:spLocks noRot="1" noChangeAspect="1" noMove="1" noResize="1" noEditPoints="1" noAdjustHandles="1" noChangeArrowheads="1" noChangeShapeType="1" noTextEdit="1"/>
              </p:cNvSpPr>
              <p:nvPr/>
            </p:nvSpPr>
            <p:spPr>
              <a:xfrm>
                <a:off x="1104900" y="1206554"/>
                <a:ext cx="9779000" cy="4601178"/>
              </a:xfrm>
              <a:prstGeom prst="rect">
                <a:avLst/>
              </a:prstGeom>
              <a:blipFill>
                <a:blip r:embed="rId3"/>
                <a:stretch>
                  <a:fillRect l="-623" t="-79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ADC4FF9E-571B-4F4D-B0BC-96DC1AEF51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1500" y="3337417"/>
            <a:ext cx="3003145" cy="2541773"/>
          </a:xfrm>
          <a:prstGeom prst="rect">
            <a:avLst/>
          </a:prstGeom>
        </p:spPr>
      </p:pic>
      <p:cxnSp>
        <p:nvCxnSpPr>
          <p:cNvPr id="9" name="直接箭头连接符 8">
            <a:extLst>
              <a:ext uri="{FF2B5EF4-FFF2-40B4-BE49-F238E27FC236}">
                <a16:creationId xmlns:a16="http://schemas.microsoft.com/office/drawing/2014/main" id="{7F41A6A7-7F61-4EC4-B704-079F9D5A8AD6}"/>
              </a:ext>
            </a:extLst>
          </p:cNvPr>
          <p:cNvCxnSpPr/>
          <p:nvPr/>
        </p:nvCxnSpPr>
        <p:spPr>
          <a:xfrm flipV="1">
            <a:off x="4787900" y="4072751"/>
            <a:ext cx="3276600" cy="778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DCE7C069-83A9-42AA-AE2E-FE3D36787B13}"/>
              </a:ext>
            </a:extLst>
          </p:cNvPr>
          <p:cNvCxnSpPr/>
          <p:nvPr/>
        </p:nvCxnSpPr>
        <p:spPr>
          <a:xfrm>
            <a:off x="5702300" y="5156200"/>
            <a:ext cx="1828800" cy="376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3102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203200"/>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V(s) and Q(</a:t>
              </a:r>
              <a:r>
                <a:rPr kumimoji="0" lang="en-US" altLang="zh-CN" sz="2400" b="1" i="0" u="none" strike="noStrike" kern="1200" cap="none" spc="0" normalizeH="0" baseline="0" noProof="0" dirty="0" err="1">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s,a</a:t>
              </a:r>
              <a:r>
                <a:rPr kumimoji="0" lang="en-US" altLang="zh-CN" sz="2400" b="1" i="0" u="none" strike="noStrike" kern="1200" cap="none" spc="0" normalizeH="0" baseline="0" noProof="0" dirty="0">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1104900" y="1206554"/>
                <a:ext cx="9779000" cy="460117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ltLang="zh-CN" sz="2000" dirty="0">
                  <a:solidFill>
                    <a:prstClr val="black"/>
                  </a:solidFill>
                  <a:latin typeface="华文中宋" panose="02010600040101010101" pitchFamily="2" charset="-122"/>
                  <a:ea typeface="华文中宋" panose="02010600040101010101"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ltLang="zh-CN" sz="2000" dirty="0">
                  <a:solidFill>
                    <a:prstClr val="black"/>
                  </a:solidFill>
                  <a:latin typeface="华文中宋" panose="02010600040101010101" pitchFamily="2" charset="-122"/>
                  <a:ea typeface="华文中宋" panose="02010600040101010101"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ltLang="zh-CN" sz="2000" dirty="0">
                  <a:solidFill>
                    <a:prstClr val="black"/>
                  </a:solidFill>
                  <a:latin typeface="华文中宋" panose="02010600040101010101" pitchFamily="2" charset="-122"/>
                  <a:ea typeface="华文中宋" panose="02010600040101010101"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ltLang="zh-CN" sz="2000" dirty="0">
                  <a:solidFill>
                    <a:prstClr val="black"/>
                  </a:solidFill>
                  <a:latin typeface="华文中宋" panose="02010600040101010101" pitchFamily="2" charset="-122"/>
                  <a:ea typeface="华文中宋" panose="02010600040101010101"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ltLang="zh-CN" sz="2000" dirty="0">
                  <a:solidFill>
                    <a:prstClr val="black"/>
                  </a:solidFill>
                  <a:latin typeface="华文中宋" panose="02010600040101010101" pitchFamily="2" charset="-122"/>
                  <a:ea typeface="华文中宋" panose="02010600040101010101" pitchFamily="2" charset="-122"/>
                </a:endParaRPr>
              </a:p>
              <a:p>
                <a:pPr marL="0" marR="0" lvl="0" indent="0" algn="l" defTabSz="914400" rtl="0" eaLnBrk="1" fontAlgn="auto" latinLnBrk="0" hangingPunct="1">
                  <a:lnSpc>
                    <a:spcPct val="100000"/>
                  </a:lnSpc>
                  <a:spcBef>
                    <a:spcPct val="20000"/>
                  </a:spcBef>
                  <a:spcAft>
                    <a:spcPts val="0"/>
                  </a:spcAft>
                  <a:buClrTx/>
                  <a:buSzTx/>
                  <a:buNone/>
                  <a:tabLst/>
                  <a:defRPr/>
                </a:pPr>
                <a:r>
                  <a:rPr lang="zh-CN" altLang="en-US" sz="2000" dirty="0">
                    <a:solidFill>
                      <a:prstClr val="black"/>
                    </a:solidFill>
                    <a:latin typeface="华文中宋" panose="02010600040101010101" pitchFamily="2" charset="-122"/>
                    <a:ea typeface="华文中宋" panose="02010600040101010101" pitchFamily="2" charset="-122"/>
                  </a:rPr>
                  <a:t>通过</a:t>
                </a:r>
                <a:r>
                  <a:rPr lang="en-US" altLang="zh-CN" sz="2000" dirty="0">
                    <a:solidFill>
                      <a:prstClr val="black"/>
                    </a:solidFill>
                    <a:latin typeface="华文中宋" panose="02010600040101010101" pitchFamily="2" charset="-122"/>
                    <a:ea typeface="华文中宋" panose="02010600040101010101" pitchFamily="2" charset="-122"/>
                  </a:rPr>
                  <a:t>V(s)</a:t>
                </a:r>
                <a:r>
                  <a:rPr lang="zh-CN" altLang="en-US" sz="2000" dirty="0">
                    <a:solidFill>
                      <a:prstClr val="black"/>
                    </a:solidFill>
                    <a:latin typeface="华文中宋" panose="02010600040101010101" pitchFamily="2" charset="-122"/>
                    <a:ea typeface="华文中宋" panose="02010600040101010101" pitchFamily="2" charset="-122"/>
                  </a:rPr>
                  <a:t>与</a:t>
                </a:r>
                <a:r>
                  <a:rPr lang="en-US" altLang="zh-CN" sz="2000" dirty="0">
                    <a:solidFill>
                      <a:prstClr val="black"/>
                    </a:solidFill>
                    <a:latin typeface="华文中宋" panose="02010600040101010101" pitchFamily="2" charset="-122"/>
                    <a:ea typeface="华文中宋" panose="02010600040101010101" pitchFamily="2" charset="-122"/>
                  </a:rPr>
                  <a:t>q(</a:t>
                </a:r>
                <a:r>
                  <a:rPr lang="en-US" altLang="zh-CN" sz="2000" dirty="0" err="1">
                    <a:solidFill>
                      <a:prstClr val="black"/>
                    </a:solidFill>
                    <a:latin typeface="华文中宋" panose="02010600040101010101" pitchFamily="2" charset="-122"/>
                    <a:ea typeface="华文中宋" panose="02010600040101010101" pitchFamily="2" charset="-122"/>
                  </a:rPr>
                  <a:t>s,a</a:t>
                </a:r>
                <a:r>
                  <a:rPr lang="en-US" altLang="zh-CN" sz="2000" dirty="0">
                    <a:solidFill>
                      <a:prstClr val="black"/>
                    </a:solidFill>
                    <a:latin typeface="华文中宋" panose="02010600040101010101" pitchFamily="2" charset="-122"/>
                    <a:ea typeface="华文中宋" panose="02010600040101010101" pitchFamily="2" charset="-122"/>
                  </a:rPr>
                  <a:t>)</a:t>
                </a:r>
                <a:r>
                  <a:rPr lang="zh-CN" altLang="en-US" sz="2000" dirty="0">
                    <a:solidFill>
                      <a:prstClr val="black"/>
                    </a:solidFill>
                    <a:latin typeface="华文中宋" panose="02010600040101010101" pitchFamily="2" charset="-122"/>
                    <a:ea typeface="华文中宋" panose="02010600040101010101" pitchFamily="2" charset="-122"/>
                  </a:rPr>
                  <a:t>的表达式，很容易得出二者各自的</a:t>
                </a:r>
                <a:r>
                  <a:rPr lang="zh-CN" altLang="en-US" sz="2000" dirty="0">
                    <a:solidFill>
                      <a:srgbClr val="C00000"/>
                    </a:solidFill>
                    <a:latin typeface="华文中宋" panose="02010600040101010101" pitchFamily="2" charset="-122"/>
                    <a:ea typeface="华文中宋" panose="02010600040101010101" pitchFamily="2" charset="-122"/>
                  </a:rPr>
                  <a:t>递归表达式</a:t>
                </a:r>
                <a:endPar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a:p>
                <a:pPr marL="0" lvl="0" indent="0" algn="ctr">
                  <a:buNone/>
                  <a:defRPr/>
                </a:pPr>
                <a14:m>
                  <m:oMathPara xmlns:m="http://schemas.openxmlformats.org/officeDocument/2006/math">
                    <m:oMathParaPr>
                      <m:jc m:val="centerGroup"/>
                    </m:oMathParaPr>
                    <m:oMath xmlns:m="http://schemas.openxmlformats.org/officeDocument/2006/math">
                      <m:sSub>
                        <m:sSubPr>
                          <m:ctrlPr>
                            <a:rPr lang="en-US" altLang="zh-CN" sz="2000" i="1">
                              <a:solidFill>
                                <a:srgbClr val="C00000"/>
                              </a:solidFill>
                              <a:latin typeface="Cambria Math" panose="02040503050406030204" pitchFamily="18" charset="0"/>
                              <a:ea typeface="华文中宋" panose="02010600040101010101" pitchFamily="2" charset="-122"/>
                            </a:rPr>
                          </m:ctrlPr>
                        </m:sSubPr>
                        <m:e>
                          <m:r>
                            <m:rPr>
                              <m:sty m:val="p"/>
                            </m:rPr>
                            <a:rPr lang="en-US" altLang="zh-CN" sz="2000" i="1">
                              <a:solidFill>
                                <a:srgbClr val="C00000"/>
                              </a:solidFill>
                              <a:latin typeface="Cambria Math" panose="02040503050406030204" pitchFamily="18" charset="0"/>
                              <a:ea typeface="华文中宋" panose="02010600040101010101" pitchFamily="2" charset="-122"/>
                            </a:rPr>
                            <m:t>q</m:t>
                          </m:r>
                        </m:e>
                        <m:sub>
                          <m:r>
                            <m:rPr>
                              <m:sty m:val="p"/>
                            </m:rPr>
                            <a:rPr lang="en-US" altLang="zh-CN" sz="2000" i="1">
                              <a:solidFill>
                                <a:srgbClr val="C00000"/>
                              </a:solidFill>
                              <a:latin typeface="Cambria Math" panose="02040503050406030204" pitchFamily="18" charset="0"/>
                              <a:ea typeface="华文中宋" panose="02010600040101010101" pitchFamily="2" charset="-122"/>
                            </a:rPr>
                            <m:t>π</m:t>
                          </m:r>
                        </m:sub>
                      </m:sSub>
                      <m:d>
                        <m:dPr>
                          <m:ctrlPr>
                            <a:rPr lang="en-US" altLang="zh-CN" sz="2000" i="1">
                              <a:solidFill>
                                <a:srgbClr val="C00000"/>
                              </a:solidFill>
                              <a:latin typeface="Cambria Math" panose="02040503050406030204" pitchFamily="18" charset="0"/>
                              <a:ea typeface="华文中宋" panose="02010600040101010101" pitchFamily="2" charset="-122"/>
                            </a:rPr>
                          </m:ctrlPr>
                        </m:dPr>
                        <m:e>
                          <m:r>
                            <a:rPr lang="en-US" altLang="zh-CN" sz="2000" i="1">
                              <a:solidFill>
                                <a:srgbClr val="C00000"/>
                              </a:solidFill>
                              <a:latin typeface="Cambria Math" panose="02040503050406030204" pitchFamily="18" charset="0"/>
                              <a:ea typeface="华文中宋" panose="02010600040101010101" pitchFamily="2" charset="-122"/>
                            </a:rPr>
                            <m:t>𝑠</m:t>
                          </m:r>
                          <m:r>
                            <a:rPr lang="en-US" altLang="zh-CN" sz="2000" i="1">
                              <a:solidFill>
                                <a:srgbClr val="C00000"/>
                              </a:solidFill>
                              <a:latin typeface="Cambria Math" panose="02040503050406030204" pitchFamily="18" charset="0"/>
                              <a:ea typeface="华文中宋" panose="02010600040101010101" pitchFamily="2" charset="-122"/>
                            </a:rPr>
                            <m:t>,</m:t>
                          </m:r>
                          <m:r>
                            <a:rPr lang="en-US" altLang="zh-CN" sz="2000" i="1">
                              <a:solidFill>
                                <a:srgbClr val="C00000"/>
                              </a:solidFill>
                              <a:latin typeface="Cambria Math" panose="02040503050406030204" pitchFamily="18" charset="0"/>
                              <a:ea typeface="华文中宋" panose="02010600040101010101" pitchFamily="2" charset="-122"/>
                            </a:rPr>
                            <m:t>𝑎</m:t>
                          </m:r>
                        </m:e>
                      </m:d>
                      <m:r>
                        <a:rPr lang="en-US" altLang="zh-CN" sz="2000" i="1">
                          <a:solidFill>
                            <a:srgbClr val="C00000"/>
                          </a:solidFill>
                          <a:latin typeface="Cambria Math" panose="02040503050406030204" pitchFamily="18" charset="0"/>
                          <a:ea typeface="华文中宋" panose="02010600040101010101" pitchFamily="2" charset="-122"/>
                        </a:rPr>
                        <m:t>=</m:t>
                      </m:r>
                      <m:sSubSup>
                        <m:sSubSupPr>
                          <m:ctrlPr>
                            <a:rPr lang="en-US" altLang="zh-CN" sz="2000" i="1">
                              <a:solidFill>
                                <a:srgbClr val="C00000"/>
                              </a:solidFill>
                              <a:latin typeface="Cambria Math" panose="02040503050406030204" pitchFamily="18" charset="0"/>
                              <a:ea typeface="华文中宋" panose="02010600040101010101" pitchFamily="2" charset="-122"/>
                            </a:rPr>
                          </m:ctrlPr>
                        </m:sSubSupPr>
                        <m:e>
                          <m:r>
                            <a:rPr lang="en-US" altLang="zh-CN" sz="2000" i="1">
                              <a:solidFill>
                                <a:srgbClr val="C00000"/>
                              </a:solidFill>
                              <a:latin typeface="Cambria Math" panose="02040503050406030204" pitchFamily="18" charset="0"/>
                              <a:ea typeface="华文中宋" panose="02010600040101010101" pitchFamily="2" charset="-122"/>
                            </a:rPr>
                            <m:t>𝑅</m:t>
                          </m:r>
                        </m:e>
                        <m:sub>
                          <m:r>
                            <a:rPr lang="en-US" altLang="zh-CN" sz="2000" i="1">
                              <a:solidFill>
                                <a:srgbClr val="C00000"/>
                              </a:solidFill>
                              <a:latin typeface="Cambria Math" panose="02040503050406030204" pitchFamily="18" charset="0"/>
                              <a:ea typeface="华文中宋" panose="02010600040101010101" pitchFamily="2" charset="-122"/>
                            </a:rPr>
                            <m:t>𝑠</m:t>
                          </m:r>
                        </m:sub>
                        <m:sup>
                          <m:r>
                            <a:rPr lang="en-US" altLang="zh-CN" sz="2000" i="1">
                              <a:solidFill>
                                <a:srgbClr val="C00000"/>
                              </a:solidFill>
                              <a:latin typeface="Cambria Math" panose="02040503050406030204" pitchFamily="18" charset="0"/>
                              <a:ea typeface="华文中宋" panose="02010600040101010101" pitchFamily="2" charset="-122"/>
                            </a:rPr>
                            <m:t>𝑎</m:t>
                          </m:r>
                        </m:sup>
                      </m:sSubSup>
                      <m:r>
                        <a:rPr lang="en-US" altLang="zh-CN" sz="2000" i="1">
                          <a:solidFill>
                            <a:srgbClr val="C00000"/>
                          </a:solidFill>
                          <a:latin typeface="Cambria Math" panose="02040503050406030204" pitchFamily="18" charset="0"/>
                          <a:ea typeface="华文中宋" panose="02010600040101010101" pitchFamily="2" charset="-122"/>
                        </a:rPr>
                        <m:t>+</m:t>
                      </m:r>
                      <m:r>
                        <m:rPr>
                          <m:sty m:val="p"/>
                        </m:rPr>
                        <a:rPr lang="en-US" altLang="zh-CN" sz="2000" i="1">
                          <a:solidFill>
                            <a:srgbClr val="C00000"/>
                          </a:solidFill>
                          <a:latin typeface="Cambria Math" panose="02040503050406030204" pitchFamily="18" charset="0"/>
                          <a:ea typeface="华文中宋" panose="02010600040101010101" pitchFamily="2" charset="-122"/>
                        </a:rPr>
                        <m:t>γ</m:t>
                      </m:r>
                      <m:nary>
                        <m:naryPr>
                          <m:chr m:val="∑"/>
                          <m:supHide m:val="on"/>
                          <m:ctrlPr>
                            <a:rPr lang="en-US" altLang="zh-CN" sz="2000" i="1">
                              <a:solidFill>
                                <a:srgbClr val="C00000"/>
                              </a:solidFill>
                              <a:latin typeface="Cambria Math" panose="02040503050406030204" pitchFamily="18" charset="0"/>
                              <a:ea typeface="华文中宋" panose="02010600040101010101" pitchFamily="2" charset="-122"/>
                            </a:rPr>
                          </m:ctrlPr>
                        </m:naryPr>
                        <m:sub>
                          <m:r>
                            <m:rPr>
                              <m:sty m:val="p"/>
                              <m:brk m:alnAt="7"/>
                            </m:rPr>
                            <a:rPr lang="en-US" altLang="zh-CN" sz="2000" i="1">
                              <a:solidFill>
                                <a:srgbClr val="C00000"/>
                              </a:solidFill>
                              <a:latin typeface="Cambria Math" panose="02040503050406030204" pitchFamily="18" charset="0"/>
                              <a:ea typeface="华文中宋" panose="02010600040101010101" pitchFamily="2" charset="-122"/>
                            </a:rPr>
                            <m:t>s</m:t>
                          </m:r>
                          <m:r>
                            <a:rPr lang="en-US" altLang="zh-CN" sz="2000" i="1" baseline="30000">
                              <a:solidFill>
                                <a:srgbClr val="C00000"/>
                              </a:solidFill>
                              <a:latin typeface="Cambria Math" panose="02040503050406030204" pitchFamily="18" charset="0"/>
                              <a:ea typeface="华文中宋" panose="02010600040101010101" pitchFamily="2" charset="-122"/>
                            </a:rPr>
                            <m:t>′</m:t>
                          </m:r>
                          <m:r>
                            <a:rPr lang="en-US" altLang="zh-CN" sz="2000" i="1">
                              <a:solidFill>
                                <a:srgbClr val="C00000"/>
                              </a:solidFill>
                              <a:latin typeface="Cambria Math" panose="02040503050406030204" pitchFamily="18" charset="0"/>
                              <a:ea typeface="Cambria Math" panose="02040503050406030204" pitchFamily="18" charset="0"/>
                            </a:rPr>
                            <m:t>∈</m:t>
                          </m:r>
                          <m:r>
                            <a:rPr lang="en-US" altLang="zh-CN" sz="2000" i="1">
                              <a:solidFill>
                                <a:srgbClr val="C00000"/>
                              </a:solidFill>
                              <a:latin typeface="Cambria Math" panose="02040503050406030204" pitchFamily="18" charset="0"/>
                              <a:ea typeface="Cambria Math" panose="02040503050406030204" pitchFamily="18" charset="0"/>
                            </a:rPr>
                            <m:t>𝑆</m:t>
                          </m:r>
                        </m:sub>
                        <m:sup/>
                        <m:e>
                          <m:sSubSup>
                            <m:sSubSupPr>
                              <m:ctrlPr>
                                <a:rPr lang="en-US" altLang="zh-CN" sz="2000" i="1">
                                  <a:solidFill>
                                    <a:srgbClr val="C00000"/>
                                  </a:solidFill>
                                  <a:latin typeface="Cambria Math" panose="02040503050406030204" pitchFamily="18" charset="0"/>
                                  <a:ea typeface="华文中宋" panose="02010600040101010101" pitchFamily="2" charset="-122"/>
                                </a:rPr>
                              </m:ctrlPr>
                            </m:sSubSupPr>
                            <m:e>
                              <m:r>
                                <a:rPr lang="en-US" altLang="zh-CN" sz="2000" i="1">
                                  <a:solidFill>
                                    <a:srgbClr val="C00000"/>
                                  </a:solidFill>
                                  <a:latin typeface="Cambria Math" panose="02040503050406030204" pitchFamily="18" charset="0"/>
                                  <a:ea typeface="华文中宋" panose="02010600040101010101" pitchFamily="2" charset="-122"/>
                                </a:rPr>
                                <m:t>𝑃</m:t>
                              </m:r>
                            </m:e>
                            <m:sub>
                              <m:r>
                                <a:rPr lang="en-US" altLang="zh-CN" sz="2000" i="1">
                                  <a:solidFill>
                                    <a:srgbClr val="C00000"/>
                                  </a:solidFill>
                                  <a:latin typeface="Cambria Math" panose="02040503050406030204" pitchFamily="18" charset="0"/>
                                  <a:ea typeface="华文中宋" panose="02010600040101010101" pitchFamily="2" charset="-122"/>
                                </a:rPr>
                                <m:t>𝑠𝑠</m:t>
                              </m:r>
                              <m:r>
                                <a:rPr lang="en-US" altLang="zh-CN" sz="2000" i="1" baseline="30000">
                                  <a:solidFill>
                                    <a:srgbClr val="C00000"/>
                                  </a:solidFill>
                                  <a:latin typeface="Cambria Math" panose="02040503050406030204" pitchFamily="18" charset="0"/>
                                  <a:ea typeface="华文中宋" panose="02010600040101010101" pitchFamily="2" charset="-122"/>
                                </a:rPr>
                                <m:t>′</m:t>
                              </m:r>
                            </m:sub>
                            <m:sup>
                              <m:r>
                                <a:rPr lang="en-US" altLang="zh-CN" sz="2000" i="1">
                                  <a:solidFill>
                                    <a:srgbClr val="C00000"/>
                                  </a:solidFill>
                                  <a:latin typeface="Cambria Math" panose="02040503050406030204" pitchFamily="18" charset="0"/>
                                  <a:ea typeface="华文中宋" panose="02010600040101010101" pitchFamily="2" charset="-122"/>
                                </a:rPr>
                                <m:t>𝑎</m:t>
                              </m:r>
                            </m:sup>
                          </m:sSubSup>
                          <m:r>
                            <a:rPr lang="en-US" altLang="zh-CN" sz="2000" i="1">
                              <a:solidFill>
                                <a:srgbClr val="C00000"/>
                              </a:solidFill>
                              <a:latin typeface="Cambria Math" panose="02040503050406030204" pitchFamily="18" charset="0"/>
                              <a:ea typeface="华文中宋" panose="02010600040101010101" pitchFamily="2" charset="-122"/>
                            </a:rPr>
                            <m:t> </m:t>
                          </m:r>
                        </m:e>
                      </m:nary>
                      <m:nary>
                        <m:naryPr>
                          <m:chr m:val="∑"/>
                          <m:supHide m:val="on"/>
                          <m:ctrlPr>
                            <a:rPr lang="en-US" altLang="zh-CN" sz="2000" i="1">
                              <a:solidFill>
                                <a:srgbClr val="C00000"/>
                              </a:solidFill>
                              <a:latin typeface="Cambria Math" panose="02040503050406030204" pitchFamily="18" charset="0"/>
                              <a:ea typeface="华文中宋" panose="02010600040101010101" pitchFamily="2" charset="-122"/>
                            </a:rPr>
                          </m:ctrlPr>
                        </m:naryPr>
                        <m:sub>
                          <m:r>
                            <m:rPr>
                              <m:sty m:val="p"/>
                            </m:rPr>
                            <a:rPr lang="en-US" altLang="zh-CN" sz="2000" i="1">
                              <a:solidFill>
                                <a:srgbClr val="C00000"/>
                              </a:solidFill>
                              <a:latin typeface="Cambria Math" panose="02040503050406030204" pitchFamily="18" charset="0"/>
                              <a:ea typeface="华文中宋" panose="02010600040101010101" pitchFamily="2" charset="-122"/>
                            </a:rPr>
                            <m:t>a</m:t>
                          </m:r>
                          <m:r>
                            <a:rPr lang="en-US" altLang="zh-CN" sz="2000" i="1" baseline="30000">
                              <a:solidFill>
                                <a:srgbClr val="C00000"/>
                              </a:solidFill>
                              <a:latin typeface="Cambria Math" panose="02040503050406030204" pitchFamily="18" charset="0"/>
                              <a:ea typeface="华文中宋" panose="02010600040101010101" pitchFamily="2" charset="-122"/>
                            </a:rPr>
                            <m:t>′</m:t>
                          </m:r>
                          <m:r>
                            <a:rPr lang="en-US" altLang="zh-CN" sz="2000" i="1">
                              <a:solidFill>
                                <a:srgbClr val="C00000"/>
                              </a:solidFill>
                              <a:latin typeface="Cambria Math" panose="02040503050406030204" pitchFamily="18" charset="0"/>
                              <a:ea typeface="Cambria Math" panose="02040503050406030204" pitchFamily="18" charset="0"/>
                            </a:rPr>
                            <m:t>∈</m:t>
                          </m:r>
                          <m:r>
                            <m:rPr>
                              <m:sty m:val="p"/>
                            </m:rPr>
                            <a:rPr lang="en-US" altLang="zh-CN" sz="2000" i="1">
                              <a:solidFill>
                                <a:srgbClr val="C00000"/>
                              </a:solidFill>
                              <a:latin typeface="Cambria Math" panose="02040503050406030204" pitchFamily="18" charset="0"/>
                              <a:ea typeface="Cambria Math" panose="02040503050406030204" pitchFamily="18" charset="0"/>
                            </a:rPr>
                            <m:t>A</m:t>
                          </m:r>
                        </m:sub>
                        <m:sup/>
                        <m:e>
                          <m:r>
                            <m:rPr>
                              <m:sty m:val="p"/>
                            </m:rPr>
                            <a:rPr lang="en-US" altLang="zh-CN" sz="2000" i="1">
                              <a:solidFill>
                                <a:srgbClr val="C00000"/>
                              </a:solidFill>
                              <a:latin typeface="Cambria Math" panose="02040503050406030204" pitchFamily="18" charset="0"/>
                              <a:ea typeface="Cambria Math" panose="02040503050406030204" pitchFamily="18" charset="0"/>
                            </a:rPr>
                            <m:t>π</m:t>
                          </m:r>
                          <m:d>
                            <m:dPr>
                              <m:ctrlPr>
                                <a:rPr lang="en-US" altLang="zh-CN" sz="2000" b="0" i="1" smtClean="0">
                                  <a:solidFill>
                                    <a:srgbClr val="C00000"/>
                                  </a:solidFill>
                                  <a:latin typeface="Cambria Math" panose="02040503050406030204" pitchFamily="18" charset="0"/>
                                  <a:ea typeface="Cambria Math" panose="02040503050406030204" pitchFamily="18" charset="0"/>
                                </a:rPr>
                              </m:ctrlPr>
                            </m:dPr>
                            <m:e>
                              <m:sSup>
                                <m:sSupPr>
                                  <m:ctrlPr>
                                    <a:rPr lang="en-US" altLang="zh-CN" sz="2000" b="0" i="1" smtClean="0">
                                      <a:solidFill>
                                        <a:srgbClr val="C00000"/>
                                      </a:solidFill>
                                      <a:latin typeface="Cambria Math" panose="02040503050406030204" pitchFamily="18" charset="0"/>
                                      <a:ea typeface="Cambria Math" panose="02040503050406030204" pitchFamily="18" charset="0"/>
                                    </a:rPr>
                                  </m:ctrlPr>
                                </m:sSupPr>
                                <m:e>
                                  <m:r>
                                    <a:rPr lang="en-US" altLang="zh-CN" sz="2000" b="0" i="1" smtClean="0">
                                      <a:solidFill>
                                        <a:srgbClr val="C00000"/>
                                      </a:solidFill>
                                      <a:latin typeface="Cambria Math" panose="02040503050406030204" pitchFamily="18" charset="0"/>
                                      <a:ea typeface="Cambria Math" panose="02040503050406030204" pitchFamily="18" charset="0"/>
                                    </a:rPr>
                                    <m:t>𝑎</m:t>
                                  </m:r>
                                </m:e>
                                <m:sup>
                                  <m:r>
                                    <a:rPr lang="en-US" altLang="zh-CN" sz="2000" b="0" i="1" smtClean="0">
                                      <a:solidFill>
                                        <a:srgbClr val="C00000"/>
                                      </a:solidFill>
                                      <a:latin typeface="Cambria Math" panose="02040503050406030204" pitchFamily="18" charset="0"/>
                                      <a:ea typeface="Cambria Math" panose="02040503050406030204" pitchFamily="18" charset="0"/>
                                    </a:rPr>
                                    <m:t>′</m:t>
                                  </m:r>
                                </m:sup>
                              </m:sSup>
                            </m:e>
                            <m:e>
                              <m:sSup>
                                <m:sSupPr>
                                  <m:ctrlPr>
                                    <a:rPr lang="en-US" altLang="zh-CN" sz="2000" b="0" i="1" smtClean="0">
                                      <a:solidFill>
                                        <a:srgbClr val="C00000"/>
                                      </a:solidFill>
                                      <a:latin typeface="Cambria Math" panose="02040503050406030204" pitchFamily="18" charset="0"/>
                                      <a:ea typeface="Cambria Math" panose="02040503050406030204" pitchFamily="18" charset="0"/>
                                    </a:rPr>
                                  </m:ctrlPr>
                                </m:sSupPr>
                                <m:e>
                                  <m:r>
                                    <a:rPr lang="en-US" altLang="zh-CN" sz="2000" b="0" i="1" smtClean="0">
                                      <a:solidFill>
                                        <a:srgbClr val="C00000"/>
                                      </a:solidFill>
                                      <a:latin typeface="Cambria Math" panose="02040503050406030204" pitchFamily="18" charset="0"/>
                                      <a:ea typeface="Cambria Math" panose="02040503050406030204" pitchFamily="18" charset="0"/>
                                    </a:rPr>
                                    <m:t>𝑠</m:t>
                                  </m:r>
                                </m:e>
                                <m:sup>
                                  <m:r>
                                    <a:rPr lang="en-US" altLang="zh-CN" sz="2000" b="0" i="1" smtClean="0">
                                      <a:solidFill>
                                        <a:srgbClr val="C00000"/>
                                      </a:solidFill>
                                      <a:latin typeface="Cambria Math" panose="02040503050406030204" pitchFamily="18" charset="0"/>
                                      <a:ea typeface="Cambria Math" panose="02040503050406030204" pitchFamily="18" charset="0"/>
                                    </a:rPr>
                                    <m:t>′</m:t>
                                  </m:r>
                                </m:sup>
                              </m:sSup>
                            </m:e>
                          </m:d>
                          <m:r>
                            <a:rPr lang="en-US" altLang="zh-CN" sz="2000" b="0" i="1" smtClean="0">
                              <a:solidFill>
                                <a:srgbClr val="C00000"/>
                              </a:solidFill>
                              <a:latin typeface="Cambria Math" panose="02040503050406030204" pitchFamily="18" charset="0"/>
                              <a:ea typeface="Cambria Math" panose="02040503050406030204" pitchFamily="18" charset="0"/>
                            </a:rPr>
                            <m:t>𝑞</m:t>
                          </m:r>
                          <m:r>
                            <m:rPr>
                              <m:sty m:val="p"/>
                            </m:rPr>
                            <a:rPr lang="en-US" altLang="zh-CN" sz="2000" i="1" baseline="-25000">
                              <a:solidFill>
                                <a:srgbClr val="C00000"/>
                              </a:solidFill>
                              <a:latin typeface="Cambria Math" panose="02040503050406030204" pitchFamily="18" charset="0"/>
                              <a:ea typeface="Cambria Math" panose="02040503050406030204" pitchFamily="18" charset="0"/>
                            </a:rPr>
                            <m:t>π</m:t>
                          </m:r>
                          <m:r>
                            <a:rPr lang="en-US" altLang="zh-CN" sz="2000" b="0" i="1" smtClean="0">
                              <a:solidFill>
                                <a:srgbClr val="C00000"/>
                              </a:solidFill>
                              <a:latin typeface="Cambria Math" panose="02040503050406030204" pitchFamily="18" charset="0"/>
                              <a:ea typeface="Cambria Math" panose="02040503050406030204" pitchFamily="18" charset="0"/>
                            </a:rPr>
                            <m:t>(</m:t>
                          </m:r>
                          <m:r>
                            <a:rPr lang="en-US" altLang="zh-CN" sz="2000" b="0" i="1" smtClean="0">
                              <a:solidFill>
                                <a:srgbClr val="C00000"/>
                              </a:solidFill>
                              <a:latin typeface="Cambria Math" panose="02040503050406030204" pitchFamily="18" charset="0"/>
                              <a:ea typeface="Cambria Math" panose="02040503050406030204" pitchFamily="18" charset="0"/>
                            </a:rPr>
                            <m:t>𝑠</m:t>
                          </m:r>
                          <m:r>
                            <a:rPr lang="en-US" altLang="zh-CN" sz="2000" b="0" i="1" smtClean="0">
                              <a:solidFill>
                                <a:srgbClr val="C00000"/>
                              </a:solidFill>
                              <a:latin typeface="Cambria Math" panose="02040503050406030204" pitchFamily="18" charset="0"/>
                              <a:ea typeface="Cambria Math" panose="02040503050406030204" pitchFamily="18" charset="0"/>
                            </a:rPr>
                            <m:t>′,</m:t>
                          </m:r>
                          <m:r>
                            <a:rPr lang="en-US" altLang="zh-CN" sz="2000" b="0" i="1" smtClean="0">
                              <a:solidFill>
                                <a:srgbClr val="C00000"/>
                              </a:solidFill>
                              <a:latin typeface="Cambria Math" panose="02040503050406030204" pitchFamily="18" charset="0"/>
                              <a:ea typeface="Cambria Math" panose="02040503050406030204" pitchFamily="18" charset="0"/>
                            </a:rPr>
                            <m:t>𝑎</m:t>
                          </m:r>
                          <m:r>
                            <a:rPr lang="en-US" altLang="zh-CN" sz="2000" b="0" i="1" smtClean="0">
                              <a:solidFill>
                                <a:srgbClr val="C00000"/>
                              </a:solidFill>
                              <a:latin typeface="Cambria Math" panose="02040503050406030204" pitchFamily="18" charset="0"/>
                              <a:ea typeface="Cambria Math" panose="02040503050406030204" pitchFamily="18" charset="0"/>
                            </a:rPr>
                            <m:t>′)</m:t>
                          </m:r>
                        </m:e>
                      </m:nary>
                    </m:oMath>
                  </m:oMathPara>
                </a14:m>
                <a:endPar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a:p>
                <a:pPr marL="0" lvl="0" indent="0" algn="ctr">
                  <a:buNone/>
                  <a:defRPr/>
                </a:pPr>
                <a14:m>
                  <m:oMathPara xmlns:m="http://schemas.openxmlformats.org/officeDocument/2006/math">
                    <m:oMathParaPr>
                      <m:jc m:val="centerGroup"/>
                    </m:oMathParaPr>
                    <m:oMath xmlns:m="http://schemas.openxmlformats.org/officeDocument/2006/math">
                      <m:sSub>
                        <m:sSubPr>
                          <m:ctrlPr>
                            <a:rPr lang="en-US" altLang="zh-CN" sz="2000" i="1">
                              <a:solidFill>
                                <a:srgbClr val="C00000"/>
                              </a:solidFill>
                              <a:latin typeface="Cambria Math" panose="02040503050406030204" pitchFamily="18" charset="0"/>
                              <a:ea typeface="华文中宋" panose="02010600040101010101" pitchFamily="2" charset="-122"/>
                            </a:rPr>
                          </m:ctrlPr>
                        </m:sSubPr>
                        <m:e>
                          <m:r>
                            <a:rPr lang="en-US" altLang="zh-CN" sz="2000" b="0" i="1" smtClean="0">
                              <a:solidFill>
                                <a:srgbClr val="C00000"/>
                              </a:solidFill>
                              <a:latin typeface="Cambria Math" panose="02040503050406030204" pitchFamily="18" charset="0"/>
                              <a:ea typeface="华文中宋" panose="02010600040101010101" pitchFamily="2" charset="-122"/>
                            </a:rPr>
                            <m:t>𝑉</m:t>
                          </m:r>
                        </m:e>
                        <m:sub>
                          <m:r>
                            <m:rPr>
                              <m:sty m:val="p"/>
                            </m:rPr>
                            <a:rPr lang="en-US" altLang="zh-CN" sz="2000" i="1">
                              <a:solidFill>
                                <a:srgbClr val="C00000"/>
                              </a:solidFill>
                              <a:latin typeface="Cambria Math" panose="02040503050406030204" pitchFamily="18" charset="0"/>
                              <a:ea typeface="华文中宋" panose="02010600040101010101" pitchFamily="2" charset="-122"/>
                            </a:rPr>
                            <m:t>π</m:t>
                          </m:r>
                        </m:sub>
                      </m:sSub>
                      <m:d>
                        <m:dPr>
                          <m:ctrlPr>
                            <a:rPr lang="en-US" altLang="zh-CN" sz="2000" i="1">
                              <a:solidFill>
                                <a:srgbClr val="C00000"/>
                              </a:solidFill>
                              <a:latin typeface="Cambria Math" panose="02040503050406030204" pitchFamily="18" charset="0"/>
                              <a:ea typeface="华文中宋" panose="02010600040101010101" pitchFamily="2" charset="-122"/>
                            </a:rPr>
                          </m:ctrlPr>
                        </m:dPr>
                        <m:e>
                          <m:r>
                            <a:rPr lang="en-US" altLang="zh-CN" sz="2000" b="0" i="1" smtClean="0">
                              <a:solidFill>
                                <a:srgbClr val="C00000"/>
                              </a:solidFill>
                              <a:latin typeface="Cambria Math" panose="02040503050406030204" pitchFamily="18" charset="0"/>
                              <a:ea typeface="华文中宋" panose="02010600040101010101" pitchFamily="2" charset="-122"/>
                            </a:rPr>
                            <m:t>𝑠</m:t>
                          </m:r>
                        </m:e>
                      </m:d>
                      <m:r>
                        <a:rPr lang="en-US" altLang="zh-CN" sz="2000" i="1">
                          <a:solidFill>
                            <a:srgbClr val="C00000"/>
                          </a:solidFill>
                          <a:latin typeface="Cambria Math" panose="02040503050406030204" pitchFamily="18" charset="0"/>
                          <a:ea typeface="华文中宋" panose="02010600040101010101" pitchFamily="2" charset="-122"/>
                        </a:rPr>
                        <m:t>=</m:t>
                      </m:r>
                      <m:nary>
                        <m:naryPr>
                          <m:chr m:val="∑"/>
                          <m:supHide m:val="on"/>
                          <m:ctrlPr>
                            <a:rPr lang="en-US" altLang="zh-CN" sz="2000" i="1">
                              <a:solidFill>
                                <a:srgbClr val="C00000"/>
                              </a:solidFill>
                              <a:latin typeface="Cambria Math" panose="02040503050406030204" pitchFamily="18" charset="0"/>
                              <a:ea typeface="华文中宋" panose="02010600040101010101" pitchFamily="2" charset="-122"/>
                            </a:rPr>
                          </m:ctrlPr>
                        </m:naryPr>
                        <m:sub>
                          <m:r>
                            <m:rPr>
                              <m:sty m:val="p"/>
                            </m:rPr>
                            <a:rPr lang="en-US" altLang="zh-CN" sz="2000" i="1">
                              <a:solidFill>
                                <a:srgbClr val="C00000"/>
                              </a:solidFill>
                              <a:latin typeface="Cambria Math" panose="02040503050406030204" pitchFamily="18" charset="0"/>
                              <a:ea typeface="华文中宋" panose="02010600040101010101" pitchFamily="2" charset="-122"/>
                            </a:rPr>
                            <m:t>a</m:t>
                          </m:r>
                          <m:r>
                            <a:rPr lang="en-US" altLang="zh-CN" sz="2000" i="1">
                              <a:solidFill>
                                <a:srgbClr val="C00000"/>
                              </a:solidFill>
                              <a:latin typeface="Cambria Math" panose="02040503050406030204" pitchFamily="18" charset="0"/>
                              <a:ea typeface="Cambria Math" panose="02040503050406030204" pitchFamily="18" charset="0"/>
                            </a:rPr>
                            <m:t>∈</m:t>
                          </m:r>
                          <m:r>
                            <m:rPr>
                              <m:sty m:val="p"/>
                            </m:rPr>
                            <a:rPr lang="en-US" altLang="zh-CN" sz="2000" i="1">
                              <a:solidFill>
                                <a:srgbClr val="C00000"/>
                              </a:solidFill>
                              <a:latin typeface="Cambria Math" panose="02040503050406030204" pitchFamily="18" charset="0"/>
                              <a:ea typeface="Cambria Math" panose="02040503050406030204" pitchFamily="18" charset="0"/>
                            </a:rPr>
                            <m:t>A</m:t>
                          </m:r>
                        </m:sub>
                        <m:sup/>
                        <m:e>
                          <m:r>
                            <m:rPr>
                              <m:sty m:val="p"/>
                            </m:rPr>
                            <a:rPr lang="en-US" altLang="zh-CN" sz="2000" i="1">
                              <a:solidFill>
                                <a:srgbClr val="C00000"/>
                              </a:solidFill>
                              <a:latin typeface="Cambria Math" panose="02040503050406030204" pitchFamily="18" charset="0"/>
                              <a:ea typeface="Cambria Math" panose="02040503050406030204" pitchFamily="18" charset="0"/>
                            </a:rPr>
                            <m:t>π</m:t>
                          </m:r>
                          <m:d>
                            <m:dPr>
                              <m:ctrlPr>
                                <a:rPr lang="en-US" altLang="zh-CN" sz="2000" i="1">
                                  <a:solidFill>
                                    <a:srgbClr val="C00000"/>
                                  </a:solidFill>
                                  <a:latin typeface="Cambria Math" panose="02040503050406030204" pitchFamily="18" charset="0"/>
                                  <a:ea typeface="Cambria Math" panose="02040503050406030204" pitchFamily="18" charset="0"/>
                                </a:rPr>
                              </m:ctrlPr>
                            </m:dPr>
                            <m:e>
                              <m:r>
                                <a:rPr lang="en-US" altLang="zh-CN" sz="2000" b="0" i="1" smtClean="0">
                                  <a:solidFill>
                                    <a:srgbClr val="C00000"/>
                                  </a:solidFill>
                                  <a:latin typeface="Cambria Math" panose="02040503050406030204" pitchFamily="18" charset="0"/>
                                  <a:ea typeface="Cambria Math" panose="02040503050406030204" pitchFamily="18" charset="0"/>
                                </a:rPr>
                                <m:t>𝑎</m:t>
                              </m:r>
                            </m:e>
                            <m:e>
                              <m:r>
                                <a:rPr lang="en-US" altLang="zh-CN" sz="2000" b="0" i="1" smtClean="0">
                                  <a:solidFill>
                                    <a:srgbClr val="C00000"/>
                                  </a:solidFill>
                                  <a:latin typeface="Cambria Math" panose="02040503050406030204" pitchFamily="18" charset="0"/>
                                  <a:ea typeface="Cambria Math" panose="02040503050406030204" pitchFamily="18" charset="0"/>
                                </a:rPr>
                                <m:t>𝑠</m:t>
                              </m:r>
                            </m:e>
                          </m:d>
                        </m:e>
                      </m:nary>
                      <m:r>
                        <a:rPr lang="en-US" altLang="zh-CN" sz="2000" b="0" i="1" smtClean="0">
                          <a:solidFill>
                            <a:srgbClr val="C00000"/>
                          </a:solidFill>
                          <a:latin typeface="Cambria Math" panose="02040503050406030204" pitchFamily="18" charset="0"/>
                          <a:ea typeface="Cambria Math" panose="02040503050406030204" pitchFamily="18" charset="0"/>
                        </a:rPr>
                        <m:t> (</m:t>
                      </m:r>
                      <m:sSubSup>
                        <m:sSubSupPr>
                          <m:ctrlPr>
                            <a:rPr lang="en-US" altLang="zh-CN" sz="2000" i="1" smtClean="0">
                              <a:solidFill>
                                <a:srgbClr val="C00000"/>
                              </a:solidFill>
                              <a:latin typeface="Cambria Math" panose="02040503050406030204" pitchFamily="18" charset="0"/>
                              <a:ea typeface="华文中宋" panose="02010600040101010101" pitchFamily="2" charset="-122"/>
                            </a:rPr>
                          </m:ctrlPr>
                        </m:sSubSupPr>
                        <m:e>
                          <m:r>
                            <a:rPr lang="en-US" altLang="zh-CN" sz="2000" i="1">
                              <a:solidFill>
                                <a:srgbClr val="C00000"/>
                              </a:solidFill>
                              <a:latin typeface="Cambria Math" panose="02040503050406030204" pitchFamily="18" charset="0"/>
                              <a:ea typeface="华文中宋" panose="02010600040101010101" pitchFamily="2" charset="-122"/>
                            </a:rPr>
                            <m:t>𝑅</m:t>
                          </m:r>
                        </m:e>
                        <m:sub>
                          <m:r>
                            <a:rPr lang="en-US" altLang="zh-CN" sz="2000" i="1">
                              <a:solidFill>
                                <a:srgbClr val="C00000"/>
                              </a:solidFill>
                              <a:latin typeface="Cambria Math" panose="02040503050406030204" pitchFamily="18" charset="0"/>
                              <a:ea typeface="华文中宋" panose="02010600040101010101" pitchFamily="2" charset="-122"/>
                            </a:rPr>
                            <m:t>𝑠</m:t>
                          </m:r>
                        </m:sub>
                        <m:sup>
                          <m:r>
                            <a:rPr lang="en-US" altLang="zh-CN" sz="2000" i="1">
                              <a:solidFill>
                                <a:srgbClr val="C00000"/>
                              </a:solidFill>
                              <a:latin typeface="Cambria Math" panose="02040503050406030204" pitchFamily="18" charset="0"/>
                              <a:ea typeface="华文中宋" panose="02010600040101010101" pitchFamily="2" charset="-122"/>
                            </a:rPr>
                            <m:t>𝑎</m:t>
                          </m:r>
                        </m:sup>
                      </m:sSubSup>
                      <m:r>
                        <a:rPr lang="en-US" altLang="zh-CN" sz="2000" i="1">
                          <a:solidFill>
                            <a:srgbClr val="C00000"/>
                          </a:solidFill>
                          <a:latin typeface="Cambria Math" panose="02040503050406030204" pitchFamily="18" charset="0"/>
                          <a:ea typeface="华文中宋" panose="02010600040101010101" pitchFamily="2" charset="-122"/>
                        </a:rPr>
                        <m:t>+</m:t>
                      </m:r>
                      <m:r>
                        <m:rPr>
                          <m:sty m:val="p"/>
                        </m:rPr>
                        <a:rPr lang="en-US" altLang="zh-CN" sz="2000" i="1">
                          <a:solidFill>
                            <a:srgbClr val="C00000"/>
                          </a:solidFill>
                          <a:latin typeface="Cambria Math" panose="02040503050406030204" pitchFamily="18" charset="0"/>
                          <a:ea typeface="华文中宋" panose="02010600040101010101" pitchFamily="2" charset="-122"/>
                        </a:rPr>
                        <m:t>γ</m:t>
                      </m:r>
                      <m:nary>
                        <m:naryPr>
                          <m:chr m:val="∑"/>
                          <m:supHide m:val="on"/>
                          <m:ctrlPr>
                            <a:rPr lang="en-US" altLang="zh-CN" sz="2000" i="1">
                              <a:solidFill>
                                <a:srgbClr val="C00000"/>
                              </a:solidFill>
                              <a:latin typeface="Cambria Math" panose="02040503050406030204" pitchFamily="18" charset="0"/>
                              <a:ea typeface="华文中宋" panose="02010600040101010101" pitchFamily="2" charset="-122"/>
                            </a:rPr>
                          </m:ctrlPr>
                        </m:naryPr>
                        <m:sub>
                          <m:r>
                            <a:rPr lang="en-US" altLang="zh-CN" sz="2000" b="0" i="1" smtClean="0">
                              <a:solidFill>
                                <a:srgbClr val="C00000"/>
                              </a:solidFill>
                              <a:latin typeface="Cambria Math" panose="02040503050406030204" pitchFamily="18" charset="0"/>
                              <a:ea typeface="华文中宋" panose="02010600040101010101" pitchFamily="2" charset="-122"/>
                            </a:rPr>
                            <m:t>𝑠</m:t>
                          </m:r>
                          <m:r>
                            <a:rPr lang="en-US" altLang="zh-CN" sz="2000" b="0" i="1" baseline="30000" smtClean="0">
                              <a:solidFill>
                                <a:srgbClr val="C00000"/>
                              </a:solidFill>
                              <a:latin typeface="Cambria Math" panose="02040503050406030204" pitchFamily="18" charset="0"/>
                              <a:ea typeface="华文中宋" panose="02010600040101010101" pitchFamily="2" charset="-122"/>
                            </a:rPr>
                            <m:t>′</m:t>
                          </m:r>
                          <m:r>
                            <a:rPr lang="en-US" altLang="zh-CN" sz="2000" i="1">
                              <a:solidFill>
                                <a:srgbClr val="C00000"/>
                              </a:solidFill>
                              <a:latin typeface="Cambria Math" panose="02040503050406030204" pitchFamily="18" charset="0"/>
                              <a:ea typeface="Cambria Math" panose="02040503050406030204" pitchFamily="18" charset="0"/>
                            </a:rPr>
                            <m:t>∈</m:t>
                          </m:r>
                          <m:r>
                            <a:rPr lang="en-US" altLang="zh-CN" sz="2000" i="1">
                              <a:solidFill>
                                <a:srgbClr val="C00000"/>
                              </a:solidFill>
                              <a:latin typeface="Cambria Math" panose="02040503050406030204" pitchFamily="18" charset="0"/>
                              <a:ea typeface="Cambria Math" panose="02040503050406030204" pitchFamily="18" charset="0"/>
                            </a:rPr>
                            <m:t>𝑆</m:t>
                          </m:r>
                        </m:sub>
                        <m:sup/>
                        <m:e>
                          <m:sSubSup>
                            <m:sSubSupPr>
                              <m:ctrlPr>
                                <a:rPr lang="en-US" altLang="zh-CN" sz="2000" i="1">
                                  <a:solidFill>
                                    <a:srgbClr val="C00000"/>
                                  </a:solidFill>
                                  <a:latin typeface="Cambria Math" panose="02040503050406030204" pitchFamily="18" charset="0"/>
                                  <a:ea typeface="华文中宋" panose="02010600040101010101" pitchFamily="2" charset="-122"/>
                                </a:rPr>
                              </m:ctrlPr>
                            </m:sSubSupPr>
                            <m:e>
                              <m:r>
                                <a:rPr lang="en-US" altLang="zh-CN" sz="2000" i="1">
                                  <a:solidFill>
                                    <a:srgbClr val="C00000"/>
                                  </a:solidFill>
                                  <a:latin typeface="Cambria Math" panose="02040503050406030204" pitchFamily="18" charset="0"/>
                                  <a:ea typeface="华文中宋" panose="02010600040101010101" pitchFamily="2" charset="-122"/>
                                </a:rPr>
                                <m:t>𝑃</m:t>
                              </m:r>
                            </m:e>
                            <m:sub>
                              <m:r>
                                <a:rPr lang="en-US" altLang="zh-CN" sz="2000" i="1">
                                  <a:solidFill>
                                    <a:srgbClr val="C00000"/>
                                  </a:solidFill>
                                  <a:latin typeface="Cambria Math" panose="02040503050406030204" pitchFamily="18" charset="0"/>
                                  <a:ea typeface="华文中宋" panose="02010600040101010101" pitchFamily="2" charset="-122"/>
                                </a:rPr>
                                <m:t>𝑠</m:t>
                              </m:r>
                              <m:r>
                                <a:rPr lang="en-US" altLang="zh-CN" sz="2000" b="0" i="1" smtClean="0">
                                  <a:solidFill>
                                    <a:srgbClr val="C00000"/>
                                  </a:solidFill>
                                  <a:latin typeface="Cambria Math" panose="02040503050406030204" pitchFamily="18" charset="0"/>
                                  <a:ea typeface="华文中宋" panose="02010600040101010101" pitchFamily="2" charset="-122"/>
                                </a:rPr>
                                <m:t>𝑠</m:t>
                              </m:r>
                              <m:r>
                                <a:rPr lang="en-US" altLang="zh-CN" sz="2000" b="0" i="1" baseline="30000" smtClean="0">
                                  <a:solidFill>
                                    <a:srgbClr val="C00000"/>
                                  </a:solidFill>
                                  <a:latin typeface="Cambria Math" panose="02040503050406030204" pitchFamily="18" charset="0"/>
                                  <a:ea typeface="华文中宋" panose="02010600040101010101" pitchFamily="2" charset="-122"/>
                                </a:rPr>
                                <m:t>′</m:t>
                              </m:r>
                            </m:sub>
                            <m:sup>
                              <m:r>
                                <a:rPr lang="en-US" altLang="zh-CN" sz="2000" i="1">
                                  <a:solidFill>
                                    <a:srgbClr val="C00000"/>
                                  </a:solidFill>
                                  <a:latin typeface="Cambria Math" panose="02040503050406030204" pitchFamily="18" charset="0"/>
                                  <a:ea typeface="华文中宋" panose="02010600040101010101" pitchFamily="2" charset="-122"/>
                                </a:rPr>
                                <m:t>𝑎</m:t>
                              </m:r>
                            </m:sup>
                          </m:sSubSup>
                          <m:r>
                            <a:rPr lang="en-US" altLang="zh-CN" sz="2000" i="1">
                              <a:solidFill>
                                <a:srgbClr val="C00000"/>
                              </a:solidFill>
                              <a:latin typeface="Cambria Math" panose="02040503050406030204" pitchFamily="18" charset="0"/>
                              <a:ea typeface="华文中宋" panose="02010600040101010101" pitchFamily="2" charset="-122"/>
                            </a:rPr>
                            <m:t> </m:t>
                          </m:r>
                          <m:r>
                            <a:rPr lang="en-US" altLang="zh-CN" sz="2000" i="1">
                              <a:solidFill>
                                <a:srgbClr val="C00000"/>
                              </a:solidFill>
                              <a:latin typeface="Cambria Math" panose="02040503050406030204" pitchFamily="18" charset="0"/>
                              <a:ea typeface="华文中宋" panose="02010600040101010101" pitchFamily="2" charset="-122"/>
                            </a:rPr>
                            <m:t>𝑉</m:t>
                          </m:r>
                          <m:r>
                            <a:rPr lang="en-US" altLang="zh-CN" sz="2000" i="1" baseline="-25000">
                              <a:solidFill>
                                <a:srgbClr val="C00000"/>
                              </a:solidFill>
                              <a:latin typeface="Cambria Math" panose="02040503050406030204" pitchFamily="18" charset="0"/>
                              <a:ea typeface="华文中宋" panose="02010600040101010101" pitchFamily="2" charset="-122"/>
                            </a:rPr>
                            <m:t>𝜋</m:t>
                          </m:r>
                          <m:d>
                            <m:dPr>
                              <m:ctrlPr>
                                <a:rPr lang="en-US" altLang="zh-CN" sz="2000" i="1">
                                  <a:solidFill>
                                    <a:srgbClr val="C00000"/>
                                  </a:solidFill>
                                  <a:latin typeface="Cambria Math" panose="02040503050406030204" pitchFamily="18" charset="0"/>
                                  <a:ea typeface="华文中宋" panose="02010600040101010101" pitchFamily="2" charset="-122"/>
                                </a:rPr>
                              </m:ctrlPr>
                            </m:dPr>
                            <m:e>
                              <m:sSup>
                                <m:sSupPr>
                                  <m:ctrlPr>
                                    <a:rPr lang="en-US" altLang="zh-CN" sz="2000" i="1">
                                      <a:solidFill>
                                        <a:srgbClr val="C00000"/>
                                      </a:solidFill>
                                      <a:latin typeface="Cambria Math" panose="02040503050406030204" pitchFamily="18" charset="0"/>
                                      <a:ea typeface="华文中宋" panose="02010600040101010101" pitchFamily="2" charset="-122"/>
                                    </a:rPr>
                                  </m:ctrlPr>
                                </m:sSupPr>
                                <m:e>
                                  <m:r>
                                    <a:rPr lang="en-US" altLang="zh-CN" sz="2000" i="1">
                                      <a:solidFill>
                                        <a:srgbClr val="C00000"/>
                                      </a:solidFill>
                                      <a:latin typeface="Cambria Math" panose="02040503050406030204" pitchFamily="18" charset="0"/>
                                      <a:ea typeface="华文中宋" panose="02010600040101010101" pitchFamily="2" charset="-122"/>
                                    </a:rPr>
                                    <m:t>𝑠</m:t>
                                  </m:r>
                                </m:e>
                                <m:sup>
                                  <m:r>
                                    <a:rPr lang="en-US" altLang="zh-CN" sz="2000" i="1">
                                      <a:solidFill>
                                        <a:srgbClr val="C00000"/>
                                      </a:solidFill>
                                      <a:latin typeface="Cambria Math" panose="02040503050406030204" pitchFamily="18" charset="0"/>
                                      <a:ea typeface="华文中宋" panose="02010600040101010101" pitchFamily="2" charset="-122"/>
                                    </a:rPr>
                                    <m:t>′</m:t>
                                  </m:r>
                                </m:sup>
                              </m:sSup>
                            </m:e>
                          </m:d>
                        </m:e>
                      </m:nary>
                      <m:r>
                        <a:rPr lang="en-US" altLang="zh-CN" sz="2000" b="0" i="1" smtClean="0">
                          <a:solidFill>
                            <a:srgbClr val="C00000"/>
                          </a:solidFill>
                          <a:latin typeface="Cambria Math" panose="02040503050406030204" pitchFamily="18" charset="0"/>
                          <a:ea typeface="华文中宋" panose="02010600040101010101" pitchFamily="2" charset="-122"/>
                        </a:rPr>
                        <m:t> )</m:t>
                      </m:r>
                    </m:oMath>
                  </m:oMathPara>
                </a14:m>
                <a:endPar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p:txBody>
          </p:sp>
        </mc:Choice>
        <mc:Fallback xmlns="">
          <p:sp>
            <p:nvSpPr>
              <p:cNvPr id="14" name="内容占位符 4">
                <a:extLst>
                  <a:ext uri="{FF2B5EF4-FFF2-40B4-BE49-F238E27FC236}">
                    <a16:creationId xmlns:a16="http://schemas.microsoft.com/office/drawing/2014/main" id="{1533096B-7CF9-4AF8-9F21-654283E87B30}"/>
                  </a:ext>
                </a:extLst>
              </p:cNvPr>
              <p:cNvSpPr txBox="1">
                <a:spLocks noRot="1" noChangeAspect="1" noMove="1" noResize="1" noEditPoints="1" noAdjustHandles="1" noChangeArrowheads="1" noChangeShapeType="1" noTextEdit="1"/>
              </p:cNvSpPr>
              <p:nvPr/>
            </p:nvSpPr>
            <p:spPr>
              <a:xfrm>
                <a:off x="1104900" y="1206554"/>
                <a:ext cx="9779000" cy="4601178"/>
              </a:xfrm>
              <a:prstGeom prst="rect">
                <a:avLst/>
              </a:prstGeom>
              <a:blipFill>
                <a:blip r:embed="rId4"/>
                <a:stretch>
                  <a:fillRect l="-623"/>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FBADA262-6AF8-44BF-9619-F4F6DA000559}"/>
              </a:ext>
            </a:extLst>
          </p:cNvPr>
          <p:cNvPicPr>
            <a:picLocks noChangeAspect="1"/>
          </p:cNvPicPr>
          <p:nvPr/>
        </p:nvPicPr>
        <p:blipFill>
          <a:blip r:embed="rId5"/>
          <a:stretch>
            <a:fillRect/>
          </a:stretch>
        </p:blipFill>
        <p:spPr>
          <a:xfrm>
            <a:off x="2578417" y="1246344"/>
            <a:ext cx="6394334" cy="2343150"/>
          </a:xfrm>
          <a:prstGeom prst="rect">
            <a:avLst/>
          </a:prstGeom>
        </p:spPr>
      </p:pic>
    </p:spTree>
    <p:extLst>
      <p:ext uri="{BB962C8B-B14F-4D97-AF65-F5344CB8AC3E}">
        <p14:creationId xmlns:p14="http://schemas.microsoft.com/office/powerpoint/2010/main" val="168624586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7" end="7"/>
                                            </p:txEl>
                                          </p:spTgt>
                                        </p:tgtEl>
                                        <p:attrNameLst>
                                          <p:attrName>style.visibility</p:attrName>
                                        </p:attrNameLst>
                                      </p:cBhvr>
                                      <p:to>
                                        <p:strVal val="visible"/>
                                      </p:to>
                                    </p:set>
                                    <p:anim calcmode="lin" valueType="num">
                                      <p:cBhvr additive="base">
                                        <p:cTn id="7"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8" end="8"/>
                                            </p:txEl>
                                          </p:spTgt>
                                        </p:tgtEl>
                                        <p:attrNameLst>
                                          <p:attrName>style.visibility</p:attrName>
                                        </p:attrNameLst>
                                      </p:cBhvr>
                                      <p:to>
                                        <p:strVal val="visible"/>
                                      </p:to>
                                    </p:set>
                                    <p:anim calcmode="lin" valueType="num">
                                      <p:cBhvr additive="base">
                                        <p:cTn id="11"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9" end="9"/>
                                            </p:txEl>
                                          </p:spTgt>
                                        </p:tgtEl>
                                        <p:attrNameLst>
                                          <p:attrName>style.visibility</p:attrName>
                                        </p:attrNameLst>
                                      </p:cBhvr>
                                      <p:to>
                                        <p:strVal val="visible"/>
                                      </p:to>
                                    </p:set>
                                    <p:anim calcmode="lin" valueType="num">
                                      <p:cBhvr additive="base">
                                        <p:cTn id="15" dur="500" fill="hold"/>
                                        <p:tgtEl>
                                          <p:spTgt spid="14">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203200"/>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MDP</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1104900" y="1206554"/>
                <a:ext cx="9779000" cy="460117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R="0" lvl="0" algn="l"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3.</a:t>
                </a:r>
                <a:r>
                  <a:rPr kumimoji="0" lang="zh-CN" altLang="en-US"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策略优化</a:t>
                </a:r>
                <a:endPar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a:p>
                <a:pPr marL="457200" lvl="1" indent="0">
                  <a:buNone/>
                  <a:defRPr/>
                </a:pPr>
                <a:r>
                  <a:rPr lang="zh-CN" altLang="en-US" sz="1800" dirty="0">
                    <a:solidFill>
                      <a:prstClr val="black"/>
                    </a:solidFill>
                    <a:latin typeface="华文中宋" panose="02010600040101010101" pitchFamily="2" charset="-122"/>
                    <a:ea typeface="华文中宋" panose="02010600040101010101" pitchFamily="2" charset="-122"/>
                  </a:rPr>
                  <a:t>对于两个不同的策略 </a:t>
                </a:r>
                <a:r>
                  <a:rPr lang="en-US" altLang="zh-CN" sz="1800" dirty="0">
                    <a:solidFill>
                      <a:prstClr val="black"/>
                    </a:solidFill>
                    <a:latin typeface="华文中宋" panose="02010600040101010101" pitchFamily="2" charset="-122"/>
                    <a:ea typeface="华文中宋" panose="02010600040101010101" pitchFamily="2" charset="-122"/>
                  </a:rPr>
                  <a:t>π </a:t>
                </a:r>
                <a:r>
                  <a:rPr lang="zh-CN" altLang="en-US" sz="1800" dirty="0">
                    <a:solidFill>
                      <a:prstClr val="black"/>
                    </a:solidFill>
                    <a:latin typeface="华文中宋" panose="02010600040101010101" pitchFamily="2" charset="-122"/>
                    <a:ea typeface="华文中宋" panose="02010600040101010101" pitchFamily="2" charset="-122"/>
                  </a:rPr>
                  <a:t>和 </a:t>
                </a:r>
                <a:r>
                  <a:rPr lang="en-US" altLang="zh-CN" sz="1800" dirty="0">
                    <a:solidFill>
                      <a:prstClr val="black"/>
                    </a:solidFill>
                    <a:latin typeface="华文中宋" panose="02010600040101010101" pitchFamily="2" charset="-122"/>
                    <a:ea typeface="华文中宋" panose="02010600040101010101" pitchFamily="2" charset="-122"/>
                  </a:rPr>
                  <a:t>π’</a:t>
                </a:r>
                <a:r>
                  <a:rPr lang="zh-CN" altLang="en-US" sz="1800" dirty="0">
                    <a:solidFill>
                      <a:prstClr val="black"/>
                    </a:solidFill>
                    <a:latin typeface="华文中宋" panose="02010600040101010101" pitchFamily="2" charset="-122"/>
                    <a:ea typeface="华文中宋" panose="02010600040101010101" pitchFamily="2" charset="-122"/>
                  </a:rPr>
                  <a:t>，如果</a:t>
                </a:r>
                <a:r>
                  <a:rPr lang="zh-CN" altLang="en-US" sz="1800" dirty="0">
                    <a:solidFill>
                      <a:srgbClr val="C00000"/>
                    </a:solidFill>
                    <a:latin typeface="华文中宋" panose="02010600040101010101" pitchFamily="2" charset="-122"/>
                    <a:ea typeface="华文中宋" panose="02010600040101010101" pitchFamily="2" charset="-122"/>
                  </a:rPr>
                  <a:t>对于任意状态</a:t>
                </a:r>
                <a:r>
                  <a:rPr lang="en-US" altLang="zh-CN" sz="1800" dirty="0">
                    <a:solidFill>
                      <a:srgbClr val="C00000"/>
                    </a:solidFill>
                    <a:latin typeface="华文中宋" panose="02010600040101010101" pitchFamily="2" charset="-122"/>
                    <a:ea typeface="华文中宋" panose="02010600040101010101" pitchFamily="2" charset="-122"/>
                  </a:rPr>
                  <a:t>s</a:t>
                </a:r>
                <a:r>
                  <a:rPr lang="zh-CN" altLang="en-US" sz="1800" dirty="0">
                    <a:solidFill>
                      <a:srgbClr val="C00000"/>
                    </a:solidFill>
                    <a:latin typeface="华文中宋" panose="02010600040101010101" pitchFamily="2" charset="-122"/>
                    <a:ea typeface="华文中宋" panose="02010600040101010101" pitchFamily="2" charset="-122"/>
                  </a:rPr>
                  <a:t>都有 </a:t>
                </a:r>
                <a:r>
                  <a:rPr lang="en-US" altLang="zh-CN" sz="1800" dirty="0">
                    <a:solidFill>
                      <a:srgbClr val="C00000"/>
                    </a:solidFill>
                    <a:latin typeface="华文中宋" panose="02010600040101010101" pitchFamily="2" charset="-122"/>
                    <a:ea typeface="华文中宋" panose="02010600040101010101" pitchFamily="2" charset="-122"/>
                  </a:rPr>
                  <a:t>V</a:t>
                </a:r>
                <a:r>
                  <a:rPr lang="en-US" altLang="zh-CN" sz="1800" baseline="-25000" dirty="0">
                    <a:solidFill>
                      <a:srgbClr val="C00000"/>
                    </a:solidFill>
                    <a:latin typeface="华文中宋" panose="02010600040101010101" pitchFamily="2" charset="-122"/>
                    <a:ea typeface="华文中宋" panose="02010600040101010101" pitchFamily="2" charset="-122"/>
                  </a:rPr>
                  <a:t>π</a:t>
                </a:r>
                <a:r>
                  <a:rPr lang="en-US" altLang="zh-CN" sz="1800" dirty="0">
                    <a:solidFill>
                      <a:srgbClr val="C00000"/>
                    </a:solidFill>
                    <a:latin typeface="华文中宋" panose="02010600040101010101" pitchFamily="2" charset="-122"/>
                    <a:ea typeface="华文中宋" panose="02010600040101010101" pitchFamily="2" charset="-122"/>
                  </a:rPr>
                  <a:t>(s)</a:t>
                </a:r>
                <a:r>
                  <a:rPr lang="zh-CN" altLang="en-US" sz="1800" dirty="0">
                    <a:solidFill>
                      <a:srgbClr val="C00000"/>
                    </a:solidFill>
                    <a:latin typeface="华文中宋" panose="02010600040101010101" pitchFamily="2" charset="-122"/>
                    <a:ea typeface="华文中宋" panose="02010600040101010101" pitchFamily="2" charset="-122"/>
                  </a:rPr>
                  <a:t>≥</a:t>
                </a:r>
                <a:r>
                  <a:rPr lang="en-US" altLang="zh-CN" sz="1800" dirty="0">
                    <a:solidFill>
                      <a:srgbClr val="C00000"/>
                    </a:solidFill>
                    <a:latin typeface="华文中宋" panose="02010600040101010101" pitchFamily="2" charset="-122"/>
                    <a:ea typeface="华文中宋" panose="02010600040101010101" pitchFamily="2" charset="-122"/>
                  </a:rPr>
                  <a:t> V</a:t>
                </a:r>
                <a:r>
                  <a:rPr lang="en-US" altLang="zh-CN" sz="1800" baseline="-25000" dirty="0">
                    <a:solidFill>
                      <a:srgbClr val="C00000"/>
                    </a:solidFill>
                    <a:latin typeface="华文中宋" panose="02010600040101010101" pitchFamily="2" charset="-122"/>
                    <a:ea typeface="华文中宋" panose="02010600040101010101" pitchFamily="2" charset="-122"/>
                  </a:rPr>
                  <a:t>π</a:t>
                </a:r>
                <a:r>
                  <a:rPr lang="zh-CN" altLang="en-US" sz="1800" baseline="-25000" dirty="0">
                    <a:solidFill>
                      <a:srgbClr val="C00000"/>
                    </a:solidFill>
                    <a:latin typeface="华文中宋" panose="02010600040101010101" pitchFamily="2" charset="-122"/>
                    <a:ea typeface="华文中宋" panose="02010600040101010101" pitchFamily="2" charset="-122"/>
                  </a:rPr>
                  <a:t>’</a:t>
                </a:r>
                <a:r>
                  <a:rPr lang="en-US" altLang="zh-CN" sz="1800" dirty="0">
                    <a:solidFill>
                      <a:srgbClr val="C00000"/>
                    </a:solidFill>
                    <a:latin typeface="华文中宋" panose="02010600040101010101" pitchFamily="2" charset="-122"/>
                    <a:ea typeface="华文中宋" panose="02010600040101010101" pitchFamily="2" charset="-122"/>
                  </a:rPr>
                  <a:t>(s)</a:t>
                </a:r>
                <a:r>
                  <a:rPr lang="zh-CN" altLang="en-US" sz="1800" dirty="0">
                    <a:solidFill>
                      <a:prstClr val="black"/>
                    </a:solidFill>
                    <a:latin typeface="华文中宋" panose="02010600040101010101" pitchFamily="2" charset="-122"/>
                    <a:ea typeface="华文中宋" panose="02010600040101010101" pitchFamily="2" charset="-122"/>
                  </a:rPr>
                  <a:t>，则称策略 </a:t>
                </a:r>
                <a:r>
                  <a:rPr lang="el-GR" altLang="zh-CN" sz="1800" dirty="0">
                    <a:solidFill>
                      <a:prstClr val="black"/>
                    </a:solidFill>
                    <a:latin typeface="华文中宋" panose="02010600040101010101" pitchFamily="2" charset="-122"/>
                    <a:ea typeface="华文中宋" panose="02010600040101010101" pitchFamily="2" charset="-122"/>
                  </a:rPr>
                  <a:t>π </a:t>
                </a:r>
                <a:r>
                  <a:rPr lang="zh-CN" altLang="en-US" sz="1800" dirty="0">
                    <a:solidFill>
                      <a:prstClr val="black"/>
                    </a:solidFill>
                    <a:latin typeface="华文中宋" panose="02010600040101010101" pitchFamily="2" charset="-122"/>
                    <a:ea typeface="华文中宋" panose="02010600040101010101" pitchFamily="2" charset="-122"/>
                  </a:rPr>
                  <a:t>优于策略</a:t>
                </a:r>
                <a:r>
                  <a:rPr lang="en-US" altLang="zh-CN" sz="1800" dirty="0">
                    <a:solidFill>
                      <a:prstClr val="black"/>
                    </a:solidFill>
                    <a:latin typeface="华文中宋" panose="02010600040101010101" pitchFamily="2" charset="-122"/>
                    <a:ea typeface="华文中宋" panose="02010600040101010101" pitchFamily="2" charset="-122"/>
                  </a:rPr>
                  <a:t>π’</a:t>
                </a:r>
                <a:r>
                  <a:rPr lang="zh-CN" altLang="en-US" sz="1800" dirty="0">
                    <a:solidFill>
                      <a:prstClr val="black"/>
                    </a:solidFill>
                    <a:latin typeface="华文中宋" panose="02010600040101010101" pitchFamily="2" charset="-122"/>
                    <a:ea typeface="华文中宋" panose="02010600040101010101" pitchFamily="2" charset="-122"/>
                  </a:rPr>
                  <a:t>。 </a:t>
                </a:r>
                <a:endParaRPr lang="en-US" altLang="zh-CN" sz="1800" dirty="0">
                  <a:solidFill>
                    <a:prstClr val="black"/>
                  </a:solidFill>
                  <a:latin typeface="华文中宋" panose="02010600040101010101" pitchFamily="2" charset="-122"/>
                  <a:ea typeface="华文中宋" panose="02010600040101010101" pitchFamily="2" charset="-122"/>
                </a:endParaRPr>
              </a:p>
              <a:p>
                <a:pPr marL="457200" lvl="1" indent="0">
                  <a:buNone/>
                  <a:defRPr/>
                </a:pPr>
                <a:r>
                  <a:rPr lang="zh-CN" altLang="en-US" sz="1800" dirty="0">
                    <a:solidFill>
                      <a:prstClr val="black"/>
                    </a:solidFill>
                    <a:latin typeface="华文中宋" panose="02010600040101010101" pitchFamily="2" charset="-122"/>
                    <a:ea typeface="华文中宋" panose="02010600040101010101" pitchFamily="2" charset="-122"/>
                  </a:rPr>
                  <a:t>对于任意有限状态和动作的马尔可夫决策过程，都</a:t>
                </a:r>
                <a:r>
                  <a:rPr lang="zh-CN" altLang="en-US" sz="1800" dirty="0">
                    <a:solidFill>
                      <a:srgbClr val="C00000"/>
                    </a:solidFill>
                    <a:latin typeface="华文中宋" panose="02010600040101010101" pitchFamily="2" charset="-122"/>
                    <a:ea typeface="华文中宋" panose="02010600040101010101" pitchFamily="2" charset="-122"/>
                  </a:rPr>
                  <a:t>至少存在一个最优策略</a:t>
                </a:r>
                <a:r>
                  <a:rPr lang="zh-CN" altLang="en-US" sz="1800" dirty="0">
                    <a:solidFill>
                      <a:prstClr val="black"/>
                    </a:solidFill>
                    <a:latin typeface="华文中宋" panose="02010600040101010101" pitchFamily="2" charset="-122"/>
                    <a:ea typeface="华文中宋" panose="02010600040101010101" pitchFamily="2" charset="-122"/>
                  </a:rPr>
                  <a:t>，它优于其他任何不同的策略。 根据最优策略的定义与性质，马尔可夫决策过程的优化目标为</a:t>
                </a:r>
                <a:endParaRPr lang="en-US" altLang="zh-CN" sz="1800" dirty="0">
                  <a:solidFill>
                    <a:prstClr val="black"/>
                  </a:solidFill>
                  <a:latin typeface="华文中宋" panose="02010600040101010101" pitchFamily="2" charset="-122"/>
                  <a:ea typeface="华文中宋" panose="02010600040101010101" pitchFamily="2" charset="-122"/>
                </a:endParaRPr>
              </a:p>
              <a:p>
                <a:pPr marL="457200" lvl="1" indent="0" algn="ctr">
                  <a:buNone/>
                  <a:defRPr/>
                </a:pPr>
                <a:r>
                  <a:rPr lang="en-US" altLang="zh-CN" sz="1800" dirty="0">
                    <a:solidFill>
                      <a:srgbClr val="C00000"/>
                    </a:solidFill>
                    <a:latin typeface="华文中宋" panose="02010600040101010101" pitchFamily="2" charset="-122"/>
                    <a:ea typeface="华文中宋" panose="02010600040101010101" pitchFamily="2" charset="-122"/>
                  </a:rPr>
                  <a:t>V*(s) = max</a:t>
                </a:r>
                <a:r>
                  <a:rPr lang="en-US" altLang="zh-CN" sz="1800" baseline="-25000" dirty="0">
                    <a:solidFill>
                      <a:srgbClr val="C00000"/>
                    </a:solidFill>
                    <a:latin typeface="华文中宋" panose="02010600040101010101" pitchFamily="2" charset="-122"/>
                    <a:ea typeface="华文中宋" panose="02010600040101010101" pitchFamily="2" charset="-122"/>
                  </a:rPr>
                  <a:t>π</a:t>
                </a:r>
                <a:r>
                  <a:rPr lang="en-US" altLang="zh-CN" sz="1800" dirty="0">
                    <a:solidFill>
                      <a:srgbClr val="C00000"/>
                    </a:solidFill>
                    <a:latin typeface="华文中宋" panose="02010600040101010101" pitchFamily="2" charset="-122"/>
                    <a:ea typeface="华文中宋" panose="02010600040101010101" pitchFamily="2" charset="-122"/>
                  </a:rPr>
                  <a:t>V</a:t>
                </a:r>
                <a:r>
                  <a:rPr lang="en-US" altLang="zh-CN" sz="1800" baseline="-25000" dirty="0">
                    <a:solidFill>
                      <a:srgbClr val="C00000"/>
                    </a:solidFill>
                    <a:latin typeface="华文中宋" panose="02010600040101010101" pitchFamily="2" charset="-122"/>
                    <a:ea typeface="华文中宋" panose="02010600040101010101" pitchFamily="2" charset="-122"/>
                  </a:rPr>
                  <a:t>π</a:t>
                </a:r>
                <a:r>
                  <a:rPr lang="en-US" altLang="zh-CN" sz="1800" dirty="0">
                    <a:solidFill>
                      <a:srgbClr val="C00000"/>
                    </a:solidFill>
                    <a:latin typeface="华文中宋" panose="02010600040101010101" pitchFamily="2" charset="-122"/>
                    <a:ea typeface="华文中宋" panose="02010600040101010101" pitchFamily="2" charset="-122"/>
                  </a:rPr>
                  <a:t>(s)</a:t>
                </a:r>
              </a:p>
              <a:p>
                <a:pPr marL="457200" lvl="1" indent="0">
                  <a:buNone/>
                  <a:defRPr/>
                </a:pPr>
                <a:r>
                  <a:rPr kumimoji="0" lang="zh-CN" altLang="en-US" sz="1800" b="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rPr>
                  <a:t>同理，最优动作值函数定义为</a:t>
                </a:r>
                <a:endParaRPr kumimoji="0" lang="en-US" altLang="zh-CN" sz="1800" b="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endParaRPr>
              </a:p>
              <a:p>
                <a:pPr marL="457200" lvl="1" indent="0" algn="ctr">
                  <a:buNone/>
                  <a:defRPr/>
                </a:pPr>
                <a:r>
                  <a:rPr lang="en-US" altLang="zh-CN" sz="1800" dirty="0">
                    <a:solidFill>
                      <a:srgbClr val="C00000"/>
                    </a:solidFill>
                    <a:latin typeface="华文中宋" panose="02010600040101010101" pitchFamily="2" charset="-122"/>
                    <a:ea typeface="华文中宋" panose="02010600040101010101" pitchFamily="2" charset="-122"/>
                  </a:rPr>
                  <a:t>q*(</a:t>
                </a:r>
                <a:r>
                  <a:rPr lang="en-US" altLang="zh-CN" sz="1800" dirty="0" err="1">
                    <a:solidFill>
                      <a:srgbClr val="C00000"/>
                    </a:solidFill>
                    <a:latin typeface="华文中宋" panose="02010600040101010101" pitchFamily="2" charset="-122"/>
                    <a:ea typeface="华文中宋" panose="02010600040101010101" pitchFamily="2" charset="-122"/>
                  </a:rPr>
                  <a:t>s,a</a:t>
                </a:r>
                <a:r>
                  <a:rPr lang="en-US" altLang="zh-CN" sz="1800" dirty="0">
                    <a:solidFill>
                      <a:srgbClr val="C00000"/>
                    </a:solidFill>
                    <a:latin typeface="华文中宋" panose="02010600040101010101" pitchFamily="2" charset="-122"/>
                    <a:ea typeface="华文中宋" panose="02010600040101010101" pitchFamily="2" charset="-122"/>
                  </a:rPr>
                  <a:t>) = max</a:t>
                </a:r>
                <a:r>
                  <a:rPr lang="en-US" altLang="zh-CN" sz="1800" baseline="-25000" dirty="0">
                    <a:solidFill>
                      <a:srgbClr val="C00000"/>
                    </a:solidFill>
                    <a:latin typeface="华文中宋" panose="02010600040101010101" pitchFamily="2" charset="-122"/>
                    <a:ea typeface="华文中宋" panose="02010600040101010101" pitchFamily="2" charset="-122"/>
                  </a:rPr>
                  <a:t>π</a:t>
                </a:r>
                <a14:m>
                  <m:oMath xmlns:m="http://schemas.openxmlformats.org/officeDocument/2006/math">
                    <m:sSub>
                      <m:sSubPr>
                        <m:ctrlPr>
                          <a:rPr lang="en-US" altLang="zh-CN" sz="2000" i="1">
                            <a:solidFill>
                              <a:srgbClr val="C00000"/>
                            </a:solidFill>
                            <a:latin typeface="Cambria Math" panose="02040503050406030204" pitchFamily="18" charset="0"/>
                            <a:ea typeface="华文中宋" panose="02010600040101010101" pitchFamily="2" charset="-122"/>
                          </a:rPr>
                        </m:ctrlPr>
                      </m:sSubPr>
                      <m:e>
                        <m:r>
                          <a:rPr lang="en-US" altLang="zh-CN" sz="2000" b="0" i="1" smtClean="0">
                            <a:solidFill>
                              <a:srgbClr val="C00000"/>
                            </a:solidFill>
                            <a:latin typeface="Cambria Math" panose="02040503050406030204" pitchFamily="18" charset="0"/>
                            <a:ea typeface="华文中宋" panose="02010600040101010101" pitchFamily="2" charset="-122"/>
                          </a:rPr>
                          <m:t> </m:t>
                        </m:r>
                        <m:r>
                          <m:rPr>
                            <m:sty m:val="p"/>
                          </m:rPr>
                          <a:rPr lang="en-US" altLang="zh-CN" sz="2000" i="1">
                            <a:solidFill>
                              <a:srgbClr val="C00000"/>
                            </a:solidFill>
                            <a:latin typeface="Cambria Math" panose="02040503050406030204" pitchFamily="18" charset="0"/>
                            <a:ea typeface="华文中宋" panose="02010600040101010101" pitchFamily="2" charset="-122"/>
                          </a:rPr>
                          <m:t>q</m:t>
                        </m:r>
                      </m:e>
                      <m:sub>
                        <m:r>
                          <m:rPr>
                            <m:sty m:val="p"/>
                          </m:rPr>
                          <a:rPr lang="en-US" altLang="zh-CN" sz="2000" i="1">
                            <a:solidFill>
                              <a:srgbClr val="C00000"/>
                            </a:solidFill>
                            <a:latin typeface="Cambria Math" panose="02040503050406030204" pitchFamily="18" charset="0"/>
                            <a:ea typeface="华文中宋" panose="02010600040101010101" pitchFamily="2" charset="-122"/>
                          </a:rPr>
                          <m:t>π</m:t>
                        </m:r>
                      </m:sub>
                    </m:sSub>
                    <m:d>
                      <m:dPr>
                        <m:ctrlPr>
                          <a:rPr lang="en-US" altLang="zh-CN" sz="2000" i="1">
                            <a:solidFill>
                              <a:srgbClr val="C00000"/>
                            </a:solidFill>
                            <a:latin typeface="Cambria Math" panose="02040503050406030204" pitchFamily="18" charset="0"/>
                            <a:ea typeface="华文中宋" panose="02010600040101010101" pitchFamily="2" charset="-122"/>
                          </a:rPr>
                        </m:ctrlPr>
                      </m:dPr>
                      <m:e>
                        <m:r>
                          <a:rPr lang="en-US" altLang="zh-CN" sz="2000" i="1">
                            <a:solidFill>
                              <a:srgbClr val="C00000"/>
                            </a:solidFill>
                            <a:latin typeface="Cambria Math" panose="02040503050406030204" pitchFamily="18" charset="0"/>
                            <a:ea typeface="华文中宋" panose="02010600040101010101" pitchFamily="2" charset="-122"/>
                          </a:rPr>
                          <m:t>𝑠</m:t>
                        </m:r>
                        <m:r>
                          <a:rPr lang="en-US" altLang="zh-CN" sz="2000" i="1">
                            <a:solidFill>
                              <a:srgbClr val="C00000"/>
                            </a:solidFill>
                            <a:latin typeface="Cambria Math" panose="02040503050406030204" pitchFamily="18" charset="0"/>
                            <a:ea typeface="华文中宋" panose="02010600040101010101" pitchFamily="2" charset="-122"/>
                          </a:rPr>
                          <m:t>,</m:t>
                        </m:r>
                        <m:r>
                          <a:rPr lang="en-US" altLang="zh-CN" sz="2000" i="1">
                            <a:solidFill>
                              <a:srgbClr val="C00000"/>
                            </a:solidFill>
                            <a:latin typeface="Cambria Math" panose="02040503050406030204" pitchFamily="18" charset="0"/>
                            <a:ea typeface="华文中宋" panose="02010600040101010101" pitchFamily="2" charset="-122"/>
                          </a:rPr>
                          <m:t>𝑎</m:t>
                        </m:r>
                      </m:e>
                    </m:d>
                  </m:oMath>
                </a14:m>
                <a:endParaRPr kumimoji="0" lang="en-US" altLang="zh-CN" sz="2000" b="0"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endParaRPr>
              </a:p>
              <a:p>
                <a:pPr marL="457200" lvl="1" indent="0">
                  <a:buNone/>
                  <a:defRPr/>
                </a:pPr>
                <a:endParaRPr lang="en-US" altLang="zh-CN" sz="1800" dirty="0">
                  <a:latin typeface="华文中宋" panose="02010600040101010101" pitchFamily="2" charset="-122"/>
                  <a:ea typeface="华文中宋" panose="02010600040101010101" pitchFamily="2" charset="-122"/>
                </a:endParaRPr>
              </a:p>
              <a:p>
                <a:pPr marL="457200" lvl="1" indent="0">
                  <a:buNone/>
                  <a:defRPr/>
                </a:pPr>
                <a:r>
                  <a:rPr lang="zh-CN" altLang="en-US" sz="1800" dirty="0">
                    <a:latin typeface="华文中宋" panose="02010600040101010101" pitchFamily="2" charset="-122"/>
                    <a:ea typeface="华文中宋" panose="02010600040101010101" pitchFamily="2" charset="-122"/>
                  </a:rPr>
                  <a:t>对于状态动作对</a:t>
                </a:r>
                <a:r>
                  <a:rPr lang="en-US" altLang="zh-CN" sz="1800" dirty="0">
                    <a:latin typeface="华文中宋" panose="02010600040101010101" pitchFamily="2" charset="-122"/>
                    <a:ea typeface="华文中宋" panose="02010600040101010101" pitchFamily="2" charset="-122"/>
                  </a:rPr>
                  <a:t>(</a:t>
                </a:r>
                <a:r>
                  <a:rPr lang="en-US" altLang="zh-CN" sz="1800" dirty="0" err="1">
                    <a:latin typeface="华文中宋" panose="02010600040101010101" pitchFamily="2" charset="-122"/>
                    <a:ea typeface="华文中宋" panose="02010600040101010101" pitchFamily="2" charset="-122"/>
                  </a:rPr>
                  <a:t>s,a</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，最优动作价值函数给出了在状态</a:t>
                </a:r>
                <a:r>
                  <a:rPr lang="en-US" altLang="zh-CN" sz="1800" dirty="0">
                    <a:latin typeface="华文中宋" panose="02010600040101010101" pitchFamily="2" charset="-122"/>
                    <a:ea typeface="华文中宋" panose="02010600040101010101" pitchFamily="2" charset="-122"/>
                  </a:rPr>
                  <a:t>s</a:t>
                </a:r>
                <a:r>
                  <a:rPr lang="zh-CN" altLang="en-US" sz="1800" dirty="0">
                    <a:latin typeface="华文中宋" panose="02010600040101010101" pitchFamily="2" charset="-122"/>
                    <a:ea typeface="华文中宋" panose="02010600040101010101" pitchFamily="2" charset="-122"/>
                  </a:rPr>
                  <a:t>下执行动作</a:t>
                </a:r>
                <a:r>
                  <a:rPr lang="en-US" altLang="zh-CN" sz="1800" dirty="0">
                    <a:latin typeface="华文中宋" panose="02010600040101010101" pitchFamily="2" charset="-122"/>
                    <a:ea typeface="华文中宋" panose="02010600040101010101" pitchFamily="2" charset="-122"/>
                  </a:rPr>
                  <a:t>a</a:t>
                </a:r>
                <a:r>
                  <a:rPr lang="zh-CN" altLang="en-US" sz="1800" dirty="0">
                    <a:latin typeface="华文中宋" panose="02010600040101010101" pitchFamily="2" charset="-122"/>
                    <a:ea typeface="华文中宋" panose="02010600040101010101" pitchFamily="2" charset="-122"/>
                  </a:rPr>
                  <a:t>，后续状态按照最优策略执行时的预期回报 。 </a:t>
                </a:r>
                <a:endParaRPr lang="en-US" altLang="zh-CN" sz="1800" dirty="0">
                  <a:latin typeface="华文中宋" panose="02010600040101010101" pitchFamily="2" charset="-122"/>
                  <a:ea typeface="华文中宋" panose="02010600040101010101" pitchFamily="2" charset="-122"/>
                </a:endParaRPr>
              </a:p>
              <a:p>
                <a:pPr marL="457200" lvl="1" indent="0">
                  <a:buNone/>
                  <a:defRPr/>
                </a:pPr>
                <a:r>
                  <a:rPr lang="zh-CN" altLang="en-US" sz="1800" dirty="0">
                    <a:latin typeface="华文中宋" panose="02010600040101010101" pitchFamily="2" charset="-122"/>
                    <a:ea typeface="华文中宋" panose="02010600040101010101" pitchFamily="2" charset="-122"/>
                  </a:rPr>
                  <a:t>找到了最优动作价值函数，根据它可以得到最优策略，具体做法是在每个状态时执行动作价值函数值最大的那个动作</a:t>
                </a:r>
                <a:endParaRPr lang="en-US" altLang="zh-CN" sz="1800" dirty="0">
                  <a:latin typeface="华文中宋" panose="02010600040101010101" pitchFamily="2" charset="-122"/>
                  <a:ea typeface="华文中宋" panose="02010600040101010101" pitchFamily="2" charset="-122"/>
                </a:endParaRPr>
              </a:p>
              <a:p>
                <a:pPr marL="457200" lvl="1" indent="0" algn="ctr">
                  <a:buNone/>
                  <a:defRPr/>
                </a:pPr>
                <a:r>
                  <a:rPr lang="en-US" altLang="zh-CN" sz="1800" dirty="0">
                    <a:solidFill>
                      <a:srgbClr val="C00000"/>
                    </a:solidFill>
                    <a:latin typeface="华文中宋" panose="02010600040101010101" pitchFamily="2" charset="-122"/>
                    <a:ea typeface="华文中宋" panose="02010600040101010101" pitchFamily="2" charset="-122"/>
                  </a:rPr>
                  <a:t>π</a:t>
                </a:r>
                <a:r>
                  <a:rPr lang="zh-CN" altLang="en-US" sz="1800" dirty="0">
                    <a:solidFill>
                      <a:srgbClr val="C00000"/>
                    </a:solidFill>
                    <a:latin typeface="华文中宋" panose="02010600040101010101" pitchFamily="2" charset="-122"/>
                    <a:ea typeface="华文中宋" panose="02010600040101010101" pitchFamily="2" charset="-122"/>
                  </a:rPr>
                  <a:t>*</a:t>
                </a:r>
                <a:r>
                  <a:rPr lang="en-US" altLang="zh-CN" sz="1800" dirty="0">
                    <a:solidFill>
                      <a:srgbClr val="C00000"/>
                    </a:solidFill>
                    <a:latin typeface="华文中宋" panose="02010600040101010101" pitchFamily="2" charset="-122"/>
                    <a:ea typeface="华文中宋" panose="02010600040101010101" pitchFamily="2" charset="-122"/>
                  </a:rPr>
                  <a:t>(s) = </a:t>
                </a:r>
                <a:r>
                  <a:rPr lang="en-US" altLang="zh-CN" sz="1800" dirty="0" err="1">
                    <a:solidFill>
                      <a:srgbClr val="C00000"/>
                    </a:solidFill>
                    <a:latin typeface="华文中宋" panose="02010600040101010101" pitchFamily="2" charset="-122"/>
                    <a:ea typeface="华文中宋" panose="02010600040101010101" pitchFamily="2" charset="-122"/>
                  </a:rPr>
                  <a:t>argmax</a:t>
                </a:r>
                <a:r>
                  <a:rPr lang="en-US" altLang="zh-CN" sz="1800" baseline="-25000" dirty="0" err="1">
                    <a:solidFill>
                      <a:srgbClr val="C00000"/>
                    </a:solidFill>
                    <a:latin typeface="华文中宋" panose="02010600040101010101" pitchFamily="2" charset="-122"/>
                    <a:ea typeface="华文中宋" panose="02010600040101010101" pitchFamily="2" charset="-122"/>
                  </a:rPr>
                  <a:t>a</a:t>
                </a:r>
                <a:r>
                  <a:rPr lang="en-US" altLang="zh-CN" sz="1800" dirty="0">
                    <a:solidFill>
                      <a:srgbClr val="C00000"/>
                    </a:solidFill>
                    <a:latin typeface="华文中宋" panose="02010600040101010101" pitchFamily="2" charset="-122"/>
                    <a:ea typeface="华文中宋" panose="02010600040101010101" pitchFamily="2" charset="-122"/>
                  </a:rPr>
                  <a:t> q*(</a:t>
                </a:r>
                <a:r>
                  <a:rPr lang="en-US" altLang="zh-CN" sz="1800" dirty="0" err="1">
                    <a:solidFill>
                      <a:srgbClr val="C00000"/>
                    </a:solidFill>
                    <a:latin typeface="华文中宋" panose="02010600040101010101" pitchFamily="2" charset="-122"/>
                    <a:ea typeface="华文中宋" panose="02010600040101010101" pitchFamily="2" charset="-122"/>
                  </a:rPr>
                  <a:t>s,a</a:t>
                </a:r>
                <a:r>
                  <a:rPr lang="en-US" altLang="zh-CN" sz="1800" dirty="0">
                    <a:solidFill>
                      <a:srgbClr val="C00000"/>
                    </a:solidFill>
                    <a:latin typeface="华文中宋" panose="02010600040101010101" pitchFamily="2" charset="-122"/>
                    <a:ea typeface="华文中宋" panose="02010600040101010101" pitchFamily="2" charset="-122"/>
                  </a:rPr>
                  <a:t>)</a:t>
                </a:r>
                <a:endParaRPr lang="zh-CN" altLang="en-US" sz="1800" dirty="0">
                  <a:solidFill>
                    <a:srgbClr val="C00000"/>
                  </a:solidFill>
                  <a:latin typeface="华文中宋" panose="02010600040101010101" pitchFamily="2" charset="-122"/>
                  <a:ea typeface="华文中宋" panose="02010600040101010101" pitchFamily="2" charset="-122"/>
                </a:endParaRPr>
              </a:p>
              <a:p>
                <a:pPr lvl="1">
                  <a:defRPr/>
                </a:pPr>
                <a:endParaRPr kumimoji="0" lang="zh-CN" altLang="en-US" sz="2000" b="0"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endParaRPr>
              </a:p>
            </p:txBody>
          </p:sp>
        </mc:Choice>
        <mc:Fallback xmlns="">
          <p:sp>
            <p:nvSpPr>
              <p:cNvPr id="14" name="内容占位符 4">
                <a:extLst>
                  <a:ext uri="{FF2B5EF4-FFF2-40B4-BE49-F238E27FC236}">
                    <a16:creationId xmlns:a16="http://schemas.microsoft.com/office/drawing/2014/main" id="{1533096B-7CF9-4AF8-9F21-654283E87B30}"/>
                  </a:ext>
                </a:extLst>
              </p:cNvPr>
              <p:cNvSpPr txBox="1">
                <a:spLocks noRot="1" noChangeAspect="1" noMove="1" noResize="1" noEditPoints="1" noAdjustHandles="1" noChangeArrowheads="1" noChangeShapeType="1" noTextEdit="1"/>
              </p:cNvSpPr>
              <p:nvPr/>
            </p:nvSpPr>
            <p:spPr>
              <a:xfrm>
                <a:off x="1104900" y="1206554"/>
                <a:ext cx="9779000" cy="4601178"/>
              </a:xfrm>
              <a:prstGeom prst="rect">
                <a:avLst/>
              </a:prstGeom>
              <a:blipFill>
                <a:blip r:embed="rId3"/>
                <a:stretch>
                  <a:fillRect l="-561" t="-79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54B18545-EA5F-4391-80E0-1B92BE865A76}"/>
              </a:ext>
            </a:extLst>
          </p:cNvPr>
          <p:cNvSpPr txBox="1"/>
          <p:nvPr/>
        </p:nvSpPr>
        <p:spPr>
          <a:xfrm>
            <a:off x="1003300" y="2466370"/>
            <a:ext cx="9880600" cy="1569660"/>
          </a:xfrm>
          <a:prstGeom prst="rect">
            <a:avLst/>
          </a:prstGeom>
          <a:solidFill>
            <a:schemeClr val="accent5">
              <a:lumMod val="40000"/>
              <a:lumOff val="60000"/>
            </a:schemeClr>
          </a:solidFill>
        </p:spPr>
        <p:txBody>
          <a:bodyPr wrap="square" rtlCol="0">
            <a:spAutoFit/>
          </a:bodyPr>
          <a:lstStyle/>
          <a:p>
            <a:r>
              <a:rPr lang="zh-CN" altLang="en-US" sz="2000" dirty="0">
                <a:latin typeface="华文中宋" panose="02010600040101010101" pitchFamily="2" charset="-122"/>
                <a:ea typeface="华文中宋" panose="02010600040101010101" pitchFamily="2" charset="-122"/>
              </a:rPr>
              <a:t>如何寻找任意状态</a:t>
            </a:r>
            <a:r>
              <a:rPr lang="en-US" altLang="zh-CN" sz="2000" dirty="0">
                <a:latin typeface="华文中宋" panose="02010600040101010101" pitchFamily="2" charset="-122"/>
                <a:ea typeface="华文中宋" panose="02010600040101010101" pitchFamily="2" charset="-122"/>
              </a:rPr>
              <a:t>s</a:t>
            </a:r>
            <a:r>
              <a:rPr lang="zh-CN" altLang="en-US" sz="2000" dirty="0">
                <a:latin typeface="华文中宋" panose="02010600040101010101" pitchFamily="2" charset="-122"/>
                <a:ea typeface="华文中宋" panose="02010600040101010101" pitchFamily="2" charset="-122"/>
              </a:rPr>
              <a:t>的最优策略函数 </a:t>
            </a:r>
            <a:r>
              <a:rPr lang="en-US" altLang="zh-CN" sz="2000" dirty="0">
                <a:latin typeface="华文中宋" panose="02010600040101010101" pitchFamily="2" charset="-122"/>
                <a:ea typeface="华文中宋" panose="02010600040101010101" pitchFamily="2" charset="-122"/>
              </a:rPr>
              <a:t>π </a:t>
            </a:r>
            <a:r>
              <a:rPr lang="zh-CN" altLang="en-US" sz="2000" dirty="0">
                <a:latin typeface="华文中宋" panose="02010600040101010101" pitchFamily="2" charset="-122"/>
                <a:ea typeface="华文中宋" panose="02010600040101010101" pitchFamily="2" charset="-122"/>
              </a:rPr>
              <a:t>？ </a:t>
            </a:r>
            <a:endParaRPr lang="en-US" altLang="zh-CN" sz="2000" dirty="0">
              <a:latin typeface="华文中宋" panose="02010600040101010101" pitchFamily="2" charset="-122"/>
              <a:ea typeface="华文中宋" panose="02010600040101010101" pitchFamily="2" charset="-122"/>
            </a:endParaRPr>
          </a:p>
          <a:p>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这个最优化问题的求解目前有 </a:t>
            </a:r>
            <a:r>
              <a:rPr lang="en-US" altLang="zh-CN" dirty="0">
                <a:latin typeface="华文中宋" panose="02010600040101010101" pitchFamily="2" charset="-122"/>
                <a:ea typeface="华文中宋" panose="02010600040101010101" pitchFamily="2" charset="-122"/>
              </a:rPr>
              <a:t>3 </a:t>
            </a:r>
            <a:r>
              <a:rPr lang="zh-CN" altLang="en-US" dirty="0">
                <a:latin typeface="华文中宋" panose="02010600040101010101" pitchFamily="2" charset="-122"/>
                <a:ea typeface="华文中宋" panose="02010600040101010101" pitchFamily="2" charset="-122"/>
              </a:rPr>
              <a:t>种主流的方法：</a:t>
            </a:r>
            <a:endParaRPr lang="en-US" altLang="zh-CN" dirty="0">
              <a:latin typeface="华文中宋" panose="02010600040101010101" pitchFamily="2" charset="-122"/>
              <a:ea typeface="华文中宋" panose="02010600040101010101" pitchFamily="2" charset="-122"/>
            </a:endParaRPr>
          </a:p>
          <a:p>
            <a:r>
              <a:rPr lang="en-US" altLang="zh-CN" dirty="0">
                <a:latin typeface="华文中宋" panose="02010600040101010101" pitchFamily="2" charset="-122"/>
                <a:ea typeface="华文中宋" panose="02010600040101010101" pitchFamily="2" charset="-122"/>
              </a:rPr>
              <a:t>		-</a:t>
            </a:r>
            <a:r>
              <a:rPr lang="zh-CN" altLang="en-US" sz="2000" b="1" dirty="0">
                <a:latin typeface="华文中宋" panose="02010600040101010101" pitchFamily="2" charset="-122"/>
                <a:ea typeface="华文中宋" panose="02010600040101010101" pitchFamily="2" charset="-122"/>
              </a:rPr>
              <a:t>动态规划</a:t>
            </a:r>
            <a:endParaRPr lang="en-US" altLang="zh-CN" sz="2000" b="1" dirty="0">
              <a:latin typeface="华文中宋" panose="02010600040101010101" pitchFamily="2" charset="-122"/>
              <a:ea typeface="华文中宋" panose="02010600040101010101" pitchFamily="2" charset="-122"/>
            </a:endParaRPr>
          </a:p>
          <a:p>
            <a:r>
              <a:rPr lang="en-US" altLang="zh-CN" sz="2000" b="1" dirty="0">
                <a:latin typeface="华文中宋" panose="02010600040101010101" pitchFamily="2" charset="-122"/>
                <a:ea typeface="华文中宋" panose="02010600040101010101" pitchFamily="2" charset="-122"/>
              </a:rPr>
              <a:t>		-</a:t>
            </a:r>
            <a:r>
              <a:rPr lang="zh-CN" altLang="en-US" sz="2000" b="1" dirty="0">
                <a:latin typeface="华文中宋" panose="02010600040101010101" pitchFamily="2" charset="-122"/>
                <a:ea typeface="华文中宋" panose="02010600040101010101" pitchFamily="2" charset="-122"/>
              </a:rPr>
              <a:t>蒙特卡洛算法；时序差分算法。</a:t>
            </a:r>
            <a:endParaRPr lang="zh-CN" altLang="en-US"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0991400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203200"/>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lang="en-US" altLang="zh-CN" sz="2400" b="1" dirty="0">
                  <a:solidFill>
                    <a:srgbClr val="42464B"/>
                  </a:solidFill>
                  <a:latin typeface="Times New Roman" panose="02020603050405020304" pitchFamily="18" charset="0"/>
                  <a:ea typeface="宋体" panose="02010600030101010101" pitchFamily="2" charset="-122"/>
                  <a:cs typeface="Times New Roman" panose="02020603050405020304" pitchFamily="18" charset="0"/>
                </a:rPr>
                <a:t>Dynamic Programming</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1104900" y="1206554"/>
                <a:ext cx="9779000" cy="5016446"/>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defRPr/>
                </a:pPr>
                <a:r>
                  <a:rPr lang="zh-CN" altLang="en-US" sz="2000" dirty="0">
                    <a:solidFill>
                      <a:prstClr val="black"/>
                    </a:solidFill>
                    <a:latin typeface="华文中宋" panose="02010600040101010101" pitchFamily="2" charset="-122"/>
                    <a:ea typeface="华文中宋" panose="02010600040101010101" pitchFamily="2" charset="-122"/>
                  </a:rPr>
                  <a:t>强化学习的目标是求解最优策略，最直接的求解手段是动态规划算法。动态规划通过求解子问题的最优解得到整个问题的最优解，其基本原理是</a:t>
                </a:r>
                <a:r>
                  <a:rPr lang="zh-CN" altLang="en-US" sz="2000" dirty="0">
                    <a:solidFill>
                      <a:srgbClr val="C00000"/>
                    </a:solidFill>
                    <a:latin typeface="华文中宋" panose="02010600040101010101" pitchFamily="2" charset="-122"/>
                    <a:ea typeface="华文中宋" panose="02010600040101010101" pitchFamily="2" charset="-122"/>
                  </a:rPr>
                  <a:t>如果要保证一个解全局最优，则每个子问题的解也要是最优的。</a:t>
                </a:r>
                <a:endParaRPr lang="en-US" altLang="zh-CN" sz="2000" dirty="0">
                  <a:solidFill>
                    <a:srgbClr val="C00000"/>
                  </a:solidFill>
                  <a:latin typeface="华文中宋" panose="02010600040101010101" pitchFamily="2" charset="-122"/>
                  <a:ea typeface="华文中宋" panose="02010600040101010101" pitchFamily="2" charset="-122"/>
                </a:endParaRPr>
              </a:p>
              <a:p>
                <a:pPr marL="0" lvl="0" indent="0">
                  <a:buNone/>
                  <a:defRPr/>
                </a:pPr>
                <a:r>
                  <a:rPr lang="zh-CN" altLang="en-US" sz="2000" dirty="0">
                    <a:latin typeface="华文中宋" panose="02010600040101010101" pitchFamily="2" charset="-122"/>
                    <a:ea typeface="华文中宋" panose="02010600040101010101" pitchFamily="2" charset="-122"/>
                  </a:rPr>
                  <a:t>强化学习的优化目标是寻找一个策略使得状态价值函数极大化：</a:t>
                </a:r>
                <a:endParaRPr lang="en-US" altLang="zh-CN" sz="2000" dirty="0">
                  <a:latin typeface="华文中宋" panose="02010600040101010101" pitchFamily="2" charset="-122"/>
                  <a:ea typeface="华文中宋" panose="02010600040101010101" pitchFamily="2" charset="-122"/>
                </a:endParaRPr>
              </a:p>
              <a:p>
                <a:pPr marL="0" indent="0" algn="ctr">
                  <a:buNone/>
                  <a:defRPr/>
                </a:pPr>
                <a:r>
                  <a:rPr lang="en-US" altLang="zh-CN" sz="2000" dirty="0">
                    <a:solidFill>
                      <a:srgbClr val="C00000"/>
                    </a:solidFill>
                    <a:latin typeface="华文中宋" panose="02010600040101010101" pitchFamily="2" charset="-122"/>
                    <a:ea typeface="华文中宋" panose="02010600040101010101" pitchFamily="2" charset="-122"/>
                  </a:rPr>
                  <a:t>π*(s) = argmax</a:t>
                </a:r>
                <a:r>
                  <a:rPr lang="en-US" altLang="zh-CN" sz="2000" baseline="-25000" dirty="0">
                    <a:solidFill>
                      <a:srgbClr val="C00000"/>
                    </a:solidFill>
                    <a:latin typeface="华文中宋" panose="02010600040101010101" pitchFamily="2" charset="-122"/>
                    <a:ea typeface="华文中宋" panose="02010600040101010101" pitchFamily="2" charset="-122"/>
                  </a:rPr>
                  <a:t>π</a:t>
                </a:r>
                <a:r>
                  <a:rPr lang="en-US" altLang="zh-CN" sz="2000" dirty="0">
                    <a:solidFill>
                      <a:srgbClr val="C00000"/>
                    </a:solidFill>
                    <a:latin typeface="华文中宋" panose="02010600040101010101" pitchFamily="2" charset="-122"/>
                    <a:ea typeface="华文中宋" panose="02010600040101010101" pitchFamily="2" charset="-122"/>
                  </a:rPr>
                  <a:t> V</a:t>
                </a:r>
                <a:r>
                  <a:rPr lang="en-US" altLang="zh-CN" sz="2000" baseline="-25000" dirty="0">
                    <a:solidFill>
                      <a:srgbClr val="C00000"/>
                    </a:solidFill>
                    <a:latin typeface="华文中宋" panose="02010600040101010101" pitchFamily="2" charset="-122"/>
                    <a:ea typeface="华文中宋" panose="02010600040101010101" pitchFamily="2" charset="-122"/>
                  </a:rPr>
                  <a:t>π</a:t>
                </a:r>
                <a:r>
                  <a:rPr lang="en-US" altLang="zh-CN" sz="2000" dirty="0">
                    <a:solidFill>
                      <a:srgbClr val="C00000"/>
                    </a:solidFill>
                    <a:latin typeface="华文中宋" panose="02010600040101010101" pitchFamily="2" charset="-122"/>
                    <a:ea typeface="华文中宋" panose="02010600040101010101" pitchFamily="2" charset="-122"/>
                  </a:rPr>
                  <a:t>(s)    /    π</a:t>
                </a:r>
                <a:r>
                  <a:rPr lang="zh-CN" altLang="en-US" sz="2000" dirty="0">
                    <a:solidFill>
                      <a:srgbClr val="C00000"/>
                    </a:solidFill>
                    <a:latin typeface="华文中宋" panose="02010600040101010101" pitchFamily="2" charset="-122"/>
                    <a:ea typeface="华文中宋" panose="02010600040101010101" pitchFamily="2" charset="-122"/>
                  </a:rPr>
                  <a:t>*</a:t>
                </a:r>
                <a:r>
                  <a:rPr lang="en-US" altLang="zh-CN" sz="2000" dirty="0">
                    <a:solidFill>
                      <a:srgbClr val="C00000"/>
                    </a:solidFill>
                    <a:latin typeface="华文中宋" panose="02010600040101010101" pitchFamily="2" charset="-122"/>
                    <a:ea typeface="华文中宋" panose="02010600040101010101" pitchFamily="2" charset="-122"/>
                  </a:rPr>
                  <a:t>(s) = </a:t>
                </a:r>
                <a:r>
                  <a:rPr lang="en-US" altLang="zh-CN" sz="2000" dirty="0" err="1">
                    <a:solidFill>
                      <a:srgbClr val="C00000"/>
                    </a:solidFill>
                    <a:latin typeface="华文中宋" panose="02010600040101010101" pitchFamily="2" charset="-122"/>
                    <a:ea typeface="华文中宋" panose="02010600040101010101" pitchFamily="2" charset="-122"/>
                  </a:rPr>
                  <a:t>argmax</a:t>
                </a:r>
                <a:r>
                  <a:rPr lang="en-US" altLang="zh-CN" sz="2000" baseline="-25000" dirty="0" err="1">
                    <a:solidFill>
                      <a:srgbClr val="C00000"/>
                    </a:solidFill>
                    <a:latin typeface="华文中宋" panose="02010600040101010101" pitchFamily="2" charset="-122"/>
                    <a:ea typeface="华文中宋" panose="02010600040101010101" pitchFamily="2" charset="-122"/>
                  </a:rPr>
                  <a:t>a</a:t>
                </a:r>
                <a:r>
                  <a:rPr lang="en-US" altLang="zh-CN" sz="2000" dirty="0">
                    <a:solidFill>
                      <a:srgbClr val="C00000"/>
                    </a:solidFill>
                    <a:latin typeface="华文中宋" panose="02010600040101010101" pitchFamily="2" charset="-122"/>
                    <a:ea typeface="华文中宋" panose="02010600040101010101" pitchFamily="2" charset="-122"/>
                  </a:rPr>
                  <a:t> q*(</a:t>
                </a:r>
                <a:r>
                  <a:rPr lang="en-US" altLang="zh-CN" sz="2000" dirty="0" err="1">
                    <a:solidFill>
                      <a:srgbClr val="C00000"/>
                    </a:solidFill>
                    <a:latin typeface="华文中宋" panose="02010600040101010101" pitchFamily="2" charset="-122"/>
                    <a:ea typeface="华文中宋" panose="02010600040101010101" pitchFamily="2" charset="-122"/>
                  </a:rPr>
                  <a:t>s,a</a:t>
                </a:r>
                <a:r>
                  <a:rPr lang="en-US" altLang="zh-CN" sz="2000" dirty="0">
                    <a:solidFill>
                      <a:srgbClr val="C00000"/>
                    </a:solidFill>
                    <a:latin typeface="华文中宋" panose="02010600040101010101" pitchFamily="2" charset="-122"/>
                    <a:ea typeface="华文中宋" panose="02010600040101010101" pitchFamily="2" charset="-122"/>
                  </a:rPr>
                  <a:t>)</a:t>
                </a:r>
              </a:p>
              <a:p>
                <a:pPr marL="0" indent="0" algn="just">
                  <a:buNone/>
                  <a:defRPr/>
                </a:pPr>
                <a:r>
                  <a:rPr lang="zh-CN" altLang="en-US" sz="2000" dirty="0">
                    <a:latin typeface="华文中宋" panose="02010600040101010101" pitchFamily="2" charset="-122"/>
                    <a:ea typeface="华文中宋" panose="02010600040101010101" pitchFamily="2" charset="-122"/>
                  </a:rPr>
                  <a:t>最优状态价值函数和最优动作价值函数之间存在如下关系：</a:t>
                </a:r>
                <a:endParaRPr lang="en-US" altLang="zh-CN" sz="2000" dirty="0">
                  <a:latin typeface="华文中宋" panose="02010600040101010101" pitchFamily="2" charset="-122"/>
                  <a:ea typeface="华文中宋" panose="02010600040101010101" pitchFamily="2" charset="-122"/>
                </a:endParaRPr>
              </a:p>
              <a:p>
                <a:pPr marL="0" indent="0" algn="ctr">
                  <a:buNone/>
                  <a:defRPr/>
                </a:pPr>
                <a:r>
                  <a:rPr lang="en-US" altLang="zh-CN" sz="2000" dirty="0">
                    <a:solidFill>
                      <a:srgbClr val="C00000"/>
                    </a:solidFill>
                    <a:latin typeface="华文中宋" panose="02010600040101010101" pitchFamily="2" charset="-122"/>
                    <a:ea typeface="华文中宋" panose="02010600040101010101" pitchFamily="2" charset="-122"/>
                  </a:rPr>
                  <a:t>V*(s) = </a:t>
                </a:r>
                <a:r>
                  <a:rPr lang="en-US" altLang="zh-CN" sz="2000" dirty="0" err="1">
                    <a:solidFill>
                      <a:srgbClr val="C00000"/>
                    </a:solidFill>
                    <a:latin typeface="华文中宋" panose="02010600040101010101" pitchFamily="2" charset="-122"/>
                    <a:ea typeface="华文中宋" panose="02010600040101010101" pitchFamily="2" charset="-122"/>
                  </a:rPr>
                  <a:t>max</a:t>
                </a:r>
                <a:r>
                  <a:rPr lang="en-US" altLang="zh-CN" sz="2000" baseline="-25000" dirty="0" err="1">
                    <a:solidFill>
                      <a:srgbClr val="C00000"/>
                    </a:solidFill>
                    <a:latin typeface="华文中宋" panose="02010600040101010101" pitchFamily="2" charset="-122"/>
                    <a:ea typeface="华文中宋" panose="02010600040101010101" pitchFamily="2" charset="-122"/>
                  </a:rPr>
                  <a:t>a</a:t>
                </a:r>
                <a:r>
                  <a:rPr lang="en-US" altLang="zh-CN" sz="2000" dirty="0">
                    <a:solidFill>
                      <a:srgbClr val="C00000"/>
                    </a:solidFill>
                    <a:latin typeface="华文中宋" panose="02010600040101010101" pitchFamily="2" charset="-122"/>
                    <a:ea typeface="华文中宋" panose="02010600040101010101" pitchFamily="2" charset="-122"/>
                  </a:rPr>
                  <a:t> q*(</a:t>
                </a:r>
                <a:r>
                  <a:rPr lang="en-US" altLang="zh-CN" sz="2000" dirty="0" err="1">
                    <a:solidFill>
                      <a:srgbClr val="C00000"/>
                    </a:solidFill>
                    <a:latin typeface="华文中宋" panose="02010600040101010101" pitchFamily="2" charset="-122"/>
                    <a:ea typeface="华文中宋" panose="02010600040101010101" pitchFamily="2" charset="-122"/>
                  </a:rPr>
                  <a:t>s,a</a:t>
                </a:r>
                <a:r>
                  <a:rPr lang="en-US" altLang="zh-CN" sz="2000" dirty="0">
                    <a:solidFill>
                      <a:srgbClr val="C00000"/>
                    </a:solidFill>
                    <a:latin typeface="华文中宋" panose="02010600040101010101" pitchFamily="2" charset="-122"/>
                    <a:ea typeface="华文中宋" panose="02010600040101010101" pitchFamily="2" charset="-122"/>
                  </a:rPr>
                  <a:t>)</a:t>
                </a:r>
              </a:p>
              <a:p>
                <a:pPr marL="0" indent="0" algn="ctr">
                  <a:buNone/>
                  <a:defRPr/>
                </a:pPr>
                <a:r>
                  <a:rPr lang="zh-CN" altLang="en-US" sz="1600" dirty="0">
                    <a:solidFill>
                      <a:srgbClr val="C00000"/>
                    </a:solidFill>
                    <a:latin typeface="华文中宋" panose="02010600040101010101" pitchFamily="2" charset="-122"/>
                    <a:ea typeface="华文中宋" panose="02010600040101010101" pitchFamily="2" charset="-122"/>
                  </a:rPr>
                  <a:t>要保证状态价值函数是最优的，则当前的动作也要是最优的 。 </a:t>
                </a:r>
                <a:endParaRPr lang="en-US" altLang="zh-CN" sz="1600" dirty="0">
                  <a:solidFill>
                    <a:srgbClr val="C00000"/>
                  </a:solidFill>
                  <a:latin typeface="华文中宋" panose="02010600040101010101" pitchFamily="2" charset="-122"/>
                  <a:ea typeface="华文中宋" panose="02010600040101010101" pitchFamily="2" charset="-122"/>
                </a:endParaRPr>
              </a:p>
              <a:p>
                <a:pPr marL="0" indent="0" algn="just">
                  <a:buNone/>
                  <a:defRPr/>
                </a:pPr>
                <a:r>
                  <a:rPr lang="zh-CN" altLang="en-US" sz="2000" dirty="0">
                    <a:latin typeface="华文中宋" panose="02010600040101010101" pitchFamily="2" charset="-122"/>
                    <a:ea typeface="华文中宋" panose="02010600040101010101" pitchFamily="2" charset="-122"/>
                  </a:rPr>
                  <a:t>进而，</a:t>
                </a:r>
                <a:endParaRPr lang="en-US" altLang="zh-CN" sz="2000" dirty="0">
                  <a:latin typeface="华文中宋" panose="02010600040101010101" pitchFamily="2" charset="-122"/>
                  <a:ea typeface="华文中宋" panose="02010600040101010101" pitchFamily="2" charset="-122"/>
                </a:endParaRPr>
              </a:p>
              <a:p>
                <a:pPr marL="0" lvl="0" indent="0" algn="ctr">
                  <a:buNone/>
                  <a:defRPr/>
                </a:pPr>
                <a14:m>
                  <m:oMathPara xmlns:m="http://schemas.openxmlformats.org/officeDocument/2006/math">
                    <m:oMathParaPr>
                      <m:jc m:val="centerGroup"/>
                    </m:oMathParaPr>
                    <m:oMath xmlns:m="http://schemas.openxmlformats.org/officeDocument/2006/math">
                      <m:r>
                        <a:rPr lang="en-US" altLang="zh-CN" sz="1700" b="0" i="1" smtClean="0">
                          <a:solidFill>
                            <a:srgbClr val="C00000"/>
                          </a:solidFill>
                          <a:latin typeface="Cambria Math" panose="02040503050406030204" pitchFamily="18" charset="0"/>
                          <a:ea typeface="华文中宋" panose="02010600040101010101" pitchFamily="2" charset="-122"/>
                        </a:rPr>
                        <m:t>𝑞</m:t>
                      </m:r>
                      <m:r>
                        <a:rPr lang="en-US" altLang="zh-CN" sz="1700" b="0" i="1" baseline="30000" smtClean="0">
                          <a:solidFill>
                            <a:srgbClr val="C00000"/>
                          </a:solidFill>
                          <a:latin typeface="Cambria Math" panose="02040503050406030204" pitchFamily="18" charset="0"/>
                          <a:ea typeface="华文中宋" panose="02010600040101010101" pitchFamily="2" charset="-122"/>
                        </a:rPr>
                        <m:t>∗</m:t>
                      </m:r>
                      <m:d>
                        <m:dPr>
                          <m:ctrlPr>
                            <a:rPr lang="en-US" altLang="zh-CN" sz="1700" i="1">
                              <a:solidFill>
                                <a:srgbClr val="C00000"/>
                              </a:solidFill>
                              <a:latin typeface="Cambria Math" panose="02040503050406030204" pitchFamily="18" charset="0"/>
                              <a:ea typeface="华文中宋" panose="02010600040101010101" pitchFamily="2" charset="-122"/>
                            </a:rPr>
                          </m:ctrlPr>
                        </m:dPr>
                        <m:e>
                          <m:r>
                            <a:rPr lang="en-US" altLang="zh-CN" sz="1700" i="1">
                              <a:solidFill>
                                <a:srgbClr val="C00000"/>
                              </a:solidFill>
                              <a:latin typeface="Cambria Math" panose="02040503050406030204" pitchFamily="18" charset="0"/>
                              <a:ea typeface="华文中宋" panose="02010600040101010101" pitchFamily="2" charset="-122"/>
                            </a:rPr>
                            <m:t>𝑠</m:t>
                          </m:r>
                          <m:r>
                            <a:rPr lang="en-US" altLang="zh-CN" sz="1700" i="1">
                              <a:solidFill>
                                <a:srgbClr val="C00000"/>
                              </a:solidFill>
                              <a:latin typeface="Cambria Math" panose="02040503050406030204" pitchFamily="18" charset="0"/>
                              <a:ea typeface="华文中宋" panose="02010600040101010101" pitchFamily="2" charset="-122"/>
                            </a:rPr>
                            <m:t>,</m:t>
                          </m:r>
                          <m:r>
                            <a:rPr lang="en-US" altLang="zh-CN" sz="1700" i="1">
                              <a:solidFill>
                                <a:srgbClr val="C00000"/>
                              </a:solidFill>
                              <a:latin typeface="Cambria Math" panose="02040503050406030204" pitchFamily="18" charset="0"/>
                              <a:ea typeface="华文中宋" panose="02010600040101010101" pitchFamily="2" charset="-122"/>
                            </a:rPr>
                            <m:t>𝑎</m:t>
                          </m:r>
                        </m:e>
                      </m:d>
                      <m:r>
                        <a:rPr lang="en-US" altLang="zh-CN" sz="1700" i="1">
                          <a:solidFill>
                            <a:srgbClr val="C00000"/>
                          </a:solidFill>
                          <a:latin typeface="Cambria Math" panose="02040503050406030204" pitchFamily="18" charset="0"/>
                          <a:ea typeface="华文中宋" panose="02010600040101010101" pitchFamily="2" charset="-122"/>
                        </a:rPr>
                        <m:t>=</m:t>
                      </m:r>
                      <m:sSubSup>
                        <m:sSubSupPr>
                          <m:ctrlPr>
                            <a:rPr lang="en-US" altLang="zh-CN" sz="1700" i="1">
                              <a:solidFill>
                                <a:srgbClr val="C00000"/>
                              </a:solidFill>
                              <a:latin typeface="Cambria Math" panose="02040503050406030204" pitchFamily="18" charset="0"/>
                              <a:ea typeface="华文中宋" panose="02010600040101010101" pitchFamily="2" charset="-122"/>
                            </a:rPr>
                          </m:ctrlPr>
                        </m:sSubSupPr>
                        <m:e>
                          <m:r>
                            <a:rPr lang="en-US" altLang="zh-CN" sz="1700" i="1">
                              <a:solidFill>
                                <a:srgbClr val="C00000"/>
                              </a:solidFill>
                              <a:latin typeface="Cambria Math" panose="02040503050406030204" pitchFamily="18" charset="0"/>
                              <a:ea typeface="华文中宋" panose="02010600040101010101" pitchFamily="2" charset="-122"/>
                            </a:rPr>
                            <m:t>𝑅</m:t>
                          </m:r>
                        </m:e>
                        <m:sub>
                          <m:r>
                            <a:rPr lang="en-US" altLang="zh-CN" sz="1700" i="1">
                              <a:solidFill>
                                <a:srgbClr val="C00000"/>
                              </a:solidFill>
                              <a:latin typeface="Cambria Math" panose="02040503050406030204" pitchFamily="18" charset="0"/>
                              <a:ea typeface="华文中宋" panose="02010600040101010101" pitchFamily="2" charset="-122"/>
                            </a:rPr>
                            <m:t>𝑠</m:t>
                          </m:r>
                        </m:sub>
                        <m:sup>
                          <m:r>
                            <a:rPr lang="en-US" altLang="zh-CN" sz="1700" i="1">
                              <a:solidFill>
                                <a:srgbClr val="C00000"/>
                              </a:solidFill>
                              <a:latin typeface="Cambria Math" panose="02040503050406030204" pitchFamily="18" charset="0"/>
                              <a:ea typeface="华文中宋" panose="02010600040101010101" pitchFamily="2" charset="-122"/>
                            </a:rPr>
                            <m:t>𝑎</m:t>
                          </m:r>
                        </m:sup>
                      </m:sSubSup>
                      <m:r>
                        <a:rPr lang="en-US" altLang="zh-CN" sz="1700" i="1">
                          <a:solidFill>
                            <a:srgbClr val="C00000"/>
                          </a:solidFill>
                          <a:latin typeface="Cambria Math" panose="02040503050406030204" pitchFamily="18" charset="0"/>
                          <a:ea typeface="华文中宋" panose="02010600040101010101" pitchFamily="2" charset="-122"/>
                        </a:rPr>
                        <m:t>+</m:t>
                      </m:r>
                      <m:r>
                        <m:rPr>
                          <m:sty m:val="p"/>
                        </m:rPr>
                        <a:rPr lang="en-US" altLang="zh-CN" sz="1700" i="1">
                          <a:solidFill>
                            <a:srgbClr val="C00000"/>
                          </a:solidFill>
                          <a:latin typeface="Cambria Math" panose="02040503050406030204" pitchFamily="18" charset="0"/>
                          <a:ea typeface="华文中宋" panose="02010600040101010101" pitchFamily="2" charset="-122"/>
                        </a:rPr>
                        <m:t>γ</m:t>
                      </m:r>
                      <m:nary>
                        <m:naryPr>
                          <m:chr m:val="∑"/>
                          <m:supHide m:val="on"/>
                          <m:ctrlPr>
                            <a:rPr lang="en-US" altLang="zh-CN" sz="1700" i="1">
                              <a:solidFill>
                                <a:srgbClr val="C00000"/>
                              </a:solidFill>
                              <a:latin typeface="Cambria Math" panose="02040503050406030204" pitchFamily="18" charset="0"/>
                              <a:ea typeface="华文中宋" panose="02010600040101010101" pitchFamily="2" charset="-122"/>
                            </a:rPr>
                          </m:ctrlPr>
                        </m:naryPr>
                        <m:sub>
                          <m:r>
                            <m:rPr>
                              <m:sty m:val="p"/>
                              <m:brk m:alnAt="7"/>
                            </m:rPr>
                            <a:rPr lang="en-US" altLang="zh-CN" sz="1700" i="1">
                              <a:solidFill>
                                <a:srgbClr val="C00000"/>
                              </a:solidFill>
                              <a:latin typeface="Cambria Math" panose="02040503050406030204" pitchFamily="18" charset="0"/>
                              <a:ea typeface="华文中宋" panose="02010600040101010101" pitchFamily="2" charset="-122"/>
                            </a:rPr>
                            <m:t>s</m:t>
                          </m:r>
                          <m:r>
                            <a:rPr lang="en-US" altLang="zh-CN" sz="1700" i="1" baseline="30000">
                              <a:solidFill>
                                <a:srgbClr val="C00000"/>
                              </a:solidFill>
                              <a:latin typeface="Cambria Math" panose="02040503050406030204" pitchFamily="18" charset="0"/>
                              <a:ea typeface="华文中宋" panose="02010600040101010101" pitchFamily="2" charset="-122"/>
                            </a:rPr>
                            <m:t>′</m:t>
                          </m:r>
                          <m:r>
                            <a:rPr lang="en-US" altLang="zh-CN" sz="1700" i="1">
                              <a:solidFill>
                                <a:srgbClr val="C00000"/>
                              </a:solidFill>
                              <a:latin typeface="Cambria Math" panose="02040503050406030204" pitchFamily="18" charset="0"/>
                              <a:ea typeface="Cambria Math" panose="02040503050406030204" pitchFamily="18" charset="0"/>
                            </a:rPr>
                            <m:t>∈</m:t>
                          </m:r>
                          <m:r>
                            <a:rPr lang="en-US" altLang="zh-CN" sz="1700" i="1">
                              <a:solidFill>
                                <a:srgbClr val="C00000"/>
                              </a:solidFill>
                              <a:latin typeface="Cambria Math" panose="02040503050406030204" pitchFamily="18" charset="0"/>
                              <a:ea typeface="Cambria Math" panose="02040503050406030204" pitchFamily="18" charset="0"/>
                            </a:rPr>
                            <m:t>𝑆</m:t>
                          </m:r>
                        </m:sub>
                        <m:sup/>
                        <m:e>
                          <m:sSubSup>
                            <m:sSubSupPr>
                              <m:ctrlPr>
                                <a:rPr lang="en-US" altLang="zh-CN" sz="1700" i="1">
                                  <a:solidFill>
                                    <a:srgbClr val="C00000"/>
                                  </a:solidFill>
                                  <a:latin typeface="Cambria Math" panose="02040503050406030204" pitchFamily="18" charset="0"/>
                                  <a:ea typeface="华文中宋" panose="02010600040101010101" pitchFamily="2" charset="-122"/>
                                </a:rPr>
                              </m:ctrlPr>
                            </m:sSubSupPr>
                            <m:e>
                              <m:r>
                                <a:rPr lang="en-US" altLang="zh-CN" sz="1700" i="1">
                                  <a:solidFill>
                                    <a:srgbClr val="C00000"/>
                                  </a:solidFill>
                                  <a:latin typeface="Cambria Math" panose="02040503050406030204" pitchFamily="18" charset="0"/>
                                  <a:ea typeface="华文中宋" panose="02010600040101010101" pitchFamily="2" charset="-122"/>
                                </a:rPr>
                                <m:t>𝑃</m:t>
                              </m:r>
                            </m:e>
                            <m:sub>
                              <m:r>
                                <a:rPr lang="en-US" altLang="zh-CN" sz="1700" i="1">
                                  <a:solidFill>
                                    <a:srgbClr val="C00000"/>
                                  </a:solidFill>
                                  <a:latin typeface="Cambria Math" panose="02040503050406030204" pitchFamily="18" charset="0"/>
                                  <a:ea typeface="华文中宋" panose="02010600040101010101" pitchFamily="2" charset="-122"/>
                                </a:rPr>
                                <m:t>𝑠𝑠</m:t>
                              </m:r>
                              <m:r>
                                <a:rPr lang="en-US" altLang="zh-CN" sz="1700" i="1" baseline="30000">
                                  <a:solidFill>
                                    <a:srgbClr val="C00000"/>
                                  </a:solidFill>
                                  <a:latin typeface="Cambria Math" panose="02040503050406030204" pitchFamily="18" charset="0"/>
                                  <a:ea typeface="华文中宋" panose="02010600040101010101" pitchFamily="2" charset="-122"/>
                                </a:rPr>
                                <m:t>′</m:t>
                              </m:r>
                            </m:sub>
                            <m:sup>
                              <m:r>
                                <a:rPr lang="en-US" altLang="zh-CN" sz="1700" i="1">
                                  <a:solidFill>
                                    <a:srgbClr val="C00000"/>
                                  </a:solidFill>
                                  <a:latin typeface="Cambria Math" panose="02040503050406030204" pitchFamily="18" charset="0"/>
                                  <a:ea typeface="华文中宋" panose="02010600040101010101" pitchFamily="2" charset="-122"/>
                                </a:rPr>
                                <m:t>𝑎</m:t>
                              </m:r>
                            </m:sup>
                          </m:sSubSup>
                          <m:r>
                            <a:rPr lang="en-US" altLang="zh-CN" sz="1700" i="1">
                              <a:solidFill>
                                <a:srgbClr val="C00000"/>
                              </a:solidFill>
                              <a:latin typeface="Cambria Math" panose="02040503050406030204" pitchFamily="18" charset="0"/>
                              <a:ea typeface="华文中宋" panose="02010600040101010101" pitchFamily="2" charset="-122"/>
                            </a:rPr>
                            <m:t> </m:t>
                          </m:r>
                        </m:e>
                      </m:nary>
                      <m:r>
                        <a:rPr lang="en-US" altLang="zh-CN" sz="1700" b="0" i="1" smtClean="0">
                          <a:solidFill>
                            <a:srgbClr val="C00000"/>
                          </a:solidFill>
                          <a:latin typeface="Cambria Math" panose="02040503050406030204" pitchFamily="18" charset="0"/>
                          <a:ea typeface="华文中宋" panose="02010600040101010101" pitchFamily="2" charset="-122"/>
                        </a:rPr>
                        <m:t>𝑚𝑎𝑥</m:t>
                      </m:r>
                      <m:sSup>
                        <m:sSupPr>
                          <m:ctrlPr>
                            <a:rPr lang="en-US" altLang="zh-CN" sz="1700" b="0" i="1" baseline="-25000" smtClean="0">
                              <a:solidFill>
                                <a:srgbClr val="C00000"/>
                              </a:solidFill>
                              <a:latin typeface="Cambria Math" panose="02040503050406030204" pitchFamily="18" charset="0"/>
                              <a:ea typeface="华文中宋" panose="02010600040101010101" pitchFamily="2" charset="-122"/>
                            </a:rPr>
                          </m:ctrlPr>
                        </m:sSupPr>
                        <m:e>
                          <m:r>
                            <a:rPr lang="en-US" altLang="zh-CN" sz="1700" b="0" i="1" baseline="-25000" smtClean="0">
                              <a:solidFill>
                                <a:srgbClr val="C00000"/>
                              </a:solidFill>
                              <a:latin typeface="Cambria Math" panose="02040503050406030204" pitchFamily="18" charset="0"/>
                              <a:ea typeface="华文中宋" panose="02010600040101010101" pitchFamily="2" charset="-122"/>
                            </a:rPr>
                            <m:t>𝑎</m:t>
                          </m:r>
                        </m:e>
                        <m:sup>
                          <m:r>
                            <a:rPr lang="en-US" altLang="zh-CN" sz="1700" b="0" i="1" baseline="-25000" smtClean="0">
                              <a:solidFill>
                                <a:srgbClr val="C00000"/>
                              </a:solidFill>
                              <a:latin typeface="Cambria Math" panose="02040503050406030204" pitchFamily="18" charset="0"/>
                              <a:ea typeface="华文中宋" panose="02010600040101010101" pitchFamily="2" charset="-122"/>
                            </a:rPr>
                            <m:t>′</m:t>
                          </m:r>
                        </m:sup>
                      </m:sSup>
                      <m:r>
                        <a:rPr lang="en-US" altLang="zh-CN" sz="1700" i="1">
                          <a:solidFill>
                            <a:srgbClr val="C00000"/>
                          </a:solidFill>
                          <a:latin typeface="Cambria Math" panose="02040503050406030204" pitchFamily="18" charset="0"/>
                          <a:ea typeface="Cambria Math" panose="02040503050406030204" pitchFamily="18" charset="0"/>
                        </a:rPr>
                        <m:t>𝑞</m:t>
                      </m:r>
                      <m:r>
                        <a:rPr lang="en-US" altLang="zh-CN" sz="1700" b="0" i="1" baseline="30000" smtClean="0">
                          <a:solidFill>
                            <a:srgbClr val="C00000"/>
                          </a:solidFill>
                          <a:latin typeface="Cambria Math" panose="02040503050406030204" pitchFamily="18" charset="0"/>
                          <a:ea typeface="Cambria Math" panose="02040503050406030204" pitchFamily="18" charset="0"/>
                        </a:rPr>
                        <m:t>∗</m:t>
                      </m:r>
                      <m:r>
                        <a:rPr lang="en-US" altLang="zh-CN" sz="1700" i="1">
                          <a:solidFill>
                            <a:srgbClr val="C00000"/>
                          </a:solidFill>
                          <a:latin typeface="Cambria Math" panose="02040503050406030204" pitchFamily="18" charset="0"/>
                          <a:ea typeface="Cambria Math" panose="02040503050406030204" pitchFamily="18" charset="0"/>
                        </a:rPr>
                        <m:t>(</m:t>
                      </m:r>
                      <m:r>
                        <a:rPr lang="en-US" altLang="zh-CN" sz="1700" i="1">
                          <a:solidFill>
                            <a:srgbClr val="C00000"/>
                          </a:solidFill>
                          <a:latin typeface="Cambria Math" panose="02040503050406030204" pitchFamily="18" charset="0"/>
                          <a:ea typeface="Cambria Math" panose="02040503050406030204" pitchFamily="18" charset="0"/>
                        </a:rPr>
                        <m:t>𝑠</m:t>
                      </m:r>
                      <m:r>
                        <a:rPr lang="en-US" altLang="zh-CN" sz="1700" i="1">
                          <a:solidFill>
                            <a:srgbClr val="C00000"/>
                          </a:solidFill>
                          <a:latin typeface="Cambria Math" panose="02040503050406030204" pitchFamily="18" charset="0"/>
                          <a:ea typeface="Cambria Math" panose="02040503050406030204" pitchFamily="18" charset="0"/>
                        </a:rPr>
                        <m:t>′,</m:t>
                      </m:r>
                      <m:r>
                        <a:rPr lang="en-US" altLang="zh-CN" sz="1700" i="1">
                          <a:solidFill>
                            <a:srgbClr val="C00000"/>
                          </a:solidFill>
                          <a:latin typeface="Cambria Math" panose="02040503050406030204" pitchFamily="18" charset="0"/>
                          <a:ea typeface="Cambria Math" panose="02040503050406030204" pitchFamily="18" charset="0"/>
                        </a:rPr>
                        <m:t>𝑎</m:t>
                      </m:r>
                      <m:r>
                        <a:rPr lang="en-US" altLang="zh-CN" sz="1700" i="1">
                          <a:solidFill>
                            <a:srgbClr val="C00000"/>
                          </a:solidFill>
                          <a:latin typeface="Cambria Math" panose="02040503050406030204" pitchFamily="18" charset="0"/>
                          <a:ea typeface="Cambria Math" panose="02040503050406030204" pitchFamily="18" charset="0"/>
                        </a:rPr>
                        <m:t>′)</m:t>
                      </m:r>
                    </m:oMath>
                  </m:oMathPara>
                </a14:m>
                <a:endParaRPr lang="en-US" altLang="zh-CN" sz="1700" dirty="0">
                  <a:solidFill>
                    <a:prstClr val="black"/>
                  </a:solidFill>
                  <a:latin typeface="华文中宋" panose="02010600040101010101" pitchFamily="2" charset="-122"/>
                  <a:ea typeface="华文中宋" panose="02010600040101010101" pitchFamily="2" charset="-122"/>
                </a:endParaRPr>
              </a:p>
              <a:p>
                <a:pPr marL="0" lvl="0" indent="0" algn="ctr">
                  <a:buNone/>
                  <a:defRPr/>
                </a:pPr>
                <a14:m>
                  <m:oMathPara xmlns:m="http://schemas.openxmlformats.org/officeDocument/2006/math">
                    <m:oMathParaPr>
                      <m:jc m:val="centerGroup"/>
                    </m:oMathParaPr>
                    <m:oMath xmlns:m="http://schemas.openxmlformats.org/officeDocument/2006/math">
                      <m:r>
                        <a:rPr lang="en-US" altLang="zh-CN" sz="1700" b="0" i="1" smtClean="0">
                          <a:solidFill>
                            <a:srgbClr val="C00000"/>
                          </a:solidFill>
                          <a:latin typeface="Cambria Math" panose="02040503050406030204" pitchFamily="18" charset="0"/>
                          <a:ea typeface="华文中宋" panose="02010600040101010101" pitchFamily="2" charset="-122"/>
                        </a:rPr>
                        <m:t>𝑉</m:t>
                      </m:r>
                      <m:r>
                        <a:rPr lang="en-US" altLang="zh-CN" sz="1700" b="0" i="1" baseline="30000" smtClean="0">
                          <a:solidFill>
                            <a:srgbClr val="C00000"/>
                          </a:solidFill>
                          <a:latin typeface="Cambria Math" panose="02040503050406030204" pitchFamily="18" charset="0"/>
                          <a:ea typeface="华文中宋" panose="02010600040101010101" pitchFamily="2" charset="-122"/>
                        </a:rPr>
                        <m:t>∗</m:t>
                      </m:r>
                      <m:d>
                        <m:dPr>
                          <m:ctrlPr>
                            <a:rPr lang="en-US" altLang="zh-CN" sz="1700" i="1">
                              <a:solidFill>
                                <a:srgbClr val="C00000"/>
                              </a:solidFill>
                              <a:latin typeface="Cambria Math" panose="02040503050406030204" pitchFamily="18" charset="0"/>
                              <a:ea typeface="华文中宋" panose="02010600040101010101" pitchFamily="2" charset="-122"/>
                            </a:rPr>
                          </m:ctrlPr>
                        </m:dPr>
                        <m:e>
                          <m:r>
                            <a:rPr lang="en-US" altLang="zh-CN" sz="1700" i="1">
                              <a:solidFill>
                                <a:srgbClr val="C00000"/>
                              </a:solidFill>
                              <a:latin typeface="Cambria Math" panose="02040503050406030204" pitchFamily="18" charset="0"/>
                              <a:ea typeface="华文中宋" panose="02010600040101010101" pitchFamily="2" charset="-122"/>
                            </a:rPr>
                            <m:t>𝑠</m:t>
                          </m:r>
                        </m:e>
                      </m:d>
                      <m:r>
                        <a:rPr lang="en-US" altLang="zh-CN" sz="1700" i="1">
                          <a:solidFill>
                            <a:srgbClr val="C00000"/>
                          </a:solidFill>
                          <a:latin typeface="Cambria Math" panose="02040503050406030204" pitchFamily="18" charset="0"/>
                          <a:ea typeface="华文中宋" panose="02010600040101010101" pitchFamily="2" charset="-122"/>
                        </a:rPr>
                        <m:t>=</m:t>
                      </m:r>
                      <m:r>
                        <m:rPr>
                          <m:sty m:val="p"/>
                        </m:rPr>
                        <a:rPr lang="en-US" altLang="zh-CN" sz="1700" i="1">
                          <a:solidFill>
                            <a:srgbClr val="C00000"/>
                          </a:solidFill>
                          <a:latin typeface="Cambria Math" panose="02040503050406030204" pitchFamily="18" charset="0"/>
                          <a:ea typeface="华文中宋" panose="02010600040101010101" pitchFamily="2" charset="-122"/>
                        </a:rPr>
                        <m:t>max</m:t>
                      </m:r>
                      <m:r>
                        <a:rPr lang="en-US" altLang="zh-CN" sz="1700" b="0" i="1" baseline="-25000" smtClean="0">
                          <a:solidFill>
                            <a:srgbClr val="C00000"/>
                          </a:solidFill>
                          <a:latin typeface="Cambria Math" panose="02040503050406030204" pitchFamily="18" charset="0"/>
                          <a:ea typeface="华文中宋" panose="02010600040101010101" pitchFamily="2" charset="-122"/>
                        </a:rPr>
                        <m:t>𝑎</m:t>
                      </m:r>
                      <m:r>
                        <a:rPr lang="en-US" altLang="zh-CN" sz="1700" i="1">
                          <a:solidFill>
                            <a:srgbClr val="C00000"/>
                          </a:solidFill>
                          <a:latin typeface="Cambria Math" panose="02040503050406030204" pitchFamily="18" charset="0"/>
                          <a:ea typeface="Cambria Math" panose="02040503050406030204" pitchFamily="18" charset="0"/>
                        </a:rPr>
                        <m:t> (</m:t>
                      </m:r>
                      <m:sSubSup>
                        <m:sSubSupPr>
                          <m:ctrlPr>
                            <a:rPr lang="en-US" altLang="zh-CN" sz="1700" i="1">
                              <a:solidFill>
                                <a:srgbClr val="C00000"/>
                              </a:solidFill>
                              <a:latin typeface="Cambria Math" panose="02040503050406030204" pitchFamily="18" charset="0"/>
                              <a:ea typeface="华文中宋" panose="02010600040101010101" pitchFamily="2" charset="-122"/>
                            </a:rPr>
                          </m:ctrlPr>
                        </m:sSubSupPr>
                        <m:e>
                          <m:r>
                            <a:rPr lang="en-US" altLang="zh-CN" sz="1700" i="1">
                              <a:solidFill>
                                <a:srgbClr val="C00000"/>
                              </a:solidFill>
                              <a:latin typeface="Cambria Math" panose="02040503050406030204" pitchFamily="18" charset="0"/>
                              <a:ea typeface="华文中宋" panose="02010600040101010101" pitchFamily="2" charset="-122"/>
                            </a:rPr>
                            <m:t>𝑅</m:t>
                          </m:r>
                        </m:e>
                        <m:sub>
                          <m:r>
                            <a:rPr lang="en-US" altLang="zh-CN" sz="1700" i="1">
                              <a:solidFill>
                                <a:srgbClr val="C00000"/>
                              </a:solidFill>
                              <a:latin typeface="Cambria Math" panose="02040503050406030204" pitchFamily="18" charset="0"/>
                              <a:ea typeface="华文中宋" panose="02010600040101010101" pitchFamily="2" charset="-122"/>
                            </a:rPr>
                            <m:t>𝑠</m:t>
                          </m:r>
                        </m:sub>
                        <m:sup>
                          <m:r>
                            <a:rPr lang="en-US" altLang="zh-CN" sz="1700" i="1">
                              <a:solidFill>
                                <a:srgbClr val="C00000"/>
                              </a:solidFill>
                              <a:latin typeface="Cambria Math" panose="02040503050406030204" pitchFamily="18" charset="0"/>
                              <a:ea typeface="华文中宋" panose="02010600040101010101" pitchFamily="2" charset="-122"/>
                            </a:rPr>
                            <m:t>𝑎</m:t>
                          </m:r>
                        </m:sup>
                      </m:sSubSup>
                      <m:r>
                        <a:rPr lang="en-US" altLang="zh-CN" sz="1700" i="1">
                          <a:solidFill>
                            <a:srgbClr val="C00000"/>
                          </a:solidFill>
                          <a:latin typeface="Cambria Math" panose="02040503050406030204" pitchFamily="18" charset="0"/>
                          <a:ea typeface="华文中宋" panose="02010600040101010101" pitchFamily="2" charset="-122"/>
                        </a:rPr>
                        <m:t>+</m:t>
                      </m:r>
                      <m:r>
                        <m:rPr>
                          <m:sty m:val="p"/>
                        </m:rPr>
                        <a:rPr lang="en-US" altLang="zh-CN" sz="1700" i="1">
                          <a:solidFill>
                            <a:srgbClr val="C00000"/>
                          </a:solidFill>
                          <a:latin typeface="Cambria Math" panose="02040503050406030204" pitchFamily="18" charset="0"/>
                          <a:ea typeface="华文中宋" panose="02010600040101010101" pitchFamily="2" charset="-122"/>
                        </a:rPr>
                        <m:t>γ</m:t>
                      </m:r>
                      <m:nary>
                        <m:naryPr>
                          <m:chr m:val="∑"/>
                          <m:supHide m:val="on"/>
                          <m:ctrlPr>
                            <a:rPr lang="en-US" altLang="zh-CN" sz="1700" i="1">
                              <a:solidFill>
                                <a:srgbClr val="C00000"/>
                              </a:solidFill>
                              <a:latin typeface="Cambria Math" panose="02040503050406030204" pitchFamily="18" charset="0"/>
                              <a:ea typeface="华文中宋" panose="02010600040101010101" pitchFamily="2" charset="-122"/>
                            </a:rPr>
                          </m:ctrlPr>
                        </m:naryPr>
                        <m:sub>
                          <m:r>
                            <a:rPr lang="en-US" altLang="zh-CN" sz="1700" i="1">
                              <a:solidFill>
                                <a:srgbClr val="C00000"/>
                              </a:solidFill>
                              <a:latin typeface="Cambria Math" panose="02040503050406030204" pitchFamily="18" charset="0"/>
                              <a:ea typeface="华文中宋" panose="02010600040101010101" pitchFamily="2" charset="-122"/>
                            </a:rPr>
                            <m:t>𝑠</m:t>
                          </m:r>
                          <m:r>
                            <a:rPr lang="en-US" altLang="zh-CN" sz="1700" i="1" baseline="30000">
                              <a:solidFill>
                                <a:srgbClr val="C00000"/>
                              </a:solidFill>
                              <a:latin typeface="Cambria Math" panose="02040503050406030204" pitchFamily="18" charset="0"/>
                              <a:ea typeface="华文中宋" panose="02010600040101010101" pitchFamily="2" charset="-122"/>
                            </a:rPr>
                            <m:t>′</m:t>
                          </m:r>
                          <m:r>
                            <a:rPr lang="en-US" altLang="zh-CN" sz="1700" i="1">
                              <a:solidFill>
                                <a:srgbClr val="C00000"/>
                              </a:solidFill>
                              <a:latin typeface="Cambria Math" panose="02040503050406030204" pitchFamily="18" charset="0"/>
                              <a:ea typeface="Cambria Math" panose="02040503050406030204" pitchFamily="18" charset="0"/>
                            </a:rPr>
                            <m:t>∈</m:t>
                          </m:r>
                          <m:r>
                            <a:rPr lang="en-US" altLang="zh-CN" sz="1700" i="1">
                              <a:solidFill>
                                <a:srgbClr val="C00000"/>
                              </a:solidFill>
                              <a:latin typeface="Cambria Math" panose="02040503050406030204" pitchFamily="18" charset="0"/>
                              <a:ea typeface="Cambria Math" panose="02040503050406030204" pitchFamily="18" charset="0"/>
                            </a:rPr>
                            <m:t>𝑆</m:t>
                          </m:r>
                        </m:sub>
                        <m:sup/>
                        <m:e>
                          <m:sSubSup>
                            <m:sSubSupPr>
                              <m:ctrlPr>
                                <a:rPr lang="en-US" altLang="zh-CN" sz="1700" i="1">
                                  <a:solidFill>
                                    <a:srgbClr val="C00000"/>
                                  </a:solidFill>
                                  <a:latin typeface="Cambria Math" panose="02040503050406030204" pitchFamily="18" charset="0"/>
                                  <a:ea typeface="华文中宋" panose="02010600040101010101" pitchFamily="2" charset="-122"/>
                                </a:rPr>
                              </m:ctrlPr>
                            </m:sSubSupPr>
                            <m:e>
                              <m:r>
                                <a:rPr lang="en-US" altLang="zh-CN" sz="1700" i="1">
                                  <a:solidFill>
                                    <a:srgbClr val="C00000"/>
                                  </a:solidFill>
                                  <a:latin typeface="Cambria Math" panose="02040503050406030204" pitchFamily="18" charset="0"/>
                                  <a:ea typeface="华文中宋" panose="02010600040101010101" pitchFamily="2" charset="-122"/>
                                </a:rPr>
                                <m:t>𝑃</m:t>
                              </m:r>
                            </m:e>
                            <m:sub>
                              <m:r>
                                <a:rPr lang="en-US" altLang="zh-CN" sz="1700" i="1">
                                  <a:solidFill>
                                    <a:srgbClr val="C00000"/>
                                  </a:solidFill>
                                  <a:latin typeface="Cambria Math" panose="02040503050406030204" pitchFamily="18" charset="0"/>
                                  <a:ea typeface="华文中宋" panose="02010600040101010101" pitchFamily="2" charset="-122"/>
                                </a:rPr>
                                <m:t>𝑠𝑠</m:t>
                              </m:r>
                              <m:r>
                                <a:rPr lang="en-US" altLang="zh-CN" sz="1700" i="1" baseline="30000">
                                  <a:solidFill>
                                    <a:srgbClr val="C00000"/>
                                  </a:solidFill>
                                  <a:latin typeface="Cambria Math" panose="02040503050406030204" pitchFamily="18" charset="0"/>
                                  <a:ea typeface="华文中宋" panose="02010600040101010101" pitchFamily="2" charset="-122"/>
                                </a:rPr>
                                <m:t>′</m:t>
                              </m:r>
                            </m:sub>
                            <m:sup>
                              <m:r>
                                <a:rPr lang="en-US" altLang="zh-CN" sz="1700" i="1">
                                  <a:solidFill>
                                    <a:srgbClr val="C00000"/>
                                  </a:solidFill>
                                  <a:latin typeface="Cambria Math" panose="02040503050406030204" pitchFamily="18" charset="0"/>
                                  <a:ea typeface="华文中宋" panose="02010600040101010101" pitchFamily="2" charset="-122"/>
                                </a:rPr>
                                <m:t>𝑎</m:t>
                              </m:r>
                            </m:sup>
                          </m:sSubSup>
                          <m:r>
                            <a:rPr lang="en-US" altLang="zh-CN" sz="1700" i="1">
                              <a:solidFill>
                                <a:srgbClr val="C00000"/>
                              </a:solidFill>
                              <a:latin typeface="Cambria Math" panose="02040503050406030204" pitchFamily="18" charset="0"/>
                              <a:ea typeface="华文中宋" panose="02010600040101010101" pitchFamily="2" charset="-122"/>
                            </a:rPr>
                            <m:t> </m:t>
                          </m:r>
                          <m:r>
                            <a:rPr lang="en-US" altLang="zh-CN" sz="1700" i="1">
                              <a:solidFill>
                                <a:srgbClr val="C00000"/>
                              </a:solidFill>
                              <a:latin typeface="Cambria Math" panose="02040503050406030204" pitchFamily="18" charset="0"/>
                              <a:ea typeface="华文中宋" panose="02010600040101010101" pitchFamily="2" charset="-122"/>
                            </a:rPr>
                            <m:t>𝑉</m:t>
                          </m:r>
                          <m:r>
                            <a:rPr lang="en-US" altLang="zh-CN" sz="1700" b="0" i="1" baseline="30000" smtClean="0">
                              <a:solidFill>
                                <a:srgbClr val="C00000"/>
                              </a:solidFill>
                              <a:latin typeface="Cambria Math" panose="02040503050406030204" pitchFamily="18" charset="0"/>
                              <a:ea typeface="华文中宋" panose="02010600040101010101" pitchFamily="2" charset="-122"/>
                            </a:rPr>
                            <m:t>∗</m:t>
                          </m:r>
                          <m:d>
                            <m:dPr>
                              <m:ctrlPr>
                                <a:rPr lang="en-US" altLang="zh-CN" sz="1700" i="1">
                                  <a:solidFill>
                                    <a:srgbClr val="C00000"/>
                                  </a:solidFill>
                                  <a:latin typeface="Cambria Math" panose="02040503050406030204" pitchFamily="18" charset="0"/>
                                  <a:ea typeface="华文中宋" panose="02010600040101010101" pitchFamily="2" charset="-122"/>
                                </a:rPr>
                              </m:ctrlPr>
                            </m:dPr>
                            <m:e>
                              <m:sSup>
                                <m:sSupPr>
                                  <m:ctrlPr>
                                    <a:rPr lang="en-US" altLang="zh-CN" sz="1700" i="1">
                                      <a:solidFill>
                                        <a:srgbClr val="C00000"/>
                                      </a:solidFill>
                                      <a:latin typeface="Cambria Math" panose="02040503050406030204" pitchFamily="18" charset="0"/>
                                      <a:ea typeface="华文中宋" panose="02010600040101010101" pitchFamily="2" charset="-122"/>
                                    </a:rPr>
                                  </m:ctrlPr>
                                </m:sSupPr>
                                <m:e>
                                  <m:r>
                                    <a:rPr lang="en-US" altLang="zh-CN" sz="1700" i="1">
                                      <a:solidFill>
                                        <a:srgbClr val="C00000"/>
                                      </a:solidFill>
                                      <a:latin typeface="Cambria Math" panose="02040503050406030204" pitchFamily="18" charset="0"/>
                                      <a:ea typeface="华文中宋" panose="02010600040101010101" pitchFamily="2" charset="-122"/>
                                    </a:rPr>
                                    <m:t>𝑠</m:t>
                                  </m:r>
                                </m:e>
                                <m:sup>
                                  <m:r>
                                    <a:rPr lang="en-US" altLang="zh-CN" sz="1700" i="1">
                                      <a:solidFill>
                                        <a:srgbClr val="C00000"/>
                                      </a:solidFill>
                                      <a:latin typeface="Cambria Math" panose="02040503050406030204" pitchFamily="18" charset="0"/>
                                      <a:ea typeface="华文中宋" panose="02010600040101010101" pitchFamily="2" charset="-122"/>
                                    </a:rPr>
                                    <m:t>′</m:t>
                                  </m:r>
                                </m:sup>
                              </m:sSup>
                            </m:e>
                          </m:d>
                        </m:e>
                      </m:nary>
                      <m:r>
                        <a:rPr lang="en-US" altLang="zh-CN" sz="1700" i="1">
                          <a:solidFill>
                            <a:srgbClr val="C00000"/>
                          </a:solidFill>
                          <a:latin typeface="Cambria Math" panose="02040503050406030204" pitchFamily="18" charset="0"/>
                          <a:ea typeface="华文中宋" panose="02010600040101010101" pitchFamily="2" charset="-122"/>
                        </a:rPr>
                        <m:t> )</m:t>
                      </m:r>
                    </m:oMath>
                  </m:oMathPara>
                </a14:m>
                <a:endParaRPr lang="en-US" altLang="zh-CN" sz="1700" dirty="0">
                  <a:solidFill>
                    <a:srgbClr val="C00000"/>
                  </a:solidFill>
                  <a:latin typeface="华文中宋" panose="02010600040101010101" pitchFamily="2" charset="-122"/>
                  <a:ea typeface="华文中宋" panose="02010600040101010101" pitchFamily="2" charset="-122"/>
                </a:endParaRPr>
              </a:p>
              <a:p>
                <a:pPr marL="0" indent="0" algn="just">
                  <a:buNone/>
                  <a:defRPr/>
                </a:pPr>
                <a:r>
                  <a:rPr lang="zh-CN" altLang="en-US" sz="2000" dirty="0">
                    <a:latin typeface="华文中宋" panose="02010600040101010101" pitchFamily="2" charset="-122"/>
                    <a:ea typeface="华文中宋" panose="02010600040101010101" pitchFamily="2" charset="-122"/>
                  </a:rPr>
                  <a:t>算法要寻找状态价值函数最大的策略，因此，需要确定一个策略的状态价值函数，得到一个策略的状态价值函数之后，可以调整策略，</a:t>
                </a:r>
                <a:r>
                  <a:rPr lang="zh-CN" altLang="en-US" sz="2000" dirty="0">
                    <a:solidFill>
                      <a:srgbClr val="C00000"/>
                    </a:solidFill>
                    <a:latin typeface="华文中宋" panose="02010600040101010101" pitchFamily="2" charset="-122"/>
                    <a:ea typeface="华文中宋" panose="02010600040101010101" pitchFamily="2" charset="-122"/>
                  </a:rPr>
                  <a:t>让价值函数不断变大</a:t>
                </a:r>
                <a:r>
                  <a:rPr lang="zh-CN" altLang="en-US" sz="2000" dirty="0">
                    <a:latin typeface="华文中宋" panose="02010600040101010101" pitchFamily="2" charset="-122"/>
                    <a:ea typeface="华文中宋" panose="02010600040101010101" pitchFamily="2" charset="-122"/>
                  </a:rPr>
                  <a:t>。动态规划算法在求解时采用了</a:t>
                </a:r>
                <a:r>
                  <a:rPr lang="zh-CN" altLang="en-US" sz="2000" dirty="0">
                    <a:solidFill>
                      <a:srgbClr val="C00000"/>
                    </a:solidFill>
                    <a:latin typeface="华文中宋" panose="02010600040101010101" pitchFamily="2" charset="-122"/>
                    <a:ea typeface="华文中宋" panose="02010600040101010101" pitchFamily="2" charset="-122"/>
                  </a:rPr>
                  <a:t>分步骤迭代</a:t>
                </a:r>
                <a:r>
                  <a:rPr lang="zh-CN" altLang="en-US" sz="2000" dirty="0">
                    <a:latin typeface="华文中宋" panose="02010600040101010101" pitchFamily="2" charset="-122"/>
                    <a:ea typeface="华文中宋" panose="02010600040101010101" pitchFamily="2" charset="-122"/>
                  </a:rPr>
                  <a:t>的思路解决这个问题。</a:t>
                </a:r>
              </a:p>
              <a:p>
                <a:pPr marL="0" lvl="0" indent="0" algn="ctr">
                  <a:buNone/>
                  <a:defRPr/>
                </a:pPr>
                <a:endParaRPr kumimoji="0" lang="zh-CN" altLang="en-US" sz="2000" b="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endParaRPr>
              </a:p>
            </p:txBody>
          </p:sp>
        </mc:Choice>
        <mc:Fallback xmlns="">
          <p:sp>
            <p:nvSpPr>
              <p:cNvPr id="14" name="内容占位符 4">
                <a:extLst>
                  <a:ext uri="{FF2B5EF4-FFF2-40B4-BE49-F238E27FC236}">
                    <a16:creationId xmlns:a16="http://schemas.microsoft.com/office/drawing/2014/main" id="{1533096B-7CF9-4AF8-9F21-654283E87B30}"/>
                  </a:ext>
                </a:extLst>
              </p:cNvPr>
              <p:cNvSpPr txBox="1">
                <a:spLocks noRot="1" noChangeAspect="1" noMove="1" noResize="1" noEditPoints="1" noAdjustHandles="1" noChangeArrowheads="1" noChangeShapeType="1" noTextEdit="1"/>
              </p:cNvSpPr>
              <p:nvPr/>
            </p:nvSpPr>
            <p:spPr>
              <a:xfrm>
                <a:off x="1104900" y="1206554"/>
                <a:ext cx="9779000" cy="5016446"/>
              </a:xfrm>
              <a:prstGeom prst="rect">
                <a:avLst/>
              </a:prstGeom>
              <a:blipFill>
                <a:blip r:embed="rId4"/>
                <a:stretch>
                  <a:fillRect l="-561" t="-1215" r="-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9216482"/>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203200"/>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Policy Iteration</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6677921" y="1041777"/>
            <a:ext cx="4328812" cy="460117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zh-CN" altLang="en-US" sz="1800" dirty="0">
                <a:solidFill>
                  <a:srgbClr val="C00000"/>
                </a:solidFill>
                <a:latin typeface="华文中宋" panose="02010600040101010101" pitchFamily="2" charset="-122"/>
                <a:ea typeface="华文中宋" panose="02010600040101010101" pitchFamily="2" charset="-122"/>
              </a:rPr>
              <a:t>策略评估的目的是</a:t>
            </a:r>
            <a:r>
              <a:rPr lang="zh-CN" altLang="en-US" sz="1800" dirty="0">
                <a:solidFill>
                  <a:prstClr val="black"/>
                </a:solidFill>
                <a:latin typeface="华文中宋" panose="02010600040101010101" pitchFamily="2" charset="-122"/>
                <a:ea typeface="华文中宋" panose="02010600040101010101" pitchFamily="2" charset="-122"/>
              </a:rPr>
              <a:t>为了找到更好的策略， 即</a:t>
            </a:r>
            <a:r>
              <a:rPr lang="zh-CN" altLang="en-US" sz="1800" dirty="0">
                <a:solidFill>
                  <a:srgbClr val="C00000"/>
                </a:solidFill>
                <a:latin typeface="华文中宋" panose="02010600040101010101" pitchFamily="2" charset="-122"/>
                <a:ea typeface="华文中宋" panose="02010600040101010101" pitchFamily="2" charset="-122"/>
              </a:rPr>
              <a:t>策略改进</a:t>
            </a:r>
            <a:r>
              <a:rPr lang="zh-CN" altLang="en-US" sz="1800" dirty="0">
                <a:solidFill>
                  <a:prstClr val="black"/>
                </a:solidFill>
                <a:latin typeface="华文中宋" panose="02010600040101010101" pitchFamily="2" charset="-122"/>
                <a:ea typeface="华文中宋" panose="02010600040101010101" pitchFamily="2" charset="-122"/>
              </a:rPr>
              <a:t>。</a:t>
            </a:r>
            <a:endParaRPr lang="en-US" altLang="zh-CN" sz="1800" dirty="0">
              <a:solidFill>
                <a:prstClr val="black"/>
              </a:solidFill>
              <a:latin typeface="华文中宋" panose="02010600040101010101" pitchFamily="2" charset="-122"/>
              <a:ea typeface="华文中宋" panose="02010600040101010101" pitchFamily="2" charset="-122"/>
            </a:endParaRPr>
          </a:p>
          <a:p>
            <a:pPr marL="0" indent="0">
              <a:buNone/>
              <a:defRPr/>
            </a:pPr>
            <a:endParaRPr lang="en-US" altLang="zh-CN" sz="1800" dirty="0">
              <a:solidFill>
                <a:prstClr val="black"/>
              </a:solidFill>
              <a:latin typeface="华文中宋" panose="02010600040101010101" pitchFamily="2" charset="-122"/>
              <a:ea typeface="华文中宋" panose="02010600040101010101" pitchFamily="2" charset="-122"/>
            </a:endParaRPr>
          </a:p>
          <a:p>
            <a:pPr marL="0" indent="0">
              <a:buNone/>
              <a:defRPr/>
            </a:pPr>
            <a:endParaRPr lang="en-US" altLang="zh-CN" sz="1800" dirty="0">
              <a:solidFill>
                <a:prstClr val="black"/>
              </a:solidFill>
              <a:latin typeface="华文中宋" panose="02010600040101010101" pitchFamily="2" charset="-122"/>
              <a:ea typeface="华文中宋" panose="02010600040101010101" pitchFamily="2" charset="-122"/>
            </a:endParaRPr>
          </a:p>
          <a:p>
            <a:pPr marL="0" indent="0">
              <a:buNone/>
              <a:defRPr/>
            </a:pPr>
            <a:endParaRPr lang="en-US" altLang="zh-CN" sz="1800" dirty="0">
              <a:solidFill>
                <a:prstClr val="black"/>
              </a:solidFill>
              <a:latin typeface="华文中宋" panose="02010600040101010101" pitchFamily="2" charset="-122"/>
              <a:ea typeface="华文中宋" panose="02010600040101010101" pitchFamily="2" charset="-122"/>
            </a:endParaRPr>
          </a:p>
          <a:p>
            <a:pPr marL="0" indent="0">
              <a:buNone/>
              <a:defRPr/>
            </a:pPr>
            <a:endParaRPr lang="en-US" altLang="zh-CN" sz="1800" dirty="0">
              <a:solidFill>
                <a:prstClr val="black"/>
              </a:solidFill>
              <a:latin typeface="华文中宋" panose="02010600040101010101" pitchFamily="2" charset="-122"/>
              <a:ea typeface="华文中宋" panose="02010600040101010101" pitchFamily="2" charset="-122"/>
            </a:endParaRPr>
          </a:p>
          <a:p>
            <a:pPr marL="0" indent="0">
              <a:buNone/>
              <a:defRPr/>
            </a:pPr>
            <a:endParaRPr lang="en-US" altLang="zh-CN" sz="1800" dirty="0">
              <a:solidFill>
                <a:prstClr val="black"/>
              </a:solidFill>
              <a:latin typeface="华文中宋" panose="02010600040101010101" pitchFamily="2" charset="-122"/>
              <a:ea typeface="华文中宋" panose="02010600040101010101" pitchFamily="2" charset="-122"/>
            </a:endParaRPr>
          </a:p>
          <a:p>
            <a:pPr marL="0" indent="0">
              <a:buNone/>
              <a:defRPr/>
            </a:pPr>
            <a:endParaRPr lang="en-US" altLang="zh-CN" sz="1800" dirty="0">
              <a:solidFill>
                <a:prstClr val="black"/>
              </a:solidFill>
              <a:latin typeface="华文中宋" panose="02010600040101010101" pitchFamily="2" charset="-122"/>
              <a:ea typeface="华文中宋" panose="02010600040101010101" pitchFamily="2" charset="-122"/>
            </a:endParaRPr>
          </a:p>
          <a:p>
            <a:pPr marL="0" indent="0">
              <a:buNone/>
              <a:defRPr/>
            </a:pPr>
            <a:endParaRPr lang="en-US" altLang="zh-CN" sz="1800" dirty="0">
              <a:solidFill>
                <a:prstClr val="black"/>
              </a:solidFill>
              <a:latin typeface="华文中宋" panose="02010600040101010101" pitchFamily="2" charset="-122"/>
              <a:ea typeface="华文中宋" panose="02010600040101010101" pitchFamily="2" charset="-122"/>
            </a:endParaRPr>
          </a:p>
          <a:p>
            <a:pPr marL="0" indent="0">
              <a:buNone/>
              <a:defRPr/>
            </a:pPr>
            <a:endParaRPr lang="en-US" altLang="zh-CN" sz="1800" dirty="0">
              <a:solidFill>
                <a:prstClr val="black"/>
              </a:solidFill>
              <a:latin typeface="华文中宋" panose="02010600040101010101" pitchFamily="2" charset="-122"/>
              <a:ea typeface="华文中宋" panose="02010600040101010101" pitchFamily="2" charset="-122"/>
            </a:endParaRPr>
          </a:p>
        </p:txBody>
      </p:sp>
      <p:grpSp>
        <p:nvGrpSpPr>
          <p:cNvPr id="11" name="组合 10">
            <a:extLst>
              <a:ext uri="{FF2B5EF4-FFF2-40B4-BE49-F238E27FC236}">
                <a16:creationId xmlns:a16="http://schemas.microsoft.com/office/drawing/2014/main" id="{CAC46299-5E4B-4C5C-BA9C-E30AE035761B}"/>
              </a:ext>
            </a:extLst>
          </p:cNvPr>
          <p:cNvGrpSpPr/>
          <p:nvPr/>
        </p:nvGrpSpPr>
        <p:grpSpPr>
          <a:xfrm>
            <a:off x="363330" y="1041777"/>
            <a:ext cx="6191758" cy="4978023"/>
            <a:chOff x="5363914" y="1029077"/>
            <a:chExt cx="5671485" cy="4978023"/>
          </a:xfrm>
        </p:grpSpPr>
        <p:pic>
          <p:nvPicPr>
            <p:cNvPr id="10" name="图片 9">
              <a:extLst>
                <a:ext uri="{FF2B5EF4-FFF2-40B4-BE49-F238E27FC236}">
                  <a16:creationId xmlns:a16="http://schemas.microsoft.com/office/drawing/2014/main" id="{CB9EE30A-B7EA-4B95-A3A2-219D87B4D780}"/>
                </a:ext>
              </a:extLst>
            </p:cNvPr>
            <p:cNvPicPr>
              <a:picLocks noChangeAspect="1"/>
            </p:cNvPicPr>
            <p:nvPr/>
          </p:nvPicPr>
          <p:blipFill>
            <a:blip r:embed="rId4"/>
            <a:stretch>
              <a:fillRect/>
            </a:stretch>
          </p:blipFill>
          <p:spPr>
            <a:xfrm>
              <a:off x="5363914" y="1029077"/>
              <a:ext cx="5671485" cy="4978023"/>
            </a:xfrm>
            <a:prstGeom prst="rect">
              <a:avLst/>
            </a:prstGeom>
          </p:spPr>
        </p:pic>
        <p:cxnSp>
          <p:nvCxnSpPr>
            <p:cNvPr id="9" name="直接连接符 8">
              <a:extLst>
                <a:ext uri="{FF2B5EF4-FFF2-40B4-BE49-F238E27FC236}">
                  <a16:creationId xmlns:a16="http://schemas.microsoft.com/office/drawing/2014/main" id="{7C0DF471-78E4-4E0C-8EC6-E74B723DE165}"/>
                </a:ext>
              </a:extLst>
            </p:cNvPr>
            <p:cNvCxnSpPr/>
            <p:nvPr/>
          </p:nvCxnSpPr>
          <p:spPr>
            <a:xfrm>
              <a:off x="5549900" y="2489200"/>
              <a:ext cx="1295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9FA6777-E6CB-4B14-BDC6-74A598BA1FD2}"/>
                </a:ext>
              </a:extLst>
            </p:cNvPr>
            <p:cNvCxnSpPr/>
            <p:nvPr/>
          </p:nvCxnSpPr>
          <p:spPr>
            <a:xfrm>
              <a:off x="5549900" y="4470400"/>
              <a:ext cx="1295400" cy="0"/>
            </a:xfrm>
            <a:prstGeom prst="line">
              <a:avLst/>
            </a:prstGeom>
            <a:ln w="28575"/>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BB95CD8B-EDDE-4100-B464-D65876DA64EA}"/>
              </a:ext>
            </a:extLst>
          </p:cNvPr>
          <p:cNvPicPr>
            <a:picLocks noChangeAspect="1"/>
          </p:cNvPicPr>
          <p:nvPr/>
        </p:nvPicPr>
        <p:blipFill>
          <a:blip r:embed="rId5"/>
          <a:stretch>
            <a:fillRect/>
          </a:stretch>
        </p:blipFill>
        <p:spPr>
          <a:xfrm>
            <a:off x="7800579" y="1924059"/>
            <a:ext cx="2083495" cy="1880558"/>
          </a:xfrm>
          <a:prstGeom prst="rect">
            <a:avLst/>
          </a:prstGeom>
        </p:spPr>
      </p:pic>
      <p:pic>
        <p:nvPicPr>
          <p:cNvPr id="17" name="图片 16">
            <a:extLst>
              <a:ext uri="{FF2B5EF4-FFF2-40B4-BE49-F238E27FC236}">
                <a16:creationId xmlns:a16="http://schemas.microsoft.com/office/drawing/2014/main" id="{F0402FED-E805-4F36-8F9F-563C4CA0494E}"/>
              </a:ext>
            </a:extLst>
          </p:cNvPr>
          <p:cNvPicPr>
            <a:picLocks noChangeAspect="1"/>
          </p:cNvPicPr>
          <p:nvPr/>
        </p:nvPicPr>
        <p:blipFill>
          <a:blip r:embed="rId6"/>
          <a:stretch>
            <a:fillRect/>
          </a:stretch>
        </p:blipFill>
        <p:spPr>
          <a:xfrm>
            <a:off x="7296658" y="4037490"/>
            <a:ext cx="3429000" cy="1838338"/>
          </a:xfrm>
          <a:prstGeom prst="rect">
            <a:avLst/>
          </a:prstGeom>
        </p:spPr>
      </p:pic>
    </p:spTree>
    <p:extLst>
      <p:ext uri="{BB962C8B-B14F-4D97-AF65-F5344CB8AC3E}">
        <p14:creationId xmlns:p14="http://schemas.microsoft.com/office/powerpoint/2010/main" val="4245676931"/>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203200"/>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Value Iteration</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615052" y="1250987"/>
            <a:ext cx="5334000" cy="460117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defRPr/>
            </a:pPr>
            <a:r>
              <a:rPr lang="zh-CN" altLang="en-US" sz="1800" dirty="0">
                <a:solidFill>
                  <a:prstClr val="black"/>
                </a:solidFill>
                <a:latin typeface="华文中宋" panose="02010600040101010101" pitchFamily="2" charset="-122"/>
                <a:ea typeface="华文中宋" panose="02010600040101010101" pitchFamily="2" charset="-122"/>
              </a:rPr>
              <a:t>在策略迭代算法中，</a:t>
            </a:r>
            <a:r>
              <a:rPr lang="zh-CN" altLang="en-US" sz="1800" dirty="0">
                <a:solidFill>
                  <a:srgbClr val="C00000"/>
                </a:solidFill>
                <a:latin typeface="华文中宋" panose="02010600040101010101" pitchFamily="2" charset="-122"/>
                <a:ea typeface="华文中宋" panose="02010600040101010101" pitchFamily="2" charset="-122"/>
              </a:rPr>
              <a:t>策略评估的计算量很大</a:t>
            </a:r>
            <a:r>
              <a:rPr lang="zh-CN" altLang="en-US" sz="1800" dirty="0">
                <a:solidFill>
                  <a:prstClr val="black"/>
                </a:solidFill>
                <a:latin typeface="华文中宋" panose="02010600040101010101" pitchFamily="2" charset="-122"/>
                <a:ea typeface="华文中宋" panose="02010600040101010101" pitchFamily="2" charset="-122"/>
              </a:rPr>
              <a:t>，需要多次处理所有状态并不断地更新状态价值函数。</a:t>
            </a:r>
            <a:endParaRPr lang="en-US" altLang="zh-CN" sz="1800" dirty="0">
              <a:solidFill>
                <a:prstClr val="black"/>
              </a:solidFill>
              <a:latin typeface="华文中宋" panose="02010600040101010101" pitchFamily="2" charset="-122"/>
              <a:ea typeface="华文中宋" panose="02010600040101010101" pitchFamily="2" charset="-122"/>
            </a:endParaRPr>
          </a:p>
          <a:p>
            <a:pPr marL="0" lvl="0" indent="0">
              <a:buNone/>
              <a:defRPr/>
            </a:pPr>
            <a:r>
              <a:rPr lang="zh-CN" altLang="en-US" sz="1800" dirty="0">
                <a:solidFill>
                  <a:prstClr val="black"/>
                </a:solidFill>
                <a:latin typeface="华文中宋" panose="02010600040101010101" pitchFamily="2" charset="-122"/>
                <a:ea typeface="华文中宋" panose="02010600040101010101" pitchFamily="2" charset="-122"/>
              </a:rPr>
              <a:t>实际上不需要知道状态价值函数的精确值也能找到最优策略</a:t>
            </a:r>
            <a:r>
              <a:rPr lang="en-US" altLang="zh-CN" sz="1800" dirty="0">
                <a:solidFill>
                  <a:prstClr val="black"/>
                </a:solidFill>
                <a:latin typeface="华文中宋" panose="02010600040101010101" pitchFamily="2" charset="-122"/>
                <a:ea typeface="华文中宋" panose="02010600040101010101" pitchFamily="2" charset="-122"/>
              </a:rPr>
              <a:t>——</a:t>
            </a:r>
            <a:r>
              <a:rPr lang="zh-CN" altLang="en-US" sz="1800" dirty="0">
                <a:solidFill>
                  <a:prstClr val="black"/>
                </a:solidFill>
                <a:latin typeface="华文中宋" panose="02010600040101010101" pitchFamily="2" charset="-122"/>
                <a:ea typeface="华文中宋" panose="02010600040101010101" pitchFamily="2" charset="-122"/>
              </a:rPr>
              <a:t>值迭代。</a:t>
            </a:r>
            <a:endParaRPr lang="en-US" altLang="zh-CN" sz="1800" dirty="0">
              <a:solidFill>
                <a:prstClr val="black"/>
              </a:solidFill>
              <a:latin typeface="华文中宋" panose="02010600040101010101" pitchFamily="2" charset="-122"/>
              <a:ea typeface="华文中宋" panose="02010600040101010101" pitchFamily="2" charset="-122"/>
            </a:endParaRPr>
          </a:p>
          <a:p>
            <a:pPr marL="0" lvl="0" indent="0">
              <a:buNone/>
              <a:defRPr/>
            </a:pPr>
            <a:endParaRPr lang="en-US" altLang="zh-CN" sz="1800" dirty="0">
              <a:solidFill>
                <a:prstClr val="black"/>
              </a:solidFill>
              <a:latin typeface="华文中宋" panose="02010600040101010101" pitchFamily="2" charset="-122"/>
              <a:ea typeface="华文中宋" panose="02010600040101010101" pitchFamily="2" charset="-122"/>
            </a:endParaRPr>
          </a:p>
          <a:p>
            <a:pPr marL="0" lvl="0" indent="0">
              <a:buNone/>
              <a:defRPr/>
            </a:pPr>
            <a:r>
              <a:rPr lang="zh-CN" altLang="en-US" sz="1800" dirty="0">
                <a:solidFill>
                  <a:prstClr val="black"/>
                </a:solidFill>
                <a:latin typeface="华文中宋" panose="02010600040101010101" pitchFamily="2" charset="-122"/>
                <a:ea typeface="华文中宋" panose="02010600040101010101" pitchFamily="2" charset="-122"/>
              </a:rPr>
              <a:t>根据贝尔曼最优化原理，</a:t>
            </a:r>
            <a:r>
              <a:rPr lang="zh-CN" altLang="en-US" sz="1800" dirty="0">
                <a:solidFill>
                  <a:srgbClr val="C00000"/>
                </a:solidFill>
                <a:latin typeface="华文中宋" panose="02010600040101010101" pitchFamily="2" charset="-122"/>
                <a:ea typeface="华文中宋" panose="02010600040101010101" pitchFamily="2" charset="-122"/>
              </a:rPr>
              <a:t>如果一个策略是最优策略，整体最优的解其局部一定也最优</a:t>
            </a:r>
            <a:r>
              <a:rPr lang="zh-CN" altLang="en-US" sz="1800" dirty="0">
                <a:solidFill>
                  <a:prstClr val="black"/>
                </a:solidFill>
                <a:latin typeface="华文中宋" panose="02010600040101010101" pitchFamily="2" charset="-122"/>
                <a:ea typeface="华文中宋" panose="02010600040101010101" pitchFamily="2" charset="-122"/>
              </a:rPr>
              <a:t>，因此，最优策略可以被分解成两部分：</a:t>
            </a:r>
            <a:endParaRPr lang="en-US" altLang="zh-CN" sz="1800" dirty="0">
              <a:solidFill>
                <a:prstClr val="black"/>
              </a:solidFill>
              <a:latin typeface="华文中宋" panose="02010600040101010101" pitchFamily="2" charset="-122"/>
              <a:ea typeface="华文中宋" panose="02010600040101010101" pitchFamily="2" charset="-122"/>
            </a:endParaRPr>
          </a:p>
          <a:p>
            <a:pPr lvl="1">
              <a:buFont typeface="Arial" panose="020B0604020202020204" pitchFamily="34" charset="0"/>
              <a:buChar char="•"/>
              <a:defRPr/>
            </a:pPr>
            <a:r>
              <a:rPr lang="zh-CN" altLang="en-US" sz="1400" dirty="0">
                <a:solidFill>
                  <a:prstClr val="black"/>
                </a:solidFill>
                <a:latin typeface="华文中宋" panose="02010600040101010101" pitchFamily="2" charset="-122"/>
                <a:ea typeface="华文中宋" panose="02010600040101010101" pitchFamily="2" charset="-122"/>
              </a:rPr>
              <a:t>从状态</a:t>
            </a:r>
            <a:r>
              <a:rPr lang="en-US" altLang="zh-CN" sz="1400" dirty="0">
                <a:solidFill>
                  <a:prstClr val="black"/>
                </a:solidFill>
                <a:latin typeface="华文中宋" panose="02010600040101010101" pitchFamily="2" charset="-122"/>
                <a:ea typeface="华文中宋" panose="02010600040101010101" pitchFamily="2" charset="-122"/>
              </a:rPr>
              <a:t>s</a:t>
            </a:r>
            <a:r>
              <a:rPr lang="zh-CN" altLang="en-US" sz="1400" dirty="0">
                <a:solidFill>
                  <a:prstClr val="black"/>
                </a:solidFill>
                <a:latin typeface="华文中宋" panose="02010600040101010101" pitchFamily="2" charset="-122"/>
                <a:ea typeface="华文中宋" panose="02010600040101010101" pitchFamily="2" charset="-122"/>
              </a:rPr>
              <a:t>至</a:t>
            </a:r>
            <a:r>
              <a:rPr lang="en-US" altLang="zh-CN" sz="1400" dirty="0">
                <a:solidFill>
                  <a:prstClr val="black"/>
                </a:solidFill>
                <a:latin typeface="华文中宋" panose="02010600040101010101" pitchFamily="2" charset="-122"/>
                <a:ea typeface="华文中宋" panose="02010600040101010101" pitchFamily="2" charset="-122"/>
              </a:rPr>
              <a:t>s</a:t>
            </a:r>
            <a:r>
              <a:rPr lang="zh-CN" altLang="en-US" sz="1400" dirty="0">
                <a:solidFill>
                  <a:prstClr val="black"/>
                </a:solidFill>
                <a:latin typeface="华文中宋" panose="02010600040101010101" pitchFamily="2" charset="-122"/>
                <a:ea typeface="华文中宋" panose="02010600040101010101" pitchFamily="2" charset="-122"/>
              </a:rPr>
              <a:t>’采用了最优动作，</a:t>
            </a:r>
            <a:endParaRPr lang="en-US" altLang="zh-CN" sz="1400" dirty="0">
              <a:solidFill>
                <a:prstClr val="black"/>
              </a:solidFill>
              <a:latin typeface="华文中宋" panose="02010600040101010101" pitchFamily="2" charset="-122"/>
              <a:ea typeface="华文中宋" panose="02010600040101010101" pitchFamily="2" charset="-122"/>
            </a:endParaRPr>
          </a:p>
          <a:p>
            <a:pPr lvl="1">
              <a:buFont typeface="Arial" panose="020B0604020202020204" pitchFamily="34" charset="0"/>
              <a:buChar char="•"/>
              <a:defRPr/>
            </a:pPr>
            <a:r>
              <a:rPr lang="zh-CN" altLang="en-US" sz="1400" dirty="0">
                <a:solidFill>
                  <a:prstClr val="black"/>
                </a:solidFill>
                <a:latin typeface="华文中宋" panose="02010600040101010101" pitchFamily="2" charset="-122"/>
                <a:ea typeface="华文中宋" panose="02010600040101010101" pitchFamily="2" charset="-122"/>
              </a:rPr>
              <a:t>在状态</a:t>
            </a:r>
            <a:r>
              <a:rPr lang="en-US" altLang="zh-CN" sz="1400" dirty="0">
                <a:solidFill>
                  <a:prstClr val="black"/>
                </a:solidFill>
                <a:latin typeface="华文中宋" panose="02010600040101010101" pitchFamily="2" charset="-122"/>
                <a:ea typeface="华文中宋" panose="02010600040101010101" pitchFamily="2" charset="-122"/>
              </a:rPr>
              <a:t>s’</a:t>
            </a:r>
            <a:r>
              <a:rPr lang="zh-CN" altLang="en-US" sz="1400" dirty="0">
                <a:solidFill>
                  <a:prstClr val="black"/>
                </a:solidFill>
                <a:latin typeface="华文中宋" panose="02010600040101010101" pitchFamily="2" charset="-122"/>
                <a:ea typeface="华文中宋" panose="02010600040101010101" pitchFamily="2" charset="-122"/>
              </a:rPr>
              <a:t>时采用的策略也是最优的 。</a:t>
            </a:r>
            <a:endParaRPr lang="en-US" altLang="zh-CN" sz="1400" dirty="0">
              <a:solidFill>
                <a:prstClr val="black"/>
              </a:solidFill>
              <a:latin typeface="华文中宋" panose="02010600040101010101" pitchFamily="2" charset="-122"/>
              <a:ea typeface="华文中宋" panose="02010600040101010101" pitchFamily="2" charset="-122"/>
            </a:endParaRPr>
          </a:p>
          <a:p>
            <a:pPr marL="0" indent="0">
              <a:buNone/>
              <a:defRPr/>
            </a:pPr>
            <a:r>
              <a:rPr lang="zh-CN" altLang="en-US" sz="1800" dirty="0">
                <a:solidFill>
                  <a:prstClr val="black"/>
                </a:solidFill>
                <a:latin typeface="华文中宋" panose="02010600040101010101" pitchFamily="2" charset="-122"/>
                <a:ea typeface="华文中宋" panose="02010600040101010101" pitchFamily="2" charset="-122"/>
              </a:rPr>
              <a:t>根据这一原理，每次选择当前回报和未来回报之和最大的动作。</a:t>
            </a:r>
            <a:endParaRPr lang="en-US" altLang="zh-CN" sz="1800" dirty="0">
              <a:solidFill>
                <a:prstClr val="black"/>
              </a:solidFill>
              <a:latin typeface="华文中宋" panose="02010600040101010101" pitchFamily="2" charset="-122"/>
              <a:ea typeface="华文中宋" panose="02010600040101010101" pitchFamily="2" charset="-122"/>
            </a:endParaRPr>
          </a:p>
          <a:p>
            <a:pPr marL="0" indent="0">
              <a:buNone/>
              <a:defRPr/>
            </a:pPr>
            <a:r>
              <a:rPr lang="zh-CN" altLang="en-US" sz="1800" dirty="0">
                <a:solidFill>
                  <a:prstClr val="black"/>
                </a:solidFill>
                <a:latin typeface="华文中宋" panose="02010600040101010101" pitchFamily="2" charset="-122"/>
                <a:ea typeface="华文中宋" panose="02010600040101010101" pitchFamily="2" charset="-122"/>
              </a:rPr>
              <a:t>价值迭代算法与策略迭代算法的区别在于，不是对某一策略的状态价值函数进行计算， 而是</a:t>
            </a:r>
            <a:r>
              <a:rPr lang="zh-CN" altLang="en-US" sz="1800" dirty="0">
                <a:solidFill>
                  <a:srgbClr val="C00000"/>
                </a:solidFill>
                <a:latin typeface="华文中宋" panose="02010600040101010101" pitchFamily="2" charset="-122"/>
                <a:ea typeface="华文中宋" panose="02010600040101010101" pitchFamily="2" charset="-122"/>
              </a:rPr>
              <a:t>直接收敛到最优的价值函数</a:t>
            </a:r>
            <a:r>
              <a:rPr lang="zh-CN" altLang="en-US" sz="1800" dirty="0">
                <a:solidFill>
                  <a:prstClr val="black"/>
                </a:solidFill>
                <a:latin typeface="华文中宋" panose="02010600040101010101" pitchFamily="2" charset="-122"/>
                <a:ea typeface="华文中宋" panose="02010600040101010101" pitchFamily="2" charset="-122"/>
              </a:rPr>
              <a:t>。 </a:t>
            </a:r>
            <a:endParaRPr kumimoji="0" lang="zh-CN" altLang="en-US" sz="18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p:txBody>
      </p:sp>
      <p:grpSp>
        <p:nvGrpSpPr>
          <p:cNvPr id="11" name="组合 10">
            <a:extLst>
              <a:ext uri="{FF2B5EF4-FFF2-40B4-BE49-F238E27FC236}">
                <a16:creationId xmlns:a16="http://schemas.microsoft.com/office/drawing/2014/main" id="{038C41AC-2A4A-4D3F-B1C0-AC7FB41B0620}"/>
              </a:ext>
            </a:extLst>
          </p:cNvPr>
          <p:cNvGrpSpPr/>
          <p:nvPr/>
        </p:nvGrpSpPr>
        <p:grpSpPr>
          <a:xfrm>
            <a:off x="6335504" y="4267078"/>
            <a:ext cx="4238952" cy="1595459"/>
            <a:chOff x="929948" y="4256140"/>
            <a:chExt cx="4238952" cy="1595459"/>
          </a:xfrm>
        </p:grpSpPr>
        <p:sp>
          <p:nvSpPr>
            <p:cNvPr id="9" name="矩形: 圆角 8">
              <a:extLst>
                <a:ext uri="{FF2B5EF4-FFF2-40B4-BE49-F238E27FC236}">
                  <a16:creationId xmlns:a16="http://schemas.microsoft.com/office/drawing/2014/main" id="{3824DDAE-FDC4-41D8-81BB-0F1DDA35CEB5}"/>
                </a:ext>
              </a:extLst>
            </p:cNvPr>
            <p:cNvSpPr/>
            <p:nvPr/>
          </p:nvSpPr>
          <p:spPr>
            <a:xfrm>
              <a:off x="929948" y="4256140"/>
              <a:ext cx="4238952" cy="1524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0" name="文本框 9">
              <a:extLst>
                <a:ext uri="{FF2B5EF4-FFF2-40B4-BE49-F238E27FC236}">
                  <a16:creationId xmlns:a16="http://schemas.microsoft.com/office/drawing/2014/main" id="{D167E97E-35CC-401D-B540-7CAB165B37E7}"/>
                </a:ext>
              </a:extLst>
            </p:cNvPr>
            <p:cNvSpPr txBox="1"/>
            <p:nvPr/>
          </p:nvSpPr>
          <p:spPr>
            <a:xfrm>
              <a:off x="1054100" y="4374271"/>
              <a:ext cx="4042891" cy="1477328"/>
            </a:xfrm>
            <a:prstGeom prst="rect">
              <a:avLst/>
            </a:prstGeom>
            <a:noFill/>
          </p:spPr>
          <p:txBody>
            <a:bodyPr wrap="square" rtlCol="0">
              <a:spAutoFit/>
            </a:bodyPr>
            <a:lstStyle/>
            <a:p>
              <a:r>
                <a:rPr lang="zh-CN" altLang="en-US" dirty="0">
                  <a:solidFill>
                    <a:prstClr val="black"/>
                  </a:solidFill>
                  <a:latin typeface="华文中宋" panose="02010600040101010101" pitchFamily="2" charset="-122"/>
                  <a:ea typeface="华文中宋" panose="02010600040101010101" pitchFamily="2" charset="-122"/>
                </a:rPr>
                <a:t>策略迭代算法和价值迭代算法 都</a:t>
              </a:r>
              <a:r>
                <a:rPr lang="zh-CN" altLang="en-US" dirty="0">
                  <a:solidFill>
                    <a:srgbClr val="C00000"/>
                  </a:solidFill>
                  <a:latin typeface="华文中宋" panose="02010600040101010101" pitchFamily="2" charset="-122"/>
                  <a:ea typeface="华文中宋" panose="02010600040101010101" pitchFamily="2" charset="-122"/>
                </a:rPr>
                <a:t>依赖于环境的模型</a:t>
              </a:r>
              <a:r>
                <a:rPr lang="zh-CN" altLang="en-US" dirty="0">
                  <a:solidFill>
                    <a:prstClr val="black"/>
                  </a:solidFill>
                  <a:latin typeface="华文中宋" panose="02010600040101010101" pitchFamily="2" charset="-122"/>
                  <a:ea typeface="华文中宋" panose="02010600040101010101" pitchFamily="2" charset="-122"/>
                </a:rPr>
                <a:t>，需要知道</a:t>
              </a:r>
              <a:r>
                <a:rPr lang="zh-CN" altLang="en-US" dirty="0">
                  <a:solidFill>
                    <a:srgbClr val="C00000"/>
                  </a:solidFill>
                  <a:latin typeface="华文中宋" panose="02010600040101010101" pitchFamily="2" charset="-122"/>
                  <a:ea typeface="华文中宋" panose="02010600040101010101" pitchFamily="2" charset="-122"/>
                </a:rPr>
                <a:t>状态转移的概率</a:t>
              </a:r>
              <a:r>
                <a:rPr lang="zh-CN" altLang="en-US" dirty="0">
                  <a:solidFill>
                    <a:prstClr val="black"/>
                  </a:solidFill>
                  <a:latin typeface="华文中宋" panose="02010600040101010101" pitchFamily="2" charset="-122"/>
                  <a:ea typeface="华文中宋" panose="02010600040101010101" pitchFamily="2" charset="-122"/>
                </a:rPr>
                <a:t>，因此，被称为有模型的强化学习算法</a:t>
              </a:r>
              <a:r>
                <a:rPr lang="en-US" altLang="zh-CN" dirty="0">
                  <a:solidFill>
                    <a:prstClr val="black"/>
                  </a:solidFill>
                  <a:latin typeface="华文中宋" panose="02010600040101010101" pitchFamily="2" charset="-122"/>
                  <a:ea typeface="华文中宋" panose="02010600040101010101" pitchFamily="2" charset="-122"/>
                </a:rPr>
                <a:t>(Model Based)</a:t>
              </a:r>
              <a:r>
                <a:rPr lang="zh-CN" altLang="en-US" dirty="0">
                  <a:solidFill>
                    <a:prstClr val="black"/>
                  </a:solidFill>
                  <a:latin typeface="华文中宋" panose="02010600040101010101" pitchFamily="2" charset="-122"/>
                  <a:ea typeface="华文中宋" panose="02010600040101010101" pitchFamily="2" charset="-122"/>
                </a:rPr>
                <a:t>。</a:t>
              </a:r>
            </a:p>
            <a:p>
              <a:endParaRPr lang="zh-CN" altLang="en-US" dirty="0"/>
            </a:p>
          </p:txBody>
        </p:sp>
      </p:grpSp>
      <p:grpSp>
        <p:nvGrpSpPr>
          <p:cNvPr id="7" name="组合 6">
            <a:extLst>
              <a:ext uri="{FF2B5EF4-FFF2-40B4-BE49-F238E27FC236}">
                <a16:creationId xmlns:a16="http://schemas.microsoft.com/office/drawing/2014/main" id="{56313041-C1C2-4DDB-855A-6E3D93350ACC}"/>
              </a:ext>
            </a:extLst>
          </p:cNvPr>
          <p:cNvGrpSpPr/>
          <p:nvPr/>
        </p:nvGrpSpPr>
        <p:grpSpPr>
          <a:xfrm>
            <a:off x="6026593" y="1211833"/>
            <a:ext cx="4909015" cy="2923632"/>
            <a:chOff x="378791" y="1203653"/>
            <a:chExt cx="4909015" cy="2923632"/>
          </a:xfrm>
        </p:grpSpPr>
        <p:pic>
          <p:nvPicPr>
            <p:cNvPr id="3" name="图片 2">
              <a:extLst>
                <a:ext uri="{FF2B5EF4-FFF2-40B4-BE49-F238E27FC236}">
                  <a16:creationId xmlns:a16="http://schemas.microsoft.com/office/drawing/2014/main" id="{7AED86EE-1D9C-4003-9DC4-97D0FA65FF47}"/>
                </a:ext>
              </a:extLst>
            </p:cNvPr>
            <p:cNvPicPr>
              <a:picLocks noChangeAspect="1"/>
            </p:cNvPicPr>
            <p:nvPr/>
          </p:nvPicPr>
          <p:blipFill rotWithShape="1">
            <a:blip r:embed="rId4"/>
            <a:srcRect r="37808"/>
            <a:stretch/>
          </p:blipFill>
          <p:spPr>
            <a:xfrm>
              <a:off x="378791" y="1203654"/>
              <a:ext cx="4637709" cy="2923631"/>
            </a:xfrm>
            <a:prstGeom prst="rect">
              <a:avLst/>
            </a:prstGeom>
          </p:spPr>
        </p:pic>
        <p:pic>
          <p:nvPicPr>
            <p:cNvPr id="13" name="图片 12">
              <a:extLst>
                <a:ext uri="{FF2B5EF4-FFF2-40B4-BE49-F238E27FC236}">
                  <a16:creationId xmlns:a16="http://schemas.microsoft.com/office/drawing/2014/main" id="{0C043AEB-0CA2-4C1B-BD60-6EB976E2D85F}"/>
                </a:ext>
              </a:extLst>
            </p:cNvPr>
            <p:cNvPicPr>
              <a:picLocks noChangeAspect="1"/>
            </p:cNvPicPr>
            <p:nvPr/>
          </p:nvPicPr>
          <p:blipFill rotWithShape="1">
            <a:blip r:embed="rId4"/>
            <a:srcRect l="96362"/>
            <a:stretch/>
          </p:blipFill>
          <p:spPr>
            <a:xfrm>
              <a:off x="5016500" y="1203653"/>
              <a:ext cx="271306" cy="2923631"/>
            </a:xfrm>
            <a:prstGeom prst="rect">
              <a:avLst/>
            </a:prstGeom>
          </p:spPr>
        </p:pic>
      </p:grpSp>
    </p:spTree>
    <p:extLst>
      <p:ext uri="{BB962C8B-B14F-4D97-AF65-F5344CB8AC3E}">
        <p14:creationId xmlns:p14="http://schemas.microsoft.com/office/powerpoint/2010/main" val="18734661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203200"/>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algn="l"/>
              <a:endParaRPr lang="en-US" sz="1100"/>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algn="l"/>
              <a:endParaRPr lang="en-US" sz="1100"/>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algn="l"/>
              <a:endParaRPr lang="en-US" sz="1100"/>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algn="l" latinLnBrk="1">
                <a:lnSpc>
                  <a:spcPct val="116199"/>
                </a:lnSpc>
              </a:pPr>
              <a:r>
                <a:rPr lang="en-US" altLang="zh-CN" sz="2400" b="1" dirty="0">
                  <a:solidFill>
                    <a:srgbClr val="42464B"/>
                  </a:solidFill>
                  <a:latin typeface="Times New Roman" panose="02020603050405020304" pitchFamily="18" charset="0"/>
                  <a:cs typeface="Times New Roman" panose="02020603050405020304" pitchFamily="18" charset="0"/>
                </a:rPr>
                <a:t>Machine Learning</a:t>
              </a:r>
              <a:endParaRPr lang="en-US" sz="1200" dirty="0">
                <a:latin typeface="Times New Roman" panose="02020603050405020304" pitchFamily="18" charset="0"/>
                <a:cs typeface="Times New Roman" panose="02020603050405020304" pitchFamily="18" charset="0"/>
              </a:endParaRPr>
            </a:p>
          </p:txBody>
        </p:sp>
      </p:grpSp>
      <p:pic>
        <p:nvPicPr>
          <p:cNvPr id="13" name="内容占位符 5">
            <a:extLst>
              <a:ext uri="{FF2B5EF4-FFF2-40B4-BE49-F238E27FC236}">
                <a16:creationId xmlns:a16="http://schemas.microsoft.com/office/drawing/2014/main" id="{85CC0E55-9C08-4973-A13E-FD8EDBD48C7F}"/>
              </a:ext>
            </a:extLst>
          </p:cNvPr>
          <p:cNvPicPr>
            <a:picLocks noChangeAspect="1"/>
          </p:cNvPicPr>
          <p:nvPr/>
        </p:nvPicPr>
        <p:blipFill>
          <a:blip r:embed="rId3"/>
          <a:stretch>
            <a:fillRect/>
          </a:stretch>
        </p:blipFill>
        <p:spPr>
          <a:xfrm>
            <a:off x="713356" y="1837140"/>
            <a:ext cx="5338456" cy="3548187"/>
          </a:xfrm>
          <a:prstGeom prst="rect">
            <a:avLst/>
          </a:prstGeom>
        </p:spPr>
      </p:pic>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6302206" y="1380468"/>
            <a:ext cx="4543115" cy="4461532"/>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a:latin typeface="华文中宋" panose="02010600040101010101" pitchFamily="2" charset="-122"/>
                <a:ea typeface="华文中宋" panose="02010600040101010101" pitchFamily="2" charset="-122"/>
              </a:rPr>
              <a:t>Supervised Learning</a:t>
            </a:r>
          </a:p>
          <a:p>
            <a:endParaRPr lang="en-US" altLang="zh-CN" sz="2400" dirty="0">
              <a:latin typeface="华文中宋" panose="02010600040101010101" pitchFamily="2" charset="-122"/>
              <a:ea typeface="华文中宋" panose="02010600040101010101" pitchFamily="2" charset="-122"/>
            </a:endParaRPr>
          </a:p>
          <a:p>
            <a:r>
              <a:rPr lang="zh-CN" altLang="en-US" sz="2000" dirty="0">
                <a:latin typeface="华文中宋" panose="02010600040101010101" pitchFamily="2" charset="-122"/>
                <a:ea typeface="华文中宋" panose="02010600040101010101" pitchFamily="2" charset="-122"/>
              </a:rPr>
              <a:t>监督学习是从标记的训练数据来推断一个功能的机器学习任务。训练数据包括一套训练示例。在监督学习中，</a:t>
            </a:r>
            <a:r>
              <a:rPr lang="zh-CN" altLang="en-US" sz="2000" dirty="0">
                <a:solidFill>
                  <a:srgbClr val="C00000"/>
                </a:solidFill>
                <a:latin typeface="华文中宋" panose="02010600040101010101" pitchFamily="2" charset="-122"/>
                <a:ea typeface="华文中宋" panose="02010600040101010101" pitchFamily="2" charset="-122"/>
              </a:rPr>
              <a:t>每个实例都是由一个输入对象（通常为矢量）和一个期望的输出值（也称为监督信号）组成</a:t>
            </a:r>
            <a:r>
              <a:rPr lang="zh-CN" altLang="en-US" sz="2000" dirty="0">
                <a:latin typeface="华文中宋" panose="02010600040101010101" pitchFamily="2" charset="-122"/>
                <a:ea typeface="华文中宋" panose="02010600040101010101" pitchFamily="2" charset="-122"/>
              </a:rPr>
              <a:t>。</a:t>
            </a:r>
            <a:endParaRPr lang="en-US" altLang="zh-CN" sz="2000" dirty="0">
              <a:latin typeface="华文中宋" panose="02010600040101010101" pitchFamily="2" charset="-122"/>
              <a:ea typeface="华文中宋" panose="02010600040101010101" pitchFamily="2" charset="-122"/>
            </a:endParaRPr>
          </a:p>
          <a:p>
            <a:r>
              <a:rPr lang="zh-CN" altLang="en-US" sz="2000" dirty="0">
                <a:latin typeface="华文中宋" panose="02010600040101010101" pitchFamily="2" charset="-122"/>
                <a:ea typeface="华文中宋" panose="02010600040101010101" pitchFamily="2" charset="-122"/>
              </a:rPr>
              <a:t>应用：手写文字识别、声音处理、图像处理、垃圾邮件分类与拦截、网页检索、基因诊断、股票预测等。 </a:t>
            </a:r>
            <a:endParaRPr lang="en-US" altLang="zh-CN" sz="2000" dirty="0">
              <a:latin typeface="华文中宋" panose="02010600040101010101" pitchFamily="2" charset="-122"/>
              <a:ea typeface="华文中宋" panose="02010600040101010101" pitchFamily="2" charset="-122"/>
            </a:endParaRPr>
          </a:p>
          <a:p>
            <a:r>
              <a:rPr lang="zh-CN" altLang="en-US" sz="2000" dirty="0">
                <a:latin typeface="华文中宋" panose="02010600040101010101" pitchFamily="2" charset="-122"/>
                <a:ea typeface="华文中宋" panose="02010600040101010101" pitchFamily="2" charset="-122"/>
              </a:rPr>
              <a:t>典型任务：预测数值型数据的回归、预测分类标签的分类、预测顺序的排列</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203200"/>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Monte Carlo</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1104900" y="1206554"/>
            <a:ext cx="9779000" cy="460117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defRPr/>
            </a:pPr>
            <a:r>
              <a:rPr lang="zh-CN" altLang="en-US" sz="2000" dirty="0">
                <a:solidFill>
                  <a:prstClr val="black"/>
                </a:solidFill>
                <a:latin typeface="华文中宋" panose="02010600040101010101" pitchFamily="2" charset="-122"/>
                <a:ea typeface="华文中宋" panose="02010600040101010101" pitchFamily="2" charset="-122"/>
              </a:rPr>
              <a:t>策略迭代算法和价值迭代算法虽然都可以得到理论上的最优解，但是它们的计算过程</a:t>
            </a:r>
            <a:r>
              <a:rPr lang="zh-CN" altLang="en-US" sz="2000" dirty="0">
                <a:solidFill>
                  <a:srgbClr val="C00000"/>
                </a:solidFill>
                <a:latin typeface="华文中宋" panose="02010600040101010101" pitchFamily="2" charset="-122"/>
                <a:ea typeface="华文中宋" panose="02010600040101010101" pitchFamily="2" charset="-122"/>
              </a:rPr>
              <a:t>依赖于事先知道状态转移概率和立即回报值</a:t>
            </a:r>
            <a:r>
              <a:rPr lang="zh-CN" altLang="en-US" sz="2000" dirty="0">
                <a:solidFill>
                  <a:prstClr val="black"/>
                </a:solidFill>
                <a:latin typeface="华文中宋" panose="02010600040101010101" pitchFamily="2" charset="-122"/>
                <a:ea typeface="华文中宋" panose="02010600040101010101" pitchFamily="2" charset="-122"/>
              </a:rPr>
              <a:t>。</a:t>
            </a:r>
            <a:endParaRPr lang="en-US" altLang="zh-CN" sz="2000" dirty="0">
              <a:solidFill>
                <a:prstClr val="black"/>
              </a:solidFill>
              <a:latin typeface="华文中宋" panose="02010600040101010101" pitchFamily="2" charset="-122"/>
              <a:ea typeface="华文中宋" panose="02010600040101010101" pitchFamily="2" charset="-122"/>
            </a:endParaRPr>
          </a:p>
          <a:p>
            <a:pPr marL="0" lvl="0" indent="0">
              <a:buNone/>
              <a:defRPr/>
            </a:pPr>
            <a:r>
              <a:rPr lang="zh-CN" altLang="en-US" sz="2000" dirty="0">
                <a:solidFill>
                  <a:prstClr val="black"/>
                </a:solidFill>
                <a:latin typeface="华文中宋" panose="02010600040101010101" pitchFamily="2" charset="-122"/>
                <a:ea typeface="华文中宋" panose="02010600040101010101" pitchFamily="2" charset="-122"/>
              </a:rPr>
              <a:t>对于无法建立精确的环境模型的问题，只能根据一些状态、动作、回报值序列样本进行计算，估计出价值函数和最优策略。 </a:t>
            </a:r>
            <a:r>
              <a:rPr lang="zh-CN" altLang="en-US" sz="2000" dirty="0">
                <a:solidFill>
                  <a:srgbClr val="C00000"/>
                </a:solidFill>
                <a:latin typeface="华文中宋" panose="02010600040101010101" pitchFamily="2" charset="-122"/>
                <a:ea typeface="华文中宋" panose="02010600040101010101" pitchFamily="2" charset="-122"/>
              </a:rPr>
              <a:t>基本思想是按照某种策略随机执行不同的动作，观察得到的回报，然后进行改进</a:t>
            </a:r>
            <a:r>
              <a:rPr lang="zh-CN" altLang="en-US" sz="2000" dirty="0">
                <a:solidFill>
                  <a:prstClr val="black"/>
                </a:solidFill>
                <a:latin typeface="华文中宋" panose="02010600040101010101" pitchFamily="2" charset="-122"/>
                <a:ea typeface="华文中宋" panose="02010600040101010101" pitchFamily="2" charset="-122"/>
              </a:rPr>
              <a:t>，即</a:t>
            </a:r>
            <a:r>
              <a:rPr lang="zh-CN" altLang="en-US" sz="2000" dirty="0">
                <a:latin typeface="华文中宋" panose="02010600040101010101" pitchFamily="2" charset="-122"/>
                <a:ea typeface="华文中宋" panose="02010600040101010101" pitchFamily="2" charset="-122"/>
              </a:rPr>
              <a:t>通过随机试探来学习</a:t>
            </a:r>
            <a:r>
              <a:rPr lang="en-US" altLang="zh-CN" sz="2000" dirty="0">
                <a:latin typeface="华文中宋" panose="02010600040101010101" pitchFamily="2" charset="-122"/>
                <a:ea typeface="华文中宋" panose="02010600040101010101" pitchFamily="2" charset="-122"/>
              </a:rPr>
              <a:t>——Model Free</a:t>
            </a:r>
            <a:r>
              <a:rPr lang="zh-CN" altLang="en-US" sz="2000" dirty="0">
                <a:solidFill>
                  <a:prstClr val="black"/>
                </a:solidFill>
                <a:latin typeface="华文中宋" panose="02010600040101010101" pitchFamily="2" charset="-122"/>
                <a:ea typeface="华文中宋" panose="02010600040101010101" pitchFamily="2" charset="-122"/>
              </a:rPr>
              <a:t>。</a:t>
            </a:r>
            <a:endParaRPr lang="en-US" altLang="zh-CN" sz="2000" dirty="0">
              <a:solidFill>
                <a:prstClr val="black"/>
              </a:solidFill>
              <a:latin typeface="华文中宋" panose="02010600040101010101" pitchFamily="2" charset="-122"/>
              <a:ea typeface="华文中宋" panose="02010600040101010101" pitchFamily="2" charset="-122"/>
            </a:endParaRPr>
          </a:p>
          <a:p>
            <a:pPr lvl="0">
              <a:defRPr/>
            </a:pPr>
            <a:endParaRPr lang="en-US" altLang="zh-CN" sz="2000" dirty="0">
              <a:solidFill>
                <a:prstClr val="black"/>
              </a:solidFill>
              <a:latin typeface="华文中宋" panose="02010600040101010101" pitchFamily="2" charset="-122"/>
              <a:ea typeface="华文中宋" panose="02010600040101010101" pitchFamily="2" charset="-122"/>
            </a:endParaRPr>
          </a:p>
          <a:p>
            <a:pPr marL="0" lvl="0" indent="0">
              <a:buNone/>
              <a:defRPr/>
            </a:pPr>
            <a:r>
              <a:rPr lang="zh-CN" altLang="en-US" sz="2000" dirty="0">
                <a:solidFill>
                  <a:prstClr val="black"/>
                </a:solidFill>
                <a:latin typeface="华文中宋" panose="02010600040101010101" pitchFamily="2" charset="-122"/>
                <a:ea typeface="华文中宋" panose="02010600040101010101" pitchFamily="2" charset="-122"/>
              </a:rPr>
              <a:t>蒙特卡洛算法是一个</a:t>
            </a:r>
            <a:r>
              <a:rPr lang="zh-CN" altLang="en-US" sz="2000" dirty="0">
                <a:solidFill>
                  <a:srgbClr val="C00000"/>
                </a:solidFill>
                <a:latin typeface="华文中宋" panose="02010600040101010101" pitchFamily="2" charset="-122"/>
                <a:ea typeface="华文中宋" panose="02010600040101010101" pitchFamily="2" charset="-122"/>
              </a:rPr>
              <a:t>解决估值问题</a:t>
            </a:r>
            <a:r>
              <a:rPr lang="zh-CN" altLang="en-US" sz="2000" dirty="0">
                <a:solidFill>
                  <a:prstClr val="black"/>
                </a:solidFill>
                <a:latin typeface="华文中宋" panose="02010600040101010101" pitchFamily="2" charset="-122"/>
                <a:ea typeface="华文中宋" panose="02010600040101010101" pitchFamily="2" charset="-122"/>
              </a:rPr>
              <a:t>的统计学算法。</a:t>
            </a:r>
            <a:endParaRPr lang="en-US" altLang="zh-CN" sz="2000" dirty="0">
              <a:solidFill>
                <a:prstClr val="black"/>
              </a:solidFill>
              <a:latin typeface="华文中宋" panose="02010600040101010101" pitchFamily="2" charset="-122"/>
              <a:ea typeface="华文中宋" panose="02010600040101010101" pitchFamily="2" charset="-122"/>
            </a:endParaRPr>
          </a:p>
          <a:p>
            <a:pPr marL="0" lvl="0" indent="0">
              <a:buNone/>
              <a:defRPr/>
            </a:pPr>
            <a:r>
              <a:rPr lang="zh-CN" altLang="en-US" sz="2000" dirty="0">
                <a:solidFill>
                  <a:prstClr val="black"/>
                </a:solidFill>
                <a:latin typeface="华文中宋" panose="02010600040101010101" pitchFamily="2" charset="-122"/>
                <a:ea typeface="华文中宋" panose="02010600040101010101" pitchFamily="2" charset="-122"/>
              </a:rPr>
              <a:t>在强化学习中，</a:t>
            </a:r>
            <a:r>
              <a:rPr lang="en-US" altLang="zh-CN" sz="2000" dirty="0">
                <a:solidFill>
                  <a:prstClr val="black"/>
                </a:solidFill>
                <a:latin typeface="华文中宋" panose="02010600040101010101" pitchFamily="2" charset="-122"/>
                <a:ea typeface="华文中宋" panose="02010600040101010101" pitchFamily="2" charset="-122"/>
              </a:rPr>
              <a:t>MC</a:t>
            </a:r>
            <a:r>
              <a:rPr lang="zh-CN" altLang="en-US" sz="2000" dirty="0">
                <a:solidFill>
                  <a:prstClr val="black"/>
                </a:solidFill>
                <a:latin typeface="华文中宋" panose="02010600040101010101" pitchFamily="2" charset="-122"/>
                <a:ea typeface="华文中宋" panose="02010600040101010101" pitchFamily="2" charset="-122"/>
              </a:rPr>
              <a:t>算法可以根据样本得到状态价值函数和动作价值函数的估计值，用于</a:t>
            </a:r>
            <a:r>
              <a:rPr lang="zh-CN" altLang="en-US" sz="2000" dirty="0">
                <a:solidFill>
                  <a:srgbClr val="C00000"/>
                </a:solidFill>
                <a:latin typeface="华文中宋" panose="02010600040101010101" pitchFamily="2" charset="-122"/>
                <a:ea typeface="华文中宋" panose="02010600040101010101" pitchFamily="2" charset="-122"/>
              </a:rPr>
              <a:t>近似它们计算公式中的数学期望值</a:t>
            </a:r>
            <a:r>
              <a:rPr lang="zh-CN" altLang="en-US" sz="2000" dirty="0">
                <a:solidFill>
                  <a:prstClr val="black"/>
                </a:solidFill>
                <a:latin typeface="华文中宋" panose="02010600040101010101" pitchFamily="2" charset="-122"/>
                <a:ea typeface="华文中宋" panose="02010600040101010101" pitchFamily="2" charset="-122"/>
              </a:rPr>
              <a:t>。</a:t>
            </a:r>
          </a:p>
          <a:p>
            <a:pPr lvl="0">
              <a:defRPr/>
            </a:pPr>
            <a:endParaRPr kumimoji="0" lang="zh-CN" altLang="en-US"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p:txBody>
      </p:sp>
    </p:spTree>
    <p:extLst>
      <p:ext uri="{BB962C8B-B14F-4D97-AF65-F5344CB8AC3E}">
        <p14:creationId xmlns:p14="http://schemas.microsoft.com/office/powerpoint/2010/main" val="33407408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anim calcmode="lin" valueType="num">
                                      <p:cBhvr additive="base">
                                        <p:cTn id="7"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anim calcmode="lin" valueType="num">
                                      <p:cBhvr additive="base">
                                        <p:cTn id="11"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203200"/>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MC Evaluation</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1104900" y="1206554"/>
            <a:ext cx="9779000" cy="460117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None/>
              <a:tabLst/>
              <a:defRPr/>
            </a:pPr>
            <a:r>
              <a:rPr lang="zh-CN" altLang="en-US" sz="2000" dirty="0">
                <a:solidFill>
                  <a:prstClr val="black"/>
                </a:solidFill>
                <a:latin typeface="华文中宋" panose="02010600040101010101" pitchFamily="2" charset="-122"/>
                <a:ea typeface="华文中宋" panose="02010600040101010101" pitchFamily="2" charset="-122"/>
              </a:rPr>
              <a:t>赋予</a:t>
            </a:r>
            <a:r>
              <a:rPr lang="en-US" altLang="zh-CN" sz="2000" dirty="0">
                <a:solidFill>
                  <a:prstClr val="black"/>
                </a:solidFill>
                <a:latin typeface="华文中宋" panose="02010600040101010101" pitchFamily="2" charset="-122"/>
                <a:ea typeface="华文中宋" panose="02010600040101010101" pitchFamily="2" charset="-122"/>
              </a:rPr>
              <a:t>agent</a:t>
            </a:r>
            <a:r>
              <a:rPr lang="zh-CN" altLang="en-US" sz="2000" dirty="0">
                <a:solidFill>
                  <a:prstClr val="black"/>
                </a:solidFill>
                <a:latin typeface="华文中宋" panose="02010600040101010101" pitchFamily="2" charset="-122"/>
                <a:ea typeface="华文中宋" panose="02010600040101010101" pitchFamily="2" charset="-122"/>
              </a:rPr>
              <a:t>一个策略</a:t>
            </a:r>
            <a:r>
              <a:rPr lang="en-US" altLang="zh-CN" sz="2000" dirty="0">
                <a:solidFill>
                  <a:prstClr val="black"/>
                </a:solidFill>
                <a:latin typeface="华文中宋" panose="02010600040101010101" pitchFamily="2" charset="-122"/>
                <a:ea typeface="华文中宋" panose="02010600040101010101" pitchFamily="2" charset="-122"/>
              </a:rPr>
              <a:t>π</a:t>
            </a:r>
            <a:r>
              <a:rPr lang="zh-CN" altLang="en-US" sz="2000" dirty="0">
                <a:solidFill>
                  <a:prstClr val="black"/>
                </a:solidFill>
                <a:latin typeface="华文中宋" panose="02010600040101010101" pitchFamily="2" charset="-122"/>
                <a:ea typeface="华文中宋" panose="02010600040101010101" pitchFamily="2" charset="-122"/>
              </a:rPr>
              <a:t>，他在起始状态</a:t>
            </a:r>
            <a:r>
              <a:rPr lang="en-US" altLang="zh-CN" sz="2000" dirty="0">
                <a:solidFill>
                  <a:prstClr val="black"/>
                </a:solidFill>
                <a:latin typeface="华文中宋" panose="02010600040101010101" pitchFamily="2" charset="-122"/>
                <a:ea typeface="华文中宋" panose="02010600040101010101" pitchFamily="2" charset="-122"/>
              </a:rPr>
              <a:t>s</a:t>
            </a:r>
            <a:r>
              <a:rPr lang="en-US" altLang="zh-CN" sz="2000" baseline="-25000" dirty="0">
                <a:solidFill>
                  <a:prstClr val="black"/>
                </a:solidFill>
                <a:latin typeface="华文中宋" panose="02010600040101010101" pitchFamily="2" charset="-122"/>
                <a:ea typeface="华文中宋" panose="02010600040101010101" pitchFamily="2" charset="-122"/>
              </a:rPr>
              <a:t>1</a:t>
            </a:r>
            <a:r>
              <a:rPr lang="zh-CN" altLang="en-US" sz="2000" dirty="0">
                <a:solidFill>
                  <a:prstClr val="black"/>
                </a:solidFill>
                <a:latin typeface="华文中宋" panose="02010600040101010101" pitchFamily="2" charset="-122"/>
                <a:ea typeface="华文中宋" panose="02010600040101010101" pitchFamily="2" charset="-122"/>
              </a:rPr>
              <a:t>下，可以得到一串序列：</a:t>
            </a:r>
            <a:endParaRPr lang="en-US" altLang="zh-CN" sz="2000" dirty="0">
              <a:solidFill>
                <a:prstClr val="black"/>
              </a:solidFill>
              <a:latin typeface="华文中宋" panose="02010600040101010101" pitchFamily="2" charset="-122"/>
              <a:ea typeface="华文中宋" panose="02010600040101010101" pitchFamily="2" charset="-122"/>
            </a:endParaRPr>
          </a:p>
          <a:p>
            <a:pPr marL="0" marR="0" lvl="0" indent="0" algn="ctr" defTabSz="914400" rtl="0" eaLnBrk="1" fontAlgn="auto" latinLnBrk="0" hangingPunct="1">
              <a:lnSpc>
                <a:spcPct val="100000"/>
              </a:lnSpc>
              <a:spcBef>
                <a:spcPct val="20000"/>
              </a:spcBef>
              <a:spcAft>
                <a:spcPts val="0"/>
              </a:spcAft>
              <a:buClrTx/>
              <a:buSzTx/>
              <a:buNone/>
              <a:tabLst/>
              <a:defRPr/>
            </a:pPr>
            <a:r>
              <a:rPr lang="en-US" altLang="zh-CN" sz="2000" dirty="0">
                <a:solidFill>
                  <a:prstClr val="black"/>
                </a:solidFill>
                <a:latin typeface="华文中宋" panose="02010600040101010101" pitchFamily="2" charset="-122"/>
                <a:ea typeface="华文中宋" panose="02010600040101010101" pitchFamily="2" charset="-122"/>
              </a:rPr>
              <a:t>s</a:t>
            </a:r>
            <a:r>
              <a:rPr kumimoji="0" lang="en-US" altLang="zh-CN" sz="2000" b="0" i="0" u="none" strike="noStrike" kern="1200" cap="none" spc="0" normalizeH="0" baseline="-2500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1</a:t>
            </a:r>
            <a:r>
              <a:rPr kumimoji="0" lang="zh-CN" altLang="en-US"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 </a:t>
            </a:r>
            <a:r>
              <a:rPr lang="en-US" altLang="zh-CN" sz="2000" dirty="0">
                <a:solidFill>
                  <a:prstClr val="black"/>
                </a:solidFill>
                <a:latin typeface="华文中宋" panose="02010600040101010101" pitchFamily="2" charset="-122"/>
                <a:ea typeface="华文中宋" panose="02010600040101010101" pitchFamily="2" charset="-122"/>
              </a:rPr>
              <a:t>-&gt; a</a:t>
            </a:r>
            <a:r>
              <a:rPr lang="en-US" altLang="zh-CN" sz="2000" baseline="-25000" dirty="0">
                <a:solidFill>
                  <a:prstClr val="black"/>
                </a:solidFill>
                <a:latin typeface="华文中宋" panose="02010600040101010101" pitchFamily="2" charset="-122"/>
                <a:ea typeface="华文中宋" panose="02010600040101010101" pitchFamily="2" charset="-122"/>
              </a:rPr>
              <a:t>1</a:t>
            </a:r>
            <a:r>
              <a:rPr lang="en-US" altLang="zh-CN" sz="2000" dirty="0">
                <a:solidFill>
                  <a:prstClr val="black"/>
                </a:solidFill>
                <a:latin typeface="华文中宋" panose="02010600040101010101" pitchFamily="2" charset="-122"/>
                <a:ea typeface="华文中宋" panose="02010600040101010101" pitchFamily="2" charset="-122"/>
              </a:rPr>
              <a:t> -&gt; r</a:t>
            </a:r>
            <a:r>
              <a:rPr lang="en-US" altLang="zh-CN" sz="2000" baseline="-25000" dirty="0">
                <a:solidFill>
                  <a:prstClr val="black"/>
                </a:solidFill>
                <a:latin typeface="华文中宋" panose="02010600040101010101" pitchFamily="2" charset="-122"/>
                <a:ea typeface="华文中宋" panose="02010600040101010101" pitchFamily="2" charset="-122"/>
              </a:rPr>
              <a:t>1</a:t>
            </a:r>
            <a:r>
              <a:rPr lang="en-US" altLang="zh-CN" sz="2000" dirty="0">
                <a:solidFill>
                  <a:prstClr val="black"/>
                </a:solidFill>
                <a:latin typeface="华文中宋" panose="02010600040101010101" pitchFamily="2" charset="-122"/>
                <a:ea typeface="华文中宋" panose="02010600040101010101" pitchFamily="2" charset="-122"/>
              </a:rPr>
              <a:t> -&gt; s</a:t>
            </a:r>
            <a:r>
              <a:rPr lang="en-US" altLang="zh-CN" sz="2000" baseline="-25000" dirty="0">
                <a:solidFill>
                  <a:prstClr val="black"/>
                </a:solidFill>
                <a:latin typeface="华文中宋" panose="02010600040101010101" pitchFamily="2" charset="-122"/>
                <a:ea typeface="华文中宋" panose="02010600040101010101" pitchFamily="2" charset="-122"/>
              </a:rPr>
              <a:t>2</a:t>
            </a:r>
            <a:r>
              <a:rPr lang="en-US" altLang="zh-CN" sz="2000" dirty="0">
                <a:solidFill>
                  <a:prstClr val="black"/>
                </a:solidFill>
                <a:latin typeface="华文中宋" panose="02010600040101010101" pitchFamily="2" charset="-122"/>
                <a:ea typeface="华文中宋" panose="02010600040101010101" pitchFamily="2" charset="-122"/>
              </a:rPr>
              <a:t> -&gt; a</a:t>
            </a:r>
            <a:r>
              <a:rPr lang="en-US" altLang="zh-CN" sz="2000" baseline="-25000" dirty="0">
                <a:solidFill>
                  <a:prstClr val="black"/>
                </a:solidFill>
                <a:latin typeface="华文中宋" panose="02010600040101010101" pitchFamily="2" charset="-122"/>
                <a:ea typeface="华文中宋" panose="02010600040101010101" pitchFamily="2" charset="-122"/>
              </a:rPr>
              <a:t>2</a:t>
            </a:r>
            <a:r>
              <a:rPr lang="en-US" altLang="zh-CN" sz="2000" dirty="0">
                <a:solidFill>
                  <a:prstClr val="black"/>
                </a:solidFill>
                <a:latin typeface="华文中宋" panose="02010600040101010101" pitchFamily="2" charset="-122"/>
                <a:ea typeface="华文中宋" panose="02010600040101010101" pitchFamily="2" charset="-122"/>
              </a:rPr>
              <a:t> -&gt; r</a:t>
            </a:r>
            <a:r>
              <a:rPr lang="en-US" altLang="zh-CN" sz="2000" baseline="-25000" dirty="0">
                <a:solidFill>
                  <a:prstClr val="black"/>
                </a:solidFill>
                <a:latin typeface="华文中宋" panose="02010600040101010101" pitchFamily="2" charset="-122"/>
                <a:ea typeface="华文中宋" panose="02010600040101010101" pitchFamily="2" charset="-122"/>
              </a:rPr>
              <a:t>2</a:t>
            </a:r>
            <a:r>
              <a:rPr lang="en-US" altLang="zh-CN" sz="2000" dirty="0">
                <a:solidFill>
                  <a:prstClr val="black"/>
                </a:solidFill>
                <a:latin typeface="华文中宋" panose="02010600040101010101" pitchFamily="2" charset="-122"/>
                <a:ea typeface="华文中宋" panose="02010600040101010101" pitchFamily="2" charset="-122"/>
              </a:rPr>
              <a:t> -&gt; s</a:t>
            </a:r>
            <a:r>
              <a:rPr lang="en-US" altLang="zh-CN" sz="2000" baseline="-25000" dirty="0">
                <a:solidFill>
                  <a:prstClr val="black"/>
                </a:solidFill>
                <a:latin typeface="华文中宋" panose="02010600040101010101" pitchFamily="2" charset="-122"/>
                <a:ea typeface="华文中宋" panose="02010600040101010101" pitchFamily="2" charset="-122"/>
              </a:rPr>
              <a:t>3</a:t>
            </a:r>
            <a:r>
              <a:rPr lang="en-US" altLang="zh-CN" sz="2000" dirty="0">
                <a:solidFill>
                  <a:prstClr val="black"/>
                </a:solidFill>
                <a:latin typeface="华文中宋" panose="02010600040101010101" pitchFamily="2" charset="-122"/>
                <a:ea typeface="华文中宋" panose="02010600040101010101" pitchFamily="2" charset="-122"/>
              </a:rPr>
              <a:t> -&gt; … -&gt; </a:t>
            </a:r>
            <a:r>
              <a:rPr lang="en-US" altLang="zh-CN" sz="2000" dirty="0" err="1">
                <a:solidFill>
                  <a:prstClr val="black"/>
                </a:solidFill>
                <a:latin typeface="华文中宋" panose="02010600040101010101" pitchFamily="2" charset="-122"/>
                <a:ea typeface="华文中宋" panose="02010600040101010101" pitchFamily="2" charset="-122"/>
              </a:rPr>
              <a:t>s</a:t>
            </a:r>
            <a:r>
              <a:rPr lang="en-US" altLang="zh-CN" sz="2000" baseline="-25000" dirty="0" err="1">
                <a:solidFill>
                  <a:prstClr val="black"/>
                </a:solidFill>
                <a:latin typeface="华文中宋" panose="02010600040101010101" pitchFamily="2" charset="-122"/>
                <a:ea typeface="华文中宋" panose="02010600040101010101" pitchFamily="2" charset="-122"/>
              </a:rPr>
              <a:t>T</a:t>
            </a:r>
            <a:endParaRPr lang="en-US" altLang="zh-CN" sz="2000" baseline="-25000" dirty="0">
              <a:solidFill>
                <a:prstClr val="black"/>
              </a:solidFill>
              <a:latin typeface="华文中宋" panose="02010600040101010101" pitchFamily="2" charset="-122"/>
              <a:ea typeface="华文中宋" panose="02010600040101010101" pitchFamily="2" charset="-122"/>
            </a:endParaRPr>
          </a:p>
          <a:p>
            <a:pPr marL="0" marR="0" lvl="0" indent="0" algn="ctr" defTabSz="914400" rtl="0" eaLnBrk="1" fontAlgn="auto" latinLnBrk="0" hangingPunct="1">
              <a:lnSpc>
                <a:spcPct val="100000"/>
              </a:lnSpc>
              <a:spcBef>
                <a:spcPct val="20000"/>
              </a:spcBef>
              <a:spcAft>
                <a:spcPts val="0"/>
              </a:spcAft>
              <a:buClrTx/>
              <a:buSzTx/>
              <a:buNone/>
              <a:tabLst/>
              <a:defRPr/>
            </a:pPr>
            <a:r>
              <a:rPr lang="zh-CN" altLang="en-US" sz="1600" b="1" dirty="0">
                <a:solidFill>
                  <a:prstClr val="black"/>
                </a:solidFill>
                <a:latin typeface="华文中宋" panose="02010600040101010101" pitchFamily="2" charset="-122"/>
                <a:ea typeface="华文中宋" panose="02010600040101010101" pitchFamily="2" charset="-122"/>
              </a:rPr>
              <a:t>这里，在</a:t>
            </a:r>
            <a:r>
              <a:rPr lang="en-US" altLang="zh-CN" sz="1600" b="1" dirty="0" err="1">
                <a:solidFill>
                  <a:prstClr val="black"/>
                </a:solidFill>
                <a:latin typeface="华文中宋" panose="02010600040101010101" pitchFamily="2" charset="-122"/>
                <a:ea typeface="华文中宋" panose="02010600040101010101" pitchFamily="2" charset="-122"/>
              </a:rPr>
              <a:t>s</a:t>
            </a:r>
            <a:r>
              <a:rPr lang="en-US" altLang="zh-CN" sz="1600" b="1" baseline="-25000" dirty="0" err="1">
                <a:solidFill>
                  <a:prstClr val="black"/>
                </a:solidFill>
                <a:latin typeface="华文中宋" panose="02010600040101010101" pitchFamily="2" charset="-122"/>
                <a:ea typeface="华文中宋" panose="02010600040101010101" pitchFamily="2" charset="-122"/>
              </a:rPr>
              <a:t>T</a:t>
            </a:r>
            <a:r>
              <a:rPr lang="zh-CN" altLang="en-US" sz="1600" b="1" dirty="0">
                <a:solidFill>
                  <a:prstClr val="black"/>
                </a:solidFill>
                <a:latin typeface="华文中宋" panose="02010600040101010101" pitchFamily="2" charset="-122"/>
                <a:ea typeface="华文中宋" panose="02010600040101010101" pitchFamily="2" charset="-122"/>
              </a:rPr>
              <a:t>达到终止状态，可以想象成是一个游戏的胜利或者死亡。</a:t>
            </a:r>
            <a:endParaRPr lang="en-US" altLang="zh-CN" sz="1600" b="1" dirty="0">
              <a:solidFill>
                <a:prstClr val="black"/>
              </a:solidFill>
              <a:latin typeface="华文中宋" panose="02010600040101010101" pitchFamily="2" charset="-122"/>
              <a:ea typeface="华文中宋" panose="02010600040101010101" pitchFamily="2" charset="-122"/>
            </a:endParaRPr>
          </a:p>
          <a:p>
            <a:pPr marL="0" indent="0">
              <a:buNone/>
              <a:defRPr/>
            </a:pPr>
            <a:r>
              <a:rPr lang="zh-CN" altLang="en-US" sz="2000" dirty="0">
                <a:solidFill>
                  <a:prstClr val="black"/>
                </a:solidFill>
                <a:latin typeface="华文中宋" panose="02010600040101010101" pitchFamily="2" charset="-122"/>
                <a:ea typeface="华文中宋" panose="02010600040101010101" pitchFamily="2" charset="-122"/>
              </a:rPr>
              <a:t>在这样一个序列产生后，可以试着对某个状态</a:t>
            </a:r>
            <a:r>
              <a:rPr lang="en-US" altLang="zh-CN" sz="2000" dirty="0">
                <a:solidFill>
                  <a:prstClr val="black"/>
                </a:solidFill>
                <a:latin typeface="华文中宋" panose="02010600040101010101" pitchFamily="2" charset="-122"/>
                <a:ea typeface="华文中宋" panose="02010600040101010101" pitchFamily="2" charset="-122"/>
              </a:rPr>
              <a:t>s</a:t>
            </a:r>
            <a:r>
              <a:rPr lang="zh-CN" altLang="en-US" sz="2000" dirty="0">
                <a:solidFill>
                  <a:prstClr val="black"/>
                </a:solidFill>
                <a:latin typeface="华文中宋" panose="02010600040101010101" pitchFamily="2" charset="-122"/>
                <a:ea typeface="华文中宋" panose="02010600040101010101" pitchFamily="2" charset="-122"/>
              </a:rPr>
              <a:t>的价值进行评估：</a:t>
            </a:r>
            <a:endParaRPr lang="en-US" altLang="zh-CN" sz="2000" dirty="0">
              <a:solidFill>
                <a:prstClr val="black"/>
              </a:solidFill>
              <a:latin typeface="华文中宋" panose="02010600040101010101" pitchFamily="2" charset="-122"/>
              <a:ea typeface="华文中宋" panose="02010600040101010101" pitchFamily="2" charset="-122"/>
            </a:endParaRPr>
          </a:p>
          <a:p>
            <a:pPr marL="0" indent="0" algn="ctr">
              <a:buNone/>
              <a:defRPr/>
            </a:pPr>
            <a:r>
              <a:rPr lang="en-US" altLang="zh-CN" sz="2000" dirty="0">
                <a:solidFill>
                  <a:srgbClr val="C00000"/>
                </a:solidFill>
                <a:latin typeface="华文中宋" panose="02010600040101010101" pitchFamily="2" charset="-122"/>
                <a:ea typeface="华文中宋" panose="02010600040101010101" pitchFamily="2" charset="-122"/>
              </a:rPr>
              <a:t>G</a:t>
            </a:r>
            <a:r>
              <a:rPr lang="en-US" altLang="zh-CN" sz="2000" baseline="-25000" dirty="0">
                <a:solidFill>
                  <a:srgbClr val="C00000"/>
                </a:solidFill>
                <a:latin typeface="华文中宋" panose="02010600040101010101" pitchFamily="2" charset="-122"/>
                <a:ea typeface="华文中宋" panose="02010600040101010101" pitchFamily="2" charset="-122"/>
              </a:rPr>
              <a:t>t</a:t>
            </a:r>
            <a:r>
              <a:rPr lang="en-US" altLang="zh-CN" sz="2000" dirty="0">
                <a:solidFill>
                  <a:srgbClr val="C00000"/>
                </a:solidFill>
                <a:latin typeface="华文中宋" panose="02010600040101010101" pitchFamily="2" charset="-122"/>
                <a:ea typeface="华文中宋" panose="02010600040101010101" pitchFamily="2" charset="-122"/>
              </a:rPr>
              <a:t> = r</a:t>
            </a:r>
            <a:r>
              <a:rPr lang="en-US" altLang="zh-CN" sz="2000" baseline="-25000" dirty="0">
                <a:solidFill>
                  <a:srgbClr val="C00000"/>
                </a:solidFill>
                <a:latin typeface="华文中宋" panose="02010600040101010101" pitchFamily="2" charset="-122"/>
                <a:ea typeface="华文中宋" panose="02010600040101010101" pitchFamily="2" charset="-122"/>
              </a:rPr>
              <a:t>t+1</a:t>
            </a:r>
            <a:r>
              <a:rPr lang="en-US" altLang="zh-CN" sz="2000" dirty="0">
                <a:solidFill>
                  <a:srgbClr val="C00000"/>
                </a:solidFill>
                <a:latin typeface="华文中宋" panose="02010600040101010101" pitchFamily="2" charset="-122"/>
                <a:ea typeface="华文中宋" panose="02010600040101010101" pitchFamily="2" charset="-122"/>
              </a:rPr>
              <a:t> + γr</a:t>
            </a:r>
            <a:r>
              <a:rPr lang="en-US" altLang="zh-CN" sz="2000" baseline="-25000" dirty="0">
                <a:solidFill>
                  <a:srgbClr val="C00000"/>
                </a:solidFill>
                <a:latin typeface="华文中宋" panose="02010600040101010101" pitchFamily="2" charset="-122"/>
                <a:ea typeface="华文中宋" panose="02010600040101010101" pitchFamily="2" charset="-122"/>
              </a:rPr>
              <a:t>t+2</a:t>
            </a:r>
            <a:r>
              <a:rPr lang="en-US" altLang="zh-CN" sz="2000" dirty="0">
                <a:solidFill>
                  <a:srgbClr val="C00000"/>
                </a:solidFill>
                <a:latin typeface="华文中宋" panose="02010600040101010101" pitchFamily="2" charset="-122"/>
                <a:ea typeface="华文中宋" panose="02010600040101010101" pitchFamily="2" charset="-122"/>
              </a:rPr>
              <a:t> + γ²r</a:t>
            </a:r>
            <a:r>
              <a:rPr lang="en-US" altLang="zh-CN" sz="2000" baseline="-25000" dirty="0">
                <a:solidFill>
                  <a:srgbClr val="C00000"/>
                </a:solidFill>
                <a:latin typeface="华文中宋" panose="02010600040101010101" pitchFamily="2" charset="-122"/>
                <a:ea typeface="华文中宋" panose="02010600040101010101" pitchFamily="2" charset="-122"/>
              </a:rPr>
              <a:t>t+3</a:t>
            </a:r>
            <a:r>
              <a:rPr lang="en-US" altLang="zh-CN" sz="2000" dirty="0">
                <a:solidFill>
                  <a:srgbClr val="C00000"/>
                </a:solidFill>
                <a:latin typeface="华文中宋" panose="02010600040101010101" pitchFamily="2" charset="-122"/>
                <a:ea typeface="华文中宋" panose="02010600040101010101" pitchFamily="2" charset="-122"/>
              </a:rPr>
              <a:t> + … + γ</a:t>
            </a:r>
            <a:r>
              <a:rPr lang="en-US" altLang="zh-CN" sz="2000" baseline="30000" dirty="0">
                <a:solidFill>
                  <a:srgbClr val="C00000"/>
                </a:solidFill>
                <a:latin typeface="华文中宋" panose="02010600040101010101" pitchFamily="2" charset="-122"/>
                <a:ea typeface="华文中宋" panose="02010600040101010101" pitchFamily="2" charset="-122"/>
              </a:rPr>
              <a:t>T-1</a:t>
            </a:r>
            <a:r>
              <a:rPr lang="en-US" altLang="zh-CN" sz="2000" dirty="0">
                <a:solidFill>
                  <a:srgbClr val="C00000"/>
                </a:solidFill>
                <a:latin typeface="华文中宋" panose="02010600040101010101" pitchFamily="2" charset="-122"/>
                <a:ea typeface="华文中宋" panose="02010600040101010101" pitchFamily="2" charset="-122"/>
              </a:rPr>
              <a:t>r</a:t>
            </a:r>
            <a:r>
              <a:rPr lang="en-US" altLang="zh-CN" sz="2000" baseline="-25000" dirty="0">
                <a:solidFill>
                  <a:srgbClr val="C00000"/>
                </a:solidFill>
                <a:latin typeface="华文中宋" panose="02010600040101010101" pitchFamily="2" charset="-122"/>
                <a:ea typeface="华文中宋" panose="02010600040101010101" pitchFamily="2" charset="-122"/>
              </a:rPr>
              <a:t>T</a:t>
            </a:r>
          </a:p>
          <a:p>
            <a:pPr marL="0" indent="0">
              <a:buNone/>
              <a:defRPr/>
            </a:pPr>
            <a:r>
              <a:rPr lang="zh-CN" altLang="en-US" sz="2000" dirty="0">
                <a:solidFill>
                  <a:prstClr val="black"/>
                </a:solidFill>
                <a:latin typeface="华文中宋" panose="02010600040101010101" pitchFamily="2" charset="-122"/>
                <a:ea typeface="华文中宋" panose="02010600040101010101" pitchFamily="2" charset="-122"/>
              </a:rPr>
              <a:t>从形式上看，对状态</a:t>
            </a:r>
            <a:r>
              <a:rPr lang="en-US" altLang="zh-CN" sz="2000" dirty="0">
                <a:solidFill>
                  <a:prstClr val="black"/>
                </a:solidFill>
                <a:latin typeface="华文中宋" panose="02010600040101010101" pitchFamily="2" charset="-122"/>
                <a:ea typeface="华文中宋" panose="02010600040101010101" pitchFamily="2" charset="-122"/>
              </a:rPr>
              <a:t>s</a:t>
            </a:r>
            <a:r>
              <a:rPr lang="zh-CN" altLang="en-US" sz="2000" dirty="0">
                <a:solidFill>
                  <a:prstClr val="black"/>
                </a:solidFill>
                <a:latin typeface="华文中宋" panose="02010600040101010101" pitchFamily="2" charset="-122"/>
                <a:ea typeface="华文中宋" panose="02010600040101010101" pitchFamily="2" charset="-122"/>
              </a:rPr>
              <a:t>的估值就是根据当前策略一步步往下走得到的奖励累积值</a:t>
            </a:r>
            <a:r>
              <a:rPr lang="en-US" altLang="zh-CN" sz="2000" dirty="0">
                <a:solidFill>
                  <a:prstClr val="black"/>
                </a:solidFill>
                <a:latin typeface="华文中宋" panose="02010600040101010101" pitchFamily="2" charset="-122"/>
                <a:ea typeface="华文中宋" panose="02010600040101010101" pitchFamily="2" charset="-122"/>
              </a:rPr>
              <a:t>(</a:t>
            </a:r>
            <a:r>
              <a:rPr lang="zh-CN" altLang="en-US" sz="2000" dirty="0">
                <a:solidFill>
                  <a:prstClr val="black"/>
                </a:solidFill>
                <a:latin typeface="华文中宋" panose="02010600040101010101" pitchFamily="2" charset="-122"/>
                <a:ea typeface="华文中宋" panose="02010600040101010101" pitchFamily="2" charset="-122"/>
              </a:rPr>
              <a:t>带折扣</a:t>
            </a:r>
            <a:r>
              <a:rPr lang="en-US" altLang="zh-CN" sz="2000" dirty="0">
                <a:solidFill>
                  <a:prstClr val="black"/>
                </a:solidFill>
                <a:latin typeface="华文中宋" panose="02010600040101010101" pitchFamily="2" charset="-122"/>
                <a:ea typeface="华文中宋" panose="02010600040101010101" pitchFamily="2" charset="-122"/>
              </a:rPr>
              <a:t>)</a:t>
            </a:r>
            <a:r>
              <a:rPr lang="zh-CN" altLang="en-US" sz="2000" dirty="0">
                <a:solidFill>
                  <a:prstClr val="black"/>
                </a:solidFill>
                <a:latin typeface="华文中宋" panose="02010600040101010101" pitchFamily="2" charset="-122"/>
                <a:ea typeface="华文中宋" panose="02010600040101010101" pitchFamily="2" charset="-122"/>
              </a:rPr>
              <a:t>。</a:t>
            </a:r>
            <a:endParaRPr lang="en-US" altLang="zh-CN" sz="2000" dirty="0">
              <a:solidFill>
                <a:prstClr val="black"/>
              </a:solidFill>
              <a:latin typeface="华文中宋" panose="02010600040101010101" pitchFamily="2" charset="-122"/>
              <a:ea typeface="华文中宋" panose="02010600040101010101" pitchFamily="2" charset="-122"/>
            </a:endParaRPr>
          </a:p>
          <a:p>
            <a:pPr marL="0" indent="0">
              <a:buNone/>
              <a:defRPr/>
            </a:pPr>
            <a:r>
              <a:rPr lang="zh-CN" altLang="en-US" sz="2000" dirty="0">
                <a:solidFill>
                  <a:prstClr val="black"/>
                </a:solidFill>
                <a:latin typeface="华文中宋" panose="02010600040101010101" pitchFamily="2" charset="-122"/>
                <a:ea typeface="华文中宋" panose="02010600040101010101" pitchFamily="2" charset="-122"/>
              </a:rPr>
              <a:t>我们希望通过</a:t>
            </a:r>
            <a:r>
              <a:rPr lang="en-US" altLang="zh-CN" sz="2000" dirty="0">
                <a:solidFill>
                  <a:prstClr val="black"/>
                </a:solidFill>
                <a:latin typeface="华文中宋" panose="02010600040101010101" pitchFamily="2" charset="-122"/>
                <a:ea typeface="华文中宋" panose="02010600040101010101" pitchFamily="2" charset="-122"/>
              </a:rPr>
              <a:t>G</a:t>
            </a:r>
            <a:r>
              <a:rPr lang="en-US" altLang="zh-CN" sz="2000" baseline="-25000" dirty="0">
                <a:solidFill>
                  <a:prstClr val="black"/>
                </a:solidFill>
                <a:latin typeface="华文中宋" panose="02010600040101010101" pitchFamily="2" charset="-122"/>
                <a:ea typeface="华文中宋" panose="02010600040101010101" pitchFamily="2" charset="-122"/>
              </a:rPr>
              <a:t>t</a:t>
            </a:r>
            <a:r>
              <a:rPr lang="zh-CN" altLang="en-US" sz="2000" dirty="0">
                <a:solidFill>
                  <a:prstClr val="black"/>
                </a:solidFill>
                <a:latin typeface="华文中宋" panose="02010600040101010101" pitchFamily="2" charset="-122"/>
                <a:ea typeface="华文中宋" panose="02010600040101010101" pitchFamily="2" charset="-122"/>
              </a:rPr>
              <a:t>来估计</a:t>
            </a:r>
            <a:r>
              <a:rPr lang="en-US" altLang="zh-CN" sz="2000" dirty="0">
                <a:solidFill>
                  <a:prstClr val="black"/>
                </a:solidFill>
                <a:latin typeface="华文中宋" panose="02010600040101010101" pitchFamily="2" charset="-122"/>
                <a:ea typeface="华文中宋" panose="02010600040101010101" pitchFamily="2" charset="-122"/>
              </a:rPr>
              <a:t>V(s)</a:t>
            </a:r>
            <a:r>
              <a:rPr lang="zh-CN" altLang="en-US" sz="2000" dirty="0">
                <a:solidFill>
                  <a:prstClr val="black"/>
                </a:solidFill>
                <a:latin typeface="华文中宋" panose="02010600040101010101" pitchFamily="2" charset="-122"/>
                <a:ea typeface="华文中宋" panose="02010600040101010101" pitchFamily="2" charset="-122"/>
              </a:rPr>
              <a:t>的值：</a:t>
            </a:r>
            <a:endParaRPr lang="en-US" altLang="zh-CN" sz="2000" dirty="0">
              <a:solidFill>
                <a:prstClr val="black"/>
              </a:solidFill>
              <a:latin typeface="华文中宋" panose="02010600040101010101" pitchFamily="2" charset="-122"/>
              <a:ea typeface="华文中宋" panose="02010600040101010101" pitchFamily="2" charset="-122"/>
            </a:endParaRPr>
          </a:p>
          <a:p>
            <a:pPr marL="0" indent="0" algn="ctr">
              <a:buNone/>
              <a:defRPr/>
            </a:pPr>
            <a:r>
              <a:rPr lang="en-US" altLang="zh-CN" sz="2000" dirty="0">
                <a:solidFill>
                  <a:srgbClr val="C00000"/>
                </a:solidFill>
                <a:latin typeface="华文中宋" panose="02010600040101010101" pitchFamily="2" charset="-122"/>
                <a:ea typeface="华文中宋" panose="02010600040101010101" pitchFamily="2" charset="-122"/>
              </a:rPr>
              <a:t>V</a:t>
            </a:r>
            <a:r>
              <a:rPr lang="en-US" altLang="zh-CN" sz="2000" baseline="-25000" dirty="0">
                <a:solidFill>
                  <a:srgbClr val="C00000"/>
                </a:solidFill>
                <a:latin typeface="华文中宋" panose="02010600040101010101" pitchFamily="2" charset="-122"/>
                <a:ea typeface="华文中宋" panose="02010600040101010101" pitchFamily="2" charset="-122"/>
              </a:rPr>
              <a:t>π</a:t>
            </a:r>
            <a:r>
              <a:rPr lang="en-US" altLang="zh-CN" sz="2000" dirty="0">
                <a:solidFill>
                  <a:srgbClr val="C00000"/>
                </a:solidFill>
                <a:latin typeface="华文中宋" panose="02010600040101010101" pitchFamily="2" charset="-122"/>
                <a:ea typeface="华文中宋" panose="02010600040101010101" pitchFamily="2" charset="-122"/>
              </a:rPr>
              <a:t>(s) = E</a:t>
            </a:r>
            <a:r>
              <a:rPr lang="en-US" altLang="zh-CN" sz="2000" baseline="-25000" dirty="0">
                <a:solidFill>
                  <a:srgbClr val="C00000"/>
                </a:solidFill>
                <a:latin typeface="华文中宋" panose="02010600040101010101" pitchFamily="2" charset="-122"/>
                <a:ea typeface="华文中宋" panose="02010600040101010101" pitchFamily="2" charset="-122"/>
              </a:rPr>
              <a:t>π</a:t>
            </a:r>
            <a:r>
              <a:rPr lang="en-US" altLang="zh-CN" sz="2000" dirty="0">
                <a:solidFill>
                  <a:srgbClr val="C00000"/>
                </a:solidFill>
                <a:latin typeface="华文中宋" panose="02010600040101010101" pitchFamily="2" charset="-122"/>
                <a:ea typeface="华文中宋" panose="02010600040101010101" pitchFamily="2" charset="-122"/>
              </a:rPr>
              <a:t>[</a:t>
            </a:r>
            <a:r>
              <a:rPr lang="en-US" altLang="zh-CN" sz="2000" dirty="0" err="1">
                <a:solidFill>
                  <a:srgbClr val="C00000"/>
                </a:solidFill>
                <a:latin typeface="华文中宋" panose="02010600040101010101" pitchFamily="2" charset="-122"/>
                <a:ea typeface="华文中宋" panose="02010600040101010101" pitchFamily="2" charset="-122"/>
              </a:rPr>
              <a:t>G</a:t>
            </a:r>
            <a:r>
              <a:rPr lang="en-US" altLang="zh-CN" sz="2000" baseline="-25000" dirty="0" err="1">
                <a:solidFill>
                  <a:srgbClr val="C00000"/>
                </a:solidFill>
                <a:latin typeface="华文中宋" panose="02010600040101010101" pitchFamily="2" charset="-122"/>
                <a:ea typeface="华文中宋" panose="02010600040101010101" pitchFamily="2" charset="-122"/>
              </a:rPr>
              <a:t>t</a:t>
            </a:r>
            <a:r>
              <a:rPr lang="en-US" altLang="zh-CN" sz="2000" dirty="0" err="1">
                <a:solidFill>
                  <a:srgbClr val="C00000"/>
                </a:solidFill>
                <a:latin typeface="华文中宋" panose="02010600040101010101" pitchFamily="2" charset="-122"/>
                <a:ea typeface="华文中宋" panose="02010600040101010101" pitchFamily="2" charset="-122"/>
              </a:rPr>
              <a:t>|S</a:t>
            </a:r>
            <a:r>
              <a:rPr lang="en-US" altLang="zh-CN" sz="2000" baseline="-25000" dirty="0" err="1">
                <a:solidFill>
                  <a:srgbClr val="C00000"/>
                </a:solidFill>
                <a:latin typeface="华文中宋" panose="02010600040101010101" pitchFamily="2" charset="-122"/>
                <a:ea typeface="华文中宋" panose="02010600040101010101" pitchFamily="2" charset="-122"/>
              </a:rPr>
              <a:t>t</a:t>
            </a:r>
            <a:r>
              <a:rPr lang="en-US" altLang="zh-CN" sz="2000" dirty="0">
                <a:solidFill>
                  <a:srgbClr val="C00000"/>
                </a:solidFill>
                <a:latin typeface="华文中宋" panose="02010600040101010101" pitchFamily="2" charset="-122"/>
                <a:ea typeface="华文中宋" panose="02010600040101010101" pitchFamily="2" charset="-122"/>
              </a:rPr>
              <a:t>=s]</a:t>
            </a:r>
          </a:p>
          <a:p>
            <a:pPr marL="0" indent="0" algn="just">
              <a:buNone/>
              <a:defRPr/>
            </a:pPr>
            <a:r>
              <a:rPr lang="zh-CN" altLang="en-US" sz="2000" dirty="0">
                <a:latin typeface="华文中宋" panose="02010600040101010101" pitchFamily="2" charset="-122"/>
                <a:ea typeface="华文中宋" panose="02010600040101010101" pitchFamily="2" charset="-122"/>
              </a:rPr>
              <a:t>只要我们让</a:t>
            </a:r>
            <a:r>
              <a:rPr lang="en-US" altLang="zh-CN" sz="2000" dirty="0">
                <a:latin typeface="华文中宋" panose="02010600040101010101" pitchFamily="2" charset="-122"/>
                <a:ea typeface="华文中宋" panose="02010600040101010101" pitchFamily="2" charset="-122"/>
              </a:rPr>
              <a:t>agent</a:t>
            </a:r>
            <a:r>
              <a:rPr lang="zh-CN" altLang="en-US" sz="2000" dirty="0">
                <a:latin typeface="华文中宋" panose="02010600040101010101" pitchFamily="2" charset="-122"/>
                <a:ea typeface="华文中宋" panose="02010600040101010101" pitchFamily="2" charset="-122"/>
              </a:rPr>
              <a:t>不断的产生序列并计算</a:t>
            </a:r>
            <a:r>
              <a:rPr lang="en-US" altLang="zh-CN" sz="2000" dirty="0">
                <a:latin typeface="华文中宋" panose="02010600040101010101" pitchFamily="2" charset="-122"/>
                <a:ea typeface="华文中宋" panose="02010600040101010101" pitchFamily="2" charset="-122"/>
              </a:rPr>
              <a:t>G</a:t>
            </a:r>
            <a:r>
              <a:rPr lang="en-US" altLang="zh-CN" sz="2000" baseline="-25000" dirty="0">
                <a:latin typeface="华文中宋" panose="02010600040101010101" pitchFamily="2" charset="-122"/>
                <a:ea typeface="华文中宋" panose="02010600040101010101" pitchFamily="2" charset="-122"/>
              </a:rPr>
              <a:t>t</a:t>
            </a:r>
            <a:r>
              <a:rPr lang="zh-CN" altLang="en-US" sz="2000" dirty="0">
                <a:latin typeface="华文中宋" panose="02010600040101010101" pitchFamily="2" charset="-122"/>
                <a:ea typeface="华文中宋" panose="02010600040101010101" pitchFamily="2" charset="-122"/>
              </a:rPr>
              <a:t>的值，并对</a:t>
            </a:r>
            <a:r>
              <a:rPr lang="en-US" altLang="zh-CN" sz="2000" dirty="0">
                <a:latin typeface="华文中宋" panose="02010600040101010101" pitchFamily="2" charset="-122"/>
                <a:ea typeface="华文中宋" panose="02010600040101010101" pitchFamily="2" charset="-122"/>
              </a:rPr>
              <a:t>G</a:t>
            </a:r>
            <a:r>
              <a:rPr lang="en-US" altLang="zh-CN" sz="2000" baseline="-25000" dirty="0">
                <a:latin typeface="华文中宋" panose="02010600040101010101" pitchFamily="2" charset="-122"/>
                <a:ea typeface="华文中宋" panose="02010600040101010101" pitchFamily="2" charset="-122"/>
              </a:rPr>
              <a:t>t</a:t>
            </a:r>
            <a:r>
              <a:rPr lang="zh-CN" altLang="en-US" sz="2000" dirty="0">
                <a:latin typeface="华文中宋" panose="02010600040101010101" pitchFamily="2" charset="-122"/>
                <a:ea typeface="华文中宋" panose="02010600040101010101" pitchFamily="2" charset="-122"/>
              </a:rPr>
              <a:t>进行加权平均，根据大数定律，</a:t>
            </a:r>
            <a:r>
              <a:rPr lang="en-US" altLang="zh-CN" sz="2000" dirty="0">
                <a:latin typeface="华文中宋" panose="02010600040101010101" pitchFamily="2" charset="-122"/>
                <a:ea typeface="华文中宋" panose="02010600040101010101" pitchFamily="2" charset="-122"/>
              </a:rPr>
              <a:t>V</a:t>
            </a:r>
            <a:r>
              <a:rPr lang="en-US" altLang="zh-CN" sz="2000" baseline="-25000" dirty="0">
                <a:latin typeface="华文中宋" panose="02010600040101010101" pitchFamily="2" charset="-122"/>
                <a:ea typeface="华文中宋" panose="02010600040101010101" pitchFamily="2" charset="-122"/>
              </a:rPr>
              <a:t>π</a:t>
            </a:r>
            <a:r>
              <a:rPr lang="en-US" altLang="zh-CN" sz="2000" dirty="0">
                <a:latin typeface="华文中宋" panose="02010600040101010101" pitchFamily="2" charset="-122"/>
                <a:ea typeface="华文中宋" panose="02010600040101010101" pitchFamily="2" charset="-122"/>
              </a:rPr>
              <a:t>(s)</a:t>
            </a:r>
            <a:r>
              <a:rPr lang="zh-CN" altLang="en-US" sz="2000" dirty="0">
                <a:latin typeface="华文中宋" panose="02010600040101010101" pitchFamily="2" charset="-122"/>
                <a:ea typeface="华文中宋" panose="02010600040101010101" pitchFamily="2" charset="-122"/>
              </a:rPr>
              <a:t>一定无限趋近与</a:t>
            </a:r>
            <a:r>
              <a:rPr lang="en-US" altLang="zh-CN" sz="2000" dirty="0">
                <a:latin typeface="华文中宋" panose="02010600040101010101" pitchFamily="2" charset="-122"/>
                <a:ea typeface="华文中宋" panose="02010600040101010101" pitchFamily="2" charset="-122"/>
              </a:rPr>
              <a:t>G</a:t>
            </a:r>
            <a:r>
              <a:rPr lang="en-US" altLang="zh-CN" sz="2000" baseline="-25000" dirty="0">
                <a:latin typeface="华文中宋" panose="02010600040101010101" pitchFamily="2" charset="-122"/>
                <a:ea typeface="华文中宋" panose="02010600040101010101" pitchFamily="2" charset="-122"/>
              </a:rPr>
              <a:t>t</a:t>
            </a:r>
            <a:r>
              <a:rPr lang="zh-CN" altLang="en-US" sz="2000" dirty="0">
                <a:latin typeface="华文中宋" panose="02010600040101010101" pitchFamily="2" charset="-122"/>
                <a:ea typeface="华文中宋" panose="02010600040101010101" pitchFamily="2" charset="-122"/>
              </a:rPr>
              <a:t>的数学期望值。</a:t>
            </a:r>
            <a:endParaRPr lang="en-US" altLang="zh-CN" sz="2000" dirty="0">
              <a:latin typeface="华文中宋" panose="02010600040101010101" pitchFamily="2" charset="-122"/>
              <a:ea typeface="华文中宋" panose="02010600040101010101" pitchFamily="2" charset="-122"/>
            </a:endParaRPr>
          </a:p>
          <a:p>
            <a:pPr marL="0" indent="0" algn="just">
              <a:buNone/>
              <a:defRPr/>
            </a:pPr>
            <a:r>
              <a:rPr lang="en-US" altLang="zh-CN" sz="2000" dirty="0">
                <a:latin typeface="华文中宋" panose="02010600040101010101" pitchFamily="2" charset="-122"/>
                <a:ea typeface="华文中宋" panose="02010600040101010101" pitchFamily="2" charset="-122"/>
              </a:rPr>
              <a:t>MC</a:t>
            </a:r>
            <a:r>
              <a:rPr lang="zh-CN" altLang="en-US" sz="2000" dirty="0">
                <a:latin typeface="华文中宋" panose="02010600040101010101" pitchFamily="2" charset="-122"/>
                <a:ea typeface="华文中宋" panose="02010600040101010101" pitchFamily="2" charset="-122"/>
              </a:rPr>
              <a:t>常用的</a:t>
            </a:r>
            <a:r>
              <a:rPr lang="en-US" altLang="zh-CN" sz="2000" dirty="0">
                <a:latin typeface="华文中宋" panose="02010600040101010101" pitchFamily="2" charset="-122"/>
                <a:ea typeface="华文中宋" panose="02010600040101010101" pitchFamily="2" charset="-122"/>
              </a:rPr>
              <a:t>2</a:t>
            </a:r>
            <a:r>
              <a:rPr lang="zh-CN" altLang="en-US" sz="2000" dirty="0">
                <a:latin typeface="华文中宋" panose="02010600040101010101" pitchFamily="2" charset="-122"/>
                <a:ea typeface="华文中宋" panose="02010600040101010101" pitchFamily="2" charset="-122"/>
              </a:rPr>
              <a:t>种估值方法，分别是</a:t>
            </a:r>
            <a:r>
              <a:rPr lang="zh-CN" altLang="en-US" sz="2000" dirty="0">
                <a:solidFill>
                  <a:srgbClr val="C00000"/>
                </a:solidFill>
                <a:latin typeface="华文中宋" panose="02010600040101010101" pitchFamily="2" charset="-122"/>
                <a:ea typeface="华文中宋" panose="02010600040101010101" pitchFamily="2" charset="-122"/>
              </a:rPr>
              <a:t>首次访问策略估值</a:t>
            </a:r>
            <a:r>
              <a:rPr lang="en-US" altLang="zh-CN" sz="2000" dirty="0">
                <a:solidFill>
                  <a:srgbClr val="C00000"/>
                </a:solidFill>
                <a:latin typeface="华文中宋" panose="02010600040101010101" pitchFamily="2" charset="-122"/>
                <a:ea typeface="华文中宋" panose="02010600040101010101" pitchFamily="2" charset="-122"/>
              </a:rPr>
              <a:t>(First-visit)</a:t>
            </a:r>
            <a:r>
              <a:rPr lang="zh-CN" altLang="en-US" sz="2000" dirty="0">
                <a:solidFill>
                  <a:srgbClr val="C00000"/>
                </a:solidFill>
                <a:latin typeface="华文中宋" panose="02010600040101010101" pitchFamily="2" charset="-122"/>
                <a:ea typeface="华文中宋" panose="02010600040101010101" pitchFamily="2" charset="-122"/>
              </a:rPr>
              <a:t>与每次访问策略估值</a:t>
            </a:r>
            <a:r>
              <a:rPr lang="en-US" altLang="zh-CN" sz="2000" dirty="0">
                <a:solidFill>
                  <a:srgbClr val="C00000"/>
                </a:solidFill>
                <a:latin typeface="华文中宋" panose="02010600040101010101" pitchFamily="2" charset="-122"/>
                <a:ea typeface="华文中宋" panose="02010600040101010101" pitchFamily="2" charset="-122"/>
              </a:rPr>
              <a:t>(Every-visit)</a:t>
            </a:r>
          </a:p>
        </p:txBody>
      </p:sp>
    </p:spTree>
    <p:extLst>
      <p:ext uri="{BB962C8B-B14F-4D97-AF65-F5344CB8AC3E}">
        <p14:creationId xmlns:p14="http://schemas.microsoft.com/office/powerpoint/2010/main" val="7394539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6" end="6"/>
                                            </p:txEl>
                                          </p:spTgt>
                                        </p:tgtEl>
                                        <p:attrNameLst>
                                          <p:attrName>style.visibility</p:attrName>
                                        </p:attrNameLst>
                                      </p:cBhvr>
                                      <p:to>
                                        <p:strVal val="visible"/>
                                      </p:to>
                                    </p:set>
                                    <p:anim calcmode="lin" valueType="num">
                                      <p:cBhvr additive="base">
                                        <p:cTn id="7"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7" end="7"/>
                                            </p:txEl>
                                          </p:spTgt>
                                        </p:tgtEl>
                                        <p:attrNameLst>
                                          <p:attrName>style.visibility</p:attrName>
                                        </p:attrNameLst>
                                      </p:cBhvr>
                                      <p:to>
                                        <p:strVal val="visible"/>
                                      </p:to>
                                    </p:set>
                                    <p:anim calcmode="lin" valueType="num">
                                      <p:cBhvr additive="base">
                                        <p:cTn id="11"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8" end="8"/>
                                            </p:txEl>
                                          </p:spTgt>
                                        </p:tgtEl>
                                        <p:attrNameLst>
                                          <p:attrName>style.visibility</p:attrName>
                                        </p:attrNameLst>
                                      </p:cBhvr>
                                      <p:to>
                                        <p:strVal val="visible"/>
                                      </p:to>
                                    </p:set>
                                    <p:anim calcmode="lin" valueType="num">
                                      <p:cBhvr additive="base">
                                        <p:cTn id="15"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xEl>
                                              <p:pRg st="9" end="9"/>
                                            </p:txEl>
                                          </p:spTgt>
                                        </p:tgtEl>
                                        <p:attrNameLst>
                                          <p:attrName>style.visibility</p:attrName>
                                        </p:attrNameLst>
                                      </p:cBhvr>
                                      <p:to>
                                        <p:strVal val="visible"/>
                                      </p:to>
                                    </p:set>
                                    <p:anim calcmode="lin" valueType="num">
                                      <p:cBhvr additive="base">
                                        <p:cTn id="19" dur="500" fill="hold"/>
                                        <p:tgtEl>
                                          <p:spTgt spid="14">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183322"/>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731000" cy="419154"/>
            </a:xfrm>
            <a:prstGeom prst="rect">
              <a:avLst/>
            </a:prstGeom>
          </p:spPr>
          <p:txBody>
            <a:bodyPr wrap="square" lIns="31750" tIns="12700" rIns="31750" bIns="12700" rtlCol="0" anchor="t">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First/Every-visit Monte Carlo Policy Evaluation</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1104900" y="1206554"/>
            <a:ext cx="9779000" cy="460117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defRPr/>
            </a:pPr>
            <a:r>
              <a:rPr lang="zh-CN" altLang="en-US" sz="2000" dirty="0">
                <a:solidFill>
                  <a:prstClr val="black"/>
                </a:solidFill>
                <a:latin typeface="华文中宋" panose="02010600040101010101" pitchFamily="2" charset="-122"/>
                <a:ea typeface="华文中宋" panose="02010600040101010101" pitchFamily="2" charset="-122"/>
              </a:rPr>
              <a:t>对于策略</a:t>
            </a:r>
            <a:r>
              <a:rPr lang="en-US" altLang="zh-CN" sz="2000" dirty="0">
                <a:solidFill>
                  <a:prstClr val="black"/>
                </a:solidFill>
                <a:latin typeface="华文中宋" panose="02010600040101010101" pitchFamily="2" charset="-122"/>
                <a:ea typeface="华文中宋" panose="02010600040101010101" pitchFamily="2" charset="-122"/>
              </a:rPr>
              <a:t>π</a:t>
            </a:r>
            <a:r>
              <a:rPr lang="zh-CN" altLang="en-US" sz="2000" dirty="0">
                <a:solidFill>
                  <a:prstClr val="black"/>
                </a:solidFill>
                <a:latin typeface="华文中宋" panose="02010600040101010101" pitchFamily="2" charset="-122"/>
                <a:ea typeface="华文中宋" panose="02010600040101010101" pitchFamily="2" charset="-122"/>
              </a:rPr>
              <a:t>产生的序列，可能会出现这种情况：</a:t>
            </a:r>
            <a:endParaRPr lang="en-US" altLang="zh-CN" sz="2000" dirty="0">
              <a:solidFill>
                <a:prstClr val="black"/>
              </a:solidFill>
              <a:latin typeface="华文中宋" panose="02010600040101010101" pitchFamily="2" charset="-122"/>
              <a:ea typeface="华文中宋" panose="02010600040101010101" pitchFamily="2" charset="-122"/>
            </a:endParaRPr>
          </a:p>
          <a:p>
            <a:pPr marL="0" lvl="0" indent="0">
              <a:buNone/>
              <a:defRPr/>
            </a:pPr>
            <a:r>
              <a:rPr lang="en-US" altLang="zh-CN" sz="2000" dirty="0">
                <a:solidFill>
                  <a:prstClr val="black"/>
                </a:solidFill>
                <a:latin typeface="华文中宋" panose="02010600040101010101" pitchFamily="2" charset="-122"/>
                <a:ea typeface="华文中宋" panose="02010600040101010101" pitchFamily="2" charset="-122"/>
              </a:rPr>
              <a:t>	</a:t>
            </a:r>
            <a:r>
              <a:rPr lang="zh-CN" altLang="en-US" sz="1800" dirty="0">
                <a:solidFill>
                  <a:prstClr val="black"/>
                </a:solidFill>
                <a:latin typeface="华文中宋" panose="02010600040101010101" pitchFamily="2" charset="-122"/>
                <a:ea typeface="华文中宋" panose="02010600040101010101" pitchFamily="2" charset="-122"/>
              </a:rPr>
              <a:t>从状态 </a:t>
            </a:r>
            <a:r>
              <a:rPr lang="en-US" altLang="zh-CN" sz="1800" dirty="0">
                <a:solidFill>
                  <a:prstClr val="black"/>
                </a:solidFill>
                <a:latin typeface="华文中宋" panose="02010600040101010101" pitchFamily="2" charset="-122"/>
                <a:ea typeface="华文中宋" panose="02010600040101010101" pitchFamily="2" charset="-122"/>
              </a:rPr>
              <a:t>s </a:t>
            </a:r>
            <a:r>
              <a:rPr lang="zh-CN" altLang="en-US" sz="1800" dirty="0">
                <a:solidFill>
                  <a:prstClr val="black"/>
                </a:solidFill>
                <a:latin typeface="华文中宋" panose="02010600040101010101" pitchFamily="2" charset="-122"/>
                <a:ea typeface="华文中宋" panose="02010600040101010101" pitchFamily="2" charset="-122"/>
              </a:rPr>
              <a:t>离开之后， 经过一段时间又回到这个状态。</a:t>
            </a:r>
            <a:endParaRPr lang="en-US" altLang="zh-CN" sz="1800" dirty="0">
              <a:solidFill>
                <a:prstClr val="black"/>
              </a:solidFill>
              <a:latin typeface="华文中宋" panose="02010600040101010101" pitchFamily="2" charset="-122"/>
              <a:ea typeface="华文中宋" panose="02010600040101010101" pitchFamily="2" charset="-122"/>
            </a:endParaRPr>
          </a:p>
          <a:p>
            <a:pPr marL="0" indent="0">
              <a:buNone/>
              <a:defRPr/>
            </a:pPr>
            <a:r>
              <a:rPr lang="zh-CN" altLang="en-US" sz="2000" dirty="0">
                <a:solidFill>
                  <a:prstClr val="black"/>
                </a:solidFill>
                <a:latin typeface="华文中宋" panose="02010600040101010101" pitchFamily="2" charset="-122"/>
                <a:ea typeface="华文中宋" panose="02010600040101010101" pitchFamily="2" charset="-122"/>
              </a:rPr>
              <a:t>对于这种情况有两种处理策略 ，即 </a:t>
            </a:r>
            <a:r>
              <a:rPr lang="en-US" altLang="zh-CN" sz="2000" dirty="0">
                <a:solidFill>
                  <a:prstClr val="black"/>
                </a:solidFill>
                <a:latin typeface="华文中宋" panose="02010600040101010101" pitchFamily="2" charset="-122"/>
                <a:ea typeface="华文中宋" panose="02010600040101010101" pitchFamily="2" charset="-122"/>
              </a:rPr>
              <a:t>First-Visit </a:t>
            </a:r>
            <a:r>
              <a:rPr lang="zh-CN" altLang="en-US" sz="2000" dirty="0">
                <a:solidFill>
                  <a:prstClr val="black"/>
                </a:solidFill>
                <a:latin typeface="华文中宋" panose="02010600040101010101" pitchFamily="2" charset="-122"/>
                <a:ea typeface="华文中宋" panose="02010600040101010101" pitchFamily="2" charset="-122"/>
              </a:rPr>
              <a:t>和 </a:t>
            </a:r>
            <a:r>
              <a:rPr lang="en-US" altLang="zh-CN" sz="2000" dirty="0">
                <a:solidFill>
                  <a:prstClr val="black"/>
                </a:solidFill>
                <a:latin typeface="华文中宋" panose="02010600040101010101" pitchFamily="2" charset="-122"/>
                <a:ea typeface="华文中宋" panose="02010600040101010101" pitchFamily="2" charset="-122"/>
              </a:rPr>
              <a:t>Every-Visit</a:t>
            </a:r>
          </a:p>
          <a:p>
            <a:pPr marL="0" indent="0">
              <a:buNone/>
              <a:defRPr/>
            </a:pPr>
            <a:r>
              <a:rPr lang="en-US" altLang="zh-CN" sz="2000" dirty="0">
                <a:solidFill>
                  <a:prstClr val="black"/>
                </a:solidFill>
                <a:latin typeface="华文中宋" panose="02010600040101010101" pitchFamily="2" charset="-122"/>
                <a:ea typeface="华文中宋" panose="02010600040101010101" pitchFamily="2" charset="-122"/>
              </a:rPr>
              <a:t>	F-V</a:t>
            </a:r>
            <a:r>
              <a:rPr lang="zh-CN" altLang="en-US" sz="2000" dirty="0">
                <a:solidFill>
                  <a:prstClr val="black"/>
                </a:solidFill>
                <a:latin typeface="华文中宋" panose="02010600040101010101" pitchFamily="2" charset="-122"/>
                <a:ea typeface="华文中宋" panose="02010600040101010101" pitchFamily="2" charset="-122"/>
              </a:rPr>
              <a:t>算法</a:t>
            </a:r>
            <a:r>
              <a:rPr lang="zh-CN" altLang="en-US" sz="2000" dirty="0">
                <a:latin typeface="华文中宋" panose="02010600040101010101" pitchFamily="2" charset="-122"/>
                <a:ea typeface="华文中宋" panose="02010600040101010101" pitchFamily="2" charset="-122"/>
              </a:rPr>
              <a:t>只使用第一次到达状态</a:t>
            </a:r>
            <a:r>
              <a:rPr lang="en-US" altLang="zh-CN" sz="2000" dirty="0">
                <a:latin typeface="华文中宋" panose="02010600040101010101" pitchFamily="2" charset="-122"/>
                <a:ea typeface="华文中宋" panose="02010600040101010101" pitchFamily="2" charset="-122"/>
              </a:rPr>
              <a:t>s</a:t>
            </a:r>
            <a:r>
              <a:rPr lang="zh-CN" altLang="en-US" sz="2000" dirty="0">
                <a:latin typeface="华文中宋" panose="02010600040101010101" pitchFamily="2" charset="-122"/>
                <a:ea typeface="华文中宋" panose="02010600040101010101" pitchFamily="2" charset="-122"/>
              </a:rPr>
              <a:t>时所计算的价值函数值；</a:t>
            </a:r>
            <a:endParaRPr lang="en-US" altLang="zh-CN" sz="2000" dirty="0">
              <a:latin typeface="华文中宋" panose="02010600040101010101" pitchFamily="2" charset="-122"/>
              <a:ea typeface="华文中宋" panose="02010600040101010101" pitchFamily="2" charset="-122"/>
            </a:endParaRPr>
          </a:p>
          <a:p>
            <a:pPr marL="0" indent="0">
              <a:buNone/>
              <a:defRPr/>
            </a:pPr>
            <a:r>
              <a:rPr lang="en-US" altLang="zh-CN" sz="2000" dirty="0">
                <a:latin typeface="华文中宋" panose="02010600040101010101" pitchFamily="2" charset="-122"/>
                <a:ea typeface="华文中宋" panose="02010600040101010101" pitchFamily="2" charset="-122"/>
              </a:rPr>
              <a:t>	E-V</a:t>
            </a:r>
            <a:r>
              <a:rPr lang="zh-CN" altLang="en-US" sz="2000" dirty="0">
                <a:latin typeface="华文中宋" panose="02010600040101010101" pitchFamily="2" charset="-122"/>
                <a:ea typeface="华文中宋" panose="02010600040101010101" pitchFamily="2" charset="-122"/>
              </a:rPr>
              <a:t>算法对每次进入状态</a:t>
            </a:r>
            <a:r>
              <a:rPr lang="en-US" altLang="zh-CN" sz="2000" dirty="0">
                <a:latin typeface="华文中宋" panose="02010600040101010101" pitchFamily="2" charset="-122"/>
                <a:ea typeface="华文中宋" panose="02010600040101010101" pitchFamily="2" charset="-122"/>
              </a:rPr>
              <a:t>s</a:t>
            </a:r>
            <a:r>
              <a:rPr lang="zh-CN" altLang="en-US" sz="2000" dirty="0">
                <a:latin typeface="华文中宋" panose="02010600040101010101" pitchFamily="2" charset="-122"/>
                <a:ea typeface="华文中宋" panose="02010600040101010101" pitchFamily="2" charset="-122"/>
              </a:rPr>
              <a:t>时的价值函数值累加取平均。 </a:t>
            </a:r>
            <a:endParaRPr kumimoji="0" lang="zh-CN" altLang="en-US" sz="2000" b="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endParaRPr>
          </a:p>
        </p:txBody>
      </p:sp>
      <p:grpSp>
        <p:nvGrpSpPr>
          <p:cNvPr id="23" name="组合 22">
            <a:extLst>
              <a:ext uri="{FF2B5EF4-FFF2-40B4-BE49-F238E27FC236}">
                <a16:creationId xmlns:a16="http://schemas.microsoft.com/office/drawing/2014/main" id="{13CF6ACA-D669-4616-973B-AED974ABE21B}"/>
              </a:ext>
            </a:extLst>
          </p:cNvPr>
          <p:cNvGrpSpPr/>
          <p:nvPr/>
        </p:nvGrpSpPr>
        <p:grpSpPr>
          <a:xfrm>
            <a:off x="502620" y="3169202"/>
            <a:ext cx="5157008" cy="2844800"/>
            <a:chOff x="502620" y="3169202"/>
            <a:chExt cx="5157008" cy="2844800"/>
          </a:xfrm>
        </p:grpSpPr>
        <p:pic>
          <p:nvPicPr>
            <p:cNvPr id="16" name="图片 15">
              <a:extLst>
                <a:ext uri="{FF2B5EF4-FFF2-40B4-BE49-F238E27FC236}">
                  <a16:creationId xmlns:a16="http://schemas.microsoft.com/office/drawing/2014/main" id="{75E1D0BE-A61D-4F16-9ED5-D2263AD11F5E}"/>
                </a:ext>
              </a:extLst>
            </p:cNvPr>
            <p:cNvPicPr>
              <a:picLocks noChangeAspect="1"/>
            </p:cNvPicPr>
            <p:nvPr/>
          </p:nvPicPr>
          <p:blipFill rotWithShape="1">
            <a:blip r:embed="rId4"/>
            <a:srcRect r="40730"/>
            <a:stretch/>
          </p:blipFill>
          <p:spPr>
            <a:xfrm>
              <a:off x="502620" y="3169202"/>
              <a:ext cx="4876800" cy="2844800"/>
            </a:xfrm>
            <a:prstGeom prst="rect">
              <a:avLst/>
            </a:prstGeom>
          </p:spPr>
        </p:pic>
        <p:pic>
          <p:nvPicPr>
            <p:cNvPr id="18" name="图片 17">
              <a:extLst>
                <a:ext uri="{FF2B5EF4-FFF2-40B4-BE49-F238E27FC236}">
                  <a16:creationId xmlns:a16="http://schemas.microsoft.com/office/drawing/2014/main" id="{82FFB6BC-65BC-47E7-B063-D8990D50F515}"/>
                </a:ext>
              </a:extLst>
            </p:cNvPr>
            <p:cNvPicPr>
              <a:picLocks noChangeAspect="1"/>
            </p:cNvPicPr>
            <p:nvPr/>
          </p:nvPicPr>
          <p:blipFill rotWithShape="1">
            <a:blip r:embed="rId4"/>
            <a:srcRect l="96313"/>
            <a:stretch/>
          </p:blipFill>
          <p:spPr>
            <a:xfrm>
              <a:off x="5356288" y="3169202"/>
              <a:ext cx="303340" cy="2844800"/>
            </a:xfrm>
            <a:prstGeom prst="rect">
              <a:avLst/>
            </a:prstGeom>
          </p:spPr>
        </p:pic>
      </p:grpSp>
      <p:grpSp>
        <p:nvGrpSpPr>
          <p:cNvPr id="22" name="组合 21">
            <a:extLst>
              <a:ext uri="{FF2B5EF4-FFF2-40B4-BE49-F238E27FC236}">
                <a16:creationId xmlns:a16="http://schemas.microsoft.com/office/drawing/2014/main" id="{581D1113-409B-41F2-8331-A19C21AB617B}"/>
              </a:ext>
            </a:extLst>
          </p:cNvPr>
          <p:cNvGrpSpPr/>
          <p:nvPr/>
        </p:nvGrpSpPr>
        <p:grpSpPr>
          <a:xfrm>
            <a:off x="5894612" y="3127757"/>
            <a:ext cx="4989288" cy="2869956"/>
            <a:chOff x="5808560" y="3124736"/>
            <a:chExt cx="4989288" cy="2869956"/>
          </a:xfrm>
        </p:grpSpPr>
        <p:pic>
          <p:nvPicPr>
            <p:cNvPr id="20" name="图片 19">
              <a:extLst>
                <a:ext uri="{FF2B5EF4-FFF2-40B4-BE49-F238E27FC236}">
                  <a16:creationId xmlns:a16="http://schemas.microsoft.com/office/drawing/2014/main" id="{C7A7DC2D-36D6-4B93-93FB-597E9518357A}"/>
                </a:ext>
              </a:extLst>
            </p:cNvPr>
            <p:cNvPicPr>
              <a:picLocks noChangeAspect="1"/>
            </p:cNvPicPr>
            <p:nvPr/>
          </p:nvPicPr>
          <p:blipFill rotWithShape="1">
            <a:blip r:embed="rId5"/>
            <a:srcRect r="31992"/>
            <a:stretch/>
          </p:blipFill>
          <p:spPr>
            <a:xfrm>
              <a:off x="5808560" y="3124736"/>
              <a:ext cx="4643540" cy="2869956"/>
            </a:xfrm>
            <a:prstGeom prst="rect">
              <a:avLst/>
            </a:prstGeom>
          </p:spPr>
        </p:pic>
        <p:pic>
          <p:nvPicPr>
            <p:cNvPr id="21" name="图片 20">
              <a:extLst>
                <a:ext uri="{FF2B5EF4-FFF2-40B4-BE49-F238E27FC236}">
                  <a16:creationId xmlns:a16="http://schemas.microsoft.com/office/drawing/2014/main" id="{DEFB5A9C-0EC3-4F72-BFA5-5BF791FD726C}"/>
                </a:ext>
              </a:extLst>
            </p:cNvPr>
            <p:cNvPicPr>
              <a:picLocks noChangeAspect="1"/>
            </p:cNvPicPr>
            <p:nvPr/>
          </p:nvPicPr>
          <p:blipFill rotWithShape="1">
            <a:blip r:embed="rId5"/>
            <a:srcRect l="94936"/>
            <a:stretch/>
          </p:blipFill>
          <p:spPr>
            <a:xfrm>
              <a:off x="10452100" y="3124736"/>
              <a:ext cx="345748" cy="2869956"/>
            </a:xfrm>
            <a:prstGeom prst="rect">
              <a:avLst/>
            </a:prstGeom>
          </p:spPr>
        </p:pic>
      </p:grpSp>
      <p:grpSp>
        <p:nvGrpSpPr>
          <p:cNvPr id="27" name="组合 26">
            <a:extLst>
              <a:ext uri="{FF2B5EF4-FFF2-40B4-BE49-F238E27FC236}">
                <a16:creationId xmlns:a16="http://schemas.microsoft.com/office/drawing/2014/main" id="{CA90AF95-FB80-4797-AB74-ED2FA02002BE}"/>
              </a:ext>
            </a:extLst>
          </p:cNvPr>
          <p:cNvGrpSpPr/>
          <p:nvPr/>
        </p:nvGrpSpPr>
        <p:grpSpPr>
          <a:xfrm>
            <a:off x="2593912" y="4675392"/>
            <a:ext cx="3387788" cy="778361"/>
            <a:chOff x="1688292" y="3235430"/>
            <a:chExt cx="3387788" cy="778361"/>
          </a:xfrm>
        </p:grpSpPr>
        <p:sp>
          <p:nvSpPr>
            <p:cNvPr id="25" name="矩形: 圆角 24">
              <a:extLst>
                <a:ext uri="{FF2B5EF4-FFF2-40B4-BE49-F238E27FC236}">
                  <a16:creationId xmlns:a16="http://schemas.microsoft.com/office/drawing/2014/main" id="{EA46E968-EDCB-4303-AC8F-A7118B26D359}"/>
                </a:ext>
              </a:extLst>
            </p:cNvPr>
            <p:cNvSpPr/>
            <p:nvPr/>
          </p:nvSpPr>
          <p:spPr>
            <a:xfrm>
              <a:off x="1709470" y="3235430"/>
              <a:ext cx="2926029" cy="778361"/>
            </a:xfrm>
            <a:prstGeom prst="roundRect">
              <a:avLst/>
            </a:prstGeom>
            <a:solidFill>
              <a:schemeClr val="bg1"/>
            </a:solid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id="{361311CB-89DA-430A-8C7F-585DAED2C006}"/>
                </a:ext>
              </a:extLst>
            </p:cNvPr>
            <p:cNvPicPr>
              <a:picLocks noChangeAspect="1"/>
            </p:cNvPicPr>
            <p:nvPr/>
          </p:nvPicPr>
          <p:blipFill>
            <a:blip r:embed="rId6"/>
            <a:stretch>
              <a:fillRect/>
            </a:stretch>
          </p:blipFill>
          <p:spPr>
            <a:xfrm>
              <a:off x="1810146" y="3470054"/>
              <a:ext cx="2710888" cy="478392"/>
            </a:xfrm>
            <a:prstGeom prst="rect">
              <a:avLst/>
            </a:prstGeom>
          </p:spPr>
        </p:pic>
        <p:sp>
          <p:nvSpPr>
            <p:cNvPr id="26" name="文本框 25">
              <a:extLst>
                <a:ext uri="{FF2B5EF4-FFF2-40B4-BE49-F238E27FC236}">
                  <a16:creationId xmlns:a16="http://schemas.microsoft.com/office/drawing/2014/main" id="{2AC1B67D-6329-4F52-86AB-1442D67E4E7A}"/>
                </a:ext>
              </a:extLst>
            </p:cNvPr>
            <p:cNvSpPr txBox="1"/>
            <p:nvPr/>
          </p:nvSpPr>
          <p:spPr>
            <a:xfrm>
              <a:off x="1688292" y="3235431"/>
              <a:ext cx="3387788" cy="338554"/>
            </a:xfrm>
            <a:prstGeom prst="rect">
              <a:avLst/>
            </a:prstGeom>
            <a:noFill/>
          </p:spPr>
          <p:txBody>
            <a:bodyPr wrap="square" rtlCol="0">
              <a:spAutoFit/>
            </a:bodyPr>
            <a:lstStyle/>
            <a:p>
              <a:r>
                <a:rPr lang="en-US" altLang="zh-CN" sz="1600" b="1" dirty="0"/>
                <a:t>Incremental Mean</a:t>
              </a:r>
              <a:endParaRPr lang="zh-CN" altLang="en-US" sz="1600" b="1" dirty="0"/>
            </a:p>
          </p:txBody>
        </p:sp>
      </p:grpSp>
    </p:spTree>
    <p:extLst>
      <p:ext uri="{BB962C8B-B14F-4D97-AF65-F5344CB8AC3E}">
        <p14:creationId xmlns:p14="http://schemas.microsoft.com/office/powerpoint/2010/main" val="17389147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203200"/>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Problem in MC</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1104900" y="1206554"/>
            <a:ext cx="9779000" cy="460117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defRPr/>
            </a:pPr>
            <a:r>
              <a:rPr lang="zh-CN" altLang="en-US" sz="2000" dirty="0">
                <a:solidFill>
                  <a:prstClr val="black"/>
                </a:solidFill>
                <a:latin typeface="华文中宋" panose="02010600040101010101" pitchFamily="2" charset="-122"/>
                <a:ea typeface="华文中宋" panose="02010600040101010101" pitchFamily="2" charset="-122"/>
              </a:rPr>
              <a:t>蒙特卡洛算法</a:t>
            </a:r>
            <a:r>
              <a:rPr lang="zh-CN" altLang="en-US" sz="2000" dirty="0">
                <a:solidFill>
                  <a:srgbClr val="C00000"/>
                </a:solidFill>
                <a:latin typeface="华文中宋" panose="02010600040101010101" pitchFamily="2" charset="-122"/>
                <a:ea typeface="华文中宋" panose="02010600040101010101" pitchFamily="2" charset="-122"/>
              </a:rPr>
              <a:t>需要使用完整的片段进行计算</a:t>
            </a:r>
            <a:r>
              <a:rPr lang="zh-CN" altLang="en-US" sz="2000" dirty="0">
                <a:solidFill>
                  <a:prstClr val="black"/>
                </a:solidFill>
                <a:latin typeface="华文中宋" panose="02010600040101010101" pitchFamily="2" charset="-122"/>
                <a:ea typeface="华文中宋" panose="02010600040101010101" pitchFamily="2" charset="-122"/>
              </a:rPr>
              <a:t>，这在有些问题中是不现实的，尤其是对于没有终止状态的问题。 </a:t>
            </a:r>
            <a:endParaRPr lang="en-US" altLang="zh-CN" sz="2000" dirty="0">
              <a:solidFill>
                <a:prstClr val="black"/>
              </a:solidFill>
              <a:latin typeface="华文中宋" panose="02010600040101010101" pitchFamily="2" charset="-122"/>
              <a:ea typeface="华文中宋" panose="02010600040101010101" pitchFamily="2" charset="-122"/>
            </a:endParaRPr>
          </a:p>
          <a:p>
            <a:pPr marL="0" lvl="0" indent="0">
              <a:buNone/>
              <a:defRPr/>
            </a:pPr>
            <a:r>
              <a:rPr kumimoji="0" lang="zh-CN" altLang="en-US"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由于</a:t>
            </a:r>
            <a:r>
              <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MC</a:t>
            </a:r>
            <a:r>
              <a:rPr lang="zh-CN" altLang="en-US" sz="2000" dirty="0">
                <a:solidFill>
                  <a:prstClr val="black"/>
                </a:solidFill>
                <a:latin typeface="华文中宋" panose="02010600040101010101" pitchFamily="2" charset="-122"/>
                <a:ea typeface="华文中宋" panose="02010600040101010101" pitchFamily="2" charset="-122"/>
              </a:rPr>
              <a:t>是通过不断训练来估值，会导致在训练的</a:t>
            </a:r>
            <a:r>
              <a:rPr lang="zh-CN" altLang="en-US" sz="2000" dirty="0">
                <a:solidFill>
                  <a:srgbClr val="C00000"/>
                </a:solidFill>
                <a:latin typeface="华文中宋" panose="02010600040101010101" pitchFamily="2" charset="-122"/>
                <a:ea typeface="华文中宋" panose="02010600040101010101" pitchFamily="2" charset="-122"/>
              </a:rPr>
              <a:t>初始阶段对于</a:t>
            </a:r>
            <a:r>
              <a:rPr lang="en-US" altLang="zh-CN" sz="2000" dirty="0">
                <a:solidFill>
                  <a:srgbClr val="C00000"/>
                </a:solidFill>
                <a:latin typeface="华文中宋" panose="02010600040101010101" pitchFamily="2" charset="-122"/>
                <a:ea typeface="华文中宋" panose="02010600040101010101" pitchFamily="2" charset="-122"/>
              </a:rPr>
              <a:t>V(s)</a:t>
            </a:r>
            <a:r>
              <a:rPr lang="zh-CN" altLang="en-US" sz="2000" dirty="0">
                <a:solidFill>
                  <a:srgbClr val="C00000"/>
                </a:solidFill>
                <a:latin typeface="华文中宋" panose="02010600040101010101" pitchFamily="2" charset="-122"/>
                <a:ea typeface="华文中宋" panose="02010600040101010101" pitchFamily="2" charset="-122"/>
              </a:rPr>
              <a:t>的估计值与实际值相比严重偏离</a:t>
            </a:r>
            <a:r>
              <a:rPr lang="zh-CN" altLang="en-US" sz="2000" dirty="0">
                <a:solidFill>
                  <a:prstClr val="black"/>
                </a:solidFill>
                <a:latin typeface="华文中宋" panose="02010600040101010101" pitchFamily="2" charset="-122"/>
                <a:ea typeface="华文中宋" panose="02010600040101010101" pitchFamily="2" charset="-122"/>
              </a:rPr>
              <a:t>，方差很大，没有可信度。</a:t>
            </a:r>
            <a:endParaRPr lang="en-US" altLang="zh-CN" sz="2000" dirty="0">
              <a:solidFill>
                <a:prstClr val="black"/>
              </a:solidFill>
              <a:latin typeface="华文中宋" panose="02010600040101010101" pitchFamily="2" charset="-122"/>
              <a:ea typeface="华文中宋" panose="02010600040101010101" pitchFamily="2" charset="-122"/>
            </a:endParaRPr>
          </a:p>
          <a:p>
            <a:pPr lvl="0">
              <a:defRPr/>
            </a:pPr>
            <a:endPar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a:p>
            <a:pPr marL="0" lvl="0" indent="0">
              <a:buNone/>
              <a:defRPr/>
            </a:pPr>
            <a:r>
              <a:rPr lang="zh-CN" altLang="en-US" sz="2000" dirty="0">
                <a:solidFill>
                  <a:prstClr val="black"/>
                </a:solidFill>
                <a:latin typeface="华文中宋" panose="02010600040101010101" pitchFamily="2" charset="-122"/>
                <a:ea typeface="华文中宋" panose="02010600040101010101" pitchFamily="2" charset="-122"/>
              </a:rPr>
              <a:t>时序差分算法（</a:t>
            </a:r>
            <a:r>
              <a:rPr lang="en-US" altLang="zh-CN" sz="2000" dirty="0">
                <a:solidFill>
                  <a:prstClr val="black"/>
                </a:solidFill>
                <a:latin typeface="华文中宋" panose="02010600040101010101" pitchFamily="2" charset="-122"/>
                <a:ea typeface="华文中宋" panose="02010600040101010101" pitchFamily="2" charset="-122"/>
              </a:rPr>
              <a:t>Temporal Difference</a:t>
            </a:r>
            <a:r>
              <a:rPr lang="zh-CN" altLang="en-US" sz="2000" dirty="0">
                <a:solidFill>
                  <a:prstClr val="black"/>
                </a:solidFill>
                <a:latin typeface="华文中宋" panose="02010600040101010101" pitchFamily="2" charset="-122"/>
                <a:ea typeface="华文中宋" panose="02010600040101010101" pitchFamily="2" charset="-122"/>
              </a:rPr>
              <a:t>）对此进行了改进，算法</a:t>
            </a:r>
            <a:r>
              <a:rPr lang="zh-CN" altLang="en-US" sz="2000" dirty="0">
                <a:solidFill>
                  <a:srgbClr val="C00000"/>
                </a:solidFill>
                <a:latin typeface="华文中宋" panose="02010600040101010101" pitchFamily="2" charset="-122"/>
                <a:ea typeface="华文中宋" panose="02010600040101010101" pitchFamily="2" charset="-122"/>
              </a:rPr>
              <a:t>在执行一个动作之后就进行价值函数估计</a:t>
            </a:r>
            <a:r>
              <a:rPr lang="zh-CN" altLang="en-US" sz="2000" dirty="0">
                <a:solidFill>
                  <a:prstClr val="black"/>
                </a:solidFill>
                <a:latin typeface="华文中宋" panose="02010600040101010101" pitchFamily="2" charset="-122"/>
                <a:ea typeface="华文中宋" panose="02010600040101010101" pitchFamily="2" charset="-122"/>
              </a:rPr>
              <a:t>，无须使用包括终止状态的完整片段。</a:t>
            </a:r>
            <a:endParaRPr lang="en-US" altLang="zh-CN" sz="2000" dirty="0">
              <a:solidFill>
                <a:prstClr val="black"/>
              </a:solidFill>
              <a:latin typeface="华文中宋" panose="02010600040101010101" pitchFamily="2" charset="-122"/>
              <a:ea typeface="华文中宋" panose="02010600040101010101" pitchFamily="2" charset="-122"/>
            </a:endParaRPr>
          </a:p>
          <a:p>
            <a:pPr marL="0" lvl="0" indent="0">
              <a:buNone/>
              <a:defRPr/>
            </a:pPr>
            <a:r>
              <a:rPr lang="zh-CN" altLang="en-US" sz="2000" dirty="0">
                <a:solidFill>
                  <a:prstClr val="black"/>
                </a:solidFill>
                <a:latin typeface="华文中宋" panose="02010600040101010101" pitchFamily="2" charset="-122"/>
                <a:ea typeface="华文中宋" panose="02010600040101010101" pitchFamily="2" charset="-122"/>
              </a:rPr>
              <a:t>与蒙特卡洛算法一样， </a:t>
            </a:r>
            <a:r>
              <a:rPr lang="en-US" altLang="zh-CN" sz="2000" dirty="0">
                <a:solidFill>
                  <a:prstClr val="black"/>
                </a:solidFill>
                <a:latin typeface="华文中宋" panose="02010600040101010101" pitchFamily="2" charset="-122"/>
                <a:ea typeface="华文中宋" panose="02010600040101010101" pitchFamily="2" charset="-122"/>
              </a:rPr>
              <a:t>TD </a:t>
            </a:r>
            <a:r>
              <a:rPr lang="zh-CN" altLang="en-US" sz="2000" dirty="0">
                <a:solidFill>
                  <a:prstClr val="black"/>
                </a:solidFill>
                <a:latin typeface="华文中宋" panose="02010600040101010101" pitchFamily="2" charset="-122"/>
                <a:ea typeface="华文中宋" panose="02010600040101010101" pitchFamily="2" charset="-122"/>
              </a:rPr>
              <a:t>算法</a:t>
            </a:r>
            <a:r>
              <a:rPr lang="zh-CN" altLang="en-US" sz="2000" dirty="0">
                <a:solidFill>
                  <a:srgbClr val="C00000"/>
                </a:solidFill>
                <a:latin typeface="华文中宋" panose="02010600040101010101" pitchFamily="2" charset="-122"/>
                <a:ea typeface="华文中宋" panose="02010600040101010101" pitchFamily="2" charset="-122"/>
              </a:rPr>
              <a:t>无须依赖状态转移概率</a:t>
            </a:r>
            <a:r>
              <a:rPr lang="zh-CN" altLang="en-US" sz="2000" dirty="0">
                <a:solidFill>
                  <a:prstClr val="black"/>
                </a:solidFill>
                <a:latin typeface="华文中宋" panose="02010600040101010101" pitchFamily="2" charset="-122"/>
                <a:ea typeface="华文中宋" panose="02010600040101010101" pitchFamily="2" charset="-122"/>
              </a:rPr>
              <a:t>，直接通过生成的随机样本来计算。</a:t>
            </a:r>
            <a:endParaRPr kumimoji="0" lang="zh-CN" altLang="en-US"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p:txBody>
      </p:sp>
    </p:spTree>
    <p:extLst>
      <p:ext uri="{BB962C8B-B14F-4D97-AF65-F5344CB8AC3E}">
        <p14:creationId xmlns:p14="http://schemas.microsoft.com/office/powerpoint/2010/main" val="41070720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anim calcmode="lin" valueType="num">
                                      <p:cBhvr additive="base">
                                        <p:cTn id="7"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anim calcmode="lin" valueType="num">
                                      <p:cBhvr additive="base">
                                        <p:cTn id="11"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203200"/>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Temporal Difference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1088887" y="1205674"/>
            <a:ext cx="9645287" cy="460117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defRPr/>
            </a:pPr>
            <a:r>
              <a:rPr lang="zh-CN" altLang="en-US" sz="1800" dirty="0">
                <a:solidFill>
                  <a:prstClr val="black"/>
                </a:solidFill>
                <a:latin typeface="华文中宋" panose="02010600040101010101" pitchFamily="2" charset="-122"/>
                <a:ea typeface="华文中宋" panose="02010600040101010101" pitchFamily="2" charset="-122"/>
              </a:rPr>
              <a:t>算法</a:t>
            </a:r>
            <a:r>
              <a:rPr lang="zh-CN" altLang="en-US" sz="1800" dirty="0">
                <a:solidFill>
                  <a:srgbClr val="C00000"/>
                </a:solidFill>
                <a:latin typeface="华文中宋" panose="02010600040101010101" pitchFamily="2" charset="-122"/>
                <a:ea typeface="华文中宋" panose="02010600040101010101" pitchFamily="2" charset="-122"/>
              </a:rPr>
              <a:t>用当前动作的立即回报值与下一状态当前的状态价值函数估计值之和构造更新项</a:t>
            </a:r>
            <a:r>
              <a:rPr lang="zh-CN" altLang="en-US" sz="1800" dirty="0">
                <a:solidFill>
                  <a:prstClr val="black"/>
                </a:solidFill>
                <a:latin typeface="华文中宋" panose="02010600040101010101" pitchFamily="2" charset="-122"/>
                <a:ea typeface="华文中宋" panose="02010600040101010101" pitchFamily="2" charset="-122"/>
              </a:rPr>
              <a:t>，更新本状态的价值函数。 </a:t>
            </a:r>
            <a:endParaRPr lang="en-US" altLang="zh-CN" sz="1800" dirty="0">
              <a:solidFill>
                <a:prstClr val="black"/>
              </a:solidFill>
              <a:latin typeface="华文中宋" panose="02010600040101010101" pitchFamily="2" charset="-122"/>
              <a:ea typeface="华文中宋" panose="02010600040101010101" pitchFamily="2" charset="-122"/>
            </a:endParaRPr>
          </a:p>
        </p:txBody>
      </p:sp>
      <p:grpSp>
        <p:nvGrpSpPr>
          <p:cNvPr id="8" name="组合 7">
            <a:extLst>
              <a:ext uri="{FF2B5EF4-FFF2-40B4-BE49-F238E27FC236}">
                <a16:creationId xmlns:a16="http://schemas.microsoft.com/office/drawing/2014/main" id="{ED8D9295-B636-4BBE-92FF-B254B769C52A}"/>
              </a:ext>
            </a:extLst>
          </p:cNvPr>
          <p:cNvGrpSpPr/>
          <p:nvPr/>
        </p:nvGrpSpPr>
        <p:grpSpPr>
          <a:xfrm>
            <a:off x="2939730" y="2260600"/>
            <a:ext cx="5943600" cy="3505200"/>
            <a:chOff x="2909073" y="2348698"/>
            <a:chExt cx="3300454" cy="1805002"/>
          </a:xfrm>
        </p:grpSpPr>
        <p:pic>
          <p:nvPicPr>
            <p:cNvPr id="7" name="图片 6">
              <a:extLst>
                <a:ext uri="{FF2B5EF4-FFF2-40B4-BE49-F238E27FC236}">
                  <a16:creationId xmlns:a16="http://schemas.microsoft.com/office/drawing/2014/main" id="{30275A82-B896-470A-AF32-8B75E584241B}"/>
                </a:ext>
              </a:extLst>
            </p:cNvPr>
            <p:cNvPicPr>
              <a:picLocks noChangeAspect="1"/>
            </p:cNvPicPr>
            <p:nvPr/>
          </p:nvPicPr>
          <p:blipFill rotWithShape="1">
            <a:blip r:embed="rId4"/>
            <a:srcRect r="46017"/>
            <a:stretch/>
          </p:blipFill>
          <p:spPr>
            <a:xfrm>
              <a:off x="2909073" y="2348699"/>
              <a:ext cx="3098027" cy="1805001"/>
            </a:xfrm>
            <a:prstGeom prst="rect">
              <a:avLst/>
            </a:prstGeom>
          </p:spPr>
        </p:pic>
        <p:pic>
          <p:nvPicPr>
            <p:cNvPr id="10" name="图片 9">
              <a:extLst>
                <a:ext uri="{FF2B5EF4-FFF2-40B4-BE49-F238E27FC236}">
                  <a16:creationId xmlns:a16="http://schemas.microsoft.com/office/drawing/2014/main" id="{E3DDEAEC-22D3-44E2-ABAC-42F4CF3D429F}"/>
                </a:ext>
              </a:extLst>
            </p:cNvPr>
            <p:cNvPicPr>
              <a:picLocks noChangeAspect="1"/>
            </p:cNvPicPr>
            <p:nvPr/>
          </p:nvPicPr>
          <p:blipFill rotWithShape="1">
            <a:blip r:embed="rId4"/>
            <a:srcRect l="96473"/>
            <a:stretch/>
          </p:blipFill>
          <p:spPr>
            <a:xfrm>
              <a:off x="6007100" y="2348698"/>
              <a:ext cx="202427" cy="1805001"/>
            </a:xfrm>
            <a:prstGeom prst="rect">
              <a:avLst/>
            </a:prstGeom>
          </p:spPr>
        </p:pic>
      </p:grpSp>
    </p:spTree>
    <p:extLst>
      <p:ext uri="{BB962C8B-B14F-4D97-AF65-F5344CB8AC3E}">
        <p14:creationId xmlns:p14="http://schemas.microsoft.com/office/powerpoint/2010/main" val="3732000364"/>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203200"/>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SARSA and Q-Learning</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886084" y="4276179"/>
                <a:ext cx="9779000" cy="1642132"/>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altLang="zh-CN" sz="2000" dirty="0">
                    <a:solidFill>
                      <a:prstClr val="black"/>
                    </a:solidFill>
                    <a:latin typeface="华文中宋" panose="02010600040101010101" pitchFamily="2" charset="-122"/>
                    <a:ea typeface="华文中宋" panose="02010600040101010101" pitchFamily="2" charset="-122"/>
                  </a:rPr>
                  <a:t>TD</a:t>
                </a:r>
                <a:r>
                  <a:rPr lang="zh-CN" altLang="en-US" sz="2000" dirty="0">
                    <a:solidFill>
                      <a:prstClr val="black"/>
                    </a:solidFill>
                    <a:latin typeface="华文中宋" panose="02010600040101010101" pitchFamily="2" charset="-122"/>
                    <a:ea typeface="华文中宋" panose="02010600040101010101" pitchFamily="2" charset="-122"/>
                  </a:rPr>
                  <a:t>算法需要根据当前的动作价值函数的估计值为每个状态选择一个动作来执行，这里有 </a:t>
                </a:r>
                <a:r>
                  <a:rPr lang="en-US" altLang="zh-CN" sz="2000" dirty="0">
                    <a:solidFill>
                      <a:prstClr val="black"/>
                    </a:solidFill>
                    <a:latin typeface="华文中宋" panose="02010600040101010101" pitchFamily="2" charset="-122"/>
                    <a:ea typeface="华文中宋" panose="02010600040101010101" pitchFamily="2" charset="-122"/>
                  </a:rPr>
                  <a:t>3 </a:t>
                </a:r>
                <a:r>
                  <a:rPr lang="zh-CN" altLang="en-US" sz="2000" dirty="0">
                    <a:solidFill>
                      <a:prstClr val="black"/>
                    </a:solidFill>
                    <a:latin typeface="华文中宋" panose="02010600040101010101" pitchFamily="2" charset="-122"/>
                    <a:ea typeface="华文中宋" panose="02010600040101010101" pitchFamily="2" charset="-122"/>
                  </a:rPr>
                  <a:t>种方案： </a:t>
                </a:r>
                <a:endParaRPr lang="en-US" altLang="zh-CN" sz="2000" dirty="0">
                  <a:solidFill>
                    <a:prstClr val="black"/>
                  </a:solidFill>
                  <a:latin typeface="华文中宋" panose="02010600040101010101" pitchFamily="2" charset="-122"/>
                  <a:ea typeface="华文中宋" panose="02010600040101010101" pitchFamily="2" charset="-122"/>
                </a:endParaRPr>
              </a:p>
              <a:p>
                <a:pPr lvl="1">
                  <a:defRPr/>
                </a:pPr>
                <a:r>
                  <a:rPr lang="zh-CN" altLang="en-US" sz="1600" dirty="0">
                    <a:solidFill>
                      <a:prstClr val="black"/>
                    </a:solidFill>
                    <a:latin typeface="华文中宋" panose="02010600040101010101" pitchFamily="2" charset="-122"/>
                    <a:ea typeface="华文中宋" panose="02010600040101010101" pitchFamily="2" charset="-122"/>
                  </a:rPr>
                  <a:t>第 </a:t>
                </a:r>
                <a:r>
                  <a:rPr lang="en-US" altLang="zh-CN" sz="1600" dirty="0">
                    <a:solidFill>
                      <a:prstClr val="black"/>
                    </a:solidFill>
                    <a:latin typeface="华文中宋" panose="02010600040101010101" pitchFamily="2" charset="-122"/>
                    <a:ea typeface="华文中宋" panose="02010600040101010101" pitchFamily="2" charset="-122"/>
                  </a:rPr>
                  <a:t>1 </a:t>
                </a:r>
                <a:r>
                  <a:rPr lang="zh-CN" altLang="en-US" sz="1600" dirty="0">
                    <a:solidFill>
                      <a:prstClr val="black"/>
                    </a:solidFill>
                    <a:latin typeface="华文中宋" panose="02010600040101010101" pitchFamily="2" charset="-122"/>
                    <a:ea typeface="华文中宋" panose="02010600040101010101" pitchFamily="2" charset="-122"/>
                  </a:rPr>
                  <a:t>种方案是随机选择一个动作，这称为探索（</a:t>
                </a:r>
                <a:r>
                  <a:rPr lang="en-US" altLang="zh-CN" sz="1600" dirty="0">
                    <a:solidFill>
                      <a:prstClr val="black"/>
                    </a:solidFill>
                    <a:latin typeface="华文中宋" panose="02010600040101010101" pitchFamily="2" charset="-122"/>
                    <a:ea typeface="华文中宋" panose="02010600040101010101" pitchFamily="2" charset="-122"/>
                  </a:rPr>
                  <a:t>Exploration</a:t>
                </a:r>
                <a:r>
                  <a:rPr lang="zh-CN" altLang="en-US" sz="1600" dirty="0">
                    <a:solidFill>
                      <a:prstClr val="black"/>
                    </a:solidFill>
                    <a:latin typeface="华文中宋" panose="02010600040101010101" pitchFamily="2" charset="-122"/>
                    <a:ea typeface="华文中宋" panose="02010600040101010101" pitchFamily="2" charset="-122"/>
                  </a:rPr>
                  <a:t>）；</a:t>
                </a:r>
                <a:endParaRPr lang="en-US" altLang="zh-CN" sz="1600" dirty="0">
                  <a:solidFill>
                    <a:prstClr val="black"/>
                  </a:solidFill>
                  <a:latin typeface="华文中宋" panose="02010600040101010101" pitchFamily="2" charset="-122"/>
                  <a:ea typeface="华文中宋" panose="02010600040101010101" pitchFamily="2" charset="-122"/>
                </a:endParaRPr>
              </a:p>
              <a:p>
                <a:pPr lvl="1">
                  <a:defRPr/>
                </a:pPr>
                <a:r>
                  <a:rPr lang="zh-CN" altLang="en-US" sz="1600" dirty="0">
                    <a:solidFill>
                      <a:prstClr val="black"/>
                    </a:solidFill>
                    <a:latin typeface="华文中宋" panose="02010600040101010101" pitchFamily="2" charset="-122"/>
                    <a:ea typeface="华文中宋" panose="02010600040101010101" pitchFamily="2" charset="-122"/>
                  </a:rPr>
                  <a:t>第 </a:t>
                </a:r>
                <a:r>
                  <a:rPr lang="en-US" altLang="zh-CN" sz="1600" dirty="0">
                    <a:solidFill>
                      <a:prstClr val="black"/>
                    </a:solidFill>
                    <a:latin typeface="华文中宋" panose="02010600040101010101" pitchFamily="2" charset="-122"/>
                    <a:ea typeface="华文中宋" panose="02010600040101010101" pitchFamily="2" charset="-122"/>
                  </a:rPr>
                  <a:t>2 </a:t>
                </a:r>
                <a:r>
                  <a:rPr lang="zh-CN" altLang="en-US" sz="1600" dirty="0">
                    <a:solidFill>
                      <a:prstClr val="black"/>
                    </a:solidFill>
                    <a:latin typeface="华文中宋" panose="02010600040101010101" pitchFamily="2" charset="-122"/>
                    <a:ea typeface="华文中宋" panose="02010600040101010101" pitchFamily="2" charset="-122"/>
                  </a:rPr>
                  <a:t>种方案是根 据当前的动作函数值选择一个价值最大的动作执行，即 </a:t>
                </a:r>
                <a14:m>
                  <m:oMath xmlns:m="http://schemas.openxmlformats.org/officeDocument/2006/math">
                    <m:r>
                      <a:rPr lang="en-US" altLang="zh-CN" sz="1600" i="1" dirty="0" smtClean="0">
                        <a:solidFill>
                          <a:prstClr val="black"/>
                        </a:solidFill>
                        <a:latin typeface="Cambria Math" panose="02040503050406030204" pitchFamily="18" charset="0"/>
                        <a:ea typeface="华文中宋" panose="02010600040101010101" pitchFamily="2" charset="-122"/>
                      </a:rPr>
                      <m:t>𝑎</m:t>
                    </m:r>
                    <m:r>
                      <a:rPr lang="en-US" altLang="zh-CN" sz="1600" i="1" dirty="0" smtClean="0">
                        <a:solidFill>
                          <a:prstClr val="black"/>
                        </a:solidFill>
                        <a:latin typeface="Cambria Math" panose="02040503050406030204" pitchFamily="18" charset="0"/>
                        <a:ea typeface="华文中宋" panose="02010600040101010101" pitchFamily="2" charset="-122"/>
                      </a:rPr>
                      <m:t> = </m:t>
                    </m:r>
                    <m:r>
                      <a:rPr lang="en-US" altLang="zh-CN" sz="1600" i="1" dirty="0" err="1" smtClean="0">
                        <a:solidFill>
                          <a:prstClr val="black"/>
                        </a:solidFill>
                        <a:latin typeface="Cambria Math" panose="02040503050406030204" pitchFamily="18" charset="0"/>
                        <a:ea typeface="华文中宋" panose="02010600040101010101" pitchFamily="2" charset="-122"/>
                      </a:rPr>
                      <m:t>𝑚𝑎𝑥</m:t>
                    </m:r>
                    <m:r>
                      <a:rPr lang="en-US" altLang="zh-CN" sz="1600" i="1" baseline="-25000" dirty="0" err="1" smtClean="0">
                        <a:solidFill>
                          <a:prstClr val="black"/>
                        </a:solidFill>
                        <a:latin typeface="Cambria Math" panose="02040503050406030204" pitchFamily="18" charset="0"/>
                        <a:ea typeface="华文中宋" panose="02010600040101010101" pitchFamily="2" charset="-122"/>
                      </a:rPr>
                      <m:t>𝑎</m:t>
                    </m:r>
                    <m:r>
                      <a:rPr lang="en-US" altLang="zh-CN" sz="1600" i="1" baseline="-25000" dirty="0" err="1" smtClean="0">
                        <a:solidFill>
                          <a:prstClr val="black"/>
                        </a:solidFill>
                        <a:latin typeface="Cambria Math" panose="02040503050406030204" pitchFamily="18" charset="0"/>
                        <a:ea typeface="华文中宋" panose="02010600040101010101" pitchFamily="2" charset="-122"/>
                      </a:rPr>
                      <m:t>’</m:t>
                    </m:r>
                    <m:r>
                      <a:rPr lang="en-US" altLang="zh-CN" sz="1600" i="1" dirty="0" err="1" smtClean="0">
                        <a:solidFill>
                          <a:prstClr val="black"/>
                        </a:solidFill>
                        <a:latin typeface="Cambria Math" panose="02040503050406030204" pitchFamily="18" charset="0"/>
                        <a:ea typeface="华文中宋" panose="02010600040101010101" pitchFamily="2" charset="-122"/>
                      </a:rPr>
                      <m:t>𝑞</m:t>
                    </m:r>
                    <m:r>
                      <a:rPr lang="en-US" altLang="zh-CN" sz="1600" i="1" dirty="0" smtClean="0">
                        <a:solidFill>
                          <a:prstClr val="black"/>
                        </a:solidFill>
                        <a:latin typeface="Cambria Math" panose="02040503050406030204" pitchFamily="18" charset="0"/>
                        <a:ea typeface="华文中宋" panose="02010600040101010101" pitchFamily="2" charset="-122"/>
                      </a:rPr>
                      <m:t>(</m:t>
                    </m:r>
                    <m:r>
                      <a:rPr lang="en-US" altLang="zh-CN" sz="1600" i="1" dirty="0" err="1" smtClean="0">
                        <a:solidFill>
                          <a:prstClr val="black"/>
                        </a:solidFill>
                        <a:latin typeface="Cambria Math" panose="02040503050406030204" pitchFamily="18" charset="0"/>
                        <a:ea typeface="华文中宋" panose="02010600040101010101" pitchFamily="2" charset="-122"/>
                      </a:rPr>
                      <m:t>𝑠</m:t>
                    </m:r>
                    <m:r>
                      <a:rPr lang="en-US" altLang="zh-CN" sz="1600" i="1" dirty="0" err="1" smtClean="0">
                        <a:solidFill>
                          <a:prstClr val="black"/>
                        </a:solidFill>
                        <a:latin typeface="Cambria Math" panose="02040503050406030204" pitchFamily="18" charset="0"/>
                        <a:ea typeface="华文中宋" panose="02010600040101010101" pitchFamily="2" charset="-122"/>
                      </a:rPr>
                      <m:t>,</m:t>
                    </m:r>
                    <m:r>
                      <a:rPr lang="en-US" altLang="zh-CN" sz="1600" i="1" dirty="0" err="1" smtClean="0">
                        <a:solidFill>
                          <a:prstClr val="black"/>
                        </a:solidFill>
                        <a:latin typeface="Cambria Math" panose="02040503050406030204" pitchFamily="18" charset="0"/>
                        <a:ea typeface="华文中宋" panose="02010600040101010101" pitchFamily="2" charset="-122"/>
                      </a:rPr>
                      <m:t>𝑎</m:t>
                    </m:r>
                    <m:r>
                      <a:rPr lang="en-US" altLang="zh-CN" sz="1600" i="1" dirty="0" smtClean="0">
                        <a:solidFill>
                          <a:prstClr val="black"/>
                        </a:solidFill>
                        <a:latin typeface="Cambria Math" panose="02040503050406030204" pitchFamily="18" charset="0"/>
                        <a:ea typeface="华文中宋" panose="02010600040101010101" pitchFamily="2" charset="-122"/>
                      </a:rPr>
                      <m:t>’)</m:t>
                    </m:r>
                    <m:r>
                      <a:rPr lang="zh-CN" altLang="en-US" sz="1600" i="1" dirty="0" smtClean="0">
                        <a:solidFill>
                          <a:prstClr val="black"/>
                        </a:solidFill>
                        <a:latin typeface="Cambria Math" panose="02040503050406030204" pitchFamily="18" charset="0"/>
                        <a:ea typeface="华文中宋" panose="02010600040101010101" pitchFamily="2" charset="-122"/>
                      </a:rPr>
                      <m:t> </m:t>
                    </m:r>
                  </m:oMath>
                </a14:m>
                <a:r>
                  <a:rPr kumimoji="0" lang="zh-CN" altLang="en-US" sz="16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，这称为利用（</a:t>
                </a:r>
                <a:r>
                  <a:rPr kumimoji="0" lang="en-US" altLang="zh-CN" sz="16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Exploitation</a:t>
                </a:r>
                <a:r>
                  <a:rPr kumimoji="0" lang="zh-CN" altLang="en-US" sz="16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a:t>
                </a:r>
                <a:endParaRPr kumimoji="0" lang="en-US" altLang="zh-CN" sz="16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a:p>
                <a:pPr lvl="1">
                  <a:defRPr/>
                </a:pPr>
                <a:r>
                  <a:rPr lang="zh-CN" altLang="en-US" sz="1600" dirty="0">
                    <a:solidFill>
                      <a:srgbClr val="C00000"/>
                    </a:solidFill>
                    <a:latin typeface="华文中宋" panose="02010600040101010101" pitchFamily="2" charset="-122"/>
                    <a:ea typeface="华文中宋" panose="02010600040101010101" pitchFamily="2" charset="-122"/>
                  </a:rPr>
                  <a:t>第 </a:t>
                </a:r>
                <a:r>
                  <a:rPr lang="en-US" altLang="zh-CN" sz="1600" dirty="0">
                    <a:solidFill>
                      <a:srgbClr val="C00000"/>
                    </a:solidFill>
                    <a:latin typeface="华文中宋" panose="02010600040101010101" pitchFamily="2" charset="-122"/>
                    <a:ea typeface="华文中宋" panose="02010600040101010101" pitchFamily="2" charset="-122"/>
                  </a:rPr>
                  <a:t>3 </a:t>
                </a:r>
                <a:r>
                  <a:rPr lang="zh-CN" altLang="en-US" sz="1600" dirty="0">
                    <a:solidFill>
                      <a:srgbClr val="C00000"/>
                    </a:solidFill>
                    <a:latin typeface="华文中宋" panose="02010600040101010101" pitchFamily="2" charset="-122"/>
                    <a:ea typeface="华文中宋" panose="02010600040101010101" pitchFamily="2" charset="-122"/>
                  </a:rPr>
                  <a:t>种方案是前两者的结合， </a:t>
                </a:r>
                <a:r>
                  <a:rPr lang="el-GR" altLang="zh-CN" sz="1600" dirty="0">
                    <a:solidFill>
                      <a:srgbClr val="C00000"/>
                    </a:solidFill>
                    <a:latin typeface="华文中宋" panose="02010600040101010101" pitchFamily="2" charset="-122"/>
                    <a:ea typeface="华文中宋" panose="02010600040101010101" pitchFamily="2" charset="-122"/>
                  </a:rPr>
                  <a:t>ε</a:t>
                </a:r>
                <a:r>
                  <a:rPr lang="zh-CN" altLang="en-US" sz="1600" dirty="0">
                    <a:solidFill>
                      <a:srgbClr val="C00000"/>
                    </a:solidFill>
                    <a:latin typeface="华文中宋" panose="02010600040101010101" pitchFamily="2" charset="-122"/>
                    <a:ea typeface="华文中宋" panose="02010600040101010101" pitchFamily="2" charset="-122"/>
                  </a:rPr>
                  <a:t>－贪心策略：以</a:t>
                </a:r>
                <a:r>
                  <a:rPr lang="en-US" altLang="zh-CN" sz="1600" dirty="0">
                    <a:solidFill>
                      <a:srgbClr val="C00000"/>
                    </a:solidFill>
                    <a:latin typeface="华文中宋" panose="02010600040101010101" pitchFamily="2" charset="-122"/>
                    <a:ea typeface="华文中宋" panose="02010600040101010101" pitchFamily="2" charset="-122"/>
                  </a:rPr>
                  <a:t>1-</a:t>
                </a:r>
                <a:r>
                  <a:rPr lang="el-GR" altLang="zh-CN" sz="1600" dirty="0">
                    <a:solidFill>
                      <a:srgbClr val="C00000"/>
                    </a:solidFill>
                    <a:latin typeface="华文中宋" panose="02010600040101010101" pitchFamily="2" charset="-122"/>
                    <a:ea typeface="华文中宋" panose="02010600040101010101" pitchFamily="2" charset="-122"/>
                  </a:rPr>
                  <a:t>ε</a:t>
                </a:r>
                <a:r>
                  <a:rPr lang="zh-CN" altLang="en-US" sz="1600" dirty="0">
                    <a:solidFill>
                      <a:srgbClr val="C00000"/>
                    </a:solidFill>
                    <a:latin typeface="华文中宋" panose="02010600040101010101" pitchFamily="2" charset="-122"/>
                    <a:ea typeface="华文中宋" panose="02010600040101010101" pitchFamily="2" charset="-122"/>
                  </a:rPr>
                  <a:t>的概率执行最优动作，以</a:t>
                </a:r>
                <a:r>
                  <a:rPr lang="el-GR" altLang="zh-CN" sz="1600" dirty="0">
                    <a:solidFill>
                      <a:srgbClr val="C00000"/>
                    </a:solidFill>
                    <a:latin typeface="华文中宋" panose="02010600040101010101" pitchFamily="2" charset="-122"/>
                    <a:ea typeface="华文中宋" panose="02010600040101010101" pitchFamily="2" charset="-122"/>
                  </a:rPr>
                  <a:t>ε</a:t>
                </a:r>
                <a:r>
                  <a:rPr lang="zh-CN" altLang="en-US" sz="1600" dirty="0">
                    <a:solidFill>
                      <a:srgbClr val="C00000"/>
                    </a:solidFill>
                    <a:latin typeface="华文中宋" panose="02010600040101010101" pitchFamily="2" charset="-122"/>
                    <a:ea typeface="华文中宋" panose="02010600040101010101" pitchFamily="2" charset="-122"/>
                  </a:rPr>
                  <a:t>的概率执行其他动作。</a:t>
                </a:r>
                <a:endParaRPr kumimoji="0" lang="zh-CN" altLang="en-US" sz="1600" b="0"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endParaRPr>
              </a:p>
            </p:txBody>
          </p:sp>
        </mc:Choice>
        <mc:Fallback xmlns="">
          <p:sp>
            <p:nvSpPr>
              <p:cNvPr id="14" name="内容占位符 4">
                <a:extLst>
                  <a:ext uri="{FF2B5EF4-FFF2-40B4-BE49-F238E27FC236}">
                    <a16:creationId xmlns:a16="http://schemas.microsoft.com/office/drawing/2014/main" id="{1533096B-7CF9-4AF8-9F21-654283E87B30}"/>
                  </a:ext>
                </a:extLst>
              </p:cNvPr>
              <p:cNvSpPr txBox="1">
                <a:spLocks noRot="1" noChangeAspect="1" noMove="1" noResize="1" noEditPoints="1" noAdjustHandles="1" noChangeArrowheads="1" noChangeShapeType="1" noTextEdit="1"/>
              </p:cNvSpPr>
              <p:nvPr/>
            </p:nvSpPr>
            <p:spPr>
              <a:xfrm>
                <a:off x="886084" y="4276179"/>
                <a:ext cx="9779000" cy="1642132"/>
              </a:xfrm>
              <a:prstGeom prst="rect">
                <a:avLst/>
              </a:prstGeom>
              <a:blipFill>
                <a:blip r:embed="rId3"/>
                <a:stretch>
                  <a:fillRect l="-436" t="-3704"/>
                </a:stretch>
              </a:blipFill>
            </p:spPr>
            <p:txBody>
              <a:bodyPr/>
              <a:lstStyle/>
              <a:p>
                <a:r>
                  <a:rPr lang="zh-CN" altLang="en-US">
                    <a:noFill/>
                  </a:rPr>
                  <a:t> </a:t>
                </a:r>
              </a:p>
            </p:txBody>
          </p:sp>
        </mc:Fallback>
      </mc:AlternateContent>
      <p:grpSp>
        <p:nvGrpSpPr>
          <p:cNvPr id="25" name="组合 24">
            <a:extLst>
              <a:ext uri="{FF2B5EF4-FFF2-40B4-BE49-F238E27FC236}">
                <a16:creationId xmlns:a16="http://schemas.microsoft.com/office/drawing/2014/main" id="{9DE8F5D5-B2AA-4C64-94C5-82EC04DA6792}"/>
              </a:ext>
            </a:extLst>
          </p:cNvPr>
          <p:cNvGrpSpPr/>
          <p:nvPr/>
        </p:nvGrpSpPr>
        <p:grpSpPr>
          <a:xfrm>
            <a:off x="452998" y="1009760"/>
            <a:ext cx="10645172" cy="3081242"/>
            <a:chOff x="547084" y="3551259"/>
            <a:chExt cx="10645172" cy="3081242"/>
          </a:xfrm>
        </p:grpSpPr>
        <p:grpSp>
          <p:nvGrpSpPr>
            <p:cNvPr id="24" name="组合 23">
              <a:extLst>
                <a:ext uri="{FF2B5EF4-FFF2-40B4-BE49-F238E27FC236}">
                  <a16:creationId xmlns:a16="http://schemas.microsoft.com/office/drawing/2014/main" id="{33D71B29-4505-42A3-B78A-3213E96111E8}"/>
                </a:ext>
              </a:extLst>
            </p:cNvPr>
            <p:cNvGrpSpPr/>
            <p:nvPr/>
          </p:nvGrpSpPr>
          <p:grpSpPr>
            <a:xfrm>
              <a:off x="547084" y="3551259"/>
              <a:ext cx="10645172" cy="3081242"/>
              <a:chOff x="500364" y="974006"/>
              <a:chExt cx="10645172" cy="3081242"/>
            </a:xfrm>
          </p:grpSpPr>
          <p:grpSp>
            <p:nvGrpSpPr>
              <p:cNvPr id="20" name="组合 19">
                <a:extLst>
                  <a:ext uri="{FF2B5EF4-FFF2-40B4-BE49-F238E27FC236}">
                    <a16:creationId xmlns:a16="http://schemas.microsoft.com/office/drawing/2014/main" id="{CF0E1891-4BA4-44CB-A5BB-3D0FA64FA796}"/>
                  </a:ext>
                </a:extLst>
              </p:cNvPr>
              <p:cNvGrpSpPr/>
              <p:nvPr/>
            </p:nvGrpSpPr>
            <p:grpSpPr>
              <a:xfrm>
                <a:off x="500364" y="1053248"/>
                <a:ext cx="5514222" cy="2952299"/>
                <a:chOff x="2208985" y="4011375"/>
                <a:chExt cx="4530316" cy="1819288"/>
              </a:xfrm>
            </p:grpSpPr>
            <p:pic>
              <p:nvPicPr>
                <p:cNvPr id="13" name="图片 12">
                  <a:extLst>
                    <a:ext uri="{FF2B5EF4-FFF2-40B4-BE49-F238E27FC236}">
                      <a16:creationId xmlns:a16="http://schemas.microsoft.com/office/drawing/2014/main" id="{97CB516C-883D-47F5-A3D5-1E4B2DC36D3A}"/>
                    </a:ext>
                  </a:extLst>
                </p:cNvPr>
                <p:cNvPicPr>
                  <a:picLocks noChangeAspect="1"/>
                </p:cNvPicPr>
                <p:nvPr/>
              </p:nvPicPr>
              <p:blipFill rotWithShape="1">
                <a:blip r:embed="rId4"/>
                <a:srcRect r="25208"/>
                <a:stretch/>
              </p:blipFill>
              <p:spPr>
                <a:xfrm>
                  <a:off x="2208985" y="4011375"/>
                  <a:ext cx="4313601" cy="1819288"/>
                </a:xfrm>
                <a:prstGeom prst="rect">
                  <a:avLst/>
                </a:prstGeom>
              </p:spPr>
            </p:pic>
            <p:pic>
              <p:nvPicPr>
                <p:cNvPr id="19" name="图片 18">
                  <a:extLst>
                    <a:ext uri="{FF2B5EF4-FFF2-40B4-BE49-F238E27FC236}">
                      <a16:creationId xmlns:a16="http://schemas.microsoft.com/office/drawing/2014/main" id="{85426F7B-3227-414B-9E78-D1CA8B5FEBEB}"/>
                    </a:ext>
                  </a:extLst>
                </p:cNvPr>
                <p:cNvPicPr>
                  <a:picLocks noChangeAspect="1"/>
                </p:cNvPicPr>
                <p:nvPr/>
              </p:nvPicPr>
              <p:blipFill rotWithShape="1">
                <a:blip r:embed="rId4"/>
                <a:srcRect l="96242"/>
                <a:stretch/>
              </p:blipFill>
              <p:spPr>
                <a:xfrm>
                  <a:off x="6522586" y="4011375"/>
                  <a:ext cx="216715" cy="1819288"/>
                </a:xfrm>
                <a:prstGeom prst="rect">
                  <a:avLst/>
                </a:prstGeom>
              </p:spPr>
            </p:pic>
          </p:grpSp>
          <p:grpSp>
            <p:nvGrpSpPr>
              <p:cNvPr id="23" name="组合 22">
                <a:extLst>
                  <a:ext uri="{FF2B5EF4-FFF2-40B4-BE49-F238E27FC236}">
                    <a16:creationId xmlns:a16="http://schemas.microsoft.com/office/drawing/2014/main" id="{0271E4F8-4797-4EC7-86D5-67D26A2D2E9E}"/>
                  </a:ext>
                </a:extLst>
              </p:cNvPr>
              <p:cNvGrpSpPr/>
              <p:nvPr/>
            </p:nvGrpSpPr>
            <p:grpSpPr>
              <a:xfrm>
                <a:off x="6055604" y="974006"/>
                <a:ext cx="5089932" cy="3081242"/>
                <a:chOff x="4178300" y="3329297"/>
                <a:chExt cx="4511718" cy="1752613"/>
              </a:xfrm>
            </p:grpSpPr>
            <p:pic>
              <p:nvPicPr>
                <p:cNvPr id="21" name="图片 20">
                  <a:extLst>
                    <a:ext uri="{FF2B5EF4-FFF2-40B4-BE49-F238E27FC236}">
                      <a16:creationId xmlns:a16="http://schemas.microsoft.com/office/drawing/2014/main" id="{0DC2DD5A-4305-4340-A502-7C000C20E642}"/>
                    </a:ext>
                  </a:extLst>
                </p:cNvPr>
                <p:cNvPicPr>
                  <a:picLocks noChangeAspect="1"/>
                </p:cNvPicPr>
                <p:nvPr/>
              </p:nvPicPr>
              <p:blipFill rotWithShape="1">
                <a:blip r:embed="rId5"/>
                <a:srcRect r="25369"/>
                <a:stretch/>
              </p:blipFill>
              <p:spPr>
                <a:xfrm>
                  <a:off x="4178300" y="3329297"/>
                  <a:ext cx="4343400" cy="1752613"/>
                </a:xfrm>
                <a:prstGeom prst="rect">
                  <a:avLst/>
                </a:prstGeom>
              </p:spPr>
            </p:pic>
            <p:pic>
              <p:nvPicPr>
                <p:cNvPr id="22" name="图片 21">
                  <a:extLst>
                    <a:ext uri="{FF2B5EF4-FFF2-40B4-BE49-F238E27FC236}">
                      <a16:creationId xmlns:a16="http://schemas.microsoft.com/office/drawing/2014/main" id="{3DFDA53F-8741-4BB9-8D64-7CF4428F5AC7}"/>
                    </a:ext>
                  </a:extLst>
                </p:cNvPr>
                <p:cNvPicPr>
                  <a:picLocks noChangeAspect="1"/>
                </p:cNvPicPr>
                <p:nvPr/>
              </p:nvPicPr>
              <p:blipFill rotWithShape="1">
                <a:blip r:embed="rId5"/>
                <a:srcRect l="96890"/>
                <a:stretch/>
              </p:blipFill>
              <p:spPr>
                <a:xfrm>
                  <a:off x="8509000" y="3329297"/>
                  <a:ext cx="181018" cy="1752613"/>
                </a:xfrm>
                <a:prstGeom prst="rect">
                  <a:avLst/>
                </a:prstGeom>
              </p:spPr>
            </p:pic>
          </p:grpSp>
        </p:grpSp>
        <p:cxnSp>
          <p:nvCxnSpPr>
            <p:cNvPr id="10" name="直接连接符 9">
              <a:extLst>
                <a:ext uri="{FF2B5EF4-FFF2-40B4-BE49-F238E27FC236}">
                  <a16:creationId xmlns:a16="http://schemas.microsoft.com/office/drawing/2014/main" id="{5C5DD9C5-BC24-4B60-8623-D95F96485EC1}"/>
                </a:ext>
              </a:extLst>
            </p:cNvPr>
            <p:cNvCxnSpPr/>
            <p:nvPr/>
          </p:nvCxnSpPr>
          <p:spPr>
            <a:xfrm>
              <a:off x="4102100" y="5092572"/>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E0B2F60-BD05-447F-90A3-74A9128930DB}"/>
                </a:ext>
              </a:extLst>
            </p:cNvPr>
            <p:cNvCxnSpPr/>
            <p:nvPr/>
          </p:nvCxnSpPr>
          <p:spPr>
            <a:xfrm>
              <a:off x="4406900" y="57658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82595250-0642-465D-BBC9-9C2012F5EF2F}"/>
                </a:ext>
              </a:extLst>
            </p:cNvPr>
            <p:cNvCxnSpPr/>
            <p:nvPr/>
          </p:nvCxnSpPr>
          <p:spPr>
            <a:xfrm>
              <a:off x="9598991" y="5461000"/>
              <a:ext cx="762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圆角 7">
            <a:extLst>
              <a:ext uri="{FF2B5EF4-FFF2-40B4-BE49-F238E27FC236}">
                <a16:creationId xmlns:a16="http://schemas.microsoft.com/office/drawing/2014/main" id="{0D0D0A64-8752-4E2E-9775-C2DAD1274494}"/>
              </a:ext>
            </a:extLst>
          </p:cNvPr>
          <p:cNvSpPr/>
          <p:nvPr/>
        </p:nvSpPr>
        <p:spPr>
          <a:xfrm>
            <a:off x="981614" y="2936632"/>
            <a:ext cx="4267200" cy="683323"/>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524F5620-2B3B-49AD-A10F-92E58AB0B03A}"/>
              </a:ext>
            </a:extLst>
          </p:cNvPr>
          <p:cNvSpPr/>
          <p:nvPr/>
        </p:nvSpPr>
        <p:spPr>
          <a:xfrm>
            <a:off x="6551618" y="3073817"/>
            <a:ext cx="3323796" cy="504013"/>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E346915C-5329-43BA-9233-D4FFFCE4E98B}"/>
              </a:ext>
            </a:extLst>
          </p:cNvPr>
          <p:cNvSpPr/>
          <p:nvPr/>
        </p:nvSpPr>
        <p:spPr>
          <a:xfrm>
            <a:off x="833100" y="2253978"/>
            <a:ext cx="1117513" cy="297091"/>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657560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animBg="1"/>
      <p:bldP spid="11"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fillRect l="-6264" r="-6264"/>
          </a:stretch>
        </a:blipFill>
        <a:effectLst/>
      </p:bgPr>
    </p:bg>
    <p:spTree>
      <p:nvGrpSpPr>
        <p:cNvPr id="1" name=""/>
        <p:cNvGrpSpPr/>
        <p:nvPr/>
      </p:nvGrpSpPr>
      <p:grpSpPr>
        <a:xfrm>
          <a:off x="0" y="0"/>
          <a:ext cx="0" cy="0"/>
          <a:chOff x="0" y="0"/>
          <a:chExt cx="0" cy="0"/>
        </a:xfrm>
      </p:grpSpPr>
      <p:sp>
        <p:nvSpPr>
          <p:cNvPr id="2" name="Freeform 1"/>
          <p:cNvSpPr/>
          <p:nvPr/>
        </p:nvSpPr>
        <p:spPr>
          <a:xfrm>
            <a:off x="1511300" y="2095500"/>
            <a:ext cx="8875771" cy="1841500"/>
          </a:xfrm>
          <a:custGeom>
            <a:avLst/>
            <a:gdLst/>
            <a:ahLst/>
            <a:cxnLst/>
            <a:rect l="l" t="t" r="r" b="b"/>
            <a:pathLst>
              <a:path w="8875771" h="1041400">
                <a:moveTo>
                  <a:pt x="0" y="520700"/>
                </a:moveTo>
                <a:cubicBezTo>
                  <a:pt x="0" y="233125"/>
                  <a:pt x="233125" y="0"/>
                  <a:pt x="520700" y="0"/>
                </a:cubicBezTo>
                <a:lnTo>
                  <a:pt x="8355071" y="0"/>
                </a:lnTo>
                <a:cubicBezTo>
                  <a:pt x="8642646" y="0"/>
                  <a:pt x="8875771" y="233125"/>
                  <a:pt x="8875771" y="520700"/>
                </a:cubicBezTo>
                <a:lnTo>
                  <a:pt x="8875771" y="520700"/>
                </a:lnTo>
                <a:cubicBezTo>
                  <a:pt x="8875771" y="808275"/>
                  <a:pt x="8642646" y="1041400"/>
                  <a:pt x="8355071" y="1041400"/>
                </a:cubicBezTo>
                <a:lnTo>
                  <a:pt x="520700" y="1041400"/>
                </a:lnTo>
                <a:cubicBezTo>
                  <a:pt x="233125" y="1041400"/>
                  <a:pt x="0" y="808275"/>
                  <a:pt x="0" y="520700"/>
                </a:cubicBezTo>
                <a:lnTo>
                  <a:pt x="0" y="520700"/>
                </a:lnTo>
                <a:close/>
              </a:path>
            </a:pathLst>
          </a:custGeom>
          <a:solidFill>
            <a:srgbClr val="FFFFFF">
              <a:alpha val="0"/>
            </a:srgbClr>
          </a:solidFill>
          <a:ln w="19050">
            <a:solidFill>
              <a:srgbClr val="FFFFFF">
                <a:alpha val="21960"/>
              </a:srgbClr>
            </a:solidFill>
            <a:prstDash val="solid"/>
            <a:miter/>
          </a:ln>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3" name="Freeform 2"/>
          <p:cNvSpPr/>
          <p:nvPr/>
        </p:nvSpPr>
        <p:spPr>
          <a:xfrm>
            <a:off x="1435100" y="2032000"/>
            <a:ext cx="8875771" cy="1841500"/>
          </a:xfrm>
          <a:custGeom>
            <a:avLst/>
            <a:gdLst/>
            <a:ahLst/>
            <a:cxnLst/>
            <a:rect l="l" t="t" r="r" b="b"/>
            <a:pathLst>
              <a:path w="8875771" h="1041400">
                <a:moveTo>
                  <a:pt x="0" y="520700"/>
                </a:moveTo>
                <a:cubicBezTo>
                  <a:pt x="0" y="233125"/>
                  <a:pt x="233125" y="0"/>
                  <a:pt x="520700" y="0"/>
                </a:cubicBezTo>
                <a:lnTo>
                  <a:pt x="8355071" y="0"/>
                </a:lnTo>
                <a:cubicBezTo>
                  <a:pt x="8642646" y="0"/>
                  <a:pt x="8875771" y="233125"/>
                  <a:pt x="8875771" y="520700"/>
                </a:cubicBezTo>
                <a:lnTo>
                  <a:pt x="8875771" y="520700"/>
                </a:lnTo>
                <a:cubicBezTo>
                  <a:pt x="8875771" y="808275"/>
                  <a:pt x="8642646" y="1041400"/>
                  <a:pt x="8355071" y="1041400"/>
                </a:cubicBezTo>
                <a:lnTo>
                  <a:pt x="520700" y="1041400"/>
                </a:lnTo>
                <a:cubicBezTo>
                  <a:pt x="233125" y="1041400"/>
                  <a:pt x="0" y="808275"/>
                  <a:pt x="0" y="520700"/>
                </a:cubicBezTo>
                <a:lnTo>
                  <a:pt x="0" y="520700"/>
                </a:lnTo>
                <a:close/>
              </a:path>
            </a:pathLst>
          </a:custGeom>
          <a:solidFill>
            <a:srgbClr val="FFFFFF">
              <a:alpha val="0"/>
            </a:srgbClr>
          </a:solidFill>
          <a:ln w="19050">
            <a:solidFill>
              <a:srgbClr val="3152BF"/>
            </a:solidFill>
            <a:prstDash val="solid"/>
            <a:miter/>
          </a:ln>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TextBox 4"/>
          <p:cNvSpPr txBox="1"/>
          <p:nvPr/>
        </p:nvSpPr>
        <p:spPr>
          <a:xfrm>
            <a:off x="1871947" y="2345489"/>
            <a:ext cx="8151114" cy="1341521"/>
          </a:xfrm>
          <a:prstGeom prst="rect">
            <a:avLst/>
          </a:prstGeom>
        </p:spPr>
        <p:txBody>
          <a:bodyPr lIns="31750" tIns="12700" rIns="31750" bIns="12700" rtlCol="0" anchor="t">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FFFFFF"/>
                </a:solidFill>
                <a:effectLst/>
                <a:uLnTx/>
                <a:uFillTx/>
                <a:latin typeface="Times New Roman" panose="02020603050405020304" pitchFamily="18" charset="0"/>
                <a:ea typeface="Microsoft YaHei"/>
                <a:cs typeface="Times New Roman" panose="02020603050405020304" pitchFamily="18" charset="0"/>
              </a:rPr>
              <a:t>Thanks for Listening</a:t>
            </a:r>
          </a:p>
          <a:p>
            <a:pPr marL="0" marR="0" lvl="0" indent="0" algn="ctr" defTabSz="914400" rtl="0" eaLnBrk="1" fontAlgn="auto" latinLnBrk="1" hangingPunct="1">
              <a:lnSpc>
                <a:spcPct val="116199"/>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Microsoft YaHei"/>
                <a:cs typeface="Times New Roman" panose="02020603050405020304" pitchFamily="18" charset="0"/>
              </a:rPr>
              <a:t>Reported by RF.L</a:t>
            </a:r>
          </a:p>
        </p:txBody>
      </p:sp>
    </p:spTree>
    <p:extLst>
      <p:ext uri="{BB962C8B-B14F-4D97-AF65-F5344CB8AC3E}">
        <p14:creationId xmlns:p14="http://schemas.microsoft.com/office/powerpoint/2010/main" val="99639501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203200"/>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Machine Learning</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6298961" y="1351000"/>
            <a:ext cx="4543115" cy="446153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CN" sz="2400" dirty="0" err="1">
                <a:solidFill>
                  <a:prstClr val="black"/>
                </a:solidFill>
                <a:latin typeface="华文中宋" panose="02010600040101010101" pitchFamily="2" charset="-122"/>
                <a:ea typeface="华文中宋" panose="02010600040101010101" pitchFamily="2" charset="-122"/>
              </a:rPr>
              <a:t>Uns</a:t>
            </a:r>
            <a:r>
              <a:rPr kumimoji="0" lang="en-US" altLang="zh-CN" sz="2400" b="0" i="0" u="none" strike="noStrike" kern="1200" cap="none" spc="0" normalizeH="0" baseline="0" noProof="0" dirty="0" err="1">
                <a:ln>
                  <a:noFill/>
                </a:ln>
                <a:solidFill>
                  <a:prstClr val="black"/>
                </a:solidFill>
                <a:effectLst/>
                <a:uLnTx/>
                <a:uFillTx/>
                <a:latin typeface="华文中宋" panose="02010600040101010101" pitchFamily="2" charset="-122"/>
                <a:ea typeface="华文中宋" panose="02010600040101010101" pitchFamily="2" charset="-122"/>
              </a:rPr>
              <a:t>upervised</a:t>
            </a:r>
            <a:r>
              <a:rPr kumimoji="0" lang="en-US" altLang="zh-CN" sz="24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rPr>
              <a:t> Learning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endParaRPr>
          </a:p>
          <a:p>
            <a:r>
              <a:rPr lang="zh-CN" altLang="en-US" sz="1900" dirty="0">
                <a:solidFill>
                  <a:srgbClr val="C00000"/>
                </a:solidFill>
                <a:latin typeface="华文中宋" panose="02010600040101010101" pitchFamily="2" charset="-122"/>
                <a:ea typeface="华文中宋" panose="02010600040101010101" pitchFamily="2" charset="-122"/>
              </a:rPr>
              <a:t>输入数据没有被标记，也没有确定的结果。</a:t>
            </a:r>
            <a:endParaRPr lang="en-US" altLang="zh-CN" sz="1900" dirty="0">
              <a:solidFill>
                <a:srgbClr val="C00000"/>
              </a:solidFill>
              <a:latin typeface="华文中宋" panose="02010600040101010101" pitchFamily="2" charset="-122"/>
              <a:ea typeface="华文中宋" panose="02010600040101010101" pitchFamily="2" charset="-122"/>
            </a:endParaRPr>
          </a:p>
          <a:p>
            <a:r>
              <a:rPr lang="zh-CN" altLang="en-US" sz="1900" dirty="0">
                <a:latin typeface="华文中宋" panose="02010600040101010101" pitchFamily="2" charset="-122"/>
                <a:ea typeface="华文中宋" panose="02010600040101010101" pitchFamily="2" charset="-122"/>
              </a:rPr>
              <a:t>样本数据类别未知，需要根据样本间的相似性对样本集进行分类</a:t>
            </a:r>
            <a:r>
              <a:rPr lang="zh-CN" altLang="en-US" sz="1900" i="1" dirty="0">
                <a:latin typeface="华文中宋" panose="02010600040101010101" pitchFamily="2" charset="-122"/>
                <a:ea typeface="华文中宋" panose="02010600040101010101" pitchFamily="2" charset="-122"/>
              </a:rPr>
              <a:t>（聚类，</a:t>
            </a:r>
            <a:r>
              <a:rPr lang="en-US" altLang="zh-CN" sz="1900" i="1" dirty="0">
                <a:latin typeface="华文中宋" panose="02010600040101010101" pitchFamily="2" charset="-122"/>
                <a:ea typeface="华文中宋" panose="02010600040101010101" pitchFamily="2" charset="-122"/>
              </a:rPr>
              <a:t>clustering</a:t>
            </a:r>
            <a:r>
              <a:rPr lang="zh-CN" altLang="en-US" sz="1900" i="1" dirty="0">
                <a:latin typeface="华文中宋" panose="02010600040101010101" pitchFamily="2" charset="-122"/>
                <a:ea typeface="华文中宋" panose="02010600040101010101" pitchFamily="2" charset="-122"/>
              </a:rPr>
              <a:t>）</a:t>
            </a:r>
            <a:r>
              <a:rPr lang="zh-CN" altLang="en-US" sz="1900" dirty="0">
                <a:latin typeface="华文中宋" panose="02010600040101010101" pitchFamily="2" charset="-122"/>
                <a:ea typeface="华文中宋" panose="02010600040101010101" pitchFamily="2" charset="-122"/>
              </a:rPr>
              <a:t>试图</a:t>
            </a:r>
            <a:r>
              <a:rPr lang="zh-CN" altLang="en-US" sz="1900" i="1" dirty="0">
                <a:solidFill>
                  <a:srgbClr val="C00000"/>
                </a:solidFill>
                <a:latin typeface="华文中宋" panose="02010600040101010101" pitchFamily="2" charset="-122"/>
                <a:ea typeface="华文中宋" panose="02010600040101010101" pitchFamily="2" charset="-122"/>
              </a:rPr>
              <a:t>使类内差距最小化，类间差距最大化</a:t>
            </a:r>
            <a:r>
              <a:rPr lang="zh-CN" altLang="en-US" sz="1900" dirty="0">
                <a:latin typeface="华文中宋" panose="02010600040101010101" pitchFamily="2" charset="-122"/>
                <a:ea typeface="华文中宋" panose="02010600040101010101" pitchFamily="2" charset="-122"/>
              </a:rPr>
              <a:t>。</a:t>
            </a:r>
            <a:endParaRPr lang="en-US" altLang="zh-CN" sz="1900" dirty="0">
              <a:latin typeface="华文中宋" panose="02010600040101010101" pitchFamily="2" charset="-122"/>
              <a:ea typeface="华文中宋" panose="02010600040101010101" pitchFamily="2" charset="-122"/>
            </a:endParaRPr>
          </a:p>
          <a:p>
            <a:r>
              <a:rPr lang="zh-CN" altLang="en-US" sz="1900" dirty="0">
                <a:latin typeface="华文中宋" panose="02010600040101010101" pitchFamily="2" charset="-122"/>
                <a:ea typeface="华文中宋" panose="02010600040101010101" pitchFamily="2" charset="-122"/>
              </a:rPr>
              <a:t>应用：人造卫星故障诊断、视频分析、社交网站解析、声音信号解析、数据可视化、监督学习的前处理工具等。 </a:t>
            </a:r>
            <a:endParaRPr lang="en-US" altLang="zh-CN" sz="1900" dirty="0">
              <a:latin typeface="华文中宋" panose="02010600040101010101" pitchFamily="2" charset="-122"/>
              <a:ea typeface="华文中宋" panose="02010600040101010101" pitchFamily="2" charset="-122"/>
            </a:endParaRPr>
          </a:p>
          <a:p>
            <a:r>
              <a:rPr lang="zh-CN" altLang="en-US" sz="1900" dirty="0">
                <a:latin typeface="华文中宋" panose="02010600040101010101" pitchFamily="2" charset="-122"/>
                <a:ea typeface="华文中宋" panose="02010600040101010101" pitchFamily="2" charset="-122"/>
              </a:rPr>
              <a:t>典型任务：聚类、异常检测。</a:t>
            </a:r>
            <a:endParaRPr kumimoji="0" lang="zh-CN" altLang="en-US" sz="190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endParaRPr>
          </a:p>
        </p:txBody>
      </p:sp>
      <p:pic>
        <p:nvPicPr>
          <p:cNvPr id="9" name="内容占位符 4">
            <a:extLst>
              <a:ext uri="{FF2B5EF4-FFF2-40B4-BE49-F238E27FC236}">
                <a16:creationId xmlns:a16="http://schemas.microsoft.com/office/drawing/2014/main" id="{E82207F9-C53A-4678-87D4-F53F3EB55EEE}"/>
              </a:ext>
            </a:extLst>
          </p:cNvPr>
          <p:cNvPicPr>
            <a:picLocks noChangeAspect="1"/>
          </p:cNvPicPr>
          <p:nvPr/>
        </p:nvPicPr>
        <p:blipFill rotWithShape="1">
          <a:blip r:embed="rId3"/>
          <a:srcRect r="8812"/>
          <a:stretch/>
        </p:blipFill>
        <p:spPr>
          <a:xfrm>
            <a:off x="719477" y="1899340"/>
            <a:ext cx="5029200" cy="3364852"/>
          </a:xfrm>
          <a:prstGeom prst="rect">
            <a:avLst/>
          </a:prstGeom>
        </p:spPr>
      </p:pic>
    </p:spTree>
    <p:extLst>
      <p:ext uri="{BB962C8B-B14F-4D97-AF65-F5344CB8AC3E}">
        <p14:creationId xmlns:p14="http://schemas.microsoft.com/office/powerpoint/2010/main" val="104082063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203200"/>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Machine Learning</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6210109" y="1346200"/>
            <a:ext cx="4543115" cy="446153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Reinforcement Learning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a:p>
            <a:r>
              <a:rPr lang="zh-CN" altLang="en-US" sz="1900" dirty="0">
                <a:latin typeface="华文中宋" panose="02010600040101010101" pitchFamily="2" charset="-122"/>
                <a:ea typeface="华文中宋" panose="02010600040101010101" pitchFamily="2" charset="-122"/>
              </a:rPr>
              <a:t>强化学习是智能体（</a:t>
            </a:r>
            <a:r>
              <a:rPr lang="en-US" altLang="zh-CN" sz="1900" dirty="0">
                <a:latin typeface="华文中宋" panose="02010600040101010101" pitchFamily="2" charset="-122"/>
                <a:ea typeface="华文中宋" panose="02010600040101010101" pitchFamily="2" charset="-122"/>
              </a:rPr>
              <a:t>Agent</a:t>
            </a:r>
            <a:r>
              <a:rPr lang="zh-CN" altLang="en-US" sz="1900" dirty="0">
                <a:latin typeface="华文中宋" panose="02010600040101010101" pitchFamily="2" charset="-122"/>
                <a:ea typeface="华文中宋" panose="02010600040101010101" pitchFamily="2" charset="-122"/>
              </a:rPr>
              <a:t>）以“试错”的方式进行学习，通过与环境进行交互获得的奖赏指导行为，</a:t>
            </a:r>
            <a:r>
              <a:rPr lang="zh-CN" altLang="en-US" sz="1900" dirty="0">
                <a:solidFill>
                  <a:srgbClr val="C00000"/>
                </a:solidFill>
                <a:latin typeface="华文中宋" panose="02010600040101010101" pitchFamily="2" charset="-122"/>
                <a:ea typeface="华文中宋" panose="02010600040101010101" pitchFamily="2" charset="-122"/>
              </a:rPr>
              <a:t>目标是使智能体获得最大的奖赏</a:t>
            </a:r>
            <a:r>
              <a:rPr lang="zh-CN" altLang="en-US" sz="1900" dirty="0">
                <a:latin typeface="华文中宋" panose="02010600040101010101" pitchFamily="2" charset="-122"/>
                <a:ea typeface="华文中宋" panose="02010600040101010101" pitchFamily="2" charset="-122"/>
              </a:rPr>
              <a:t>，强化学习不同于监督学习，主要表现在强化信号上，</a:t>
            </a:r>
            <a:r>
              <a:rPr lang="zh-CN" altLang="en-US" sz="1900" dirty="0">
                <a:solidFill>
                  <a:srgbClr val="C00000"/>
                </a:solidFill>
                <a:latin typeface="华文中宋" panose="02010600040101010101" pitchFamily="2" charset="-122"/>
                <a:ea typeface="华文中宋" panose="02010600040101010101" pitchFamily="2" charset="-122"/>
              </a:rPr>
              <a:t>强化学习中由环境提供的强化信号是对产生动作的好坏作一种评价</a:t>
            </a:r>
            <a:r>
              <a:rPr lang="en-US" altLang="zh-CN" sz="1900" dirty="0">
                <a:solidFill>
                  <a:srgbClr val="C00000"/>
                </a:solidFill>
                <a:latin typeface="华文中宋" panose="02010600040101010101" pitchFamily="2" charset="-122"/>
                <a:ea typeface="华文中宋" panose="02010600040101010101" pitchFamily="2" charset="-122"/>
              </a:rPr>
              <a:t>(</a:t>
            </a:r>
            <a:r>
              <a:rPr lang="zh-CN" altLang="en-US" sz="1900" dirty="0">
                <a:solidFill>
                  <a:srgbClr val="C00000"/>
                </a:solidFill>
                <a:latin typeface="华文中宋" panose="02010600040101010101" pitchFamily="2" charset="-122"/>
                <a:ea typeface="华文中宋" panose="02010600040101010101" pitchFamily="2" charset="-122"/>
              </a:rPr>
              <a:t>通常为标量信号</a:t>
            </a:r>
            <a:r>
              <a:rPr lang="en-US" altLang="zh-CN" sz="1900" dirty="0">
                <a:solidFill>
                  <a:srgbClr val="C00000"/>
                </a:solidFill>
                <a:latin typeface="华文中宋" panose="02010600040101010101" pitchFamily="2" charset="-122"/>
                <a:ea typeface="华文中宋" panose="02010600040101010101" pitchFamily="2" charset="-122"/>
              </a:rPr>
              <a:t>)</a:t>
            </a:r>
            <a:r>
              <a:rPr lang="zh-CN" altLang="en-US" sz="1900" dirty="0">
                <a:latin typeface="华文中宋" panose="02010600040101010101" pitchFamily="2" charset="-122"/>
                <a:ea typeface="华文中宋" panose="02010600040101010101" pitchFamily="2" charset="-122"/>
              </a:rPr>
              <a:t>，而不是告诉强化学习系统如何去产生正确的动作。</a:t>
            </a:r>
          </a:p>
          <a:p>
            <a:r>
              <a:rPr lang="zh-CN" altLang="en-US" sz="1900" dirty="0">
                <a:latin typeface="华文中宋" panose="02010600040101010101" pitchFamily="2" charset="-122"/>
                <a:ea typeface="华文中宋" panose="02010600040101010101" pitchFamily="2" charset="-122"/>
              </a:rPr>
              <a:t>应用：机器人的自动控制、计算机游戏中的人工智能等。</a:t>
            </a:r>
          </a:p>
        </p:txBody>
      </p:sp>
      <p:pic>
        <p:nvPicPr>
          <p:cNvPr id="9" name="内容占位符 4">
            <a:extLst>
              <a:ext uri="{FF2B5EF4-FFF2-40B4-BE49-F238E27FC236}">
                <a16:creationId xmlns:a16="http://schemas.microsoft.com/office/drawing/2014/main" id="{33B55839-A658-429E-BD8C-74B8B29B7E32}"/>
              </a:ext>
            </a:extLst>
          </p:cNvPr>
          <p:cNvPicPr>
            <a:picLocks noChangeAspect="1"/>
          </p:cNvPicPr>
          <p:nvPr/>
        </p:nvPicPr>
        <p:blipFill>
          <a:blip r:embed="rId3"/>
          <a:stretch>
            <a:fillRect/>
          </a:stretch>
        </p:blipFill>
        <p:spPr>
          <a:xfrm>
            <a:off x="687956" y="1563460"/>
            <a:ext cx="4938568" cy="4027011"/>
          </a:xfrm>
          <a:prstGeom prst="rect">
            <a:avLst/>
          </a:prstGeom>
        </p:spPr>
      </p:pic>
    </p:spTree>
    <p:extLst>
      <p:ext uri="{BB962C8B-B14F-4D97-AF65-F5344CB8AC3E}">
        <p14:creationId xmlns:p14="http://schemas.microsoft.com/office/powerpoint/2010/main" val="801771214"/>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203200"/>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Some Definitions in RL</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4692142" y="1206554"/>
            <a:ext cx="6191758" cy="4902146"/>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altLang="zh-CN" sz="1600" dirty="0">
                <a:solidFill>
                  <a:prstClr val="black"/>
                </a:solidFill>
                <a:latin typeface="华文中宋" panose="02010600040101010101" pitchFamily="2" charset="-122"/>
                <a:ea typeface="华文中宋" panose="02010600040101010101" pitchFamily="2" charset="-122"/>
              </a:rPr>
              <a:t>Agent[Actor]</a:t>
            </a:r>
          </a:p>
          <a:p>
            <a:pPr marL="0" lvl="0" indent="0">
              <a:buNone/>
              <a:defRPr/>
            </a:pPr>
            <a:r>
              <a:rPr lang="en-US" altLang="zh-CN" sz="1600" dirty="0">
                <a:solidFill>
                  <a:prstClr val="black"/>
                </a:solidFill>
                <a:latin typeface="华文中宋" panose="02010600040101010101" pitchFamily="2" charset="-122"/>
                <a:ea typeface="华文中宋" panose="02010600040101010101" pitchFamily="2" charset="-122"/>
              </a:rPr>
              <a:t>	</a:t>
            </a:r>
            <a:r>
              <a:rPr lang="zh-CN" altLang="en-US" sz="1600" dirty="0">
                <a:solidFill>
                  <a:prstClr val="black"/>
                </a:solidFill>
                <a:latin typeface="华文中宋" panose="02010600040101010101" pitchFamily="2" charset="-122"/>
                <a:ea typeface="华文中宋" panose="02010600040101010101" pitchFamily="2" charset="-122"/>
              </a:rPr>
              <a:t>代理</a:t>
            </a:r>
            <a:r>
              <a:rPr lang="en-US" altLang="zh-CN" sz="1600" dirty="0">
                <a:solidFill>
                  <a:prstClr val="black"/>
                </a:solidFill>
                <a:latin typeface="华文中宋" panose="02010600040101010101" pitchFamily="2" charset="-122"/>
                <a:ea typeface="华文中宋" panose="02010600040101010101" pitchFamily="2" charset="-122"/>
              </a:rPr>
              <a:t>/</a:t>
            </a:r>
            <a:r>
              <a:rPr lang="zh-CN" altLang="en-US" sz="1600" dirty="0">
                <a:solidFill>
                  <a:prstClr val="black"/>
                </a:solidFill>
                <a:latin typeface="华文中宋" panose="02010600040101010101" pitchFamily="2" charset="-122"/>
                <a:ea typeface="华文中宋" panose="02010600040101010101" pitchFamily="2" charset="-122"/>
              </a:rPr>
              <a:t>智能体；是机器的智能部分，也即参与到环境中进行探索与学习的部分。（也有将</a:t>
            </a:r>
            <a:r>
              <a:rPr lang="en-US" altLang="zh-CN" sz="1600" dirty="0">
                <a:solidFill>
                  <a:prstClr val="black"/>
                </a:solidFill>
                <a:latin typeface="华文中宋" panose="02010600040101010101" pitchFamily="2" charset="-122"/>
                <a:ea typeface="华文中宋" panose="02010600040101010101" pitchFamily="2" charset="-122"/>
              </a:rPr>
              <a:t>RL</a:t>
            </a:r>
            <a:r>
              <a:rPr lang="zh-CN" altLang="en-US" sz="1600" dirty="0">
                <a:solidFill>
                  <a:prstClr val="black"/>
                </a:solidFill>
                <a:latin typeface="华文中宋" panose="02010600040101010101" pitchFamily="2" charset="-122"/>
                <a:ea typeface="华文中宋" panose="02010600040101010101" pitchFamily="2" charset="-122"/>
              </a:rPr>
              <a:t>算法视为</a:t>
            </a:r>
            <a:r>
              <a:rPr lang="en-US" altLang="zh-CN" sz="1600" dirty="0">
                <a:solidFill>
                  <a:prstClr val="black"/>
                </a:solidFill>
                <a:latin typeface="华文中宋" panose="02010600040101010101" pitchFamily="2" charset="-122"/>
                <a:ea typeface="华文中宋" panose="02010600040101010101" pitchFamily="2" charset="-122"/>
              </a:rPr>
              <a:t>agent</a:t>
            </a:r>
            <a:r>
              <a:rPr lang="zh-CN" altLang="en-US" sz="1600" dirty="0">
                <a:solidFill>
                  <a:prstClr val="black"/>
                </a:solidFill>
                <a:latin typeface="华文中宋" panose="02010600040101010101" pitchFamily="2" charset="-122"/>
                <a:ea typeface="华文中宋" panose="02010600040101010101" pitchFamily="2" charset="-122"/>
              </a:rPr>
              <a:t>）</a:t>
            </a:r>
          </a:p>
          <a:p>
            <a:pPr lvl="0">
              <a:defRPr/>
            </a:pPr>
            <a:r>
              <a:rPr lang="en-US" altLang="zh-CN" sz="1600" dirty="0">
                <a:solidFill>
                  <a:prstClr val="black"/>
                </a:solidFill>
                <a:latin typeface="华文中宋" panose="02010600040101010101" pitchFamily="2" charset="-122"/>
                <a:ea typeface="华文中宋" panose="02010600040101010101" pitchFamily="2" charset="-122"/>
              </a:rPr>
              <a:t>Environment</a:t>
            </a:r>
          </a:p>
          <a:p>
            <a:pPr marL="0" lvl="0" indent="0">
              <a:buNone/>
              <a:defRPr/>
            </a:pPr>
            <a:r>
              <a:rPr lang="en-US" altLang="zh-CN" sz="1600" dirty="0">
                <a:solidFill>
                  <a:prstClr val="black"/>
                </a:solidFill>
                <a:latin typeface="华文中宋" panose="02010600040101010101" pitchFamily="2" charset="-122"/>
                <a:ea typeface="华文中宋" panose="02010600040101010101" pitchFamily="2" charset="-122"/>
              </a:rPr>
              <a:t>	</a:t>
            </a:r>
            <a:r>
              <a:rPr lang="zh-CN" altLang="en-US" sz="1600" dirty="0">
                <a:solidFill>
                  <a:prstClr val="black"/>
                </a:solidFill>
                <a:latin typeface="华文中宋" panose="02010600040101010101" pitchFamily="2" charset="-122"/>
                <a:ea typeface="华文中宋" panose="02010600040101010101" pitchFamily="2" charset="-122"/>
              </a:rPr>
              <a:t>环境；即</a:t>
            </a:r>
            <a:r>
              <a:rPr lang="en-US" altLang="zh-CN" sz="1600" dirty="0">
                <a:solidFill>
                  <a:prstClr val="black"/>
                </a:solidFill>
                <a:latin typeface="华文中宋" panose="02010600040101010101" pitchFamily="2" charset="-122"/>
                <a:ea typeface="华文中宋" panose="02010600040101010101" pitchFamily="2" charset="-122"/>
              </a:rPr>
              <a:t>agent</a:t>
            </a:r>
            <a:r>
              <a:rPr lang="zh-CN" altLang="en-US" sz="1600" dirty="0">
                <a:solidFill>
                  <a:prstClr val="black"/>
                </a:solidFill>
                <a:latin typeface="华文中宋" panose="02010600040101010101" pitchFamily="2" charset="-122"/>
                <a:ea typeface="华文中宋" panose="02010600040101010101" pitchFamily="2" charset="-122"/>
              </a:rPr>
              <a:t>所处的环境，可能是一个游戏程序，也可能是其他复杂的环境</a:t>
            </a:r>
          </a:p>
          <a:p>
            <a:pPr lvl="0">
              <a:defRPr/>
            </a:pPr>
            <a:r>
              <a:rPr lang="en-US" altLang="zh-CN" sz="1600" dirty="0">
                <a:solidFill>
                  <a:prstClr val="black"/>
                </a:solidFill>
                <a:latin typeface="华文中宋" panose="02010600040101010101" pitchFamily="2" charset="-122"/>
                <a:ea typeface="华文中宋" panose="02010600040101010101" pitchFamily="2" charset="-122"/>
              </a:rPr>
              <a:t>Observation[State]</a:t>
            </a:r>
          </a:p>
          <a:p>
            <a:pPr marL="0" lvl="0" indent="0">
              <a:buNone/>
              <a:defRPr/>
            </a:pPr>
            <a:r>
              <a:rPr lang="en-US" altLang="zh-CN" sz="1600" dirty="0">
                <a:solidFill>
                  <a:prstClr val="black"/>
                </a:solidFill>
                <a:latin typeface="华文中宋" panose="02010600040101010101" pitchFamily="2" charset="-122"/>
                <a:ea typeface="华文中宋" panose="02010600040101010101" pitchFamily="2" charset="-122"/>
              </a:rPr>
              <a:t>	</a:t>
            </a:r>
            <a:r>
              <a:rPr lang="zh-CN" altLang="en-US" sz="1600" dirty="0">
                <a:solidFill>
                  <a:prstClr val="black"/>
                </a:solidFill>
                <a:latin typeface="华文中宋" panose="02010600040101010101" pitchFamily="2" charset="-122"/>
                <a:ea typeface="华文中宋" panose="02010600040101010101" pitchFamily="2" charset="-122"/>
              </a:rPr>
              <a:t>观测；指</a:t>
            </a:r>
            <a:r>
              <a:rPr lang="en-US" altLang="zh-CN" sz="1600" dirty="0">
                <a:solidFill>
                  <a:prstClr val="black"/>
                </a:solidFill>
                <a:latin typeface="华文中宋" panose="02010600040101010101" pitchFamily="2" charset="-122"/>
                <a:ea typeface="华文中宋" panose="02010600040101010101" pitchFamily="2" charset="-122"/>
              </a:rPr>
              <a:t>agent</a:t>
            </a:r>
            <a:r>
              <a:rPr lang="zh-CN" altLang="en-US" sz="1600" dirty="0">
                <a:solidFill>
                  <a:prstClr val="black"/>
                </a:solidFill>
                <a:latin typeface="华文中宋" panose="02010600040101010101" pitchFamily="2" charset="-122"/>
                <a:ea typeface="华文中宋" panose="02010600040101010101" pitchFamily="2" charset="-122"/>
              </a:rPr>
              <a:t>从环境中观测，感知到的信息，是</a:t>
            </a:r>
            <a:r>
              <a:rPr lang="en-US" altLang="zh-CN" sz="1600" dirty="0">
                <a:solidFill>
                  <a:prstClr val="black"/>
                </a:solidFill>
                <a:latin typeface="华文中宋" panose="02010600040101010101" pitchFamily="2" charset="-122"/>
                <a:ea typeface="华文中宋" panose="02010600040101010101" pitchFamily="2" charset="-122"/>
              </a:rPr>
              <a:t>agent</a:t>
            </a:r>
            <a:r>
              <a:rPr lang="zh-CN" altLang="en-US" sz="1600" dirty="0">
                <a:solidFill>
                  <a:prstClr val="black"/>
                </a:solidFill>
                <a:latin typeface="华文中宋" panose="02010600040101010101" pitchFamily="2" charset="-122"/>
                <a:ea typeface="华文中宋" panose="02010600040101010101" pitchFamily="2" charset="-122"/>
              </a:rPr>
              <a:t>从环境中得到的交互信息</a:t>
            </a:r>
          </a:p>
          <a:p>
            <a:pPr lvl="0">
              <a:defRPr/>
            </a:pPr>
            <a:r>
              <a:rPr lang="en-US" altLang="zh-CN" sz="1600" dirty="0">
                <a:solidFill>
                  <a:prstClr val="black"/>
                </a:solidFill>
                <a:latin typeface="华文中宋" panose="02010600040101010101" pitchFamily="2" charset="-122"/>
                <a:ea typeface="华文中宋" panose="02010600040101010101" pitchFamily="2" charset="-122"/>
              </a:rPr>
              <a:t>Action</a:t>
            </a:r>
          </a:p>
          <a:p>
            <a:pPr marL="0" lvl="0" indent="0">
              <a:buNone/>
              <a:defRPr/>
            </a:pPr>
            <a:r>
              <a:rPr lang="en-US" altLang="zh-CN" sz="1600" dirty="0">
                <a:solidFill>
                  <a:prstClr val="black"/>
                </a:solidFill>
                <a:latin typeface="华文中宋" panose="02010600040101010101" pitchFamily="2" charset="-122"/>
                <a:ea typeface="华文中宋" panose="02010600040101010101" pitchFamily="2" charset="-122"/>
              </a:rPr>
              <a:t>	</a:t>
            </a:r>
            <a:r>
              <a:rPr lang="zh-CN" altLang="en-US" sz="1600" dirty="0">
                <a:solidFill>
                  <a:prstClr val="black"/>
                </a:solidFill>
                <a:latin typeface="华文中宋" panose="02010600040101010101" pitchFamily="2" charset="-122"/>
                <a:ea typeface="华文中宋" panose="02010600040101010101" pitchFamily="2" charset="-122"/>
              </a:rPr>
              <a:t>动作</a:t>
            </a:r>
            <a:r>
              <a:rPr lang="en-US" altLang="zh-CN" sz="1600" dirty="0">
                <a:solidFill>
                  <a:prstClr val="black"/>
                </a:solidFill>
                <a:latin typeface="华文中宋" panose="02010600040101010101" pitchFamily="2" charset="-122"/>
                <a:ea typeface="华文中宋" panose="02010600040101010101" pitchFamily="2" charset="-122"/>
              </a:rPr>
              <a:t>/</a:t>
            </a:r>
            <a:r>
              <a:rPr lang="zh-CN" altLang="en-US" sz="1600" dirty="0">
                <a:solidFill>
                  <a:prstClr val="black"/>
                </a:solidFill>
                <a:latin typeface="华文中宋" panose="02010600040101010101" pitchFamily="2" charset="-122"/>
                <a:ea typeface="华文中宋" panose="02010600040101010101" pitchFamily="2" charset="-122"/>
              </a:rPr>
              <a:t>行为；指</a:t>
            </a:r>
            <a:r>
              <a:rPr lang="en-US" altLang="zh-CN" sz="1600" dirty="0">
                <a:solidFill>
                  <a:prstClr val="black"/>
                </a:solidFill>
                <a:latin typeface="华文中宋" panose="02010600040101010101" pitchFamily="2" charset="-122"/>
                <a:ea typeface="华文中宋" panose="02010600040101010101" pitchFamily="2" charset="-122"/>
              </a:rPr>
              <a:t>agent</a:t>
            </a:r>
            <a:r>
              <a:rPr lang="zh-CN" altLang="en-US" sz="1600" dirty="0">
                <a:solidFill>
                  <a:prstClr val="black"/>
                </a:solidFill>
                <a:latin typeface="华文中宋" panose="02010600040101010101" pitchFamily="2" charset="-122"/>
                <a:ea typeface="华文中宋" panose="02010600040101010101" pitchFamily="2" charset="-122"/>
              </a:rPr>
              <a:t>发出的行为，是</a:t>
            </a:r>
            <a:r>
              <a:rPr lang="en-US" altLang="zh-CN" sz="1600" dirty="0">
                <a:solidFill>
                  <a:prstClr val="black"/>
                </a:solidFill>
                <a:latin typeface="华文中宋" panose="02010600040101010101" pitchFamily="2" charset="-122"/>
                <a:ea typeface="华文中宋" panose="02010600040101010101" pitchFamily="2" charset="-122"/>
              </a:rPr>
              <a:t>agent</a:t>
            </a:r>
            <a:r>
              <a:rPr lang="zh-CN" altLang="en-US" sz="1600" dirty="0">
                <a:solidFill>
                  <a:prstClr val="black"/>
                </a:solidFill>
                <a:latin typeface="华文中宋" panose="02010600040101010101" pitchFamily="2" charset="-122"/>
                <a:ea typeface="华文中宋" panose="02010600040101010101" pitchFamily="2" charset="-122"/>
              </a:rPr>
              <a:t>主观传递给环境的交互信息。</a:t>
            </a:r>
          </a:p>
          <a:p>
            <a:pPr marL="0" lvl="0" indent="0">
              <a:buNone/>
              <a:defRPr/>
            </a:pPr>
            <a:r>
              <a:rPr lang="en-US" altLang="zh-CN" sz="1600" dirty="0">
                <a:solidFill>
                  <a:prstClr val="black"/>
                </a:solidFill>
                <a:latin typeface="华文中宋" panose="02010600040101010101" pitchFamily="2" charset="-122"/>
                <a:ea typeface="华文中宋" panose="02010600040101010101" pitchFamily="2" charset="-122"/>
              </a:rPr>
              <a:t>	</a:t>
            </a:r>
            <a:r>
              <a:rPr lang="zh-CN" altLang="en-US" sz="1600" dirty="0">
                <a:solidFill>
                  <a:prstClr val="black"/>
                </a:solidFill>
                <a:latin typeface="华文中宋" panose="02010600040101010101" pitchFamily="2" charset="-122"/>
                <a:ea typeface="华文中宋" panose="02010600040101010101" pitchFamily="2" charset="-122"/>
              </a:rPr>
              <a:t>动作可以描述为一些离散的值（↑，↓，←，→），也可以是连续的值（方向盘旋转角度</a:t>
            </a:r>
            <a:r>
              <a:rPr lang="en-US" altLang="zh-CN" sz="1600" dirty="0">
                <a:solidFill>
                  <a:prstClr val="black"/>
                </a:solidFill>
                <a:latin typeface="华文中宋" panose="02010600040101010101" pitchFamily="2" charset="-122"/>
                <a:ea typeface="华文中宋" panose="02010600040101010101" pitchFamily="2" charset="-122"/>
              </a:rPr>
              <a:t>[-π</a:t>
            </a:r>
            <a:r>
              <a:rPr lang="zh-CN" altLang="en-US" sz="1600" dirty="0">
                <a:solidFill>
                  <a:prstClr val="black"/>
                </a:solidFill>
                <a:latin typeface="华文中宋" panose="02010600040101010101" pitchFamily="2" charset="-122"/>
                <a:ea typeface="华文中宋" panose="02010600040101010101" pitchFamily="2" charset="-122"/>
              </a:rPr>
              <a:t>，</a:t>
            </a:r>
            <a:r>
              <a:rPr lang="en-US" altLang="zh-CN" sz="1600" dirty="0">
                <a:solidFill>
                  <a:prstClr val="black"/>
                </a:solidFill>
                <a:latin typeface="华文中宋" panose="02010600040101010101" pitchFamily="2" charset="-122"/>
                <a:ea typeface="华文中宋" panose="02010600040101010101" pitchFamily="2" charset="-122"/>
              </a:rPr>
              <a:t>π]</a:t>
            </a:r>
            <a:r>
              <a:rPr lang="zh-CN" altLang="en-US" sz="1600" dirty="0">
                <a:solidFill>
                  <a:prstClr val="black"/>
                </a:solidFill>
                <a:latin typeface="华文中宋" panose="02010600040101010101" pitchFamily="2" charset="-122"/>
                <a:ea typeface="华文中宋" panose="02010600040101010101" pitchFamily="2" charset="-122"/>
              </a:rPr>
              <a:t>）。</a:t>
            </a:r>
          </a:p>
          <a:p>
            <a:pPr marL="0" lvl="0" indent="0">
              <a:buNone/>
              <a:defRPr/>
            </a:pPr>
            <a:r>
              <a:rPr lang="en-US" altLang="zh-CN" sz="1600" dirty="0">
                <a:solidFill>
                  <a:prstClr val="black"/>
                </a:solidFill>
                <a:latin typeface="华文中宋" panose="02010600040101010101" pitchFamily="2" charset="-122"/>
                <a:ea typeface="华文中宋" panose="02010600040101010101" pitchFamily="2" charset="-122"/>
              </a:rPr>
              <a:t>	</a:t>
            </a:r>
            <a:r>
              <a:rPr lang="zh-CN" altLang="en-US" sz="1600" dirty="0">
                <a:solidFill>
                  <a:prstClr val="black"/>
                </a:solidFill>
                <a:latin typeface="华文中宋" panose="02010600040101010101" pitchFamily="2" charset="-122"/>
                <a:ea typeface="华文中宋" panose="02010600040101010101" pitchFamily="2" charset="-122"/>
              </a:rPr>
              <a:t>动作</a:t>
            </a:r>
            <a:r>
              <a:rPr lang="zh-CN" altLang="en-US" sz="1600" dirty="0">
                <a:solidFill>
                  <a:srgbClr val="C00000"/>
                </a:solidFill>
                <a:latin typeface="华文中宋" panose="02010600040101010101" pitchFamily="2" charset="-122"/>
                <a:ea typeface="华文中宋" panose="02010600040101010101" pitchFamily="2" charset="-122"/>
              </a:rPr>
              <a:t>未必会影响下一时刻的观测值。</a:t>
            </a:r>
          </a:p>
          <a:p>
            <a:pPr lvl="0">
              <a:defRPr/>
            </a:pPr>
            <a:r>
              <a:rPr lang="en-US" altLang="zh-CN" sz="1600" dirty="0">
                <a:solidFill>
                  <a:prstClr val="black"/>
                </a:solidFill>
                <a:latin typeface="华文中宋" panose="02010600040101010101" pitchFamily="2" charset="-122"/>
                <a:ea typeface="华文中宋" panose="02010600040101010101" pitchFamily="2" charset="-122"/>
              </a:rPr>
              <a:t>Reward</a:t>
            </a:r>
          </a:p>
          <a:p>
            <a:pPr marL="0" lvl="0" indent="0">
              <a:buNone/>
              <a:defRPr/>
            </a:pPr>
            <a:r>
              <a:rPr lang="en-US" altLang="zh-CN" sz="1600" dirty="0">
                <a:solidFill>
                  <a:prstClr val="black"/>
                </a:solidFill>
                <a:latin typeface="华文中宋" panose="02010600040101010101" pitchFamily="2" charset="-122"/>
                <a:ea typeface="华文中宋" panose="02010600040101010101" pitchFamily="2" charset="-122"/>
              </a:rPr>
              <a:t>	</a:t>
            </a:r>
            <a:r>
              <a:rPr lang="zh-CN" altLang="en-US" sz="1600" dirty="0">
                <a:solidFill>
                  <a:prstClr val="black"/>
                </a:solidFill>
                <a:latin typeface="华文中宋" panose="02010600040101010101" pitchFamily="2" charset="-122"/>
                <a:ea typeface="华文中宋" panose="02010600040101010101" pitchFamily="2" charset="-122"/>
              </a:rPr>
              <a:t>奖励；或者直白的称为“得分”，是通过环境回馈给</a:t>
            </a:r>
            <a:r>
              <a:rPr lang="en-US" altLang="zh-CN" sz="1600" dirty="0">
                <a:solidFill>
                  <a:prstClr val="black"/>
                </a:solidFill>
                <a:latin typeface="华文中宋" panose="02010600040101010101" pitchFamily="2" charset="-122"/>
                <a:ea typeface="华文中宋" panose="02010600040101010101" pitchFamily="2" charset="-122"/>
              </a:rPr>
              <a:t>agent</a:t>
            </a:r>
            <a:r>
              <a:rPr lang="zh-CN" altLang="en-US" sz="1600" dirty="0">
                <a:solidFill>
                  <a:prstClr val="black"/>
                </a:solidFill>
                <a:latin typeface="华文中宋" panose="02010600040101010101" pitchFamily="2" charset="-122"/>
                <a:ea typeface="华文中宋" panose="02010600040101010101" pitchFamily="2" charset="-122"/>
              </a:rPr>
              <a:t>的对于动作的评价。</a:t>
            </a:r>
          </a:p>
          <a:p>
            <a:pPr marL="0" lvl="0" indent="0">
              <a:buNone/>
              <a:defRPr/>
            </a:pPr>
            <a:r>
              <a:rPr lang="en-US" altLang="zh-CN" sz="1600" dirty="0">
                <a:solidFill>
                  <a:prstClr val="black"/>
                </a:solidFill>
                <a:latin typeface="华文中宋" panose="02010600040101010101" pitchFamily="2" charset="-122"/>
                <a:ea typeface="华文中宋" panose="02010600040101010101" pitchFamily="2" charset="-122"/>
              </a:rPr>
              <a:t>	R</a:t>
            </a:r>
            <a:r>
              <a:rPr lang="zh-CN" altLang="en-US" sz="1600" dirty="0">
                <a:solidFill>
                  <a:prstClr val="black"/>
                </a:solidFill>
                <a:latin typeface="华文中宋" panose="02010600040101010101" pitchFamily="2" charset="-122"/>
                <a:ea typeface="华文中宋" panose="02010600040101010101" pitchFamily="2" charset="-122"/>
              </a:rPr>
              <a:t>值是</a:t>
            </a:r>
            <a:r>
              <a:rPr lang="en-US" altLang="zh-CN" sz="1600" dirty="0">
                <a:solidFill>
                  <a:prstClr val="black"/>
                </a:solidFill>
                <a:latin typeface="华文中宋" panose="02010600040101010101" pitchFamily="2" charset="-122"/>
                <a:ea typeface="华文中宋" panose="02010600040101010101" pitchFamily="2" charset="-122"/>
              </a:rPr>
              <a:t>RL</a:t>
            </a:r>
            <a:r>
              <a:rPr lang="zh-CN" altLang="en-US" sz="1600" dirty="0">
                <a:solidFill>
                  <a:prstClr val="black"/>
                </a:solidFill>
                <a:latin typeface="华文中宋" panose="02010600040101010101" pitchFamily="2" charset="-122"/>
                <a:ea typeface="华文中宋" panose="02010600040101010101" pitchFamily="2" charset="-122"/>
              </a:rPr>
              <a:t>中最重要的一个超参数！</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p:txBody>
      </p:sp>
      <p:pic>
        <p:nvPicPr>
          <p:cNvPr id="8" name="图片 7">
            <a:extLst>
              <a:ext uri="{FF2B5EF4-FFF2-40B4-BE49-F238E27FC236}">
                <a16:creationId xmlns:a16="http://schemas.microsoft.com/office/drawing/2014/main" id="{337F0150-A0DC-472E-9BA5-166155A8ED0B}"/>
              </a:ext>
            </a:extLst>
          </p:cNvPr>
          <p:cNvPicPr>
            <a:picLocks noChangeAspect="1"/>
          </p:cNvPicPr>
          <p:nvPr/>
        </p:nvPicPr>
        <p:blipFill>
          <a:blip r:embed="rId4"/>
          <a:stretch>
            <a:fillRect/>
          </a:stretch>
        </p:blipFill>
        <p:spPr>
          <a:xfrm>
            <a:off x="342900" y="2336800"/>
            <a:ext cx="4211722" cy="2639278"/>
          </a:xfrm>
          <a:prstGeom prst="rect">
            <a:avLst/>
          </a:prstGeom>
        </p:spPr>
      </p:pic>
      <p:sp>
        <p:nvSpPr>
          <p:cNvPr id="3" name="矩形: 圆角 2">
            <a:extLst>
              <a:ext uri="{FF2B5EF4-FFF2-40B4-BE49-F238E27FC236}">
                <a16:creationId xmlns:a16="http://schemas.microsoft.com/office/drawing/2014/main" id="{0A3D6632-173E-48E1-9CFB-E6E656C5FD7A}"/>
              </a:ext>
            </a:extLst>
          </p:cNvPr>
          <p:cNvSpPr/>
          <p:nvPr/>
        </p:nvSpPr>
        <p:spPr>
          <a:xfrm>
            <a:off x="515992" y="3162852"/>
            <a:ext cx="1371600" cy="76200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072CC7DC-50D5-43C8-838C-DCDF48C98215}"/>
              </a:ext>
            </a:extLst>
          </p:cNvPr>
          <p:cNvSpPr/>
          <p:nvPr/>
        </p:nvSpPr>
        <p:spPr>
          <a:xfrm>
            <a:off x="2973457" y="3162852"/>
            <a:ext cx="1371600" cy="762000"/>
          </a:xfrm>
          <a:prstGeom prst="roundRect">
            <a:avLst/>
          </a:prstGeom>
          <a:no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C47A1E8F-E7D0-4AE7-A9ED-2AEFF92203DC}"/>
              </a:ext>
            </a:extLst>
          </p:cNvPr>
          <p:cNvSpPr/>
          <p:nvPr/>
        </p:nvSpPr>
        <p:spPr>
          <a:xfrm>
            <a:off x="2120900" y="2489200"/>
            <a:ext cx="762000" cy="304800"/>
          </a:xfrm>
          <a:prstGeom prst="roundRect">
            <a:avLst/>
          </a:prstGeom>
          <a:no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EFD11802-F8EA-43E7-BDC3-4361C89BDEB7}"/>
              </a:ext>
            </a:extLst>
          </p:cNvPr>
          <p:cNvSpPr/>
          <p:nvPr/>
        </p:nvSpPr>
        <p:spPr>
          <a:xfrm>
            <a:off x="2097157" y="3522897"/>
            <a:ext cx="762000" cy="304800"/>
          </a:xfrm>
          <a:prstGeom prst="round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B4A3F1BE-D407-4737-9145-32E36FB5676F}"/>
              </a:ext>
            </a:extLst>
          </p:cNvPr>
          <p:cNvSpPr/>
          <p:nvPr/>
        </p:nvSpPr>
        <p:spPr>
          <a:xfrm>
            <a:off x="2120900" y="4318000"/>
            <a:ext cx="762000" cy="304800"/>
          </a:xfrm>
          <a:prstGeom prst="roundRect">
            <a:avLst/>
          </a:prstGeom>
          <a:no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5936341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additive="base">
                                        <p:cTn id="21"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anim calcmode="lin" valueType="num">
                                      <p:cBhvr additive="base">
                                        <p:cTn id="35"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anim calcmode="lin" valueType="num">
                                      <p:cBhvr additive="base">
                                        <p:cTn id="39"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xEl>
                                              <p:pRg st="6" end="6"/>
                                            </p:txEl>
                                          </p:spTgt>
                                        </p:tgtEl>
                                        <p:attrNameLst>
                                          <p:attrName>style.visibility</p:attrName>
                                        </p:attrNameLst>
                                      </p:cBhvr>
                                      <p:to>
                                        <p:strVal val="visible"/>
                                      </p:to>
                                    </p:set>
                                    <p:anim calcmode="lin" valueType="num">
                                      <p:cBhvr additive="base">
                                        <p:cTn id="49"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4">
                                            <p:txEl>
                                              <p:pRg st="7" end="7"/>
                                            </p:txEl>
                                          </p:spTgt>
                                        </p:tgtEl>
                                        <p:attrNameLst>
                                          <p:attrName>style.visibility</p:attrName>
                                        </p:attrNameLst>
                                      </p:cBhvr>
                                      <p:to>
                                        <p:strVal val="visible"/>
                                      </p:to>
                                    </p:set>
                                    <p:anim calcmode="lin" valueType="num">
                                      <p:cBhvr additive="base">
                                        <p:cTn id="53"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4">
                                            <p:txEl>
                                              <p:pRg st="7" end="7"/>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4">
                                            <p:txEl>
                                              <p:pRg st="8" end="8"/>
                                            </p:txEl>
                                          </p:spTgt>
                                        </p:tgtEl>
                                        <p:attrNameLst>
                                          <p:attrName>style.visibility</p:attrName>
                                        </p:attrNameLst>
                                      </p:cBhvr>
                                      <p:to>
                                        <p:strVal val="visible"/>
                                      </p:to>
                                    </p:set>
                                    <p:anim calcmode="lin" valueType="num">
                                      <p:cBhvr additive="base">
                                        <p:cTn id="57"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4">
                                            <p:txEl>
                                              <p:pRg st="8" end="8"/>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4">
                                            <p:txEl>
                                              <p:pRg st="9" end="9"/>
                                            </p:txEl>
                                          </p:spTgt>
                                        </p:tgtEl>
                                        <p:attrNameLst>
                                          <p:attrName>style.visibility</p:attrName>
                                        </p:attrNameLst>
                                      </p:cBhvr>
                                      <p:to>
                                        <p:strVal val="visible"/>
                                      </p:to>
                                    </p:set>
                                    <p:anim calcmode="lin" valueType="num">
                                      <p:cBhvr additive="base">
                                        <p:cTn id="61" dur="500" fill="hold"/>
                                        <p:tgtEl>
                                          <p:spTgt spid="1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4">
                                            <p:txEl>
                                              <p:pRg st="9" end="9"/>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additive="base">
                                        <p:cTn id="65" dur="500" fill="hold"/>
                                        <p:tgtEl>
                                          <p:spTgt spid="11"/>
                                        </p:tgtEl>
                                        <p:attrNameLst>
                                          <p:attrName>ppt_x</p:attrName>
                                        </p:attrNameLst>
                                      </p:cBhvr>
                                      <p:tavLst>
                                        <p:tav tm="0">
                                          <p:val>
                                            <p:strVal val="#ppt_x"/>
                                          </p:val>
                                        </p:tav>
                                        <p:tav tm="100000">
                                          <p:val>
                                            <p:strVal val="#ppt_x"/>
                                          </p:val>
                                        </p:tav>
                                      </p:tavLst>
                                    </p:anim>
                                    <p:anim calcmode="lin" valueType="num">
                                      <p:cBhvr additive="base">
                                        <p:cTn id="6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4">
                                            <p:txEl>
                                              <p:pRg st="10" end="10"/>
                                            </p:txEl>
                                          </p:spTgt>
                                        </p:tgtEl>
                                        <p:attrNameLst>
                                          <p:attrName>style.visibility</p:attrName>
                                        </p:attrNameLst>
                                      </p:cBhvr>
                                      <p:to>
                                        <p:strVal val="visible"/>
                                      </p:to>
                                    </p:set>
                                    <p:anim calcmode="lin" valueType="num">
                                      <p:cBhvr additive="base">
                                        <p:cTn id="71" dur="500" fill="hold"/>
                                        <p:tgtEl>
                                          <p:spTgt spid="14">
                                            <p:txEl>
                                              <p:pRg st="10" end="1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4">
                                            <p:txEl>
                                              <p:pRg st="10" end="10"/>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4">
                                            <p:txEl>
                                              <p:pRg st="11" end="11"/>
                                            </p:txEl>
                                          </p:spTgt>
                                        </p:tgtEl>
                                        <p:attrNameLst>
                                          <p:attrName>style.visibility</p:attrName>
                                        </p:attrNameLst>
                                      </p:cBhvr>
                                      <p:to>
                                        <p:strVal val="visible"/>
                                      </p:to>
                                    </p:set>
                                    <p:anim calcmode="lin" valueType="num">
                                      <p:cBhvr additive="base">
                                        <p:cTn id="75" dur="500" fill="hold"/>
                                        <p:tgtEl>
                                          <p:spTgt spid="14">
                                            <p:txEl>
                                              <p:pRg st="11" end="11"/>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4">
                                            <p:txEl>
                                              <p:pRg st="11" end="11"/>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4">
                                            <p:txEl>
                                              <p:pRg st="12" end="12"/>
                                            </p:txEl>
                                          </p:spTgt>
                                        </p:tgtEl>
                                        <p:attrNameLst>
                                          <p:attrName>style.visibility</p:attrName>
                                        </p:attrNameLst>
                                      </p:cBhvr>
                                      <p:to>
                                        <p:strVal val="visible"/>
                                      </p:to>
                                    </p:set>
                                    <p:anim calcmode="lin" valueType="num">
                                      <p:cBhvr additive="base">
                                        <p:cTn id="79" dur="500" fill="hold"/>
                                        <p:tgtEl>
                                          <p:spTgt spid="14">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4">
                                            <p:txEl>
                                              <p:pRg st="12" end="12"/>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additive="base">
                                        <p:cTn id="83" dur="500" fill="hold"/>
                                        <p:tgtEl>
                                          <p:spTgt spid="12"/>
                                        </p:tgtEl>
                                        <p:attrNameLst>
                                          <p:attrName>ppt_x</p:attrName>
                                        </p:attrNameLst>
                                      </p:cBhvr>
                                      <p:tavLst>
                                        <p:tav tm="0">
                                          <p:val>
                                            <p:strVal val="#ppt_x"/>
                                          </p:val>
                                        </p:tav>
                                        <p:tav tm="100000">
                                          <p:val>
                                            <p:strVal val="#ppt_x"/>
                                          </p:val>
                                        </p:tav>
                                      </p:tavLst>
                                    </p:anim>
                                    <p:anim calcmode="lin" valueType="num">
                                      <p:cBhvr additive="base">
                                        <p:cTn id="8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203200"/>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lvl="0" latinLnBrk="1">
                <a:lnSpc>
                  <a:spcPct val="116199"/>
                </a:lnSpc>
              </a:pPr>
              <a:r>
                <a:rPr lang="en-US" altLang="zh-CN" sz="2400" b="1" dirty="0">
                  <a:solidFill>
                    <a:srgbClr val="42464B"/>
                  </a:solidFill>
                  <a:latin typeface="Times New Roman" panose="02020603050405020304" pitchFamily="18" charset="0"/>
                  <a:cs typeface="Times New Roman" panose="02020603050405020304" pitchFamily="18" charset="0"/>
                </a:rPr>
                <a:t>What is policy(π)</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1104900" y="1206554"/>
            <a:ext cx="9779000" cy="460117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None/>
              <a:tabLst/>
              <a:defRPr/>
            </a:pPr>
            <a:r>
              <a:rPr kumimoji="0" lang="zh-CN" altLang="en-US"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强化学习的核心即让</a:t>
            </a:r>
            <a:r>
              <a:rPr lang="en-US" altLang="zh-CN" sz="2000" dirty="0">
                <a:solidFill>
                  <a:prstClr val="black"/>
                </a:solidFill>
                <a:latin typeface="华文中宋" panose="02010600040101010101" pitchFamily="2" charset="-122"/>
                <a:ea typeface="华文中宋" panose="02010600040101010101" pitchFamily="2" charset="-122"/>
              </a:rPr>
              <a:t>a</a:t>
            </a:r>
            <a:r>
              <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gent</a:t>
            </a:r>
            <a:r>
              <a:rPr kumimoji="0" lang="zh-CN" altLang="en-US"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通过训练得到一种解决问题的策略，也就是说让</a:t>
            </a:r>
            <a:r>
              <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agent</a:t>
            </a:r>
            <a:r>
              <a:rPr kumimoji="0" lang="zh-CN" altLang="en-US"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学会</a:t>
            </a:r>
            <a:r>
              <a:rPr kumimoji="0" lang="zh-CN" altLang="en-US" sz="2000" b="0"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在什么情况下应该做什么</a:t>
            </a:r>
            <a:endParaRPr kumimoji="0" lang="en-US" altLang="zh-CN" sz="2000" b="0"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ltLang="zh-CN" sz="2000" dirty="0">
              <a:solidFill>
                <a:srgbClr val="C00000"/>
              </a:solidFill>
              <a:latin typeface="华文中宋" panose="02010600040101010101" pitchFamily="2" charset="-122"/>
              <a:ea typeface="华文中宋" panose="02010600040101010101" pitchFamily="2" charset="-122"/>
            </a:endParaRPr>
          </a:p>
          <a:p>
            <a:pPr marL="0" lvl="0" indent="0">
              <a:buNone/>
              <a:defRPr/>
            </a:pPr>
            <a:r>
              <a:rPr lang="zh-CN" altLang="en-US" sz="2000" dirty="0">
                <a:latin typeface="华文中宋" panose="02010600040101010101" pitchFamily="2" charset="-122"/>
                <a:ea typeface="华文中宋" panose="02010600040101010101" pitchFamily="2" charset="-122"/>
              </a:rPr>
              <a:t>策略通常有以下两种描述形式：</a:t>
            </a:r>
          </a:p>
          <a:p>
            <a:pPr lvl="0">
              <a:defRPr/>
            </a:pPr>
            <a:endParaRPr lang="zh-CN" altLang="en-US" sz="2000" dirty="0">
              <a:latin typeface="华文中宋" panose="02010600040101010101" pitchFamily="2" charset="-122"/>
              <a:ea typeface="华文中宋" panose="02010600040101010101" pitchFamily="2" charset="-122"/>
            </a:endParaRPr>
          </a:p>
          <a:p>
            <a:pPr marL="0" lvl="0" indent="0" algn="ctr">
              <a:buNone/>
              <a:defRPr/>
            </a:pPr>
            <a:r>
              <a:rPr lang="en-US" altLang="zh-CN" sz="2400" dirty="0">
                <a:latin typeface="华文中宋" panose="02010600040101010101" pitchFamily="2" charset="-122"/>
                <a:ea typeface="华文中宋" panose="02010600040101010101" pitchFamily="2" charset="-122"/>
              </a:rPr>
              <a:t>π(s) = a</a:t>
            </a:r>
            <a:endParaRPr lang="zh-CN" altLang="en-US" sz="2400" baseline="-25000" dirty="0">
              <a:latin typeface="华文中宋" panose="02010600040101010101" pitchFamily="2" charset="-122"/>
              <a:ea typeface="华文中宋" panose="02010600040101010101" pitchFamily="2" charset="-122"/>
            </a:endParaRPr>
          </a:p>
          <a:p>
            <a:pPr marL="0" lvl="0" indent="0" algn="ctr">
              <a:buNone/>
              <a:defRPr/>
            </a:pPr>
            <a:r>
              <a:rPr lang="en-US" altLang="zh-CN" sz="1800" dirty="0">
                <a:latin typeface="华文中宋" panose="02010600040101010101" pitchFamily="2" charset="-122"/>
                <a:ea typeface="华文中宋" panose="02010600040101010101" pitchFamily="2" charset="-122"/>
              </a:rPr>
              <a:t>here , the policy is like a function; we input a S , and it returns an A</a:t>
            </a:r>
          </a:p>
          <a:p>
            <a:pPr marL="0" lvl="0" indent="0" algn="ctr">
              <a:buNone/>
              <a:defRPr/>
            </a:pPr>
            <a:r>
              <a:rPr lang="en-US" altLang="zh-CN" sz="2400" dirty="0">
                <a:latin typeface="华文中宋" panose="02010600040101010101" pitchFamily="2" charset="-122"/>
                <a:ea typeface="华文中宋" panose="02010600040101010101" pitchFamily="2" charset="-122"/>
              </a:rPr>
              <a:t>π(</a:t>
            </a:r>
            <a:r>
              <a:rPr lang="en-US" altLang="zh-CN" sz="2400" dirty="0" err="1">
                <a:latin typeface="华文中宋" panose="02010600040101010101" pitchFamily="2" charset="-122"/>
                <a:ea typeface="华文中宋" panose="02010600040101010101" pitchFamily="2" charset="-122"/>
              </a:rPr>
              <a:t>a|s</a:t>
            </a:r>
            <a:r>
              <a:rPr lang="en-US" altLang="zh-CN" sz="2400" dirty="0">
                <a:latin typeface="华文中宋" panose="02010600040101010101" pitchFamily="2" charset="-122"/>
                <a:ea typeface="华文中宋" panose="02010600040101010101" pitchFamily="2" charset="-122"/>
              </a:rPr>
              <a:t>) = P[A</a:t>
            </a:r>
            <a:r>
              <a:rPr lang="en-US" altLang="zh-CN" sz="2400" baseline="-25000" dirty="0">
                <a:latin typeface="华文中宋" panose="02010600040101010101" pitchFamily="2" charset="-122"/>
                <a:ea typeface="华文中宋" panose="02010600040101010101" pitchFamily="2" charset="-122"/>
              </a:rPr>
              <a:t>t</a:t>
            </a:r>
            <a:r>
              <a:rPr lang="en-US" altLang="zh-CN" sz="2400" dirty="0">
                <a:latin typeface="华文中宋" panose="02010600040101010101" pitchFamily="2" charset="-122"/>
                <a:ea typeface="华文中宋" panose="02010600040101010101" pitchFamily="2" charset="-122"/>
              </a:rPr>
              <a:t>=</a:t>
            </a:r>
            <a:r>
              <a:rPr lang="en-US" altLang="zh-CN" sz="2400" dirty="0" err="1">
                <a:latin typeface="华文中宋" panose="02010600040101010101" pitchFamily="2" charset="-122"/>
                <a:ea typeface="华文中宋" panose="02010600040101010101" pitchFamily="2" charset="-122"/>
              </a:rPr>
              <a:t>a|S</a:t>
            </a:r>
            <a:r>
              <a:rPr lang="en-US" altLang="zh-CN" sz="2400" baseline="-25000" dirty="0" err="1">
                <a:latin typeface="华文中宋" panose="02010600040101010101" pitchFamily="2" charset="-122"/>
                <a:ea typeface="华文中宋" panose="02010600040101010101" pitchFamily="2" charset="-122"/>
              </a:rPr>
              <a:t>t</a:t>
            </a:r>
            <a:r>
              <a:rPr lang="en-US" altLang="zh-CN" sz="2400" dirty="0">
                <a:latin typeface="华文中宋" panose="02010600040101010101" pitchFamily="2" charset="-122"/>
                <a:ea typeface="华文中宋" panose="02010600040101010101" pitchFamily="2" charset="-122"/>
              </a:rPr>
              <a:t>=s]</a:t>
            </a:r>
          </a:p>
          <a:p>
            <a:pPr marL="0" lvl="0" indent="0" algn="ctr">
              <a:buNone/>
              <a:defRPr/>
            </a:pPr>
            <a:r>
              <a:rPr lang="en-US" altLang="zh-CN" sz="1800" dirty="0">
                <a:latin typeface="华文中宋" panose="02010600040101010101" pitchFamily="2" charset="-122"/>
                <a:ea typeface="华文中宋" panose="02010600040101010101" pitchFamily="2" charset="-122"/>
              </a:rPr>
              <a:t>here </a:t>
            </a:r>
            <a:r>
              <a:rPr lang="zh-CN" altLang="en-US" sz="1800" dirty="0">
                <a:latin typeface="华文中宋" panose="02010600040101010101" pitchFamily="2" charset="-122"/>
                <a:ea typeface="华文中宋" panose="02010600040101010101" pitchFamily="2" charset="-122"/>
              </a:rPr>
              <a:t>，</a:t>
            </a:r>
            <a:r>
              <a:rPr lang="en-US" altLang="zh-CN" sz="1800" dirty="0">
                <a:latin typeface="华文中宋" panose="02010600040101010101" pitchFamily="2" charset="-122"/>
                <a:ea typeface="华文中宋" panose="02010600040101010101" pitchFamily="2" charset="-122"/>
              </a:rPr>
              <a:t>π describes a probability distribution, which represents the probability that the output action is &lt;a&gt; when the input state is &lt;s&gt;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000" b="0"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endParaRPr>
          </a:p>
        </p:txBody>
      </p:sp>
    </p:spTree>
    <p:extLst>
      <p:ext uri="{BB962C8B-B14F-4D97-AF65-F5344CB8AC3E}">
        <p14:creationId xmlns:p14="http://schemas.microsoft.com/office/powerpoint/2010/main" val="406413288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203200"/>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lvl="0" latinLnBrk="1">
                <a:lnSpc>
                  <a:spcPct val="116199"/>
                </a:lnSpc>
              </a:pPr>
              <a:r>
                <a:rPr lang="en-US" altLang="zh-CN" sz="2400" b="1" dirty="0">
                  <a:solidFill>
                    <a:srgbClr val="42464B"/>
                  </a:solidFill>
                  <a:latin typeface="Times New Roman" panose="02020603050405020304" pitchFamily="18" charset="0"/>
                  <a:cs typeface="Times New Roman" panose="02020603050405020304" pitchFamily="18" charset="0"/>
                </a:rPr>
                <a:t>What is model</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1104900" y="1206554"/>
                <a:ext cx="9779000" cy="460117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defRPr/>
                </a:pPr>
                <a:r>
                  <a:rPr lang="zh-CN" altLang="en-US" sz="2000" dirty="0">
                    <a:solidFill>
                      <a:prstClr val="black"/>
                    </a:solidFill>
                    <a:latin typeface="华文中宋" panose="02010600040101010101" pitchFamily="2" charset="-122"/>
                    <a:ea typeface="华文中宋" panose="02010600040101010101" pitchFamily="2" charset="-122"/>
                  </a:rPr>
                  <a:t>在</a:t>
                </a:r>
                <a:r>
                  <a:rPr lang="en-US" altLang="zh-CN" sz="2000" dirty="0">
                    <a:solidFill>
                      <a:prstClr val="black"/>
                    </a:solidFill>
                    <a:latin typeface="华文中宋" panose="02010600040101010101" pitchFamily="2" charset="-122"/>
                    <a:ea typeface="华文中宋" panose="02010600040101010101" pitchFamily="2" charset="-122"/>
                  </a:rPr>
                  <a:t>RL</a:t>
                </a:r>
                <a:r>
                  <a:rPr lang="zh-CN" altLang="en-US" sz="2000" dirty="0">
                    <a:solidFill>
                      <a:prstClr val="black"/>
                    </a:solidFill>
                    <a:latin typeface="华文中宋" panose="02010600040101010101" pitchFamily="2" charset="-122"/>
                    <a:ea typeface="华文中宋" panose="02010600040101010101" pitchFamily="2" charset="-122"/>
                  </a:rPr>
                  <a:t>中，模型是用于</a:t>
                </a:r>
                <a:r>
                  <a:rPr lang="zh-CN" altLang="en-US" sz="2000" dirty="0">
                    <a:solidFill>
                      <a:srgbClr val="C00000"/>
                    </a:solidFill>
                    <a:latin typeface="华文中宋" panose="02010600040101010101" pitchFamily="2" charset="-122"/>
                    <a:ea typeface="华文中宋" panose="02010600040101010101" pitchFamily="2" charset="-122"/>
                  </a:rPr>
                  <a:t>预测环境中将发生什么的一套描述信息</a:t>
                </a:r>
              </a:p>
              <a:p>
                <a:pPr lvl="0">
                  <a:defRPr/>
                </a:pPr>
                <a:endParaRPr lang="en-US" altLang="zh-CN" sz="2000" dirty="0">
                  <a:solidFill>
                    <a:prstClr val="black"/>
                  </a:solidFill>
                  <a:latin typeface="华文中宋" panose="02010600040101010101" pitchFamily="2" charset="-122"/>
                  <a:ea typeface="华文中宋" panose="02010600040101010101" pitchFamily="2" charset="-122"/>
                </a:endParaRPr>
              </a:p>
              <a:p>
                <a:pPr marL="0" lvl="0" indent="0">
                  <a:buNone/>
                  <a:defRPr/>
                </a:pPr>
                <a:r>
                  <a:rPr lang="zh-CN" altLang="en-US" sz="2000" dirty="0">
                    <a:solidFill>
                      <a:prstClr val="black"/>
                    </a:solidFill>
                    <a:latin typeface="华文中宋" panose="02010600040101010101" pitchFamily="2" charset="-122"/>
                    <a:ea typeface="华文中宋" panose="02010600040101010101" pitchFamily="2" charset="-122"/>
                  </a:rPr>
                  <a:t>通常来说，除非完全由人主观构造的环境，正常的</a:t>
                </a:r>
                <a:r>
                  <a:rPr lang="en-US" altLang="zh-CN" sz="2000" dirty="0">
                    <a:solidFill>
                      <a:prstClr val="black"/>
                    </a:solidFill>
                    <a:latin typeface="华文中宋" panose="02010600040101010101" pitchFamily="2" charset="-122"/>
                    <a:ea typeface="华文中宋" panose="02010600040101010101" pitchFamily="2" charset="-122"/>
                  </a:rPr>
                  <a:t>environment</a:t>
                </a:r>
                <a:r>
                  <a:rPr lang="zh-CN" altLang="en-US" sz="2000" dirty="0">
                    <a:solidFill>
                      <a:prstClr val="black"/>
                    </a:solidFill>
                    <a:latin typeface="华文中宋" panose="02010600040101010101" pitchFamily="2" charset="-122"/>
                    <a:ea typeface="华文中宋" panose="02010600040101010101" pitchFamily="2" charset="-122"/>
                  </a:rPr>
                  <a:t>以什么样的规律变化，是没有办法直接表示出来的，所以，我们一般使用如下表达式来描述模型：</a:t>
                </a:r>
                <a:endParaRPr lang="en-US" altLang="zh-CN" sz="2000" dirty="0">
                  <a:solidFill>
                    <a:prstClr val="black"/>
                  </a:solidFill>
                  <a:latin typeface="华文中宋" panose="02010600040101010101" pitchFamily="2" charset="-122"/>
                  <a:ea typeface="华文中宋" panose="02010600040101010101" pitchFamily="2" charset="-122"/>
                </a:endParaRPr>
              </a:p>
              <a:p>
                <a:pPr marL="0" lvl="0" indent="0">
                  <a:buNone/>
                  <a:defRPr/>
                </a:pPr>
                <a:endParaRPr lang="en-US" altLang="zh-CN" sz="2000" i="1" dirty="0">
                  <a:solidFill>
                    <a:prstClr val="black"/>
                  </a:solidFill>
                  <a:latin typeface="华文中宋" panose="02010600040101010101" pitchFamily="2" charset="-122"/>
                  <a:ea typeface="华文中宋" panose="02010600040101010101" pitchFamily="2" charset="-122"/>
                </a:endParaRPr>
              </a:p>
              <a:p>
                <a:pPr marL="0" lvl="0" indent="0">
                  <a:buNone/>
                  <a:defRPr/>
                </a:pPr>
                <a14:m>
                  <m:oMathPara xmlns:m="http://schemas.openxmlformats.org/officeDocument/2006/math">
                    <m:oMathParaPr>
                      <m:jc m:val="centerGroup"/>
                    </m:oMathParaPr>
                    <m:oMath xmlns:m="http://schemas.openxmlformats.org/officeDocument/2006/math">
                      <m:sSubSup>
                        <m:sSubSupPr>
                          <m:ctrlPr>
                            <a:rPr lang="en-US" altLang="zh-CN" sz="2400" i="1" dirty="0">
                              <a:latin typeface="Cambria Math" panose="02040503050406030204" pitchFamily="18" charset="0"/>
                            </a:rPr>
                          </m:ctrlPr>
                        </m:sSubSupPr>
                        <m:e>
                          <m:r>
                            <a:rPr lang="en-US" altLang="zh-CN" sz="2400" i="1" dirty="0">
                              <a:latin typeface="Cambria Math" panose="02040503050406030204" pitchFamily="18" charset="0"/>
                            </a:rPr>
                            <m:t>𝑃</m:t>
                          </m:r>
                        </m:e>
                        <m:sub>
                          <m:r>
                            <a:rPr lang="en-US" altLang="zh-CN" sz="2400" i="1" dirty="0">
                              <a:latin typeface="Cambria Math" panose="02040503050406030204" pitchFamily="18" charset="0"/>
                            </a:rPr>
                            <m:t>𝑠𝑠</m:t>
                          </m:r>
                          <m:r>
                            <a:rPr lang="en-US" altLang="zh-CN" sz="2400" i="1" baseline="30000" dirty="0">
                              <a:latin typeface="Cambria Math" panose="02040503050406030204" pitchFamily="18" charset="0"/>
                            </a:rPr>
                            <m:t>′</m:t>
                          </m:r>
                        </m:sub>
                        <m:sup>
                          <m:r>
                            <m:rPr>
                              <m:sty m:val="p"/>
                            </m:rPr>
                            <a:rPr lang="en-US" altLang="zh-CN" sz="2400" i="1" dirty="0">
                              <a:latin typeface="Cambria Math" panose="02040503050406030204" pitchFamily="18" charset="0"/>
                            </a:rPr>
                            <m:t>a</m:t>
                          </m:r>
                        </m:sup>
                      </m:sSubSup>
                      <m:r>
                        <a:rPr lang="en-US" altLang="zh-CN" sz="2400" i="1" dirty="0">
                          <a:latin typeface="Cambria Math" panose="02040503050406030204" pitchFamily="18" charset="0"/>
                        </a:rPr>
                        <m:t>=</m:t>
                      </m:r>
                      <m:r>
                        <a:rPr lang="en-US" altLang="zh-CN" sz="2400" i="1" dirty="0">
                          <a:latin typeface="Cambria Math" panose="02040503050406030204" pitchFamily="18" charset="0"/>
                        </a:rPr>
                        <m:t>𝑃</m:t>
                      </m:r>
                      <m:d>
                        <m:dPr>
                          <m:begChr m:val="["/>
                          <m:endChr m:val="|"/>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𝑆</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𝑠</m:t>
                              </m:r>
                            </m:e>
                            <m:sup>
                              <m:r>
                                <a:rPr lang="en-US" altLang="zh-CN" sz="2400" i="1" dirty="0">
                                  <a:latin typeface="Cambria Math" panose="02040503050406030204" pitchFamily="18" charset="0"/>
                                </a:rPr>
                                <m:t>′</m:t>
                              </m:r>
                            </m:sup>
                          </m:sSup>
                        </m:e>
                      </m:d>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𝑆</m:t>
                          </m:r>
                        </m:e>
                        <m:sub>
                          <m:r>
                            <a:rPr lang="en-US" altLang="zh-CN" sz="2400" i="1" dirty="0">
                              <a:latin typeface="Cambria Math" panose="02040503050406030204" pitchFamily="18" charset="0"/>
                            </a:rPr>
                            <m:t>𝑡</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𝑠</m:t>
                      </m:r>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𝐴</m:t>
                          </m:r>
                        </m:e>
                        <m:sub>
                          <m:r>
                            <a:rPr lang="en-US" altLang="zh-CN" sz="2400" i="1" dirty="0">
                              <a:latin typeface="Cambria Math" panose="02040503050406030204" pitchFamily="18" charset="0"/>
                            </a:rPr>
                            <m:t>𝑡</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𝑎</m:t>
                      </m:r>
                      <m:r>
                        <a:rPr lang="en-US" altLang="zh-CN" sz="2400" i="1" dirty="0">
                          <a:latin typeface="Cambria Math" panose="02040503050406030204" pitchFamily="18" charset="0"/>
                        </a:rPr>
                        <m:t>]          </m:t>
                      </m:r>
                      <m:sSubSup>
                        <m:sSubSupPr>
                          <m:ctrlPr>
                            <a:rPr lang="en-US" altLang="zh-CN" sz="2400" i="1" dirty="0">
                              <a:latin typeface="Cambria Math" panose="02040503050406030204" pitchFamily="18" charset="0"/>
                            </a:rPr>
                          </m:ctrlPr>
                        </m:sSubSupPr>
                        <m:e>
                          <m:r>
                            <m:rPr>
                              <m:sty m:val="p"/>
                            </m:rPr>
                            <a:rPr lang="en-US" altLang="zh-CN" sz="2400" i="1" dirty="0">
                              <a:latin typeface="Cambria Math" panose="02040503050406030204" pitchFamily="18" charset="0"/>
                            </a:rPr>
                            <m:t>R</m:t>
                          </m:r>
                        </m:e>
                        <m:sub>
                          <m:r>
                            <a:rPr lang="en-US" altLang="zh-CN" sz="2400" i="1" dirty="0">
                              <a:latin typeface="Cambria Math" panose="02040503050406030204" pitchFamily="18" charset="0"/>
                            </a:rPr>
                            <m:t>𝑠</m:t>
                          </m:r>
                        </m:sub>
                        <m:sup>
                          <m:r>
                            <m:rPr>
                              <m:sty m:val="p"/>
                            </m:rPr>
                            <a:rPr lang="en-US" altLang="zh-CN" sz="2400" i="1" dirty="0">
                              <a:latin typeface="Cambria Math" panose="02040503050406030204" pitchFamily="18" charset="0"/>
                            </a:rPr>
                            <m:t>a</m:t>
                          </m:r>
                        </m:sup>
                      </m:sSubSup>
                      <m:r>
                        <a:rPr lang="en-US" altLang="zh-CN" sz="2400" i="1" dirty="0">
                          <a:latin typeface="Cambria Math" panose="02040503050406030204" pitchFamily="18" charset="0"/>
                        </a:rPr>
                        <m:t>=</m:t>
                      </m:r>
                      <m:r>
                        <a:rPr lang="en-US" altLang="zh-CN" sz="2400" i="1" dirty="0">
                          <a:latin typeface="Cambria Math" panose="02040503050406030204" pitchFamily="18" charset="0"/>
                        </a:rPr>
                        <m:t>𝐸</m:t>
                      </m:r>
                      <m:d>
                        <m:dPr>
                          <m:begChr m:val="["/>
                          <m:endChr m:val="|"/>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𝑅</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e>
                      </m:d>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𝑆</m:t>
                          </m:r>
                        </m:e>
                        <m:sub>
                          <m:r>
                            <a:rPr lang="en-US" altLang="zh-CN" sz="2400" i="1" dirty="0">
                              <a:latin typeface="Cambria Math" panose="02040503050406030204" pitchFamily="18" charset="0"/>
                            </a:rPr>
                            <m:t>𝑡</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𝑠</m:t>
                      </m:r>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𝐴</m:t>
                          </m:r>
                        </m:e>
                        <m:sub>
                          <m:r>
                            <a:rPr lang="en-US" altLang="zh-CN" sz="2400" i="1" dirty="0">
                              <a:latin typeface="Cambria Math" panose="02040503050406030204" pitchFamily="18" charset="0"/>
                            </a:rPr>
                            <m:t>𝑡</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𝑎</m:t>
                      </m:r>
                      <m:r>
                        <a:rPr lang="en-US" altLang="zh-CN" sz="2400" i="1" dirty="0">
                          <a:latin typeface="Cambria Math" panose="02040503050406030204" pitchFamily="18" charset="0"/>
                        </a:rPr>
                        <m:t>]</m:t>
                      </m:r>
                    </m:oMath>
                  </m:oMathPara>
                </a14:m>
                <a:endParaRPr lang="en-US" altLang="zh-CN" sz="2000" dirty="0"/>
              </a:p>
              <a:p>
                <a:pPr lvl="0">
                  <a:defRPr/>
                </a:pPr>
                <a:endParaRPr lang="en-US" altLang="zh-CN" sz="2000" dirty="0">
                  <a:solidFill>
                    <a:prstClr val="black"/>
                  </a:solidFill>
                  <a:latin typeface="华文中宋" panose="02010600040101010101" pitchFamily="2" charset="-122"/>
                  <a:ea typeface="华文中宋" panose="02010600040101010101" pitchFamily="2" charset="-122"/>
                </a:endParaRPr>
              </a:p>
            </p:txBody>
          </p:sp>
        </mc:Choice>
        <mc:Fallback xmlns="">
          <p:sp>
            <p:nvSpPr>
              <p:cNvPr id="14" name="内容占位符 4">
                <a:extLst>
                  <a:ext uri="{FF2B5EF4-FFF2-40B4-BE49-F238E27FC236}">
                    <a16:creationId xmlns:a16="http://schemas.microsoft.com/office/drawing/2014/main" id="{1533096B-7CF9-4AF8-9F21-654283E87B30}"/>
                  </a:ext>
                </a:extLst>
              </p:cNvPr>
              <p:cNvSpPr txBox="1">
                <a:spLocks noRot="1" noChangeAspect="1" noMove="1" noResize="1" noEditPoints="1" noAdjustHandles="1" noChangeArrowheads="1" noChangeShapeType="1" noTextEdit="1"/>
              </p:cNvSpPr>
              <p:nvPr/>
            </p:nvSpPr>
            <p:spPr>
              <a:xfrm>
                <a:off x="1104900" y="1206554"/>
                <a:ext cx="9779000" cy="4601178"/>
              </a:xfrm>
              <a:prstGeom prst="rect">
                <a:avLst/>
              </a:prstGeom>
              <a:blipFill>
                <a:blip r:embed="rId3"/>
                <a:stretch>
                  <a:fillRect l="-623" t="-795" r="-1683"/>
                </a:stretch>
              </a:blipFill>
            </p:spPr>
            <p:txBody>
              <a:bodyPr/>
              <a:lstStyle/>
              <a:p>
                <a:r>
                  <a:rPr lang="zh-CN" altLang="en-US">
                    <a:noFill/>
                  </a:rPr>
                  <a:t> </a:t>
                </a:r>
              </a:p>
            </p:txBody>
          </p:sp>
        </mc:Fallback>
      </mc:AlternateContent>
      <p:graphicFrame>
        <p:nvGraphicFramePr>
          <p:cNvPr id="3" name="表格 6">
            <a:extLst>
              <a:ext uri="{FF2B5EF4-FFF2-40B4-BE49-F238E27FC236}">
                <a16:creationId xmlns:a16="http://schemas.microsoft.com/office/drawing/2014/main" id="{F120D7D6-3C19-4525-B6B0-2A320AC0B6E5}"/>
              </a:ext>
            </a:extLst>
          </p:cNvPr>
          <p:cNvGraphicFramePr>
            <a:graphicFrameLocks noGrp="1"/>
          </p:cNvGraphicFramePr>
          <p:nvPr>
            <p:extLst>
              <p:ext uri="{D42A27DB-BD31-4B8C-83A1-F6EECF244321}">
                <p14:modId xmlns:p14="http://schemas.microsoft.com/office/powerpoint/2010/main" val="3583232942"/>
              </p:ext>
            </p:extLst>
          </p:nvPr>
        </p:nvGraphicFramePr>
        <p:xfrm>
          <a:off x="1358900" y="3413193"/>
          <a:ext cx="4800600" cy="219456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3858213898"/>
                    </a:ext>
                  </a:extLst>
                </a:gridCol>
                <a:gridCol w="685800">
                  <a:extLst>
                    <a:ext uri="{9D8B030D-6E8A-4147-A177-3AD203B41FA5}">
                      <a16:colId xmlns:a16="http://schemas.microsoft.com/office/drawing/2014/main" val="3019516330"/>
                    </a:ext>
                  </a:extLst>
                </a:gridCol>
                <a:gridCol w="685800">
                  <a:extLst>
                    <a:ext uri="{9D8B030D-6E8A-4147-A177-3AD203B41FA5}">
                      <a16:colId xmlns:a16="http://schemas.microsoft.com/office/drawing/2014/main" val="248302454"/>
                    </a:ext>
                  </a:extLst>
                </a:gridCol>
                <a:gridCol w="685800">
                  <a:extLst>
                    <a:ext uri="{9D8B030D-6E8A-4147-A177-3AD203B41FA5}">
                      <a16:colId xmlns:a16="http://schemas.microsoft.com/office/drawing/2014/main" val="2372449363"/>
                    </a:ext>
                  </a:extLst>
                </a:gridCol>
                <a:gridCol w="685800">
                  <a:extLst>
                    <a:ext uri="{9D8B030D-6E8A-4147-A177-3AD203B41FA5}">
                      <a16:colId xmlns:a16="http://schemas.microsoft.com/office/drawing/2014/main" val="981856231"/>
                    </a:ext>
                  </a:extLst>
                </a:gridCol>
                <a:gridCol w="685800">
                  <a:extLst>
                    <a:ext uri="{9D8B030D-6E8A-4147-A177-3AD203B41FA5}">
                      <a16:colId xmlns:a16="http://schemas.microsoft.com/office/drawing/2014/main" val="2922916872"/>
                    </a:ext>
                  </a:extLst>
                </a:gridCol>
                <a:gridCol w="685800">
                  <a:extLst>
                    <a:ext uri="{9D8B030D-6E8A-4147-A177-3AD203B41FA5}">
                      <a16:colId xmlns:a16="http://schemas.microsoft.com/office/drawing/2014/main" val="4138190100"/>
                    </a:ext>
                  </a:extLst>
                </a:gridCol>
              </a:tblGrid>
              <a:tr h="255528">
                <a:tc>
                  <a:txBody>
                    <a:bodyPr/>
                    <a:lstStyle/>
                    <a:p>
                      <a:pPr algn="ctr"/>
                      <a:endParaRPr lang="zh-CN" altLang="en-US" dirty="0"/>
                    </a:p>
                  </a:txBody>
                  <a:tcPr/>
                </a:tc>
                <a:tc gridSpan="2">
                  <a:txBody>
                    <a:bodyPr/>
                    <a:lstStyle/>
                    <a:p>
                      <a:pPr algn="ctr"/>
                      <a:r>
                        <a:rPr lang="en-US" altLang="zh-CN" dirty="0"/>
                        <a:t>S</a:t>
                      </a:r>
                      <a:r>
                        <a:rPr lang="en-US" altLang="zh-CN" baseline="-25000" dirty="0"/>
                        <a:t>1</a:t>
                      </a:r>
                      <a:endParaRPr lang="zh-CN" altLang="en-US" baseline="-25000" dirty="0"/>
                    </a:p>
                  </a:txBody>
                  <a:tcPr/>
                </a:tc>
                <a:tc hMerge="1">
                  <a:txBody>
                    <a:bodyPr/>
                    <a:lstStyle/>
                    <a:p>
                      <a:endParaRPr lang="zh-CN" altLang="en-US" dirty="0"/>
                    </a:p>
                  </a:txBody>
                  <a:tcPr/>
                </a:tc>
                <a:tc>
                  <a:txBody>
                    <a:bodyPr/>
                    <a:lstStyle/>
                    <a:p>
                      <a:pPr algn="ctr"/>
                      <a:r>
                        <a:rPr lang="en-US" altLang="zh-CN" dirty="0"/>
                        <a:t>S</a:t>
                      </a:r>
                      <a:r>
                        <a:rPr lang="en-US" altLang="zh-CN" baseline="-25000" dirty="0"/>
                        <a:t>2</a:t>
                      </a:r>
                      <a:endParaRPr lang="zh-CN" altLang="en-US" baseline="-25000" dirty="0"/>
                    </a:p>
                  </a:txBody>
                  <a:tcPr/>
                </a:tc>
                <a:tc>
                  <a:txBody>
                    <a:bodyPr/>
                    <a:lstStyle/>
                    <a:p>
                      <a:pPr algn="ctr"/>
                      <a:r>
                        <a:rPr lang="en-US" altLang="zh-CN" dirty="0"/>
                        <a:t>S</a:t>
                      </a:r>
                      <a:r>
                        <a:rPr lang="en-US" altLang="zh-CN" baseline="-25000" dirty="0"/>
                        <a:t>3</a:t>
                      </a:r>
                      <a:endParaRPr lang="zh-CN" altLang="en-US" baseline="-25000" dirty="0"/>
                    </a:p>
                  </a:txBody>
                  <a:tcPr/>
                </a:tc>
                <a:tc>
                  <a:txBody>
                    <a:bodyPr/>
                    <a:lstStyle/>
                    <a:p>
                      <a:pPr algn="ctr"/>
                      <a:r>
                        <a:rPr lang="en-US" altLang="zh-CN" dirty="0"/>
                        <a:t>…</a:t>
                      </a:r>
                      <a:endParaRPr lang="zh-CN" altLang="en-US" dirty="0"/>
                    </a:p>
                  </a:txBody>
                  <a:tcPr/>
                </a:tc>
                <a:tc>
                  <a:txBody>
                    <a:bodyPr/>
                    <a:lstStyle/>
                    <a:p>
                      <a:pPr algn="ctr"/>
                      <a:r>
                        <a:rPr lang="en-US" altLang="zh-CN" dirty="0"/>
                        <a:t>S</a:t>
                      </a:r>
                      <a:r>
                        <a:rPr lang="en-US" altLang="zh-CN" baseline="-25000" dirty="0"/>
                        <a:t>N</a:t>
                      </a:r>
                      <a:endParaRPr lang="zh-CN" altLang="en-US" baseline="-25000" dirty="0"/>
                    </a:p>
                  </a:txBody>
                  <a:tcPr/>
                </a:tc>
                <a:extLst>
                  <a:ext uri="{0D108BD9-81ED-4DB2-BD59-A6C34878D82A}">
                    <a16:rowId xmlns:a16="http://schemas.microsoft.com/office/drawing/2014/main" val="1583154707"/>
                  </a:ext>
                </a:extLst>
              </a:tr>
              <a:tr h="255528">
                <a:tc rowSpan="4">
                  <a:txBody>
                    <a:bodyPr/>
                    <a:lstStyle/>
                    <a:p>
                      <a:pPr algn="ctr"/>
                      <a:r>
                        <a:rPr lang="en-US" altLang="zh-CN" dirty="0"/>
                        <a:t>A</a:t>
                      </a:r>
                      <a:r>
                        <a:rPr lang="en-US" altLang="zh-CN" baseline="-25000" dirty="0"/>
                        <a:t>1</a:t>
                      </a:r>
                      <a:endParaRPr lang="zh-CN" altLang="en-US" baseline="-25000" dirty="0"/>
                    </a:p>
                  </a:txBody>
                  <a:tcPr/>
                </a:tc>
                <a:tc>
                  <a:txBody>
                    <a:bodyPr/>
                    <a:lstStyle/>
                    <a:p>
                      <a:pPr algn="ctr"/>
                      <a:r>
                        <a:rPr lang="en-US" altLang="zh-CN" dirty="0"/>
                        <a:t>S</a:t>
                      </a:r>
                      <a:r>
                        <a:rPr lang="en-US" altLang="zh-CN" baseline="-25000" dirty="0"/>
                        <a:t>1</a:t>
                      </a:r>
                      <a:endParaRPr lang="zh-CN" altLang="en-US" baseline="-25000" dirty="0"/>
                    </a:p>
                  </a:txBody>
                  <a:tcPr/>
                </a:tc>
                <a:tc>
                  <a:txBody>
                    <a:bodyPr/>
                    <a:lstStyle/>
                    <a:p>
                      <a:pPr algn="ctr"/>
                      <a:r>
                        <a:rPr lang="en-US" altLang="zh-CN" dirty="0"/>
                        <a:t>0.1</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958206349"/>
                  </a:ext>
                </a:extLst>
              </a:tr>
              <a:tr h="255528">
                <a:tc vMerge="1">
                  <a:txBody>
                    <a:bodyPr/>
                    <a:lstStyle/>
                    <a:p>
                      <a:pPr algn="ctr"/>
                      <a:endParaRPr lang="zh-CN" altLang="en-US" dirty="0"/>
                    </a:p>
                  </a:txBody>
                  <a:tcPr/>
                </a:tc>
                <a:tc>
                  <a:txBody>
                    <a:bodyPr/>
                    <a:lstStyle/>
                    <a:p>
                      <a:pPr algn="ctr"/>
                      <a:r>
                        <a:rPr lang="en-US" altLang="zh-CN" dirty="0"/>
                        <a:t>S</a:t>
                      </a:r>
                      <a:r>
                        <a:rPr lang="en-US" altLang="zh-CN" baseline="-25000" dirty="0"/>
                        <a:t>2</a:t>
                      </a:r>
                      <a:endParaRPr lang="zh-CN" altLang="en-US" baseline="-25000" dirty="0"/>
                    </a:p>
                  </a:txBody>
                  <a:tcPr/>
                </a:tc>
                <a:tc>
                  <a:txBody>
                    <a:bodyPr/>
                    <a:lstStyle/>
                    <a:p>
                      <a:pPr algn="ctr"/>
                      <a:r>
                        <a:rPr lang="en-US" altLang="zh-CN" dirty="0"/>
                        <a:t>0.05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394134704"/>
                  </a:ext>
                </a:extLst>
              </a:tr>
              <a:tr h="255528">
                <a:tc vMerge="1">
                  <a:txBody>
                    <a:bodyPr/>
                    <a:lstStyle/>
                    <a:p>
                      <a:pPr algn="ct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091932068"/>
                  </a:ext>
                </a:extLst>
              </a:tr>
              <a:tr h="255528">
                <a:tc vMerge="1">
                  <a:txBody>
                    <a:bodyPr/>
                    <a:lstStyle/>
                    <a:p>
                      <a:pPr algn="ctr"/>
                      <a:endParaRPr lang="zh-CN" altLang="en-US" dirty="0"/>
                    </a:p>
                  </a:txBody>
                  <a:tcPr/>
                </a:tc>
                <a:tc>
                  <a:txBody>
                    <a:bodyPr/>
                    <a:lstStyle/>
                    <a:p>
                      <a:pPr algn="ctr"/>
                      <a:r>
                        <a:rPr lang="en-US" altLang="zh-CN" dirty="0"/>
                        <a:t>S</a:t>
                      </a:r>
                      <a:r>
                        <a:rPr lang="en-US" altLang="zh-CN" baseline="-25000" dirty="0"/>
                        <a:t>N</a:t>
                      </a:r>
                      <a:endParaRPr lang="zh-CN" altLang="en-US" baseline="-25000" dirty="0"/>
                    </a:p>
                  </a:txBody>
                  <a:tcPr/>
                </a:tc>
                <a:tc>
                  <a:txBody>
                    <a:bodyPr/>
                    <a:lstStyle/>
                    <a:p>
                      <a:pPr algn="ctr"/>
                      <a:r>
                        <a:rPr lang="en-US" altLang="zh-CN" dirty="0"/>
                        <a:t>0.12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426407518"/>
                  </a:ext>
                </a:extLst>
              </a:tr>
              <a:tr h="255528">
                <a:tc>
                  <a:txBody>
                    <a:bodyPr/>
                    <a:lstStyle/>
                    <a:p>
                      <a:pPr algn="ctr"/>
                      <a:r>
                        <a:rPr lang="en-US" altLang="zh-CN" sz="1800" kern="1200" dirty="0">
                          <a:solidFill>
                            <a:schemeClr val="dk1"/>
                          </a:solidFill>
                          <a:latin typeface="+mn-lt"/>
                          <a:ea typeface="+mn-ea"/>
                          <a:cs typeface="+mn-cs"/>
                        </a:rPr>
                        <a:t>…</a:t>
                      </a:r>
                      <a:endParaRPr lang="zh-CN" altLang="en-US" sz="1800" kern="1200" dirty="0">
                        <a:solidFill>
                          <a:schemeClr val="dk1"/>
                        </a:solidFill>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2721117483"/>
                  </a:ext>
                </a:extLst>
              </a:tr>
            </a:tbl>
          </a:graphicData>
        </a:graphic>
      </p:graphicFrame>
      <p:graphicFrame>
        <p:nvGraphicFramePr>
          <p:cNvPr id="8" name="表格 8">
            <a:extLst>
              <a:ext uri="{FF2B5EF4-FFF2-40B4-BE49-F238E27FC236}">
                <a16:creationId xmlns:a16="http://schemas.microsoft.com/office/drawing/2014/main" id="{AEF807A7-1284-4C3B-A741-0177F99E8B18}"/>
              </a:ext>
            </a:extLst>
          </p:cNvPr>
          <p:cNvGraphicFramePr>
            <a:graphicFrameLocks noGrp="1"/>
          </p:cNvGraphicFramePr>
          <p:nvPr>
            <p:extLst>
              <p:ext uri="{D42A27DB-BD31-4B8C-83A1-F6EECF244321}">
                <p14:modId xmlns:p14="http://schemas.microsoft.com/office/powerpoint/2010/main" val="2830706689"/>
              </p:ext>
            </p:extLst>
          </p:nvPr>
        </p:nvGraphicFramePr>
        <p:xfrm>
          <a:off x="6307849" y="3413193"/>
          <a:ext cx="4461936" cy="2194560"/>
        </p:xfrm>
        <a:graphic>
          <a:graphicData uri="http://schemas.openxmlformats.org/drawingml/2006/table">
            <a:tbl>
              <a:tblPr firstRow="1" bandRow="1">
                <a:tableStyleId>{5C22544A-7EE6-4342-B048-85BDC9FD1C3A}</a:tableStyleId>
              </a:tblPr>
              <a:tblGrid>
                <a:gridCol w="743656">
                  <a:extLst>
                    <a:ext uri="{9D8B030D-6E8A-4147-A177-3AD203B41FA5}">
                      <a16:colId xmlns:a16="http://schemas.microsoft.com/office/drawing/2014/main" val="472312012"/>
                    </a:ext>
                  </a:extLst>
                </a:gridCol>
                <a:gridCol w="743656">
                  <a:extLst>
                    <a:ext uri="{9D8B030D-6E8A-4147-A177-3AD203B41FA5}">
                      <a16:colId xmlns:a16="http://schemas.microsoft.com/office/drawing/2014/main" val="4101541257"/>
                    </a:ext>
                  </a:extLst>
                </a:gridCol>
                <a:gridCol w="743656">
                  <a:extLst>
                    <a:ext uri="{9D8B030D-6E8A-4147-A177-3AD203B41FA5}">
                      <a16:colId xmlns:a16="http://schemas.microsoft.com/office/drawing/2014/main" val="2896745567"/>
                    </a:ext>
                  </a:extLst>
                </a:gridCol>
                <a:gridCol w="743656">
                  <a:extLst>
                    <a:ext uri="{9D8B030D-6E8A-4147-A177-3AD203B41FA5}">
                      <a16:colId xmlns:a16="http://schemas.microsoft.com/office/drawing/2014/main" val="2875956277"/>
                    </a:ext>
                  </a:extLst>
                </a:gridCol>
                <a:gridCol w="743656">
                  <a:extLst>
                    <a:ext uri="{9D8B030D-6E8A-4147-A177-3AD203B41FA5}">
                      <a16:colId xmlns:a16="http://schemas.microsoft.com/office/drawing/2014/main" val="121728687"/>
                    </a:ext>
                  </a:extLst>
                </a:gridCol>
                <a:gridCol w="743656">
                  <a:extLst>
                    <a:ext uri="{9D8B030D-6E8A-4147-A177-3AD203B41FA5}">
                      <a16:colId xmlns:a16="http://schemas.microsoft.com/office/drawing/2014/main" val="2274505146"/>
                    </a:ext>
                  </a:extLst>
                </a:gridCol>
              </a:tblGrid>
              <a:tr h="247603">
                <a:tc>
                  <a:txBody>
                    <a:bodyPr/>
                    <a:lstStyle/>
                    <a:p>
                      <a:pPr algn="ctr"/>
                      <a:endParaRPr lang="zh-CN" altLang="en-US"/>
                    </a:p>
                  </a:txBody>
                  <a:tcPr/>
                </a:tc>
                <a:tc>
                  <a:txBody>
                    <a:bodyPr/>
                    <a:lstStyle/>
                    <a:p>
                      <a:pPr algn="ctr"/>
                      <a:r>
                        <a:rPr lang="en-US" altLang="zh-CN" dirty="0"/>
                        <a:t>S</a:t>
                      </a:r>
                      <a:r>
                        <a:rPr lang="en-US" altLang="zh-CN" baseline="-25000" dirty="0"/>
                        <a:t>1</a:t>
                      </a:r>
                      <a:endParaRPr lang="zh-CN" altLang="en-US" baseline="-25000" dirty="0"/>
                    </a:p>
                  </a:txBody>
                  <a:tcPr/>
                </a:tc>
                <a:tc>
                  <a:txBody>
                    <a:bodyPr/>
                    <a:lstStyle/>
                    <a:p>
                      <a:pPr algn="ctr"/>
                      <a:r>
                        <a:rPr lang="en-US" altLang="zh-CN" dirty="0"/>
                        <a:t>S</a:t>
                      </a:r>
                      <a:r>
                        <a:rPr lang="en-US" altLang="zh-CN" baseline="-25000" dirty="0"/>
                        <a:t>2</a:t>
                      </a:r>
                      <a:endParaRPr lang="zh-CN" altLang="en-US" baseline="-25000" dirty="0"/>
                    </a:p>
                  </a:txBody>
                  <a:tcPr/>
                </a:tc>
                <a:tc>
                  <a:txBody>
                    <a:bodyPr/>
                    <a:lstStyle/>
                    <a:p>
                      <a:pPr algn="ctr"/>
                      <a:r>
                        <a:rPr lang="en-US" altLang="zh-CN" dirty="0"/>
                        <a:t>S</a:t>
                      </a:r>
                      <a:r>
                        <a:rPr lang="en-US" altLang="zh-CN" baseline="-25000" dirty="0"/>
                        <a:t>3</a:t>
                      </a:r>
                      <a:endParaRPr lang="zh-CN" altLang="en-US" baseline="-25000" dirty="0"/>
                    </a:p>
                  </a:txBody>
                  <a:tcPr/>
                </a:tc>
                <a:tc>
                  <a:txBody>
                    <a:bodyPr/>
                    <a:lstStyle/>
                    <a:p>
                      <a:pPr algn="ctr"/>
                      <a:r>
                        <a:rPr lang="en-US" altLang="zh-CN" dirty="0"/>
                        <a:t>…</a:t>
                      </a:r>
                      <a:endParaRPr lang="zh-CN" altLang="en-US" dirty="0"/>
                    </a:p>
                  </a:txBody>
                  <a:tcPr/>
                </a:tc>
                <a:tc>
                  <a:txBody>
                    <a:bodyPr/>
                    <a:lstStyle/>
                    <a:p>
                      <a:pPr algn="ctr"/>
                      <a:r>
                        <a:rPr lang="en-US" altLang="zh-CN" dirty="0"/>
                        <a:t>S</a:t>
                      </a:r>
                      <a:r>
                        <a:rPr lang="en-US" altLang="zh-CN" baseline="-25000" dirty="0"/>
                        <a:t>N</a:t>
                      </a:r>
                      <a:endParaRPr lang="zh-CN" altLang="en-US" baseline="-25000" dirty="0"/>
                    </a:p>
                  </a:txBody>
                  <a:tcPr/>
                </a:tc>
                <a:extLst>
                  <a:ext uri="{0D108BD9-81ED-4DB2-BD59-A6C34878D82A}">
                    <a16:rowId xmlns:a16="http://schemas.microsoft.com/office/drawing/2014/main" val="186253138"/>
                  </a:ext>
                </a:extLst>
              </a:tr>
              <a:tr h="247603">
                <a:tc>
                  <a:txBody>
                    <a:bodyPr/>
                    <a:lstStyle/>
                    <a:p>
                      <a:pPr algn="ctr"/>
                      <a:r>
                        <a:rPr lang="en-US" altLang="zh-CN" dirty="0"/>
                        <a:t>A</a:t>
                      </a:r>
                      <a:r>
                        <a:rPr lang="en-US" altLang="zh-CN" baseline="-25000" dirty="0"/>
                        <a:t>1</a:t>
                      </a:r>
                      <a:endParaRPr lang="zh-CN" altLang="en-US" baseline="-25000" dirty="0"/>
                    </a:p>
                  </a:txBody>
                  <a:tcPr/>
                </a:tc>
                <a:tc>
                  <a:txBody>
                    <a:bodyPr/>
                    <a:lstStyle/>
                    <a:p>
                      <a:pPr algn="ctr"/>
                      <a:r>
                        <a:rPr lang="en-US" altLang="zh-CN" dirty="0"/>
                        <a:t>20</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3964318540"/>
                  </a:ext>
                </a:extLst>
              </a:tr>
              <a:tr h="247603">
                <a:tc>
                  <a:txBody>
                    <a:bodyPr/>
                    <a:lstStyle/>
                    <a:p>
                      <a:pPr algn="ctr"/>
                      <a:r>
                        <a:rPr lang="en-US" altLang="zh-CN" dirty="0"/>
                        <a:t>A</a:t>
                      </a:r>
                      <a:r>
                        <a:rPr lang="en-US" altLang="zh-CN" baseline="-25000" dirty="0"/>
                        <a:t>2</a:t>
                      </a:r>
                      <a:endParaRPr lang="zh-CN" altLang="en-US" baseline="-25000" dirty="0"/>
                    </a:p>
                  </a:txBody>
                  <a:tcPr/>
                </a:tc>
                <a:tc>
                  <a:txBody>
                    <a:bodyPr/>
                    <a:lstStyle/>
                    <a:p>
                      <a:pPr algn="ctr"/>
                      <a:r>
                        <a:rPr lang="en-US" altLang="zh-CN" dirty="0"/>
                        <a:t>0</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1187644582"/>
                  </a:ext>
                </a:extLst>
              </a:tr>
              <a:tr h="247603">
                <a:tc>
                  <a:txBody>
                    <a:bodyPr/>
                    <a:lstStyle/>
                    <a:p>
                      <a:pPr algn="ctr"/>
                      <a:r>
                        <a:rPr lang="en-US" altLang="zh-CN" dirty="0"/>
                        <a:t>A</a:t>
                      </a:r>
                      <a:r>
                        <a:rPr lang="en-US" altLang="zh-CN" baseline="-25000" dirty="0"/>
                        <a:t>3</a:t>
                      </a:r>
                      <a:endParaRPr lang="zh-CN" altLang="en-US" baseline="-25000"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609317097"/>
                  </a:ext>
                </a:extLst>
              </a:tr>
              <a:tr h="247603">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615894964"/>
                  </a:ext>
                </a:extLst>
              </a:tr>
              <a:tr h="247603">
                <a:tc>
                  <a:txBody>
                    <a:bodyPr/>
                    <a:lstStyle/>
                    <a:p>
                      <a:pPr algn="ctr"/>
                      <a:r>
                        <a:rPr lang="en-US" altLang="zh-CN" dirty="0"/>
                        <a:t>A</a:t>
                      </a:r>
                      <a:r>
                        <a:rPr lang="en-US" altLang="zh-CN" baseline="-25000" dirty="0"/>
                        <a:t>M</a:t>
                      </a:r>
                      <a:endParaRPr lang="zh-CN" altLang="en-US" baseline="-25000"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1717324527"/>
                  </a:ext>
                </a:extLst>
              </a:tr>
            </a:tbl>
          </a:graphicData>
        </a:graphic>
      </p:graphicFrame>
    </p:spTree>
    <p:extLst>
      <p:ext uri="{BB962C8B-B14F-4D97-AF65-F5344CB8AC3E}">
        <p14:creationId xmlns:p14="http://schemas.microsoft.com/office/powerpoint/2010/main" val="410758035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203200"/>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lvl="0" latinLnBrk="1">
                <a:lnSpc>
                  <a:spcPct val="116199"/>
                </a:lnSpc>
              </a:pPr>
              <a:r>
                <a:rPr lang="en-US" altLang="zh-CN" sz="2400" b="1" dirty="0">
                  <a:solidFill>
                    <a:srgbClr val="42464B"/>
                  </a:solidFill>
                  <a:latin typeface="Times New Roman" panose="02020603050405020304" pitchFamily="18" charset="0"/>
                  <a:cs typeface="Times New Roman" panose="02020603050405020304" pitchFamily="18" charset="0"/>
                </a:rPr>
                <a:t>How to get a good policy</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1104900" y="1206554"/>
            <a:ext cx="9779000" cy="460117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defRPr/>
            </a:pPr>
            <a:r>
              <a:rPr lang="zh-CN" altLang="en-US" sz="2000" dirty="0">
                <a:solidFill>
                  <a:prstClr val="black"/>
                </a:solidFill>
                <a:latin typeface="华文中宋" panose="02010600040101010101" pitchFamily="2" charset="-122"/>
                <a:ea typeface="华文中宋" panose="02010600040101010101" pitchFamily="2" charset="-122"/>
              </a:rPr>
              <a:t>比较不同的策略，就是在同样的环境下比较他们的得分，更确切的说，是</a:t>
            </a:r>
            <a:r>
              <a:rPr lang="zh-CN" altLang="en-US" sz="2000" dirty="0">
                <a:solidFill>
                  <a:srgbClr val="C00000"/>
                </a:solidFill>
                <a:latin typeface="华文中宋" panose="02010600040101010101" pitchFamily="2" charset="-122"/>
                <a:ea typeface="华文中宋" panose="02010600040101010101" pitchFamily="2" charset="-122"/>
              </a:rPr>
              <a:t>比较他们得分的数学期望值。</a:t>
            </a:r>
          </a:p>
          <a:p>
            <a:pPr marL="0" lvl="0" indent="0">
              <a:buNone/>
              <a:defRPr/>
            </a:pPr>
            <a:r>
              <a:rPr lang="zh-CN" altLang="en-US" sz="2000" dirty="0">
                <a:solidFill>
                  <a:prstClr val="black"/>
                </a:solidFill>
                <a:latin typeface="华文中宋" panose="02010600040101010101" pitchFamily="2" charset="-122"/>
                <a:ea typeface="华文中宋" panose="02010600040101010101" pitchFamily="2" charset="-122"/>
              </a:rPr>
              <a:t>哪个策略能在环境</a:t>
            </a:r>
            <a:r>
              <a:rPr lang="zh-CN" altLang="en-US" sz="2000" dirty="0">
                <a:latin typeface="华文中宋" panose="02010600040101010101" pitchFamily="2" charset="-122"/>
                <a:ea typeface="华文中宋" panose="02010600040101010101" pitchFamily="2" charset="-122"/>
              </a:rPr>
              <a:t>中</a:t>
            </a:r>
            <a:r>
              <a:rPr lang="zh-CN" altLang="en-US" sz="2000" dirty="0">
                <a:solidFill>
                  <a:srgbClr val="C00000"/>
                </a:solidFill>
                <a:latin typeface="华文中宋" panose="02010600040101010101" pitchFamily="2" charset="-122"/>
                <a:ea typeface="华文中宋" panose="02010600040101010101" pitchFamily="2" charset="-122"/>
              </a:rPr>
              <a:t>长期稳定地得到高分</a:t>
            </a:r>
            <a:r>
              <a:rPr lang="zh-CN" altLang="en-US" sz="2000" dirty="0">
                <a:solidFill>
                  <a:prstClr val="black"/>
                </a:solidFill>
                <a:latin typeface="华文中宋" panose="02010600040101010101" pitchFamily="2" charset="-122"/>
                <a:ea typeface="华文中宋" panose="02010600040101010101" pitchFamily="2" charset="-122"/>
              </a:rPr>
              <a:t>（更多奖励值），就是好的策略；反之，就是不好的策略。</a:t>
            </a:r>
          </a:p>
          <a:p>
            <a:pPr lvl="0">
              <a:defRPr/>
            </a:pPr>
            <a:endParaRPr lang="zh-CN" altLang="en-US" sz="2000" dirty="0">
              <a:solidFill>
                <a:prstClr val="black"/>
              </a:solidFill>
              <a:latin typeface="华文中宋" panose="02010600040101010101" pitchFamily="2" charset="-122"/>
              <a:ea typeface="华文中宋" panose="02010600040101010101" pitchFamily="2" charset="-122"/>
            </a:endParaRPr>
          </a:p>
          <a:p>
            <a:pPr marL="0" lvl="0" indent="0">
              <a:buNone/>
              <a:defRPr/>
            </a:pPr>
            <a:r>
              <a:rPr lang="zh-CN" altLang="en-US" sz="2000" dirty="0">
                <a:solidFill>
                  <a:prstClr val="black"/>
                </a:solidFill>
                <a:latin typeface="华文中宋" panose="02010600040101010101" pitchFamily="2" charset="-122"/>
                <a:ea typeface="华文中宋" panose="02010600040101010101" pitchFamily="2" charset="-122"/>
              </a:rPr>
              <a:t>通常，有两种思路来求解一个好的策略：</a:t>
            </a:r>
            <a:endParaRPr lang="en-US" altLang="zh-CN" sz="2000" dirty="0">
              <a:solidFill>
                <a:prstClr val="black"/>
              </a:solidFill>
              <a:latin typeface="华文中宋" panose="02010600040101010101" pitchFamily="2" charset="-122"/>
              <a:ea typeface="华文中宋" panose="02010600040101010101" pitchFamily="2" charset="-122"/>
            </a:endParaRPr>
          </a:p>
          <a:p>
            <a:pPr marL="457200" lvl="1" indent="0">
              <a:buNone/>
              <a:defRPr/>
            </a:pPr>
            <a:r>
              <a:rPr lang="en-US" altLang="zh-CN" sz="2000" dirty="0">
                <a:solidFill>
                  <a:prstClr val="black"/>
                </a:solidFill>
                <a:latin typeface="华文中宋" panose="02010600040101010101" pitchFamily="2" charset="-122"/>
                <a:ea typeface="华文中宋" panose="02010600040101010101" pitchFamily="2" charset="-122"/>
              </a:rPr>
              <a:t>1. </a:t>
            </a:r>
            <a:r>
              <a:rPr lang="zh-CN" altLang="en-US" sz="2000" dirty="0">
                <a:solidFill>
                  <a:prstClr val="black"/>
                </a:solidFill>
                <a:latin typeface="华文中宋" panose="02010600040101010101" pitchFamily="2" charset="-122"/>
                <a:ea typeface="华文中宋" panose="02010600040101010101" pitchFamily="2" charset="-122"/>
              </a:rPr>
              <a:t>直接法</a:t>
            </a:r>
            <a:endParaRPr lang="en-US" altLang="zh-CN" sz="2000" dirty="0">
              <a:solidFill>
                <a:prstClr val="black"/>
              </a:solidFill>
              <a:latin typeface="华文中宋" panose="02010600040101010101" pitchFamily="2" charset="-122"/>
              <a:ea typeface="华文中宋" panose="02010600040101010101" pitchFamily="2" charset="-122"/>
            </a:endParaRPr>
          </a:p>
          <a:p>
            <a:pPr marL="457200" lvl="1" indent="0">
              <a:buNone/>
              <a:defRPr/>
            </a:pPr>
            <a:r>
              <a:rPr lang="en-US" altLang="zh-CN" sz="2000" dirty="0">
                <a:solidFill>
                  <a:prstClr val="black"/>
                </a:solidFill>
                <a:latin typeface="华文中宋" panose="02010600040101010101" pitchFamily="2" charset="-122"/>
                <a:ea typeface="华文中宋" panose="02010600040101010101" pitchFamily="2" charset="-122"/>
              </a:rPr>
              <a:t>2. </a:t>
            </a:r>
            <a:r>
              <a:rPr lang="zh-CN" altLang="en-US" sz="2000" dirty="0">
                <a:solidFill>
                  <a:prstClr val="black"/>
                </a:solidFill>
                <a:latin typeface="华文中宋" panose="02010600040101010101" pitchFamily="2" charset="-122"/>
                <a:ea typeface="华文中宋" panose="02010600040101010101" pitchFamily="2" charset="-122"/>
              </a:rPr>
              <a:t>间接法</a:t>
            </a:r>
          </a:p>
        </p:txBody>
      </p:sp>
    </p:spTree>
    <p:extLst>
      <p:ext uri="{BB962C8B-B14F-4D97-AF65-F5344CB8AC3E}">
        <p14:creationId xmlns:p14="http://schemas.microsoft.com/office/powerpoint/2010/main" val="81921092"/>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fillRect l="-6264" r="-6264"/>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E7E60A0-4989-44AF-9094-F29F25E5DBEF}"/>
              </a:ext>
            </a:extLst>
          </p:cNvPr>
          <p:cNvGrpSpPr/>
          <p:nvPr/>
        </p:nvGrpSpPr>
        <p:grpSpPr>
          <a:xfrm>
            <a:off x="-787400" y="203200"/>
            <a:ext cx="12124209" cy="6098681"/>
            <a:chOff x="-787400" y="203200"/>
            <a:chExt cx="12124209" cy="6098681"/>
          </a:xfrm>
        </p:grpSpPr>
        <p:sp>
          <p:nvSpPr>
            <p:cNvPr id="2" name="Freeform 1"/>
            <p:cNvSpPr/>
            <p:nvPr/>
          </p:nvSpPr>
          <p:spPr>
            <a:xfrm>
              <a:off x="228600" y="203200"/>
              <a:ext cx="11108209" cy="6098681"/>
            </a:xfrm>
            <a:custGeom>
              <a:avLst/>
              <a:gdLst/>
              <a:ahLst/>
              <a:cxnLst/>
              <a:rect l="l" t="t" r="r" b="b"/>
              <a:pathLst>
                <a:path w="11108209" h="6098681">
                  <a:moveTo>
                    <a:pt x="0" y="105112"/>
                  </a:moveTo>
                  <a:cubicBezTo>
                    <a:pt x="0" y="47060"/>
                    <a:pt x="47060" y="0"/>
                    <a:pt x="105112" y="0"/>
                  </a:cubicBezTo>
                  <a:lnTo>
                    <a:pt x="11003097" y="0"/>
                  </a:lnTo>
                  <a:cubicBezTo>
                    <a:pt x="11030974" y="0"/>
                    <a:pt x="11057710" y="11074"/>
                    <a:pt x="11077422" y="30787"/>
                  </a:cubicBezTo>
                  <a:cubicBezTo>
                    <a:pt x="11097134" y="50499"/>
                    <a:pt x="11108209" y="77235"/>
                    <a:pt x="11108209" y="105112"/>
                  </a:cubicBezTo>
                  <a:lnTo>
                    <a:pt x="11108209" y="5993569"/>
                  </a:lnTo>
                  <a:cubicBezTo>
                    <a:pt x="11108209" y="6021446"/>
                    <a:pt x="11097134" y="6048182"/>
                    <a:pt x="11077422" y="6067894"/>
                  </a:cubicBezTo>
                  <a:cubicBezTo>
                    <a:pt x="11057710" y="6087607"/>
                    <a:pt x="11030974" y="6098681"/>
                    <a:pt x="11003097" y="6098681"/>
                  </a:cubicBezTo>
                  <a:lnTo>
                    <a:pt x="105112" y="6098681"/>
                  </a:lnTo>
                  <a:cubicBezTo>
                    <a:pt x="77235" y="6098681"/>
                    <a:pt x="50499" y="6087607"/>
                    <a:pt x="30787" y="6067894"/>
                  </a:cubicBezTo>
                  <a:cubicBezTo>
                    <a:pt x="11074" y="6048182"/>
                    <a:pt x="0" y="6021446"/>
                    <a:pt x="0" y="5993569"/>
                  </a:cubicBezTo>
                  <a:lnTo>
                    <a:pt x="0" y="105112"/>
                  </a:lnTo>
                  <a:close/>
                </a:path>
              </a:pathLst>
            </a:custGeom>
            <a:solidFill>
              <a:srgbClr val="FFFFFF"/>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342900" y="6108700"/>
              <a:ext cx="10865369" cy="50264"/>
            </a:xfrm>
            <a:custGeom>
              <a:avLst/>
              <a:gdLst/>
              <a:ahLst/>
              <a:cxnLst/>
              <a:rect l="l" t="t" r="r" b="b"/>
              <a:pathLst>
                <a:path w="10865369" h="50264">
                  <a:moveTo>
                    <a:pt x="0" y="25132"/>
                  </a:moveTo>
                  <a:cubicBezTo>
                    <a:pt x="0" y="11252"/>
                    <a:pt x="11252" y="0"/>
                    <a:pt x="25132" y="0"/>
                  </a:cubicBezTo>
                  <a:lnTo>
                    <a:pt x="10840238" y="0"/>
                  </a:lnTo>
                  <a:cubicBezTo>
                    <a:pt x="10854117" y="0"/>
                    <a:pt x="10865369" y="11252"/>
                    <a:pt x="10865369" y="25132"/>
                  </a:cubicBezTo>
                  <a:lnTo>
                    <a:pt x="10865369" y="25132"/>
                  </a:lnTo>
                  <a:cubicBezTo>
                    <a:pt x="10865369" y="39012"/>
                    <a:pt x="10854117" y="50264"/>
                    <a:pt x="10840238" y="50264"/>
                  </a:cubicBezTo>
                  <a:lnTo>
                    <a:pt x="25132" y="50264"/>
                  </a:lnTo>
                  <a:cubicBezTo>
                    <a:pt x="11252" y="50264"/>
                    <a:pt x="0" y="39012"/>
                    <a:pt x="0" y="25132"/>
                  </a:cubicBezTo>
                  <a:lnTo>
                    <a:pt x="0" y="25132"/>
                  </a:lnTo>
                  <a:close/>
                </a:path>
              </a:pathLst>
            </a:custGeom>
            <a:solidFill>
              <a:srgbClr val="002397">
                <a:alpha val="34117"/>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787400" y="482600"/>
              <a:ext cx="1717348" cy="421225"/>
            </a:xfrm>
            <a:custGeom>
              <a:avLst/>
              <a:gdLst/>
              <a:ahLst/>
              <a:cxnLst/>
              <a:rect l="l" t="t" r="r" b="b"/>
              <a:pathLst>
                <a:path w="1717348" h="421225">
                  <a:moveTo>
                    <a:pt x="0" y="210613"/>
                  </a:moveTo>
                  <a:cubicBezTo>
                    <a:pt x="0" y="154755"/>
                    <a:pt x="22189" y="101185"/>
                    <a:pt x="61687" y="61687"/>
                  </a:cubicBezTo>
                  <a:cubicBezTo>
                    <a:pt x="101185" y="22189"/>
                    <a:pt x="154755" y="0"/>
                    <a:pt x="210613" y="0"/>
                  </a:cubicBezTo>
                  <a:lnTo>
                    <a:pt x="1506736" y="0"/>
                  </a:lnTo>
                  <a:cubicBezTo>
                    <a:pt x="1562594" y="0"/>
                    <a:pt x="1616164" y="22189"/>
                    <a:pt x="1655661" y="61687"/>
                  </a:cubicBezTo>
                  <a:cubicBezTo>
                    <a:pt x="1695159" y="101185"/>
                    <a:pt x="1717348" y="154755"/>
                    <a:pt x="1717348" y="210613"/>
                  </a:cubicBezTo>
                  <a:lnTo>
                    <a:pt x="1717348" y="210613"/>
                  </a:lnTo>
                  <a:cubicBezTo>
                    <a:pt x="1717348" y="266471"/>
                    <a:pt x="1695159" y="320041"/>
                    <a:pt x="1655661" y="359538"/>
                  </a:cubicBezTo>
                  <a:cubicBezTo>
                    <a:pt x="1616164" y="399036"/>
                    <a:pt x="1562594" y="421225"/>
                    <a:pt x="1506736" y="421225"/>
                  </a:cubicBezTo>
                  <a:lnTo>
                    <a:pt x="210613" y="421225"/>
                  </a:lnTo>
                  <a:cubicBezTo>
                    <a:pt x="154755" y="421225"/>
                    <a:pt x="101185" y="399036"/>
                    <a:pt x="61687" y="359538"/>
                  </a:cubicBezTo>
                  <a:cubicBezTo>
                    <a:pt x="22189" y="320041"/>
                    <a:pt x="0" y="266471"/>
                    <a:pt x="0" y="210613"/>
                  </a:cubicBezTo>
                  <a:lnTo>
                    <a:pt x="0" y="210613"/>
                  </a:lnTo>
                  <a:close/>
                </a:path>
              </a:pathLst>
            </a:custGeom>
            <a:solidFill>
              <a:srgbClr val="002397">
                <a:alpha val="85882"/>
              </a:srgbClr>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1104900" y="495300"/>
              <a:ext cx="6191758" cy="419154"/>
            </a:xfrm>
            <a:prstGeom prst="rect">
              <a:avLst/>
            </a:prstGeom>
          </p:spPr>
          <p:txBody>
            <a:bodyPr lIns="31750" tIns="12700" rIns="31750" bIns="12700" rtlCol="0" anchor="t">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2464B"/>
                  </a:solidFill>
                  <a:effectLst/>
                  <a:uLnTx/>
                  <a:uFillTx/>
                  <a:latin typeface="Times New Roman" panose="02020603050405020304" pitchFamily="18" charset="0"/>
                  <a:ea typeface="宋体" panose="02010600030101010101" pitchFamily="2" charset="-122"/>
                  <a:cs typeface="Times New Roman" panose="02020603050405020304" pitchFamily="18" charset="0"/>
                </a:rPr>
                <a:t>Direct Method</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4" name="内容占位符 4">
                <a:extLst>
                  <a:ext uri="{FF2B5EF4-FFF2-40B4-BE49-F238E27FC236}">
                    <a16:creationId xmlns:a16="http://schemas.microsoft.com/office/drawing/2014/main" id="{1533096B-7CF9-4AF8-9F21-654283E87B30}"/>
                  </a:ext>
                </a:extLst>
              </p:cNvPr>
              <p:cNvSpPr txBox="1">
                <a:spLocks/>
              </p:cNvSpPr>
              <p:nvPr/>
            </p:nvSpPr>
            <p:spPr>
              <a:xfrm>
                <a:off x="1104900" y="1206554"/>
                <a:ext cx="9779000" cy="460117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None/>
                  <a:tabLst/>
                  <a:defRPr/>
                </a:pPr>
                <a:r>
                  <a:rPr kumimoji="0" lang="zh-CN" altLang="en-US"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对于策略函数 </a:t>
                </a:r>
                <a14:m>
                  <m:oMath xmlns:m="http://schemas.openxmlformats.org/officeDocument/2006/math">
                    <m:r>
                      <a:rPr kumimoji="0" lang="en-US" altLang="zh-CN" sz="2000" b="0" i="1" u="none" strike="noStrike" kern="1200" cap="none" spc="0" normalizeH="0" baseline="0" noProof="0" dirty="0" smtClean="0">
                        <a:ln>
                          <a:noFill/>
                        </a:ln>
                        <a:solidFill>
                          <a:srgbClr val="C00000"/>
                        </a:solidFill>
                        <a:effectLst/>
                        <a:uLnTx/>
                        <a:uFillTx/>
                        <a:latin typeface="Cambria Math" panose="02040503050406030204" pitchFamily="18" charset="0"/>
                        <a:ea typeface="华文中宋" panose="02010600040101010101" pitchFamily="2" charset="-122"/>
                        <a:cs typeface="+mn-cs"/>
                      </a:rPr>
                      <m:t>𝑎</m:t>
                    </m:r>
                    <m:r>
                      <a:rPr kumimoji="0" lang="en-US" altLang="zh-CN" sz="2000" b="0" i="1" u="none" strike="noStrike" kern="1200" cap="none" spc="0" normalizeH="0" baseline="0" noProof="0" dirty="0" smtClean="0">
                        <a:ln>
                          <a:noFill/>
                        </a:ln>
                        <a:solidFill>
                          <a:srgbClr val="C00000"/>
                        </a:solidFill>
                        <a:effectLst/>
                        <a:uLnTx/>
                        <a:uFillTx/>
                        <a:latin typeface="Cambria Math" panose="02040503050406030204" pitchFamily="18" charset="0"/>
                        <a:ea typeface="华文中宋" panose="02010600040101010101" pitchFamily="2" charset="-122"/>
                        <a:cs typeface="+mn-cs"/>
                      </a:rPr>
                      <m:t>=</m:t>
                    </m:r>
                    <m:r>
                      <a:rPr kumimoji="0" lang="en-US" altLang="zh-CN" sz="2000" b="0" i="1" u="none" strike="noStrike" kern="1200" cap="none" spc="0" normalizeH="0" baseline="0" noProof="0" dirty="0" smtClean="0">
                        <a:ln>
                          <a:noFill/>
                        </a:ln>
                        <a:solidFill>
                          <a:srgbClr val="C00000"/>
                        </a:solidFill>
                        <a:effectLst/>
                        <a:uLnTx/>
                        <a:uFillTx/>
                        <a:latin typeface="Cambria Math" panose="02040503050406030204" pitchFamily="18" charset="0"/>
                        <a:ea typeface="华文中宋" panose="02010600040101010101" pitchFamily="2" charset="-122"/>
                        <a:cs typeface="+mn-cs"/>
                      </a:rPr>
                      <m:t>𝜋</m:t>
                    </m:r>
                    <m:r>
                      <a:rPr kumimoji="0" lang="en-US" altLang="zh-CN" sz="2000" b="0" i="1" u="none" strike="noStrike" kern="1200" cap="none" spc="0" normalizeH="0" baseline="0" noProof="0" dirty="0" smtClean="0">
                        <a:ln>
                          <a:noFill/>
                        </a:ln>
                        <a:solidFill>
                          <a:srgbClr val="C00000"/>
                        </a:solidFill>
                        <a:effectLst/>
                        <a:uLnTx/>
                        <a:uFillTx/>
                        <a:latin typeface="Cambria Math" panose="02040503050406030204" pitchFamily="18" charset="0"/>
                        <a:ea typeface="华文中宋" panose="02010600040101010101" pitchFamily="2" charset="-122"/>
                        <a:cs typeface="+mn-cs"/>
                      </a:rPr>
                      <m:t>(</m:t>
                    </m:r>
                    <m:r>
                      <a:rPr kumimoji="0" lang="en-US" altLang="zh-CN" sz="2000" b="0" i="1" u="none" strike="noStrike" kern="1200" cap="none" spc="0" normalizeH="0" baseline="0" noProof="0" dirty="0" err="1" smtClean="0">
                        <a:ln>
                          <a:noFill/>
                        </a:ln>
                        <a:solidFill>
                          <a:srgbClr val="C00000"/>
                        </a:solidFill>
                        <a:effectLst/>
                        <a:uLnTx/>
                        <a:uFillTx/>
                        <a:latin typeface="Cambria Math" panose="02040503050406030204" pitchFamily="18" charset="0"/>
                        <a:ea typeface="华文中宋" panose="02010600040101010101" pitchFamily="2" charset="-122"/>
                        <a:cs typeface="+mn-cs"/>
                      </a:rPr>
                      <m:t>𝑠</m:t>
                    </m:r>
                    <m:r>
                      <a:rPr kumimoji="0" lang="en-US" altLang="zh-CN" sz="2000" b="0" i="1" u="none" strike="noStrike" kern="1200" cap="none" spc="0" normalizeH="0" baseline="0" noProof="0" dirty="0" smtClean="0">
                        <a:ln>
                          <a:noFill/>
                        </a:ln>
                        <a:solidFill>
                          <a:srgbClr val="C00000"/>
                        </a:solidFill>
                        <a:effectLst/>
                        <a:uLnTx/>
                        <a:uFillTx/>
                        <a:latin typeface="Cambria Math" panose="02040503050406030204" pitchFamily="18" charset="0"/>
                        <a:ea typeface="华文中宋" panose="02010600040101010101" pitchFamily="2" charset="-122"/>
                        <a:cs typeface="+mn-cs"/>
                      </a:rPr>
                      <m:t>)</m:t>
                    </m:r>
                  </m:oMath>
                </a14:m>
                <a:r>
                  <a:rPr kumimoji="0" lang="zh-CN" altLang="en-US"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，就是在</a:t>
                </a:r>
                <a:r>
                  <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s</a:t>
                </a:r>
                <a:r>
                  <a:rPr kumimoji="0" lang="zh-CN" altLang="en-US"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确定的情况下，输出一个动作</a:t>
                </a:r>
                <a:r>
                  <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a</a:t>
                </a:r>
                <a:r>
                  <a:rPr lang="zh-CN" altLang="en-US" sz="2000" dirty="0">
                    <a:solidFill>
                      <a:prstClr val="black"/>
                    </a:solidFill>
                    <a:latin typeface="华文中宋" panose="02010600040101010101" pitchFamily="2" charset="-122"/>
                    <a:ea typeface="华文中宋" panose="02010600040101010101" pitchFamily="2" charset="-122"/>
                  </a:rPr>
                  <a:t>。</a:t>
                </a:r>
                <a:endParaRPr lang="en-US" altLang="zh-CN" sz="2000" dirty="0">
                  <a:solidFill>
                    <a:prstClr val="black"/>
                  </a:solidFill>
                  <a:latin typeface="华文中宋" panose="02010600040101010101" pitchFamily="2" charset="-122"/>
                  <a:ea typeface="华文中宋" panose="02010600040101010101" pitchFamily="2" charset="-122"/>
                </a:endParaRPr>
              </a:p>
              <a:p>
                <a:pPr marL="0" marR="0" lvl="0" indent="0" algn="just" defTabSz="914400" rtl="0" eaLnBrk="1" fontAlgn="auto" latinLnBrk="0" hangingPunct="1">
                  <a:lnSpc>
                    <a:spcPct val="100000"/>
                  </a:lnSpc>
                  <a:spcBef>
                    <a:spcPct val="20000"/>
                  </a:spcBef>
                  <a:spcAft>
                    <a:spcPts val="0"/>
                  </a:spcAft>
                  <a:buClrTx/>
                  <a:buSzTx/>
                  <a:buNone/>
                  <a:tabLst/>
                  <a:defRPr/>
                </a:pPr>
                <a:r>
                  <a:rPr kumimoji="0" lang="zh-CN" altLang="en-US"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同时，在环境中，一个确定的状态</a:t>
                </a:r>
                <a:r>
                  <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s</a:t>
                </a:r>
                <a:r>
                  <a:rPr kumimoji="0" lang="zh-CN" altLang="en-US"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下执行动作</a:t>
                </a:r>
                <a:r>
                  <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a</a:t>
                </a:r>
                <a:r>
                  <a:rPr kumimoji="0" lang="zh-CN" altLang="en-US"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就会产生</a:t>
                </a:r>
                <a:r>
                  <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reward</a:t>
                </a:r>
                <a:r>
                  <a:rPr lang="zh-CN" altLang="en-US" sz="2000" dirty="0">
                    <a:solidFill>
                      <a:prstClr val="black"/>
                    </a:solidFill>
                    <a:latin typeface="华文中宋" panose="02010600040101010101" pitchFamily="2" charset="-122"/>
                    <a:ea typeface="华文中宋" panose="02010600040101010101" pitchFamily="2" charset="-122"/>
                  </a:rPr>
                  <a:t> </a:t>
                </a:r>
                <a14:m>
                  <m:oMath xmlns:m="http://schemas.openxmlformats.org/officeDocument/2006/math">
                    <m:r>
                      <a:rPr lang="en-US" altLang="zh-CN" sz="2000" i="1" dirty="0" smtClean="0">
                        <a:solidFill>
                          <a:srgbClr val="C00000"/>
                        </a:solidFill>
                        <a:latin typeface="Cambria Math" panose="02040503050406030204" pitchFamily="18" charset="0"/>
                        <a:ea typeface="华文中宋" panose="02010600040101010101" pitchFamily="2" charset="-122"/>
                      </a:rPr>
                      <m:t>𝑟</m:t>
                    </m:r>
                    <m:r>
                      <a:rPr lang="en-US" altLang="zh-CN" sz="2000" i="1" dirty="0" smtClean="0">
                        <a:solidFill>
                          <a:srgbClr val="C00000"/>
                        </a:solidFill>
                        <a:latin typeface="Cambria Math" panose="02040503050406030204" pitchFamily="18" charset="0"/>
                        <a:ea typeface="华文中宋" panose="02010600040101010101" pitchFamily="2" charset="-122"/>
                      </a:rPr>
                      <m:t>=</m:t>
                    </m:r>
                    <m:r>
                      <a:rPr lang="en-US" altLang="zh-CN" sz="2000" i="1" dirty="0" smtClean="0">
                        <a:solidFill>
                          <a:srgbClr val="C00000"/>
                        </a:solidFill>
                        <a:latin typeface="Cambria Math" panose="02040503050406030204" pitchFamily="18" charset="0"/>
                        <a:ea typeface="华文中宋" panose="02010600040101010101" pitchFamily="2" charset="-122"/>
                      </a:rPr>
                      <m:t>𝑅</m:t>
                    </m:r>
                    <m:r>
                      <a:rPr lang="en-US" altLang="zh-CN" sz="2000" i="1" dirty="0" smtClean="0">
                        <a:solidFill>
                          <a:srgbClr val="C00000"/>
                        </a:solidFill>
                        <a:latin typeface="Cambria Math" panose="02040503050406030204" pitchFamily="18" charset="0"/>
                        <a:ea typeface="华文中宋" panose="02010600040101010101" pitchFamily="2" charset="-122"/>
                      </a:rPr>
                      <m:t>(</m:t>
                    </m:r>
                    <m:r>
                      <a:rPr lang="en-US" altLang="zh-CN" sz="2000" i="1" dirty="0" err="1" smtClean="0">
                        <a:solidFill>
                          <a:srgbClr val="C00000"/>
                        </a:solidFill>
                        <a:latin typeface="Cambria Math" panose="02040503050406030204" pitchFamily="18" charset="0"/>
                        <a:ea typeface="华文中宋" panose="02010600040101010101" pitchFamily="2" charset="-122"/>
                      </a:rPr>
                      <m:t>𝑎</m:t>
                    </m:r>
                    <m:r>
                      <a:rPr lang="en-US" altLang="zh-CN" sz="2000" i="1" dirty="0" err="1" smtClean="0">
                        <a:solidFill>
                          <a:srgbClr val="C00000"/>
                        </a:solidFill>
                        <a:latin typeface="Cambria Math" panose="02040503050406030204" pitchFamily="18" charset="0"/>
                        <a:ea typeface="华文中宋" panose="02010600040101010101" pitchFamily="2" charset="-122"/>
                      </a:rPr>
                      <m:t>|</m:t>
                    </m:r>
                    <m:r>
                      <a:rPr lang="en-US" altLang="zh-CN" sz="2000" i="1" dirty="0" err="1" smtClean="0">
                        <a:solidFill>
                          <a:srgbClr val="C00000"/>
                        </a:solidFill>
                        <a:latin typeface="Cambria Math" panose="02040503050406030204" pitchFamily="18" charset="0"/>
                        <a:ea typeface="华文中宋" panose="02010600040101010101" pitchFamily="2" charset="-122"/>
                      </a:rPr>
                      <m:t>𝑠</m:t>
                    </m:r>
                    <m:r>
                      <a:rPr lang="en-US" altLang="zh-CN" sz="2000" i="1" dirty="0" smtClean="0">
                        <a:solidFill>
                          <a:srgbClr val="C00000"/>
                        </a:solidFill>
                        <a:latin typeface="Cambria Math" panose="02040503050406030204" pitchFamily="18" charset="0"/>
                        <a:ea typeface="华文中宋" panose="02010600040101010101" pitchFamily="2" charset="-122"/>
                      </a:rPr>
                      <m:t>)</m:t>
                    </m:r>
                  </m:oMath>
                </a14:m>
                <a:endParaRPr kumimoji="0" lang="en-US" altLang="zh-CN" sz="2000" b="0"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endParaRPr>
              </a:p>
              <a:p>
                <a:pPr marL="0" marR="0" lvl="0" indent="0" algn="just" defTabSz="914400" rtl="0" eaLnBrk="1" fontAlgn="auto" latinLnBrk="0" hangingPunct="1">
                  <a:lnSpc>
                    <a:spcPct val="100000"/>
                  </a:lnSpc>
                  <a:spcBef>
                    <a:spcPct val="20000"/>
                  </a:spcBef>
                  <a:spcAft>
                    <a:spcPts val="0"/>
                  </a:spcAft>
                  <a:buClrTx/>
                  <a:buSzTx/>
                  <a:buNone/>
                  <a:tabLst/>
                  <a:defRPr/>
                </a:pPr>
                <a:r>
                  <a:rPr lang="zh-CN" altLang="en-US" sz="2000" dirty="0">
                    <a:solidFill>
                      <a:prstClr val="black"/>
                    </a:solidFill>
                    <a:latin typeface="华文中宋" panose="02010600040101010101" pitchFamily="2" charset="-122"/>
                    <a:ea typeface="华文中宋" panose="02010600040101010101" pitchFamily="2" charset="-122"/>
                  </a:rPr>
                  <a:t>将上述二式结合得到 </a:t>
                </a:r>
                <a14:m>
                  <m:oMath xmlns:m="http://schemas.openxmlformats.org/officeDocument/2006/math">
                    <m:r>
                      <a:rPr lang="en-US" altLang="zh-CN" sz="2000" i="1" dirty="0" smtClean="0">
                        <a:solidFill>
                          <a:srgbClr val="C00000"/>
                        </a:solidFill>
                        <a:latin typeface="Cambria Math" panose="02040503050406030204" pitchFamily="18" charset="0"/>
                        <a:ea typeface="华文中宋" panose="02010600040101010101" pitchFamily="2" charset="-122"/>
                      </a:rPr>
                      <m:t>𝑟</m:t>
                    </m:r>
                    <m:r>
                      <a:rPr lang="en-US" altLang="zh-CN" sz="2000" i="1" dirty="0" smtClean="0">
                        <a:solidFill>
                          <a:srgbClr val="C00000"/>
                        </a:solidFill>
                        <a:latin typeface="Cambria Math" panose="02040503050406030204" pitchFamily="18" charset="0"/>
                        <a:ea typeface="华文中宋" panose="02010600040101010101" pitchFamily="2" charset="-122"/>
                      </a:rPr>
                      <m:t>=</m:t>
                    </m:r>
                    <m:r>
                      <a:rPr lang="en-US" altLang="zh-CN" sz="2000" i="1" dirty="0" smtClean="0">
                        <a:solidFill>
                          <a:srgbClr val="C00000"/>
                        </a:solidFill>
                        <a:latin typeface="Cambria Math" panose="02040503050406030204" pitchFamily="18" charset="0"/>
                        <a:ea typeface="华文中宋" panose="02010600040101010101" pitchFamily="2" charset="-122"/>
                      </a:rPr>
                      <m:t>𝑅</m:t>
                    </m:r>
                    <m:d>
                      <m:dPr>
                        <m:ctrlPr>
                          <a:rPr lang="en-US" altLang="zh-CN" sz="2000" i="1" dirty="0" smtClean="0">
                            <a:solidFill>
                              <a:srgbClr val="C00000"/>
                            </a:solidFill>
                            <a:latin typeface="Cambria Math" panose="02040503050406030204" pitchFamily="18" charset="0"/>
                            <a:ea typeface="华文中宋" panose="02010600040101010101" pitchFamily="2" charset="-122"/>
                          </a:rPr>
                        </m:ctrlPr>
                      </m:dPr>
                      <m:e>
                        <m:r>
                          <a:rPr lang="en-US" altLang="zh-CN" sz="2000" i="1" dirty="0" smtClean="0">
                            <a:solidFill>
                              <a:srgbClr val="C00000"/>
                            </a:solidFill>
                            <a:latin typeface="Cambria Math" panose="02040503050406030204" pitchFamily="18" charset="0"/>
                            <a:ea typeface="华文中宋" panose="02010600040101010101" pitchFamily="2" charset="-122"/>
                          </a:rPr>
                          <m:t>𝜋</m:t>
                        </m:r>
                        <m:d>
                          <m:dPr>
                            <m:ctrlPr>
                              <a:rPr lang="en-US" altLang="zh-CN" sz="2000" i="1" dirty="0" smtClean="0">
                                <a:solidFill>
                                  <a:srgbClr val="C00000"/>
                                </a:solidFill>
                                <a:latin typeface="Cambria Math" panose="02040503050406030204" pitchFamily="18" charset="0"/>
                                <a:ea typeface="华文中宋" panose="02010600040101010101" pitchFamily="2" charset="-122"/>
                              </a:rPr>
                            </m:ctrlPr>
                          </m:dPr>
                          <m:e>
                            <m:r>
                              <a:rPr lang="en-US" altLang="zh-CN" sz="2000" i="1" dirty="0" smtClean="0">
                                <a:solidFill>
                                  <a:srgbClr val="C00000"/>
                                </a:solidFill>
                                <a:latin typeface="Cambria Math" panose="02040503050406030204" pitchFamily="18" charset="0"/>
                                <a:ea typeface="华文中宋" panose="02010600040101010101" pitchFamily="2" charset="-122"/>
                              </a:rPr>
                              <m:t>𝑠</m:t>
                            </m:r>
                          </m:e>
                        </m:d>
                      </m:e>
                      <m:e>
                        <m:r>
                          <a:rPr lang="en-US" altLang="zh-CN" sz="2000" i="1" dirty="0" smtClean="0">
                            <a:solidFill>
                              <a:srgbClr val="C00000"/>
                            </a:solidFill>
                            <a:latin typeface="Cambria Math" panose="02040503050406030204" pitchFamily="18" charset="0"/>
                            <a:ea typeface="华文中宋" panose="02010600040101010101" pitchFamily="2" charset="-122"/>
                          </a:rPr>
                          <m:t>𝑠</m:t>
                        </m:r>
                      </m:e>
                    </m:d>
                  </m:oMath>
                </a14:m>
                <a:endParaRPr lang="en-US" altLang="zh-CN" sz="2000" dirty="0">
                  <a:solidFill>
                    <a:srgbClr val="C00000"/>
                  </a:solidFill>
                  <a:latin typeface="华文中宋" panose="02010600040101010101" pitchFamily="2" charset="-122"/>
                  <a:ea typeface="华文中宋" panose="02010600040101010101" pitchFamily="2" charset="-122"/>
                </a:endParaRPr>
              </a:p>
              <a:p>
                <a:pPr marL="0" marR="0" lvl="0" indent="0" algn="just" defTabSz="914400" rtl="0" eaLnBrk="1" fontAlgn="auto" latinLnBrk="0" hangingPunct="1">
                  <a:lnSpc>
                    <a:spcPct val="100000"/>
                  </a:lnSpc>
                  <a:spcBef>
                    <a:spcPct val="20000"/>
                  </a:spcBef>
                  <a:spcAft>
                    <a:spcPts val="0"/>
                  </a:spcAft>
                  <a:buClrTx/>
                  <a:buSzTx/>
                  <a:buNone/>
                  <a:tabLst/>
                  <a:defRPr/>
                </a:pPr>
                <a:endPar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a:p>
                <a:pPr marL="0" marR="0" lvl="0" indent="0" algn="just" defTabSz="914400" rtl="0" eaLnBrk="1" fontAlgn="auto" latinLnBrk="0" hangingPunct="1">
                  <a:lnSpc>
                    <a:spcPct val="100000"/>
                  </a:lnSpc>
                  <a:spcBef>
                    <a:spcPct val="20000"/>
                  </a:spcBef>
                  <a:spcAft>
                    <a:spcPts val="0"/>
                  </a:spcAft>
                  <a:buClrTx/>
                  <a:buSzTx/>
                  <a:buNone/>
                  <a:tabLst/>
                  <a:defRPr/>
                </a:pPr>
                <a:r>
                  <a:rPr kumimoji="0" lang="zh-CN" altLang="en-US"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基于此，一个策略</a:t>
                </a:r>
                <a:r>
                  <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π</a:t>
                </a:r>
                <a:r>
                  <a:rPr kumimoji="0" lang="zh-CN" altLang="en-US"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的得分可以利用如下形式计算</a:t>
                </a:r>
                <a:endParaRPr kumimoji="0" lang="en-US" altLang="zh-CN" sz="20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a:p>
                <a:pPr marL="0" indent="0" algn="ctr">
                  <a:buNone/>
                  <a:defRPr/>
                </a:pPr>
                <a14:m>
                  <m:oMathPara xmlns:m="http://schemas.openxmlformats.org/officeDocument/2006/math">
                    <m:oMathParaPr>
                      <m:jc m:val="centerGroup"/>
                    </m:oMathParaPr>
                    <m:oMath xmlns:m="http://schemas.openxmlformats.org/officeDocument/2006/math">
                      <m:r>
                        <a:rPr lang="en-US" altLang="zh-CN" sz="2400" i="1" dirty="0" smtClean="0">
                          <a:solidFill>
                            <a:srgbClr val="C00000"/>
                          </a:solidFill>
                          <a:latin typeface="Cambria Math" panose="02040503050406030204" pitchFamily="18" charset="0"/>
                          <a:ea typeface="华文中宋" panose="02010600040101010101" pitchFamily="2" charset="-122"/>
                        </a:rPr>
                        <m:t>𝐸</m:t>
                      </m:r>
                      <m:r>
                        <a:rPr lang="en-US" altLang="zh-CN" sz="2400" i="1" dirty="0" smtClean="0">
                          <a:solidFill>
                            <a:srgbClr val="C00000"/>
                          </a:solidFill>
                          <a:latin typeface="Cambria Math" panose="02040503050406030204" pitchFamily="18" charset="0"/>
                          <a:ea typeface="华文中宋" panose="02010600040101010101" pitchFamily="2" charset="-122"/>
                        </a:rPr>
                        <m:t>[</m:t>
                      </m:r>
                      <m:r>
                        <a:rPr lang="en-US" altLang="zh-CN" sz="2400" i="1" dirty="0" smtClean="0">
                          <a:solidFill>
                            <a:srgbClr val="C00000"/>
                          </a:solidFill>
                          <a:latin typeface="Cambria Math" panose="02040503050406030204" pitchFamily="18" charset="0"/>
                          <a:ea typeface="华文中宋" panose="02010600040101010101" pitchFamily="2" charset="-122"/>
                        </a:rPr>
                        <m:t>𝑅</m:t>
                      </m:r>
                      <m:r>
                        <a:rPr lang="en-US" altLang="zh-CN" sz="2400" i="1" dirty="0" smtClean="0">
                          <a:solidFill>
                            <a:srgbClr val="C00000"/>
                          </a:solidFill>
                          <a:latin typeface="Cambria Math" panose="02040503050406030204" pitchFamily="18" charset="0"/>
                          <a:ea typeface="华文中宋" panose="02010600040101010101" pitchFamily="2" charset="-122"/>
                        </a:rPr>
                        <m:t>(</m:t>
                      </m:r>
                      <m:r>
                        <a:rPr lang="en-US" altLang="zh-CN" sz="2400" i="1" dirty="0" smtClean="0">
                          <a:solidFill>
                            <a:srgbClr val="C00000"/>
                          </a:solidFill>
                          <a:latin typeface="Cambria Math" panose="02040503050406030204" pitchFamily="18" charset="0"/>
                          <a:ea typeface="华文中宋" panose="02010600040101010101" pitchFamily="2" charset="-122"/>
                        </a:rPr>
                        <m:t>𝜋</m:t>
                      </m:r>
                      <m:r>
                        <a:rPr lang="en-US" altLang="zh-CN" sz="2400" i="1" dirty="0" smtClean="0">
                          <a:solidFill>
                            <a:srgbClr val="C00000"/>
                          </a:solidFill>
                          <a:latin typeface="Cambria Math" panose="02040503050406030204" pitchFamily="18" charset="0"/>
                          <a:ea typeface="华文中宋" panose="02010600040101010101" pitchFamily="2" charset="-122"/>
                        </a:rPr>
                        <m:t>(</m:t>
                      </m:r>
                      <m:r>
                        <a:rPr lang="en-US" altLang="zh-CN" sz="2400" i="1" dirty="0" smtClean="0">
                          <a:solidFill>
                            <a:srgbClr val="C00000"/>
                          </a:solidFill>
                          <a:latin typeface="Cambria Math" panose="02040503050406030204" pitchFamily="18" charset="0"/>
                          <a:ea typeface="华文中宋" panose="02010600040101010101" pitchFamily="2" charset="-122"/>
                        </a:rPr>
                        <m:t>𝑠</m:t>
                      </m:r>
                      <m:r>
                        <a:rPr lang="en-US" altLang="zh-CN" sz="2400" i="1" dirty="0" smtClean="0">
                          <a:solidFill>
                            <a:srgbClr val="C00000"/>
                          </a:solidFill>
                          <a:latin typeface="Cambria Math" panose="02040503050406030204" pitchFamily="18" charset="0"/>
                          <a:ea typeface="华文中宋" panose="02010600040101010101" pitchFamily="2" charset="-122"/>
                        </a:rPr>
                        <m:t>)|</m:t>
                      </m:r>
                      <m:r>
                        <a:rPr lang="en-US" altLang="zh-CN" sz="2400" i="1" dirty="0" smtClean="0">
                          <a:solidFill>
                            <a:srgbClr val="C00000"/>
                          </a:solidFill>
                          <a:latin typeface="Cambria Math" panose="02040503050406030204" pitchFamily="18" charset="0"/>
                          <a:ea typeface="华文中宋" panose="02010600040101010101" pitchFamily="2" charset="-122"/>
                        </a:rPr>
                        <m:t>𝑠</m:t>
                      </m:r>
                      <m:r>
                        <a:rPr lang="en-US" altLang="zh-CN" sz="2400" i="1" dirty="0" smtClean="0">
                          <a:solidFill>
                            <a:srgbClr val="C00000"/>
                          </a:solidFill>
                          <a:latin typeface="Cambria Math" panose="02040503050406030204" pitchFamily="18" charset="0"/>
                          <a:ea typeface="华文中宋" panose="02010600040101010101" pitchFamily="2" charset="-122"/>
                        </a:rPr>
                        <m:t>)]=</m:t>
                      </m:r>
                      <m:f>
                        <m:fPr>
                          <m:ctrlPr>
                            <a:rPr lang="en-US" altLang="zh-CN" sz="2400" i="1" dirty="0" smtClean="0">
                              <a:solidFill>
                                <a:srgbClr val="C00000"/>
                              </a:solidFill>
                              <a:latin typeface="Cambria Math" panose="02040503050406030204" pitchFamily="18" charset="0"/>
                              <a:ea typeface="华文中宋" panose="02010600040101010101" pitchFamily="2" charset="-122"/>
                            </a:rPr>
                          </m:ctrlPr>
                        </m:fPr>
                        <m:num>
                          <m:r>
                            <a:rPr lang="en-US" altLang="zh-CN" sz="2400" i="1" dirty="0">
                              <a:solidFill>
                                <a:srgbClr val="C00000"/>
                              </a:solidFill>
                              <a:latin typeface="Cambria Math" panose="02040503050406030204" pitchFamily="18" charset="0"/>
                              <a:ea typeface="华文中宋" panose="02010600040101010101" pitchFamily="2" charset="-122"/>
                            </a:rPr>
                            <m:t>1</m:t>
                          </m:r>
                        </m:num>
                        <m:den>
                          <m:r>
                            <a:rPr lang="en-US" altLang="zh-CN" sz="2400" i="1" dirty="0">
                              <a:solidFill>
                                <a:srgbClr val="C00000"/>
                              </a:solidFill>
                              <a:latin typeface="Cambria Math" panose="02040503050406030204" pitchFamily="18" charset="0"/>
                              <a:ea typeface="华文中宋" panose="02010600040101010101" pitchFamily="2" charset="-122"/>
                            </a:rPr>
                            <m:t>𝑁</m:t>
                          </m:r>
                          <m:r>
                            <a:rPr lang="en-US" altLang="zh-CN" sz="2400" i="1" dirty="0">
                              <a:solidFill>
                                <a:srgbClr val="C00000"/>
                              </a:solidFill>
                              <a:latin typeface="Cambria Math" panose="02040503050406030204" pitchFamily="18" charset="0"/>
                              <a:ea typeface="华文中宋" panose="02010600040101010101" pitchFamily="2" charset="-122"/>
                            </a:rPr>
                            <m:t> </m:t>
                          </m:r>
                        </m:den>
                      </m:f>
                      <m:nary>
                        <m:naryPr>
                          <m:chr m:val="∑"/>
                          <m:ctrlPr>
                            <a:rPr lang="en-US" altLang="zh-CN" sz="2400" i="1" dirty="0" smtClean="0">
                              <a:solidFill>
                                <a:srgbClr val="C00000"/>
                              </a:solidFill>
                              <a:latin typeface="Cambria Math" panose="02040503050406030204" pitchFamily="18" charset="0"/>
                              <a:ea typeface="华文中宋" panose="02010600040101010101" pitchFamily="2" charset="-122"/>
                            </a:rPr>
                          </m:ctrlPr>
                        </m:naryPr>
                        <m:sub>
                          <m:r>
                            <m:rPr>
                              <m:brk m:alnAt="23"/>
                            </m:rPr>
                            <a:rPr lang="en-US" altLang="zh-CN" sz="2400" i="1" dirty="0">
                              <a:solidFill>
                                <a:srgbClr val="C00000"/>
                              </a:solidFill>
                              <a:latin typeface="Cambria Math" panose="02040503050406030204" pitchFamily="18" charset="0"/>
                              <a:ea typeface="华文中宋" panose="02010600040101010101" pitchFamily="2" charset="-122"/>
                            </a:rPr>
                            <m:t>𝑖</m:t>
                          </m:r>
                          <m:r>
                            <a:rPr lang="en-US" altLang="zh-CN" sz="2400" i="1" dirty="0">
                              <a:solidFill>
                                <a:srgbClr val="C00000"/>
                              </a:solidFill>
                              <a:latin typeface="Cambria Math" panose="02040503050406030204" pitchFamily="18" charset="0"/>
                              <a:ea typeface="华文中宋" panose="02010600040101010101" pitchFamily="2" charset="-122"/>
                            </a:rPr>
                            <m:t>=1</m:t>
                          </m:r>
                        </m:sub>
                        <m:sup>
                          <m:r>
                            <a:rPr lang="en-US" altLang="zh-CN" sz="2400" i="1" dirty="0">
                              <a:solidFill>
                                <a:srgbClr val="C00000"/>
                              </a:solidFill>
                              <a:latin typeface="Cambria Math" panose="02040503050406030204" pitchFamily="18" charset="0"/>
                              <a:ea typeface="华文中宋" panose="02010600040101010101" pitchFamily="2" charset="-122"/>
                            </a:rPr>
                            <m:t>𝑁</m:t>
                          </m:r>
                        </m:sup>
                        <m:e>
                          <m:r>
                            <a:rPr lang="en-US" altLang="zh-CN" sz="2400" i="1" dirty="0">
                              <a:solidFill>
                                <a:srgbClr val="C00000"/>
                              </a:solidFill>
                              <a:latin typeface="Cambria Math" panose="02040503050406030204" pitchFamily="18" charset="0"/>
                              <a:ea typeface="华文中宋" panose="02010600040101010101" pitchFamily="2" charset="-122"/>
                            </a:rPr>
                            <m:t>𝑅</m:t>
                          </m:r>
                          <m:d>
                            <m:dPr>
                              <m:ctrlPr>
                                <a:rPr lang="en-US" altLang="zh-CN" sz="2400" i="1" dirty="0" smtClean="0">
                                  <a:solidFill>
                                    <a:srgbClr val="C00000"/>
                                  </a:solidFill>
                                  <a:latin typeface="Cambria Math" panose="02040503050406030204" pitchFamily="18" charset="0"/>
                                  <a:ea typeface="华文中宋" panose="02010600040101010101" pitchFamily="2" charset="-122"/>
                                </a:rPr>
                              </m:ctrlPr>
                            </m:dPr>
                            <m:e>
                              <m:r>
                                <a:rPr lang="en-US" altLang="zh-CN" sz="2400" i="1" dirty="0">
                                  <a:solidFill>
                                    <a:srgbClr val="C00000"/>
                                  </a:solidFill>
                                  <a:latin typeface="Cambria Math" panose="02040503050406030204" pitchFamily="18" charset="0"/>
                                  <a:ea typeface="华文中宋" panose="02010600040101010101" pitchFamily="2" charset="-122"/>
                                </a:rPr>
                                <m:t>𝜋</m:t>
                              </m:r>
                              <m:r>
                                <a:rPr lang="en-US" altLang="zh-CN" sz="2400" b="0" i="1" dirty="0" smtClean="0">
                                  <a:solidFill>
                                    <a:srgbClr val="C00000"/>
                                  </a:solidFill>
                                  <a:latin typeface="Cambria Math" panose="02040503050406030204" pitchFamily="18" charset="0"/>
                                  <a:ea typeface="华文中宋" panose="02010600040101010101" pitchFamily="2" charset="-122"/>
                                </a:rPr>
                                <m:t>(</m:t>
                              </m:r>
                              <m:r>
                                <a:rPr lang="en-US" altLang="zh-CN" sz="2400" i="1" dirty="0">
                                  <a:solidFill>
                                    <a:srgbClr val="C00000"/>
                                  </a:solidFill>
                                  <a:latin typeface="Cambria Math" panose="02040503050406030204" pitchFamily="18" charset="0"/>
                                  <a:ea typeface="华文中宋" panose="02010600040101010101" pitchFamily="2" charset="-122"/>
                                </a:rPr>
                                <m:t>𝑠</m:t>
                              </m:r>
                              <m:r>
                                <a:rPr lang="en-US" altLang="zh-CN" sz="2400" i="1" baseline="-25000" dirty="0">
                                  <a:solidFill>
                                    <a:srgbClr val="C00000"/>
                                  </a:solidFill>
                                  <a:latin typeface="Cambria Math" panose="02040503050406030204" pitchFamily="18" charset="0"/>
                                  <a:ea typeface="华文中宋" panose="02010600040101010101" pitchFamily="2" charset="-122"/>
                                </a:rPr>
                                <m:t>𝑖</m:t>
                              </m:r>
                              <m:r>
                                <a:rPr lang="en-US" altLang="zh-CN" sz="2400" b="0" i="1" dirty="0" smtClean="0">
                                  <a:solidFill>
                                    <a:srgbClr val="C00000"/>
                                  </a:solidFill>
                                  <a:latin typeface="Cambria Math" panose="02040503050406030204" pitchFamily="18" charset="0"/>
                                  <a:ea typeface="华文中宋" panose="02010600040101010101" pitchFamily="2" charset="-122"/>
                                </a:rPr>
                                <m:t>)</m:t>
                              </m:r>
                            </m:e>
                            <m:e>
                              <m:r>
                                <a:rPr lang="en-US" altLang="zh-CN" sz="2400" i="1" dirty="0">
                                  <a:solidFill>
                                    <a:srgbClr val="C00000"/>
                                  </a:solidFill>
                                  <a:latin typeface="Cambria Math" panose="02040503050406030204" pitchFamily="18" charset="0"/>
                                  <a:ea typeface="华文中宋" panose="02010600040101010101" pitchFamily="2" charset="-122"/>
                                </a:rPr>
                                <m:t>𝑠</m:t>
                              </m:r>
                              <m:r>
                                <a:rPr lang="en-US" altLang="zh-CN" sz="2400" i="1" baseline="-25000" dirty="0">
                                  <a:solidFill>
                                    <a:srgbClr val="C00000"/>
                                  </a:solidFill>
                                  <a:latin typeface="Cambria Math" panose="02040503050406030204" pitchFamily="18" charset="0"/>
                                  <a:ea typeface="华文中宋" panose="02010600040101010101" pitchFamily="2" charset="-122"/>
                                </a:rPr>
                                <m:t>𝑖</m:t>
                              </m:r>
                            </m:e>
                          </m:d>
                        </m:e>
                      </m:nary>
                      <m:r>
                        <m:rPr>
                          <m:sty m:val="p"/>
                        </m:rPr>
                        <a:rPr lang="en-US" altLang="zh-CN" sz="2400" i="1" dirty="0" smtClean="0">
                          <a:solidFill>
                            <a:srgbClr val="C00000"/>
                          </a:solidFill>
                          <a:latin typeface="Cambria Math" panose="02040503050406030204" pitchFamily="18" charset="0"/>
                          <a:ea typeface="华文中宋" panose="02010600040101010101" pitchFamily="2" charset="-122"/>
                        </a:rPr>
                        <m:t>P</m:t>
                      </m:r>
                      <m:r>
                        <a:rPr lang="en-US" altLang="zh-CN" sz="2400" i="1" dirty="0" smtClean="0">
                          <a:solidFill>
                            <a:srgbClr val="C00000"/>
                          </a:solidFill>
                          <a:latin typeface="Cambria Math" panose="02040503050406030204" pitchFamily="18" charset="0"/>
                          <a:ea typeface="华文中宋" panose="02010600040101010101" pitchFamily="2" charset="-122"/>
                        </a:rPr>
                        <m:t>(</m:t>
                      </m:r>
                      <m:r>
                        <a:rPr lang="en-US" altLang="zh-CN" sz="2400" i="1" dirty="0" smtClean="0">
                          <a:solidFill>
                            <a:srgbClr val="C00000"/>
                          </a:solidFill>
                          <a:latin typeface="Cambria Math" panose="02040503050406030204" pitchFamily="18" charset="0"/>
                          <a:ea typeface="华文中宋" panose="02010600040101010101" pitchFamily="2" charset="-122"/>
                        </a:rPr>
                        <m:t>𝜋</m:t>
                      </m:r>
                      <m:r>
                        <a:rPr lang="en-US" altLang="zh-CN" sz="2400" i="1" dirty="0" smtClean="0">
                          <a:solidFill>
                            <a:srgbClr val="C00000"/>
                          </a:solidFill>
                          <a:latin typeface="Cambria Math" panose="02040503050406030204" pitchFamily="18" charset="0"/>
                          <a:ea typeface="华文中宋" panose="02010600040101010101" pitchFamily="2" charset="-122"/>
                        </a:rPr>
                        <m:t>(</m:t>
                      </m:r>
                      <m:r>
                        <a:rPr lang="en-US" altLang="zh-CN" sz="2400" i="1" dirty="0">
                          <a:solidFill>
                            <a:srgbClr val="C00000"/>
                          </a:solidFill>
                          <a:latin typeface="Cambria Math" panose="02040503050406030204" pitchFamily="18" charset="0"/>
                          <a:ea typeface="华文中宋" panose="02010600040101010101" pitchFamily="2" charset="-122"/>
                        </a:rPr>
                        <m:t>𝑠</m:t>
                      </m:r>
                      <m:r>
                        <a:rPr lang="en-US" altLang="zh-CN" sz="2400" i="1" baseline="-25000" dirty="0">
                          <a:solidFill>
                            <a:srgbClr val="C00000"/>
                          </a:solidFill>
                          <a:latin typeface="Cambria Math" panose="02040503050406030204" pitchFamily="18" charset="0"/>
                          <a:ea typeface="华文中宋" panose="02010600040101010101" pitchFamily="2" charset="-122"/>
                        </a:rPr>
                        <m:t>𝑖</m:t>
                      </m:r>
                      <m:r>
                        <a:rPr lang="en-US" altLang="zh-CN" sz="2400" i="1" dirty="0" smtClean="0">
                          <a:solidFill>
                            <a:srgbClr val="C00000"/>
                          </a:solidFill>
                          <a:latin typeface="Cambria Math" panose="02040503050406030204" pitchFamily="18" charset="0"/>
                          <a:ea typeface="华文中宋" panose="02010600040101010101" pitchFamily="2" charset="-122"/>
                        </a:rPr>
                        <m:t>)|</m:t>
                      </m:r>
                      <m:r>
                        <a:rPr lang="en-US" altLang="zh-CN" sz="2400" i="1" dirty="0">
                          <a:solidFill>
                            <a:srgbClr val="C00000"/>
                          </a:solidFill>
                          <a:latin typeface="Cambria Math" panose="02040503050406030204" pitchFamily="18" charset="0"/>
                          <a:ea typeface="华文中宋" panose="02010600040101010101" pitchFamily="2" charset="-122"/>
                        </a:rPr>
                        <m:t>𝑠</m:t>
                      </m:r>
                      <m:r>
                        <a:rPr lang="en-US" altLang="zh-CN" sz="2400" i="1" baseline="-25000" dirty="0">
                          <a:solidFill>
                            <a:srgbClr val="C00000"/>
                          </a:solidFill>
                          <a:latin typeface="Cambria Math" panose="02040503050406030204" pitchFamily="18" charset="0"/>
                          <a:ea typeface="华文中宋" panose="02010600040101010101" pitchFamily="2" charset="-122"/>
                        </a:rPr>
                        <m:t>𝑖</m:t>
                      </m:r>
                      <m:r>
                        <a:rPr lang="en-US" altLang="zh-CN" sz="2400" b="0" i="0" dirty="0" smtClean="0">
                          <a:solidFill>
                            <a:srgbClr val="C00000"/>
                          </a:solidFill>
                          <a:latin typeface="Cambria Math" panose="02040503050406030204" pitchFamily="18" charset="0"/>
                          <a:ea typeface="华文中宋" panose="02010600040101010101" pitchFamily="2" charset="-122"/>
                        </a:rPr>
                        <m:t>)</m:t>
                      </m:r>
                      <m:r>
                        <m:rPr>
                          <m:sty m:val="p"/>
                        </m:rPr>
                        <a:rPr lang="en-US" altLang="zh-CN" sz="2400" i="1" dirty="0" smtClean="0">
                          <a:solidFill>
                            <a:srgbClr val="C00000"/>
                          </a:solidFill>
                          <a:latin typeface="Cambria Math" panose="02040503050406030204" pitchFamily="18" charset="0"/>
                          <a:ea typeface="华文中宋" panose="02010600040101010101" pitchFamily="2" charset="-122"/>
                        </a:rPr>
                        <m:t>P</m:t>
                      </m:r>
                      <m:r>
                        <m:rPr>
                          <m:nor/>
                        </m:rPr>
                        <a:rPr lang="en-US" altLang="zh-CN" sz="2400" dirty="0">
                          <a:solidFill>
                            <a:srgbClr val="C00000"/>
                          </a:solidFill>
                          <a:latin typeface="华文中宋" panose="02010600040101010101" pitchFamily="2" charset="-122"/>
                          <a:ea typeface="华文中宋" panose="02010600040101010101" pitchFamily="2" charset="-122"/>
                        </a:rPr>
                        <m:t>(</m:t>
                      </m:r>
                      <m:r>
                        <a:rPr lang="en-US" altLang="zh-CN" sz="2400" i="1" dirty="0">
                          <a:solidFill>
                            <a:srgbClr val="C00000"/>
                          </a:solidFill>
                          <a:latin typeface="Cambria Math" panose="02040503050406030204" pitchFamily="18" charset="0"/>
                          <a:ea typeface="华文中宋" panose="02010600040101010101" pitchFamily="2" charset="-122"/>
                        </a:rPr>
                        <m:t>𝑠</m:t>
                      </m:r>
                      <m:r>
                        <a:rPr lang="en-US" altLang="zh-CN" sz="2400" i="1" baseline="-25000" dirty="0">
                          <a:solidFill>
                            <a:srgbClr val="C00000"/>
                          </a:solidFill>
                          <a:latin typeface="Cambria Math" panose="02040503050406030204" pitchFamily="18" charset="0"/>
                          <a:ea typeface="华文中宋" panose="02010600040101010101" pitchFamily="2" charset="-122"/>
                        </a:rPr>
                        <m:t>𝑖</m:t>
                      </m:r>
                      <m:r>
                        <m:rPr>
                          <m:nor/>
                        </m:rPr>
                        <a:rPr lang="en-US" altLang="zh-CN" sz="2400" dirty="0">
                          <a:solidFill>
                            <a:srgbClr val="C00000"/>
                          </a:solidFill>
                          <a:latin typeface="华文中宋" panose="02010600040101010101" pitchFamily="2" charset="-122"/>
                          <a:ea typeface="华文中宋" panose="02010600040101010101" pitchFamily="2" charset="-122"/>
                        </a:rPr>
                        <m:t>)</m:t>
                      </m:r>
                    </m:oMath>
                  </m:oMathPara>
                </a14:m>
                <a:endParaRPr lang="en-US" altLang="zh-CN" sz="2400" dirty="0">
                  <a:solidFill>
                    <a:srgbClr val="C00000"/>
                  </a:solidFill>
                  <a:latin typeface="华文中宋" panose="02010600040101010101" pitchFamily="2" charset="-122"/>
                  <a:ea typeface="华文中宋" panose="02010600040101010101" pitchFamily="2" charset="-122"/>
                </a:endParaRPr>
              </a:p>
              <a:p>
                <a:pPr>
                  <a:defRPr/>
                </a:pPr>
                <a:endParaRPr lang="en-US" altLang="zh-CN" sz="2400" dirty="0">
                  <a:solidFill>
                    <a:srgbClr val="C00000"/>
                  </a:solidFill>
                  <a:latin typeface="华文中宋" panose="02010600040101010101" pitchFamily="2" charset="-122"/>
                  <a:ea typeface="华文中宋" panose="02010600040101010101" pitchFamily="2" charset="-122"/>
                </a:endParaRPr>
              </a:p>
              <a:p>
                <a:pPr marL="0" indent="0">
                  <a:buNone/>
                  <a:defRPr/>
                </a:pPr>
                <a:r>
                  <a:rPr lang="zh-CN" altLang="en-US" sz="2000" dirty="0">
                    <a:latin typeface="华文中宋" panose="02010600040101010101" pitchFamily="2" charset="-122"/>
                    <a:ea typeface="华文中宋" panose="02010600040101010101" pitchFamily="2" charset="-122"/>
                  </a:rPr>
                  <a:t>直接法的思想就是，直接</a:t>
                </a:r>
                <a:r>
                  <a:rPr lang="zh-CN" altLang="en-US" sz="2000" dirty="0">
                    <a:solidFill>
                      <a:srgbClr val="C00000"/>
                    </a:solidFill>
                    <a:latin typeface="华文中宋" panose="02010600040101010101" pitchFamily="2" charset="-122"/>
                    <a:ea typeface="华文中宋" panose="02010600040101010101" pitchFamily="2" charset="-122"/>
                  </a:rPr>
                  <a:t>通过估计一个策略</a:t>
                </a:r>
                <a:r>
                  <a:rPr lang="en-US" altLang="zh-CN" sz="2000" dirty="0">
                    <a:solidFill>
                      <a:srgbClr val="C00000"/>
                    </a:solidFill>
                    <a:latin typeface="华文中宋" panose="02010600040101010101" pitchFamily="2" charset="-122"/>
                    <a:ea typeface="华文中宋" panose="02010600040101010101" pitchFamily="2" charset="-122"/>
                  </a:rPr>
                  <a:t>π</a:t>
                </a:r>
                <a:r>
                  <a:rPr lang="zh-CN" altLang="en-US" sz="2000" dirty="0">
                    <a:solidFill>
                      <a:srgbClr val="C00000"/>
                    </a:solidFill>
                    <a:latin typeface="华文中宋" panose="02010600040101010101" pitchFamily="2" charset="-122"/>
                    <a:ea typeface="华文中宋" panose="02010600040101010101" pitchFamily="2" charset="-122"/>
                  </a:rPr>
                  <a:t>的奖励期望，通过对</a:t>
                </a:r>
                <a:r>
                  <a:rPr lang="en-US" altLang="zh-CN" sz="2000" dirty="0">
                    <a:solidFill>
                      <a:srgbClr val="C00000"/>
                    </a:solidFill>
                    <a:latin typeface="华文中宋" panose="02010600040101010101" pitchFamily="2" charset="-122"/>
                    <a:ea typeface="华文中宋" panose="02010600040101010101" pitchFamily="2" charset="-122"/>
                  </a:rPr>
                  <a:t>R</a:t>
                </a:r>
                <a:r>
                  <a:rPr lang="zh-CN" altLang="en-US" sz="2000" dirty="0">
                    <a:solidFill>
                      <a:srgbClr val="C00000"/>
                    </a:solidFill>
                    <a:latin typeface="华文中宋" panose="02010600040101010101" pitchFamily="2" charset="-122"/>
                    <a:ea typeface="华文中宋" panose="02010600040101010101" pitchFamily="2" charset="-122"/>
                  </a:rPr>
                  <a:t>的比较来评估该策略的好坏</a:t>
                </a:r>
                <a:r>
                  <a:rPr lang="zh-CN" altLang="en-US" sz="2000" dirty="0">
                    <a:latin typeface="华文中宋" panose="02010600040101010101" pitchFamily="2" charset="-122"/>
                    <a:ea typeface="华文中宋" panose="02010600040101010101" pitchFamily="2" charset="-122"/>
                  </a:rPr>
                  <a:t>，进而得到一个好的策略。</a:t>
                </a:r>
                <a:endParaRPr lang="en-US" altLang="zh-CN" sz="2000" dirty="0">
                  <a:solidFill>
                    <a:srgbClr val="C00000"/>
                  </a:solidFill>
                  <a:latin typeface="华文中宋" panose="02010600040101010101" pitchFamily="2" charset="-122"/>
                  <a:ea typeface="华文中宋" panose="02010600040101010101" pitchFamily="2" charset="-122"/>
                </a:endParaRPr>
              </a:p>
            </p:txBody>
          </p:sp>
        </mc:Choice>
        <mc:Fallback xmlns="">
          <p:sp>
            <p:nvSpPr>
              <p:cNvPr id="14" name="内容占位符 4">
                <a:extLst>
                  <a:ext uri="{FF2B5EF4-FFF2-40B4-BE49-F238E27FC236}">
                    <a16:creationId xmlns:a16="http://schemas.microsoft.com/office/drawing/2014/main" id="{1533096B-7CF9-4AF8-9F21-654283E87B30}"/>
                  </a:ext>
                </a:extLst>
              </p:cNvPr>
              <p:cNvSpPr txBox="1">
                <a:spLocks noRot="1" noChangeAspect="1" noMove="1" noResize="1" noEditPoints="1" noAdjustHandles="1" noChangeArrowheads="1" noChangeShapeType="1" noTextEdit="1"/>
              </p:cNvSpPr>
              <p:nvPr/>
            </p:nvSpPr>
            <p:spPr>
              <a:xfrm>
                <a:off x="1104900" y="1206554"/>
                <a:ext cx="9779000" cy="4601178"/>
              </a:xfrm>
              <a:prstGeom prst="rect">
                <a:avLst/>
              </a:prstGeom>
              <a:blipFill>
                <a:blip r:embed="rId4"/>
                <a:stretch>
                  <a:fillRect l="-623" t="-7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04837779"/>
      </p:ext>
    </p:extLst>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2493</TotalTime>
  <Words>3344</Words>
  <Application>Microsoft Office PowerPoint</Application>
  <PresentationFormat>自定义</PresentationFormat>
  <Paragraphs>323</Paragraphs>
  <Slides>26</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等线</vt:lpstr>
      <vt:lpstr>华文中宋</vt:lpstr>
      <vt:lpstr>Arial</vt:lpstr>
      <vt:lpstr>Calibri</vt:lpstr>
      <vt:lpstr>Cambria Math</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凌 心</cp:lastModifiedBy>
  <cp:revision>117</cp:revision>
  <dcterms:created xsi:type="dcterms:W3CDTF">2006-08-16T00:00:00Z</dcterms:created>
  <dcterms:modified xsi:type="dcterms:W3CDTF">2019-12-19T11:55:45Z</dcterms:modified>
</cp:coreProperties>
</file>