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 id="2147483723" r:id="rId2"/>
  </p:sldMasterIdLst>
  <p:notesMasterIdLst>
    <p:notesMasterId r:id="rId23"/>
  </p:notesMasterIdLst>
  <p:sldIdLst>
    <p:sldId id="256" r:id="rId3"/>
    <p:sldId id="281" r:id="rId4"/>
    <p:sldId id="327" r:id="rId5"/>
    <p:sldId id="314" r:id="rId6"/>
    <p:sldId id="311" r:id="rId7"/>
    <p:sldId id="321" r:id="rId8"/>
    <p:sldId id="322" r:id="rId9"/>
    <p:sldId id="319" r:id="rId10"/>
    <p:sldId id="336" r:id="rId11"/>
    <p:sldId id="328" r:id="rId12"/>
    <p:sldId id="329" r:id="rId13"/>
    <p:sldId id="330" r:id="rId14"/>
    <p:sldId id="331" r:id="rId15"/>
    <p:sldId id="332" r:id="rId16"/>
    <p:sldId id="337" r:id="rId17"/>
    <p:sldId id="333" r:id="rId18"/>
    <p:sldId id="334" r:id="rId19"/>
    <p:sldId id="335" r:id="rId20"/>
    <p:sldId id="317" r:id="rId21"/>
    <p:sldId id="27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FF4"/>
    <a:srgbClr val="70AD47"/>
    <a:srgbClr val="2C4E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5244" autoAdjust="0"/>
  </p:normalViewPr>
  <p:slideViewPr>
    <p:cSldViewPr snapToGrid="0">
      <p:cViewPr varScale="1">
        <p:scale>
          <a:sx n="76" d="100"/>
          <a:sy n="76" d="100"/>
        </p:scale>
        <p:origin x="82" y="278"/>
      </p:cViewPr>
      <p:guideLst>
        <p:guide orient="horz" pos="2160"/>
        <p:guide pos="384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725275-CA03-46FE-B80C-445395B2C8CD}" type="datetimeFigureOut">
              <a:rPr lang="zh-CN" altLang="en-US" smtClean="0"/>
              <a:t>2020/7/29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E3C26-C9FA-4C5A-B7DA-41A22523D72B}" type="slidenum">
              <a:rPr lang="zh-CN" altLang="en-US" smtClean="0"/>
              <a:t>‹#›</a:t>
            </a:fld>
            <a:endParaRPr lang="zh-CN" altLang="en-US"/>
          </a:p>
        </p:txBody>
      </p:sp>
    </p:spTree>
    <p:extLst>
      <p:ext uri="{BB962C8B-B14F-4D97-AF65-F5344CB8AC3E}">
        <p14:creationId xmlns:p14="http://schemas.microsoft.com/office/powerpoint/2010/main" val="3355998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利用目标程序的动态和静态特征进行精确的学习排序的故障定位技术</a:t>
            </a:r>
            <a:endParaRPr lang="en-US" altLang="zh-CN" dirty="0">
              <a:effectLst/>
              <a:latin typeface="Arial" panose="020B0604020202020204" pitchFamily="34" charset="0"/>
            </a:endParaRPr>
          </a:p>
          <a:p>
            <a:r>
              <a:rPr lang="zh-CN" altLang="en-US" dirty="0">
                <a:effectLst/>
                <a:latin typeface="Arial" panose="020B0604020202020204" pitchFamily="34" charset="0"/>
              </a:rPr>
              <a:t>这是韩国科学院</a:t>
            </a:r>
            <a:r>
              <a:rPr lang="en-US" altLang="zh-CN" dirty="0">
                <a:effectLst/>
                <a:latin typeface="Arial" panose="020B0604020202020204" pitchFamily="34" charset="0"/>
              </a:rPr>
              <a:t>2019</a:t>
            </a:r>
            <a:r>
              <a:rPr lang="zh-CN" altLang="en-US" dirty="0">
                <a:effectLst/>
                <a:latin typeface="Arial" panose="020B0604020202020204" pitchFamily="34" charset="0"/>
              </a:rPr>
              <a:t>年发表在</a:t>
            </a:r>
            <a:r>
              <a:rPr lang="en-US" altLang="zh-CN" dirty="0">
                <a:effectLst/>
                <a:latin typeface="Arial" panose="020B0604020202020204" pitchFamily="34" charset="0"/>
              </a:rPr>
              <a:t>TOSEM</a:t>
            </a:r>
            <a:r>
              <a:rPr lang="zh-CN" altLang="en-US" dirty="0">
                <a:effectLst/>
                <a:latin typeface="Arial" panose="020B0604020202020204" pitchFamily="34" charset="0"/>
              </a:rPr>
              <a:t>上的论文</a:t>
            </a:r>
            <a:endParaRPr lang="en-US" altLang="zh-CN" dirty="0">
              <a:effectLst/>
              <a:latin typeface="Arial" panose="020B0604020202020204" pitchFamily="34" charset="0"/>
            </a:endParaRPr>
          </a:p>
          <a:p>
            <a:r>
              <a:rPr lang="zh-CN" altLang="en-US" dirty="0">
                <a:effectLst/>
                <a:latin typeface="Arial" panose="020B0604020202020204" pitchFamily="34" charset="0"/>
              </a:rPr>
              <a:t>学习排序是机器学习中用于排序的技术。</a:t>
            </a:r>
            <a:endParaRPr lang="zh-CN" altLang="en-US" dirty="0"/>
          </a:p>
        </p:txBody>
      </p:sp>
      <p:sp>
        <p:nvSpPr>
          <p:cNvPr id="4" name="灯片编号占位符 3"/>
          <p:cNvSpPr>
            <a:spLocks noGrp="1"/>
          </p:cNvSpPr>
          <p:nvPr>
            <p:ph type="sldNum" sz="quarter" idx="5"/>
          </p:nvPr>
        </p:nvSpPr>
        <p:spPr/>
        <p:txBody>
          <a:bodyPr/>
          <a:lstStyle/>
          <a:p>
            <a:fld id="{242E3C26-C9FA-4C5A-B7DA-41A22523D72B}" type="slidenum">
              <a:rPr lang="zh-CN" altLang="en-US" smtClean="0"/>
              <a:t>1</a:t>
            </a:fld>
            <a:endParaRPr lang="zh-CN" altLang="en-US"/>
          </a:p>
        </p:txBody>
      </p:sp>
    </p:spTree>
    <p:extLst>
      <p:ext uri="{BB962C8B-B14F-4D97-AF65-F5344CB8AC3E}">
        <p14:creationId xmlns:p14="http://schemas.microsoft.com/office/powerpoint/2010/main" val="2814058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2E3C26-C9FA-4C5A-B7DA-41A22523D72B}" type="slidenum">
              <a:rPr lang="zh-CN" altLang="en-US" smtClean="0"/>
              <a:t>11</a:t>
            </a:fld>
            <a:endParaRPr lang="zh-CN" altLang="en-US"/>
          </a:p>
        </p:txBody>
      </p:sp>
    </p:spTree>
    <p:extLst>
      <p:ext uri="{BB962C8B-B14F-4D97-AF65-F5344CB8AC3E}">
        <p14:creationId xmlns:p14="http://schemas.microsoft.com/office/powerpoint/2010/main" val="2095574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b="0" i="0" dirty="0">
                <a:solidFill>
                  <a:srgbClr val="333333"/>
                </a:solidFill>
                <a:effectLst/>
                <a:latin typeface="Arial" panose="020B0604020202020204" pitchFamily="34" charset="0"/>
              </a:rPr>
              <a:t>显示了给定测试用例的目标程序的语句和分支覆盖率。该表还显示了目标语句和生成的突变体的数量。</a:t>
            </a:r>
            <a:endParaRPr lang="zh-CN" altLang="en-US" dirty="0"/>
          </a:p>
        </p:txBody>
      </p:sp>
      <p:sp>
        <p:nvSpPr>
          <p:cNvPr id="4" name="灯片编号占位符 3"/>
          <p:cNvSpPr>
            <a:spLocks noGrp="1"/>
          </p:cNvSpPr>
          <p:nvPr>
            <p:ph type="sldNum" sz="quarter" idx="5"/>
          </p:nvPr>
        </p:nvSpPr>
        <p:spPr/>
        <p:txBody>
          <a:bodyPr/>
          <a:lstStyle/>
          <a:p>
            <a:fld id="{242E3C26-C9FA-4C5A-B7DA-41A22523D72B}" type="slidenum">
              <a:rPr lang="zh-CN" altLang="en-US" smtClean="0"/>
              <a:t>12</a:t>
            </a:fld>
            <a:endParaRPr lang="zh-CN" altLang="en-US"/>
          </a:p>
        </p:txBody>
      </p:sp>
    </p:spTree>
    <p:extLst>
      <p:ext uri="{BB962C8B-B14F-4D97-AF65-F5344CB8AC3E}">
        <p14:creationId xmlns:p14="http://schemas.microsoft.com/office/powerpoint/2010/main" val="2961052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2E3C26-C9FA-4C5A-B7DA-41A22523D72B}" type="slidenum">
              <a:rPr lang="zh-CN" altLang="en-US" smtClean="0"/>
              <a:t>13</a:t>
            </a:fld>
            <a:endParaRPr lang="zh-CN" altLang="en-US"/>
          </a:p>
        </p:txBody>
      </p:sp>
    </p:spTree>
    <p:extLst>
      <p:ext uri="{BB962C8B-B14F-4D97-AF65-F5344CB8AC3E}">
        <p14:creationId xmlns:p14="http://schemas.microsoft.com/office/powerpoint/2010/main" val="3089108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2E3C26-C9FA-4C5A-B7DA-41A22523D72B}" type="slidenum">
              <a:rPr lang="zh-CN" altLang="en-US" smtClean="0"/>
              <a:t>14</a:t>
            </a:fld>
            <a:endParaRPr lang="zh-CN" altLang="en-US"/>
          </a:p>
        </p:txBody>
      </p:sp>
    </p:spTree>
    <p:extLst>
      <p:ext uri="{BB962C8B-B14F-4D97-AF65-F5344CB8AC3E}">
        <p14:creationId xmlns:p14="http://schemas.microsoft.com/office/powerpoint/2010/main" val="1334963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b="0" i="0" dirty="0">
                <a:solidFill>
                  <a:srgbClr val="333333"/>
                </a:solidFill>
                <a:effectLst/>
                <a:latin typeface="Arial" panose="020B0604020202020204" pitchFamily="34" charset="0"/>
              </a:rPr>
              <a:t>显示了给定测试用例的目标程序的语句和分支覆盖率。该表还显示了目标语句和生成的突变体的数量。</a:t>
            </a:r>
            <a:endParaRPr lang="zh-CN" altLang="en-US" dirty="0"/>
          </a:p>
        </p:txBody>
      </p:sp>
      <p:sp>
        <p:nvSpPr>
          <p:cNvPr id="4" name="灯片编号占位符 3"/>
          <p:cNvSpPr>
            <a:spLocks noGrp="1"/>
          </p:cNvSpPr>
          <p:nvPr>
            <p:ph type="sldNum" sz="quarter" idx="5"/>
          </p:nvPr>
        </p:nvSpPr>
        <p:spPr/>
        <p:txBody>
          <a:bodyPr/>
          <a:lstStyle/>
          <a:p>
            <a:fld id="{242E3C26-C9FA-4C5A-B7DA-41A22523D72B}" type="slidenum">
              <a:rPr lang="zh-CN" altLang="en-US" smtClean="0"/>
              <a:t>15</a:t>
            </a:fld>
            <a:endParaRPr lang="zh-CN" altLang="en-US"/>
          </a:p>
        </p:txBody>
      </p:sp>
    </p:spTree>
    <p:extLst>
      <p:ext uri="{BB962C8B-B14F-4D97-AF65-F5344CB8AC3E}">
        <p14:creationId xmlns:p14="http://schemas.microsoft.com/office/powerpoint/2010/main" val="1535254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Arial" panose="020B0604020202020204" pitchFamily="34" charset="0"/>
              </a:rPr>
              <a:t>SBFL</a:t>
            </a:r>
            <a:r>
              <a:rPr lang="zh-CN" altLang="en-US" dirty="0">
                <a:effectLst/>
                <a:latin typeface="Arial" panose="020B0604020202020204" pitchFamily="34" charset="0"/>
              </a:rPr>
              <a:t>技术将大部分</a:t>
            </a:r>
            <a:r>
              <a:rPr lang="en-US" altLang="zh-CN" dirty="0">
                <a:effectLst/>
                <a:latin typeface="Arial" panose="020B0604020202020204" pitchFamily="34" charset="0"/>
              </a:rPr>
              <a:t>FL</a:t>
            </a:r>
            <a:r>
              <a:rPr lang="zh-CN" altLang="en-US" dirty="0">
                <a:effectLst/>
                <a:latin typeface="Arial" panose="020B0604020202020204" pitchFamily="34" charset="0"/>
              </a:rPr>
              <a:t>时间花在运行测试用例上；</a:t>
            </a:r>
            <a:r>
              <a:rPr lang="en-US" altLang="zh-CN" dirty="0">
                <a:effectLst/>
                <a:latin typeface="Arial" panose="020B0604020202020204" pitchFamily="34" charset="0"/>
              </a:rPr>
              <a:t>MBFL</a:t>
            </a:r>
            <a:r>
              <a:rPr lang="zh-CN" altLang="en-US" dirty="0">
                <a:effectLst/>
                <a:latin typeface="Arial" panose="020B0604020202020204" pitchFamily="34" charset="0"/>
              </a:rPr>
              <a:t>技术</a:t>
            </a:r>
            <a:r>
              <a:rPr lang="en-US" altLang="zh-CN" dirty="0">
                <a:effectLst/>
                <a:latin typeface="Arial" panose="020B0604020202020204" pitchFamily="34" charset="0"/>
              </a:rPr>
              <a:t>(</a:t>
            </a:r>
            <a:r>
              <a:rPr lang="zh-CN" altLang="en-US" dirty="0">
                <a:effectLst/>
                <a:latin typeface="Arial" panose="020B0604020202020204" pitchFamily="34" charset="0"/>
              </a:rPr>
              <a:t>即</a:t>
            </a:r>
            <a:r>
              <a:rPr lang="en-US" altLang="zh-CN" dirty="0">
                <a:effectLst/>
                <a:latin typeface="Arial" panose="020B0604020202020204" pitchFamily="34" charset="0"/>
              </a:rPr>
              <a:t>(</a:t>
            </a:r>
            <a:r>
              <a:rPr lang="zh-CN" altLang="en-US" dirty="0">
                <a:effectLst/>
                <a:latin typeface="Arial" panose="020B0604020202020204" pitchFamily="34" charset="0"/>
              </a:rPr>
              <a:t>如</a:t>
            </a:r>
            <a:r>
              <a:rPr lang="en-US" altLang="zh-CN" dirty="0" err="1">
                <a:effectLst/>
                <a:latin typeface="Arial" panose="020B0604020202020204" pitchFamily="34" charset="0"/>
              </a:rPr>
              <a:t>Metallaxis</a:t>
            </a:r>
            <a:r>
              <a:rPr lang="zh-CN" altLang="en-US" dirty="0">
                <a:effectLst/>
                <a:latin typeface="Arial" panose="020B0604020202020204" pitchFamily="34" charset="0"/>
              </a:rPr>
              <a:t>和</a:t>
            </a:r>
            <a:r>
              <a:rPr lang="en-US" altLang="zh-CN" dirty="0">
                <a:effectLst/>
                <a:latin typeface="Arial" panose="020B0604020202020204" pitchFamily="34" charset="0"/>
              </a:rPr>
              <a:t>MUSE)</a:t>
            </a:r>
            <a:r>
              <a:rPr lang="zh-CN" altLang="en-US" dirty="0">
                <a:effectLst/>
                <a:latin typeface="Arial" panose="020B0604020202020204" pitchFamily="34" charset="0"/>
              </a:rPr>
              <a:t>花大部分</a:t>
            </a:r>
            <a:r>
              <a:rPr lang="en-US" altLang="zh-CN" dirty="0">
                <a:effectLst/>
                <a:latin typeface="Arial" panose="020B0604020202020204" pitchFamily="34" charset="0"/>
              </a:rPr>
              <a:t>FL</a:t>
            </a:r>
            <a:r>
              <a:rPr lang="zh-CN" altLang="en-US" dirty="0">
                <a:effectLst/>
                <a:latin typeface="Arial" panose="020B0604020202020204" pitchFamily="34" charset="0"/>
              </a:rPr>
              <a:t>时间来生成突变体并在突变体上运行测试用例。</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242E3C26-C9FA-4C5A-B7DA-41A22523D72B}" type="slidenum">
              <a:rPr lang="zh-CN" altLang="en-US" smtClean="0"/>
              <a:t>16</a:t>
            </a:fld>
            <a:endParaRPr lang="zh-CN" altLang="en-US"/>
          </a:p>
        </p:txBody>
      </p:sp>
    </p:spTree>
    <p:extLst>
      <p:ext uri="{BB962C8B-B14F-4D97-AF65-F5344CB8AC3E}">
        <p14:creationId xmlns:p14="http://schemas.microsoft.com/office/powerpoint/2010/main" val="658650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Arial" panose="020B0604020202020204" pitchFamily="34" charset="0"/>
              </a:rPr>
              <a:t>SBFL</a:t>
            </a:r>
            <a:r>
              <a:rPr lang="zh-CN" altLang="en-US" dirty="0">
                <a:effectLst/>
                <a:latin typeface="Arial" panose="020B0604020202020204" pitchFamily="34" charset="0"/>
              </a:rPr>
              <a:t>技术将大部分</a:t>
            </a:r>
            <a:r>
              <a:rPr lang="en-US" altLang="zh-CN" dirty="0">
                <a:effectLst/>
                <a:latin typeface="Arial" panose="020B0604020202020204" pitchFamily="34" charset="0"/>
              </a:rPr>
              <a:t>FL</a:t>
            </a:r>
            <a:r>
              <a:rPr lang="zh-CN" altLang="en-US" dirty="0">
                <a:effectLst/>
                <a:latin typeface="Arial" panose="020B0604020202020204" pitchFamily="34" charset="0"/>
              </a:rPr>
              <a:t>时间花在运行测试用例上；</a:t>
            </a:r>
            <a:r>
              <a:rPr lang="en-US" altLang="zh-CN" dirty="0">
                <a:effectLst/>
                <a:latin typeface="Arial" panose="020B0604020202020204" pitchFamily="34" charset="0"/>
              </a:rPr>
              <a:t>MBFL</a:t>
            </a:r>
            <a:r>
              <a:rPr lang="zh-CN" altLang="en-US" dirty="0">
                <a:effectLst/>
                <a:latin typeface="Arial" panose="020B0604020202020204" pitchFamily="34" charset="0"/>
              </a:rPr>
              <a:t>技术</a:t>
            </a:r>
            <a:r>
              <a:rPr lang="en-US" altLang="zh-CN" dirty="0">
                <a:effectLst/>
                <a:latin typeface="Arial" panose="020B0604020202020204" pitchFamily="34" charset="0"/>
              </a:rPr>
              <a:t>(</a:t>
            </a:r>
            <a:r>
              <a:rPr lang="zh-CN" altLang="en-US" dirty="0">
                <a:effectLst/>
                <a:latin typeface="Arial" panose="020B0604020202020204" pitchFamily="34" charset="0"/>
              </a:rPr>
              <a:t>即</a:t>
            </a:r>
            <a:r>
              <a:rPr lang="en-US" altLang="zh-CN" dirty="0">
                <a:effectLst/>
                <a:latin typeface="Arial" panose="020B0604020202020204" pitchFamily="34" charset="0"/>
              </a:rPr>
              <a:t>(</a:t>
            </a:r>
            <a:r>
              <a:rPr lang="zh-CN" altLang="en-US" dirty="0">
                <a:effectLst/>
                <a:latin typeface="Arial" panose="020B0604020202020204" pitchFamily="34" charset="0"/>
              </a:rPr>
              <a:t>如</a:t>
            </a:r>
            <a:r>
              <a:rPr lang="en-US" altLang="zh-CN" dirty="0" err="1">
                <a:effectLst/>
                <a:latin typeface="Arial" panose="020B0604020202020204" pitchFamily="34" charset="0"/>
              </a:rPr>
              <a:t>Metallaxis</a:t>
            </a:r>
            <a:r>
              <a:rPr lang="zh-CN" altLang="en-US" dirty="0">
                <a:effectLst/>
                <a:latin typeface="Arial" panose="020B0604020202020204" pitchFamily="34" charset="0"/>
              </a:rPr>
              <a:t>和</a:t>
            </a:r>
            <a:r>
              <a:rPr lang="en-US" altLang="zh-CN" dirty="0">
                <a:effectLst/>
                <a:latin typeface="Arial" panose="020B0604020202020204" pitchFamily="34" charset="0"/>
              </a:rPr>
              <a:t>MUSE)</a:t>
            </a:r>
            <a:r>
              <a:rPr lang="zh-CN" altLang="en-US" dirty="0">
                <a:effectLst/>
                <a:latin typeface="Arial" panose="020B0604020202020204" pitchFamily="34" charset="0"/>
              </a:rPr>
              <a:t>花大部分</a:t>
            </a:r>
            <a:r>
              <a:rPr lang="en-US" altLang="zh-CN" dirty="0">
                <a:effectLst/>
                <a:latin typeface="Arial" panose="020B0604020202020204" pitchFamily="34" charset="0"/>
              </a:rPr>
              <a:t>FL</a:t>
            </a:r>
            <a:r>
              <a:rPr lang="zh-CN" altLang="en-US" dirty="0">
                <a:effectLst/>
                <a:latin typeface="Arial" panose="020B0604020202020204" pitchFamily="34" charset="0"/>
              </a:rPr>
              <a:t>时间来生成突变体并在突变体上运行测试用例。</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242E3C26-C9FA-4C5A-B7DA-41A22523D72B}" type="slidenum">
              <a:rPr lang="zh-CN" altLang="en-US" smtClean="0"/>
              <a:t>17</a:t>
            </a:fld>
            <a:endParaRPr lang="zh-CN" altLang="en-US"/>
          </a:p>
        </p:txBody>
      </p:sp>
    </p:spTree>
    <p:extLst>
      <p:ext uri="{BB962C8B-B14F-4D97-AF65-F5344CB8AC3E}">
        <p14:creationId xmlns:p14="http://schemas.microsoft.com/office/powerpoint/2010/main" val="103396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Arial" panose="020B0604020202020204" pitchFamily="34" charset="0"/>
              </a:rPr>
              <a:t>SBFL</a:t>
            </a:r>
            <a:r>
              <a:rPr lang="zh-CN" altLang="en-US" dirty="0">
                <a:effectLst/>
                <a:latin typeface="Arial" panose="020B0604020202020204" pitchFamily="34" charset="0"/>
              </a:rPr>
              <a:t>技术将大部分</a:t>
            </a:r>
            <a:r>
              <a:rPr lang="en-US" altLang="zh-CN" dirty="0">
                <a:effectLst/>
                <a:latin typeface="Arial" panose="020B0604020202020204" pitchFamily="34" charset="0"/>
              </a:rPr>
              <a:t>FL</a:t>
            </a:r>
            <a:r>
              <a:rPr lang="zh-CN" altLang="en-US" dirty="0">
                <a:effectLst/>
                <a:latin typeface="Arial" panose="020B0604020202020204" pitchFamily="34" charset="0"/>
              </a:rPr>
              <a:t>时间花在运行测试用例上；</a:t>
            </a:r>
            <a:r>
              <a:rPr lang="en-US" altLang="zh-CN" dirty="0">
                <a:effectLst/>
                <a:latin typeface="Arial" panose="020B0604020202020204" pitchFamily="34" charset="0"/>
              </a:rPr>
              <a:t>MBFL</a:t>
            </a:r>
            <a:r>
              <a:rPr lang="zh-CN" altLang="en-US" dirty="0">
                <a:effectLst/>
                <a:latin typeface="Arial" panose="020B0604020202020204" pitchFamily="34" charset="0"/>
              </a:rPr>
              <a:t>技术</a:t>
            </a:r>
            <a:r>
              <a:rPr lang="en-US" altLang="zh-CN" dirty="0">
                <a:effectLst/>
                <a:latin typeface="Arial" panose="020B0604020202020204" pitchFamily="34" charset="0"/>
              </a:rPr>
              <a:t>(</a:t>
            </a:r>
            <a:r>
              <a:rPr lang="zh-CN" altLang="en-US" dirty="0">
                <a:effectLst/>
                <a:latin typeface="Arial" panose="020B0604020202020204" pitchFamily="34" charset="0"/>
              </a:rPr>
              <a:t>即</a:t>
            </a:r>
            <a:r>
              <a:rPr lang="en-US" altLang="zh-CN" dirty="0">
                <a:effectLst/>
                <a:latin typeface="Arial" panose="020B0604020202020204" pitchFamily="34" charset="0"/>
              </a:rPr>
              <a:t>(</a:t>
            </a:r>
            <a:r>
              <a:rPr lang="zh-CN" altLang="en-US" dirty="0">
                <a:effectLst/>
                <a:latin typeface="Arial" panose="020B0604020202020204" pitchFamily="34" charset="0"/>
              </a:rPr>
              <a:t>如</a:t>
            </a:r>
            <a:r>
              <a:rPr lang="en-US" altLang="zh-CN" dirty="0" err="1">
                <a:effectLst/>
                <a:latin typeface="Arial" panose="020B0604020202020204" pitchFamily="34" charset="0"/>
              </a:rPr>
              <a:t>Metallaxis</a:t>
            </a:r>
            <a:r>
              <a:rPr lang="zh-CN" altLang="en-US" dirty="0">
                <a:effectLst/>
                <a:latin typeface="Arial" panose="020B0604020202020204" pitchFamily="34" charset="0"/>
              </a:rPr>
              <a:t>和</a:t>
            </a:r>
            <a:r>
              <a:rPr lang="en-US" altLang="zh-CN" dirty="0">
                <a:effectLst/>
                <a:latin typeface="Arial" panose="020B0604020202020204" pitchFamily="34" charset="0"/>
              </a:rPr>
              <a:t>MUSE)</a:t>
            </a:r>
            <a:r>
              <a:rPr lang="zh-CN" altLang="en-US" dirty="0">
                <a:effectLst/>
                <a:latin typeface="Arial" panose="020B0604020202020204" pitchFamily="34" charset="0"/>
              </a:rPr>
              <a:t>花大部分</a:t>
            </a:r>
            <a:r>
              <a:rPr lang="en-US" altLang="zh-CN" dirty="0">
                <a:effectLst/>
                <a:latin typeface="Arial" panose="020B0604020202020204" pitchFamily="34" charset="0"/>
              </a:rPr>
              <a:t>FL</a:t>
            </a:r>
            <a:r>
              <a:rPr lang="zh-CN" altLang="en-US" dirty="0">
                <a:effectLst/>
                <a:latin typeface="Arial" panose="020B0604020202020204" pitchFamily="34" charset="0"/>
              </a:rPr>
              <a:t>时间来生成突变体并在突变体上运行测试用例。</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242E3C26-C9FA-4C5A-B7DA-41A22523D72B}" type="slidenum">
              <a:rPr lang="zh-CN" altLang="en-US" smtClean="0"/>
              <a:t>18</a:t>
            </a:fld>
            <a:endParaRPr lang="zh-CN" altLang="en-US"/>
          </a:p>
        </p:txBody>
      </p:sp>
    </p:spTree>
    <p:extLst>
      <p:ext uri="{BB962C8B-B14F-4D97-AF65-F5344CB8AC3E}">
        <p14:creationId xmlns:p14="http://schemas.microsoft.com/office/powerpoint/2010/main" val="16159811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2E3C26-C9FA-4C5A-B7DA-41A22523D72B}" type="slidenum">
              <a:rPr lang="zh-CN" altLang="en-US" smtClean="0"/>
              <a:t>19</a:t>
            </a:fld>
            <a:endParaRPr lang="zh-CN" altLang="en-US"/>
          </a:p>
        </p:txBody>
      </p:sp>
    </p:spTree>
    <p:extLst>
      <p:ext uri="{BB962C8B-B14F-4D97-AF65-F5344CB8AC3E}">
        <p14:creationId xmlns:p14="http://schemas.microsoft.com/office/powerpoint/2010/main" val="1535314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基于突变的故障定位</a:t>
            </a:r>
            <a:r>
              <a:rPr lang="en-US" altLang="zh-CN" b="0" i="0" dirty="0">
                <a:solidFill>
                  <a:srgbClr val="333333"/>
                </a:solidFill>
                <a:effectLst/>
                <a:latin typeface="Arial" panose="020B0604020202020204" pitchFamily="34" charset="0"/>
              </a:rPr>
              <a:t>(MBFL)</a:t>
            </a:r>
            <a:r>
              <a:rPr lang="zh-CN" altLang="en-US" b="0" i="0" dirty="0">
                <a:solidFill>
                  <a:srgbClr val="333333"/>
                </a:solidFill>
                <a:effectLst/>
                <a:latin typeface="Arial" panose="020B0604020202020204" pitchFamily="34" charset="0"/>
              </a:rPr>
              <a:t>是一种精确定位导致测试失败的代码行的方法。</a:t>
            </a:r>
            <a:r>
              <a:rPr lang="en-US" altLang="zh-CN" b="0" i="0" dirty="0">
                <a:solidFill>
                  <a:srgbClr val="333333"/>
                </a:solidFill>
                <a:effectLst/>
                <a:latin typeface="Arial" panose="020B0604020202020204" pitchFamily="34" charset="0"/>
              </a:rPr>
              <a:t>MBFL</a:t>
            </a:r>
            <a:r>
              <a:rPr lang="zh-CN" altLang="en-US" b="0" i="0" dirty="0">
                <a:solidFill>
                  <a:srgbClr val="333333"/>
                </a:solidFill>
                <a:effectLst/>
                <a:latin typeface="Arial" panose="020B0604020202020204" pitchFamily="34" charset="0"/>
              </a:rPr>
              <a:t>技术将目标源代码和测试套件</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包括失败的测试用例</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作为输入，通过对目标代码进行突变分析，根据其与错误的相关性来评估每个语句的可疑性。</a:t>
            </a: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基于频谱的故障定位</a:t>
            </a:r>
            <a:r>
              <a:rPr lang="en-US" altLang="zh-CN" dirty="0">
                <a:effectLst/>
                <a:latin typeface="Arial" panose="020B0604020202020204" pitchFamily="34" charset="0"/>
              </a:rPr>
              <a:t>(SBFL)</a:t>
            </a:r>
            <a:r>
              <a:rPr lang="zh-CN" altLang="en-US" dirty="0">
                <a:effectLst/>
                <a:latin typeface="Arial" panose="020B0604020202020204" pitchFamily="34" charset="0"/>
              </a:rPr>
              <a:t>是一种基于测试结果和程序频谱的故障定位方法。测试结果是所有测试用例的执行结果，程序频谱是指测试用例中每个实体的二进制覆盖率信息，是观察软件动态行为的一个特殊角度。</a:t>
            </a:r>
          </a:p>
          <a:p>
            <a:r>
              <a:rPr lang="zh-CN" altLang="en-US" dirty="0">
                <a:effectLst/>
                <a:latin typeface="Arial" panose="020B0604020202020204" pitchFamily="34" charset="0"/>
              </a:rPr>
              <a:t>选择要突变的语句，测试突变体，计算可疑分数。第一步：</a:t>
            </a:r>
            <a:r>
              <a:rPr lang="en-US" altLang="zh-CN" dirty="0">
                <a:effectLst/>
                <a:latin typeface="Arial" panose="020B0604020202020204" pitchFamily="34" charset="0"/>
              </a:rPr>
              <a:t>MUSE</a:t>
            </a:r>
            <a:r>
              <a:rPr lang="zh-CN" altLang="en-US" dirty="0">
                <a:effectLst/>
                <a:latin typeface="Arial" panose="020B0604020202020204" pitchFamily="34" charset="0"/>
              </a:rPr>
              <a:t>接收一个目标程序</a:t>
            </a:r>
            <a:r>
              <a:rPr lang="en-US" altLang="zh-CN" dirty="0">
                <a:effectLst/>
                <a:latin typeface="Arial" panose="020B0604020202020204" pitchFamily="34" charset="0"/>
              </a:rPr>
              <a:t>P</a:t>
            </a:r>
            <a:r>
              <a:rPr lang="zh-CN" altLang="en-US" dirty="0">
                <a:effectLst/>
                <a:latin typeface="Arial" panose="020B0604020202020204" pitchFamily="34" charset="0"/>
              </a:rPr>
              <a:t>和一个测试套件</a:t>
            </a:r>
            <a:r>
              <a:rPr lang="en-US" altLang="zh-CN" dirty="0">
                <a:effectLst/>
                <a:latin typeface="Arial" panose="020B0604020202020204" pitchFamily="34" charset="0"/>
              </a:rPr>
              <a:t>T</a:t>
            </a:r>
            <a:r>
              <a:rPr lang="zh-CN" altLang="en-US" dirty="0">
                <a:effectLst/>
                <a:latin typeface="Arial" panose="020B0604020202020204" pitchFamily="34" charset="0"/>
              </a:rPr>
              <a:t>。在</a:t>
            </a:r>
            <a:r>
              <a:rPr lang="en-US" altLang="zh-CN" dirty="0">
                <a:effectLst/>
                <a:latin typeface="Arial" panose="020B0604020202020204" pitchFamily="34" charset="0"/>
              </a:rPr>
              <a:t>P</a:t>
            </a:r>
            <a:r>
              <a:rPr lang="zh-CN" altLang="en-US" dirty="0">
                <a:effectLst/>
                <a:latin typeface="Arial" panose="020B0604020202020204" pitchFamily="34" charset="0"/>
              </a:rPr>
              <a:t>上执行</a:t>
            </a:r>
            <a:r>
              <a:rPr lang="en-US" altLang="zh-CN" dirty="0">
                <a:effectLst/>
                <a:latin typeface="Arial" panose="020B0604020202020204" pitchFamily="34" charset="0"/>
              </a:rPr>
              <a:t>T</a:t>
            </a:r>
            <a:r>
              <a:rPr lang="zh-CN" altLang="en-US" dirty="0">
                <a:effectLst/>
                <a:latin typeface="Arial" panose="020B0604020202020204" pitchFamily="34" charset="0"/>
              </a:rPr>
              <a:t>之后，</a:t>
            </a:r>
            <a:r>
              <a:rPr lang="en-US" altLang="zh-CN" dirty="0">
                <a:effectLst/>
                <a:latin typeface="Arial" panose="020B0604020202020204" pitchFamily="34" charset="0"/>
              </a:rPr>
              <a:t>MUSE</a:t>
            </a:r>
            <a:r>
              <a:rPr lang="zh-CN" altLang="en-US" dirty="0">
                <a:effectLst/>
                <a:latin typeface="Arial" panose="020B0604020202020204" pitchFamily="34" charset="0"/>
              </a:rPr>
              <a:t>选择目标语句，即至少由</a:t>
            </a:r>
            <a:r>
              <a:rPr lang="en-US" altLang="zh-CN" dirty="0">
                <a:effectLst/>
                <a:latin typeface="Arial" panose="020B0604020202020204" pitchFamily="34" charset="0"/>
              </a:rPr>
              <a:t>T</a:t>
            </a:r>
            <a:r>
              <a:rPr lang="zh-CN" altLang="en-US" dirty="0">
                <a:effectLst/>
                <a:latin typeface="Arial" panose="020B0604020202020204" pitchFamily="34" charset="0"/>
              </a:rPr>
              <a:t>中一个失败测试用例执行的</a:t>
            </a:r>
            <a:r>
              <a:rPr lang="en-US" altLang="zh-CN" dirty="0">
                <a:effectLst/>
                <a:latin typeface="Arial" panose="020B0604020202020204" pitchFamily="34" charset="0"/>
              </a:rPr>
              <a:t>P</a:t>
            </a:r>
            <a:r>
              <a:rPr lang="zh-CN" altLang="en-US" dirty="0">
                <a:effectLst/>
                <a:latin typeface="Arial" panose="020B0604020202020204" pitchFamily="34" charset="0"/>
              </a:rPr>
              <a:t>语句。我们只关注这些语句，因为这些语句没有被任何失败测试覆盖，第</a:t>
            </a:r>
            <a:r>
              <a:rPr lang="en-US" altLang="zh-CN" dirty="0">
                <a:effectLst/>
                <a:latin typeface="Arial" panose="020B0604020202020204" pitchFamily="34" charset="0"/>
              </a:rPr>
              <a:t>2</a:t>
            </a:r>
            <a:r>
              <a:rPr lang="zh-CN" altLang="en-US" dirty="0">
                <a:effectLst/>
                <a:latin typeface="Arial" panose="020B0604020202020204" pitchFamily="34" charset="0"/>
              </a:rPr>
              <a:t>步：</a:t>
            </a:r>
            <a:r>
              <a:rPr lang="en-US" altLang="zh-CN" dirty="0">
                <a:effectLst/>
                <a:latin typeface="Arial" panose="020B0604020202020204" pitchFamily="34" charset="0"/>
              </a:rPr>
              <a:t>MUSE</a:t>
            </a:r>
            <a:r>
              <a:rPr lang="zh-CN" altLang="en-US" dirty="0">
                <a:effectLst/>
                <a:latin typeface="Arial" panose="020B0604020202020204" pitchFamily="34" charset="0"/>
              </a:rPr>
              <a:t>通过对第</a:t>
            </a:r>
            <a:r>
              <a:rPr lang="en-US" altLang="zh-CN" dirty="0">
                <a:effectLst/>
                <a:latin typeface="Arial" panose="020B0604020202020204" pitchFamily="34" charset="0"/>
              </a:rPr>
              <a:t>1</a:t>
            </a:r>
            <a:r>
              <a:rPr lang="zh-CN" altLang="en-US" dirty="0">
                <a:effectLst/>
                <a:latin typeface="Arial" panose="020B0604020202020204" pitchFamily="34" charset="0"/>
              </a:rPr>
              <a:t>步中选择的每个语句进行变异，生成</a:t>
            </a:r>
            <a:r>
              <a:rPr lang="en-US" altLang="zh-CN" dirty="0">
                <a:effectLst/>
                <a:latin typeface="Arial" panose="020B0604020202020204" pitchFamily="34" charset="0"/>
              </a:rPr>
              <a:t>P</a:t>
            </a:r>
            <a:r>
              <a:rPr lang="zh-CN" altLang="en-US" dirty="0">
                <a:effectLst/>
                <a:latin typeface="Arial" panose="020B0604020202020204" pitchFamily="34" charset="0"/>
              </a:rPr>
              <a:t>的突变版本。由于一个语句可能包含多个突变点，</a:t>
            </a:r>
            <a:r>
              <a:rPr lang="en-US" altLang="zh-CN" dirty="0">
                <a:effectLst/>
                <a:latin typeface="Arial" panose="020B0604020202020204" pitchFamily="34" charset="0"/>
              </a:rPr>
              <a:t>MUSE</a:t>
            </a:r>
            <a:r>
              <a:rPr lang="zh-CN" altLang="en-US" dirty="0">
                <a:effectLst/>
                <a:latin typeface="Arial" panose="020B0604020202020204" pitchFamily="34" charset="0"/>
              </a:rPr>
              <a:t>可以从一个语句生成多个突变体</a:t>
            </a:r>
            <a:r>
              <a:rPr lang="en-US" altLang="zh-CN" dirty="0">
                <a:effectLst/>
                <a:latin typeface="Arial" panose="020B0604020202020204" pitchFamily="34" charset="0"/>
              </a:rPr>
              <a:t>[8]</a:t>
            </a:r>
            <a:r>
              <a:rPr lang="zh-CN" altLang="en-US" dirty="0">
                <a:effectLst/>
                <a:latin typeface="Arial" panose="020B0604020202020204" pitchFamily="34" charset="0"/>
              </a:rPr>
              <a:t>。</a:t>
            </a:r>
            <a:r>
              <a:rPr lang="en-US" altLang="zh-CN" dirty="0">
                <a:effectLst/>
                <a:latin typeface="Arial" panose="020B0604020202020204" pitchFamily="34" charset="0"/>
              </a:rPr>
              <a:t>MUSE</a:t>
            </a:r>
            <a:r>
              <a:rPr lang="zh-CN" altLang="en-US" dirty="0">
                <a:effectLst/>
                <a:latin typeface="Arial" panose="020B0604020202020204" pitchFamily="34" charset="0"/>
              </a:rPr>
              <a:t>用</a:t>
            </a:r>
            <a:r>
              <a:rPr lang="en-US" altLang="zh-CN" dirty="0">
                <a:effectLst/>
                <a:latin typeface="Arial" panose="020B0604020202020204" pitchFamily="34" charset="0"/>
              </a:rPr>
              <a:t>T</a:t>
            </a:r>
            <a:r>
              <a:rPr lang="zh-CN" altLang="en-US" dirty="0">
                <a:effectLst/>
                <a:latin typeface="Arial" panose="020B0604020202020204" pitchFamily="34" charset="0"/>
              </a:rPr>
              <a:t>检验所有产生的突变体并记录结果。第三步：</a:t>
            </a:r>
            <a:r>
              <a:rPr lang="en-US" altLang="zh-CN" dirty="0">
                <a:effectLst/>
                <a:latin typeface="Arial" panose="020B0604020202020204" pitchFamily="34" charset="0"/>
              </a:rPr>
              <a:t>MUSE</a:t>
            </a:r>
            <a:r>
              <a:rPr lang="zh-CN" altLang="en-US" dirty="0">
                <a:effectLst/>
                <a:latin typeface="Arial" panose="020B0604020202020204" pitchFamily="34" charset="0"/>
              </a:rPr>
              <a:t>将</a:t>
            </a:r>
            <a:r>
              <a:rPr lang="en-US" altLang="zh-CN" dirty="0">
                <a:effectLst/>
                <a:latin typeface="Arial" panose="020B0604020202020204" pitchFamily="34" charset="0"/>
              </a:rPr>
              <a:t>T on P</a:t>
            </a:r>
            <a:r>
              <a:rPr lang="zh-CN" altLang="en-US" dirty="0">
                <a:effectLst/>
                <a:latin typeface="Arial" panose="020B0604020202020204" pitchFamily="34" charset="0"/>
              </a:rPr>
              <a:t>的测试结果与所有突变体的</a:t>
            </a:r>
            <a:r>
              <a:rPr lang="en-US" altLang="zh-CN" dirty="0">
                <a:effectLst/>
                <a:latin typeface="Arial" panose="020B0604020202020204" pitchFamily="34" charset="0"/>
              </a:rPr>
              <a:t>T</a:t>
            </a:r>
            <a:r>
              <a:rPr lang="zh-CN" altLang="en-US" dirty="0">
                <a:effectLst/>
                <a:latin typeface="Arial" panose="020B0604020202020204" pitchFamily="34" charset="0"/>
              </a:rPr>
              <a:t>测试结果进行比较。这就产生了权重</a:t>
            </a:r>
            <a:r>
              <a:rPr lang="en-US" altLang="zh-CN" dirty="0">
                <a:effectLst/>
                <a:latin typeface="Arial" panose="020B0604020202020204" pitchFamily="34" charset="0"/>
              </a:rPr>
              <a:t>α</a:t>
            </a:r>
            <a:r>
              <a:rPr lang="zh-CN" altLang="en-US" dirty="0">
                <a:effectLst/>
                <a:latin typeface="Arial" panose="020B0604020202020204" pitchFamily="34" charset="0"/>
              </a:rPr>
              <a:t>，</a:t>
            </a:r>
            <a:r>
              <a:rPr lang="en-US" altLang="zh-CN" dirty="0">
                <a:effectLst/>
                <a:latin typeface="Arial" panose="020B0604020202020204" pitchFamily="34" charset="0"/>
              </a:rPr>
              <a:t>MUSE</a:t>
            </a:r>
            <a:r>
              <a:rPr lang="zh-CN" altLang="en-US" dirty="0">
                <a:effectLst/>
                <a:latin typeface="Arial" panose="020B0604020202020204" pitchFamily="34" charset="0"/>
              </a:rPr>
              <a:t>以此为基础计算</a:t>
            </a:r>
            <a:r>
              <a:rPr lang="en-US" altLang="zh-CN" dirty="0">
                <a:effectLst/>
                <a:latin typeface="Arial" panose="020B0604020202020204" pitchFamily="34" charset="0"/>
              </a:rPr>
              <a:t>P</a:t>
            </a:r>
            <a:r>
              <a:rPr lang="zh-CN" altLang="en-US" dirty="0">
                <a:effectLst/>
                <a:latin typeface="Arial" panose="020B0604020202020204" pitchFamily="34" charset="0"/>
              </a:rPr>
              <a:t>的目标语句的可疑度。</a:t>
            </a:r>
            <a:endParaRPr lang="zh-CN" altLang="en-US" dirty="0"/>
          </a:p>
        </p:txBody>
      </p:sp>
      <p:sp>
        <p:nvSpPr>
          <p:cNvPr id="4" name="灯片编号占位符 3"/>
          <p:cNvSpPr>
            <a:spLocks noGrp="1"/>
          </p:cNvSpPr>
          <p:nvPr>
            <p:ph type="sldNum" sz="quarter" idx="5"/>
          </p:nvPr>
        </p:nvSpPr>
        <p:spPr/>
        <p:txBody>
          <a:bodyPr/>
          <a:lstStyle/>
          <a:p>
            <a:fld id="{242E3C26-C9FA-4C5A-B7DA-41A22523D72B}" type="slidenum">
              <a:rPr lang="zh-CN" altLang="en-US" smtClean="0"/>
              <a:t>3</a:t>
            </a:fld>
            <a:endParaRPr lang="zh-CN" altLang="en-US"/>
          </a:p>
        </p:txBody>
      </p:sp>
    </p:spTree>
    <p:extLst>
      <p:ext uri="{BB962C8B-B14F-4D97-AF65-F5344CB8AC3E}">
        <p14:creationId xmlns:p14="http://schemas.microsoft.com/office/powerpoint/2010/main" val="1218832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这个方法的输入包括：</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latin typeface="Arial" panose="020B0604020202020204" pitchFamily="34" charset="0"/>
              </a:rPr>
              <a:t>【</a:t>
            </a:r>
            <a:r>
              <a:rPr lang="zh-CN" altLang="en-US" dirty="0">
                <a:effectLst/>
                <a:latin typeface="Arial" panose="020B0604020202020204" pitchFamily="34" charset="0"/>
              </a:rPr>
              <a:t>训练阶段</a:t>
            </a:r>
            <a:r>
              <a:rPr lang="en-US" altLang="zh-CN" dirty="0">
                <a:effectLst/>
                <a:latin typeface="Arial" panose="020B0604020202020204" pitchFamily="34" charset="0"/>
              </a:rPr>
              <a:t>】</a:t>
            </a:r>
            <a:r>
              <a:rPr lang="zh-CN" altLang="en-US" dirty="0">
                <a:effectLst/>
                <a:latin typeface="Arial" panose="020B0604020202020204" pitchFamily="34" charset="0"/>
              </a:rPr>
              <a:t>一组程序</a:t>
            </a:r>
            <a:r>
              <a:rPr lang="en-US" altLang="zh-CN" dirty="0" err="1">
                <a:effectLst/>
                <a:latin typeface="Arial" panose="020B0604020202020204" pitchFamily="34" charset="0"/>
              </a:rPr>
              <a:t>Pknowni</a:t>
            </a:r>
            <a:r>
              <a:rPr lang="zh-CN" altLang="en-US" dirty="0">
                <a:effectLst/>
                <a:latin typeface="Arial" panose="020B0604020202020204" pitchFamily="34" charset="0"/>
              </a:rPr>
              <a:t>，其中每一个程序都有一个已知位置的故障；一组对应</a:t>
            </a:r>
            <a:r>
              <a:rPr lang="en-US" altLang="zh-CN" dirty="0" err="1">
                <a:effectLst/>
                <a:latin typeface="Arial" panose="020B0604020202020204" pitchFamily="34" charset="0"/>
              </a:rPr>
              <a:t>Pknown</a:t>
            </a:r>
            <a:r>
              <a:rPr lang="zh-CN" altLang="en-US" dirty="0">
                <a:effectLst/>
                <a:latin typeface="Arial" panose="020B0604020202020204" pitchFamily="34" charset="0"/>
              </a:rPr>
              <a:t>的测试套件</a:t>
            </a:r>
            <a:r>
              <a:rPr lang="en-US" altLang="zh-CN" dirty="0" err="1">
                <a:effectLst/>
                <a:latin typeface="Arial" panose="020B0604020202020204" pitchFamily="34" charset="0"/>
              </a:rPr>
              <a:t>Ti</a:t>
            </a:r>
            <a:r>
              <a:rPr lang="zh-CN" altLang="en-US" dirty="0">
                <a:effectLst/>
                <a:latin typeface="Arial" panose="020B0604020202020204" pitchFamily="34" charset="0"/>
              </a:rPr>
              <a:t>，其中每个测试套件至少包含一个</a:t>
            </a:r>
            <a:r>
              <a:rPr lang="en-US" altLang="zh-CN" dirty="0" err="1">
                <a:effectLst/>
                <a:latin typeface="Arial" panose="020B0604020202020204" pitchFamily="34" charset="0"/>
              </a:rPr>
              <a:t>Pknowni</a:t>
            </a:r>
            <a:r>
              <a:rPr lang="zh-CN" altLang="en-US" dirty="0">
                <a:effectLst/>
                <a:latin typeface="Arial" panose="020B0604020202020204" pitchFamily="34" charset="0"/>
              </a:rPr>
              <a:t>的失败测试用例；</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effectLst/>
                <a:latin typeface="Arial" panose="020B0604020202020204" pitchFamily="34" charset="0"/>
              </a:rPr>
              <a:t>pknownits</a:t>
            </a:r>
            <a:r>
              <a:rPr lang="zh-CN" altLang="en-US" dirty="0">
                <a:effectLst/>
                <a:latin typeface="Arial" panose="020B0604020202020204" pitchFamily="34" charset="0"/>
              </a:rPr>
              <a:t>中所有的错误都是已知和固定的</a:t>
            </a:r>
            <a:endParaRPr lang="en-US" altLang="zh-CN" dirty="0">
              <a:effectLst/>
              <a:latin typeface="Arial" panose="020B0604020202020204" pitchFamily="34" charset="0"/>
            </a:endParaRPr>
          </a:p>
          <a:p>
            <a:r>
              <a:rPr lang="en-US" altLang="zh-CN" dirty="0">
                <a:effectLst/>
                <a:latin typeface="Arial" panose="020B0604020202020204" pitchFamily="34" charset="0"/>
              </a:rPr>
              <a:t>【</a:t>
            </a:r>
            <a:r>
              <a:rPr lang="zh-CN" altLang="en-US" dirty="0">
                <a:effectLst/>
                <a:latin typeface="Arial" panose="020B0604020202020204" pitchFamily="34" charset="0"/>
              </a:rPr>
              <a:t>部署阶段</a:t>
            </a:r>
            <a:r>
              <a:rPr lang="en-US" altLang="zh-CN" dirty="0">
                <a:effectLst/>
                <a:latin typeface="Arial" panose="020B0604020202020204" pitchFamily="34" charset="0"/>
              </a:rPr>
              <a:t>】</a:t>
            </a:r>
            <a:r>
              <a:rPr lang="zh-CN" altLang="en-US" dirty="0">
                <a:effectLst/>
                <a:latin typeface="Arial" panose="020B0604020202020204" pitchFamily="34" charset="0"/>
              </a:rPr>
              <a:t>一个待测的目标程序</a:t>
            </a:r>
            <a:r>
              <a:rPr lang="en-US" altLang="zh-CN" dirty="0">
                <a:effectLst/>
                <a:latin typeface="Arial" panose="020B0604020202020204" pitchFamily="34" charset="0"/>
              </a:rPr>
              <a:t>P</a:t>
            </a:r>
            <a:r>
              <a:rPr lang="zh-CN" altLang="en-US" dirty="0">
                <a:effectLst/>
                <a:latin typeface="Arial" panose="020B0604020202020204" pitchFamily="34" charset="0"/>
              </a:rPr>
              <a:t>，其中有故障但是并不知道故障位置；一个对应的测试套件</a:t>
            </a:r>
            <a:r>
              <a:rPr lang="en-US" altLang="zh-CN" dirty="0">
                <a:effectLst/>
                <a:latin typeface="Arial" panose="020B0604020202020204" pitchFamily="34" charset="0"/>
              </a:rPr>
              <a:t>T</a:t>
            </a:r>
            <a:r>
              <a:rPr lang="zh-CN" altLang="en-US" dirty="0">
                <a:effectLst/>
                <a:latin typeface="Arial" panose="020B0604020202020204" pitchFamily="34" charset="0"/>
              </a:rPr>
              <a:t>，在</a:t>
            </a:r>
            <a:r>
              <a:rPr lang="en-US" altLang="zh-CN" dirty="0">
                <a:effectLst/>
                <a:latin typeface="Arial" panose="020B0604020202020204" pitchFamily="34" charset="0"/>
              </a:rPr>
              <a:t>T</a:t>
            </a:r>
            <a:r>
              <a:rPr lang="zh-CN" altLang="en-US" dirty="0">
                <a:effectLst/>
                <a:latin typeface="Arial" panose="020B0604020202020204" pitchFamily="34" charset="0"/>
              </a:rPr>
              <a:t>中至少包含一个失败的测试用例。</a:t>
            </a:r>
            <a:endParaRPr lang="en-US" altLang="zh-CN" dirty="0">
              <a:effectLst/>
              <a:latin typeface="Arial" panose="020B0604020202020204" pitchFamily="34" charset="0"/>
            </a:endParaRPr>
          </a:p>
          <a:p>
            <a:r>
              <a:rPr lang="zh-CN" altLang="en-US" dirty="0">
                <a:effectLst/>
                <a:latin typeface="Arial" panose="020B0604020202020204" pitchFamily="34" charset="0"/>
              </a:rPr>
              <a:t>输出为：一个语句的怀疑度排序列表</a:t>
            </a:r>
            <a:endParaRPr lang="zh-CN" altLang="en-US" dirty="0"/>
          </a:p>
        </p:txBody>
      </p:sp>
      <p:sp>
        <p:nvSpPr>
          <p:cNvPr id="4" name="灯片编号占位符 3"/>
          <p:cNvSpPr>
            <a:spLocks noGrp="1"/>
          </p:cNvSpPr>
          <p:nvPr>
            <p:ph type="sldNum" sz="quarter" idx="5"/>
          </p:nvPr>
        </p:nvSpPr>
        <p:spPr/>
        <p:txBody>
          <a:bodyPr/>
          <a:lstStyle/>
          <a:p>
            <a:fld id="{242E3C26-C9FA-4C5A-B7DA-41A22523D72B}" type="slidenum">
              <a:rPr lang="zh-CN" altLang="en-US" smtClean="0"/>
              <a:t>4</a:t>
            </a:fld>
            <a:endParaRPr lang="zh-CN" altLang="en-US"/>
          </a:p>
        </p:txBody>
      </p:sp>
    </p:spTree>
    <p:extLst>
      <p:ext uri="{BB962C8B-B14F-4D97-AF65-F5344CB8AC3E}">
        <p14:creationId xmlns:p14="http://schemas.microsoft.com/office/powerpoint/2010/main" val="125940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dirty="0">
                <a:effectLst/>
                <a:latin typeface="Arial" panose="020B0604020202020204" pitchFamily="34" charset="0"/>
              </a:rPr>
              <a:t>MBFL</a:t>
            </a:r>
            <a:r>
              <a:rPr lang="zh-CN" altLang="en-US" dirty="0">
                <a:effectLst/>
                <a:latin typeface="Arial" panose="020B0604020202020204" pitchFamily="34" charset="0"/>
              </a:rPr>
              <a:t>和</a:t>
            </a:r>
            <a:r>
              <a:rPr lang="en-US" altLang="zh-CN" dirty="0">
                <a:effectLst/>
                <a:latin typeface="Arial" panose="020B0604020202020204" pitchFamily="34" charset="0"/>
              </a:rPr>
              <a:t>SBFL</a:t>
            </a:r>
            <a:r>
              <a:rPr lang="zh-CN" altLang="en-US" dirty="0">
                <a:effectLst/>
                <a:latin typeface="Arial" panose="020B0604020202020204" pitchFamily="34" charset="0"/>
              </a:rPr>
              <a:t>特征组通过对错误程序的测试执行结果和错误程序的突变体来表示错误程序的动态特性。</a:t>
            </a:r>
            <a:endParaRPr lang="en-US" altLang="zh-CN" b="0" i="0" dirty="0">
              <a:solidFill>
                <a:srgbClr val="4A90E2"/>
              </a:solidFill>
              <a:effectLst/>
              <a:latin typeface="Arial" panose="020B0604020202020204" pitchFamily="34" charset="0"/>
            </a:endParaRPr>
          </a:p>
          <a:p>
            <a:pPr algn="just"/>
            <a:r>
              <a:rPr lang="en-US" altLang="zh-CN" b="0" i="0" dirty="0">
                <a:solidFill>
                  <a:srgbClr val="4A90E2"/>
                </a:solidFill>
                <a:effectLst/>
                <a:latin typeface="Arial" panose="020B0604020202020204" pitchFamily="34" charset="0"/>
              </a:rPr>
              <a:t>S</a:t>
            </a:r>
            <a:r>
              <a:rPr lang="zh-CN" altLang="en-US" b="0" i="0" dirty="0">
                <a:solidFill>
                  <a:srgbClr val="4A90E2"/>
                </a:solidFill>
                <a:effectLst/>
                <a:latin typeface="Arial" panose="020B0604020202020204" pitchFamily="34" charset="0"/>
              </a:rPr>
              <a:t>是一条语句。</a:t>
            </a:r>
            <a:r>
              <a:rPr lang="en-US" altLang="zh-CN" b="0" i="0" dirty="0">
                <a:solidFill>
                  <a:srgbClr val="4A90E2"/>
                </a:solidFill>
                <a:effectLst/>
                <a:latin typeface="Arial" panose="020B0604020202020204" pitchFamily="34" charset="0"/>
              </a:rPr>
              <a:t>mut(s)</a:t>
            </a:r>
            <a:r>
              <a:rPr lang="zh-CN" altLang="en-US" b="0" i="0" dirty="0">
                <a:solidFill>
                  <a:srgbClr val="4A90E2"/>
                </a:solidFill>
                <a:effectLst/>
                <a:latin typeface="Arial" panose="020B0604020202020204" pitchFamily="34" charset="0"/>
              </a:rPr>
              <a:t>是</a:t>
            </a:r>
            <a:r>
              <a:rPr lang="en-US" altLang="zh-CN" b="0" i="0" dirty="0">
                <a:solidFill>
                  <a:srgbClr val="4A90E2"/>
                </a:solidFill>
                <a:effectLst/>
                <a:latin typeface="Arial" panose="020B0604020202020204" pitchFamily="34" charset="0"/>
              </a:rPr>
              <a:t>s</a:t>
            </a:r>
            <a:r>
              <a:rPr lang="zh-CN" altLang="en-US" b="0" i="0" dirty="0">
                <a:solidFill>
                  <a:srgbClr val="4A90E2"/>
                </a:solidFill>
                <a:effectLst/>
                <a:latin typeface="Arial" panose="020B0604020202020204" pitchFamily="34" charset="0"/>
              </a:rPr>
              <a:t>上产生的变异体</a:t>
            </a:r>
            <a:endParaRPr lang="zh-CN" altLang="en-US" b="0" i="0" dirty="0">
              <a:solidFill>
                <a:srgbClr val="333333"/>
              </a:solidFill>
              <a:effectLst/>
              <a:latin typeface="Arial" panose="020B0604020202020204" pitchFamily="34" charset="0"/>
            </a:endParaRPr>
          </a:p>
          <a:p>
            <a:pPr algn="just"/>
            <a:r>
              <a:rPr lang="en-US" altLang="zh-CN" b="0" i="0" dirty="0" err="1">
                <a:solidFill>
                  <a:srgbClr val="333333"/>
                </a:solidFill>
                <a:effectLst/>
                <a:latin typeface="Arial" panose="020B0604020202020204" pitchFamily="34" charset="0"/>
              </a:rPr>
              <a:t>fP</a:t>
            </a:r>
            <a:r>
              <a:rPr lang="en-US" altLang="zh-CN" b="0" i="0" dirty="0">
                <a:solidFill>
                  <a:srgbClr val="333333"/>
                </a:solidFill>
                <a:effectLst/>
                <a:latin typeface="Arial" panose="020B0604020202020204" pitchFamily="34" charset="0"/>
              </a:rPr>
              <a:t>(s)(</a:t>
            </a:r>
            <a:r>
              <a:rPr lang="zh-CN" altLang="en-US" b="0" i="0" dirty="0">
                <a:solidFill>
                  <a:srgbClr val="333333"/>
                </a:solidFill>
                <a:effectLst/>
                <a:latin typeface="Arial" panose="020B0604020202020204" pitchFamily="34" charset="0"/>
              </a:rPr>
              <a:t>或</a:t>
            </a:r>
            <a:r>
              <a:rPr lang="en-US" altLang="zh-CN" b="0" i="0" dirty="0" err="1">
                <a:solidFill>
                  <a:srgbClr val="333333"/>
                </a:solidFill>
                <a:effectLst/>
                <a:latin typeface="Arial" panose="020B0604020202020204" pitchFamily="34" charset="0"/>
              </a:rPr>
              <a:t>pP</a:t>
            </a:r>
            <a:r>
              <a:rPr lang="en-US" altLang="zh-CN" b="0" i="0" dirty="0">
                <a:solidFill>
                  <a:srgbClr val="333333"/>
                </a:solidFill>
                <a:effectLst/>
                <a:latin typeface="Arial" panose="020B0604020202020204" pitchFamily="34" charset="0"/>
              </a:rPr>
              <a:t>(s))</a:t>
            </a:r>
            <a:r>
              <a:rPr lang="zh-CN" altLang="en-US" b="0" i="0" dirty="0">
                <a:solidFill>
                  <a:srgbClr val="333333"/>
                </a:solidFill>
                <a:effectLst/>
                <a:latin typeface="Arial" panose="020B0604020202020204" pitchFamily="34" charset="0"/>
              </a:rPr>
              <a:t>是一组测试，涵盖</a:t>
            </a:r>
            <a:r>
              <a:rPr lang="en-US" altLang="zh-CN" b="0" i="0" dirty="0">
                <a:solidFill>
                  <a:srgbClr val="333333"/>
                </a:solidFill>
                <a:effectLst/>
                <a:latin typeface="Arial" panose="020B0604020202020204" pitchFamily="34" charset="0"/>
              </a:rPr>
              <a:t>s</a:t>
            </a:r>
            <a:r>
              <a:rPr lang="zh-CN" altLang="en-US" b="0" i="0" dirty="0">
                <a:solidFill>
                  <a:srgbClr val="333333"/>
                </a:solidFill>
                <a:effectLst/>
                <a:latin typeface="Arial" panose="020B0604020202020204" pitchFamily="34" charset="0"/>
              </a:rPr>
              <a:t>和失败</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或通过</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的目标程序</a:t>
            </a:r>
            <a:r>
              <a:rPr lang="en-US" altLang="zh-CN" b="0" i="0" dirty="0">
                <a:solidFill>
                  <a:srgbClr val="333333"/>
                </a:solidFill>
                <a:effectLst/>
                <a:latin typeface="Arial" panose="020B0604020202020204" pitchFamily="34" charset="0"/>
              </a:rPr>
              <a:t>P</a:t>
            </a:r>
          </a:p>
          <a:p>
            <a:pPr algn="just"/>
            <a:r>
              <a:rPr lang="en-US" altLang="zh-CN" b="0" i="0" dirty="0">
                <a:solidFill>
                  <a:srgbClr val="333333"/>
                </a:solidFill>
                <a:effectLst/>
                <a:latin typeface="Arial" panose="020B0604020202020204" pitchFamily="34" charset="0"/>
              </a:rPr>
              <a:t>- </a:t>
            </a:r>
            <a:r>
              <a:rPr lang="en-US" altLang="zh-CN" b="0" i="0" dirty="0" err="1">
                <a:solidFill>
                  <a:srgbClr val="333333"/>
                </a:solidFill>
                <a:effectLst/>
                <a:latin typeface="Arial" panose="020B0604020202020204" pitchFamily="34" charset="0"/>
              </a:rPr>
              <a:t>fm</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或</a:t>
            </a:r>
            <a:r>
              <a:rPr lang="en-US" altLang="zh-CN" b="0" i="0" dirty="0">
                <a:solidFill>
                  <a:srgbClr val="333333"/>
                </a:solidFill>
                <a:effectLst/>
                <a:latin typeface="Arial" panose="020B0604020202020204" pitchFamily="34" charset="0"/>
              </a:rPr>
              <a:t>pm)</a:t>
            </a:r>
            <a:r>
              <a:rPr lang="zh-CN" altLang="en-US" b="0" i="0" dirty="0">
                <a:solidFill>
                  <a:srgbClr val="333333"/>
                </a:solidFill>
                <a:effectLst/>
                <a:latin typeface="Arial" panose="020B0604020202020204" pitchFamily="34" charset="0"/>
              </a:rPr>
              <a:t>是在突变体</a:t>
            </a:r>
            <a:r>
              <a:rPr lang="en-US" altLang="zh-CN" b="0" i="0" dirty="0">
                <a:solidFill>
                  <a:srgbClr val="333333"/>
                </a:solidFill>
                <a:effectLst/>
                <a:latin typeface="Arial" panose="020B0604020202020204" pitchFamily="34" charset="0"/>
              </a:rPr>
              <a:t>m</a:t>
            </a:r>
            <a:r>
              <a:rPr lang="zh-CN" altLang="en-US" b="0" i="0" dirty="0">
                <a:solidFill>
                  <a:srgbClr val="333333"/>
                </a:solidFill>
                <a:effectLst/>
                <a:latin typeface="Arial" panose="020B0604020202020204" pitchFamily="34" charset="0"/>
              </a:rPr>
              <a:t>上失败</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或通过</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的测试集。</a:t>
            </a:r>
          </a:p>
          <a:p>
            <a:pPr algn="just"/>
            <a:r>
              <a:rPr lang="en-US" altLang="zh-CN" b="0" i="0" dirty="0">
                <a:solidFill>
                  <a:srgbClr val="333333"/>
                </a:solidFill>
                <a:effectLst/>
                <a:latin typeface="Arial" panose="020B0604020202020204" pitchFamily="34" charset="0"/>
              </a:rPr>
              <a:t>- f2p(</a:t>
            </a:r>
            <a:r>
              <a:rPr lang="zh-CN" altLang="en-US" b="0" i="0" dirty="0">
                <a:solidFill>
                  <a:srgbClr val="333333"/>
                </a:solidFill>
                <a:effectLst/>
                <a:latin typeface="Arial" panose="020B0604020202020204" pitchFamily="34" charset="0"/>
              </a:rPr>
              <a:t>或</a:t>
            </a:r>
            <a:r>
              <a:rPr lang="en-US" altLang="zh-CN" b="0" i="0" dirty="0">
                <a:solidFill>
                  <a:srgbClr val="333333"/>
                </a:solidFill>
                <a:effectLst/>
                <a:latin typeface="Arial" panose="020B0604020202020204" pitchFamily="34" charset="0"/>
              </a:rPr>
              <a:t>p2f)</a:t>
            </a:r>
            <a:r>
              <a:rPr lang="zh-CN" altLang="en-US" b="0" i="0" dirty="0">
                <a:solidFill>
                  <a:srgbClr val="333333"/>
                </a:solidFill>
                <a:effectLst/>
                <a:latin typeface="Arial" panose="020B0604020202020204" pitchFamily="34" charset="0"/>
              </a:rPr>
              <a:t>是</a:t>
            </a:r>
            <a:r>
              <a:rPr lang="en-US" altLang="zh-CN" b="0" i="0" dirty="0">
                <a:solidFill>
                  <a:srgbClr val="333333"/>
                </a:solidFill>
                <a:effectLst/>
                <a:latin typeface="Arial" panose="020B0604020202020204" pitchFamily="34" charset="0"/>
              </a:rPr>
              <a:t>P</a:t>
            </a:r>
            <a:r>
              <a:rPr lang="zh-CN" altLang="en-US" b="0" i="0" dirty="0">
                <a:solidFill>
                  <a:srgbClr val="333333"/>
                </a:solidFill>
                <a:effectLst/>
                <a:latin typeface="Arial" panose="020B0604020202020204" pitchFamily="34" charset="0"/>
              </a:rPr>
              <a:t>的所有突变体检测结果从失败到通过</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或通过到失败</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的变化次数</a:t>
            </a:r>
          </a:p>
          <a:p>
            <a:endParaRPr lang="zh-CN" altLang="en-US" dirty="0"/>
          </a:p>
        </p:txBody>
      </p:sp>
      <p:sp>
        <p:nvSpPr>
          <p:cNvPr id="4" name="灯片编号占位符 3"/>
          <p:cNvSpPr>
            <a:spLocks noGrp="1"/>
          </p:cNvSpPr>
          <p:nvPr>
            <p:ph type="sldNum" sz="quarter" idx="5"/>
          </p:nvPr>
        </p:nvSpPr>
        <p:spPr/>
        <p:txBody>
          <a:bodyPr/>
          <a:lstStyle/>
          <a:p>
            <a:fld id="{242E3C26-C9FA-4C5A-B7DA-41A22523D72B}" type="slidenum">
              <a:rPr lang="zh-CN" altLang="en-US" smtClean="0"/>
              <a:t>5</a:t>
            </a:fld>
            <a:endParaRPr lang="zh-CN" altLang="en-US"/>
          </a:p>
        </p:txBody>
      </p:sp>
    </p:spTree>
    <p:extLst>
      <p:ext uri="{BB962C8B-B14F-4D97-AF65-F5344CB8AC3E}">
        <p14:creationId xmlns:p14="http://schemas.microsoft.com/office/powerpoint/2010/main" val="763066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b="0" i="0" dirty="0">
                <a:solidFill>
                  <a:srgbClr val="4A90E2"/>
                </a:solidFill>
                <a:effectLst/>
                <a:latin typeface="Arial" panose="020B0604020202020204" pitchFamily="34" charset="0"/>
              </a:rPr>
              <a:t>提取</a:t>
            </a:r>
            <a:r>
              <a:rPr lang="en-US" altLang="zh-CN" b="0" i="0" dirty="0">
                <a:solidFill>
                  <a:srgbClr val="4A90E2"/>
                </a:solidFill>
                <a:effectLst/>
                <a:latin typeface="Arial" panose="020B0604020202020204" pitchFamily="34" charset="0"/>
              </a:rPr>
              <a:t>MUSE</a:t>
            </a:r>
            <a:r>
              <a:rPr lang="zh-CN" altLang="en-US" b="0" i="0" dirty="0">
                <a:solidFill>
                  <a:srgbClr val="4A90E2"/>
                </a:solidFill>
                <a:effectLst/>
                <a:latin typeface="Arial" panose="020B0604020202020204" pitchFamily="34" charset="0"/>
              </a:rPr>
              <a:t>特性的示例。</a:t>
            </a:r>
            <a:r>
              <a:rPr lang="zh-CN" altLang="en-US" b="0" i="0" dirty="0">
                <a:solidFill>
                  <a:srgbClr val="333333"/>
                </a:solidFill>
                <a:effectLst/>
                <a:latin typeface="Arial" panose="020B0604020202020204" pitchFamily="34" charset="0"/>
              </a:rPr>
              <a:t>目标函数</a:t>
            </a:r>
            <a:r>
              <a:rPr lang="en-US" altLang="zh-CN" b="0" i="0" dirty="0" err="1">
                <a:solidFill>
                  <a:srgbClr val="333333"/>
                </a:solidFill>
                <a:effectLst/>
                <a:latin typeface="Arial" panose="020B0604020202020204" pitchFamily="34" charset="0"/>
              </a:rPr>
              <a:t>getmax</a:t>
            </a:r>
            <a:r>
              <a:rPr lang="zh-CN" altLang="en-US" b="0" i="0" dirty="0">
                <a:solidFill>
                  <a:srgbClr val="333333"/>
                </a:solidFill>
                <a:effectLst/>
                <a:latin typeface="Arial" panose="020B0604020202020204" pitchFamily="34" charset="0"/>
              </a:rPr>
              <a:t>应该返回</a:t>
            </a:r>
            <a:r>
              <a:rPr lang="en-US" altLang="zh-CN" b="0" i="0" dirty="0">
                <a:solidFill>
                  <a:srgbClr val="333333"/>
                </a:solidFill>
                <a:effectLst/>
                <a:latin typeface="Arial" panose="020B0604020202020204" pitchFamily="34" charset="0"/>
              </a:rPr>
              <a:t>x</a:t>
            </a:r>
            <a:r>
              <a:rPr lang="zh-CN" altLang="en-US" b="0" i="0" dirty="0">
                <a:solidFill>
                  <a:srgbClr val="333333"/>
                </a:solidFill>
                <a:effectLst/>
                <a:latin typeface="Arial" panose="020B0604020202020204" pitchFamily="34" charset="0"/>
              </a:rPr>
              <a:t>和</a:t>
            </a:r>
            <a:r>
              <a:rPr lang="en-US" altLang="zh-CN" b="0" i="0" dirty="0">
                <a:solidFill>
                  <a:srgbClr val="333333"/>
                </a:solidFill>
                <a:effectLst/>
                <a:latin typeface="Arial" panose="020B0604020202020204" pitchFamily="34" charset="0"/>
              </a:rPr>
              <a:t>y</a:t>
            </a:r>
            <a:r>
              <a:rPr lang="zh-CN" altLang="en-US" b="0" i="0" dirty="0">
                <a:solidFill>
                  <a:srgbClr val="333333"/>
                </a:solidFill>
                <a:effectLst/>
                <a:latin typeface="Arial" panose="020B0604020202020204" pitchFamily="34" charset="0"/>
              </a:rPr>
              <a:t>中最大的值。假设我们有三个测试用例</a:t>
            </a:r>
            <a:r>
              <a:rPr lang="en-US" altLang="zh-CN" b="0" i="0" dirty="0">
                <a:solidFill>
                  <a:srgbClr val="333333"/>
                </a:solidFill>
                <a:effectLst/>
                <a:latin typeface="Arial" panose="020B0604020202020204" pitchFamily="34" charset="0"/>
              </a:rPr>
              <a:t>tc1</a:t>
            </a:r>
            <a:r>
              <a:rPr lang="zh-CN" altLang="en-US" b="0" i="0" dirty="0">
                <a:solidFill>
                  <a:srgbClr val="333333"/>
                </a:solidFill>
                <a:effectLst/>
                <a:latin typeface="Arial" panose="020B0604020202020204" pitchFamily="34" charset="0"/>
              </a:rPr>
              <a:t>、</a:t>
            </a:r>
            <a:r>
              <a:rPr lang="en-US" altLang="zh-CN" b="0" i="0" dirty="0">
                <a:solidFill>
                  <a:srgbClr val="333333"/>
                </a:solidFill>
                <a:effectLst/>
                <a:latin typeface="Arial" panose="020B0604020202020204" pitchFamily="34" charset="0"/>
              </a:rPr>
              <a:t>tc2,</a:t>
            </a:r>
            <a:r>
              <a:rPr lang="zh-CN" altLang="en-US" b="0" i="0" dirty="0">
                <a:solidFill>
                  <a:srgbClr val="333333"/>
                </a:solidFill>
                <a:effectLst/>
                <a:latin typeface="Arial" panose="020B0604020202020204" pitchFamily="34" charset="0"/>
              </a:rPr>
              <a:t>和</a:t>
            </a:r>
            <a:r>
              <a:rPr lang="en-US" altLang="zh-CN" b="0" i="0" dirty="0">
                <a:solidFill>
                  <a:srgbClr val="333333"/>
                </a:solidFill>
                <a:effectLst/>
                <a:latin typeface="Arial" panose="020B0604020202020204" pitchFamily="34" charset="0"/>
              </a:rPr>
              <a:t>tc3 (tc1</a:t>
            </a:r>
            <a:r>
              <a:rPr lang="zh-CN" altLang="en-US" b="0" i="0" dirty="0">
                <a:solidFill>
                  <a:srgbClr val="333333"/>
                </a:solidFill>
                <a:effectLst/>
                <a:latin typeface="Arial" panose="020B0604020202020204" pitchFamily="34" charset="0"/>
              </a:rPr>
              <a:t>和</a:t>
            </a:r>
            <a:r>
              <a:rPr lang="en-US" altLang="zh-CN" b="0" i="0" dirty="0">
                <a:solidFill>
                  <a:srgbClr val="333333"/>
                </a:solidFill>
                <a:effectLst/>
                <a:latin typeface="Arial" panose="020B0604020202020204" pitchFamily="34" charset="0"/>
              </a:rPr>
              <a:t>tc2</a:t>
            </a:r>
            <a:r>
              <a:rPr lang="zh-CN" altLang="en-US" b="0" i="0" dirty="0">
                <a:solidFill>
                  <a:srgbClr val="333333"/>
                </a:solidFill>
                <a:effectLst/>
                <a:latin typeface="Arial" panose="020B0604020202020204" pitchFamily="34" charset="0"/>
              </a:rPr>
              <a:t>失败</a:t>
            </a:r>
            <a:r>
              <a:rPr lang="en-US" altLang="zh-CN" b="0" i="0" dirty="0">
                <a:solidFill>
                  <a:srgbClr val="333333"/>
                </a:solidFill>
                <a:effectLst/>
                <a:latin typeface="Arial" panose="020B0604020202020204" pitchFamily="34" charset="0"/>
              </a:rPr>
              <a:t>,tc3</a:t>
            </a:r>
            <a:r>
              <a:rPr lang="zh-CN" altLang="en-US" b="0" i="0" dirty="0">
                <a:solidFill>
                  <a:srgbClr val="333333"/>
                </a:solidFill>
                <a:effectLst/>
                <a:latin typeface="Arial" panose="020B0604020202020204" pitchFamily="34" charset="0"/>
              </a:rPr>
              <a:t>通过</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并通过变异语句</a:t>
            </a:r>
            <a:r>
              <a:rPr lang="en-US" altLang="zh-CN" b="0" i="0" dirty="0">
                <a:solidFill>
                  <a:srgbClr val="333333"/>
                </a:solidFill>
                <a:effectLst/>
                <a:latin typeface="Arial" panose="020B0604020202020204" pitchFamily="34" charset="0"/>
              </a:rPr>
              <a:t>s4</a:t>
            </a:r>
            <a:r>
              <a:rPr lang="zh-CN" altLang="en-US" b="0" i="0" dirty="0">
                <a:solidFill>
                  <a:srgbClr val="333333"/>
                </a:solidFill>
                <a:effectLst/>
                <a:latin typeface="Arial" panose="020B0604020202020204" pitchFamily="34" charset="0"/>
              </a:rPr>
              <a:t>生成两个突变体</a:t>
            </a:r>
            <a:r>
              <a:rPr lang="en-US" altLang="zh-CN" b="0" i="0" dirty="0">
                <a:solidFill>
                  <a:srgbClr val="333333"/>
                </a:solidFill>
                <a:effectLst/>
                <a:latin typeface="Arial" panose="020B0604020202020204" pitchFamily="34" charset="0"/>
              </a:rPr>
              <a:t>m1</a:t>
            </a:r>
            <a:r>
              <a:rPr lang="zh-CN" altLang="en-US" b="0" i="0" dirty="0">
                <a:solidFill>
                  <a:srgbClr val="333333"/>
                </a:solidFill>
                <a:effectLst/>
                <a:latin typeface="Arial" panose="020B0604020202020204" pitchFamily="34" charset="0"/>
              </a:rPr>
              <a:t>和</a:t>
            </a:r>
            <a:r>
              <a:rPr lang="en-US" altLang="zh-CN" b="0" i="0" dirty="0">
                <a:solidFill>
                  <a:srgbClr val="333333"/>
                </a:solidFill>
                <a:effectLst/>
                <a:latin typeface="Arial" panose="020B0604020202020204" pitchFamily="34" charset="0"/>
              </a:rPr>
              <a:t>m2</a:t>
            </a:r>
            <a:r>
              <a:rPr lang="zh-CN" altLang="en-US" b="0" i="0" dirty="0">
                <a:solidFill>
                  <a:srgbClr val="333333"/>
                </a:solidFill>
                <a:effectLst/>
                <a:latin typeface="Arial" panose="020B0604020202020204" pitchFamily="34" charset="0"/>
              </a:rPr>
              <a:t> ，分别是</a:t>
            </a:r>
            <a:r>
              <a:rPr lang="en-US" altLang="zh-CN" b="0" i="0" dirty="0">
                <a:solidFill>
                  <a:srgbClr val="333333"/>
                </a:solidFill>
                <a:effectLst/>
                <a:latin typeface="Arial" panose="020B0604020202020204" pitchFamily="34" charset="0"/>
              </a:rPr>
              <a:t>max = x</a:t>
            </a:r>
            <a:r>
              <a:rPr lang="zh-CN" altLang="en-US" b="0" i="0" dirty="0">
                <a:solidFill>
                  <a:srgbClr val="333333"/>
                </a:solidFill>
                <a:effectLst/>
                <a:latin typeface="Arial" panose="020B0604020202020204" pitchFamily="34" charset="0"/>
              </a:rPr>
              <a:t>和</a:t>
            </a:r>
            <a:r>
              <a:rPr lang="en-US" altLang="zh-CN" b="0" i="0" dirty="0">
                <a:solidFill>
                  <a:srgbClr val="333333"/>
                </a:solidFill>
                <a:effectLst/>
                <a:latin typeface="Arial" panose="020B0604020202020204" pitchFamily="34" charset="0"/>
              </a:rPr>
              <a:t>max = - y</a:t>
            </a:r>
            <a:r>
              <a:rPr lang="zh-CN" altLang="en-US" b="0" i="0" dirty="0">
                <a:solidFill>
                  <a:srgbClr val="333333"/>
                </a:solidFill>
                <a:effectLst/>
                <a:latin typeface="Arial" panose="020B0604020202020204" pitchFamily="34" charset="0"/>
              </a:rPr>
              <a:t>。</a:t>
            </a:r>
            <a:r>
              <a:rPr lang="en-US" altLang="zh-CN" b="0" i="0" dirty="0">
                <a:solidFill>
                  <a:srgbClr val="333333"/>
                </a:solidFill>
                <a:effectLst/>
                <a:latin typeface="Arial" panose="020B0604020202020204" pitchFamily="34" charset="0"/>
              </a:rPr>
              <a:t>M1</a:t>
            </a:r>
            <a:r>
              <a:rPr lang="zh-CN" altLang="en-US" b="0" i="0" dirty="0">
                <a:solidFill>
                  <a:srgbClr val="333333"/>
                </a:solidFill>
                <a:effectLst/>
                <a:latin typeface="Arial" panose="020B0604020202020204" pitchFamily="34" charset="0"/>
              </a:rPr>
              <a:t>将</a:t>
            </a:r>
            <a:r>
              <a:rPr lang="en-US" altLang="zh-CN" b="0" i="0" dirty="0">
                <a:solidFill>
                  <a:srgbClr val="333333"/>
                </a:solidFill>
                <a:effectLst/>
                <a:latin typeface="Arial" panose="020B0604020202020204" pitchFamily="34" charset="0"/>
              </a:rPr>
              <a:t>tc1</a:t>
            </a:r>
            <a:r>
              <a:rPr lang="zh-CN" altLang="en-US" b="0" i="0" dirty="0">
                <a:solidFill>
                  <a:srgbClr val="333333"/>
                </a:solidFill>
                <a:effectLst/>
                <a:latin typeface="Arial" panose="020B0604020202020204" pitchFamily="34" charset="0"/>
              </a:rPr>
              <a:t>、</a:t>
            </a:r>
            <a:r>
              <a:rPr lang="en-US" altLang="zh-CN" b="0" i="0" dirty="0">
                <a:solidFill>
                  <a:srgbClr val="333333"/>
                </a:solidFill>
                <a:effectLst/>
                <a:latin typeface="Arial" panose="020B0604020202020204" pitchFamily="34" charset="0"/>
              </a:rPr>
              <a:t>tc2</a:t>
            </a:r>
            <a:r>
              <a:rPr lang="zh-CN" altLang="en-US" b="0" i="0" dirty="0">
                <a:solidFill>
                  <a:srgbClr val="333333"/>
                </a:solidFill>
                <a:effectLst/>
                <a:latin typeface="Arial" panose="020B0604020202020204" pitchFamily="34" charset="0"/>
              </a:rPr>
              <a:t>的测试结果由失败变成了通过，将</a:t>
            </a:r>
            <a:r>
              <a:rPr lang="en-US" altLang="zh-CN" b="0" i="0" dirty="0">
                <a:solidFill>
                  <a:srgbClr val="333333"/>
                </a:solidFill>
                <a:effectLst/>
                <a:latin typeface="Arial" panose="020B0604020202020204" pitchFamily="34" charset="0"/>
              </a:rPr>
              <a:t>tc3</a:t>
            </a:r>
            <a:r>
              <a:rPr lang="zh-CN" altLang="en-US" b="0" i="0" dirty="0">
                <a:solidFill>
                  <a:srgbClr val="333333"/>
                </a:solidFill>
                <a:effectLst/>
                <a:latin typeface="Arial" panose="020B0604020202020204" pitchFamily="34" charset="0"/>
              </a:rPr>
              <a:t>的测试结果由通过变成了失败。</a:t>
            </a:r>
            <a:r>
              <a:rPr lang="en-US" altLang="zh-CN" b="0" i="0" dirty="0">
                <a:solidFill>
                  <a:srgbClr val="333333"/>
                </a:solidFill>
                <a:effectLst/>
                <a:latin typeface="Arial" panose="020B0604020202020204" pitchFamily="34" charset="0"/>
              </a:rPr>
              <a:t>m2</a:t>
            </a:r>
            <a:r>
              <a:rPr lang="zh-CN" altLang="en-US" b="0" i="0" dirty="0">
                <a:solidFill>
                  <a:srgbClr val="333333"/>
                </a:solidFill>
                <a:effectLst/>
                <a:latin typeface="Arial" panose="020B0604020202020204" pitchFamily="34" charset="0"/>
              </a:rPr>
              <a:t>将</a:t>
            </a:r>
            <a:r>
              <a:rPr lang="en-US" altLang="zh-CN" b="0" i="0" dirty="0">
                <a:solidFill>
                  <a:srgbClr val="333333"/>
                </a:solidFill>
                <a:effectLst/>
                <a:latin typeface="Arial" panose="020B0604020202020204" pitchFamily="34" charset="0"/>
              </a:rPr>
              <a:t>tc3</a:t>
            </a:r>
            <a:r>
              <a:rPr lang="zh-CN" altLang="en-US" b="0" i="0" dirty="0">
                <a:solidFill>
                  <a:srgbClr val="333333"/>
                </a:solidFill>
                <a:effectLst/>
                <a:latin typeface="Arial" panose="020B0604020202020204" pitchFamily="34" charset="0"/>
              </a:rPr>
              <a:t>的测试结果由通过变为不合格。因此</a:t>
            </a:r>
            <a:r>
              <a:rPr lang="en-US" altLang="zh-CN" b="0" i="0" dirty="0">
                <a:solidFill>
                  <a:srgbClr val="333333"/>
                </a:solidFill>
                <a:effectLst/>
                <a:latin typeface="Arial" panose="020B0604020202020204" pitchFamily="34" charset="0"/>
              </a:rPr>
              <a:t>f2p</a:t>
            </a:r>
            <a:r>
              <a:rPr lang="zh-CN" altLang="en-US" b="0" i="0" dirty="0">
                <a:solidFill>
                  <a:srgbClr val="333333"/>
                </a:solidFill>
                <a:effectLst/>
                <a:latin typeface="Arial" panose="020B0604020202020204" pitchFamily="34" charset="0"/>
              </a:rPr>
              <a:t>和</a:t>
            </a:r>
            <a:r>
              <a:rPr lang="en-US" altLang="zh-CN" b="0" i="0" dirty="0">
                <a:solidFill>
                  <a:srgbClr val="333333"/>
                </a:solidFill>
                <a:effectLst/>
                <a:latin typeface="Arial" panose="020B0604020202020204" pitchFamily="34" charset="0"/>
              </a:rPr>
              <a:t>p2f</a:t>
            </a:r>
            <a:r>
              <a:rPr lang="zh-CN" altLang="en-US" b="0" i="0" dirty="0">
                <a:solidFill>
                  <a:srgbClr val="333333"/>
                </a:solidFill>
                <a:effectLst/>
                <a:latin typeface="Arial" panose="020B0604020202020204" pitchFamily="34" charset="0"/>
              </a:rPr>
              <a:t>都是</a:t>
            </a:r>
            <a:r>
              <a:rPr lang="en-US" altLang="zh-CN" b="0" i="0" dirty="0">
                <a:solidFill>
                  <a:srgbClr val="333333"/>
                </a:solidFill>
                <a:effectLst/>
                <a:latin typeface="Arial" panose="020B0604020202020204" pitchFamily="34" charset="0"/>
              </a:rPr>
              <a:t>2</a:t>
            </a:r>
            <a:r>
              <a:rPr lang="zh-CN" altLang="en-US" b="0" i="0" dirty="0">
                <a:solidFill>
                  <a:srgbClr val="333333"/>
                </a:solidFill>
                <a:effectLst/>
                <a:latin typeface="Arial" panose="020B0604020202020204" pitchFamily="34" charset="0"/>
              </a:rPr>
              <a:t>。</a:t>
            </a:r>
            <a:endParaRPr lang="en-US" altLang="zh-CN" b="0" i="0" dirty="0">
              <a:solidFill>
                <a:srgbClr val="333333"/>
              </a:solidFill>
              <a:effectLst/>
              <a:latin typeface="Arial" panose="020B0604020202020204" pitchFamily="34" charset="0"/>
            </a:endParaRPr>
          </a:p>
          <a:p>
            <a:r>
              <a:rPr lang="en-US" altLang="zh-CN" dirty="0">
                <a:effectLst/>
                <a:latin typeface="Arial" panose="020B0604020202020204" pitchFamily="34" charset="0"/>
              </a:rPr>
              <a:t>s4</a:t>
            </a:r>
            <a:r>
              <a:rPr lang="zh-CN" altLang="en-US" dirty="0">
                <a:effectLst/>
                <a:latin typeface="Arial" panose="020B0604020202020204" pitchFamily="34" charset="0"/>
              </a:rPr>
              <a:t>，我们可以计算</a:t>
            </a:r>
            <a:r>
              <a:rPr lang="en-US" altLang="zh-CN" dirty="0">
                <a:effectLst/>
                <a:latin typeface="Arial" panose="020B0604020202020204" pitchFamily="34" charset="0"/>
              </a:rPr>
              <a:t>MUSE</a:t>
            </a:r>
            <a:r>
              <a:rPr lang="zh-CN" altLang="en-US" dirty="0">
                <a:effectLst/>
                <a:latin typeface="Arial" panose="020B0604020202020204" pitchFamily="34" charset="0"/>
              </a:rPr>
              <a:t>子公式的特征值如下</a:t>
            </a:r>
            <a:r>
              <a:rPr lang="en-US" altLang="zh-CN" dirty="0">
                <a:effectLst/>
                <a:latin typeface="Arial" panose="020B0604020202020204" pitchFamily="34" charset="0"/>
              </a:rPr>
              <a:t>:</a:t>
            </a:r>
          </a:p>
          <a:p>
            <a:endParaRPr lang="zh-CN" altLang="en-US" dirty="0"/>
          </a:p>
        </p:txBody>
      </p:sp>
      <p:sp>
        <p:nvSpPr>
          <p:cNvPr id="4" name="灯片编号占位符 3"/>
          <p:cNvSpPr>
            <a:spLocks noGrp="1"/>
          </p:cNvSpPr>
          <p:nvPr>
            <p:ph type="sldNum" sz="quarter" idx="5"/>
          </p:nvPr>
        </p:nvSpPr>
        <p:spPr/>
        <p:txBody>
          <a:bodyPr/>
          <a:lstStyle/>
          <a:p>
            <a:fld id="{242E3C26-C9FA-4C5A-B7DA-41A22523D72B}" type="slidenum">
              <a:rPr lang="zh-CN" altLang="en-US" smtClean="0"/>
              <a:t>6</a:t>
            </a:fld>
            <a:endParaRPr lang="zh-CN" altLang="en-US"/>
          </a:p>
        </p:txBody>
      </p:sp>
    </p:spTree>
    <p:extLst>
      <p:ext uri="{BB962C8B-B14F-4D97-AF65-F5344CB8AC3E}">
        <p14:creationId xmlns:p14="http://schemas.microsoft.com/office/powerpoint/2010/main" val="742824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Times New Roman" panose="02020603050405020304" pitchFamily="18" charset="0"/>
                <a:cs typeface="Times New Roman" panose="02020603050405020304" pitchFamily="18" charset="0"/>
              </a:rPr>
              <a:t>e</a:t>
            </a:r>
            <a:r>
              <a:rPr lang="en-US" altLang="zh-CN" sz="1200" baseline="-25000" dirty="0">
                <a:latin typeface="Times New Roman" panose="02020603050405020304" pitchFamily="18" charset="0"/>
                <a:cs typeface="Times New Roman" panose="02020603050405020304" pitchFamily="18" charset="0"/>
              </a:rPr>
              <a:t>p</a:t>
            </a:r>
            <a:r>
              <a:rPr lang="en-US" altLang="zh-CN" sz="1200" dirty="0">
                <a:latin typeface="Times New Roman" panose="02020603050405020304" pitchFamily="18" charset="0"/>
                <a:cs typeface="Times New Roman" panose="02020603050405020304" pitchFamily="18" charset="0"/>
              </a:rPr>
              <a:t>(s)</a:t>
            </a:r>
            <a:r>
              <a:rPr lang="zh-CN" altLang="en-US"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e</a:t>
            </a:r>
            <a:r>
              <a:rPr lang="en-US" altLang="zh-CN" sz="1200" baseline="-25000" dirty="0" err="1">
                <a:latin typeface="Times New Roman" panose="02020603050405020304" pitchFamily="18" charset="0"/>
                <a:cs typeface="Times New Roman" panose="02020603050405020304" pitchFamily="18" charset="0"/>
              </a:rPr>
              <a:t>f</a:t>
            </a:r>
            <a:r>
              <a:rPr lang="en-US" altLang="zh-CN" sz="1200" dirty="0">
                <a:latin typeface="Times New Roman" panose="02020603050405020304" pitchFamily="18" charset="0"/>
                <a:cs typeface="Times New Roman" panose="02020603050405020304" pitchFamily="18" charset="0"/>
              </a:rPr>
              <a:t>(s)</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n</a:t>
            </a:r>
            <a:r>
              <a:rPr lang="en-US" altLang="zh-CN" sz="1200" baseline="-25000" dirty="0">
                <a:latin typeface="Times New Roman" panose="02020603050405020304" pitchFamily="18" charset="0"/>
                <a:cs typeface="Times New Roman" panose="02020603050405020304" pitchFamily="18" charset="0"/>
              </a:rPr>
              <a:t>p</a:t>
            </a:r>
            <a:r>
              <a:rPr lang="en-US" altLang="zh-CN" sz="1200" dirty="0">
                <a:latin typeface="Times New Roman" panose="02020603050405020304" pitchFamily="18" charset="0"/>
                <a:cs typeface="Times New Roman" panose="02020603050405020304" pitchFamily="18" charset="0"/>
              </a:rPr>
              <a:t>(s)</a:t>
            </a:r>
            <a:r>
              <a:rPr lang="zh-CN" altLang="en-US"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n</a:t>
            </a:r>
            <a:r>
              <a:rPr lang="en-US" altLang="zh-CN" sz="1200" baseline="-25000" dirty="0" err="1">
                <a:latin typeface="Times New Roman" panose="02020603050405020304" pitchFamily="18" charset="0"/>
                <a:cs typeface="Times New Roman" panose="02020603050405020304" pitchFamily="18" charset="0"/>
              </a:rPr>
              <a:t>f</a:t>
            </a:r>
            <a:r>
              <a:rPr lang="en-US" altLang="zh-CN" sz="1200" dirty="0">
                <a:latin typeface="Times New Roman" panose="02020603050405020304" pitchFamily="18" charset="0"/>
                <a:cs typeface="Times New Roman" panose="02020603050405020304" pitchFamily="18" charset="0"/>
              </a:rPr>
              <a:t>(s)</a:t>
            </a:r>
            <a:r>
              <a:rPr lang="zh-CN" altLang="en-US" sz="1200" dirty="0">
                <a:latin typeface="Times New Roman" panose="02020603050405020304" pitchFamily="18" charset="0"/>
                <a:cs typeface="Times New Roman" panose="02020603050405020304" pitchFamily="18" charset="0"/>
              </a:rPr>
              <a:t>分别表示</a:t>
            </a:r>
            <a:r>
              <a:rPr lang="zh-CN" altLang="en-US" sz="1200" dirty="0">
                <a:effectLst/>
                <a:latin typeface="Arial" panose="020B0604020202020204" pitchFamily="34" charset="0"/>
                <a:cs typeface="Times New Roman" panose="02020603050405020304" pitchFamily="18" charset="0"/>
              </a:rPr>
              <a:t>执行</a:t>
            </a:r>
            <a:r>
              <a:rPr lang="zh-CN" altLang="en-US" dirty="0">
                <a:effectLst/>
                <a:latin typeface="Arial" panose="020B0604020202020204" pitchFamily="34" charset="0"/>
              </a:rPr>
              <a:t>语句</a:t>
            </a:r>
            <a:r>
              <a:rPr lang="en-US" altLang="zh-CN" dirty="0">
                <a:effectLst/>
                <a:latin typeface="Arial" panose="020B0604020202020204" pitchFamily="34" charset="0"/>
              </a:rPr>
              <a:t>s</a:t>
            </a:r>
            <a:r>
              <a:rPr lang="zh-CN" altLang="en-US" dirty="0">
                <a:effectLst/>
                <a:latin typeface="Arial" panose="020B0604020202020204" pitchFamily="34" charset="0"/>
              </a:rPr>
              <a:t>通过的测试用例数量、失败的测试用例数量和不执行</a:t>
            </a:r>
            <a:r>
              <a:rPr lang="en-US" altLang="zh-CN" dirty="0">
                <a:effectLst/>
                <a:latin typeface="Arial" panose="020B0604020202020204" pitchFamily="34" charset="0"/>
              </a:rPr>
              <a:t>s</a:t>
            </a:r>
            <a:r>
              <a:rPr lang="zh-CN" altLang="en-US" dirty="0">
                <a:effectLst/>
                <a:latin typeface="Arial" panose="020B0604020202020204" pitchFamily="34" charset="0"/>
              </a:rPr>
              <a:t>通过的测试用例数量、失败的测试用例数量。</a:t>
            </a:r>
            <a:endParaRPr lang="en-US" altLang="zh-CN" dirty="0">
              <a:effectLst/>
              <a:latin typeface="Arial" panose="020B0604020202020204" pitchFamily="34" charset="0"/>
            </a:endParaRPr>
          </a:p>
          <a:p>
            <a:pPr algn="just"/>
            <a:r>
              <a:rPr lang="zh-CN" altLang="en-US" dirty="0">
                <a:effectLst/>
                <a:latin typeface="Arial" panose="020B0604020202020204" pitchFamily="34" charset="0"/>
              </a:rPr>
              <a:t>举例：</a:t>
            </a:r>
            <a:r>
              <a:rPr lang="zh-CN" altLang="en-US" b="0" i="0" dirty="0">
                <a:solidFill>
                  <a:srgbClr val="333333"/>
                </a:solidFill>
                <a:effectLst/>
                <a:latin typeface="Arial" panose="020B0604020202020204" pitchFamily="34" charset="0"/>
              </a:rPr>
              <a:t>目标函数</a:t>
            </a:r>
            <a:r>
              <a:rPr lang="en-US" altLang="zh-CN" b="0" i="0" dirty="0">
                <a:solidFill>
                  <a:srgbClr val="333333"/>
                </a:solidFill>
                <a:effectLst/>
                <a:latin typeface="Arial" panose="020B0604020202020204" pitchFamily="34" charset="0"/>
              </a:rPr>
              <a:t>getmax2</a:t>
            </a:r>
            <a:r>
              <a:rPr lang="zh-CN" altLang="en-US" b="0" i="0" dirty="0">
                <a:solidFill>
                  <a:srgbClr val="333333"/>
                </a:solidFill>
                <a:effectLst/>
                <a:latin typeface="Arial" panose="020B0604020202020204" pitchFamily="34" charset="0"/>
              </a:rPr>
              <a:t>应该返回</a:t>
            </a:r>
            <a:r>
              <a:rPr lang="en-US" altLang="zh-CN" b="0" i="0" dirty="0">
                <a:solidFill>
                  <a:srgbClr val="333333"/>
                </a:solidFill>
                <a:effectLst/>
                <a:latin typeface="Arial" panose="020B0604020202020204" pitchFamily="34" charset="0"/>
              </a:rPr>
              <a:t>x</a:t>
            </a:r>
            <a:r>
              <a:rPr lang="zh-CN" altLang="en-US" b="0" i="0" dirty="0">
                <a:solidFill>
                  <a:srgbClr val="333333"/>
                </a:solidFill>
                <a:effectLst/>
                <a:latin typeface="Arial" panose="020B0604020202020204" pitchFamily="34" charset="0"/>
              </a:rPr>
              <a:t>和</a:t>
            </a:r>
            <a:r>
              <a:rPr lang="en-US" altLang="zh-CN" b="0" i="0" dirty="0">
                <a:solidFill>
                  <a:srgbClr val="333333"/>
                </a:solidFill>
                <a:effectLst/>
                <a:latin typeface="Arial" panose="020B0604020202020204" pitchFamily="34" charset="0"/>
              </a:rPr>
              <a:t>y</a:t>
            </a:r>
            <a:r>
              <a:rPr lang="zh-CN" altLang="en-US" b="0" i="0" dirty="0">
                <a:solidFill>
                  <a:srgbClr val="333333"/>
                </a:solidFill>
                <a:effectLst/>
                <a:latin typeface="Arial" panose="020B0604020202020204" pitchFamily="34" charset="0"/>
              </a:rPr>
              <a:t>中的最大值。</a:t>
            </a:r>
            <a:r>
              <a:rPr lang="en-US" altLang="zh-CN" b="0" i="0" dirty="0">
                <a:solidFill>
                  <a:srgbClr val="333333"/>
                </a:solidFill>
                <a:effectLst/>
                <a:latin typeface="Arial" panose="020B0604020202020204" pitchFamily="34" charset="0"/>
              </a:rPr>
              <a:t>PRINCE</a:t>
            </a:r>
            <a:r>
              <a:rPr lang="zh-CN" altLang="en-US" b="0" i="0" dirty="0">
                <a:solidFill>
                  <a:srgbClr val="333333"/>
                </a:solidFill>
                <a:effectLst/>
                <a:latin typeface="Arial" panose="020B0604020202020204" pitchFamily="34" charset="0"/>
              </a:rPr>
              <a:t>使用每个测试用例的覆盖率信息计算每个语句的</a:t>
            </a:r>
            <a:r>
              <a:rPr lang="en-US" altLang="zh-CN" b="0" i="0" dirty="0">
                <a:solidFill>
                  <a:srgbClr val="333333"/>
                </a:solidFill>
                <a:effectLst/>
                <a:latin typeface="Arial" panose="020B0604020202020204" pitchFamily="34" charset="0"/>
              </a:rPr>
              <a:t>ep(s)</a:t>
            </a:r>
            <a:r>
              <a:rPr lang="zh-CN" altLang="en-US" b="0" i="0" dirty="0">
                <a:solidFill>
                  <a:srgbClr val="333333"/>
                </a:solidFill>
                <a:effectLst/>
                <a:latin typeface="Arial" panose="020B0604020202020204" pitchFamily="34" charset="0"/>
              </a:rPr>
              <a:t>、</a:t>
            </a:r>
            <a:r>
              <a:rPr lang="en-US" altLang="zh-CN" b="0" i="0" dirty="0" err="1">
                <a:solidFill>
                  <a:srgbClr val="333333"/>
                </a:solidFill>
                <a:effectLst/>
                <a:latin typeface="Arial" panose="020B0604020202020204" pitchFamily="34" charset="0"/>
              </a:rPr>
              <a:t>ef</a:t>
            </a:r>
            <a:r>
              <a:rPr lang="en-US" altLang="zh-CN" b="0" i="0" dirty="0">
                <a:solidFill>
                  <a:srgbClr val="333333"/>
                </a:solidFill>
                <a:effectLst/>
                <a:latin typeface="Arial" panose="020B0604020202020204" pitchFamily="34" charset="0"/>
              </a:rPr>
              <a:t>(s)</a:t>
            </a:r>
            <a:r>
              <a:rPr lang="zh-CN" altLang="en-US" b="0" i="0" dirty="0">
                <a:solidFill>
                  <a:srgbClr val="333333"/>
                </a:solidFill>
                <a:effectLst/>
                <a:latin typeface="Arial" panose="020B0604020202020204" pitchFamily="34" charset="0"/>
              </a:rPr>
              <a:t>、</a:t>
            </a:r>
            <a:r>
              <a:rPr lang="en-US" altLang="zh-CN" b="0" i="0" dirty="0">
                <a:solidFill>
                  <a:srgbClr val="333333"/>
                </a:solidFill>
                <a:effectLst/>
                <a:latin typeface="Arial" panose="020B0604020202020204" pitchFamily="34" charset="0"/>
              </a:rPr>
              <a:t>np(s)</a:t>
            </a:r>
            <a:r>
              <a:rPr lang="zh-CN" altLang="en-US" b="0" i="0" dirty="0">
                <a:solidFill>
                  <a:srgbClr val="333333"/>
                </a:solidFill>
                <a:effectLst/>
                <a:latin typeface="Arial" panose="020B0604020202020204" pitchFamily="34" charset="0"/>
              </a:rPr>
              <a:t>和</a:t>
            </a:r>
            <a:r>
              <a:rPr lang="en-US" altLang="zh-CN" b="0" i="0" dirty="0" err="1">
                <a:solidFill>
                  <a:srgbClr val="333333"/>
                </a:solidFill>
                <a:effectLst/>
                <a:latin typeface="Arial" panose="020B0604020202020204" pitchFamily="34" charset="0"/>
              </a:rPr>
              <a:t>nf</a:t>
            </a:r>
            <a:r>
              <a:rPr lang="en-US" altLang="zh-CN" b="0" i="0" dirty="0">
                <a:solidFill>
                  <a:srgbClr val="333333"/>
                </a:solidFill>
                <a:effectLst/>
                <a:latin typeface="Arial" panose="020B0604020202020204" pitchFamily="34" charset="0"/>
              </a:rPr>
              <a:t>(s)</a:t>
            </a:r>
            <a:r>
              <a:rPr lang="zh-CN" altLang="en-US" b="0" i="0" dirty="0">
                <a:solidFill>
                  <a:srgbClr val="333333"/>
                </a:solidFill>
                <a:effectLst/>
                <a:latin typeface="Arial" panose="020B0604020202020204" pitchFamily="34" charset="0"/>
              </a:rPr>
              <a:t>。</a:t>
            </a:r>
            <a:r>
              <a:rPr lang="en-US" altLang="zh-CN" b="0" i="0" dirty="0">
                <a:solidFill>
                  <a:srgbClr val="333333"/>
                </a:solidFill>
                <a:effectLst/>
                <a:latin typeface="Arial" panose="020B0604020202020204" pitchFamily="34" charset="0"/>
              </a:rPr>
              <a:t>SBFL</a:t>
            </a:r>
            <a:r>
              <a:rPr lang="zh-CN" altLang="en-US" b="0" i="0" dirty="0">
                <a:solidFill>
                  <a:srgbClr val="333333"/>
                </a:solidFill>
                <a:effectLst/>
                <a:latin typeface="Arial" panose="020B0604020202020204" pitchFamily="34" charset="0"/>
              </a:rPr>
              <a:t>技术使用这四个原子术语组成可疑度量</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例如，</a:t>
            </a:r>
            <a:r>
              <a:rPr lang="en-US" altLang="zh-CN" b="0" i="0" dirty="0">
                <a:solidFill>
                  <a:srgbClr val="333333"/>
                </a:solidFill>
                <a:effectLst/>
                <a:latin typeface="Arial" panose="020B0604020202020204" pitchFamily="34" charset="0"/>
              </a:rPr>
              <a:t>Naish2</a:t>
            </a:r>
            <a:r>
              <a:rPr lang="zh-CN" altLang="en-US" b="0" i="0" dirty="0">
                <a:solidFill>
                  <a:srgbClr val="333333"/>
                </a:solidFill>
                <a:effectLst/>
                <a:latin typeface="Arial" panose="020B0604020202020204" pitchFamily="34" charset="0"/>
              </a:rPr>
              <a:t>对单次故障定位效果最优。</a:t>
            </a:r>
            <a:endParaRPr lang="zh-CN" altLang="en-US" dirty="0"/>
          </a:p>
        </p:txBody>
      </p:sp>
      <p:sp>
        <p:nvSpPr>
          <p:cNvPr id="4" name="灯片编号占位符 3"/>
          <p:cNvSpPr>
            <a:spLocks noGrp="1"/>
          </p:cNvSpPr>
          <p:nvPr>
            <p:ph type="sldNum" sz="quarter" idx="5"/>
          </p:nvPr>
        </p:nvSpPr>
        <p:spPr/>
        <p:txBody>
          <a:bodyPr/>
          <a:lstStyle/>
          <a:p>
            <a:fld id="{242E3C26-C9FA-4C5A-B7DA-41A22523D72B}" type="slidenum">
              <a:rPr lang="zh-CN" altLang="en-US" smtClean="0"/>
              <a:t>7</a:t>
            </a:fld>
            <a:endParaRPr lang="zh-CN" altLang="en-US"/>
          </a:p>
        </p:txBody>
      </p:sp>
    </p:spTree>
    <p:extLst>
      <p:ext uri="{BB962C8B-B14F-4D97-AF65-F5344CB8AC3E}">
        <p14:creationId xmlns:p14="http://schemas.microsoft.com/office/powerpoint/2010/main" val="4040084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effectLst/>
                    <a:latin typeface="Arial" panose="020B0604020202020204" pitchFamily="34" charset="0"/>
                  </a:rPr>
                  <a:t>文件、函数和语句特性组代表一个错误程序的静态特性。</a:t>
                </a:r>
                <a:endParaRPr lang="en-US" altLang="zh-CN" dirty="0">
                  <a:effectLst/>
                  <a:latin typeface="Arial" panose="020B0604020202020204" pitchFamily="34" charset="0"/>
                </a:endParaRPr>
              </a:p>
              <a:p>
                <a:r>
                  <a:rPr lang="zh-CN" altLang="en-US" dirty="0">
                    <a:effectLst/>
                    <a:latin typeface="Arial" panose="020B0604020202020204" pitchFamily="34" charset="0"/>
                  </a:rPr>
                  <a:t>使用各种源代码指标来度量代码的依赖性和复杂性</a:t>
                </a:r>
                <a:r>
                  <a:rPr lang="en-US" altLang="zh-CN" dirty="0">
                    <a:effectLst/>
                    <a:latin typeface="Arial" panose="020B0604020202020204" pitchFamily="34" charset="0"/>
                  </a:rPr>
                  <a:t>(</a:t>
                </a:r>
                <a:r>
                  <a:rPr lang="zh-CN" altLang="en-US" dirty="0">
                    <a:effectLst/>
                    <a:latin typeface="Arial" panose="020B0604020202020204" pitchFamily="34" charset="0"/>
                  </a:rPr>
                  <a:t>例如，源代码规模、</a:t>
                </a:r>
                <a:r>
                  <a:rPr lang="en-US" altLang="zh-CN" dirty="0">
                    <a:effectLst/>
                    <a:latin typeface="Arial" panose="020B0604020202020204" pitchFamily="34" charset="0"/>
                  </a:rPr>
                  <a:t>McCabe</a:t>
                </a:r>
                <a:r>
                  <a:rPr lang="zh-CN" altLang="en-US" dirty="0">
                    <a:effectLst/>
                    <a:latin typeface="Arial" panose="020B0604020202020204" pitchFamily="34" charset="0"/>
                  </a:rPr>
                  <a:t>复杂性度量</a:t>
                </a:r>
                <a:r>
                  <a:rPr lang="en-US" altLang="zh-CN" dirty="0">
                    <a:effectLst/>
                    <a:latin typeface="Arial" panose="020B0604020202020204" pitchFamily="34" charset="0"/>
                  </a:rPr>
                  <a:t>[48]</a:t>
                </a:r>
                <a:r>
                  <a:rPr lang="zh-CN" altLang="en-US" dirty="0">
                    <a:effectLst/>
                    <a:latin typeface="Arial" panose="020B0604020202020204" pitchFamily="34" charset="0"/>
                  </a:rPr>
                  <a:t>和面向对象</a:t>
                </a:r>
                <a:r>
                  <a:rPr lang="en-US" altLang="zh-CN" dirty="0">
                    <a:effectLst/>
                    <a:latin typeface="Arial" panose="020B0604020202020204" pitchFamily="34" charset="0"/>
                  </a:rPr>
                  <a:t>(OO)</a:t>
                </a:r>
                <a:r>
                  <a:rPr lang="zh-CN" altLang="en-US" dirty="0">
                    <a:effectLst/>
                    <a:latin typeface="Arial" panose="020B0604020202020204" pitchFamily="34" charset="0"/>
                  </a:rPr>
                  <a:t>复杂性度量</a:t>
                </a:r>
                <a:r>
                  <a:rPr lang="en-US" altLang="zh-CN" dirty="0">
                    <a:effectLst/>
                    <a:latin typeface="Arial" panose="020B0604020202020204" pitchFamily="34" charset="0"/>
                  </a:rPr>
                  <a:t>)</a:t>
                </a:r>
                <a:r>
                  <a:rPr lang="zh-CN" altLang="en-US" dirty="0">
                    <a:effectLst/>
                    <a:latin typeface="Arial" panose="020B0604020202020204" pitchFamily="34" charset="0"/>
                  </a:rPr>
                  <a:t>。</a:t>
                </a:r>
                <a:endParaRPr lang="en-US" altLang="zh-CN" dirty="0">
                  <a:effectLst/>
                  <a:latin typeface="Arial" panose="020B0604020202020204" pitchFamily="34" charset="0"/>
                </a:endParaRPr>
              </a:p>
              <a:p>
                <a:r>
                  <a:rPr lang="zh-CN" altLang="en-US" sz="1200" dirty="0">
                    <a:latin typeface="Times New Roman" panose="02020603050405020304" pitchFamily="18" charset="0"/>
                    <a:cs typeface="Times New Roman" panose="02020603050405020304" pitchFamily="18" charset="0"/>
                  </a:rPr>
                  <a:t>依赖性和复杂性，</a:t>
                </a:r>
                <a:r>
                  <a:rPr lang="zh-CN" altLang="en-US" sz="1200" dirty="0">
                    <a:effectLst/>
                    <a:latin typeface="Arial" panose="020B0604020202020204" pitchFamily="34" charset="0"/>
                  </a:rPr>
                  <a:t>这两个特征可以很好地指示出错误的代码段，因为高度复杂的代码段或与许多其他代码段相关联的代码段都可能是高概率的故障。</a:t>
                </a:r>
                <a:endParaRPr lang="en-US" altLang="zh-CN" sz="1200" dirty="0">
                  <a:effectLst/>
                  <a:latin typeface="Arial" panose="020B0604020202020204" pitchFamily="34" charset="0"/>
                </a:endParaRPr>
              </a:p>
              <a:p>
                <a:r>
                  <a:rPr lang="zh-CN" altLang="en-US" b="0" i="0" dirty="0">
                    <a:solidFill>
                      <a:srgbClr val="333333"/>
                    </a:solidFill>
                    <a:effectLst/>
                    <a:latin typeface="Arial" panose="020B0604020202020204" pitchFamily="34" charset="0"/>
                  </a:rPr>
                  <a:t>依赖性：文件依赖图</a:t>
                </a:r>
                <a:r>
                  <a:rPr lang="en-US" altLang="zh-CN" b="0" i="0" dirty="0">
                    <a:solidFill>
                      <a:srgbClr val="333333"/>
                    </a:solidFill>
                    <a:effectLst/>
                    <a:latin typeface="Arial" panose="020B0604020202020204" pitchFamily="34" charset="0"/>
                  </a:rPr>
                  <a:t>G = (N, E)</a:t>
                </a:r>
                <a:r>
                  <a:rPr lang="zh-CN" altLang="en-US" b="0" i="0" dirty="0">
                    <a:solidFill>
                      <a:srgbClr val="333333"/>
                    </a:solidFill>
                    <a:effectLst/>
                    <a:latin typeface="Arial" panose="020B0604020202020204" pitchFamily="34" charset="0"/>
                  </a:rPr>
                  <a:t>由一组代表文件的节点</a:t>
                </a:r>
                <a:r>
                  <a:rPr lang="en-US" altLang="zh-CN" b="0" i="0" dirty="0">
                    <a:solidFill>
                      <a:srgbClr val="333333"/>
                    </a:solidFill>
                    <a:effectLst/>
                    <a:latin typeface="Arial" panose="020B0604020202020204" pitchFamily="34" charset="0"/>
                  </a:rPr>
                  <a:t>N</a:t>
                </a:r>
                <a:r>
                  <a:rPr lang="zh-CN" altLang="en-US" b="0" i="0" dirty="0">
                    <a:solidFill>
                      <a:srgbClr val="333333"/>
                    </a:solidFill>
                    <a:effectLst/>
                    <a:latin typeface="Arial" panose="020B0604020202020204" pitchFamily="34" charset="0"/>
                  </a:rPr>
                  <a:t>和一组边</a:t>
                </a:r>
                <a:r>
                  <a:rPr lang="en-US" altLang="zh-CN" b="0" i="0" dirty="0">
                    <a:solidFill>
                      <a:srgbClr val="333333"/>
                    </a:solidFill>
                    <a:effectLst/>
                    <a:latin typeface="Arial" panose="020B0604020202020204" pitchFamily="34" charset="0"/>
                  </a:rPr>
                  <a:t>E</a:t>
                </a:r>
                <a:r>
                  <a:rPr lang="zh-CN" altLang="en-US" b="0" i="0" dirty="0">
                    <a:solidFill>
                      <a:srgbClr val="333333"/>
                    </a:solidFill>
                    <a:effectLst/>
                    <a:latin typeface="Arial" panose="020B0604020202020204" pitchFamily="34" charset="0"/>
                  </a:rPr>
                  <a:t>组成。</a:t>
                </a:r>
                <a:r>
                  <a:rPr lang="zh-CN" altLang="en-US" b="0" i="0" dirty="0">
                    <a:solidFill>
                      <a:srgbClr val="4A90E2"/>
                    </a:solidFill>
                    <a:effectLst/>
                    <a:latin typeface="Arial" panose="020B0604020202020204" pitchFamily="34" charset="0"/>
                  </a:rPr>
                  <a:t>从文件</a:t>
                </a:r>
                <a:r>
                  <a:rPr lang="en-US" altLang="zh-CN" b="0" i="0" dirty="0">
                    <a:solidFill>
                      <a:srgbClr val="4A90E2"/>
                    </a:solidFill>
                    <a:effectLst/>
                    <a:latin typeface="Arial" panose="020B0604020202020204" pitchFamily="34" charset="0"/>
                  </a:rPr>
                  <a:t>a</a:t>
                </a:r>
                <a:r>
                  <a:rPr lang="zh-CN" altLang="en-US" b="0" i="0" dirty="0">
                    <a:solidFill>
                      <a:srgbClr val="4A90E2"/>
                    </a:solidFill>
                    <a:effectLst/>
                    <a:latin typeface="Arial" panose="020B0604020202020204" pitchFamily="34" charset="0"/>
                  </a:rPr>
                  <a:t>到文件</a:t>
                </a:r>
                <a:r>
                  <a:rPr lang="en-US" altLang="zh-CN" b="0" i="0" dirty="0">
                    <a:solidFill>
                      <a:srgbClr val="4A90E2"/>
                    </a:solidFill>
                    <a:effectLst/>
                    <a:latin typeface="Arial" panose="020B0604020202020204" pitchFamily="34" charset="0"/>
                  </a:rPr>
                  <a:t>B</a:t>
                </a:r>
                <a:r>
                  <a:rPr lang="zh-CN" altLang="en-US" b="0" i="0" dirty="0">
                    <a:solidFill>
                      <a:srgbClr val="4A90E2"/>
                    </a:solidFill>
                    <a:effectLst/>
                    <a:latin typeface="Arial" panose="020B0604020202020204" pitchFamily="34" charset="0"/>
                  </a:rPr>
                  <a:t>的一条边表示在</a:t>
                </a:r>
                <a:r>
                  <a:rPr lang="en-US" altLang="zh-CN" b="0" i="0" dirty="0">
                    <a:solidFill>
                      <a:srgbClr val="4A90E2"/>
                    </a:solidFill>
                    <a:effectLst/>
                    <a:latin typeface="Arial" panose="020B0604020202020204" pitchFamily="34" charset="0"/>
                  </a:rPr>
                  <a:t>a</a:t>
                </a:r>
                <a:r>
                  <a:rPr lang="zh-CN" altLang="en-US" b="0" i="0" dirty="0">
                    <a:solidFill>
                      <a:srgbClr val="4A90E2"/>
                    </a:solidFill>
                    <a:effectLst/>
                    <a:latin typeface="Arial" panose="020B0604020202020204" pitchFamily="34" charset="0"/>
                  </a:rPr>
                  <a:t>中定义的函数访问在</a:t>
                </a:r>
                <a:r>
                  <a:rPr lang="en-US" altLang="zh-CN" b="0" i="0" dirty="0">
                    <a:solidFill>
                      <a:srgbClr val="4A90E2"/>
                    </a:solidFill>
                    <a:effectLst/>
                    <a:latin typeface="Arial" panose="020B0604020202020204" pitchFamily="34" charset="0"/>
                  </a:rPr>
                  <a:t>B</a:t>
                </a:r>
                <a:r>
                  <a:rPr lang="zh-CN" altLang="en-US" b="0" i="0" dirty="0">
                    <a:solidFill>
                      <a:srgbClr val="4A90E2"/>
                    </a:solidFill>
                    <a:effectLst/>
                    <a:latin typeface="Arial" panose="020B0604020202020204" pitchFamily="34" charset="0"/>
                  </a:rPr>
                  <a:t>中定义的全局变量或调用在</a:t>
                </a:r>
                <a:r>
                  <a:rPr lang="en-US" altLang="zh-CN" b="0" i="0" dirty="0">
                    <a:solidFill>
                      <a:srgbClr val="4A90E2"/>
                    </a:solidFill>
                    <a:effectLst/>
                    <a:latin typeface="Arial" panose="020B0604020202020204" pitchFamily="34" charset="0"/>
                  </a:rPr>
                  <a:t>B</a:t>
                </a:r>
                <a:r>
                  <a:rPr lang="zh-CN" altLang="en-US" b="0" i="0" dirty="0">
                    <a:solidFill>
                      <a:srgbClr val="4A90E2"/>
                    </a:solidFill>
                    <a:effectLst/>
                    <a:latin typeface="Arial" panose="020B0604020202020204" pitchFamily="34" charset="0"/>
                  </a:rPr>
                  <a:t>中定义的函数。</a:t>
                </a:r>
                <a:r>
                  <a:rPr lang="zh-CN" altLang="en-US" b="0" i="0" dirty="0">
                    <a:solidFill>
                      <a:srgbClr val="333333"/>
                    </a:solidFill>
                    <a:effectLst/>
                    <a:latin typeface="Arial" panose="020B0604020202020204" pitchFamily="34" charset="0"/>
                  </a:rPr>
                  <a:t>文件</a:t>
                </a:r>
                <a:r>
                  <a:rPr lang="en-US" altLang="zh-CN" b="0" i="0" dirty="0">
                    <a:solidFill>
                      <a:srgbClr val="333333"/>
                    </a:solidFill>
                    <a:effectLst/>
                    <a:latin typeface="Arial" panose="020B0604020202020204" pitchFamily="34" charset="0"/>
                  </a:rPr>
                  <a:t>a</a:t>
                </a:r>
                <a:r>
                  <a:rPr lang="zh-CN" altLang="en-US" b="0" i="0" dirty="0">
                    <a:solidFill>
                      <a:srgbClr val="333333"/>
                    </a:solidFill>
                    <a:effectLst/>
                    <a:latin typeface="Arial" panose="020B0604020202020204" pitchFamily="34" charset="0"/>
                  </a:rPr>
                  <a:t>的扇入定义为从其他文件到</a:t>
                </a:r>
                <a:r>
                  <a:rPr lang="en-US" altLang="zh-CN" b="0" i="0" dirty="0">
                    <a:solidFill>
                      <a:srgbClr val="333333"/>
                    </a:solidFill>
                    <a:effectLst/>
                    <a:latin typeface="Arial" panose="020B0604020202020204" pitchFamily="34" charset="0"/>
                  </a:rPr>
                  <a:t>a</a:t>
                </a:r>
                <a:r>
                  <a:rPr lang="zh-CN" altLang="en-US" b="0" i="0" dirty="0">
                    <a:solidFill>
                      <a:srgbClr val="333333"/>
                    </a:solidFill>
                    <a:effectLst/>
                    <a:latin typeface="Arial" panose="020B0604020202020204" pitchFamily="34" charset="0"/>
                  </a:rPr>
                  <a:t>的边数。文件</a:t>
                </a:r>
                <a:r>
                  <a:rPr lang="en-US" altLang="zh-CN" b="0" i="0" dirty="0">
                    <a:solidFill>
                      <a:srgbClr val="333333"/>
                    </a:solidFill>
                    <a:effectLst/>
                    <a:latin typeface="Arial" panose="020B0604020202020204" pitchFamily="34" charset="0"/>
                  </a:rPr>
                  <a:t>a</a:t>
                </a:r>
                <a:r>
                  <a:rPr lang="zh-CN" altLang="en-US" b="0" i="0" dirty="0">
                    <a:solidFill>
                      <a:srgbClr val="333333"/>
                    </a:solidFill>
                    <a:effectLst/>
                    <a:latin typeface="Arial" panose="020B0604020202020204" pitchFamily="34" charset="0"/>
                  </a:rPr>
                  <a:t>的扇出定义为从</a:t>
                </a:r>
                <a:r>
                  <a:rPr lang="en-US" altLang="zh-CN" b="0" i="0" dirty="0">
                    <a:solidFill>
                      <a:srgbClr val="333333"/>
                    </a:solidFill>
                    <a:effectLst/>
                    <a:latin typeface="Arial" panose="020B0604020202020204" pitchFamily="34" charset="0"/>
                  </a:rPr>
                  <a:t>a</a:t>
                </a:r>
                <a:r>
                  <a:rPr lang="zh-CN" altLang="en-US" b="0" i="0" dirty="0">
                    <a:solidFill>
                      <a:srgbClr val="333333"/>
                    </a:solidFill>
                    <a:effectLst/>
                    <a:latin typeface="Arial" panose="020B0604020202020204" pitchFamily="34" charset="0"/>
                  </a:rPr>
                  <a:t>到其他文件的边数。</a:t>
                </a:r>
                <a:endParaRPr lang="en-US" altLang="zh-CN" b="0" i="0" dirty="0">
                  <a:solidFill>
                    <a:srgbClr val="333333"/>
                  </a:solidFill>
                  <a:effectLst/>
                  <a:latin typeface="Arial" panose="020B0604020202020204" pitchFamily="34" charset="0"/>
                </a:endParaRPr>
              </a:p>
              <a:p>
                <a:r>
                  <a:rPr lang="zh-CN" altLang="en-US" dirty="0">
                    <a:effectLst/>
                    <a:latin typeface="Arial" panose="020B0604020202020204" pitchFamily="34" charset="0"/>
                  </a:rPr>
                  <a:t>复杂性：</a:t>
                </a:r>
                <a:r>
                  <a:rPr lang="en-US" altLang="zh-CN" dirty="0">
                    <a:effectLst/>
                    <a:latin typeface="Arial" panose="020B0604020202020204" pitchFamily="34" charset="0"/>
                  </a:rPr>
                  <a:t>PRINCE</a:t>
                </a:r>
                <a:r>
                  <a:rPr lang="zh-CN" altLang="en-US" dirty="0">
                    <a:effectLst/>
                    <a:latin typeface="Arial" panose="020B0604020202020204" pitchFamily="34" charset="0"/>
                  </a:rPr>
                  <a:t>根据变量的类型为每个定义的变量计算权重，因为不是每个变量对文件复杂度的影响都是一样的。我们赋予数组，结构和对象变量比原语类型变量更多的权重，因为一个结构或对象变量是多个原语类型变量</a:t>
                </a:r>
                <a:r>
                  <a:rPr lang="en-US" altLang="zh-CN" dirty="0">
                    <a:effectLst/>
                    <a:latin typeface="Arial" panose="020B0604020202020204" pitchFamily="34" charset="0"/>
                  </a:rPr>
                  <a:t>(</a:t>
                </a:r>
                <a:r>
                  <a:rPr lang="zh-CN" altLang="en-US" dirty="0">
                    <a:effectLst/>
                    <a:latin typeface="Arial" panose="020B0604020202020204" pitchFamily="34" charset="0"/>
                  </a:rPr>
                  <a:t>和对象</a:t>
                </a:r>
                <a:r>
                  <a:rPr lang="en-US" altLang="zh-CN" dirty="0">
                    <a:effectLst/>
                    <a:latin typeface="Arial" panose="020B0604020202020204" pitchFamily="34" charset="0"/>
                  </a:rPr>
                  <a:t>)</a:t>
                </a:r>
                <a:r>
                  <a:rPr lang="zh-CN" altLang="en-US" dirty="0">
                    <a:effectLst/>
                    <a:latin typeface="Arial" panose="020B0604020202020204" pitchFamily="34" charset="0"/>
                  </a:rPr>
                  <a:t>的集合</a:t>
                </a:r>
                <a:r>
                  <a:rPr lang="en-US" altLang="zh-CN" dirty="0">
                    <a:effectLst/>
                    <a:latin typeface="Arial" panose="020B0604020202020204" pitchFamily="34" charset="0"/>
                  </a:rPr>
                  <a:t>;</a:t>
                </a:r>
                <a:r>
                  <a:rPr lang="zh-CN" altLang="en-US" dirty="0">
                    <a:effectLst/>
                    <a:latin typeface="Arial" panose="020B0604020202020204" pitchFamily="34" charset="0"/>
                  </a:rPr>
                  <a:t>处理一个结构或对象变量的复杂性随结构或对象变量中包含的原语变量的数量成比例地增加。类似地，处理数组变量的复杂性与数组的大小成正比。</a:t>
                </a:r>
                <a:endParaRPr lang="en-US" altLang="zh-CN" dirty="0">
                  <a:effectLst/>
                  <a:latin typeface="Arial" panose="020B0604020202020204" pitchFamily="34" charset="0"/>
                </a:endParaRPr>
              </a:p>
              <a:p>
                <a:pPr>
                  <a:lnSpc>
                    <a:spcPct val="130000"/>
                  </a:lnSpc>
                  <a:spcBef>
                    <a:spcPts val="600"/>
                  </a:spcBef>
                  <a:defRPr/>
                </a:pPr>
                <a:r>
                  <a:rPr lang="zh-CN" altLang="en-US" sz="1200" dirty="0">
                    <a:latin typeface="Arial" panose="020B0604020202020204" pitchFamily="34" charset="0"/>
                    <a:cs typeface="Times New Roman" panose="02020603050405020304" pitchFamily="18" charset="0"/>
                  </a:rPr>
                  <a:t>依赖性：</a:t>
                </a:r>
                <a:r>
                  <a:rPr lang="zh-CN" altLang="en-US" sz="1200" dirty="0">
                    <a:latin typeface="Arial" panose="020B0604020202020204" pitchFamily="34" charset="0"/>
                  </a:rPr>
                  <a:t>通过文件依赖关系图中目标文件的扇入（</a:t>
                </a:r>
                <a:r>
                  <a:rPr lang="en-US" altLang="zh-CN" sz="1200" dirty="0">
                    <a:latin typeface="Times New Roman" panose="02020603050405020304" pitchFamily="18" charset="0"/>
                    <a:cs typeface="Times New Roman" panose="02020603050405020304" pitchFamily="18" charset="0"/>
                  </a:rPr>
                  <a:t>fan-in</a:t>
                </a:r>
                <a:r>
                  <a:rPr lang="zh-CN" altLang="en-US" sz="1200" dirty="0">
                    <a:latin typeface="Arial" panose="020B0604020202020204" pitchFamily="34" charset="0"/>
                  </a:rPr>
                  <a:t>）和扇出（</a:t>
                </a:r>
                <a:r>
                  <a:rPr lang="en-US" altLang="zh-CN" sz="1200" dirty="0">
                    <a:latin typeface="Times New Roman" panose="02020603050405020304" pitchFamily="18" charset="0"/>
                    <a:cs typeface="Times New Roman" panose="02020603050405020304" pitchFamily="18" charset="0"/>
                  </a:rPr>
                  <a:t> fan-out</a:t>
                </a:r>
                <a:r>
                  <a:rPr lang="zh-CN" altLang="en-US" sz="1200" dirty="0">
                    <a:latin typeface="Arial" panose="020B0604020202020204" pitchFamily="34" charset="0"/>
                  </a:rPr>
                  <a:t>）来衡量。</a:t>
                </a:r>
                <a:endParaRPr lang="en-US" altLang="zh-CN" sz="1200" dirty="0">
                  <a:latin typeface="Arial" panose="020B0604020202020204" pitchFamily="34" charset="0"/>
                </a:endParaRPr>
              </a:p>
              <a:p>
                <a:pPr>
                  <a:lnSpc>
                    <a:spcPct val="130000"/>
                  </a:lnSpc>
                  <a:spcBef>
                    <a:spcPts val="600"/>
                  </a:spcBef>
                  <a:defRPr/>
                </a:pPr>
                <a:r>
                  <a:rPr lang="zh-CN" altLang="en-US" sz="1200" dirty="0">
                    <a:latin typeface="Arial" panose="020B0604020202020204" pitchFamily="34" charset="0"/>
                  </a:rPr>
                  <a:t>复杂性：使用文件范围内和全局范围内定义的函数和变量的数量来衡量文件的复杂性，将</a:t>
                </a:r>
                <a14:m>
                  <m:oMath xmlns:m="http://schemas.openxmlformats.org/officeDocument/2006/math">
                    <m:f>
                      <m:fPr>
                        <m:ctrlPr>
                          <a:rPr lang="en-US" altLang="zh-CN" sz="1200" i="1">
                            <a:latin typeface="Cambria Math" panose="02040503050406030204" pitchFamily="18" charset="0"/>
                          </a:rPr>
                        </m:ctrlPr>
                      </m:fPr>
                      <m:num>
                        <m:r>
                          <a:rPr lang="zh-CN" altLang="en-US" sz="1200" i="1">
                            <a:latin typeface="Cambria Math" panose="02040503050406030204" pitchFamily="18" charset="0"/>
                          </a:rPr>
                          <m:t>私有</m:t>
                        </m:r>
                        <m:r>
                          <a:rPr lang="en-US" altLang="zh-CN" sz="1200" i="1">
                            <a:latin typeface="Cambria Math" panose="02040503050406030204" pitchFamily="18" charset="0"/>
                          </a:rPr>
                          <m:t>(</m:t>
                        </m:r>
                        <m:r>
                          <a:rPr lang="en-US" altLang="zh-CN" sz="1200" i="1">
                            <a:latin typeface="Cambria Math" panose="02040503050406030204" pitchFamily="18" charset="0"/>
                          </a:rPr>
                          <m:t>𝑝𝑟𝑖𝑣𝑎𝑡𝑒</m:t>
                        </m:r>
                        <m:r>
                          <a:rPr lang="en-US" altLang="zh-CN" sz="1200" i="1">
                            <a:latin typeface="Cambria Math" panose="02040503050406030204" pitchFamily="18" charset="0"/>
                          </a:rPr>
                          <m:t>)</m:t>
                        </m:r>
                        <m:r>
                          <a:rPr lang="zh-CN" altLang="en-US" sz="1200" i="1">
                            <a:latin typeface="Cambria Math" panose="02040503050406030204" pitchFamily="18" charset="0"/>
                          </a:rPr>
                          <m:t>属性和方法的数量</m:t>
                        </m:r>
                      </m:num>
                      <m:den>
                        <m:r>
                          <a:rPr lang="zh-CN" altLang="en-US" sz="1200" i="1">
                            <a:latin typeface="Cambria Math" panose="02040503050406030204" pitchFamily="18" charset="0"/>
                          </a:rPr>
                          <m:t>公有</m:t>
                        </m:r>
                        <m:r>
                          <a:rPr lang="en-US" altLang="zh-CN" sz="1200" i="1">
                            <a:latin typeface="Cambria Math" panose="02040503050406030204" pitchFamily="18" charset="0"/>
                          </a:rPr>
                          <m:t>(</m:t>
                        </m:r>
                        <m:r>
                          <a:rPr lang="en-US" altLang="zh-CN" sz="1200" i="1">
                            <a:latin typeface="Cambria Math" panose="02040503050406030204" pitchFamily="18" charset="0"/>
                          </a:rPr>
                          <m:t>𝑝𝑢𝑏𝑙𝑖𝑐</m:t>
                        </m:r>
                        <m:r>
                          <a:rPr lang="en-US" altLang="zh-CN" sz="1200" i="1">
                            <a:latin typeface="Cambria Math" panose="02040503050406030204" pitchFamily="18" charset="0"/>
                          </a:rPr>
                          <m:t>)</m:t>
                        </m:r>
                        <m:r>
                          <a:rPr lang="zh-CN" altLang="en-US" sz="1200" i="1">
                            <a:latin typeface="Cambria Math" panose="02040503050406030204" pitchFamily="18" charset="0"/>
                          </a:rPr>
                          <m:t>属性和方法的数量</m:t>
                        </m:r>
                      </m:den>
                    </m:f>
                  </m:oMath>
                </a14:m>
                <a:r>
                  <a:rPr lang="zh-CN" altLang="en-US" sz="1200" dirty="0">
                    <a:latin typeface="Arial" panose="020B0604020202020204" pitchFamily="34" charset="0"/>
                  </a:rPr>
                  <a:t>作为类的复杂性度量，每个变量的权值是不同的。</a:t>
                </a:r>
                <a:endParaRPr lang="en-US" altLang="zh-CN" sz="1200" dirty="0">
                  <a:latin typeface="Arial" panose="020B0604020202020204" pitchFamily="34" charset="0"/>
                </a:endParaRPr>
              </a:p>
              <a:p>
                <a:endParaRPr lang="zh-CN" altLang="en-US" dirty="0"/>
              </a:p>
            </p:txBody>
          </p:sp>
        </mc:Choice>
        <mc:Fallback xmlns="">
          <p:sp>
            <p:nvSpPr>
              <p:cNvPr id="3" name="备注占位符 2"/>
              <p:cNvSpPr>
                <a:spLocks noGrp="1"/>
              </p:cNvSpPr>
              <p:nvPr>
                <p:ph type="body" idx="1"/>
              </p:nvPr>
            </p:nvSpPr>
            <p:spPr/>
            <p:txBody>
              <a:bodyPr/>
              <a:lstStyle/>
              <a:p>
                <a:r>
                  <a:rPr lang="zh-CN" altLang="en-US" dirty="0">
                    <a:effectLst/>
                    <a:latin typeface="Arial" panose="020B0604020202020204" pitchFamily="34" charset="0"/>
                  </a:rPr>
                  <a:t>文件、函数和语句特性组代表一个错误程序的静态特性。</a:t>
                </a:r>
                <a:endParaRPr lang="en-US" altLang="zh-CN" dirty="0">
                  <a:effectLst/>
                  <a:latin typeface="Arial" panose="020B0604020202020204" pitchFamily="34" charset="0"/>
                </a:endParaRPr>
              </a:p>
              <a:p>
                <a:r>
                  <a:rPr lang="zh-CN" altLang="en-US" dirty="0">
                    <a:effectLst/>
                    <a:latin typeface="Arial" panose="020B0604020202020204" pitchFamily="34" charset="0"/>
                  </a:rPr>
                  <a:t>使用各种源代码指标来度量代码的依赖性和复杂性</a:t>
                </a:r>
                <a:r>
                  <a:rPr lang="en-US" altLang="zh-CN" dirty="0">
                    <a:effectLst/>
                    <a:latin typeface="Arial" panose="020B0604020202020204" pitchFamily="34" charset="0"/>
                  </a:rPr>
                  <a:t>(</a:t>
                </a:r>
                <a:r>
                  <a:rPr lang="zh-CN" altLang="en-US" dirty="0">
                    <a:effectLst/>
                    <a:latin typeface="Arial" panose="020B0604020202020204" pitchFamily="34" charset="0"/>
                  </a:rPr>
                  <a:t>例如，源代码规模、</a:t>
                </a:r>
                <a:r>
                  <a:rPr lang="en-US" altLang="zh-CN" dirty="0">
                    <a:effectLst/>
                    <a:latin typeface="Arial" panose="020B0604020202020204" pitchFamily="34" charset="0"/>
                  </a:rPr>
                  <a:t>McCabe</a:t>
                </a:r>
                <a:r>
                  <a:rPr lang="zh-CN" altLang="en-US" dirty="0">
                    <a:effectLst/>
                    <a:latin typeface="Arial" panose="020B0604020202020204" pitchFamily="34" charset="0"/>
                  </a:rPr>
                  <a:t>复杂性度量</a:t>
                </a:r>
                <a:r>
                  <a:rPr lang="en-US" altLang="zh-CN" dirty="0">
                    <a:effectLst/>
                    <a:latin typeface="Arial" panose="020B0604020202020204" pitchFamily="34" charset="0"/>
                  </a:rPr>
                  <a:t>[48]</a:t>
                </a:r>
                <a:r>
                  <a:rPr lang="zh-CN" altLang="en-US" dirty="0">
                    <a:effectLst/>
                    <a:latin typeface="Arial" panose="020B0604020202020204" pitchFamily="34" charset="0"/>
                  </a:rPr>
                  <a:t>和面向对象</a:t>
                </a:r>
                <a:r>
                  <a:rPr lang="en-US" altLang="zh-CN" dirty="0">
                    <a:effectLst/>
                    <a:latin typeface="Arial" panose="020B0604020202020204" pitchFamily="34" charset="0"/>
                  </a:rPr>
                  <a:t>(OO)</a:t>
                </a:r>
                <a:r>
                  <a:rPr lang="zh-CN" altLang="en-US" dirty="0">
                    <a:effectLst/>
                    <a:latin typeface="Arial" panose="020B0604020202020204" pitchFamily="34" charset="0"/>
                  </a:rPr>
                  <a:t>复杂性度量</a:t>
                </a:r>
                <a:r>
                  <a:rPr lang="en-US" altLang="zh-CN" dirty="0">
                    <a:effectLst/>
                    <a:latin typeface="Arial" panose="020B0604020202020204" pitchFamily="34" charset="0"/>
                  </a:rPr>
                  <a:t>)</a:t>
                </a:r>
                <a:r>
                  <a:rPr lang="zh-CN" altLang="en-US" dirty="0">
                    <a:effectLst/>
                    <a:latin typeface="Arial" panose="020B0604020202020204" pitchFamily="34" charset="0"/>
                  </a:rPr>
                  <a:t>。</a:t>
                </a:r>
                <a:endParaRPr lang="en-US" altLang="zh-CN" dirty="0">
                  <a:effectLst/>
                  <a:latin typeface="Arial" panose="020B0604020202020204" pitchFamily="34" charset="0"/>
                </a:endParaRPr>
              </a:p>
              <a:p>
                <a:r>
                  <a:rPr lang="zh-CN" altLang="en-US" sz="1200" dirty="0">
                    <a:latin typeface="Times New Roman" panose="02020603050405020304" pitchFamily="18" charset="0"/>
                    <a:cs typeface="Times New Roman" panose="02020603050405020304" pitchFamily="18" charset="0"/>
                  </a:rPr>
                  <a:t>依赖性和复杂性，</a:t>
                </a:r>
                <a:r>
                  <a:rPr lang="zh-CN" altLang="en-US" sz="1200" dirty="0">
                    <a:effectLst/>
                    <a:latin typeface="Arial" panose="020B0604020202020204" pitchFamily="34" charset="0"/>
                  </a:rPr>
                  <a:t>这两个特征可以很好地指示出错误的代码段，因为高度复杂的代码段或与许多其他代码段相关联的代码段都可能是高概率的故障。</a:t>
                </a:r>
                <a:endParaRPr lang="en-US" altLang="zh-CN" sz="1200" dirty="0">
                  <a:effectLst/>
                  <a:latin typeface="Arial" panose="020B0604020202020204" pitchFamily="34" charset="0"/>
                </a:endParaRPr>
              </a:p>
              <a:p>
                <a:r>
                  <a:rPr lang="zh-CN" altLang="en-US" b="0" i="0" dirty="0">
                    <a:solidFill>
                      <a:srgbClr val="333333"/>
                    </a:solidFill>
                    <a:effectLst/>
                    <a:latin typeface="Arial" panose="020B0604020202020204" pitchFamily="34" charset="0"/>
                  </a:rPr>
                  <a:t>依赖性：文件依赖图</a:t>
                </a:r>
                <a:r>
                  <a:rPr lang="en-US" altLang="zh-CN" b="0" i="0" dirty="0">
                    <a:solidFill>
                      <a:srgbClr val="333333"/>
                    </a:solidFill>
                    <a:effectLst/>
                    <a:latin typeface="Arial" panose="020B0604020202020204" pitchFamily="34" charset="0"/>
                  </a:rPr>
                  <a:t>G = (N, E)</a:t>
                </a:r>
                <a:r>
                  <a:rPr lang="zh-CN" altLang="en-US" b="0" i="0" dirty="0">
                    <a:solidFill>
                      <a:srgbClr val="333333"/>
                    </a:solidFill>
                    <a:effectLst/>
                    <a:latin typeface="Arial" panose="020B0604020202020204" pitchFamily="34" charset="0"/>
                  </a:rPr>
                  <a:t>由一组代表文件的节点</a:t>
                </a:r>
                <a:r>
                  <a:rPr lang="en-US" altLang="zh-CN" b="0" i="0" dirty="0">
                    <a:solidFill>
                      <a:srgbClr val="333333"/>
                    </a:solidFill>
                    <a:effectLst/>
                    <a:latin typeface="Arial" panose="020B0604020202020204" pitchFamily="34" charset="0"/>
                  </a:rPr>
                  <a:t>N</a:t>
                </a:r>
                <a:r>
                  <a:rPr lang="zh-CN" altLang="en-US" b="0" i="0" dirty="0">
                    <a:solidFill>
                      <a:srgbClr val="333333"/>
                    </a:solidFill>
                    <a:effectLst/>
                    <a:latin typeface="Arial" panose="020B0604020202020204" pitchFamily="34" charset="0"/>
                  </a:rPr>
                  <a:t>和一组边</a:t>
                </a:r>
                <a:r>
                  <a:rPr lang="en-US" altLang="zh-CN" b="0" i="0" dirty="0">
                    <a:solidFill>
                      <a:srgbClr val="333333"/>
                    </a:solidFill>
                    <a:effectLst/>
                    <a:latin typeface="Arial" panose="020B0604020202020204" pitchFamily="34" charset="0"/>
                  </a:rPr>
                  <a:t>E</a:t>
                </a:r>
                <a:r>
                  <a:rPr lang="zh-CN" altLang="en-US" b="0" i="0" dirty="0">
                    <a:solidFill>
                      <a:srgbClr val="333333"/>
                    </a:solidFill>
                    <a:effectLst/>
                    <a:latin typeface="Arial" panose="020B0604020202020204" pitchFamily="34" charset="0"/>
                  </a:rPr>
                  <a:t>组成。</a:t>
                </a:r>
                <a:r>
                  <a:rPr lang="zh-CN" altLang="en-US" b="0" i="0" dirty="0">
                    <a:solidFill>
                      <a:srgbClr val="4A90E2"/>
                    </a:solidFill>
                    <a:effectLst/>
                    <a:latin typeface="Arial" panose="020B0604020202020204" pitchFamily="34" charset="0"/>
                  </a:rPr>
                  <a:t>从文件</a:t>
                </a:r>
                <a:r>
                  <a:rPr lang="en-US" altLang="zh-CN" b="0" i="0" dirty="0">
                    <a:solidFill>
                      <a:srgbClr val="4A90E2"/>
                    </a:solidFill>
                    <a:effectLst/>
                    <a:latin typeface="Arial" panose="020B0604020202020204" pitchFamily="34" charset="0"/>
                  </a:rPr>
                  <a:t>a</a:t>
                </a:r>
                <a:r>
                  <a:rPr lang="zh-CN" altLang="en-US" b="0" i="0" dirty="0">
                    <a:solidFill>
                      <a:srgbClr val="4A90E2"/>
                    </a:solidFill>
                    <a:effectLst/>
                    <a:latin typeface="Arial" panose="020B0604020202020204" pitchFamily="34" charset="0"/>
                  </a:rPr>
                  <a:t>到文件</a:t>
                </a:r>
                <a:r>
                  <a:rPr lang="en-US" altLang="zh-CN" b="0" i="0" dirty="0">
                    <a:solidFill>
                      <a:srgbClr val="4A90E2"/>
                    </a:solidFill>
                    <a:effectLst/>
                    <a:latin typeface="Arial" panose="020B0604020202020204" pitchFamily="34" charset="0"/>
                  </a:rPr>
                  <a:t>B</a:t>
                </a:r>
                <a:r>
                  <a:rPr lang="zh-CN" altLang="en-US" b="0" i="0" dirty="0">
                    <a:solidFill>
                      <a:srgbClr val="4A90E2"/>
                    </a:solidFill>
                    <a:effectLst/>
                    <a:latin typeface="Arial" panose="020B0604020202020204" pitchFamily="34" charset="0"/>
                  </a:rPr>
                  <a:t>的一条边表示在</a:t>
                </a:r>
                <a:r>
                  <a:rPr lang="en-US" altLang="zh-CN" b="0" i="0" dirty="0">
                    <a:solidFill>
                      <a:srgbClr val="4A90E2"/>
                    </a:solidFill>
                    <a:effectLst/>
                    <a:latin typeface="Arial" panose="020B0604020202020204" pitchFamily="34" charset="0"/>
                  </a:rPr>
                  <a:t>a</a:t>
                </a:r>
                <a:r>
                  <a:rPr lang="zh-CN" altLang="en-US" b="0" i="0" dirty="0">
                    <a:solidFill>
                      <a:srgbClr val="4A90E2"/>
                    </a:solidFill>
                    <a:effectLst/>
                    <a:latin typeface="Arial" panose="020B0604020202020204" pitchFamily="34" charset="0"/>
                  </a:rPr>
                  <a:t>中定义的函数访问在</a:t>
                </a:r>
                <a:r>
                  <a:rPr lang="en-US" altLang="zh-CN" b="0" i="0" dirty="0">
                    <a:solidFill>
                      <a:srgbClr val="4A90E2"/>
                    </a:solidFill>
                    <a:effectLst/>
                    <a:latin typeface="Arial" panose="020B0604020202020204" pitchFamily="34" charset="0"/>
                  </a:rPr>
                  <a:t>B</a:t>
                </a:r>
                <a:r>
                  <a:rPr lang="zh-CN" altLang="en-US" b="0" i="0" dirty="0">
                    <a:solidFill>
                      <a:srgbClr val="4A90E2"/>
                    </a:solidFill>
                    <a:effectLst/>
                    <a:latin typeface="Arial" panose="020B0604020202020204" pitchFamily="34" charset="0"/>
                  </a:rPr>
                  <a:t>中定义的全局变量或调用在</a:t>
                </a:r>
                <a:r>
                  <a:rPr lang="en-US" altLang="zh-CN" b="0" i="0" dirty="0">
                    <a:solidFill>
                      <a:srgbClr val="4A90E2"/>
                    </a:solidFill>
                    <a:effectLst/>
                    <a:latin typeface="Arial" panose="020B0604020202020204" pitchFamily="34" charset="0"/>
                  </a:rPr>
                  <a:t>B</a:t>
                </a:r>
                <a:r>
                  <a:rPr lang="zh-CN" altLang="en-US" b="0" i="0" dirty="0">
                    <a:solidFill>
                      <a:srgbClr val="4A90E2"/>
                    </a:solidFill>
                    <a:effectLst/>
                    <a:latin typeface="Arial" panose="020B0604020202020204" pitchFamily="34" charset="0"/>
                  </a:rPr>
                  <a:t>中定义的函数。</a:t>
                </a:r>
                <a:r>
                  <a:rPr lang="zh-CN" altLang="en-US" b="0" i="0" dirty="0">
                    <a:solidFill>
                      <a:srgbClr val="333333"/>
                    </a:solidFill>
                    <a:effectLst/>
                    <a:latin typeface="Arial" panose="020B0604020202020204" pitchFamily="34" charset="0"/>
                  </a:rPr>
                  <a:t>文件</a:t>
                </a:r>
                <a:r>
                  <a:rPr lang="en-US" altLang="zh-CN" b="0" i="0" dirty="0">
                    <a:solidFill>
                      <a:srgbClr val="333333"/>
                    </a:solidFill>
                    <a:effectLst/>
                    <a:latin typeface="Arial" panose="020B0604020202020204" pitchFamily="34" charset="0"/>
                  </a:rPr>
                  <a:t>a</a:t>
                </a:r>
                <a:r>
                  <a:rPr lang="zh-CN" altLang="en-US" b="0" i="0" dirty="0">
                    <a:solidFill>
                      <a:srgbClr val="333333"/>
                    </a:solidFill>
                    <a:effectLst/>
                    <a:latin typeface="Arial" panose="020B0604020202020204" pitchFamily="34" charset="0"/>
                  </a:rPr>
                  <a:t>的扇入定义为从其他文件到</a:t>
                </a:r>
                <a:r>
                  <a:rPr lang="en-US" altLang="zh-CN" b="0" i="0" dirty="0">
                    <a:solidFill>
                      <a:srgbClr val="333333"/>
                    </a:solidFill>
                    <a:effectLst/>
                    <a:latin typeface="Arial" panose="020B0604020202020204" pitchFamily="34" charset="0"/>
                  </a:rPr>
                  <a:t>a</a:t>
                </a:r>
                <a:r>
                  <a:rPr lang="zh-CN" altLang="en-US" b="0" i="0" dirty="0">
                    <a:solidFill>
                      <a:srgbClr val="333333"/>
                    </a:solidFill>
                    <a:effectLst/>
                    <a:latin typeface="Arial" panose="020B0604020202020204" pitchFamily="34" charset="0"/>
                  </a:rPr>
                  <a:t>的边数。文件</a:t>
                </a:r>
                <a:r>
                  <a:rPr lang="en-US" altLang="zh-CN" b="0" i="0" dirty="0">
                    <a:solidFill>
                      <a:srgbClr val="333333"/>
                    </a:solidFill>
                    <a:effectLst/>
                    <a:latin typeface="Arial" panose="020B0604020202020204" pitchFamily="34" charset="0"/>
                  </a:rPr>
                  <a:t>a</a:t>
                </a:r>
                <a:r>
                  <a:rPr lang="zh-CN" altLang="en-US" b="0" i="0" dirty="0">
                    <a:solidFill>
                      <a:srgbClr val="333333"/>
                    </a:solidFill>
                    <a:effectLst/>
                    <a:latin typeface="Arial" panose="020B0604020202020204" pitchFamily="34" charset="0"/>
                  </a:rPr>
                  <a:t>的扇出定义为从</a:t>
                </a:r>
                <a:r>
                  <a:rPr lang="en-US" altLang="zh-CN" b="0" i="0" dirty="0">
                    <a:solidFill>
                      <a:srgbClr val="333333"/>
                    </a:solidFill>
                    <a:effectLst/>
                    <a:latin typeface="Arial" panose="020B0604020202020204" pitchFamily="34" charset="0"/>
                  </a:rPr>
                  <a:t>a</a:t>
                </a:r>
                <a:r>
                  <a:rPr lang="zh-CN" altLang="en-US" b="0" i="0" dirty="0">
                    <a:solidFill>
                      <a:srgbClr val="333333"/>
                    </a:solidFill>
                    <a:effectLst/>
                    <a:latin typeface="Arial" panose="020B0604020202020204" pitchFamily="34" charset="0"/>
                  </a:rPr>
                  <a:t>到其他文件的边数。</a:t>
                </a:r>
                <a:endParaRPr lang="en-US" altLang="zh-CN" b="0" i="0" dirty="0">
                  <a:solidFill>
                    <a:srgbClr val="333333"/>
                  </a:solidFill>
                  <a:effectLst/>
                  <a:latin typeface="Arial" panose="020B0604020202020204" pitchFamily="34" charset="0"/>
                </a:endParaRPr>
              </a:p>
              <a:p>
                <a:r>
                  <a:rPr lang="zh-CN" altLang="en-US" dirty="0">
                    <a:effectLst/>
                    <a:latin typeface="Arial" panose="020B0604020202020204" pitchFamily="34" charset="0"/>
                  </a:rPr>
                  <a:t>复杂性：</a:t>
                </a:r>
                <a:r>
                  <a:rPr lang="en-US" altLang="zh-CN" dirty="0">
                    <a:effectLst/>
                    <a:latin typeface="Arial" panose="020B0604020202020204" pitchFamily="34" charset="0"/>
                  </a:rPr>
                  <a:t>PRINCE</a:t>
                </a:r>
                <a:r>
                  <a:rPr lang="zh-CN" altLang="en-US" dirty="0">
                    <a:effectLst/>
                    <a:latin typeface="Arial" panose="020B0604020202020204" pitchFamily="34" charset="0"/>
                  </a:rPr>
                  <a:t>根据变量的类型为每个定义的变量计算权重，因为不是每个变量对文件复杂度的影响都是一样的。我们赋予数组，结构和对象变量比原语类型变量更多的权重，因为一个结构或对象变量是多个原语类型变量</a:t>
                </a:r>
                <a:r>
                  <a:rPr lang="en-US" altLang="zh-CN" dirty="0">
                    <a:effectLst/>
                    <a:latin typeface="Arial" panose="020B0604020202020204" pitchFamily="34" charset="0"/>
                  </a:rPr>
                  <a:t>(</a:t>
                </a:r>
                <a:r>
                  <a:rPr lang="zh-CN" altLang="en-US" dirty="0">
                    <a:effectLst/>
                    <a:latin typeface="Arial" panose="020B0604020202020204" pitchFamily="34" charset="0"/>
                  </a:rPr>
                  <a:t>和对象</a:t>
                </a:r>
                <a:r>
                  <a:rPr lang="en-US" altLang="zh-CN" dirty="0">
                    <a:effectLst/>
                    <a:latin typeface="Arial" panose="020B0604020202020204" pitchFamily="34" charset="0"/>
                  </a:rPr>
                  <a:t>)</a:t>
                </a:r>
                <a:r>
                  <a:rPr lang="zh-CN" altLang="en-US" dirty="0">
                    <a:effectLst/>
                    <a:latin typeface="Arial" panose="020B0604020202020204" pitchFamily="34" charset="0"/>
                  </a:rPr>
                  <a:t>的集合</a:t>
                </a:r>
                <a:r>
                  <a:rPr lang="en-US" altLang="zh-CN" dirty="0">
                    <a:effectLst/>
                    <a:latin typeface="Arial" panose="020B0604020202020204" pitchFamily="34" charset="0"/>
                  </a:rPr>
                  <a:t>;</a:t>
                </a:r>
                <a:r>
                  <a:rPr lang="zh-CN" altLang="en-US" dirty="0">
                    <a:effectLst/>
                    <a:latin typeface="Arial" panose="020B0604020202020204" pitchFamily="34" charset="0"/>
                  </a:rPr>
                  <a:t>处理一个结构或对象变量的复杂性随结构或对象变量中包含的原语变量的数量成比例地增加。类似地，处理数组变量的复杂性与数组的大小成正比。</a:t>
                </a:r>
                <a:endParaRPr lang="en-US" altLang="zh-CN" dirty="0">
                  <a:effectLst/>
                  <a:latin typeface="Arial" panose="020B0604020202020204" pitchFamily="34" charset="0"/>
                </a:endParaRPr>
              </a:p>
              <a:p>
                <a:pPr>
                  <a:lnSpc>
                    <a:spcPct val="130000"/>
                  </a:lnSpc>
                  <a:spcBef>
                    <a:spcPts val="600"/>
                  </a:spcBef>
                  <a:defRPr/>
                </a:pPr>
                <a:r>
                  <a:rPr lang="zh-CN" altLang="en-US" sz="1200" dirty="0">
                    <a:latin typeface="Arial" panose="020B0604020202020204" pitchFamily="34" charset="0"/>
                    <a:cs typeface="Times New Roman" panose="02020603050405020304" pitchFamily="18" charset="0"/>
                  </a:rPr>
                  <a:t>依赖性：</a:t>
                </a:r>
                <a:r>
                  <a:rPr lang="zh-CN" altLang="en-US" sz="1200" dirty="0">
                    <a:latin typeface="Arial" panose="020B0604020202020204" pitchFamily="34" charset="0"/>
                  </a:rPr>
                  <a:t>通过文件依赖关系图中目标文件的扇入（</a:t>
                </a:r>
                <a:r>
                  <a:rPr lang="en-US" altLang="zh-CN" sz="1200" dirty="0">
                    <a:latin typeface="Times New Roman" panose="02020603050405020304" pitchFamily="18" charset="0"/>
                    <a:cs typeface="Times New Roman" panose="02020603050405020304" pitchFamily="18" charset="0"/>
                  </a:rPr>
                  <a:t>fan-in</a:t>
                </a:r>
                <a:r>
                  <a:rPr lang="zh-CN" altLang="en-US" sz="1200" dirty="0">
                    <a:latin typeface="Arial" panose="020B0604020202020204" pitchFamily="34" charset="0"/>
                  </a:rPr>
                  <a:t>）和扇出（</a:t>
                </a:r>
                <a:r>
                  <a:rPr lang="en-US" altLang="zh-CN" sz="1200" dirty="0">
                    <a:latin typeface="Times New Roman" panose="02020603050405020304" pitchFamily="18" charset="0"/>
                    <a:cs typeface="Times New Roman" panose="02020603050405020304" pitchFamily="18" charset="0"/>
                  </a:rPr>
                  <a:t> fan-out</a:t>
                </a:r>
                <a:r>
                  <a:rPr lang="zh-CN" altLang="en-US" sz="1200" dirty="0">
                    <a:latin typeface="Arial" panose="020B0604020202020204" pitchFamily="34" charset="0"/>
                  </a:rPr>
                  <a:t>）来衡量。</a:t>
                </a:r>
                <a:endParaRPr lang="en-US" altLang="zh-CN" sz="1200" dirty="0">
                  <a:latin typeface="Arial" panose="020B0604020202020204" pitchFamily="34" charset="0"/>
                </a:endParaRPr>
              </a:p>
              <a:p>
                <a:pPr>
                  <a:lnSpc>
                    <a:spcPct val="130000"/>
                  </a:lnSpc>
                  <a:spcBef>
                    <a:spcPts val="600"/>
                  </a:spcBef>
                  <a:defRPr/>
                </a:pPr>
                <a:r>
                  <a:rPr lang="zh-CN" altLang="en-US" sz="1200" dirty="0">
                    <a:latin typeface="Arial" panose="020B0604020202020204" pitchFamily="34" charset="0"/>
                  </a:rPr>
                  <a:t>复杂性：使用文件范围内和全局范围内定义的函数和变量的数量来衡量文件的复杂性，将</a:t>
                </a:r>
                <a:r>
                  <a:rPr lang="en-US" altLang="zh-CN" sz="1200" i="0">
                    <a:latin typeface="Cambria Math" panose="02040503050406030204" pitchFamily="18" charset="0"/>
                  </a:rPr>
                  <a:t>(</a:t>
                </a:r>
                <a:r>
                  <a:rPr lang="zh-CN" altLang="en-US" sz="1200" i="0">
                    <a:latin typeface="Cambria Math" panose="02040503050406030204" pitchFamily="18" charset="0"/>
                  </a:rPr>
                  <a:t>私有</a:t>
                </a:r>
                <a:r>
                  <a:rPr lang="en-US" altLang="zh-CN" sz="1200" i="0">
                    <a:latin typeface="Cambria Math" panose="02040503050406030204" pitchFamily="18" charset="0"/>
                  </a:rPr>
                  <a:t>(𝑝𝑟𝑖𝑣𝑎𝑡𝑒)</a:t>
                </a:r>
                <a:r>
                  <a:rPr lang="zh-CN" altLang="en-US" sz="1200" i="0">
                    <a:latin typeface="Cambria Math" panose="02040503050406030204" pitchFamily="18" charset="0"/>
                  </a:rPr>
                  <a:t>属性和方法的数量</a:t>
                </a:r>
                <a:r>
                  <a:rPr lang="en-US" altLang="zh-CN" sz="1200" i="0">
                    <a:latin typeface="Cambria Math" panose="02040503050406030204" pitchFamily="18" charset="0"/>
                  </a:rPr>
                  <a:t>)/(</a:t>
                </a:r>
                <a:r>
                  <a:rPr lang="zh-CN" altLang="en-US" sz="1200" i="0">
                    <a:latin typeface="Cambria Math" panose="02040503050406030204" pitchFamily="18" charset="0"/>
                  </a:rPr>
                  <a:t>公有</a:t>
                </a:r>
                <a:r>
                  <a:rPr lang="en-US" altLang="zh-CN" sz="1200" i="0">
                    <a:latin typeface="Cambria Math" panose="02040503050406030204" pitchFamily="18" charset="0"/>
                  </a:rPr>
                  <a:t>(𝑝𝑢𝑏𝑙𝑖𝑐)</a:t>
                </a:r>
                <a:r>
                  <a:rPr lang="zh-CN" altLang="en-US" sz="1200" i="0">
                    <a:latin typeface="Cambria Math" panose="02040503050406030204" pitchFamily="18" charset="0"/>
                  </a:rPr>
                  <a:t>属性和方法的数量</a:t>
                </a:r>
                <a:r>
                  <a:rPr lang="en-US" altLang="zh-CN" sz="1200" i="0">
                    <a:latin typeface="Cambria Math" panose="02040503050406030204" pitchFamily="18" charset="0"/>
                  </a:rPr>
                  <a:t>)</a:t>
                </a:r>
                <a:r>
                  <a:rPr lang="zh-CN" altLang="en-US" sz="1200" dirty="0">
                    <a:latin typeface="Arial" panose="020B0604020202020204" pitchFamily="34" charset="0"/>
                  </a:rPr>
                  <a:t>作为类的复杂性度量，每个变量的权值是不同的。</a:t>
                </a:r>
                <a:endParaRPr lang="en-US" altLang="zh-CN" sz="1200" dirty="0">
                  <a:latin typeface="Arial" panose="020B0604020202020204" pitchFamily="34" charset="0"/>
                </a:endParaRPr>
              </a:p>
              <a:p>
                <a:endParaRPr lang="zh-CN" altLang="en-US" dirty="0"/>
              </a:p>
            </p:txBody>
          </p:sp>
        </mc:Fallback>
      </mc:AlternateContent>
      <p:sp>
        <p:nvSpPr>
          <p:cNvPr id="4" name="灯片编号占位符 3"/>
          <p:cNvSpPr>
            <a:spLocks noGrp="1"/>
          </p:cNvSpPr>
          <p:nvPr>
            <p:ph type="sldNum" sz="quarter" idx="5"/>
          </p:nvPr>
        </p:nvSpPr>
        <p:spPr/>
        <p:txBody>
          <a:bodyPr/>
          <a:lstStyle/>
          <a:p>
            <a:fld id="{242E3C26-C9FA-4C5A-B7DA-41A22523D72B}" type="slidenum">
              <a:rPr lang="zh-CN" altLang="en-US" smtClean="0"/>
              <a:t>8</a:t>
            </a:fld>
            <a:endParaRPr lang="zh-CN" altLang="en-US"/>
          </a:p>
        </p:txBody>
      </p:sp>
    </p:spTree>
    <p:extLst>
      <p:ext uri="{BB962C8B-B14F-4D97-AF65-F5344CB8AC3E}">
        <p14:creationId xmlns:p14="http://schemas.microsoft.com/office/powerpoint/2010/main" val="3961383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2E3C26-C9FA-4C5A-B7DA-41A22523D72B}" type="slidenum">
              <a:rPr lang="zh-CN" altLang="en-US" smtClean="0"/>
              <a:t>9</a:t>
            </a:fld>
            <a:endParaRPr lang="zh-CN" altLang="en-US"/>
          </a:p>
        </p:txBody>
      </p:sp>
    </p:spTree>
    <p:extLst>
      <p:ext uri="{BB962C8B-B14F-4D97-AF65-F5344CB8AC3E}">
        <p14:creationId xmlns:p14="http://schemas.microsoft.com/office/powerpoint/2010/main" val="3063436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2E3C26-C9FA-4C5A-B7DA-41A22523D72B}" type="slidenum">
              <a:rPr lang="zh-CN" altLang="en-US" smtClean="0"/>
              <a:t>10</a:t>
            </a:fld>
            <a:endParaRPr lang="zh-CN" altLang="en-US"/>
          </a:p>
        </p:txBody>
      </p:sp>
    </p:spTree>
    <p:extLst>
      <p:ext uri="{BB962C8B-B14F-4D97-AF65-F5344CB8AC3E}">
        <p14:creationId xmlns:p14="http://schemas.microsoft.com/office/powerpoint/2010/main" val="3434145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t>2020/7/29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84759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33"/>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671EF95-8B4C-423F-989A-1CD8376BA3AF}" type="datetimeFigureOut">
              <a:rPr lang="zh-CN" altLang="en-US" smtClean="0"/>
              <a:t>2020/7/29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2304298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t>2020/7/29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51933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t>2020/7/29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1262272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2" name="矩形 21"/>
          <p:cNvSpPr/>
          <p:nvPr userDrawn="1"/>
        </p:nvSpPr>
        <p:spPr>
          <a:xfrm>
            <a:off x="1" y="409581"/>
            <a:ext cx="124800" cy="550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9" name="文本占位符 28"/>
          <p:cNvSpPr>
            <a:spLocks noGrp="1"/>
          </p:cNvSpPr>
          <p:nvPr>
            <p:ph type="body" sz="quarter" idx="10"/>
          </p:nvPr>
        </p:nvSpPr>
        <p:spPr>
          <a:xfrm>
            <a:off x="216000" y="392988"/>
            <a:ext cx="6557333" cy="416571"/>
          </a:xfrm>
        </p:spPr>
        <p:txBody>
          <a:bodyPr>
            <a:normAutofit/>
          </a:bodyPr>
          <a:lstStyle>
            <a:lvl1pPr marL="0" indent="0" algn="l" defTabSz="914377" rtl="0" eaLnBrk="1" latinLnBrk="0" hangingPunct="1">
              <a:buNone/>
              <a:defRPr lang="zh-CN" altLang="en-US" sz="2400" kern="1200" dirty="0" smtClean="0">
                <a:solidFill>
                  <a:schemeClr val="accent1"/>
                </a:solidFill>
                <a:latin typeface="+mj-ea"/>
                <a:ea typeface="+mj-ea"/>
                <a:cs typeface="+mn-cs"/>
              </a:defRPr>
            </a:lvl1pPr>
          </a:lstStyle>
          <a:p>
            <a:pPr lvl="0"/>
            <a:r>
              <a:rPr lang="zh-CN" altLang="en-US" dirty="0"/>
              <a:t>单击此处编辑</a:t>
            </a:r>
          </a:p>
        </p:txBody>
      </p:sp>
      <p:sp>
        <p:nvSpPr>
          <p:cNvPr id="30" name="文本占位符 28"/>
          <p:cNvSpPr>
            <a:spLocks noGrp="1"/>
          </p:cNvSpPr>
          <p:nvPr>
            <p:ph type="body" sz="quarter" idx="11"/>
          </p:nvPr>
        </p:nvSpPr>
        <p:spPr>
          <a:xfrm>
            <a:off x="216000" y="712622"/>
            <a:ext cx="6557333" cy="323301"/>
          </a:xfrm>
        </p:spPr>
        <p:txBody>
          <a:bodyPr>
            <a:normAutofit/>
          </a:bodyPr>
          <a:lstStyle>
            <a:lvl1pPr marL="0" indent="0" algn="l" defTabSz="914377" rtl="0" eaLnBrk="1" latinLnBrk="0" hangingPunct="1">
              <a:buNone/>
              <a:defRPr lang="zh-CN" altLang="en-US" sz="1600" kern="1200" dirty="0" smtClean="0">
                <a:solidFill>
                  <a:schemeClr val="tx1">
                    <a:lumMod val="85000"/>
                    <a:lumOff val="15000"/>
                  </a:schemeClr>
                </a:solidFill>
                <a:latin typeface="+mn-ea"/>
                <a:ea typeface="+mn-ea"/>
                <a:cs typeface="+mn-cs"/>
              </a:defRPr>
            </a:lvl1pPr>
          </a:lstStyle>
          <a:p>
            <a:pPr lvl="0"/>
            <a:r>
              <a:rPr lang="zh-CN" altLang="en-US" dirty="0"/>
              <a:t>单击此处编辑</a:t>
            </a:r>
          </a:p>
        </p:txBody>
      </p:sp>
    </p:spTree>
    <p:extLst>
      <p:ext uri="{BB962C8B-B14F-4D97-AF65-F5344CB8AC3E}">
        <p14:creationId xmlns:p14="http://schemas.microsoft.com/office/powerpoint/2010/main" val="2756351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42170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77762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5"/>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71"/>
            <a:ext cx="105156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28379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2020/7/29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54874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3"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2020/7/29</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34120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2020/7/29</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0965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t>2020/7/29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2039331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2020/7/29</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10435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3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2020/7/29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71929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33"/>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2020/7/29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582082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760679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2020/7/29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8666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73"/>
            <a:ext cx="105156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671EF95-8B4C-423F-989A-1CD8376BA3AF}" type="datetimeFigureOut">
              <a:rPr lang="zh-CN" altLang="en-US" smtClean="0"/>
              <a:t>2020/7/29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642893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9" name="矩形 8"/>
          <p:cNvSpPr/>
          <p:nvPr userDrawn="1"/>
        </p:nvSpPr>
        <p:spPr>
          <a:xfrm>
            <a:off x="7811256" y="6517175"/>
            <a:ext cx="775136" cy="296876"/>
          </a:xfrm>
          <a:prstGeom prst="rect">
            <a:avLst/>
          </a:prstGeom>
        </p:spPr>
        <p:txBody>
          <a:bodyPr wrap="square">
            <a:spAutoFit/>
          </a:bodyPr>
          <a:lstStyle/>
          <a:p>
            <a:r>
              <a:rPr lang="en-US" altLang="zh-CN" sz="133" dirty="0">
                <a:solidFill>
                  <a:prstClr val="white"/>
                </a:solidFill>
                <a:latin typeface="Calibri"/>
                <a:ea typeface="宋体"/>
              </a:rPr>
              <a:t>PPT</a:t>
            </a:r>
            <a:r>
              <a:rPr lang="zh-CN" altLang="en-US" sz="133" dirty="0">
                <a:solidFill>
                  <a:prstClr val="white"/>
                </a:solidFill>
                <a:latin typeface="Calibri"/>
                <a:ea typeface="宋体"/>
              </a:rPr>
              <a:t>模板下载：</a:t>
            </a:r>
            <a:r>
              <a:rPr lang="en-US" altLang="zh-CN" sz="133" dirty="0">
                <a:solidFill>
                  <a:prstClr val="white"/>
                </a:solidFill>
                <a:latin typeface="Calibri"/>
                <a:ea typeface="宋体"/>
              </a:rPr>
              <a:t>www.1ppt.com/moban/     </a:t>
            </a:r>
            <a:r>
              <a:rPr lang="zh-CN" altLang="en-US" sz="133" dirty="0">
                <a:solidFill>
                  <a:prstClr val="white"/>
                </a:solidFill>
                <a:latin typeface="Calibri"/>
                <a:ea typeface="宋体"/>
              </a:rPr>
              <a:t>行业</a:t>
            </a:r>
            <a:r>
              <a:rPr lang="en-US" altLang="zh-CN" sz="133" dirty="0">
                <a:solidFill>
                  <a:prstClr val="white"/>
                </a:solidFill>
                <a:latin typeface="Calibri"/>
                <a:ea typeface="宋体"/>
              </a:rPr>
              <a:t>PPT</a:t>
            </a:r>
            <a:r>
              <a:rPr lang="zh-CN" altLang="en-US" sz="133" dirty="0">
                <a:solidFill>
                  <a:prstClr val="white"/>
                </a:solidFill>
                <a:latin typeface="Calibri"/>
                <a:ea typeface="宋体"/>
              </a:rPr>
              <a:t>模板：</a:t>
            </a:r>
            <a:r>
              <a:rPr lang="en-US" altLang="zh-CN" sz="133" dirty="0">
                <a:solidFill>
                  <a:prstClr val="white"/>
                </a:solidFill>
                <a:latin typeface="Calibri"/>
                <a:ea typeface="宋体"/>
              </a:rPr>
              <a:t>www.1ppt.com/hangye/ </a:t>
            </a:r>
          </a:p>
          <a:p>
            <a:r>
              <a:rPr lang="zh-CN" altLang="en-US" sz="133" dirty="0">
                <a:solidFill>
                  <a:prstClr val="white"/>
                </a:solidFill>
                <a:latin typeface="Calibri"/>
                <a:ea typeface="宋体"/>
              </a:rPr>
              <a:t>节日</a:t>
            </a:r>
            <a:r>
              <a:rPr lang="en-US" altLang="zh-CN" sz="133" dirty="0">
                <a:solidFill>
                  <a:prstClr val="white"/>
                </a:solidFill>
                <a:latin typeface="Calibri"/>
                <a:ea typeface="宋体"/>
              </a:rPr>
              <a:t>PPT</a:t>
            </a:r>
            <a:r>
              <a:rPr lang="zh-CN" altLang="en-US" sz="133" dirty="0">
                <a:solidFill>
                  <a:prstClr val="white"/>
                </a:solidFill>
                <a:latin typeface="Calibri"/>
                <a:ea typeface="宋体"/>
              </a:rPr>
              <a:t>模板：</a:t>
            </a:r>
            <a:r>
              <a:rPr lang="en-US" altLang="zh-CN" sz="133" dirty="0">
                <a:solidFill>
                  <a:prstClr val="white"/>
                </a:solidFill>
                <a:latin typeface="Calibri"/>
                <a:ea typeface="宋体"/>
              </a:rPr>
              <a:t>www.1ppt.com/jieri/           PPT</a:t>
            </a:r>
            <a:r>
              <a:rPr lang="zh-CN" altLang="en-US" sz="133" dirty="0">
                <a:solidFill>
                  <a:prstClr val="white"/>
                </a:solidFill>
                <a:latin typeface="Calibri"/>
                <a:ea typeface="宋体"/>
              </a:rPr>
              <a:t>素材下载：</a:t>
            </a:r>
            <a:r>
              <a:rPr lang="en-US" altLang="zh-CN" sz="133" dirty="0">
                <a:solidFill>
                  <a:prstClr val="white"/>
                </a:solidFill>
                <a:latin typeface="Calibri"/>
                <a:ea typeface="宋体"/>
              </a:rPr>
              <a:t>www.1ppt.com/sucai/</a:t>
            </a:r>
          </a:p>
          <a:p>
            <a:r>
              <a:rPr lang="en-US" altLang="zh-CN" sz="133" dirty="0">
                <a:solidFill>
                  <a:prstClr val="white"/>
                </a:solidFill>
                <a:latin typeface="Calibri"/>
                <a:ea typeface="宋体"/>
              </a:rPr>
              <a:t>PPT</a:t>
            </a:r>
            <a:r>
              <a:rPr lang="zh-CN" altLang="en-US" sz="133" dirty="0">
                <a:solidFill>
                  <a:prstClr val="white"/>
                </a:solidFill>
                <a:latin typeface="Calibri"/>
                <a:ea typeface="宋体"/>
              </a:rPr>
              <a:t>背景图片：</a:t>
            </a:r>
            <a:r>
              <a:rPr lang="en-US" altLang="zh-CN" sz="133" dirty="0">
                <a:solidFill>
                  <a:prstClr val="white"/>
                </a:solidFill>
                <a:latin typeface="Calibri"/>
                <a:ea typeface="宋体"/>
              </a:rPr>
              <a:t>www.1ppt.com/beijing/      PPT</a:t>
            </a:r>
            <a:r>
              <a:rPr lang="zh-CN" altLang="en-US" sz="133" dirty="0">
                <a:solidFill>
                  <a:prstClr val="white"/>
                </a:solidFill>
                <a:latin typeface="Calibri"/>
                <a:ea typeface="宋体"/>
              </a:rPr>
              <a:t>图表下载：</a:t>
            </a:r>
            <a:r>
              <a:rPr lang="en-US" altLang="zh-CN" sz="133" dirty="0">
                <a:solidFill>
                  <a:prstClr val="white"/>
                </a:solidFill>
                <a:latin typeface="Calibri"/>
                <a:ea typeface="宋体"/>
              </a:rPr>
              <a:t>www.1ppt.com/tubiao/      </a:t>
            </a:r>
          </a:p>
          <a:p>
            <a:r>
              <a:rPr lang="zh-CN" altLang="en-US" sz="133" dirty="0">
                <a:solidFill>
                  <a:prstClr val="white"/>
                </a:solidFill>
                <a:latin typeface="Calibri"/>
                <a:ea typeface="宋体"/>
              </a:rPr>
              <a:t>优秀</a:t>
            </a:r>
            <a:r>
              <a:rPr lang="en-US" altLang="zh-CN" sz="133" dirty="0">
                <a:solidFill>
                  <a:prstClr val="white"/>
                </a:solidFill>
                <a:latin typeface="Calibri"/>
                <a:ea typeface="宋体"/>
              </a:rPr>
              <a:t>PPT</a:t>
            </a:r>
            <a:r>
              <a:rPr lang="zh-CN" altLang="en-US" sz="133" dirty="0">
                <a:solidFill>
                  <a:prstClr val="white"/>
                </a:solidFill>
                <a:latin typeface="Calibri"/>
                <a:ea typeface="宋体"/>
              </a:rPr>
              <a:t>下载：</a:t>
            </a:r>
            <a:r>
              <a:rPr lang="en-US" altLang="zh-CN" sz="133" dirty="0">
                <a:solidFill>
                  <a:prstClr val="white"/>
                </a:solidFill>
                <a:latin typeface="Calibri"/>
                <a:ea typeface="宋体"/>
              </a:rPr>
              <a:t>www.1ppt.com/xiazai/        PPT</a:t>
            </a:r>
            <a:r>
              <a:rPr lang="zh-CN" altLang="en-US" sz="133" dirty="0">
                <a:solidFill>
                  <a:prstClr val="white"/>
                </a:solidFill>
                <a:latin typeface="Calibri"/>
                <a:ea typeface="宋体"/>
              </a:rPr>
              <a:t>教程： </a:t>
            </a:r>
            <a:r>
              <a:rPr lang="en-US" altLang="zh-CN" sz="133" dirty="0">
                <a:solidFill>
                  <a:prstClr val="white"/>
                </a:solidFill>
                <a:latin typeface="Calibri"/>
                <a:ea typeface="宋体"/>
              </a:rPr>
              <a:t>www.1ppt.com/powerpoint/      </a:t>
            </a:r>
          </a:p>
          <a:p>
            <a:r>
              <a:rPr lang="en-US" altLang="zh-CN" sz="133" dirty="0">
                <a:solidFill>
                  <a:prstClr val="white"/>
                </a:solidFill>
                <a:latin typeface="Calibri"/>
                <a:ea typeface="宋体"/>
              </a:rPr>
              <a:t>Word</a:t>
            </a:r>
            <a:r>
              <a:rPr lang="zh-CN" altLang="en-US" sz="133" dirty="0">
                <a:solidFill>
                  <a:prstClr val="white"/>
                </a:solidFill>
                <a:latin typeface="Calibri"/>
                <a:ea typeface="宋体"/>
              </a:rPr>
              <a:t>教程： </a:t>
            </a:r>
            <a:r>
              <a:rPr lang="en-US" altLang="zh-CN" sz="133" dirty="0">
                <a:solidFill>
                  <a:prstClr val="white"/>
                </a:solidFill>
                <a:latin typeface="Calibri"/>
                <a:ea typeface="宋体"/>
              </a:rPr>
              <a:t>www.1ppt.com/word/              Excel</a:t>
            </a:r>
            <a:r>
              <a:rPr lang="zh-CN" altLang="en-US" sz="133" dirty="0">
                <a:solidFill>
                  <a:prstClr val="white"/>
                </a:solidFill>
                <a:latin typeface="Calibri"/>
                <a:ea typeface="宋体"/>
              </a:rPr>
              <a:t>教程：</a:t>
            </a:r>
            <a:r>
              <a:rPr lang="en-US" altLang="zh-CN" sz="133" dirty="0">
                <a:solidFill>
                  <a:prstClr val="white"/>
                </a:solidFill>
                <a:latin typeface="Calibri"/>
                <a:ea typeface="宋体"/>
              </a:rPr>
              <a:t>www.1ppt.com/excel/  </a:t>
            </a:r>
          </a:p>
          <a:p>
            <a:r>
              <a:rPr lang="zh-CN" altLang="en-US" sz="133" dirty="0">
                <a:solidFill>
                  <a:prstClr val="white"/>
                </a:solidFill>
                <a:latin typeface="Calibri"/>
                <a:ea typeface="宋体"/>
              </a:rPr>
              <a:t>资料下载：</a:t>
            </a:r>
            <a:r>
              <a:rPr lang="en-US" altLang="zh-CN" sz="133" dirty="0">
                <a:solidFill>
                  <a:prstClr val="white"/>
                </a:solidFill>
                <a:latin typeface="Calibri"/>
                <a:ea typeface="宋体"/>
              </a:rPr>
              <a:t>www.1ppt.com/ziliao/                PPT</a:t>
            </a:r>
            <a:r>
              <a:rPr lang="zh-CN" altLang="en-US" sz="133" dirty="0">
                <a:solidFill>
                  <a:prstClr val="white"/>
                </a:solidFill>
                <a:latin typeface="Calibri"/>
                <a:ea typeface="宋体"/>
              </a:rPr>
              <a:t>课件下载：</a:t>
            </a:r>
            <a:r>
              <a:rPr lang="en-US" altLang="zh-CN" sz="133" dirty="0">
                <a:solidFill>
                  <a:prstClr val="white"/>
                </a:solidFill>
                <a:latin typeface="Calibri"/>
                <a:ea typeface="宋体"/>
              </a:rPr>
              <a:t>www.1ppt.com/kejian/ </a:t>
            </a:r>
          </a:p>
          <a:p>
            <a:r>
              <a:rPr lang="zh-CN" altLang="en-US" sz="133" dirty="0">
                <a:solidFill>
                  <a:prstClr val="white"/>
                </a:solidFill>
                <a:latin typeface="Calibri"/>
                <a:ea typeface="宋体"/>
              </a:rPr>
              <a:t>范文下载：</a:t>
            </a:r>
            <a:r>
              <a:rPr lang="en-US" altLang="zh-CN" sz="133" dirty="0">
                <a:solidFill>
                  <a:prstClr val="white"/>
                </a:solidFill>
                <a:latin typeface="Calibri"/>
                <a:ea typeface="宋体"/>
              </a:rPr>
              <a:t>www.1ppt.com/fanwen/             </a:t>
            </a:r>
            <a:r>
              <a:rPr lang="zh-CN" altLang="en-US" sz="133" dirty="0">
                <a:solidFill>
                  <a:prstClr val="white"/>
                </a:solidFill>
                <a:latin typeface="Calibri"/>
                <a:ea typeface="宋体"/>
              </a:rPr>
              <a:t>试卷下载：</a:t>
            </a:r>
            <a:r>
              <a:rPr lang="en-US" altLang="zh-CN" sz="133" dirty="0">
                <a:solidFill>
                  <a:prstClr val="white"/>
                </a:solidFill>
                <a:latin typeface="Calibri"/>
                <a:ea typeface="宋体"/>
              </a:rPr>
              <a:t>www.1ppt.com/shiti/  </a:t>
            </a:r>
          </a:p>
          <a:p>
            <a:r>
              <a:rPr lang="zh-CN" altLang="en-US" sz="133" dirty="0">
                <a:solidFill>
                  <a:prstClr val="white"/>
                </a:solidFill>
                <a:latin typeface="Calibri"/>
                <a:ea typeface="宋体"/>
              </a:rPr>
              <a:t>教案下载：</a:t>
            </a:r>
            <a:r>
              <a:rPr lang="en-US" altLang="zh-CN" sz="133" dirty="0">
                <a:solidFill>
                  <a:prstClr val="white"/>
                </a:solidFill>
                <a:latin typeface="Calibri"/>
                <a:ea typeface="宋体"/>
              </a:rPr>
              <a:t>www.1ppt.com/jiaoan/        </a:t>
            </a:r>
          </a:p>
          <a:p>
            <a:r>
              <a:rPr lang="zh-CN" altLang="en-US" sz="133" dirty="0">
                <a:solidFill>
                  <a:prstClr val="white"/>
                </a:solidFill>
                <a:latin typeface="Calibri"/>
                <a:ea typeface="宋体"/>
              </a:rPr>
              <a:t>字体下载：</a:t>
            </a:r>
            <a:r>
              <a:rPr lang="en-US" altLang="zh-CN" sz="133" dirty="0">
                <a:solidFill>
                  <a:prstClr val="white"/>
                </a:solidFill>
                <a:latin typeface="Calibri"/>
                <a:ea typeface="宋体"/>
              </a:rPr>
              <a:t>www.1ppt.com/ziti/</a:t>
            </a:r>
          </a:p>
          <a:p>
            <a:r>
              <a:rPr lang="en-US" altLang="zh-CN" sz="133" dirty="0">
                <a:solidFill>
                  <a:prstClr val="white"/>
                </a:solidFill>
                <a:latin typeface="Calibri"/>
                <a:ea typeface="宋体"/>
              </a:rPr>
              <a:t> </a:t>
            </a:r>
            <a:endParaRPr lang="zh-CN" altLang="en-US" sz="133" dirty="0">
              <a:solidFill>
                <a:prstClr val="white"/>
              </a:solidFill>
              <a:latin typeface="Calibri"/>
              <a:ea typeface="宋体"/>
            </a:endParaRP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671EF95-8B4C-423F-989A-1CD8376BA3AF}" type="datetimeFigureOut">
              <a:rPr lang="zh-CN" altLang="en-US" smtClean="0"/>
              <a:t>2020/7/29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2742986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3"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671EF95-8B4C-423F-989A-1CD8376BA3AF}" type="datetimeFigureOut">
              <a:rPr lang="zh-CN" altLang="en-US" smtClean="0"/>
              <a:t>2020/7/29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3669896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671EF95-8B4C-423F-989A-1CD8376BA3AF}" type="datetimeFigureOut">
              <a:rPr lang="zh-CN" altLang="en-US" smtClean="0"/>
              <a:t>2020/7/29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51948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1EF95-8B4C-423F-989A-1CD8376BA3AF}" type="datetimeFigureOut">
              <a:rPr lang="zh-CN" altLang="en-US" smtClean="0"/>
              <a:t>2020/7/29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3169133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2" name="矩形 21"/>
          <p:cNvSpPr/>
          <p:nvPr/>
        </p:nvSpPr>
        <p:spPr>
          <a:xfrm>
            <a:off x="1" y="409581"/>
            <a:ext cx="124800" cy="550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9" name="文本占位符 28"/>
          <p:cNvSpPr>
            <a:spLocks noGrp="1"/>
          </p:cNvSpPr>
          <p:nvPr>
            <p:ph type="body" sz="quarter" idx="10"/>
          </p:nvPr>
        </p:nvSpPr>
        <p:spPr>
          <a:xfrm>
            <a:off x="216000" y="392988"/>
            <a:ext cx="6557333" cy="416571"/>
          </a:xfrm>
        </p:spPr>
        <p:txBody>
          <a:bodyPr>
            <a:normAutofit/>
          </a:bodyPr>
          <a:lstStyle>
            <a:lvl1pPr marL="0" indent="0" algn="l" defTabSz="914377" rtl="0" eaLnBrk="1" latinLnBrk="0" hangingPunct="1">
              <a:buNone/>
              <a:defRPr lang="zh-CN" altLang="en-US" sz="2400" kern="1200" dirty="0" smtClean="0">
                <a:solidFill>
                  <a:schemeClr val="accent1"/>
                </a:solidFill>
                <a:latin typeface="+mj-ea"/>
                <a:ea typeface="+mj-ea"/>
                <a:cs typeface="+mn-cs"/>
              </a:defRPr>
            </a:lvl1pPr>
          </a:lstStyle>
          <a:p>
            <a:pPr lvl="0"/>
            <a:r>
              <a:rPr lang="zh-CN" altLang="en-US"/>
              <a:t>单击此处编辑母版文本样式</a:t>
            </a:r>
          </a:p>
        </p:txBody>
      </p:sp>
      <p:sp>
        <p:nvSpPr>
          <p:cNvPr id="30" name="文本占位符 28"/>
          <p:cNvSpPr>
            <a:spLocks noGrp="1"/>
          </p:cNvSpPr>
          <p:nvPr>
            <p:ph type="body" sz="quarter" idx="11"/>
          </p:nvPr>
        </p:nvSpPr>
        <p:spPr>
          <a:xfrm>
            <a:off x="216000" y="712622"/>
            <a:ext cx="6557333" cy="323301"/>
          </a:xfrm>
        </p:spPr>
        <p:txBody>
          <a:bodyPr>
            <a:normAutofit/>
          </a:bodyPr>
          <a:lstStyle>
            <a:lvl1pPr marL="0" indent="0" algn="l" defTabSz="914377" rtl="0" eaLnBrk="1" latinLnBrk="0" hangingPunct="1">
              <a:buNone/>
              <a:defRPr lang="zh-CN" altLang="en-US" sz="1600" kern="1200" dirty="0" smtClean="0">
                <a:solidFill>
                  <a:schemeClr val="tx1">
                    <a:lumMod val="85000"/>
                    <a:lumOff val="15000"/>
                  </a:schemeClr>
                </a:solidFill>
                <a:latin typeface="+mn-ea"/>
                <a:ea typeface="+mn-ea"/>
                <a:cs typeface="+mn-cs"/>
              </a:defRPr>
            </a:lvl1pPr>
          </a:lstStyle>
          <a:p>
            <a:pPr lvl="0"/>
            <a:r>
              <a:rPr lang="zh-CN" altLang="en-US"/>
              <a:t>单击此处编辑母版文本样式</a:t>
            </a:r>
          </a:p>
        </p:txBody>
      </p:sp>
      <p:sp>
        <p:nvSpPr>
          <p:cNvPr id="5" name="矩形 4"/>
          <p:cNvSpPr/>
          <p:nvPr userDrawn="1"/>
        </p:nvSpPr>
        <p:spPr>
          <a:xfrm>
            <a:off x="1" y="409581"/>
            <a:ext cx="124800" cy="550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030762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3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671EF95-8B4C-423F-989A-1CD8376BA3AF}" type="datetimeFigureOut">
              <a:rPr lang="zh-CN" altLang="en-US" smtClean="0"/>
              <a:t>2020/7/29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3466662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6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1EF95-8B4C-423F-989A-1CD8376BA3AF}" type="datetimeFigureOut">
              <a:rPr lang="zh-CN" altLang="en-US" smtClean="0"/>
              <a:t>2020/7/29</a:t>
            </a:fld>
            <a:endParaRPr lang="zh-CN" altLang="en-US"/>
          </a:p>
        </p:txBody>
      </p:sp>
      <p:sp>
        <p:nvSpPr>
          <p:cNvPr id="5" name="Footer Placeholder 4"/>
          <p:cNvSpPr>
            <a:spLocks noGrp="1"/>
          </p:cNvSpPr>
          <p:nvPr>
            <p:ph type="ftr" sz="quarter" idx="3"/>
          </p:nvPr>
        </p:nvSpPr>
        <p:spPr>
          <a:xfrm>
            <a:off x="4038600" y="635636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6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1854026563"/>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697" r:id="rId13"/>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2020/7/29</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0671890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5209" y="285751"/>
            <a:ext cx="11603115" cy="6286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zh-CN" altLang="en-US" sz="1351"/>
          </a:p>
        </p:txBody>
      </p:sp>
      <p:sp>
        <p:nvSpPr>
          <p:cNvPr id="4" name="矩形 3"/>
          <p:cNvSpPr/>
          <p:nvPr/>
        </p:nvSpPr>
        <p:spPr>
          <a:xfrm>
            <a:off x="765963" y="1945781"/>
            <a:ext cx="10955045" cy="1365567"/>
          </a:xfrm>
          <a:prstGeom prst="rect">
            <a:avLst/>
          </a:prstGeom>
        </p:spPr>
        <p:txBody>
          <a:bodyPr wrap="square">
            <a:spAutoFit/>
          </a:bodyPr>
          <a:lstStyle/>
          <a:p>
            <a:pPr>
              <a:lnSpc>
                <a:spcPct val="120000"/>
              </a:lnSpc>
            </a:pPr>
            <a:r>
              <a:rPr lang="en-US" altLang="zh-CN" sz="3600" dirty="0">
                <a:solidFill>
                  <a:schemeClr val="bg1"/>
                </a:solidFill>
                <a:latin typeface="+mj-ea"/>
                <a:ea typeface="+mj-ea"/>
              </a:rPr>
              <a:t>Precise Learn-to-Rank Fault Localization Using Dynamic and Static Features of Target Programs</a:t>
            </a:r>
          </a:p>
        </p:txBody>
      </p:sp>
      <p:cxnSp>
        <p:nvCxnSpPr>
          <p:cNvPr id="9" name="直接连接符 8"/>
          <p:cNvCxnSpPr>
            <a:cxnSpLocks/>
          </p:cNvCxnSpPr>
          <p:nvPr/>
        </p:nvCxnSpPr>
        <p:spPr>
          <a:xfrm>
            <a:off x="875073" y="3429000"/>
            <a:ext cx="10517607" cy="0"/>
          </a:xfrm>
          <a:prstGeom prst="line">
            <a:avLst/>
          </a:prstGeom>
          <a:ln w="6350">
            <a:solidFill>
              <a:schemeClr val="bg1">
                <a:lumMod val="75000"/>
                <a:alpha val="72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8068246" y="4285604"/>
            <a:ext cx="2934828" cy="1386790"/>
          </a:xfrm>
          <a:prstGeom prst="rect">
            <a:avLst/>
          </a:prstGeom>
          <a:noFill/>
        </p:spPr>
        <p:txBody>
          <a:bodyPr wrap="square" rtlCol="0">
            <a:spAutoFit/>
          </a:bodyPr>
          <a:lstStyle/>
          <a:p>
            <a:pPr>
              <a:lnSpc>
                <a:spcPct val="120000"/>
              </a:lnSpc>
            </a:pPr>
            <a:r>
              <a:rPr lang="zh-CN" altLang="en-US" sz="2400" dirty="0">
                <a:solidFill>
                  <a:schemeClr val="accent1">
                    <a:lumMod val="20000"/>
                    <a:lumOff val="80000"/>
                  </a:schemeClr>
                </a:solidFill>
                <a:latin typeface="+mn-ea"/>
              </a:rPr>
              <a:t>汇报人：左婉晴</a:t>
            </a:r>
            <a:endParaRPr lang="en-US" altLang="zh-CN" sz="2400" dirty="0">
              <a:solidFill>
                <a:schemeClr val="accent1">
                  <a:lumMod val="20000"/>
                  <a:lumOff val="80000"/>
                </a:schemeClr>
              </a:solidFill>
              <a:latin typeface="+mn-ea"/>
            </a:endParaRPr>
          </a:p>
          <a:p>
            <a:pPr>
              <a:lnSpc>
                <a:spcPct val="120000"/>
              </a:lnSpc>
            </a:pPr>
            <a:r>
              <a:rPr lang="zh-CN" altLang="en-US" sz="2400" dirty="0">
                <a:solidFill>
                  <a:schemeClr val="accent1">
                    <a:lumMod val="20000"/>
                    <a:lumOff val="80000"/>
                  </a:schemeClr>
                </a:solidFill>
                <a:latin typeface="+mn-ea"/>
              </a:rPr>
              <a:t>指导老师：孙昌爱</a:t>
            </a:r>
            <a:endParaRPr lang="en-US" altLang="zh-CN" sz="2400" dirty="0">
              <a:solidFill>
                <a:schemeClr val="accent1">
                  <a:lumMod val="20000"/>
                  <a:lumOff val="80000"/>
                </a:schemeClr>
              </a:solidFill>
              <a:latin typeface="+mn-ea"/>
            </a:endParaRPr>
          </a:p>
          <a:p>
            <a:pPr>
              <a:lnSpc>
                <a:spcPct val="120000"/>
              </a:lnSpc>
            </a:pPr>
            <a:r>
              <a:rPr lang="zh-CN" altLang="en-US" sz="2400" dirty="0">
                <a:solidFill>
                  <a:schemeClr val="accent1">
                    <a:lumMod val="20000"/>
                    <a:lumOff val="80000"/>
                  </a:schemeClr>
                </a:solidFill>
                <a:latin typeface="+mn-ea"/>
              </a:rPr>
              <a:t>汇报日期：</a:t>
            </a:r>
            <a:r>
              <a:rPr lang="en-US" altLang="zh-CN" sz="2400" dirty="0">
                <a:solidFill>
                  <a:schemeClr val="accent1">
                    <a:lumMod val="20000"/>
                    <a:lumOff val="80000"/>
                  </a:schemeClr>
                </a:solidFill>
                <a:latin typeface="+mn-ea"/>
              </a:rPr>
              <a:t>7</a:t>
            </a:r>
            <a:r>
              <a:rPr lang="zh-CN" altLang="en-US" sz="2400" dirty="0">
                <a:solidFill>
                  <a:schemeClr val="accent1">
                    <a:lumMod val="20000"/>
                    <a:lumOff val="80000"/>
                  </a:schemeClr>
                </a:solidFill>
                <a:latin typeface="+mn-ea"/>
              </a:rPr>
              <a:t>月</a:t>
            </a:r>
            <a:r>
              <a:rPr lang="en-US" altLang="zh-CN" sz="2400" dirty="0">
                <a:solidFill>
                  <a:schemeClr val="accent1">
                    <a:lumMod val="20000"/>
                    <a:lumOff val="80000"/>
                  </a:schemeClr>
                </a:solidFill>
                <a:latin typeface="+mn-ea"/>
              </a:rPr>
              <a:t>29</a:t>
            </a:r>
            <a:r>
              <a:rPr lang="zh-CN" altLang="en-US" sz="2400" dirty="0">
                <a:solidFill>
                  <a:schemeClr val="accent1">
                    <a:lumMod val="20000"/>
                    <a:lumOff val="80000"/>
                  </a:schemeClr>
                </a:solidFill>
                <a:latin typeface="+mn-ea"/>
              </a:rPr>
              <a:t>日</a:t>
            </a:r>
            <a:endParaRPr lang="en-US" altLang="zh-CN" sz="2400" dirty="0">
              <a:solidFill>
                <a:schemeClr val="accent1">
                  <a:lumMod val="20000"/>
                  <a:lumOff val="80000"/>
                </a:schemeClr>
              </a:solidFill>
              <a:latin typeface="+mn-ea"/>
            </a:endParaRPr>
          </a:p>
        </p:txBody>
      </p:sp>
    </p:spTree>
    <p:extLst>
      <p:ext uri="{BB962C8B-B14F-4D97-AF65-F5344CB8AC3E}">
        <p14:creationId xmlns:p14="http://schemas.microsoft.com/office/powerpoint/2010/main" val="3695825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34720" y="525067"/>
            <a:ext cx="6557333" cy="416571"/>
          </a:xfrm>
        </p:spPr>
        <p:txBody>
          <a:bodyPr>
            <a:normAutofit lnSpcReduction="10000"/>
          </a:bodyPr>
          <a:lstStyle/>
          <a:p>
            <a:r>
              <a:rPr lang="en-US" altLang="zh-CN" dirty="0">
                <a:latin typeface="华文中宋" panose="02010600040101010101" pitchFamily="2" charset="-122"/>
                <a:ea typeface="华文中宋" panose="02010600040101010101" pitchFamily="2" charset="-122"/>
              </a:rPr>
              <a:t>3. </a:t>
            </a:r>
            <a:r>
              <a:rPr lang="zh-CN" altLang="en-US" dirty="0">
                <a:latin typeface="华文中宋" panose="02010600040101010101" pitchFamily="2" charset="-122"/>
                <a:ea typeface="华文中宋" panose="02010600040101010101" pitchFamily="2" charset="-122"/>
              </a:rPr>
              <a:t>经验研究</a:t>
            </a:r>
            <a:endParaRPr lang="en-US" altLang="zh-CN" dirty="0">
              <a:latin typeface="华文中宋" panose="02010600040101010101" pitchFamily="2" charset="-122"/>
              <a:ea typeface="华文中宋" panose="02010600040101010101" pitchFamily="2" charset="-122"/>
            </a:endParaRPr>
          </a:p>
        </p:txBody>
      </p:sp>
      <p:grpSp>
        <p:nvGrpSpPr>
          <p:cNvPr id="5" name="组合 4">
            <a:extLst>
              <a:ext uri="{FF2B5EF4-FFF2-40B4-BE49-F238E27FC236}">
                <a16:creationId xmlns:a16="http://schemas.microsoft.com/office/drawing/2014/main" id="{A1B6EDDA-43F9-4884-AE52-B2A9C24A50CA}"/>
              </a:ext>
            </a:extLst>
          </p:cNvPr>
          <p:cNvGrpSpPr/>
          <p:nvPr/>
        </p:nvGrpSpPr>
        <p:grpSpPr>
          <a:xfrm>
            <a:off x="746608" y="1248507"/>
            <a:ext cx="8411341" cy="3327107"/>
            <a:chOff x="265962" y="3077307"/>
            <a:chExt cx="8411341" cy="3327106"/>
          </a:xfrm>
        </p:grpSpPr>
        <p:sp>
          <p:nvSpPr>
            <p:cNvPr id="3" name="TextBox 9">
              <a:extLst>
                <a:ext uri="{FF2B5EF4-FFF2-40B4-BE49-F238E27FC236}">
                  <a16:creationId xmlns:a16="http://schemas.microsoft.com/office/drawing/2014/main" id="{B2E1EB40-B3EE-4A42-BE03-0F4130124929}"/>
                </a:ext>
              </a:extLst>
            </p:cNvPr>
            <p:cNvSpPr txBox="1">
              <a:spLocks noChangeArrowheads="1"/>
            </p:cNvSpPr>
            <p:nvPr/>
          </p:nvSpPr>
          <p:spPr bwMode="auto">
            <a:xfrm>
              <a:off x="265962" y="3077307"/>
              <a:ext cx="77048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marL="342900" indent="-342900" eaLnBrk="1" hangingPunct="1">
                <a:buFont typeface="Wingdings" panose="05000000000000000000" pitchFamily="2" charset="2"/>
                <a:buChar char="n"/>
              </a:pPr>
              <a:r>
                <a:rPr lang="zh-CN" altLang="en-US" sz="2400" dirty="0">
                  <a:latin typeface="华文中宋" panose="02010600040101010101" pitchFamily="2" charset="-122"/>
                  <a:ea typeface="华文中宋" panose="02010600040101010101" pitchFamily="2" charset="-122"/>
                </a:rPr>
                <a:t>研究问题</a:t>
              </a:r>
              <a:endParaRPr lang="en-US" altLang="zh-CN" sz="1600" dirty="0">
                <a:latin typeface="华文中宋" panose="02010600040101010101" pitchFamily="2" charset="-122"/>
                <a:ea typeface="华文中宋" panose="02010600040101010101" pitchFamily="2" charset="-122"/>
              </a:endParaRPr>
            </a:p>
          </p:txBody>
        </p:sp>
        <p:sp>
          <p:nvSpPr>
            <p:cNvPr id="4" name="TextBox 9">
              <a:extLst>
                <a:ext uri="{FF2B5EF4-FFF2-40B4-BE49-F238E27FC236}">
                  <a16:creationId xmlns:a16="http://schemas.microsoft.com/office/drawing/2014/main" id="{9B90F26D-CB21-4E48-9112-9E976549BE3A}"/>
                </a:ext>
              </a:extLst>
            </p:cNvPr>
            <p:cNvSpPr txBox="1"/>
            <p:nvPr/>
          </p:nvSpPr>
          <p:spPr>
            <a:xfrm>
              <a:off x="756423" y="3565816"/>
              <a:ext cx="7920880" cy="2838597"/>
            </a:xfrm>
            <a:prstGeom prst="rect">
              <a:avLst/>
            </a:prstGeom>
            <a:noFill/>
          </p:spPr>
          <p:txBody>
            <a:bodyPr wrap="square">
              <a:spAutoFit/>
            </a:bodyPr>
            <a:lstStyle/>
            <a:p>
              <a:pPr marL="342891" indent="-342891">
                <a:lnSpc>
                  <a:spcPct val="130000"/>
                </a:lnSpc>
                <a:spcBef>
                  <a:spcPts val="600"/>
                </a:spcBef>
                <a:buFont typeface="Wingdings" panose="05000000000000000000" pitchFamily="2" charset="2"/>
                <a:buChar char="l"/>
                <a:defRPr/>
              </a:pP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RQ1</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PRINCE</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方法的精度如何？</a:t>
              </a:r>
              <a:endParaRPr lang="en-US" altLang="zh-CN" sz="2000" dirty="0">
                <a:latin typeface="华文中宋" panose="02010600040101010101" pitchFamily="2" charset="-122"/>
                <a:ea typeface="华文中宋" panose="02010600040101010101" pitchFamily="2" charset="-122"/>
                <a:cs typeface="Times New Roman" panose="02020603050405020304" pitchFamily="18" charset="0"/>
              </a:endParaRPr>
            </a:p>
            <a:p>
              <a:pPr marL="342891" indent="-342891">
                <a:lnSpc>
                  <a:spcPct val="130000"/>
                </a:lnSpc>
                <a:spcBef>
                  <a:spcPts val="600"/>
                </a:spcBef>
                <a:buFont typeface="Wingdings" panose="05000000000000000000" pitchFamily="2" charset="2"/>
                <a:buChar char="l"/>
                <a:defRPr/>
              </a:pP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RQ2</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PRINCE</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方法的性能开销如何？</a:t>
              </a:r>
              <a:endParaRPr lang="en-US" altLang="zh-CN" sz="2000" dirty="0">
                <a:latin typeface="华文中宋" panose="02010600040101010101" pitchFamily="2" charset="-122"/>
                <a:ea typeface="华文中宋" panose="02010600040101010101" pitchFamily="2" charset="-122"/>
                <a:cs typeface="Times New Roman" panose="02020603050405020304" pitchFamily="18" charset="0"/>
              </a:endParaRPr>
            </a:p>
            <a:p>
              <a:pPr marL="342891" indent="-342891">
                <a:lnSpc>
                  <a:spcPct val="130000"/>
                </a:lnSpc>
                <a:spcBef>
                  <a:spcPts val="600"/>
                </a:spcBef>
                <a:buFont typeface="Wingdings" panose="05000000000000000000" pitchFamily="2" charset="2"/>
                <a:buChar char="l"/>
                <a:defRPr/>
              </a:pP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RQ3</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：哪一种程序特征对</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PRINCE</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最重要？</a:t>
              </a:r>
              <a:endParaRPr lang="en-US" altLang="zh-CN" sz="2000" dirty="0">
                <a:latin typeface="华文中宋" panose="02010600040101010101" pitchFamily="2" charset="-122"/>
                <a:ea typeface="华文中宋" panose="02010600040101010101" pitchFamily="2" charset="-122"/>
                <a:cs typeface="Times New Roman" panose="02020603050405020304" pitchFamily="18" charset="0"/>
              </a:endParaRPr>
            </a:p>
            <a:p>
              <a:pPr marL="342891" indent="-342891">
                <a:lnSpc>
                  <a:spcPct val="130000"/>
                </a:lnSpc>
                <a:spcBef>
                  <a:spcPts val="600"/>
                </a:spcBef>
                <a:buFont typeface="Wingdings" panose="05000000000000000000" pitchFamily="2" charset="2"/>
                <a:buChar char="l"/>
                <a:defRPr/>
              </a:pP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RQ4</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：不同机器学习技术对不同特征的重要性有何影响？</a:t>
              </a:r>
              <a:endParaRPr lang="en-US" altLang="zh-CN" sz="2000" dirty="0">
                <a:latin typeface="华文中宋" panose="02010600040101010101" pitchFamily="2" charset="-122"/>
                <a:ea typeface="华文中宋" panose="02010600040101010101" pitchFamily="2" charset="-122"/>
                <a:cs typeface="Times New Roman" panose="02020603050405020304" pitchFamily="18" charset="0"/>
              </a:endParaRPr>
            </a:p>
            <a:p>
              <a:pPr marL="342891" indent="-342891">
                <a:lnSpc>
                  <a:spcPct val="130000"/>
                </a:lnSpc>
                <a:spcBef>
                  <a:spcPts val="600"/>
                </a:spcBef>
                <a:buFont typeface="Wingdings" panose="05000000000000000000" pitchFamily="2" charset="2"/>
                <a:buChar char="l"/>
                <a:defRPr/>
              </a:pPr>
              <a:endParaRPr lang="en-US" altLang="zh-CN" sz="2000" dirty="0">
                <a:latin typeface="华文中宋" panose="02010600040101010101" pitchFamily="2" charset="-122"/>
                <a:ea typeface="华文中宋" panose="02010600040101010101" pitchFamily="2" charset="-122"/>
                <a:cs typeface="Times New Roman" panose="02020603050405020304" pitchFamily="18" charset="0"/>
              </a:endParaRPr>
            </a:p>
            <a:p>
              <a:pPr marL="342891" indent="-342891">
                <a:lnSpc>
                  <a:spcPct val="130000"/>
                </a:lnSpc>
                <a:spcBef>
                  <a:spcPts val="600"/>
                </a:spcBef>
                <a:buFont typeface="Wingdings" panose="05000000000000000000" pitchFamily="2" charset="2"/>
                <a:buChar char="l"/>
                <a:defRPr/>
              </a:pPr>
              <a:endParaRPr lang="en-US" altLang="zh-CN" sz="2000" dirty="0">
                <a:latin typeface="华文中宋" panose="02010600040101010101" pitchFamily="2" charset="-122"/>
                <a:ea typeface="华文中宋" panose="02010600040101010101" pitchFamily="2" charset="-122"/>
                <a:cs typeface="Times New Roman" panose="02020603050405020304" pitchFamily="18" charset="0"/>
              </a:endParaRPr>
            </a:p>
          </p:txBody>
        </p:sp>
      </p:grpSp>
    </p:spTree>
    <p:extLst>
      <p:ext uri="{BB962C8B-B14F-4D97-AF65-F5344CB8AC3E}">
        <p14:creationId xmlns:p14="http://schemas.microsoft.com/office/powerpoint/2010/main" val="3379647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34720" y="525067"/>
            <a:ext cx="6557333" cy="416571"/>
          </a:xfrm>
        </p:spPr>
        <p:txBody>
          <a:bodyPr>
            <a:normAutofit lnSpcReduction="10000"/>
          </a:bodyPr>
          <a:lstStyle/>
          <a:p>
            <a:r>
              <a:rPr lang="en-US" altLang="zh-CN" dirty="0">
                <a:latin typeface="华文中宋" panose="02010600040101010101" pitchFamily="2" charset="-122"/>
                <a:ea typeface="华文中宋" panose="02010600040101010101" pitchFamily="2" charset="-122"/>
              </a:rPr>
              <a:t>3. </a:t>
            </a:r>
            <a:r>
              <a:rPr lang="zh-CN" altLang="en-US" dirty="0">
                <a:latin typeface="华文中宋" panose="02010600040101010101" pitchFamily="2" charset="-122"/>
                <a:ea typeface="华文中宋" panose="02010600040101010101" pitchFamily="2" charset="-122"/>
              </a:rPr>
              <a:t>经验研究</a:t>
            </a:r>
            <a:endParaRPr lang="en-US" altLang="zh-CN" dirty="0">
              <a:latin typeface="华文中宋" panose="02010600040101010101" pitchFamily="2" charset="-122"/>
              <a:ea typeface="华文中宋" panose="02010600040101010101" pitchFamily="2" charset="-122"/>
            </a:endParaRPr>
          </a:p>
        </p:txBody>
      </p:sp>
      <p:grpSp>
        <p:nvGrpSpPr>
          <p:cNvPr id="5" name="组合 4">
            <a:extLst>
              <a:ext uri="{FF2B5EF4-FFF2-40B4-BE49-F238E27FC236}">
                <a16:creationId xmlns:a16="http://schemas.microsoft.com/office/drawing/2014/main" id="{A1B6EDDA-43F9-4884-AE52-B2A9C24A50CA}"/>
              </a:ext>
            </a:extLst>
          </p:cNvPr>
          <p:cNvGrpSpPr/>
          <p:nvPr/>
        </p:nvGrpSpPr>
        <p:grpSpPr>
          <a:xfrm>
            <a:off x="715437" y="941641"/>
            <a:ext cx="10349663" cy="1028294"/>
            <a:chOff x="265962" y="3077307"/>
            <a:chExt cx="8641235" cy="1028293"/>
          </a:xfrm>
        </p:grpSpPr>
        <p:sp>
          <p:nvSpPr>
            <p:cNvPr id="3" name="TextBox 9">
              <a:extLst>
                <a:ext uri="{FF2B5EF4-FFF2-40B4-BE49-F238E27FC236}">
                  <a16:creationId xmlns:a16="http://schemas.microsoft.com/office/drawing/2014/main" id="{B2E1EB40-B3EE-4A42-BE03-0F4130124929}"/>
                </a:ext>
              </a:extLst>
            </p:cNvPr>
            <p:cNvSpPr txBox="1">
              <a:spLocks noChangeArrowheads="1"/>
            </p:cNvSpPr>
            <p:nvPr/>
          </p:nvSpPr>
          <p:spPr bwMode="auto">
            <a:xfrm>
              <a:off x="265962" y="3077307"/>
              <a:ext cx="77048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marL="342900" indent="-342900" eaLnBrk="1" hangingPunct="1">
                <a:buFont typeface="Wingdings" panose="05000000000000000000" pitchFamily="2" charset="2"/>
                <a:buChar char="n"/>
              </a:pPr>
              <a:r>
                <a:rPr lang="zh-CN" altLang="en-US" sz="2400" dirty="0">
                  <a:latin typeface="华文中宋" panose="02010600040101010101" pitchFamily="2" charset="-122"/>
                  <a:ea typeface="华文中宋" panose="02010600040101010101" pitchFamily="2" charset="-122"/>
                </a:rPr>
                <a:t>实验对象</a:t>
              </a:r>
              <a:endParaRPr lang="en-US" altLang="zh-CN" sz="1600" dirty="0">
                <a:latin typeface="华文中宋" panose="02010600040101010101" pitchFamily="2" charset="-122"/>
                <a:ea typeface="华文中宋" panose="02010600040101010101" pitchFamily="2" charset="-122"/>
              </a:endParaRPr>
            </a:p>
          </p:txBody>
        </p:sp>
        <p:sp>
          <p:nvSpPr>
            <p:cNvPr id="4" name="TextBox 9">
              <a:extLst>
                <a:ext uri="{FF2B5EF4-FFF2-40B4-BE49-F238E27FC236}">
                  <a16:creationId xmlns:a16="http://schemas.microsoft.com/office/drawing/2014/main" id="{9B90F26D-CB21-4E48-9112-9E976549BE3A}"/>
                </a:ext>
              </a:extLst>
            </p:cNvPr>
            <p:cNvSpPr txBox="1"/>
            <p:nvPr/>
          </p:nvSpPr>
          <p:spPr>
            <a:xfrm>
              <a:off x="986317" y="3650732"/>
              <a:ext cx="7920880" cy="454868"/>
            </a:xfrm>
            <a:prstGeom prst="rect">
              <a:avLst/>
            </a:prstGeom>
            <a:noFill/>
          </p:spPr>
          <p:txBody>
            <a:bodyPr wrap="square">
              <a:spAutoFit/>
            </a:bodyPr>
            <a:lstStyle/>
            <a:p>
              <a:pPr>
                <a:lnSpc>
                  <a:spcPct val="130000"/>
                </a:lnSpc>
                <a:spcBef>
                  <a:spcPts val="600"/>
                </a:spcBef>
                <a:defRPr/>
              </a:pPr>
              <a:r>
                <a:rPr lang="en-US" altLang="zh-CN" sz="2000" dirty="0" err="1">
                  <a:latin typeface="华文中宋" panose="02010600040101010101" pitchFamily="2" charset="-122"/>
                  <a:ea typeface="华文中宋" panose="02010600040101010101" pitchFamily="2" charset="-122"/>
                  <a:cs typeface="Times New Roman" panose="02020603050405020304" pitchFamily="18" charset="0"/>
                </a:rPr>
                <a:t>CoREBench</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SIR</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中的部分程序，</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Defects4J</a:t>
              </a:r>
            </a:p>
          </p:txBody>
        </p:sp>
      </p:grpSp>
      <p:pic>
        <p:nvPicPr>
          <p:cNvPr id="6" name="图片 5">
            <a:extLst>
              <a:ext uri="{FF2B5EF4-FFF2-40B4-BE49-F238E27FC236}">
                <a16:creationId xmlns:a16="http://schemas.microsoft.com/office/drawing/2014/main" id="{1B05D249-D47C-480A-B366-724CDDE72FFD}"/>
              </a:ext>
            </a:extLst>
          </p:cNvPr>
          <p:cNvPicPr>
            <a:picLocks noChangeAspect="1"/>
          </p:cNvPicPr>
          <p:nvPr/>
        </p:nvPicPr>
        <p:blipFill>
          <a:blip r:embed="rId3"/>
          <a:stretch>
            <a:fillRect/>
          </a:stretch>
        </p:blipFill>
        <p:spPr>
          <a:xfrm>
            <a:off x="1464620" y="1969935"/>
            <a:ext cx="9262760" cy="4461345"/>
          </a:xfrm>
          <a:prstGeom prst="rect">
            <a:avLst/>
          </a:prstGeom>
        </p:spPr>
      </p:pic>
    </p:spTree>
    <p:extLst>
      <p:ext uri="{BB962C8B-B14F-4D97-AF65-F5344CB8AC3E}">
        <p14:creationId xmlns:p14="http://schemas.microsoft.com/office/powerpoint/2010/main" val="3041633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34720" y="525067"/>
            <a:ext cx="6557333" cy="416571"/>
          </a:xfrm>
        </p:spPr>
        <p:txBody>
          <a:bodyPr>
            <a:normAutofit lnSpcReduction="10000"/>
          </a:bodyPr>
          <a:lstStyle/>
          <a:p>
            <a:r>
              <a:rPr lang="en-US" altLang="zh-CN" dirty="0">
                <a:latin typeface="华文中宋" panose="02010600040101010101" pitchFamily="2" charset="-122"/>
                <a:ea typeface="华文中宋" panose="02010600040101010101" pitchFamily="2" charset="-122"/>
              </a:rPr>
              <a:t>3. </a:t>
            </a:r>
            <a:r>
              <a:rPr lang="zh-CN" altLang="en-US" dirty="0">
                <a:latin typeface="华文中宋" panose="02010600040101010101" pitchFamily="2" charset="-122"/>
                <a:ea typeface="华文中宋" panose="02010600040101010101" pitchFamily="2" charset="-122"/>
              </a:rPr>
              <a:t>经验研究</a:t>
            </a:r>
            <a:endParaRPr lang="en-US" altLang="zh-CN" dirty="0">
              <a:latin typeface="华文中宋" panose="02010600040101010101" pitchFamily="2" charset="-122"/>
              <a:ea typeface="华文中宋" panose="02010600040101010101" pitchFamily="2" charset="-122"/>
            </a:endParaRPr>
          </a:p>
        </p:txBody>
      </p:sp>
      <p:sp>
        <p:nvSpPr>
          <p:cNvPr id="3" name="TextBox 9">
            <a:extLst>
              <a:ext uri="{FF2B5EF4-FFF2-40B4-BE49-F238E27FC236}">
                <a16:creationId xmlns:a16="http://schemas.microsoft.com/office/drawing/2014/main" id="{B2E1EB40-B3EE-4A42-BE03-0F4130124929}"/>
              </a:ext>
            </a:extLst>
          </p:cNvPr>
          <p:cNvSpPr txBox="1">
            <a:spLocks noChangeArrowheads="1"/>
          </p:cNvSpPr>
          <p:nvPr/>
        </p:nvSpPr>
        <p:spPr bwMode="auto">
          <a:xfrm>
            <a:off x="715435" y="941638"/>
            <a:ext cx="92281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marL="342900" indent="-342900" eaLnBrk="1" hangingPunct="1">
              <a:buFont typeface="Wingdings" panose="05000000000000000000" pitchFamily="2" charset="2"/>
              <a:buChar char="n"/>
            </a:pPr>
            <a:r>
              <a:rPr lang="zh-CN" altLang="en-US" sz="2400" dirty="0">
                <a:latin typeface="华文中宋" panose="02010600040101010101" pitchFamily="2" charset="-122"/>
                <a:ea typeface="华文中宋" panose="02010600040101010101" pitchFamily="2" charset="-122"/>
              </a:rPr>
              <a:t>实验数据</a:t>
            </a:r>
            <a:endParaRPr lang="en-US" altLang="zh-CN" sz="1600" dirty="0">
              <a:latin typeface="华文中宋" panose="02010600040101010101" pitchFamily="2" charset="-122"/>
              <a:ea typeface="华文中宋" panose="02010600040101010101" pitchFamily="2" charset="-122"/>
            </a:endParaRPr>
          </a:p>
        </p:txBody>
      </p:sp>
      <p:pic>
        <p:nvPicPr>
          <p:cNvPr id="7" name="图片 6">
            <a:extLst>
              <a:ext uri="{FF2B5EF4-FFF2-40B4-BE49-F238E27FC236}">
                <a16:creationId xmlns:a16="http://schemas.microsoft.com/office/drawing/2014/main" id="{0F618FB7-884C-4EF1-97DA-18950A234073}"/>
              </a:ext>
            </a:extLst>
          </p:cNvPr>
          <p:cNvPicPr>
            <a:picLocks noChangeAspect="1"/>
          </p:cNvPicPr>
          <p:nvPr/>
        </p:nvPicPr>
        <p:blipFill>
          <a:blip r:embed="rId3"/>
          <a:stretch>
            <a:fillRect/>
          </a:stretch>
        </p:blipFill>
        <p:spPr>
          <a:xfrm>
            <a:off x="1620983" y="1403304"/>
            <a:ext cx="8398452" cy="4947681"/>
          </a:xfrm>
          <a:prstGeom prst="rect">
            <a:avLst/>
          </a:prstGeom>
        </p:spPr>
      </p:pic>
    </p:spTree>
    <p:extLst>
      <p:ext uri="{BB962C8B-B14F-4D97-AF65-F5344CB8AC3E}">
        <p14:creationId xmlns:p14="http://schemas.microsoft.com/office/powerpoint/2010/main" val="3888823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34720" y="525067"/>
            <a:ext cx="6557333" cy="416571"/>
          </a:xfrm>
        </p:spPr>
        <p:txBody>
          <a:bodyPr>
            <a:normAutofit lnSpcReduction="10000"/>
          </a:bodyPr>
          <a:lstStyle/>
          <a:p>
            <a:r>
              <a:rPr lang="en-US" altLang="zh-CN" dirty="0">
                <a:latin typeface="华文中宋" panose="02010600040101010101" pitchFamily="2" charset="-122"/>
                <a:ea typeface="华文中宋" panose="02010600040101010101" pitchFamily="2" charset="-122"/>
              </a:rPr>
              <a:t>3. </a:t>
            </a:r>
            <a:r>
              <a:rPr lang="zh-CN" altLang="en-US" dirty="0">
                <a:latin typeface="华文中宋" panose="02010600040101010101" pitchFamily="2" charset="-122"/>
                <a:ea typeface="华文中宋" panose="02010600040101010101" pitchFamily="2" charset="-122"/>
              </a:rPr>
              <a:t>经验研究</a:t>
            </a:r>
            <a:endParaRPr lang="en-US" altLang="zh-CN" dirty="0">
              <a:latin typeface="华文中宋" panose="02010600040101010101" pitchFamily="2" charset="-122"/>
              <a:ea typeface="华文中宋" panose="02010600040101010101" pitchFamily="2" charset="-122"/>
            </a:endParaRPr>
          </a:p>
        </p:txBody>
      </p:sp>
      <p:grpSp>
        <p:nvGrpSpPr>
          <p:cNvPr id="5" name="组合 4">
            <a:extLst>
              <a:ext uri="{FF2B5EF4-FFF2-40B4-BE49-F238E27FC236}">
                <a16:creationId xmlns:a16="http://schemas.microsoft.com/office/drawing/2014/main" id="{A1B6EDDA-43F9-4884-AE52-B2A9C24A50CA}"/>
              </a:ext>
            </a:extLst>
          </p:cNvPr>
          <p:cNvGrpSpPr/>
          <p:nvPr/>
        </p:nvGrpSpPr>
        <p:grpSpPr>
          <a:xfrm>
            <a:off x="715437" y="941637"/>
            <a:ext cx="10786225" cy="2354413"/>
            <a:chOff x="265962" y="3077307"/>
            <a:chExt cx="9005733" cy="2354413"/>
          </a:xfrm>
        </p:grpSpPr>
        <p:sp>
          <p:nvSpPr>
            <p:cNvPr id="3" name="TextBox 9">
              <a:extLst>
                <a:ext uri="{FF2B5EF4-FFF2-40B4-BE49-F238E27FC236}">
                  <a16:creationId xmlns:a16="http://schemas.microsoft.com/office/drawing/2014/main" id="{B2E1EB40-B3EE-4A42-BE03-0F4130124929}"/>
                </a:ext>
              </a:extLst>
            </p:cNvPr>
            <p:cNvSpPr txBox="1">
              <a:spLocks noChangeArrowheads="1"/>
            </p:cNvSpPr>
            <p:nvPr/>
          </p:nvSpPr>
          <p:spPr bwMode="auto">
            <a:xfrm>
              <a:off x="265962" y="3077307"/>
              <a:ext cx="77048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marL="342900" indent="-342900" eaLnBrk="1" hangingPunct="1">
                <a:buFont typeface="Wingdings" panose="05000000000000000000" pitchFamily="2" charset="2"/>
                <a:buChar char="n"/>
              </a:pPr>
              <a:r>
                <a:rPr lang="zh-CN" altLang="en-US" sz="2400" dirty="0">
                  <a:latin typeface="华文中宋" panose="02010600040101010101" pitchFamily="2" charset="-122"/>
                  <a:ea typeface="华文中宋" panose="02010600040101010101" pitchFamily="2" charset="-122"/>
                </a:rPr>
                <a:t>平均度量精度（</a:t>
              </a:r>
              <a:r>
                <a:rPr lang="en-US" altLang="zh-CN" sz="2400" dirty="0">
                  <a:latin typeface="华文中宋" panose="02010600040101010101" pitchFamily="2" charset="-122"/>
                  <a:ea typeface="华文中宋" panose="02010600040101010101" pitchFamily="2" charset="-122"/>
                </a:rPr>
                <a:t>RQ1</a:t>
              </a:r>
              <a:r>
                <a:rPr lang="zh-CN" altLang="en-US" sz="2400" dirty="0">
                  <a:latin typeface="华文中宋" panose="02010600040101010101" pitchFamily="2" charset="-122"/>
                  <a:ea typeface="华文中宋" panose="02010600040101010101" pitchFamily="2" charset="-122"/>
                </a:rPr>
                <a:t>）</a:t>
              </a:r>
              <a:endParaRPr lang="en-US" altLang="zh-CN" sz="1600" dirty="0">
                <a:latin typeface="华文中宋" panose="02010600040101010101" pitchFamily="2" charset="-122"/>
                <a:ea typeface="华文中宋" panose="02010600040101010101" pitchFamily="2" charset="-122"/>
              </a:endParaRPr>
            </a:p>
          </p:txBody>
        </p:sp>
        <p:sp>
          <p:nvSpPr>
            <p:cNvPr id="4" name="TextBox 9">
              <a:extLst>
                <a:ext uri="{FF2B5EF4-FFF2-40B4-BE49-F238E27FC236}">
                  <a16:creationId xmlns:a16="http://schemas.microsoft.com/office/drawing/2014/main" id="{9B90F26D-CB21-4E48-9112-9E976549BE3A}"/>
                </a:ext>
              </a:extLst>
            </p:cNvPr>
            <p:cNvSpPr txBox="1"/>
            <p:nvPr/>
          </p:nvSpPr>
          <p:spPr>
            <a:xfrm>
              <a:off x="6153903" y="3776523"/>
              <a:ext cx="3117792" cy="1655197"/>
            </a:xfrm>
            <a:prstGeom prst="rect">
              <a:avLst/>
            </a:prstGeom>
            <a:noFill/>
          </p:spPr>
          <p:txBody>
            <a:bodyPr wrap="square">
              <a:spAutoFit/>
            </a:bodyPr>
            <a:lstStyle/>
            <a:p>
              <a:pPr marL="342891" indent="-342891">
                <a:lnSpc>
                  <a:spcPct val="130000"/>
                </a:lnSpc>
                <a:spcBef>
                  <a:spcPts val="600"/>
                </a:spcBef>
                <a:buFont typeface="Wingdings" panose="05000000000000000000" pitchFamily="2" charset="2"/>
                <a:buChar char="l"/>
                <a:defRPr/>
              </a:pP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PRINCE</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平均度量精度为</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0.4858</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，比效果最好的</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SBFL(</a:t>
              </a:r>
              <a:r>
                <a:rPr lang="en-US" altLang="zh-CN" sz="2000" dirty="0" err="1">
                  <a:latin typeface="华文中宋" panose="02010600040101010101" pitchFamily="2" charset="-122"/>
                  <a:ea typeface="华文中宋" panose="02010600040101010101" pitchFamily="2" charset="-122"/>
                  <a:cs typeface="Times New Roman" panose="02020603050405020304" pitchFamily="18" charset="0"/>
                </a:rPr>
                <a:t>Ochiai</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和</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MBFL(</a:t>
              </a:r>
              <a:r>
                <a:rPr lang="en-US" altLang="zh-CN" sz="2000" dirty="0" err="1">
                  <a:latin typeface="华文中宋" panose="02010600040101010101" pitchFamily="2" charset="-122"/>
                  <a:ea typeface="华文中宋" panose="02010600040101010101" pitchFamily="2" charset="-122"/>
                  <a:cs typeface="Times New Roman" panose="02020603050405020304" pitchFamily="18" charset="0"/>
                </a:rPr>
                <a:t>Metallaxis</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都要好。</a:t>
              </a:r>
              <a:endParaRPr lang="en-US" altLang="zh-CN" sz="2000" dirty="0">
                <a:latin typeface="华文中宋" panose="02010600040101010101" pitchFamily="2" charset="-122"/>
                <a:ea typeface="华文中宋" panose="02010600040101010101" pitchFamily="2" charset="-122"/>
                <a:cs typeface="Times New Roman" panose="02020603050405020304" pitchFamily="18" charset="0"/>
              </a:endParaRPr>
            </a:p>
          </p:txBody>
        </p:sp>
      </p:grpSp>
      <p:grpSp>
        <p:nvGrpSpPr>
          <p:cNvPr id="15" name="组合 14">
            <a:extLst>
              <a:ext uri="{FF2B5EF4-FFF2-40B4-BE49-F238E27FC236}">
                <a16:creationId xmlns:a16="http://schemas.microsoft.com/office/drawing/2014/main" id="{EAAFED90-D7C9-428F-998D-6EE1EC946D95}"/>
              </a:ext>
            </a:extLst>
          </p:cNvPr>
          <p:cNvGrpSpPr/>
          <p:nvPr/>
        </p:nvGrpSpPr>
        <p:grpSpPr>
          <a:xfrm>
            <a:off x="516719" y="1358208"/>
            <a:ext cx="7121227" cy="5454699"/>
            <a:chOff x="4081722" y="1172469"/>
            <a:chExt cx="7121226" cy="5454698"/>
          </a:xfrm>
        </p:grpSpPr>
        <p:pic>
          <p:nvPicPr>
            <p:cNvPr id="7" name="图片 6">
              <a:extLst>
                <a:ext uri="{FF2B5EF4-FFF2-40B4-BE49-F238E27FC236}">
                  <a16:creationId xmlns:a16="http://schemas.microsoft.com/office/drawing/2014/main" id="{07354247-7130-4C07-99B6-B10B25629906}"/>
                </a:ext>
              </a:extLst>
            </p:cNvPr>
            <p:cNvPicPr>
              <a:picLocks noChangeAspect="1"/>
            </p:cNvPicPr>
            <p:nvPr/>
          </p:nvPicPr>
          <p:blipFill>
            <a:blip r:embed="rId3"/>
            <a:stretch>
              <a:fillRect/>
            </a:stretch>
          </p:blipFill>
          <p:spPr>
            <a:xfrm>
              <a:off x="4081722" y="1172469"/>
              <a:ext cx="7121226" cy="5454698"/>
            </a:xfrm>
            <a:prstGeom prst="rect">
              <a:avLst/>
            </a:prstGeom>
          </p:spPr>
        </p:pic>
        <p:sp>
          <p:nvSpPr>
            <p:cNvPr id="8" name="矩形 7">
              <a:extLst>
                <a:ext uri="{FF2B5EF4-FFF2-40B4-BE49-F238E27FC236}">
                  <a16:creationId xmlns:a16="http://schemas.microsoft.com/office/drawing/2014/main" id="{C2D25418-6F4C-4F7A-9C22-70ECA1B2BB66}"/>
                </a:ext>
              </a:extLst>
            </p:cNvPr>
            <p:cNvSpPr/>
            <p:nvPr/>
          </p:nvSpPr>
          <p:spPr>
            <a:xfrm>
              <a:off x="10569323" y="1382520"/>
              <a:ext cx="519546" cy="51412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55A7A74B-CBAE-4808-8A3C-D5763364B5BD}"/>
                </a:ext>
              </a:extLst>
            </p:cNvPr>
            <p:cNvSpPr/>
            <p:nvPr/>
          </p:nvSpPr>
          <p:spPr>
            <a:xfrm>
              <a:off x="8589264" y="6388608"/>
              <a:ext cx="438912" cy="1351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C93EDADC-5061-4FD2-90AC-B3CA2F9ED60F}"/>
                </a:ext>
              </a:extLst>
            </p:cNvPr>
            <p:cNvSpPr/>
            <p:nvPr/>
          </p:nvSpPr>
          <p:spPr>
            <a:xfrm>
              <a:off x="10112123" y="6382511"/>
              <a:ext cx="438912" cy="1351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04696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34720" y="525067"/>
            <a:ext cx="6557333" cy="416571"/>
          </a:xfrm>
        </p:spPr>
        <p:txBody>
          <a:bodyPr>
            <a:normAutofit lnSpcReduction="10000"/>
          </a:bodyPr>
          <a:lstStyle/>
          <a:p>
            <a:r>
              <a:rPr lang="en-US" altLang="zh-CN" dirty="0">
                <a:latin typeface="华文中宋" panose="02010600040101010101" pitchFamily="2" charset="-122"/>
                <a:ea typeface="华文中宋" panose="02010600040101010101" pitchFamily="2" charset="-122"/>
              </a:rPr>
              <a:t>3. </a:t>
            </a:r>
            <a:r>
              <a:rPr lang="zh-CN" altLang="en-US" dirty="0">
                <a:latin typeface="华文中宋" panose="02010600040101010101" pitchFamily="2" charset="-122"/>
                <a:ea typeface="华文中宋" panose="02010600040101010101" pitchFamily="2" charset="-122"/>
              </a:rPr>
              <a:t>经验研究</a:t>
            </a:r>
            <a:endParaRPr lang="en-US" altLang="zh-CN" dirty="0">
              <a:latin typeface="华文中宋" panose="02010600040101010101" pitchFamily="2" charset="-122"/>
              <a:ea typeface="华文中宋" panose="02010600040101010101" pitchFamily="2" charset="-122"/>
            </a:endParaRPr>
          </a:p>
        </p:txBody>
      </p:sp>
      <p:sp>
        <p:nvSpPr>
          <p:cNvPr id="3" name="TextBox 9">
            <a:extLst>
              <a:ext uri="{FF2B5EF4-FFF2-40B4-BE49-F238E27FC236}">
                <a16:creationId xmlns:a16="http://schemas.microsoft.com/office/drawing/2014/main" id="{B2E1EB40-B3EE-4A42-BE03-0F4130124929}"/>
              </a:ext>
            </a:extLst>
          </p:cNvPr>
          <p:cNvSpPr txBox="1">
            <a:spLocks noChangeArrowheads="1"/>
          </p:cNvSpPr>
          <p:nvPr/>
        </p:nvSpPr>
        <p:spPr bwMode="auto">
          <a:xfrm>
            <a:off x="715435" y="941638"/>
            <a:ext cx="92281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marL="342900" indent="-342900" eaLnBrk="1" hangingPunct="1">
              <a:buFont typeface="Wingdings" panose="05000000000000000000" pitchFamily="2" charset="2"/>
              <a:buChar char="n"/>
            </a:pPr>
            <a:r>
              <a:rPr lang="zh-CN" altLang="en-US" sz="2400" dirty="0">
                <a:latin typeface="华文中宋" panose="02010600040101010101" pitchFamily="2" charset="-122"/>
                <a:ea typeface="华文中宋" panose="02010600040101010101" pitchFamily="2" charset="-122"/>
              </a:rPr>
              <a:t>前</a:t>
            </a:r>
            <a:r>
              <a:rPr lang="en-US" altLang="zh-CN" sz="2400" dirty="0">
                <a:latin typeface="华文中宋" panose="02010600040101010101" pitchFamily="2" charset="-122"/>
                <a:ea typeface="华文中宋" panose="02010600040101010101" pitchFamily="2" charset="-122"/>
              </a:rPr>
              <a:t>n</a:t>
            </a:r>
            <a:r>
              <a:rPr lang="zh-CN" altLang="en-US" sz="2400" dirty="0">
                <a:latin typeface="华文中宋" panose="02010600040101010101" pitchFamily="2" charset="-122"/>
                <a:ea typeface="华文中宋" panose="02010600040101010101" pitchFamily="2" charset="-122"/>
              </a:rPr>
              <a:t>精度（</a:t>
            </a:r>
            <a:r>
              <a:rPr lang="en-US" altLang="zh-CN" sz="2400" dirty="0">
                <a:latin typeface="华文中宋" panose="02010600040101010101" pitchFamily="2" charset="-122"/>
                <a:ea typeface="华文中宋" panose="02010600040101010101" pitchFamily="2" charset="-122"/>
              </a:rPr>
              <a:t>RQ1</a:t>
            </a:r>
            <a:r>
              <a:rPr lang="zh-CN" altLang="en-US" sz="2400" dirty="0">
                <a:latin typeface="华文中宋" panose="02010600040101010101" pitchFamily="2" charset="-122"/>
                <a:ea typeface="华文中宋" panose="02010600040101010101" pitchFamily="2" charset="-122"/>
              </a:rPr>
              <a:t>）</a:t>
            </a:r>
            <a:endParaRPr lang="en-US" altLang="zh-CN" sz="1600" dirty="0">
              <a:latin typeface="华文中宋" panose="02010600040101010101" pitchFamily="2" charset="-122"/>
              <a:ea typeface="华文中宋" panose="02010600040101010101" pitchFamily="2" charset="-122"/>
            </a:endParaRPr>
          </a:p>
        </p:txBody>
      </p:sp>
      <p:pic>
        <p:nvPicPr>
          <p:cNvPr id="6" name="图片 5">
            <a:extLst>
              <a:ext uri="{FF2B5EF4-FFF2-40B4-BE49-F238E27FC236}">
                <a16:creationId xmlns:a16="http://schemas.microsoft.com/office/drawing/2014/main" id="{8664FD65-60BE-48CA-97A1-837FD6B1F1D2}"/>
              </a:ext>
            </a:extLst>
          </p:cNvPr>
          <p:cNvPicPr>
            <a:picLocks noChangeAspect="1"/>
          </p:cNvPicPr>
          <p:nvPr/>
        </p:nvPicPr>
        <p:blipFill>
          <a:blip r:embed="rId3"/>
          <a:stretch>
            <a:fillRect/>
          </a:stretch>
        </p:blipFill>
        <p:spPr>
          <a:xfrm>
            <a:off x="925377" y="1480136"/>
            <a:ext cx="9820275" cy="4943475"/>
          </a:xfrm>
          <a:prstGeom prst="rect">
            <a:avLst/>
          </a:prstGeom>
        </p:spPr>
      </p:pic>
      <p:sp>
        <p:nvSpPr>
          <p:cNvPr id="9" name="矩形 8">
            <a:extLst>
              <a:ext uri="{FF2B5EF4-FFF2-40B4-BE49-F238E27FC236}">
                <a16:creationId xmlns:a16="http://schemas.microsoft.com/office/drawing/2014/main" id="{F32A7CFC-1F48-4C5C-A4C9-6CF8B2641945}"/>
              </a:ext>
            </a:extLst>
          </p:cNvPr>
          <p:cNvSpPr/>
          <p:nvPr/>
        </p:nvSpPr>
        <p:spPr>
          <a:xfrm>
            <a:off x="9943593" y="6065520"/>
            <a:ext cx="582169" cy="35809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76116AE4-E307-4027-B15A-E80D62D26776}"/>
              </a:ext>
            </a:extLst>
          </p:cNvPr>
          <p:cNvPicPr>
            <a:picLocks noChangeAspect="1"/>
          </p:cNvPicPr>
          <p:nvPr/>
        </p:nvPicPr>
        <p:blipFill>
          <a:blip r:embed="rId4"/>
          <a:stretch>
            <a:fillRect/>
          </a:stretch>
        </p:blipFill>
        <p:spPr>
          <a:xfrm>
            <a:off x="1168265" y="2137360"/>
            <a:ext cx="9334500" cy="4286251"/>
          </a:xfrm>
          <a:prstGeom prst="rect">
            <a:avLst/>
          </a:prstGeom>
        </p:spPr>
      </p:pic>
      <p:sp>
        <p:nvSpPr>
          <p:cNvPr id="11" name="矩形 10">
            <a:extLst>
              <a:ext uri="{FF2B5EF4-FFF2-40B4-BE49-F238E27FC236}">
                <a16:creationId xmlns:a16="http://schemas.microsoft.com/office/drawing/2014/main" id="{7E2BF72F-5ADB-403C-A2C2-F008A0859E1F}"/>
              </a:ext>
            </a:extLst>
          </p:cNvPr>
          <p:cNvSpPr/>
          <p:nvPr/>
        </p:nvSpPr>
        <p:spPr>
          <a:xfrm>
            <a:off x="9943592" y="6065520"/>
            <a:ext cx="582169" cy="35809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80A36FEB-E631-4FE0-A356-C6F9A9912C6D}"/>
              </a:ext>
            </a:extLst>
          </p:cNvPr>
          <p:cNvPicPr>
            <a:picLocks noChangeAspect="1"/>
          </p:cNvPicPr>
          <p:nvPr/>
        </p:nvPicPr>
        <p:blipFill>
          <a:blip r:embed="rId5"/>
          <a:stretch>
            <a:fillRect/>
          </a:stretch>
        </p:blipFill>
        <p:spPr>
          <a:xfrm>
            <a:off x="1215889" y="2122122"/>
            <a:ext cx="9286875" cy="4295775"/>
          </a:xfrm>
          <a:prstGeom prst="rect">
            <a:avLst/>
          </a:prstGeom>
        </p:spPr>
      </p:pic>
      <p:sp>
        <p:nvSpPr>
          <p:cNvPr id="16" name="矩形 15">
            <a:extLst>
              <a:ext uri="{FF2B5EF4-FFF2-40B4-BE49-F238E27FC236}">
                <a16:creationId xmlns:a16="http://schemas.microsoft.com/office/drawing/2014/main" id="{50A9A183-3879-4946-BC43-57E6F0B7441C}"/>
              </a:ext>
            </a:extLst>
          </p:cNvPr>
          <p:cNvSpPr/>
          <p:nvPr/>
        </p:nvSpPr>
        <p:spPr>
          <a:xfrm>
            <a:off x="9943592" y="6065522"/>
            <a:ext cx="582169" cy="3523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8893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34720" y="525067"/>
            <a:ext cx="6557333" cy="416571"/>
          </a:xfrm>
        </p:spPr>
        <p:txBody>
          <a:bodyPr>
            <a:normAutofit lnSpcReduction="10000"/>
          </a:bodyPr>
          <a:lstStyle/>
          <a:p>
            <a:r>
              <a:rPr lang="en-US" altLang="zh-CN" dirty="0">
                <a:latin typeface="华文中宋" panose="02010600040101010101" pitchFamily="2" charset="-122"/>
                <a:ea typeface="华文中宋" panose="02010600040101010101" pitchFamily="2" charset="-122"/>
              </a:rPr>
              <a:t>3. </a:t>
            </a:r>
            <a:r>
              <a:rPr lang="zh-CN" altLang="en-US" dirty="0">
                <a:latin typeface="华文中宋" panose="02010600040101010101" pitchFamily="2" charset="-122"/>
                <a:ea typeface="华文中宋" panose="02010600040101010101" pitchFamily="2" charset="-122"/>
              </a:rPr>
              <a:t>经验研究</a:t>
            </a:r>
            <a:endParaRPr lang="en-US" altLang="zh-CN" dirty="0">
              <a:latin typeface="华文中宋" panose="02010600040101010101" pitchFamily="2" charset="-122"/>
              <a:ea typeface="华文中宋" panose="02010600040101010101" pitchFamily="2" charset="-122"/>
            </a:endParaRPr>
          </a:p>
        </p:txBody>
      </p:sp>
      <p:sp>
        <p:nvSpPr>
          <p:cNvPr id="3" name="TextBox 9">
            <a:extLst>
              <a:ext uri="{FF2B5EF4-FFF2-40B4-BE49-F238E27FC236}">
                <a16:creationId xmlns:a16="http://schemas.microsoft.com/office/drawing/2014/main" id="{B2E1EB40-B3EE-4A42-BE03-0F4130124929}"/>
              </a:ext>
            </a:extLst>
          </p:cNvPr>
          <p:cNvSpPr txBox="1">
            <a:spLocks noChangeArrowheads="1"/>
          </p:cNvSpPr>
          <p:nvPr/>
        </p:nvSpPr>
        <p:spPr bwMode="auto">
          <a:xfrm>
            <a:off x="715435" y="941638"/>
            <a:ext cx="92281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marL="342900" indent="-342900" eaLnBrk="1" hangingPunct="1">
              <a:buFont typeface="Wingdings" panose="05000000000000000000" pitchFamily="2" charset="2"/>
              <a:buChar char="n"/>
            </a:pPr>
            <a:r>
              <a:rPr lang="zh-CN" altLang="en-US" sz="2400" dirty="0">
                <a:latin typeface="华文中宋" panose="02010600040101010101" pitchFamily="2" charset="-122"/>
                <a:ea typeface="华文中宋" panose="02010600040101010101" pitchFamily="2" charset="-122"/>
              </a:rPr>
              <a:t>与</a:t>
            </a:r>
            <a:r>
              <a:rPr lang="en-US" altLang="zh-CN" sz="2400" dirty="0">
                <a:latin typeface="华文中宋" panose="02010600040101010101" pitchFamily="2" charset="-122"/>
                <a:ea typeface="华文中宋" panose="02010600040101010101" pitchFamily="2" charset="-122"/>
              </a:rPr>
              <a:t>Savant</a:t>
            </a:r>
            <a:r>
              <a:rPr lang="zh-CN" altLang="en-US" sz="2400" dirty="0">
                <a:latin typeface="华文中宋" panose="02010600040101010101" pitchFamily="2" charset="-122"/>
                <a:ea typeface="华文中宋" panose="02010600040101010101" pitchFamily="2" charset="-122"/>
              </a:rPr>
              <a:t>的比较</a:t>
            </a:r>
            <a:endParaRPr lang="en-US" altLang="zh-CN" sz="1600" dirty="0">
              <a:latin typeface="华文中宋" panose="02010600040101010101" pitchFamily="2" charset="-122"/>
              <a:ea typeface="华文中宋" panose="02010600040101010101" pitchFamily="2" charset="-122"/>
            </a:endParaRPr>
          </a:p>
        </p:txBody>
      </p:sp>
      <p:pic>
        <p:nvPicPr>
          <p:cNvPr id="4" name="图片 3">
            <a:extLst>
              <a:ext uri="{FF2B5EF4-FFF2-40B4-BE49-F238E27FC236}">
                <a16:creationId xmlns:a16="http://schemas.microsoft.com/office/drawing/2014/main" id="{5FC43E20-584C-4F9C-A0EA-F77C18A80FA5}"/>
              </a:ext>
            </a:extLst>
          </p:cNvPr>
          <p:cNvPicPr>
            <a:picLocks noChangeAspect="1"/>
          </p:cNvPicPr>
          <p:nvPr/>
        </p:nvPicPr>
        <p:blipFill>
          <a:blip r:embed="rId3"/>
          <a:stretch>
            <a:fillRect/>
          </a:stretch>
        </p:blipFill>
        <p:spPr>
          <a:xfrm>
            <a:off x="128587" y="1476375"/>
            <a:ext cx="11934825" cy="3905250"/>
          </a:xfrm>
          <a:prstGeom prst="rect">
            <a:avLst/>
          </a:prstGeom>
        </p:spPr>
      </p:pic>
    </p:spTree>
    <p:extLst>
      <p:ext uri="{BB962C8B-B14F-4D97-AF65-F5344CB8AC3E}">
        <p14:creationId xmlns:p14="http://schemas.microsoft.com/office/powerpoint/2010/main" val="864075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34720" y="525067"/>
            <a:ext cx="6557333" cy="416571"/>
          </a:xfrm>
        </p:spPr>
        <p:txBody>
          <a:bodyPr>
            <a:normAutofit lnSpcReduction="10000"/>
          </a:bodyPr>
          <a:lstStyle/>
          <a:p>
            <a:r>
              <a:rPr lang="en-US" altLang="zh-CN" dirty="0">
                <a:latin typeface="华文中宋" panose="02010600040101010101" pitchFamily="2" charset="-122"/>
                <a:ea typeface="华文中宋" panose="02010600040101010101" pitchFamily="2" charset="-122"/>
              </a:rPr>
              <a:t>3. </a:t>
            </a:r>
            <a:r>
              <a:rPr lang="zh-CN" altLang="en-US" dirty="0">
                <a:latin typeface="华文中宋" panose="02010600040101010101" pitchFamily="2" charset="-122"/>
                <a:ea typeface="华文中宋" panose="02010600040101010101" pitchFamily="2" charset="-122"/>
              </a:rPr>
              <a:t>经验研究</a:t>
            </a:r>
            <a:endParaRPr lang="en-US" altLang="zh-CN" dirty="0">
              <a:latin typeface="华文中宋" panose="02010600040101010101" pitchFamily="2" charset="-122"/>
              <a:ea typeface="华文中宋" panose="02010600040101010101" pitchFamily="2" charset="-122"/>
            </a:endParaRPr>
          </a:p>
        </p:txBody>
      </p:sp>
      <p:grpSp>
        <p:nvGrpSpPr>
          <p:cNvPr id="5" name="组合 4">
            <a:extLst>
              <a:ext uri="{FF2B5EF4-FFF2-40B4-BE49-F238E27FC236}">
                <a16:creationId xmlns:a16="http://schemas.microsoft.com/office/drawing/2014/main" id="{A1B6EDDA-43F9-4884-AE52-B2A9C24A50CA}"/>
              </a:ext>
            </a:extLst>
          </p:cNvPr>
          <p:cNvGrpSpPr/>
          <p:nvPr/>
        </p:nvGrpSpPr>
        <p:grpSpPr>
          <a:xfrm>
            <a:off x="715435" y="941637"/>
            <a:ext cx="11158556" cy="3096600"/>
            <a:chOff x="265962" y="3077307"/>
            <a:chExt cx="9316603" cy="3096599"/>
          </a:xfrm>
        </p:grpSpPr>
        <p:sp>
          <p:nvSpPr>
            <p:cNvPr id="3" name="TextBox 9">
              <a:extLst>
                <a:ext uri="{FF2B5EF4-FFF2-40B4-BE49-F238E27FC236}">
                  <a16:creationId xmlns:a16="http://schemas.microsoft.com/office/drawing/2014/main" id="{B2E1EB40-B3EE-4A42-BE03-0F4130124929}"/>
                </a:ext>
              </a:extLst>
            </p:cNvPr>
            <p:cNvSpPr txBox="1">
              <a:spLocks noChangeArrowheads="1"/>
            </p:cNvSpPr>
            <p:nvPr/>
          </p:nvSpPr>
          <p:spPr bwMode="auto">
            <a:xfrm>
              <a:off x="265962" y="3077307"/>
              <a:ext cx="77048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marL="342900" indent="-342900" eaLnBrk="1" hangingPunct="1">
                <a:buFont typeface="Wingdings" panose="05000000000000000000" pitchFamily="2" charset="2"/>
                <a:buChar char="n"/>
              </a:pPr>
              <a:r>
                <a:rPr lang="zh-CN" altLang="en-US" sz="2400" dirty="0">
                  <a:latin typeface="华文中宋" panose="02010600040101010101" pitchFamily="2" charset="-122"/>
                  <a:ea typeface="华文中宋" panose="02010600040101010101" pitchFamily="2" charset="-122"/>
                </a:rPr>
                <a:t>性能开销（</a:t>
              </a:r>
              <a:r>
                <a:rPr lang="en-US" altLang="zh-CN" sz="2400" dirty="0">
                  <a:latin typeface="华文中宋" panose="02010600040101010101" pitchFamily="2" charset="-122"/>
                  <a:ea typeface="华文中宋" panose="02010600040101010101" pitchFamily="2" charset="-122"/>
                </a:rPr>
                <a:t>RQ2</a:t>
              </a:r>
              <a:r>
                <a:rPr lang="zh-CN" altLang="en-US" sz="2400" dirty="0">
                  <a:latin typeface="华文中宋" panose="02010600040101010101" pitchFamily="2" charset="-122"/>
                  <a:ea typeface="华文中宋" panose="02010600040101010101" pitchFamily="2" charset="-122"/>
                </a:rPr>
                <a:t>）</a:t>
              </a:r>
              <a:endParaRPr lang="en-US" altLang="zh-CN" sz="1600" dirty="0">
                <a:latin typeface="华文中宋" panose="02010600040101010101" pitchFamily="2" charset="-122"/>
                <a:ea typeface="华文中宋" panose="02010600040101010101" pitchFamily="2" charset="-122"/>
              </a:endParaRPr>
            </a:p>
          </p:txBody>
        </p:sp>
        <p:sp>
          <p:nvSpPr>
            <p:cNvPr id="4" name="TextBox 9">
              <a:extLst>
                <a:ext uri="{FF2B5EF4-FFF2-40B4-BE49-F238E27FC236}">
                  <a16:creationId xmlns:a16="http://schemas.microsoft.com/office/drawing/2014/main" id="{9B90F26D-CB21-4E48-9112-9E976549BE3A}"/>
                </a:ext>
              </a:extLst>
            </p:cNvPr>
            <p:cNvSpPr txBox="1"/>
            <p:nvPr/>
          </p:nvSpPr>
          <p:spPr>
            <a:xfrm>
              <a:off x="6359070" y="3643086"/>
              <a:ext cx="3223495" cy="2530820"/>
            </a:xfrm>
            <a:prstGeom prst="rect">
              <a:avLst/>
            </a:prstGeom>
            <a:noFill/>
          </p:spPr>
          <p:txBody>
            <a:bodyPr wrap="square">
              <a:spAutoFit/>
            </a:bodyPr>
            <a:lstStyle/>
            <a:p>
              <a:pPr marL="342891" indent="-342891">
                <a:lnSpc>
                  <a:spcPct val="130000"/>
                </a:lnSpc>
                <a:spcBef>
                  <a:spcPts val="600"/>
                </a:spcBef>
                <a:buFont typeface="Wingdings" panose="05000000000000000000" pitchFamily="2" charset="2"/>
                <a:buChar char="l"/>
                <a:defRPr/>
              </a:pP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PRINCE</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的运行时开销主要包括特征值计算时间、学习排序模型的训练时间、生成的排序模型的怀疑度评分计算时间。</a:t>
              </a:r>
              <a:endParaRPr lang="en-US" altLang="zh-CN" sz="2000" dirty="0">
                <a:latin typeface="华文中宋" panose="02010600040101010101" pitchFamily="2" charset="-122"/>
                <a:ea typeface="华文中宋" panose="02010600040101010101" pitchFamily="2" charset="-122"/>
                <a:cs typeface="Times New Roman" panose="02020603050405020304" pitchFamily="18" charset="0"/>
              </a:endParaRPr>
            </a:p>
            <a:p>
              <a:pPr marL="342891" indent="-342891">
                <a:lnSpc>
                  <a:spcPct val="130000"/>
                </a:lnSpc>
                <a:spcBef>
                  <a:spcPts val="600"/>
                </a:spcBef>
                <a:buFont typeface="Wingdings" panose="05000000000000000000" pitchFamily="2" charset="2"/>
                <a:buChar char="l"/>
                <a:defRPr/>
              </a:pP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PRINCE</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开销比</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MBFL</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小，比</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SBFL</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大。</a:t>
              </a:r>
              <a:endParaRPr lang="en-US" altLang="zh-CN" sz="2000" dirty="0">
                <a:latin typeface="华文中宋" panose="02010600040101010101" pitchFamily="2" charset="-122"/>
                <a:ea typeface="华文中宋" panose="02010600040101010101" pitchFamily="2" charset="-122"/>
                <a:cs typeface="Times New Roman" panose="02020603050405020304" pitchFamily="18" charset="0"/>
              </a:endParaRPr>
            </a:p>
          </p:txBody>
        </p:sp>
      </p:grpSp>
      <p:pic>
        <p:nvPicPr>
          <p:cNvPr id="9" name="图片 8">
            <a:extLst>
              <a:ext uri="{FF2B5EF4-FFF2-40B4-BE49-F238E27FC236}">
                <a16:creationId xmlns:a16="http://schemas.microsoft.com/office/drawing/2014/main" id="{0BFA0D0B-0B77-4DC0-A9C2-3BF130D1EA44}"/>
              </a:ext>
            </a:extLst>
          </p:cNvPr>
          <p:cNvPicPr>
            <a:picLocks noChangeAspect="1"/>
          </p:cNvPicPr>
          <p:nvPr/>
        </p:nvPicPr>
        <p:blipFill>
          <a:blip r:embed="rId3"/>
          <a:stretch>
            <a:fillRect/>
          </a:stretch>
        </p:blipFill>
        <p:spPr>
          <a:xfrm>
            <a:off x="536601" y="1507417"/>
            <a:ext cx="7398361" cy="5265764"/>
          </a:xfrm>
          <a:prstGeom prst="rect">
            <a:avLst/>
          </a:prstGeom>
        </p:spPr>
      </p:pic>
      <p:sp>
        <p:nvSpPr>
          <p:cNvPr id="10" name="矩形 9">
            <a:extLst>
              <a:ext uri="{FF2B5EF4-FFF2-40B4-BE49-F238E27FC236}">
                <a16:creationId xmlns:a16="http://schemas.microsoft.com/office/drawing/2014/main" id="{29716E8A-50BD-4B5F-BF88-68D8B6A48460}"/>
              </a:ext>
            </a:extLst>
          </p:cNvPr>
          <p:cNvSpPr/>
          <p:nvPr/>
        </p:nvSpPr>
        <p:spPr>
          <a:xfrm>
            <a:off x="7355841" y="1819873"/>
            <a:ext cx="657351" cy="49533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78049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34720" y="525067"/>
            <a:ext cx="6557333" cy="416571"/>
          </a:xfrm>
        </p:spPr>
        <p:txBody>
          <a:bodyPr>
            <a:normAutofit lnSpcReduction="10000"/>
          </a:bodyPr>
          <a:lstStyle/>
          <a:p>
            <a:r>
              <a:rPr lang="en-US" altLang="zh-CN" dirty="0">
                <a:latin typeface="华文中宋" panose="02010600040101010101" pitchFamily="2" charset="-122"/>
                <a:ea typeface="华文中宋" panose="02010600040101010101" pitchFamily="2" charset="-122"/>
              </a:rPr>
              <a:t>3. </a:t>
            </a:r>
            <a:r>
              <a:rPr lang="zh-CN" altLang="en-US" dirty="0">
                <a:latin typeface="华文中宋" panose="02010600040101010101" pitchFamily="2" charset="-122"/>
                <a:ea typeface="华文中宋" panose="02010600040101010101" pitchFamily="2" charset="-122"/>
              </a:rPr>
              <a:t>经验研究</a:t>
            </a:r>
            <a:endParaRPr lang="en-US" altLang="zh-CN" dirty="0">
              <a:latin typeface="华文中宋" panose="02010600040101010101" pitchFamily="2" charset="-122"/>
              <a:ea typeface="华文中宋" panose="02010600040101010101" pitchFamily="2" charset="-122"/>
            </a:endParaRPr>
          </a:p>
        </p:txBody>
      </p:sp>
      <p:grpSp>
        <p:nvGrpSpPr>
          <p:cNvPr id="5" name="组合 4">
            <a:extLst>
              <a:ext uri="{FF2B5EF4-FFF2-40B4-BE49-F238E27FC236}">
                <a16:creationId xmlns:a16="http://schemas.microsoft.com/office/drawing/2014/main" id="{A1B6EDDA-43F9-4884-AE52-B2A9C24A50CA}"/>
              </a:ext>
            </a:extLst>
          </p:cNvPr>
          <p:cNvGrpSpPr/>
          <p:nvPr/>
        </p:nvGrpSpPr>
        <p:grpSpPr>
          <a:xfrm>
            <a:off x="715435" y="941637"/>
            <a:ext cx="11158556" cy="3898358"/>
            <a:chOff x="265962" y="3077307"/>
            <a:chExt cx="9316603" cy="3898357"/>
          </a:xfrm>
        </p:grpSpPr>
        <p:sp>
          <p:nvSpPr>
            <p:cNvPr id="3" name="TextBox 9">
              <a:extLst>
                <a:ext uri="{FF2B5EF4-FFF2-40B4-BE49-F238E27FC236}">
                  <a16:creationId xmlns:a16="http://schemas.microsoft.com/office/drawing/2014/main" id="{B2E1EB40-B3EE-4A42-BE03-0F4130124929}"/>
                </a:ext>
              </a:extLst>
            </p:cNvPr>
            <p:cNvSpPr txBox="1">
              <a:spLocks noChangeArrowheads="1"/>
            </p:cNvSpPr>
            <p:nvPr/>
          </p:nvSpPr>
          <p:spPr bwMode="auto">
            <a:xfrm>
              <a:off x="265962" y="3077307"/>
              <a:ext cx="77048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marL="342900" indent="-342900" eaLnBrk="1" hangingPunct="1">
                <a:buFont typeface="Wingdings" panose="05000000000000000000" pitchFamily="2" charset="2"/>
                <a:buChar char="n"/>
              </a:pPr>
              <a:r>
                <a:rPr lang="zh-CN" altLang="en-US" sz="2400" dirty="0">
                  <a:latin typeface="华文中宋" panose="02010600040101010101" pitchFamily="2" charset="-122"/>
                  <a:ea typeface="华文中宋" panose="02010600040101010101" pitchFamily="2" charset="-122"/>
                </a:rPr>
                <a:t>不同特征的重要性（</a:t>
              </a:r>
              <a:r>
                <a:rPr lang="en-US" altLang="zh-CN" sz="2400" dirty="0">
                  <a:latin typeface="华文中宋" panose="02010600040101010101" pitchFamily="2" charset="-122"/>
                  <a:ea typeface="华文中宋" panose="02010600040101010101" pitchFamily="2" charset="-122"/>
                </a:rPr>
                <a:t>RQ3</a:t>
              </a:r>
              <a:r>
                <a:rPr lang="zh-CN" altLang="en-US" sz="2400" dirty="0">
                  <a:latin typeface="华文中宋" panose="02010600040101010101" pitchFamily="2" charset="-122"/>
                  <a:ea typeface="华文中宋" panose="02010600040101010101" pitchFamily="2" charset="-122"/>
                </a:rPr>
                <a:t>）</a:t>
              </a:r>
              <a:endParaRPr lang="en-US" altLang="zh-CN" sz="1600" dirty="0">
                <a:latin typeface="华文中宋" panose="02010600040101010101" pitchFamily="2" charset="-122"/>
                <a:ea typeface="华文中宋" panose="02010600040101010101" pitchFamily="2" charset="-122"/>
              </a:endParaRPr>
            </a:p>
          </p:txBody>
        </p:sp>
        <p:sp>
          <p:nvSpPr>
            <p:cNvPr id="4" name="TextBox 9">
              <a:extLst>
                <a:ext uri="{FF2B5EF4-FFF2-40B4-BE49-F238E27FC236}">
                  <a16:creationId xmlns:a16="http://schemas.microsoft.com/office/drawing/2014/main" id="{9B90F26D-CB21-4E48-9112-9E976549BE3A}"/>
                </a:ext>
              </a:extLst>
            </p:cNvPr>
            <p:cNvSpPr txBox="1"/>
            <p:nvPr/>
          </p:nvSpPr>
          <p:spPr>
            <a:xfrm>
              <a:off x="6359070" y="3643086"/>
              <a:ext cx="3223495" cy="3332578"/>
            </a:xfrm>
            <a:prstGeom prst="rect">
              <a:avLst/>
            </a:prstGeom>
            <a:noFill/>
          </p:spPr>
          <p:txBody>
            <a:bodyPr wrap="square">
              <a:spAutoFit/>
            </a:bodyPr>
            <a:lstStyle/>
            <a:p>
              <a:pPr marL="342891" indent="-342891">
                <a:lnSpc>
                  <a:spcPct val="130000"/>
                </a:lnSpc>
                <a:spcBef>
                  <a:spcPts val="600"/>
                </a:spcBef>
                <a:buFont typeface="Wingdings" panose="05000000000000000000" pitchFamily="2" charset="2"/>
                <a:buChar char="l"/>
                <a:defRPr/>
              </a:pP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对于</a:t>
              </a:r>
              <a:r>
                <a:rPr lang="en-US" altLang="zh-CN" sz="2000" dirty="0" err="1">
                  <a:latin typeface="华文中宋" panose="02010600040101010101" pitchFamily="2" charset="-122"/>
                  <a:ea typeface="华文中宋" panose="02010600040101010101" pitchFamily="2" charset="-122"/>
                  <a:cs typeface="Times New Roman" panose="02020603050405020304" pitchFamily="18" charset="0"/>
                </a:rPr>
                <a:t>CoREBench</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和</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SIR</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MBFL</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特征对</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PRINCE</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的精度贡献最大。</a:t>
              </a:r>
              <a:endParaRPr lang="en-US" altLang="zh-CN" sz="2000" dirty="0">
                <a:latin typeface="华文中宋" panose="02010600040101010101" pitchFamily="2" charset="-122"/>
                <a:ea typeface="华文中宋" panose="02010600040101010101" pitchFamily="2" charset="-122"/>
                <a:cs typeface="Times New Roman" panose="02020603050405020304" pitchFamily="18" charset="0"/>
              </a:endParaRPr>
            </a:p>
            <a:p>
              <a:pPr marL="342891" indent="-342891">
                <a:lnSpc>
                  <a:spcPct val="130000"/>
                </a:lnSpc>
                <a:spcBef>
                  <a:spcPts val="600"/>
                </a:spcBef>
                <a:buFont typeface="Wingdings" panose="05000000000000000000" pitchFamily="2" charset="2"/>
                <a:buChar char="l"/>
                <a:defRPr/>
              </a:pP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对于</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Defects4J</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SBFL</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特征对</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PRINCE</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的精度贡献最大，但是如果提供足够数量的不同变异体，</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MBFL</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特征的贡献可能会大于</a:t>
              </a: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SBFL</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特征。</a:t>
              </a:r>
              <a:endParaRPr lang="en-US" altLang="zh-CN" sz="2000" dirty="0">
                <a:latin typeface="华文中宋" panose="02010600040101010101" pitchFamily="2" charset="-122"/>
                <a:ea typeface="华文中宋" panose="02010600040101010101" pitchFamily="2" charset="-122"/>
                <a:cs typeface="Times New Roman" panose="02020603050405020304" pitchFamily="18" charset="0"/>
              </a:endParaRPr>
            </a:p>
          </p:txBody>
        </p:sp>
      </p:grpSp>
      <p:pic>
        <p:nvPicPr>
          <p:cNvPr id="6" name="图片 5">
            <a:extLst>
              <a:ext uri="{FF2B5EF4-FFF2-40B4-BE49-F238E27FC236}">
                <a16:creationId xmlns:a16="http://schemas.microsoft.com/office/drawing/2014/main" id="{E28C5636-8BE7-46EA-AA2F-7201E71683FE}"/>
              </a:ext>
            </a:extLst>
          </p:cNvPr>
          <p:cNvPicPr>
            <a:picLocks noChangeAspect="1"/>
          </p:cNvPicPr>
          <p:nvPr/>
        </p:nvPicPr>
        <p:blipFill>
          <a:blip r:embed="rId3"/>
          <a:stretch>
            <a:fillRect/>
          </a:stretch>
        </p:blipFill>
        <p:spPr>
          <a:xfrm>
            <a:off x="715435" y="1358208"/>
            <a:ext cx="7198444" cy="5321864"/>
          </a:xfrm>
          <a:prstGeom prst="rect">
            <a:avLst/>
          </a:prstGeom>
        </p:spPr>
      </p:pic>
      <p:sp>
        <p:nvSpPr>
          <p:cNvPr id="7" name="矩形 6">
            <a:extLst>
              <a:ext uri="{FF2B5EF4-FFF2-40B4-BE49-F238E27FC236}">
                <a16:creationId xmlns:a16="http://schemas.microsoft.com/office/drawing/2014/main" id="{5C0F666A-D147-4F84-9A94-7CB40960F9ED}"/>
              </a:ext>
            </a:extLst>
          </p:cNvPr>
          <p:cNvSpPr/>
          <p:nvPr/>
        </p:nvSpPr>
        <p:spPr>
          <a:xfrm>
            <a:off x="3857457" y="2123440"/>
            <a:ext cx="457200" cy="107696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F08440E0-1D4C-4C82-A8D1-20F45F071E73}"/>
              </a:ext>
            </a:extLst>
          </p:cNvPr>
          <p:cNvSpPr/>
          <p:nvPr/>
        </p:nvSpPr>
        <p:spPr>
          <a:xfrm>
            <a:off x="3857457" y="3200400"/>
            <a:ext cx="457200" cy="18491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C6866707-6556-45F4-BFA8-01F4B41A0E17}"/>
              </a:ext>
            </a:extLst>
          </p:cNvPr>
          <p:cNvSpPr/>
          <p:nvPr/>
        </p:nvSpPr>
        <p:spPr>
          <a:xfrm>
            <a:off x="4643713" y="5049520"/>
            <a:ext cx="457200" cy="160007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79F6545-4287-472A-9C88-BFAE0163AC70}"/>
              </a:ext>
            </a:extLst>
          </p:cNvPr>
          <p:cNvSpPr/>
          <p:nvPr/>
        </p:nvSpPr>
        <p:spPr>
          <a:xfrm>
            <a:off x="4681813" y="2111985"/>
            <a:ext cx="457200" cy="107696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499DF2FF-A994-4E89-A25C-281B8ECDC69C}"/>
              </a:ext>
            </a:extLst>
          </p:cNvPr>
          <p:cNvSpPr/>
          <p:nvPr/>
        </p:nvSpPr>
        <p:spPr>
          <a:xfrm>
            <a:off x="4707806" y="3225795"/>
            <a:ext cx="431207" cy="1793245"/>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C81F01F0-1E65-4104-BF82-AD1255D6602E}"/>
              </a:ext>
            </a:extLst>
          </p:cNvPr>
          <p:cNvSpPr/>
          <p:nvPr/>
        </p:nvSpPr>
        <p:spPr>
          <a:xfrm>
            <a:off x="3917866" y="5074921"/>
            <a:ext cx="431207" cy="1539244"/>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369BDB3C-5B7F-4E84-A934-C51E24791622}"/>
              </a:ext>
            </a:extLst>
          </p:cNvPr>
          <p:cNvSpPr/>
          <p:nvPr/>
        </p:nvSpPr>
        <p:spPr>
          <a:xfrm>
            <a:off x="7228079" y="2096745"/>
            <a:ext cx="457200" cy="1076960"/>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EC251E5-8C36-48DF-8EF4-923E982C6883}"/>
              </a:ext>
            </a:extLst>
          </p:cNvPr>
          <p:cNvSpPr/>
          <p:nvPr/>
        </p:nvSpPr>
        <p:spPr>
          <a:xfrm>
            <a:off x="5525747" y="3225794"/>
            <a:ext cx="457200" cy="1793245"/>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CD12236E-6485-4F8C-A231-15A89895489C}"/>
              </a:ext>
            </a:extLst>
          </p:cNvPr>
          <p:cNvSpPr/>
          <p:nvPr/>
        </p:nvSpPr>
        <p:spPr>
          <a:xfrm>
            <a:off x="7236947" y="5049521"/>
            <a:ext cx="457200" cy="1564644"/>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03389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34720" y="525067"/>
            <a:ext cx="6557333" cy="416571"/>
          </a:xfrm>
        </p:spPr>
        <p:txBody>
          <a:bodyPr>
            <a:normAutofit lnSpcReduction="10000"/>
          </a:bodyPr>
          <a:lstStyle/>
          <a:p>
            <a:r>
              <a:rPr lang="en-US" altLang="zh-CN" dirty="0">
                <a:latin typeface="华文中宋" panose="02010600040101010101" pitchFamily="2" charset="-122"/>
                <a:ea typeface="华文中宋" panose="02010600040101010101" pitchFamily="2" charset="-122"/>
              </a:rPr>
              <a:t>3. </a:t>
            </a:r>
            <a:r>
              <a:rPr lang="zh-CN" altLang="en-US" dirty="0">
                <a:latin typeface="华文中宋" panose="02010600040101010101" pitchFamily="2" charset="-122"/>
                <a:ea typeface="华文中宋" panose="02010600040101010101" pitchFamily="2" charset="-122"/>
              </a:rPr>
              <a:t>经验研究</a:t>
            </a:r>
            <a:endParaRPr lang="en-US" altLang="zh-CN" dirty="0">
              <a:latin typeface="华文中宋" panose="02010600040101010101" pitchFamily="2" charset="-122"/>
              <a:ea typeface="华文中宋" panose="02010600040101010101" pitchFamily="2" charset="-122"/>
            </a:endParaRPr>
          </a:p>
        </p:txBody>
      </p:sp>
      <p:grpSp>
        <p:nvGrpSpPr>
          <p:cNvPr id="5" name="组合 4">
            <a:extLst>
              <a:ext uri="{FF2B5EF4-FFF2-40B4-BE49-F238E27FC236}">
                <a16:creationId xmlns:a16="http://schemas.microsoft.com/office/drawing/2014/main" id="{A1B6EDDA-43F9-4884-AE52-B2A9C24A50CA}"/>
              </a:ext>
            </a:extLst>
          </p:cNvPr>
          <p:cNvGrpSpPr/>
          <p:nvPr/>
        </p:nvGrpSpPr>
        <p:grpSpPr>
          <a:xfrm>
            <a:off x="715435" y="941638"/>
            <a:ext cx="11158556" cy="1820865"/>
            <a:chOff x="265962" y="3077307"/>
            <a:chExt cx="9316603" cy="1820864"/>
          </a:xfrm>
        </p:grpSpPr>
        <p:sp>
          <p:nvSpPr>
            <p:cNvPr id="3" name="TextBox 9">
              <a:extLst>
                <a:ext uri="{FF2B5EF4-FFF2-40B4-BE49-F238E27FC236}">
                  <a16:creationId xmlns:a16="http://schemas.microsoft.com/office/drawing/2014/main" id="{B2E1EB40-B3EE-4A42-BE03-0F4130124929}"/>
                </a:ext>
              </a:extLst>
            </p:cNvPr>
            <p:cNvSpPr txBox="1">
              <a:spLocks noChangeArrowheads="1"/>
            </p:cNvSpPr>
            <p:nvPr/>
          </p:nvSpPr>
          <p:spPr bwMode="auto">
            <a:xfrm>
              <a:off x="265962" y="3077307"/>
              <a:ext cx="77048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marL="457200" indent="-457200" eaLnBrk="1" hangingPunct="1">
                <a:buFont typeface="Wingdings" panose="05000000000000000000" pitchFamily="2" charset="2"/>
                <a:buChar char="n"/>
              </a:pPr>
              <a:r>
                <a:rPr lang="zh-CN" altLang="en-US" sz="2400" dirty="0">
                  <a:latin typeface="华文中宋" panose="02010600040101010101" pitchFamily="2" charset="-122"/>
                  <a:ea typeface="华文中宋" panose="02010600040101010101" pitchFamily="2" charset="-122"/>
                </a:rPr>
                <a:t>机器学习技术对特征重要性的影响（</a:t>
              </a:r>
              <a:r>
                <a:rPr lang="en-US" altLang="zh-CN" sz="2400" dirty="0">
                  <a:latin typeface="华文中宋" panose="02010600040101010101" pitchFamily="2" charset="-122"/>
                  <a:ea typeface="华文中宋" panose="02010600040101010101" pitchFamily="2" charset="-122"/>
                </a:rPr>
                <a:t>RQ4</a:t>
              </a:r>
              <a:r>
                <a:rPr lang="zh-CN" altLang="en-US" sz="2400" dirty="0">
                  <a:latin typeface="华文中宋" panose="02010600040101010101" pitchFamily="2" charset="-122"/>
                  <a:ea typeface="华文中宋" panose="02010600040101010101" pitchFamily="2" charset="-122"/>
                </a:rPr>
                <a:t>）</a:t>
              </a:r>
              <a:endParaRPr lang="en-US" altLang="zh-CN" sz="1600" dirty="0">
                <a:latin typeface="华文中宋" panose="02010600040101010101" pitchFamily="2" charset="-122"/>
                <a:ea typeface="华文中宋" panose="02010600040101010101" pitchFamily="2" charset="-122"/>
              </a:endParaRPr>
            </a:p>
          </p:txBody>
        </p:sp>
        <p:sp>
          <p:nvSpPr>
            <p:cNvPr id="4" name="TextBox 9">
              <a:extLst>
                <a:ext uri="{FF2B5EF4-FFF2-40B4-BE49-F238E27FC236}">
                  <a16:creationId xmlns:a16="http://schemas.microsoft.com/office/drawing/2014/main" id="{9B90F26D-CB21-4E48-9112-9E976549BE3A}"/>
                </a:ext>
              </a:extLst>
            </p:cNvPr>
            <p:cNvSpPr txBox="1"/>
            <p:nvPr/>
          </p:nvSpPr>
          <p:spPr>
            <a:xfrm>
              <a:off x="6359070" y="3643085"/>
              <a:ext cx="3223495" cy="1255086"/>
            </a:xfrm>
            <a:prstGeom prst="rect">
              <a:avLst/>
            </a:prstGeom>
            <a:noFill/>
          </p:spPr>
          <p:txBody>
            <a:bodyPr wrap="square">
              <a:spAutoFit/>
            </a:bodyPr>
            <a:lstStyle/>
            <a:p>
              <a:pPr marL="342891" indent="-342891">
                <a:lnSpc>
                  <a:spcPct val="130000"/>
                </a:lnSpc>
                <a:spcBef>
                  <a:spcPts val="600"/>
                </a:spcBef>
                <a:buFont typeface="Wingdings" panose="05000000000000000000" pitchFamily="2" charset="2"/>
                <a:buChar char="l"/>
                <a:defRPr/>
              </a:pP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不同的机器学习技术对特征的重要性没有影响，但是排除不同特征时增加了开销。</a:t>
              </a:r>
              <a:endParaRPr lang="en-US" altLang="zh-CN" sz="2000" dirty="0">
                <a:latin typeface="华文中宋" panose="02010600040101010101" pitchFamily="2" charset="-122"/>
                <a:ea typeface="华文中宋" panose="02010600040101010101" pitchFamily="2" charset="-122"/>
                <a:cs typeface="Times New Roman" panose="02020603050405020304" pitchFamily="18" charset="0"/>
              </a:endParaRPr>
            </a:p>
          </p:txBody>
        </p:sp>
      </p:grpSp>
      <p:pic>
        <p:nvPicPr>
          <p:cNvPr id="9" name="图片 8">
            <a:extLst>
              <a:ext uri="{FF2B5EF4-FFF2-40B4-BE49-F238E27FC236}">
                <a16:creationId xmlns:a16="http://schemas.microsoft.com/office/drawing/2014/main" id="{B2229FA7-29D0-4384-9D54-B98F710633AB}"/>
              </a:ext>
            </a:extLst>
          </p:cNvPr>
          <p:cNvPicPr>
            <a:picLocks noChangeAspect="1"/>
          </p:cNvPicPr>
          <p:nvPr/>
        </p:nvPicPr>
        <p:blipFill>
          <a:blip r:embed="rId3"/>
          <a:stretch>
            <a:fillRect/>
          </a:stretch>
        </p:blipFill>
        <p:spPr>
          <a:xfrm>
            <a:off x="715435" y="1403301"/>
            <a:ext cx="7181075" cy="5322619"/>
          </a:xfrm>
          <a:prstGeom prst="rect">
            <a:avLst/>
          </a:prstGeom>
        </p:spPr>
      </p:pic>
      <p:sp>
        <p:nvSpPr>
          <p:cNvPr id="10" name="矩形 9">
            <a:extLst>
              <a:ext uri="{FF2B5EF4-FFF2-40B4-BE49-F238E27FC236}">
                <a16:creationId xmlns:a16="http://schemas.microsoft.com/office/drawing/2014/main" id="{F906A924-641B-465B-B483-102115E3F242}"/>
              </a:ext>
            </a:extLst>
          </p:cNvPr>
          <p:cNvSpPr/>
          <p:nvPr/>
        </p:nvSpPr>
        <p:spPr>
          <a:xfrm>
            <a:off x="4604217" y="2123441"/>
            <a:ext cx="457200" cy="11455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34C51C2C-84EF-48AC-8544-F7250794F9FD}"/>
              </a:ext>
            </a:extLst>
          </p:cNvPr>
          <p:cNvSpPr/>
          <p:nvPr/>
        </p:nvSpPr>
        <p:spPr>
          <a:xfrm>
            <a:off x="5329513" y="2134846"/>
            <a:ext cx="457200" cy="1134135"/>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F18BDD18-90D0-488D-8D9B-FDC63AAEFD41}"/>
              </a:ext>
            </a:extLst>
          </p:cNvPr>
          <p:cNvSpPr/>
          <p:nvPr/>
        </p:nvSpPr>
        <p:spPr>
          <a:xfrm>
            <a:off x="7334759" y="2127225"/>
            <a:ext cx="457200" cy="1141755"/>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6EDF0499-280C-4061-8AC8-CCD3C340D21B}"/>
              </a:ext>
            </a:extLst>
          </p:cNvPr>
          <p:cNvSpPr/>
          <p:nvPr/>
        </p:nvSpPr>
        <p:spPr>
          <a:xfrm>
            <a:off x="4604217" y="3296248"/>
            <a:ext cx="457200" cy="17939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B21E9226-991A-464E-8C2C-020679278470}"/>
              </a:ext>
            </a:extLst>
          </p:cNvPr>
          <p:cNvSpPr/>
          <p:nvPr/>
        </p:nvSpPr>
        <p:spPr>
          <a:xfrm>
            <a:off x="5340267" y="3296247"/>
            <a:ext cx="457200" cy="1793912"/>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F88B940E-7793-4D90-9F5F-820388FAB903}"/>
              </a:ext>
            </a:extLst>
          </p:cNvPr>
          <p:cNvSpPr/>
          <p:nvPr/>
        </p:nvSpPr>
        <p:spPr>
          <a:xfrm>
            <a:off x="5996667" y="3296247"/>
            <a:ext cx="457200" cy="179391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514422F1-842F-4DC8-9DBB-5EE8604FC0B2}"/>
              </a:ext>
            </a:extLst>
          </p:cNvPr>
          <p:cNvSpPr/>
          <p:nvPr/>
        </p:nvSpPr>
        <p:spPr>
          <a:xfrm>
            <a:off x="5340267" y="5161925"/>
            <a:ext cx="457200" cy="15607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397CDDE3-7E9D-4807-9812-42771C3DD4FC}"/>
              </a:ext>
            </a:extLst>
          </p:cNvPr>
          <p:cNvSpPr/>
          <p:nvPr/>
        </p:nvSpPr>
        <p:spPr>
          <a:xfrm>
            <a:off x="4665719" y="5143470"/>
            <a:ext cx="457200" cy="156078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5CEBBFF-999A-4E94-BC53-C7956ECCB7E9}"/>
              </a:ext>
            </a:extLst>
          </p:cNvPr>
          <p:cNvSpPr/>
          <p:nvPr/>
        </p:nvSpPr>
        <p:spPr>
          <a:xfrm>
            <a:off x="7350135" y="5143470"/>
            <a:ext cx="457200" cy="1560783"/>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9" name="图片 28">
            <a:extLst>
              <a:ext uri="{FF2B5EF4-FFF2-40B4-BE49-F238E27FC236}">
                <a16:creationId xmlns:a16="http://schemas.microsoft.com/office/drawing/2014/main" id="{01A92880-AA6E-4C77-BAC3-2E92CDA8FCAE}"/>
              </a:ext>
            </a:extLst>
          </p:cNvPr>
          <p:cNvPicPr>
            <a:picLocks noChangeAspect="1"/>
          </p:cNvPicPr>
          <p:nvPr/>
        </p:nvPicPr>
        <p:blipFill>
          <a:blip r:embed="rId4"/>
          <a:stretch>
            <a:fillRect/>
          </a:stretch>
        </p:blipFill>
        <p:spPr>
          <a:xfrm>
            <a:off x="657095" y="2123442"/>
            <a:ext cx="7297755" cy="4599265"/>
          </a:xfrm>
          <a:prstGeom prst="rect">
            <a:avLst/>
          </a:prstGeom>
        </p:spPr>
      </p:pic>
      <p:sp>
        <p:nvSpPr>
          <p:cNvPr id="31" name="矩形 30">
            <a:extLst>
              <a:ext uri="{FF2B5EF4-FFF2-40B4-BE49-F238E27FC236}">
                <a16:creationId xmlns:a16="http://schemas.microsoft.com/office/drawing/2014/main" id="{83E48CE7-B9E0-4A64-B468-BC44CE4D67DB}"/>
              </a:ext>
            </a:extLst>
          </p:cNvPr>
          <p:cNvSpPr/>
          <p:nvPr/>
        </p:nvSpPr>
        <p:spPr>
          <a:xfrm>
            <a:off x="4621535" y="2130367"/>
            <a:ext cx="457200" cy="11455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A06A6D3F-A400-4D51-A716-72091BFB4864}"/>
              </a:ext>
            </a:extLst>
          </p:cNvPr>
          <p:cNvSpPr/>
          <p:nvPr/>
        </p:nvSpPr>
        <p:spPr>
          <a:xfrm>
            <a:off x="5346831" y="2141771"/>
            <a:ext cx="457200" cy="1134135"/>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2FF03E0B-3D35-4E49-B081-C22F16D423FA}"/>
              </a:ext>
            </a:extLst>
          </p:cNvPr>
          <p:cNvSpPr/>
          <p:nvPr/>
        </p:nvSpPr>
        <p:spPr>
          <a:xfrm>
            <a:off x="7352076" y="2134151"/>
            <a:ext cx="457200" cy="1141755"/>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8B356849-2FE9-45E0-AD35-96786B75C10C}"/>
              </a:ext>
            </a:extLst>
          </p:cNvPr>
          <p:cNvSpPr/>
          <p:nvPr/>
        </p:nvSpPr>
        <p:spPr>
          <a:xfrm>
            <a:off x="4621535" y="3303173"/>
            <a:ext cx="457200" cy="17939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81E70479-80BA-4455-AC7C-C890E5DF6CA7}"/>
              </a:ext>
            </a:extLst>
          </p:cNvPr>
          <p:cNvSpPr/>
          <p:nvPr/>
        </p:nvSpPr>
        <p:spPr>
          <a:xfrm>
            <a:off x="5357583" y="3303173"/>
            <a:ext cx="457200" cy="1793912"/>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BCE7C395-307C-44FE-802E-4E4AA63DD589}"/>
              </a:ext>
            </a:extLst>
          </p:cNvPr>
          <p:cNvSpPr/>
          <p:nvPr/>
        </p:nvSpPr>
        <p:spPr>
          <a:xfrm>
            <a:off x="6013984" y="3303174"/>
            <a:ext cx="457200" cy="179391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EFCBD981-3067-4BEC-860F-044D1D0AC546}"/>
              </a:ext>
            </a:extLst>
          </p:cNvPr>
          <p:cNvSpPr/>
          <p:nvPr/>
        </p:nvSpPr>
        <p:spPr>
          <a:xfrm>
            <a:off x="5357583" y="5168850"/>
            <a:ext cx="457200" cy="15607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29151E0E-4AFE-46EB-9B9E-002CF8F220D6}"/>
              </a:ext>
            </a:extLst>
          </p:cNvPr>
          <p:cNvSpPr/>
          <p:nvPr/>
        </p:nvSpPr>
        <p:spPr>
          <a:xfrm>
            <a:off x="4683035" y="5150395"/>
            <a:ext cx="457200" cy="156078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704C64C6-9ADB-48D5-814D-53621CBAED50}"/>
              </a:ext>
            </a:extLst>
          </p:cNvPr>
          <p:cNvSpPr/>
          <p:nvPr/>
        </p:nvSpPr>
        <p:spPr>
          <a:xfrm>
            <a:off x="7367451" y="5150395"/>
            <a:ext cx="457200" cy="1560783"/>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917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16000" y="460315"/>
            <a:ext cx="6557333" cy="416571"/>
          </a:xfrm>
        </p:spPr>
        <p:txBody>
          <a:bodyPr>
            <a:normAutofit lnSpcReduction="10000"/>
          </a:bodyPr>
          <a:lstStyle/>
          <a:p>
            <a:r>
              <a:rPr lang="en-US" altLang="zh-CN" dirty="0">
                <a:latin typeface="华文中宋" panose="02010600040101010101" pitchFamily="2" charset="-122"/>
                <a:ea typeface="华文中宋" panose="02010600040101010101" pitchFamily="2" charset="-122"/>
              </a:rPr>
              <a:t>4. </a:t>
            </a:r>
            <a:r>
              <a:rPr lang="zh-CN" altLang="en-US" dirty="0">
                <a:latin typeface="华文中宋" panose="02010600040101010101" pitchFamily="2" charset="-122"/>
                <a:ea typeface="华文中宋" panose="02010600040101010101" pitchFamily="2" charset="-122"/>
              </a:rPr>
              <a:t>研究总结</a:t>
            </a:r>
            <a:endParaRPr lang="en-US" altLang="zh-CN" dirty="0">
              <a:latin typeface="华文中宋" panose="02010600040101010101" pitchFamily="2" charset="-122"/>
              <a:ea typeface="华文中宋" panose="02010600040101010101" pitchFamily="2" charset="-122"/>
            </a:endParaRPr>
          </a:p>
        </p:txBody>
      </p:sp>
      <p:sp>
        <p:nvSpPr>
          <p:cNvPr id="8" name="矩形 7">
            <a:extLst>
              <a:ext uri="{FF2B5EF4-FFF2-40B4-BE49-F238E27FC236}">
                <a16:creationId xmlns:a16="http://schemas.microsoft.com/office/drawing/2014/main" id="{A5002DFF-3ADD-41C6-8479-BCC57548EF5E}"/>
              </a:ext>
            </a:extLst>
          </p:cNvPr>
          <p:cNvSpPr/>
          <p:nvPr/>
        </p:nvSpPr>
        <p:spPr>
          <a:xfrm>
            <a:off x="4236099" y="1166327"/>
            <a:ext cx="961053" cy="189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41BD64C2-5CC6-4B27-82A4-B906AF9B8FA8}"/>
              </a:ext>
            </a:extLst>
          </p:cNvPr>
          <p:cNvSpPr/>
          <p:nvPr/>
        </p:nvSpPr>
        <p:spPr>
          <a:xfrm>
            <a:off x="4236099" y="408315"/>
            <a:ext cx="961053" cy="189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9EB36C51-1163-4258-90A5-2095A8570FFB}"/>
              </a:ext>
            </a:extLst>
          </p:cNvPr>
          <p:cNvSpPr/>
          <p:nvPr/>
        </p:nvSpPr>
        <p:spPr>
          <a:xfrm>
            <a:off x="2858279" y="4323184"/>
            <a:ext cx="961053" cy="189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C011C72-A772-4BF0-90D2-2088E96FC53C}"/>
              </a:ext>
            </a:extLst>
          </p:cNvPr>
          <p:cNvSpPr/>
          <p:nvPr/>
        </p:nvSpPr>
        <p:spPr>
          <a:xfrm>
            <a:off x="8652588" y="4307144"/>
            <a:ext cx="961053" cy="189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9">
            <a:extLst>
              <a:ext uri="{FF2B5EF4-FFF2-40B4-BE49-F238E27FC236}">
                <a16:creationId xmlns:a16="http://schemas.microsoft.com/office/drawing/2014/main" id="{99AC2CA7-CC18-4974-94E3-4616376F3A57}"/>
              </a:ext>
            </a:extLst>
          </p:cNvPr>
          <p:cNvSpPr txBox="1">
            <a:spLocks noChangeArrowheads="1"/>
          </p:cNvSpPr>
          <p:nvPr/>
        </p:nvSpPr>
        <p:spPr bwMode="auto">
          <a:xfrm>
            <a:off x="549834" y="3679229"/>
            <a:ext cx="1132780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marL="342900" indent="-342900" eaLnBrk="1" hangingPunct="1">
              <a:lnSpc>
                <a:spcPct val="150000"/>
              </a:lnSpc>
              <a:buFont typeface="Wingdings" panose="05000000000000000000" pitchFamily="2" charset="2"/>
              <a:buChar char="n"/>
            </a:pPr>
            <a:r>
              <a:rPr lang="zh-CN" altLang="en-US" sz="2400" b="0" dirty="0">
                <a:latin typeface="华文中宋" panose="02010600040101010101" pitchFamily="2" charset="-122"/>
                <a:ea typeface="华文中宋" panose="02010600040101010101" pitchFamily="2" charset="-122"/>
              </a:rPr>
              <a:t>个人收获</a:t>
            </a:r>
            <a:endParaRPr lang="en-US" altLang="zh-CN" sz="2400" b="0" dirty="0">
              <a:latin typeface="华文中宋" panose="02010600040101010101" pitchFamily="2" charset="-122"/>
              <a:ea typeface="华文中宋" panose="02010600040101010101" pitchFamily="2" charset="-122"/>
            </a:endParaRPr>
          </a:p>
          <a:p>
            <a:pPr eaLnBrk="1" hangingPunct="1">
              <a:lnSpc>
                <a:spcPct val="150000"/>
              </a:lnSpc>
            </a:pPr>
            <a:endParaRPr lang="en-US" altLang="zh-CN" sz="2400" b="0" dirty="0">
              <a:latin typeface="Verdana" pitchFamily="34" charset="0"/>
            </a:endParaRPr>
          </a:p>
          <a:p>
            <a:pPr eaLnBrk="1" hangingPunct="1">
              <a:lnSpc>
                <a:spcPct val="150000"/>
              </a:lnSpc>
              <a:buFont typeface="Wingdings" pitchFamily="2" charset="2"/>
              <a:buChar char="n"/>
            </a:pPr>
            <a:endParaRPr lang="en-US" altLang="zh-CN" sz="1600" b="0" dirty="0">
              <a:latin typeface="Verdana" pitchFamily="34" charset="0"/>
            </a:endParaRPr>
          </a:p>
        </p:txBody>
      </p:sp>
      <p:sp>
        <p:nvSpPr>
          <p:cNvPr id="30" name="文本框 29">
            <a:extLst>
              <a:ext uri="{FF2B5EF4-FFF2-40B4-BE49-F238E27FC236}">
                <a16:creationId xmlns:a16="http://schemas.microsoft.com/office/drawing/2014/main" id="{750132B9-BA50-4413-96C6-3A0F8CD516B6}"/>
              </a:ext>
            </a:extLst>
          </p:cNvPr>
          <p:cNvSpPr txBox="1"/>
          <p:nvPr/>
        </p:nvSpPr>
        <p:spPr>
          <a:xfrm>
            <a:off x="803336" y="1473497"/>
            <a:ext cx="11003281" cy="1705275"/>
          </a:xfrm>
          <a:prstGeom prst="rect">
            <a:avLst/>
          </a:prstGeom>
          <a:noFill/>
        </p:spPr>
        <p:txBody>
          <a:bodyPr wrap="square">
            <a:spAutoFit/>
          </a:bodyPr>
          <a:lstStyle/>
          <a:p>
            <a:pPr marL="342900" indent="-342900" eaLnBrk="1" hangingPunct="1">
              <a:lnSpc>
                <a:spcPct val="150000"/>
              </a:lnSpc>
              <a:buFont typeface="+mj-lt"/>
              <a:buAutoNum type="arabicPeriod"/>
            </a:pPr>
            <a:r>
              <a:rPr lang="zh-CN" altLang="en-US" sz="1800" b="0" dirty="0">
                <a:latin typeface="华文中宋" panose="02010600040101010101" pitchFamily="2" charset="-122"/>
                <a:ea typeface="华文中宋" panose="02010600040101010101" pitchFamily="2" charset="-122"/>
              </a:rPr>
              <a:t>提出了一种新的基于学习排序的故障定位方法</a:t>
            </a:r>
            <a:r>
              <a:rPr lang="en-US" altLang="zh-CN" sz="1800" b="0" dirty="0">
                <a:latin typeface="华文中宋" panose="02010600040101010101" pitchFamily="2" charset="-122"/>
                <a:ea typeface="华文中宋" panose="02010600040101010101" pitchFamily="2" charset="-122"/>
                <a:cs typeface="Arial" panose="020B0604020202020204" pitchFamily="34" charset="0"/>
              </a:rPr>
              <a:t>PRINCE</a:t>
            </a:r>
            <a:endParaRPr lang="en-US" altLang="zh-CN" sz="1800" b="0" dirty="0">
              <a:latin typeface="华文中宋" panose="02010600040101010101" pitchFamily="2" charset="-122"/>
              <a:ea typeface="华文中宋" panose="02010600040101010101" pitchFamily="2" charset="-122"/>
              <a:cs typeface="Times New Roman" panose="02020603050405020304" pitchFamily="18" charset="0"/>
            </a:endParaRPr>
          </a:p>
          <a:p>
            <a:pPr marL="342900" indent="-342900" eaLnBrk="1" hangingPunct="1">
              <a:lnSpc>
                <a:spcPct val="150000"/>
              </a:lnSpc>
              <a:buFont typeface="+mj-lt"/>
              <a:buAutoNum type="arabicPeriod"/>
            </a:pPr>
            <a:r>
              <a:rPr lang="en-US" altLang="zh-CN" sz="1800" b="0" dirty="0">
                <a:latin typeface="华文中宋" panose="02010600040101010101" pitchFamily="2" charset="-122"/>
                <a:ea typeface="华文中宋" panose="02010600040101010101" pitchFamily="2" charset="-122"/>
                <a:cs typeface="Arial" panose="020B0604020202020204" pitchFamily="34" charset="0"/>
              </a:rPr>
              <a:t>PRINCE</a:t>
            </a:r>
            <a:r>
              <a:rPr lang="zh-CN" altLang="en-US" sz="1800" b="0" dirty="0">
                <a:latin typeface="华文中宋" panose="02010600040101010101" pitchFamily="2" charset="-122"/>
                <a:ea typeface="华文中宋" panose="02010600040101010101" pitchFamily="2" charset="-122"/>
              </a:rPr>
              <a:t>中使用了程序的动态特征和静态特征</a:t>
            </a:r>
            <a:endParaRPr lang="en-US" altLang="zh-CN" sz="1800" b="0" dirty="0">
              <a:latin typeface="华文中宋" panose="02010600040101010101" pitchFamily="2" charset="-122"/>
              <a:ea typeface="华文中宋" panose="02010600040101010101" pitchFamily="2" charset="-122"/>
            </a:endParaRPr>
          </a:p>
          <a:p>
            <a:pPr marL="342900" indent="-342900" eaLnBrk="1" hangingPunct="1">
              <a:lnSpc>
                <a:spcPct val="150000"/>
              </a:lnSpc>
              <a:buFont typeface="+mj-lt"/>
              <a:buAutoNum type="arabicPeriod"/>
            </a:pPr>
            <a:r>
              <a:rPr lang="zh-CN" altLang="en-US" sz="1800" b="0" dirty="0">
                <a:latin typeface="华文中宋" panose="02010600040101010101" pitchFamily="2" charset="-122"/>
                <a:ea typeface="华文中宋" panose="02010600040101010101" pitchFamily="2" charset="-122"/>
              </a:rPr>
              <a:t>利用这些特征可以学习到一种更精准的故障定位排序模型</a:t>
            </a:r>
            <a:endParaRPr lang="en-US" altLang="zh-CN" sz="1800" b="0" dirty="0">
              <a:latin typeface="华文中宋" panose="02010600040101010101" pitchFamily="2" charset="-122"/>
              <a:ea typeface="华文中宋" panose="02010600040101010101" pitchFamily="2" charset="-122"/>
            </a:endParaRPr>
          </a:p>
          <a:p>
            <a:pPr marL="342900" indent="-342900" eaLnBrk="1" hangingPunct="1">
              <a:lnSpc>
                <a:spcPct val="150000"/>
              </a:lnSpc>
              <a:buFont typeface="+mj-lt"/>
              <a:buAutoNum type="arabicPeriod"/>
            </a:pPr>
            <a:r>
              <a:rPr lang="zh-CN" altLang="en-US" sz="1800" b="0" dirty="0">
                <a:latin typeface="华文中宋" panose="02010600040101010101" pitchFamily="2" charset="-122"/>
                <a:ea typeface="华文中宋" panose="02010600040101010101" pitchFamily="2" charset="-122"/>
              </a:rPr>
              <a:t>对不同程序进行经验研究后表明，</a:t>
            </a:r>
            <a:r>
              <a:rPr lang="en-US" altLang="zh-CN" sz="1800" b="0" dirty="0">
                <a:latin typeface="华文中宋" panose="02010600040101010101" pitchFamily="2" charset="-122"/>
                <a:ea typeface="华文中宋" panose="02010600040101010101" pitchFamily="2" charset="-122"/>
                <a:cs typeface="Arial" panose="020B0604020202020204" pitchFamily="34" charset="0"/>
              </a:rPr>
              <a:t>PRINCE</a:t>
            </a:r>
            <a:r>
              <a:rPr lang="zh-CN" altLang="en-US" sz="1800" b="0" dirty="0">
                <a:latin typeface="华文中宋" panose="02010600040101010101" pitchFamily="2" charset="-122"/>
                <a:ea typeface="华文中宋" panose="02010600040101010101" pitchFamily="2" charset="-122"/>
                <a:cs typeface="Times New Roman" panose="02020603050405020304" pitchFamily="18" charset="0"/>
              </a:rPr>
              <a:t>在进行故障定位时要优于目前最好的</a:t>
            </a:r>
            <a:r>
              <a:rPr lang="en-US" altLang="zh-CN" sz="1800" b="0" dirty="0">
                <a:latin typeface="华文中宋" panose="02010600040101010101" pitchFamily="2" charset="-122"/>
                <a:ea typeface="华文中宋" panose="02010600040101010101" pitchFamily="2" charset="-122"/>
                <a:cs typeface="Arial" panose="020B0604020202020204" pitchFamily="34" charset="0"/>
              </a:rPr>
              <a:t>SBFL</a:t>
            </a:r>
            <a:r>
              <a:rPr lang="zh-CN" altLang="en-US" sz="1800" b="0" dirty="0">
                <a:latin typeface="华文中宋" panose="02010600040101010101" pitchFamily="2" charset="-122"/>
                <a:ea typeface="华文中宋" panose="02010600040101010101" pitchFamily="2" charset="-122"/>
                <a:cs typeface="Times New Roman" panose="02020603050405020304" pitchFamily="18" charset="0"/>
              </a:rPr>
              <a:t>技术和</a:t>
            </a:r>
            <a:r>
              <a:rPr lang="en-US" altLang="zh-CN" sz="1800" b="0" dirty="0">
                <a:latin typeface="华文中宋" panose="02010600040101010101" pitchFamily="2" charset="-122"/>
                <a:ea typeface="华文中宋" panose="02010600040101010101" pitchFamily="2" charset="-122"/>
                <a:cs typeface="Arial" panose="020B0604020202020204" pitchFamily="34" charset="0"/>
              </a:rPr>
              <a:t>MBFL</a:t>
            </a:r>
            <a:r>
              <a:rPr lang="zh-CN" altLang="en-US" sz="1800" b="0" dirty="0">
                <a:latin typeface="华文中宋" panose="02010600040101010101" pitchFamily="2" charset="-122"/>
                <a:ea typeface="华文中宋" panose="02010600040101010101" pitchFamily="2" charset="-122"/>
                <a:cs typeface="Times New Roman" panose="02020603050405020304" pitchFamily="18" charset="0"/>
              </a:rPr>
              <a:t>技术</a:t>
            </a:r>
            <a:endParaRPr lang="en-US" altLang="zh-CN" sz="1800" b="0"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32" name="TextBox 9">
            <a:extLst>
              <a:ext uri="{FF2B5EF4-FFF2-40B4-BE49-F238E27FC236}">
                <a16:creationId xmlns:a16="http://schemas.microsoft.com/office/drawing/2014/main" id="{009AF9BA-0C75-4152-94DF-79861CA6A68C}"/>
              </a:ext>
            </a:extLst>
          </p:cNvPr>
          <p:cNvSpPr txBox="1">
            <a:spLocks noChangeArrowheads="1"/>
          </p:cNvSpPr>
          <p:nvPr/>
        </p:nvSpPr>
        <p:spPr bwMode="auto">
          <a:xfrm>
            <a:off x="549834" y="948561"/>
            <a:ext cx="11327804" cy="96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marL="342900" indent="-342900" eaLnBrk="1" hangingPunct="1">
              <a:lnSpc>
                <a:spcPct val="150000"/>
              </a:lnSpc>
              <a:buFont typeface="Wingdings" panose="05000000000000000000" pitchFamily="2" charset="2"/>
              <a:buChar char="n"/>
            </a:pPr>
            <a:r>
              <a:rPr lang="zh-CN" altLang="en-US" sz="2400" b="0" dirty="0">
                <a:latin typeface="华文中宋" panose="02010600040101010101" pitchFamily="2" charset="-122"/>
                <a:ea typeface="华文中宋" panose="02010600040101010101" pitchFamily="2" charset="-122"/>
              </a:rPr>
              <a:t>文章总结</a:t>
            </a:r>
            <a:endParaRPr lang="en-US" altLang="zh-CN" sz="2400" b="0" dirty="0">
              <a:latin typeface="华文中宋" panose="02010600040101010101" pitchFamily="2" charset="-122"/>
              <a:ea typeface="华文中宋" panose="02010600040101010101" pitchFamily="2" charset="-122"/>
            </a:endParaRPr>
          </a:p>
          <a:p>
            <a:pPr eaLnBrk="1" hangingPunct="1">
              <a:lnSpc>
                <a:spcPct val="150000"/>
              </a:lnSpc>
              <a:buFont typeface="Wingdings" pitchFamily="2" charset="2"/>
              <a:buChar char="n"/>
            </a:pPr>
            <a:endParaRPr lang="en-US" altLang="zh-CN" sz="1600" b="0" dirty="0">
              <a:latin typeface="Verdana" pitchFamily="34" charset="0"/>
            </a:endParaRPr>
          </a:p>
        </p:txBody>
      </p:sp>
      <p:sp>
        <p:nvSpPr>
          <p:cNvPr id="34" name="文本框 33">
            <a:extLst>
              <a:ext uri="{FF2B5EF4-FFF2-40B4-BE49-F238E27FC236}">
                <a16:creationId xmlns:a16="http://schemas.microsoft.com/office/drawing/2014/main" id="{DC28DD24-C1C0-4A80-B63E-A1A5A4203C92}"/>
              </a:ext>
            </a:extLst>
          </p:cNvPr>
          <p:cNvSpPr txBox="1"/>
          <p:nvPr/>
        </p:nvSpPr>
        <p:spPr>
          <a:xfrm>
            <a:off x="803335" y="4225354"/>
            <a:ext cx="11003281" cy="1289777"/>
          </a:xfrm>
          <a:prstGeom prst="rect">
            <a:avLst/>
          </a:prstGeom>
          <a:noFill/>
        </p:spPr>
        <p:txBody>
          <a:bodyPr wrap="square">
            <a:spAutoFit/>
          </a:bodyPr>
          <a:lstStyle/>
          <a:p>
            <a:pPr marL="342900" indent="-342900" eaLnBrk="1" hangingPunct="1">
              <a:lnSpc>
                <a:spcPct val="150000"/>
              </a:lnSpc>
              <a:buFont typeface="+mj-lt"/>
              <a:buAutoNum type="arabicPeriod"/>
            </a:pPr>
            <a:r>
              <a:rPr lang="zh-CN" altLang="en-US" dirty="0">
                <a:latin typeface="华文中宋" panose="02010600040101010101" pitchFamily="2" charset="-122"/>
                <a:ea typeface="华文中宋" panose="02010600040101010101" pitchFamily="2" charset="-122"/>
                <a:cs typeface="Times New Roman" panose="02020603050405020304" pitchFamily="18" charset="0"/>
              </a:rPr>
              <a:t>在微服务系统的故障定位中可以从特征角度思考</a:t>
            </a:r>
            <a:endParaRPr lang="en-US" altLang="zh-CN" dirty="0">
              <a:latin typeface="华文中宋" panose="02010600040101010101" pitchFamily="2" charset="-122"/>
              <a:ea typeface="华文中宋" panose="02010600040101010101" pitchFamily="2" charset="-122"/>
              <a:cs typeface="Times New Roman" panose="02020603050405020304" pitchFamily="18" charset="0"/>
            </a:endParaRPr>
          </a:p>
          <a:p>
            <a:pPr marL="342900" indent="-342900" eaLnBrk="1" hangingPunct="1">
              <a:lnSpc>
                <a:spcPct val="150000"/>
              </a:lnSpc>
              <a:buFont typeface="+mj-lt"/>
              <a:buAutoNum type="arabicPeriod"/>
            </a:pPr>
            <a:r>
              <a:rPr lang="zh-CN" altLang="en-US" dirty="0">
                <a:latin typeface="华文中宋" panose="02010600040101010101" pitchFamily="2" charset="-122"/>
                <a:ea typeface="华文中宋" panose="02010600040101010101" pitchFamily="2" charset="-122"/>
                <a:cs typeface="Times New Roman" panose="02020603050405020304" pitchFamily="18" charset="0"/>
              </a:rPr>
              <a:t>了解了一种开源的</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benchmark </a:t>
            </a:r>
            <a:r>
              <a:rPr lang="en-US" altLang="zh-CN" dirty="0" err="1">
                <a:latin typeface="华文中宋" panose="02010600040101010101" pitchFamily="2" charset="-122"/>
                <a:ea typeface="华文中宋" panose="02010600040101010101" pitchFamily="2" charset="-122"/>
                <a:cs typeface="Times New Roman" panose="02020603050405020304" pitchFamily="18" charset="0"/>
              </a:rPr>
              <a:t>CoREBench</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，它是四个真实世界程序中的</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70</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个真实</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bug</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的集合</a:t>
            </a:r>
          </a:p>
          <a:p>
            <a:pPr marL="342900" indent="-342900" eaLnBrk="1" hangingPunct="1">
              <a:lnSpc>
                <a:spcPct val="150000"/>
              </a:lnSpc>
              <a:buFont typeface="+mj-lt"/>
              <a:buAutoNum type="arabicPeriod"/>
            </a:pPr>
            <a:endParaRPr lang="en-US" altLang="zh-CN" dirty="0">
              <a:latin typeface="华文中宋" panose="02010600040101010101" pitchFamily="2" charset="-122"/>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90063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lnSpcReduction="10000"/>
          </a:bodyPr>
          <a:lstStyle/>
          <a:p>
            <a:r>
              <a:rPr lang="en-US" altLang="zh-CN" dirty="0">
                <a:latin typeface="华文中宋" panose="02010600040101010101" pitchFamily="2" charset="-122"/>
                <a:ea typeface="华文中宋" panose="02010600040101010101" pitchFamily="2" charset="-122"/>
              </a:rPr>
              <a:t>Contents</a:t>
            </a:r>
            <a:endParaRPr lang="zh-CN" altLang="en-US" dirty="0">
              <a:latin typeface="华文中宋" panose="02010600040101010101" pitchFamily="2" charset="-122"/>
              <a:ea typeface="华文中宋" panose="02010600040101010101" pitchFamily="2" charset="-122"/>
            </a:endParaRPr>
          </a:p>
        </p:txBody>
      </p:sp>
      <p:sp>
        <p:nvSpPr>
          <p:cNvPr id="5" name="文本占位符 4"/>
          <p:cNvSpPr>
            <a:spLocks noGrp="1"/>
          </p:cNvSpPr>
          <p:nvPr>
            <p:ph type="body" sz="quarter" idx="11"/>
          </p:nvPr>
        </p:nvSpPr>
        <p:spPr/>
        <p:txBody>
          <a:bodyPr/>
          <a:lstStyle/>
          <a:p>
            <a:r>
              <a:rPr lang="zh-CN" altLang="en-US" dirty="0">
                <a:latin typeface="华文中宋" panose="02010600040101010101" pitchFamily="2" charset="-122"/>
                <a:ea typeface="华文中宋" panose="02010600040101010101" pitchFamily="2" charset="-122"/>
              </a:rPr>
              <a:t>目录</a:t>
            </a:r>
          </a:p>
        </p:txBody>
      </p:sp>
      <p:grpSp>
        <p:nvGrpSpPr>
          <p:cNvPr id="2" name="组合 1">
            <a:extLst>
              <a:ext uri="{FF2B5EF4-FFF2-40B4-BE49-F238E27FC236}">
                <a16:creationId xmlns:a16="http://schemas.microsoft.com/office/drawing/2014/main" id="{90BFD669-6408-4477-B655-3883B8C620DB}"/>
              </a:ext>
            </a:extLst>
          </p:cNvPr>
          <p:cNvGrpSpPr/>
          <p:nvPr/>
        </p:nvGrpSpPr>
        <p:grpSpPr>
          <a:xfrm>
            <a:off x="1231551" y="1687773"/>
            <a:ext cx="2960424" cy="649346"/>
            <a:chOff x="216000" y="2042564"/>
            <a:chExt cx="2960424" cy="649345"/>
          </a:xfrm>
        </p:grpSpPr>
        <p:sp>
          <p:nvSpPr>
            <p:cNvPr id="8" name="文本框 7"/>
            <p:cNvSpPr txBox="1"/>
            <p:nvPr/>
          </p:nvSpPr>
          <p:spPr>
            <a:xfrm>
              <a:off x="749412" y="2058723"/>
              <a:ext cx="2427012" cy="633186"/>
            </a:xfrm>
            <a:prstGeom prst="rect">
              <a:avLst/>
            </a:prstGeom>
            <a:noFill/>
          </p:spPr>
          <p:txBody>
            <a:bodyPr wrap="square" rtlCol="0">
              <a:spAutoFit/>
            </a:bodyPr>
            <a:lstStyle/>
            <a:p>
              <a:pPr>
                <a:lnSpc>
                  <a:spcPct val="120000"/>
                </a:lnSpc>
              </a:pPr>
              <a:r>
                <a:rPr lang="zh-CN" altLang="en-US" sz="3200" b="1" dirty="0">
                  <a:solidFill>
                    <a:schemeClr val="accent1"/>
                  </a:solidFill>
                  <a:latin typeface="华文中宋" panose="02010600040101010101" pitchFamily="2" charset="-122"/>
                  <a:ea typeface="华文中宋" panose="02010600040101010101" pitchFamily="2" charset="-122"/>
                </a:rPr>
                <a:t>研究背景</a:t>
              </a:r>
            </a:p>
          </p:txBody>
        </p:sp>
        <p:sp>
          <p:nvSpPr>
            <p:cNvPr id="11" name="文本框 10"/>
            <p:cNvSpPr txBox="1"/>
            <p:nvPr/>
          </p:nvSpPr>
          <p:spPr>
            <a:xfrm>
              <a:off x="216000" y="2042564"/>
              <a:ext cx="613080" cy="633186"/>
            </a:xfrm>
            <a:prstGeom prst="rect">
              <a:avLst/>
            </a:prstGeom>
            <a:noFill/>
          </p:spPr>
          <p:txBody>
            <a:bodyPr wrap="square" rtlCol="0">
              <a:spAutoFit/>
            </a:bodyPr>
            <a:lstStyle/>
            <a:p>
              <a:pPr algn="ctr">
                <a:lnSpc>
                  <a:spcPct val="120000"/>
                </a:lnSpc>
              </a:pPr>
              <a:r>
                <a:rPr lang="en-US" altLang="zh-CN" sz="3200" dirty="0">
                  <a:solidFill>
                    <a:schemeClr val="accent1"/>
                  </a:solidFill>
                  <a:latin typeface="华文中宋" panose="02010600040101010101" pitchFamily="2" charset="-122"/>
                  <a:ea typeface="华文中宋" panose="02010600040101010101" pitchFamily="2" charset="-122"/>
                </a:rPr>
                <a:t>1.</a:t>
              </a:r>
              <a:endParaRPr lang="zh-CN" altLang="en-US" sz="3200" dirty="0">
                <a:solidFill>
                  <a:schemeClr val="accent1"/>
                </a:solidFill>
                <a:latin typeface="华文中宋" panose="02010600040101010101" pitchFamily="2" charset="-122"/>
                <a:ea typeface="华文中宋" panose="02010600040101010101" pitchFamily="2" charset="-122"/>
              </a:endParaRPr>
            </a:p>
          </p:txBody>
        </p:sp>
      </p:grpSp>
      <p:grpSp>
        <p:nvGrpSpPr>
          <p:cNvPr id="24" name="组合 23">
            <a:extLst>
              <a:ext uri="{FF2B5EF4-FFF2-40B4-BE49-F238E27FC236}">
                <a16:creationId xmlns:a16="http://schemas.microsoft.com/office/drawing/2014/main" id="{F4B13478-C28F-4C2C-8485-96E1419CE2FD}"/>
              </a:ext>
            </a:extLst>
          </p:cNvPr>
          <p:cNvGrpSpPr/>
          <p:nvPr/>
        </p:nvGrpSpPr>
        <p:grpSpPr>
          <a:xfrm>
            <a:off x="5979411" y="1703933"/>
            <a:ext cx="2960424" cy="649346"/>
            <a:chOff x="216000" y="2042564"/>
            <a:chExt cx="2960424" cy="649345"/>
          </a:xfrm>
        </p:grpSpPr>
        <p:sp>
          <p:nvSpPr>
            <p:cNvPr id="25" name="文本框 24">
              <a:extLst>
                <a:ext uri="{FF2B5EF4-FFF2-40B4-BE49-F238E27FC236}">
                  <a16:creationId xmlns:a16="http://schemas.microsoft.com/office/drawing/2014/main" id="{A8A6C938-CE5A-4780-807C-0EF50048C038}"/>
                </a:ext>
              </a:extLst>
            </p:cNvPr>
            <p:cNvSpPr txBox="1"/>
            <p:nvPr/>
          </p:nvSpPr>
          <p:spPr>
            <a:xfrm>
              <a:off x="749412" y="2058723"/>
              <a:ext cx="2427012" cy="633186"/>
            </a:xfrm>
            <a:prstGeom prst="rect">
              <a:avLst/>
            </a:prstGeom>
            <a:noFill/>
          </p:spPr>
          <p:txBody>
            <a:bodyPr wrap="square" rtlCol="0">
              <a:spAutoFit/>
            </a:bodyPr>
            <a:lstStyle/>
            <a:p>
              <a:pPr>
                <a:lnSpc>
                  <a:spcPct val="120000"/>
                </a:lnSpc>
              </a:pPr>
              <a:r>
                <a:rPr lang="zh-CN" altLang="en-US" sz="3200" b="1" dirty="0">
                  <a:solidFill>
                    <a:schemeClr val="accent1"/>
                  </a:solidFill>
                  <a:latin typeface="华文中宋" panose="02010600040101010101" pitchFamily="2" charset="-122"/>
                  <a:ea typeface="华文中宋" panose="02010600040101010101" pitchFamily="2" charset="-122"/>
                </a:rPr>
                <a:t>研究内容</a:t>
              </a:r>
            </a:p>
          </p:txBody>
        </p:sp>
        <p:sp>
          <p:nvSpPr>
            <p:cNvPr id="26" name="文本框 25">
              <a:extLst>
                <a:ext uri="{FF2B5EF4-FFF2-40B4-BE49-F238E27FC236}">
                  <a16:creationId xmlns:a16="http://schemas.microsoft.com/office/drawing/2014/main" id="{FD2A4D5D-B965-4139-8501-CF29BB4618A5}"/>
                </a:ext>
              </a:extLst>
            </p:cNvPr>
            <p:cNvSpPr txBox="1"/>
            <p:nvPr/>
          </p:nvSpPr>
          <p:spPr>
            <a:xfrm>
              <a:off x="216000" y="2042564"/>
              <a:ext cx="613080" cy="633186"/>
            </a:xfrm>
            <a:prstGeom prst="rect">
              <a:avLst/>
            </a:prstGeom>
            <a:noFill/>
          </p:spPr>
          <p:txBody>
            <a:bodyPr wrap="square" rtlCol="0">
              <a:spAutoFit/>
            </a:bodyPr>
            <a:lstStyle/>
            <a:p>
              <a:pPr algn="ctr">
                <a:lnSpc>
                  <a:spcPct val="120000"/>
                </a:lnSpc>
              </a:pPr>
              <a:r>
                <a:rPr lang="en-US" altLang="zh-CN" sz="3200" dirty="0">
                  <a:solidFill>
                    <a:schemeClr val="accent1"/>
                  </a:solidFill>
                  <a:latin typeface="华文中宋" panose="02010600040101010101" pitchFamily="2" charset="-122"/>
                  <a:ea typeface="华文中宋" panose="02010600040101010101" pitchFamily="2" charset="-122"/>
                </a:rPr>
                <a:t>2.</a:t>
              </a:r>
              <a:endParaRPr lang="zh-CN" altLang="en-US" sz="3200" dirty="0">
                <a:solidFill>
                  <a:schemeClr val="accent1"/>
                </a:solidFill>
                <a:latin typeface="华文中宋" panose="02010600040101010101" pitchFamily="2" charset="-122"/>
                <a:ea typeface="华文中宋" panose="02010600040101010101" pitchFamily="2" charset="-122"/>
              </a:endParaRPr>
            </a:p>
          </p:txBody>
        </p:sp>
      </p:grpSp>
      <p:grpSp>
        <p:nvGrpSpPr>
          <p:cNvPr id="27" name="组合 26">
            <a:extLst>
              <a:ext uri="{FF2B5EF4-FFF2-40B4-BE49-F238E27FC236}">
                <a16:creationId xmlns:a16="http://schemas.microsoft.com/office/drawing/2014/main" id="{AE3791FC-00B3-48EA-8DF2-D9214970197A}"/>
              </a:ext>
            </a:extLst>
          </p:cNvPr>
          <p:cNvGrpSpPr/>
          <p:nvPr/>
        </p:nvGrpSpPr>
        <p:grpSpPr>
          <a:xfrm>
            <a:off x="1231551" y="3710847"/>
            <a:ext cx="2960424" cy="649346"/>
            <a:chOff x="216000" y="2042564"/>
            <a:chExt cx="2960424" cy="649345"/>
          </a:xfrm>
        </p:grpSpPr>
        <p:sp>
          <p:nvSpPr>
            <p:cNvPr id="28" name="文本框 27">
              <a:extLst>
                <a:ext uri="{FF2B5EF4-FFF2-40B4-BE49-F238E27FC236}">
                  <a16:creationId xmlns:a16="http://schemas.microsoft.com/office/drawing/2014/main" id="{22F76A1C-9B4B-447E-8B26-BFBE83864118}"/>
                </a:ext>
              </a:extLst>
            </p:cNvPr>
            <p:cNvSpPr txBox="1"/>
            <p:nvPr/>
          </p:nvSpPr>
          <p:spPr>
            <a:xfrm>
              <a:off x="749412" y="2058723"/>
              <a:ext cx="2427012" cy="633186"/>
            </a:xfrm>
            <a:prstGeom prst="rect">
              <a:avLst/>
            </a:prstGeom>
            <a:noFill/>
          </p:spPr>
          <p:txBody>
            <a:bodyPr wrap="square" rtlCol="0">
              <a:spAutoFit/>
            </a:bodyPr>
            <a:lstStyle/>
            <a:p>
              <a:pPr>
                <a:lnSpc>
                  <a:spcPct val="120000"/>
                </a:lnSpc>
              </a:pPr>
              <a:r>
                <a:rPr lang="zh-CN" altLang="en-US" sz="3200" b="1" dirty="0">
                  <a:solidFill>
                    <a:schemeClr val="accent1"/>
                  </a:solidFill>
                  <a:latin typeface="华文中宋" panose="02010600040101010101" pitchFamily="2" charset="-122"/>
                  <a:ea typeface="华文中宋" panose="02010600040101010101" pitchFamily="2" charset="-122"/>
                </a:rPr>
                <a:t>经验研究</a:t>
              </a:r>
            </a:p>
          </p:txBody>
        </p:sp>
        <p:sp>
          <p:nvSpPr>
            <p:cNvPr id="29" name="文本框 28">
              <a:extLst>
                <a:ext uri="{FF2B5EF4-FFF2-40B4-BE49-F238E27FC236}">
                  <a16:creationId xmlns:a16="http://schemas.microsoft.com/office/drawing/2014/main" id="{A935C32F-248C-45F7-9B60-A77F4F562C10}"/>
                </a:ext>
              </a:extLst>
            </p:cNvPr>
            <p:cNvSpPr txBox="1"/>
            <p:nvPr/>
          </p:nvSpPr>
          <p:spPr>
            <a:xfrm>
              <a:off x="216000" y="2042564"/>
              <a:ext cx="613080" cy="633186"/>
            </a:xfrm>
            <a:prstGeom prst="rect">
              <a:avLst/>
            </a:prstGeom>
            <a:noFill/>
          </p:spPr>
          <p:txBody>
            <a:bodyPr wrap="square" rtlCol="0">
              <a:spAutoFit/>
            </a:bodyPr>
            <a:lstStyle/>
            <a:p>
              <a:pPr algn="ctr">
                <a:lnSpc>
                  <a:spcPct val="120000"/>
                </a:lnSpc>
              </a:pPr>
              <a:r>
                <a:rPr lang="en-US" altLang="zh-CN" sz="3200" dirty="0">
                  <a:solidFill>
                    <a:schemeClr val="accent1"/>
                  </a:solidFill>
                  <a:latin typeface="华文中宋" panose="02010600040101010101" pitchFamily="2" charset="-122"/>
                  <a:ea typeface="华文中宋" panose="02010600040101010101" pitchFamily="2" charset="-122"/>
                </a:rPr>
                <a:t>3.</a:t>
              </a:r>
              <a:endParaRPr lang="zh-CN" altLang="en-US" sz="3200" dirty="0">
                <a:solidFill>
                  <a:schemeClr val="accent1"/>
                </a:solidFill>
                <a:latin typeface="华文中宋" panose="02010600040101010101" pitchFamily="2" charset="-122"/>
                <a:ea typeface="华文中宋" panose="02010600040101010101" pitchFamily="2" charset="-122"/>
              </a:endParaRPr>
            </a:p>
          </p:txBody>
        </p:sp>
      </p:grpSp>
      <p:grpSp>
        <p:nvGrpSpPr>
          <p:cNvPr id="30" name="组合 29">
            <a:extLst>
              <a:ext uri="{FF2B5EF4-FFF2-40B4-BE49-F238E27FC236}">
                <a16:creationId xmlns:a16="http://schemas.microsoft.com/office/drawing/2014/main" id="{BC31328B-5EDF-4D2D-A7EE-17DE568488CB}"/>
              </a:ext>
            </a:extLst>
          </p:cNvPr>
          <p:cNvGrpSpPr/>
          <p:nvPr/>
        </p:nvGrpSpPr>
        <p:grpSpPr>
          <a:xfrm>
            <a:off x="5979411" y="3710847"/>
            <a:ext cx="2960424" cy="649346"/>
            <a:chOff x="216000" y="2042564"/>
            <a:chExt cx="2960424" cy="649345"/>
          </a:xfrm>
        </p:grpSpPr>
        <p:sp>
          <p:nvSpPr>
            <p:cNvPr id="31" name="文本框 30">
              <a:extLst>
                <a:ext uri="{FF2B5EF4-FFF2-40B4-BE49-F238E27FC236}">
                  <a16:creationId xmlns:a16="http://schemas.microsoft.com/office/drawing/2014/main" id="{532E89BC-9FF6-4D64-88BC-CA2C7CFB9B46}"/>
                </a:ext>
              </a:extLst>
            </p:cNvPr>
            <p:cNvSpPr txBox="1"/>
            <p:nvPr/>
          </p:nvSpPr>
          <p:spPr>
            <a:xfrm>
              <a:off x="749412" y="2058723"/>
              <a:ext cx="2427012" cy="633186"/>
            </a:xfrm>
            <a:prstGeom prst="rect">
              <a:avLst/>
            </a:prstGeom>
            <a:noFill/>
          </p:spPr>
          <p:txBody>
            <a:bodyPr wrap="square" rtlCol="0">
              <a:spAutoFit/>
            </a:bodyPr>
            <a:lstStyle/>
            <a:p>
              <a:pPr>
                <a:lnSpc>
                  <a:spcPct val="120000"/>
                </a:lnSpc>
              </a:pPr>
              <a:r>
                <a:rPr lang="zh-CN" altLang="en-US" sz="3200" b="1" dirty="0">
                  <a:solidFill>
                    <a:schemeClr val="accent1"/>
                  </a:solidFill>
                  <a:latin typeface="华文中宋" panose="02010600040101010101" pitchFamily="2" charset="-122"/>
                  <a:ea typeface="华文中宋" panose="02010600040101010101" pitchFamily="2" charset="-122"/>
                </a:rPr>
                <a:t>总结</a:t>
              </a:r>
            </a:p>
          </p:txBody>
        </p:sp>
        <p:sp>
          <p:nvSpPr>
            <p:cNvPr id="41" name="文本框 40">
              <a:extLst>
                <a:ext uri="{FF2B5EF4-FFF2-40B4-BE49-F238E27FC236}">
                  <a16:creationId xmlns:a16="http://schemas.microsoft.com/office/drawing/2014/main" id="{18A7BA0E-ECD5-483C-8A74-FA0AE3A77D63}"/>
                </a:ext>
              </a:extLst>
            </p:cNvPr>
            <p:cNvSpPr txBox="1"/>
            <p:nvPr/>
          </p:nvSpPr>
          <p:spPr>
            <a:xfrm>
              <a:off x="216000" y="2042564"/>
              <a:ext cx="613080" cy="633186"/>
            </a:xfrm>
            <a:prstGeom prst="rect">
              <a:avLst/>
            </a:prstGeom>
            <a:noFill/>
          </p:spPr>
          <p:txBody>
            <a:bodyPr wrap="square" rtlCol="0">
              <a:spAutoFit/>
            </a:bodyPr>
            <a:lstStyle/>
            <a:p>
              <a:pPr algn="ctr">
                <a:lnSpc>
                  <a:spcPct val="120000"/>
                </a:lnSpc>
              </a:pPr>
              <a:r>
                <a:rPr lang="en-US" altLang="zh-CN" sz="3200" dirty="0">
                  <a:solidFill>
                    <a:schemeClr val="accent1"/>
                  </a:solidFill>
                  <a:latin typeface="华文中宋" panose="02010600040101010101" pitchFamily="2" charset="-122"/>
                  <a:ea typeface="华文中宋" panose="02010600040101010101" pitchFamily="2" charset="-122"/>
                </a:rPr>
                <a:t>4.</a:t>
              </a:r>
              <a:endParaRPr lang="zh-CN" altLang="en-US" sz="3200" dirty="0">
                <a:solidFill>
                  <a:schemeClr val="accent1"/>
                </a:solidFill>
                <a:latin typeface="华文中宋" panose="02010600040101010101" pitchFamily="2" charset="-122"/>
                <a:ea typeface="华文中宋" panose="02010600040101010101" pitchFamily="2" charset="-122"/>
              </a:endParaRPr>
            </a:p>
          </p:txBody>
        </p:sp>
      </p:grpSp>
    </p:spTree>
    <p:extLst>
      <p:ext uri="{BB962C8B-B14F-4D97-AF65-F5344CB8AC3E}">
        <p14:creationId xmlns:p14="http://schemas.microsoft.com/office/powerpoint/2010/main" val="146289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5209" y="285751"/>
            <a:ext cx="11629747" cy="6286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zh-CN" altLang="en-US" sz="1351"/>
          </a:p>
        </p:txBody>
      </p:sp>
      <p:sp>
        <p:nvSpPr>
          <p:cNvPr id="4" name="矩形 3"/>
          <p:cNvSpPr/>
          <p:nvPr/>
        </p:nvSpPr>
        <p:spPr>
          <a:xfrm>
            <a:off x="4675580" y="2923742"/>
            <a:ext cx="2840842" cy="1010533"/>
          </a:xfrm>
          <a:prstGeom prst="rect">
            <a:avLst/>
          </a:prstGeom>
        </p:spPr>
        <p:txBody>
          <a:bodyPr wrap="none">
            <a:spAutoFit/>
          </a:bodyPr>
          <a:lstStyle/>
          <a:p>
            <a:pPr algn="ctr">
              <a:lnSpc>
                <a:spcPct val="120000"/>
              </a:lnSpc>
            </a:pPr>
            <a:r>
              <a:rPr lang="en-US" altLang="zh-CN" sz="5400" dirty="0">
                <a:solidFill>
                  <a:schemeClr val="bg1"/>
                </a:solidFill>
                <a:latin typeface="+mn-ea"/>
              </a:rPr>
              <a:t>THANKS</a:t>
            </a:r>
            <a:endParaRPr lang="zh-CN" altLang="en-US" sz="5400" dirty="0">
              <a:solidFill>
                <a:schemeClr val="bg1"/>
              </a:solidFill>
              <a:latin typeface="+mn-ea"/>
            </a:endParaRPr>
          </a:p>
        </p:txBody>
      </p:sp>
    </p:spTree>
    <p:extLst>
      <p:ext uri="{BB962C8B-B14F-4D97-AF65-F5344CB8AC3E}">
        <p14:creationId xmlns:p14="http://schemas.microsoft.com/office/powerpoint/2010/main" val="2699925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34720" y="525067"/>
            <a:ext cx="6557333" cy="416571"/>
          </a:xfrm>
        </p:spPr>
        <p:txBody>
          <a:bodyPr>
            <a:normAutofit lnSpcReduction="10000"/>
          </a:bodyPr>
          <a:lstStyle/>
          <a:p>
            <a:r>
              <a:rPr lang="en-US" altLang="zh-CN" dirty="0">
                <a:latin typeface="华文中宋" panose="02010600040101010101" pitchFamily="2" charset="-122"/>
                <a:ea typeface="华文中宋" panose="02010600040101010101" pitchFamily="2" charset="-122"/>
              </a:rPr>
              <a:t>1. </a:t>
            </a:r>
            <a:r>
              <a:rPr lang="zh-CN" altLang="en-US" dirty="0">
                <a:latin typeface="华文中宋" panose="02010600040101010101" pitchFamily="2" charset="-122"/>
                <a:ea typeface="华文中宋" panose="02010600040101010101" pitchFamily="2" charset="-122"/>
              </a:rPr>
              <a:t>研究背景</a:t>
            </a:r>
            <a:endParaRPr lang="en-US" altLang="zh-CN" dirty="0">
              <a:latin typeface="华文中宋" panose="02010600040101010101" pitchFamily="2" charset="-122"/>
              <a:ea typeface="华文中宋" panose="02010600040101010101" pitchFamily="2" charset="-122"/>
            </a:endParaRPr>
          </a:p>
        </p:txBody>
      </p:sp>
      <p:sp>
        <p:nvSpPr>
          <p:cNvPr id="12" name="TextBox 9">
            <a:extLst>
              <a:ext uri="{FF2B5EF4-FFF2-40B4-BE49-F238E27FC236}">
                <a16:creationId xmlns:a16="http://schemas.microsoft.com/office/drawing/2014/main" id="{6C6CC0E1-78CD-40E0-8F2D-9DE34EA43527}"/>
              </a:ext>
            </a:extLst>
          </p:cNvPr>
          <p:cNvSpPr txBox="1"/>
          <p:nvPr/>
        </p:nvSpPr>
        <p:spPr>
          <a:xfrm>
            <a:off x="772746" y="1486943"/>
            <a:ext cx="10335418" cy="777329"/>
          </a:xfrm>
          <a:prstGeom prst="rect">
            <a:avLst/>
          </a:prstGeom>
          <a:noFill/>
        </p:spPr>
        <p:txBody>
          <a:bodyPr wrap="square">
            <a:spAutoFit/>
          </a:bodyPr>
          <a:lstStyle/>
          <a:p>
            <a:pPr>
              <a:lnSpc>
                <a:spcPct val="130000"/>
              </a:lnSpc>
              <a:spcBef>
                <a:spcPts val="600"/>
              </a:spcBef>
              <a:defRPr/>
            </a:pPr>
            <a:r>
              <a:rPr lang="zh-CN" altLang="en-US" dirty="0">
                <a:latin typeface="华文中宋" panose="02010600040101010101" pitchFamily="2" charset="-122"/>
                <a:ea typeface="华文中宋" panose="02010600040101010101" pitchFamily="2" charset="-122"/>
                <a:cs typeface="Times New Roman" panose="02020603050405020304" pitchFamily="18" charset="0"/>
              </a:rPr>
              <a:t>故障定位是系统维护中重要的环节，软件故障定位技术通过审查源代码、分析测试过程的软件行为和测试结果来定位包含故障的代码片段</a:t>
            </a:r>
            <a:endParaRPr lang="en-US" altLang="zh-CN"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13" name="TextBox 9">
            <a:extLst>
              <a:ext uri="{FF2B5EF4-FFF2-40B4-BE49-F238E27FC236}">
                <a16:creationId xmlns:a16="http://schemas.microsoft.com/office/drawing/2014/main" id="{D7DB9B57-76FD-4605-B6D6-626464B65CB5}"/>
              </a:ext>
            </a:extLst>
          </p:cNvPr>
          <p:cNvSpPr txBox="1">
            <a:spLocks noChangeArrowheads="1"/>
          </p:cNvSpPr>
          <p:nvPr/>
        </p:nvSpPr>
        <p:spPr bwMode="auto">
          <a:xfrm>
            <a:off x="403113" y="959607"/>
            <a:ext cx="10447629" cy="525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marL="342891" indent="-342891">
              <a:lnSpc>
                <a:spcPct val="130000"/>
              </a:lnSpc>
              <a:spcBef>
                <a:spcPts val="600"/>
              </a:spcBef>
              <a:buFont typeface="Wingdings" panose="05000000000000000000" pitchFamily="2" charset="2"/>
              <a:buChar char="n"/>
              <a:defRPr/>
            </a:pPr>
            <a:r>
              <a:rPr lang="zh-CN" altLang="en-US" sz="2400" dirty="0">
                <a:latin typeface="华文中宋" panose="02010600040101010101" pitchFamily="2" charset="-122"/>
                <a:ea typeface="华文中宋" panose="02010600040101010101" pitchFamily="2" charset="-122"/>
              </a:rPr>
              <a:t>故障定位（</a:t>
            </a:r>
            <a:r>
              <a:rPr lang="en-US" altLang="zh-CN" sz="2400" dirty="0">
                <a:latin typeface="华文中宋" panose="02010600040101010101" pitchFamily="2" charset="-122"/>
                <a:ea typeface="华文中宋" panose="02010600040101010101" pitchFamily="2" charset="-122"/>
              </a:rPr>
              <a:t>Fault Localization</a:t>
            </a:r>
            <a:r>
              <a:rPr lang="zh-CN" altLang="en-US" sz="2400" dirty="0">
                <a:latin typeface="华文中宋" panose="02010600040101010101" pitchFamily="2" charset="-122"/>
                <a:ea typeface="华文中宋" panose="02010600040101010101" pitchFamily="2" charset="-122"/>
              </a:rPr>
              <a:t>，</a:t>
            </a:r>
            <a:r>
              <a:rPr lang="en-US" altLang="zh-CN" sz="2400" dirty="0">
                <a:latin typeface="华文中宋" panose="02010600040101010101" pitchFamily="2" charset="-122"/>
                <a:ea typeface="华文中宋" panose="02010600040101010101" pitchFamily="2" charset="-122"/>
              </a:rPr>
              <a:t>FL</a:t>
            </a:r>
            <a:r>
              <a:rPr lang="zh-CN" altLang="en-US" sz="2400" dirty="0">
                <a:latin typeface="华文中宋" panose="02010600040101010101" pitchFamily="2" charset="-122"/>
                <a:ea typeface="华文中宋" panose="02010600040101010101" pitchFamily="2" charset="-122"/>
              </a:rPr>
              <a:t>）</a:t>
            </a:r>
            <a:endParaRPr lang="en-US" altLang="zh-CN" sz="2400" dirty="0">
              <a:latin typeface="华文中宋" panose="02010600040101010101" pitchFamily="2" charset="-122"/>
              <a:ea typeface="华文中宋" panose="02010600040101010101" pitchFamily="2" charset="-122"/>
            </a:endParaRPr>
          </a:p>
        </p:txBody>
      </p:sp>
      <p:sp>
        <p:nvSpPr>
          <p:cNvPr id="6" name="TextBox 9">
            <a:extLst>
              <a:ext uri="{FF2B5EF4-FFF2-40B4-BE49-F238E27FC236}">
                <a16:creationId xmlns:a16="http://schemas.microsoft.com/office/drawing/2014/main" id="{6C6CC0E1-78CD-40E0-8F2D-9DE34EA43527}"/>
              </a:ext>
            </a:extLst>
          </p:cNvPr>
          <p:cNvSpPr txBox="1"/>
          <p:nvPr/>
        </p:nvSpPr>
        <p:spPr>
          <a:xfrm>
            <a:off x="2756153" y="5238238"/>
            <a:ext cx="4470077" cy="1366528"/>
          </a:xfrm>
          <a:prstGeom prst="rect">
            <a:avLst/>
          </a:prstGeom>
          <a:noFill/>
        </p:spPr>
        <p:txBody>
          <a:bodyPr wrap="square">
            <a:spAutoFit/>
          </a:bodyPr>
          <a:lstStyle/>
          <a:p>
            <a:pPr marL="457200" indent="-457200">
              <a:lnSpc>
                <a:spcPct val="130000"/>
              </a:lnSpc>
              <a:spcBef>
                <a:spcPts val="600"/>
              </a:spcBef>
              <a:buFont typeface="+mj-lt"/>
              <a:buAutoNum type="arabicPeriod"/>
              <a:defRPr/>
            </a:pPr>
            <a:r>
              <a:rPr lang="zh-CN" altLang="en-US" dirty="0">
                <a:latin typeface="华文中宋" panose="02010600040101010101" pitchFamily="2" charset="-122"/>
                <a:ea typeface="华文中宋" panose="02010600040101010101" pitchFamily="2" charset="-122"/>
              </a:rPr>
              <a:t>只利用了</a:t>
            </a:r>
            <a:r>
              <a:rPr lang="zh-CN" altLang="en-US" dirty="0">
                <a:solidFill>
                  <a:srgbClr val="FF0000"/>
                </a:solidFill>
                <a:latin typeface="华文中宋" panose="02010600040101010101" pitchFamily="2" charset="-122"/>
                <a:ea typeface="华文中宋" panose="02010600040101010101" pitchFamily="2" charset="-122"/>
              </a:rPr>
              <a:t>有限的</a:t>
            </a:r>
            <a:r>
              <a:rPr lang="zh-CN" altLang="en-US" dirty="0">
                <a:latin typeface="华文中宋" panose="02010600040101010101" pitchFamily="2" charset="-122"/>
                <a:ea typeface="华文中宋" panose="02010600040101010101" pitchFamily="2" charset="-122"/>
              </a:rPr>
              <a:t>程序特征</a:t>
            </a:r>
            <a:endParaRPr lang="en-US" altLang="zh-CN" dirty="0">
              <a:latin typeface="华文中宋" panose="02010600040101010101" pitchFamily="2" charset="-122"/>
              <a:ea typeface="华文中宋" panose="02010600040101010101" pitchFamily="2" charset="-122"/>
            </a:endParaRPr>
          </a:p>
          <a:p>
            <a:pPr marL="457200" indent="-457200">
              <a:lnSpc>
                <a:spcPct val="130000"/>
              </a:lnSpc>
              <a:spcBef>
                <a:spcPts val="600"/>
              </a:spcBef>
              <a:buFont typeface="+mj-lt"/>
              <a:buAutoNum type="arabicPeriod"/>
              <a:defRPr/>
            </a:pPr>
            <a:r>
              <a:rPr lang="zh-CN" altLang="en-US" dirty="0">
                <a:latin typeface="华文中宋" panose="02010600040101010101" pitchFamily="2" charset="-122"/>
                <a:ea typeface="华文中宋" panose="02010600040101010101" pitchFamily="2" charset="-122"/>
              </a:rPr>
              <a:t>采用</a:t>
            </a:r>
            <a:r>
              <a:rPr lang="zh-CN" altLang="en-US" dirty="0">
                <a:solidFill>
                  <a:srgbClr val="FF0000"/>
                </a:solidFill>
                <a:latin typeface="华文中宋" panose="02010600040101010101" pitchFamily="2" charset="-122"/>
                <a:ea typeface="华文中宋" panose="02010600040101010101" pitchFamily="2" charset="-122"/>
              </a:rPr>
              <a:t>固定的</a:t>
            </a:r>
            <a:r>
              <a:rPr lang="zh-CN" altLang="en-US" dirty="0">
                <a:latin typeface="华文中宋" panose="02010600040101010101" pitchFamily="2" charset="-122"/>
                <a:ea typeface="华文中宋" panose="02010600040101010101" pitchFamily="2" charset="-122"/>
              </a:rPr>
              <a:t>怀疑度公式</a:t>
            </a:r>
            <a:endParaRPr lang="en-US" altLang="zh-CN" dirty="0">
              <a:latin typeface="华文中宋" panose="02010600040101010101" pitchFamily="2" charset="-122"/>
              <a:ea typeface="华文中宋" panose="02010600040101010101" pitchFamily="2" charset="-122"/>
              <a:cs typeface="Times New Roman" panose="02020603050405020304" pitchFamily="18" charset="0"/>
            </a:endParaRPr>
          </a:p>
          <a:p>
            <a:pPr marL="342891" indent="-342891">
              <a:lnSpc>
                <a:spcPct val="130000"/>
              </a:lnSpc>
              <a:spcBef>
                <a:spcPts val="600"/>
              </a:spcBef>
              <a:buFont typeface="Wingdings" panose="05000000000000000000" pitchFamily="2" charset="2"/>
              <a:buChar char="l"/>
              <a:defRPr/>
            </a:pPr>
            <a:endParaRPr lang="en-US" altLang="zh-CN" sz="2000" dirty="0">
              <a:latin typeface="华文中宋" panose="02010600040101010101" pitchFamily="2" charset="-122"/>
              <a:ea typeface="华文中宋" panose="02010600040101010101" pitchFamily="2" charset="-122"/>
            </a:endParaRPr>
          </a:p>
        </p:txBody>
      </p:sp>
      <p:sp>
        <p:nvSpPr>
          <p:cNvPr id="7" name="TextBox 9">
            <a:extLst>
              <a:ext uri="{FF2B5EF4-FFF2-40B4-BE49-F238E27FC236}">
                <a16:creationId xmlns:a16="http://schemas.microsoft.com/office/drawing/2014/main" id="{7B1449DE-BFE8-46EB-B2A6-576C20B005D4}"/>
              </a:ext>
            </a:extLst>
          </p:cNvPr>
          <p:cNvSpPr txBox="1"/>
          <p:nvPr/>
        </p:nvSpPr>
        <p:spPr>
          <a:xfrm>
            <a:off x="1261047" y="6213720"/>
            <a:ext cx="10897523" cy="452432"/>
          </a:xfrm>
          <a:prstGeom prst="rect">
            <a:avLst/>
          </a:prstGeom>
          <a:noFill/>
        </p:spPr>
        <p:txBody>
          <a:bodyPr wrap="square">
            <a:spAutoFit/>
          </a:bodyPr>
          <a:lstStyle/>
          <a:p>
            <a:pPr>
              <a:lnSpc>
                <a:spcPct val="130000"/>
              </a:lnSpc>
              <a:spcBef>
                <a:spcPts val="600"/>
              </a:spcBef>
              <a:defRPr/>
            </a:pPr>
            <a:r>
              <a:rPr lang="zh-CN" altLang="en-US" dirty="0">
                <a:latin typeface="华文中宋" panose="02010600040101010101" pitchFamily="2" charset="-122"/>
                <a:ea typeface="华文中宋" panose="02010600040101010101" pitchFamily="2" charset="-122"/>
              </a:rPr>
              <a:t>提出了一种新的利用程序的</a:t>
            </a:r>
            <a:r>
              <a:rPr lang="zh-CN" altLang="en-US" dirty="0">
                <a:solidFill>
                  <a:srgbClr val="FF0000"/>
                </a:solidFill>
                <a:latin typeface="华文中宋" panose="02010600040101010101" pitchFamily="2" charset="-122"/>
                <a:ea typeface="华文中宋" panose="02010600040101010101" pitchFamily="2" charset="-122"/>
              </a:rPr>
              <a:t>动态特征和静态特征</a:t>
            </a:r>
            <a:r>
              <a:rPr lang="zh-CN" altLang="en-US" dirty="0">
                <a:latin typeface="华文中宋" panose="02010600040101010101" pitchFamily="2" charset="-122"/>
                <a:ea typeface="华文中宋" panose="02010600040101010101" pitchFamily="2" charset="-122"/>
              </a:rPr>
              <a:t>进行学习排序的故障定位方法</a:t>
            </a:r>
            <a:r>
              <a:rPr lang="en-US" altLang="zh-CN" dirty="0">
                <a:latin typeface="华文中宋" panose="02010600040101010101" pitchFamily="2" charset="-122"/>
                <a:ea typeface="华文中宋" panose="02010600040101010101" pitchFamily="2" charset="-122"/>
              </a:rPr>
              <a:t>PRINCE</a:t>
            </a:r>
          </a:p>
        </p:txBody>
      </p:sp>
      <p:sp>
        <p:nvSpPr>
          <p:cNvPr id="3" name="矩形 2"/>
          <p:cNvSpPr/>
          <p:nvPr/>
        </p:nvSpPr>
        <p:spPr>
          <a:xfrm>
            <a:off x="6715712" y="2439103"/>
            <a:ext cx="4392452" cy="453329"/>
          </a:xfrm>
          <a:prstGeom prst="rect">
            <a:avLst/>
          </a:prstGeom>
        </p:spPr>
        <p:txBody>
          <a:bodyPr wrap="none">
            <a:spAutoFit/>
          </a:bodyPr>
          <a:lstStyle/>
          <a:p>
            <a:pPr marL="342891" indent="-342891">
              <a:lnSpc>
                <a:spcPct val="130000"/>
              </a:lnSpc>
              <a:spcBef>
                <a:spcPts val="600"/>
              </a:spcBef>
              <a:buFont typeface="Wingdings" pitchFamily="2" charset="2"/>
              <a:buChar char="l"/>
              <a:defRPr/>
            </a:pPr>
            <a:r>
              <a:rPr lang="zh-CN" altLang="en-US" sz="2000" dirty="0">
                <a:latin typeface="华文中宋" panose="02010600040101010101" pitchFamily="2" charset="-122"/>
                <a:ea typeface="华文中宋" panose="02010600040101010101" pitchFamily="2" charset="-122"/>
              </a:rPr>
              <a:t>基于频谱的故障定位（</a:t>
            </a:r>
            <a:r>
              <a:rPr lang="en-US" altLang="zh-CN" sz="2000" dirty="0">
                <a:latin typeface="华文中宋" panose="02010600040101010101" pitchFamily="2" charset="-122"/>
                <a:ea typeface="华文中宋" panose="02010600040101010101" pitchFamily="2" charset="-122"/>
              </a:rPr>
              <a:t>SBFL</a:t>
            </a:r>
            <a:r>
              <a:rPr lang="zh-CN" altLang="en-US" sz="2000" dirty="0">
                <a:latin typeface="华文中宋" panose="02010600040101010101" pitchFamily="2" charset="-122"/>
                <a:ea typeface="华文中宋" panose="02010600040101010101" pitchFamily="2" charset="-122"/>
              </a:rPr>
              <a:t>）技术</a:t>
            </a:r>
            <a:endParaRPr lang="en-US" altLang="zh-CN" sz="2000" dirty="0">
              <a:latin typeface="华文中宋" panose="02010600040101010101" pitchFamily="2" charset="-122"/>
              <a:ea typeface="华文中宋" panose="02010600040101010101" pitchFamily="2" charset="-122"/>
              <a:cs typeface="Times New Roman" panose="02020603050405020304" pitchFamily="18" charset="0"/>
            </a:endParaRPr>
          </a:p>
        </p:txBody>
      </p:sp>
      <p:pic>
        <p:nvPicPr>
          <p:cNvPr id="9" name="图片 8">
            <a:extLst>
              <a:ext uri="{FF2B5EF4-FFF2-40B4-BE49-F238E27FC236}">
                <a16:creationId xmlns:a16="http://schemas.microsoft.com/office/drawing/2014/main" id="{9CB4F2CC-3386-42F3-A00B-4C90CBEB54A6}"/>
              </a:ext>
            </a:extLst>
          </p:cNvPr>
          <p:cNvPicPr>
            <a:picLocks noChangeAspect="1"/>
          </p:cNvPicPr>
          <p:nvPr/>
        </p:nvPicPr>
        <p:blipFill>
          <a:blip r:embed="rId3"/>
          <a:stretch>
            <a:fillRect/>
          </a:stretch>
        </p:blipFill>
        <p:spPr>
          <a:xfrm>
            <a:off x="720741" y="2843851"/>
            <a:ext cx="5642604" cy="2145081"/>
          </a:xfrm>
          <a:prstGeom prst="rect">
            <a:avLst/>
          </a:prstGeom>
        </p:spPr>
      </p:pic>
      <p:sp>
        <p:nvSpPr>
          <p:cNvPr id="10" name="矩形 9">
            <a:extLst>
              <a:ext uri="{FF2B5EF4-FFF2-40B4-BE49-F238E27FC236}">
                <a16:creationId xmlns:a16="http://schemas.microsoft.com/office/drawing/2014/main" id="{BF3ED76B-894A-497A-846B-183B9A6334AA}"/>
              </a:ext>
            </a:extLst>
          </p:cNvPr>
          <p:cNvSpPr/>
          <p:nvPr/>
        </p:nvSpPr>
        <p:spPr>
          <a:xfrm>
            <a:off x="692841" y="2920745"/>
            <a:ext cx="4616003" cy="9644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D082FB28-300F-4A53-8BB1-3B418DFDDBB1}"/>
              </a:ext>
            </a:extLst>
          </p:cNvPr>
          <p:cNvSpPr/>
          <p:nvPr/>
        </p:nvSpPr>
        <p:spPr>
          <a:xfrm>
            <a:off x="2689931" y="3364631"/>
            <a:ext cx="3753059" cy="15149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E2039D80-2CD4-42FD-9E6A-A337FC926CD6}"/>
              </a:ext>
            </a:extLst>
          </p:cNvPr>
          <p:cNvSpPr/>
          <p:nvPr/>
        </p:nvSpPr>
        <p:spPr>
          <a:xfrm>
            <a:off x="1828798" y="3974300"/>
            <a:ext cx="2006353" cy="9644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ACFDD07-27A2-408E-859B-C84F62FC225A}"/>
              </a:ext>
            </a:extLst>
          </p:cNvPr>
          <p:cNvSpPr/>
          <p:nvPr/>
        </p:nvSpPr>
        <p:spPr>
          <a:xfrm>
            <a:off x="634834" y="2381576"/>
            <a:ext cx="4607352" cy="453329"/>
          </a:xfrm>
          <a:prstGeom prst="rect">
            <a:avLst/>
          </a:prstGeom>
        </p:spPr>
        <p:txBody>
          <a:bodyPr wrap="none">
            <a:spAutoFit/>
          </a:bodyPr>
          <a:lstStyle/>
          <a:p>
            <a:pPr marL="342891" indent="-342891">
              <a:lnSpc>
                <a:spcPct val="130000"/>
              </a:lnSpc>
              <a:spcBef>
                <a:spcPts val="600"/>
              </a:spcBef>
              <a:buFont typeface="Wingdings" pitchFamily="2" charset="2"/>
              <a:buChar char="l"/>
              <a:defRPr/>
            </a:pPr>
            <a:r>
              <a:rPr lang="zh-CN" altLang="en-US" sz="2000" dirty="0">
                <a:latin typeface="华文中宋" panose="02010600040101010101" pitchFamily="2" charset="-122"/>
                <a:ea typeface="华文中宋" panose="02010600040101010101" pitchFamily="2" charset="-122"/>
              </a:rPr>
              <a:t>基于变异的故障定位（</a:t>
            </a:r>
            <a:r>
              <a:rPr lang="en-US" altLang="zh-CN" sz="2000" dirty="0">
                <a:latin typeface="华文中宋" panose="02010600040101010101" pitchFamily="2" charset="-122"/>
                <a:ea typeface="华文中宋" panose="02010600040101010101" pitchFamily="2" charset="-122"/>
              </a:rPr>
              <a:t>MBFL</a:t>
            </a:r>
            <a:r>
              <a:rPr lang="zh-CN" altLang="en-US" sz="2000" dirty="0">
                <a:latin typeface="华文中宋" panose="02010600040101010101" pitchFamily="2" charset="-122"/>
                <a:ea typeface="华文中宋" panose="02010600040101010101" pitchFamily="2" charset="-122"/>
              </a:rPr>
              <a:t>）技术</a:t>
            </a:r>
            <a:endParaRPr lang="en-US" altLang="zh-CN" sz="2000"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17" name="TextBox 9">
            <a:extLst>
              <a:ext uri="{FF2B5EF4-FFF2-40B4-BE49-F238E27FC236}">
                <a16:creationId xmlns:a16="http://schemas.microsoft.com/office/drawing/2014/main" id="{712E8EF3-337A-47DA-B658-8F3A3BCA7160}"/>
              </a:ext>
            </a:extLst>
          </p:cNvPr>
          <p:cNvSpPr txBox="1">
            <a:spLocks noChangeArrowheads="1"/>
          </p:cNvSpPr>
          <p:nvPr/>
        </p:nvSpPr>
        <p:spPr bwMode="auto">
          <a:xfrm>
            <a:off x="403112" y="5160876"/>
            <a:ext cx="10447629" cy="525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marL="342891" indent="-342891">
              <a:lnSpc>
                <a:spcPct val="130000"/>
              </a:lnSpc>
              <a:spcBef>
                <a:spcPts val="600"/>
              </a:spcBef>
              <a:buFont typeface="Wingdings" panose="05000000000000000000" pitchFamily="2" charset="2"/>
              <a:buChar char="n"/>
              <a:defRPr/>
            </a:pPr>
            <a:r>
              <a:rPr lang="zh-CN" altLang="en-US" sz="2400" dirty="0">
                <a:latin typeface="华文中宋" panose="02010600040101010101" pitchFamily="2" charset="-122"/>
                <a:ea typeface="华文中宋" panose="02010600040101010101" pitchFamily="2" charset="-122"/>
              </a:rPr>
              <a:t>存在的问题</a:t>
            </a:r>
            <a:endParaRPr lang="en-US" altLang="zh-CN" sz="2400" dirty="0">
              <a:latin typeface="华文中宋" panose="02010600040101010101" pitchFamily="2" charset="-122"/>
              <a:ea typeface="华文中宋" panose="02010600040101010101" pitchFamily="2" charset="-122"/>
            </a:endParaRPr>
          </a:p>
        </p:txBody>
      </p:sp>
      <p:grpSp>
        <p:nvGrpSpPr>
          <p:cNvPr id="8" name="组合 7">
            <a:extLst>
              <a:ext uri="{FF2B5EF4-FFF2-40B4-BE49-F238E27FC236}">
                <a16:creationId xmlns:a16="http://schemas.microsoft.com/office/drawing/2014/main" id="{485104FC-85F2-4FB6-8530-0CB841D369CB}"/>
              </a:ext>
            </a:extLst>
          </p:cNvPr>
          <p:cNvGrpSpPr/>
          <p:nvPr/>
        </p:nvGrpSpPr>
        <p:grpSpPr>
          <a:xfrm>
            <a:off x="6640500" y="2915097"/>
            <a:ext cx="5779363" cy="2231040"/>
            <a:chOff x="6640500" y="2915097"/>
            <a:chExt cx="5779363" cy="2231040"/>
          </a:xfrm>
        </p:grpSpPr>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F35134CB-6827-4AEF-9643-3D168AC15C56}"/>
                    </a:ext>
                  </a:extLst>
                </p:cNvPr>
                <p:cNvSpPr txBox="1"/>
                <p:nvPr/>
              </p:nvSpPr>
              <p:spPr>
                <a:xfrm>
                  <a:off x="7905702" y="2915097"/>
                  <a:ext cx="238379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6"/>
                                  <m:mcJc m:val="center"/>
                                </m:mcPr>
                              </m:mc>
                            </m:mcs>
                            <m:ctrlPr>
                              <a:rPr lang="zh-CN" altLang="en-US" sz="1400" i="1" smtClean="0">
                                <a:latin typeface="Cambria Math" panose="02040503050406030204" pitchFamily="18" charset="0"/>
                              </a:rPr>
                            </m:ctrlPr>
                          </m:mPr>
                          <m:mr>
                            <m:e>
                              <m:sSub>
                                <m:sSubPr>
                                  <m:ctrlPr>
                                    <a:rPr lang="zh-CN" altLang="en-US" sz="1400" i="1">
                                      <a:latin typeface="Cambria Math" panose="02040503050406030204" pitchFamily="18" charset="0"/>
                                    </a:rPr>
                                  </m:ctrlPr>
                                </m:sSubPr>
                                <m:e>
                                  <m:r>
                                    <a:rPr lang="en-US" altLang="zh-CN" sz="1400" b="0" i="1" smtClean="0">
                                      <a:latin typeface="Cambria Math" panose="02040503050406030204" pitchFamily="18" charset="0"/>
                                    </a:rPr>
                                    <m:t>(</m:t>
                                  </m:r>
                                  <m:r>
                                    <a:rPr lang="zh-CN" altLang="en-US" sz="1400" i="1">
                                      <a:latin typeface="Cambria Math" panose="02040503050406030204" pitchFamily="18" charset="0"/>
                                    </a:rPr>
                                    <m:t>𝑡</m:t>
                                  </m:r>
                                </m:e>
                                <m:sub>
                                  <m:r>
                                    <a:rPr lang="zh-CN" altLang="en-US" sz="1400" i="0">
                                      <a:latin typeface="Cambria Math" panose="02040503050406030204" pitchFamily="18" charset="0"/>
                                    </a:rPr>
                                    <m:t>1</m:t>
                                  </m:r>
                                </m:sub>
                              </m:sSub>
                            </m:e>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𝑡</m:t>
                                  </m:r>
                                </m:e>
                                <m:sub>
                                  <m:r>
                                    <a:rPr lang="zh-CN" altLang="en-US" sz="1400" i="0">
                                      <a:latin typeface="Cambria Math" panose="02040503050406030204" pitchFamily="18" charset="0"/>
                                    </a:rPr>
                                    <m:t>2</m:t>
                                  </m:r>
                                </m:sub>
                              </m:sSub>
                            </m:e>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𝑡</m:t>
                                  </m:r>
                                </m:e>
                                <m:sub>
                                  <m:r>
                                    <a:rPr lang="zh-CN" altLang="en-US" sz="1400" i="0">
                                      <a:latin typeface="Cambria Math" panose="02040503050406030204" pitchFamily="18" charset="0"/>
                                    </a:rPr>
                                    <m:t>3</m:t>
                                  </m:r>
                                </m:sub>
                              </m:sSub>
                            </m:e>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𝑡</m:t>
                                  </m:r>
                                </m:e>
                                <m:sub>
                                  <m:r>
                                    <a:rPr lang="zh-CN" altLang="en-US" sz="1400" i="0">
                                      <a:latin typeface="Cambria Math" panose="02040503050406030204" pitchFamily="18" charset="0"/>
                                    </a:rPr>
                                    <m:t>4</m:t>
                                  </m:r>
                                </m:sub>
                              </m:sSub>
                            </m:e>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𝑡</m:t>
                                  </m:r>
                                </m:e>
                                <m:sub>
                                  <m:r>
                                    <a:rPr lang="zh-CN" altLang="en-US" sz="1400" i="0">
                                      <a:latin typeface="Cambria Math" panose="02040503050406030204" pitchFamily="18" charset="0"/>
                                    </a:rPr>
                                    <m:t>5</m:t>
                                  </m:r>
                                </m:sub>
                              </m:sSub>
                            </m:e>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𝑡</m:t>
                                  </m:r>
                                </m:e>
                                <m:sub>
                                  <m:r>
                                    <a:rPr lang="zh-CN" altLang="en-US" sz="1400" i="0">
                                      <a:latin typeface="Cambria Math" panose="02040503050406030204" pitchFamily="18" charset="0"/>
                                    </a:rPr>
                                    <m:t>6</m:t>
                                  </m:r>
                                </m:sub>
                              </m:sSub>
                            </m:e>
                          </m:mr>
                        </m:m>
                        <m:r>
                          <a:rPr lang="en-US" altLang="zh-CN" sz="1400" b="0" i="1" smtClean="0">
                            <a:latin typeface="Cambria Math" panose="02040503050406030204" pitchFamily="18" charset="0"/>
                          </a:rPr>
                          <m:t>)</m:t>
                        </m:r>
                      </m:oMath>
                    </m:oMathPara>
                  </a14:m>
                  <a:endParaRPr lang="zh-CN" altLang="en-US" sz="1400" dirty="0"/>
                </a:p>
              </p:txBody>
            </p:sp>
          </mc:Choice>
          <mc:Fallback>
            <p:sp>
              <p:nvSpPr>
                <p:cNvPr id="18" name="文本框 17">
                  <a:extLst>
                    <a:ext uri="{FF2B5EF4-FFF2-40B4-BE49-F238E27FC236}">
                      <a16:creationId xmlns:a16="http://schemas.microsoft.com/office/drawing/2014/main" id="{F35134CB-6827-4AEF-9643-3D168AC15C56}"/>
                    </a:ext>
                  </a:extLst>
                </p:cNvPr>
                <p:cNvSpPr txBox="1">
                  <a:spLocks noRot="1" noChangeAspect="1" noMove="1" noResize="1" noEditPoints="1" noAdjustHandles="1" noChangeArrowheads="1" noChangeShapeType="1" noTextEdit="1"/>
                </p:cNvSpPr>
                <p:nvPr/>
              </p:nvSpPr>
              <p:spPr>
                <a:xfrm>
                  <a:off x="7905702" y="2915097"/>
                  <a:ext cx="2383790" cy="307777"/>
                </a:xfrm>
                <a:prstGeom prst="rect">
                  <a:avLst/>
                </a:prstGeom>
                <a:blipFill>
                  <a:blip r:embed="rId4"/>
                  <a:stretch>
                    <a:fillRect b="-7843"/>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975E9A09-095E-4502-8E44-B150C319B888}"/>
                </a:ext>
              </a:extLst>
            </p:cNvPr>
            <p:cNvSpPr txBox="1"/>
            <p:nvPr/>
          </p:nvSpPr>
          <p:spPr>
            <a:xfrm>
              <a:off x="7713942" y="2915097"/>
              <a:ext cx="585730" cy="338554"/>
            </a:xfrm>
            <a:prstGeom prst="rect">
              <a:avLst/>
            </a:prstGeom>
            <a:noFill/>
          </p:spPr>
          <p:txBody>
            <a:bodyPr wrap="square">
              <a:spAutoFit/>
            </a:bodyPr>
            <a:lstStyle/>
            <a:p>
              <a:r>
                <a:rPr lang="en-US" altLang="zh-CN" sz="1600" dirty="0">
                  <a:latin typeface="华文中宋" panose="02010600040101010101" pitchFamily="2" charset="-122"/>
                  <a:ea typeface="华文中宋" panose="02010600040101010101" pitchFamily="2" charset="-122"/>
                  <a:cs typeface="Times New Roman" panose="02020603050405020304" pitchFamily="18" charset="0"/>
                </a:rPr>
                <a:t>TS:</a:t>
              </a:r>
              <a:endParaRPr lang="zh-CN" altLang="en-US" sz="1600" dirty="0"/>
            </a:p>
          </p:txBody>
        </p:sp>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3D05DDE6-13E3-4E9C-B583-C918F1CD0866}"/>
                    </a:ext>
                  </a:extLst>
                </p:cNvPr>
                <p:cNvSpPr txBox="1"/>
                <p:nvPr/>
              </p:nvSpPr>
              <p:spPr>
                <a:xfrm>
                  <a:off x="7992986" y="3186780"/>
                  <a:ext cx="2191177" cy="10120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zh-CN" altLang="en-US" sz="1600" i="1" smtClean="0">
                                <a:latin typeface="Cambria Math" panose="02040503050406030204" pitchFamily="18" charset="0"/>
                              </a:rPr>
                            </m:ctrlPr>
                          </m:dPr>
                          <m:e>
                            <m:m>
                              <m:mPr>
                                <m:plcHide m:val="on"/>
                                <m:mcs>
                                  <m:mc>
                                    <m:mcPr>
                                      <m:count m:val="6"/>
                                      <m:mcJc m:val="center"/>
                                    </m:mcPr>
                                  </m:mc>
                                </m:mcs>
                                <m:ctrlPr>
                                  <a:rPr lang="zh-CN" altLang="en-US" sz="1600" i="1">
                                    <a:latin typeface="Cambria Math" panose="02040503050406030204" pitchFamily="18" charset="0"/>
                                  </a:rPr>
                                </m:ctrlPr>
                              </m:mPr>
                              <m:mr>
                                <m:e>
                                  <m:r>
                                    <a:rPr lang="zh-CN" altLang="en-US" sz="1600">
                                      <a:latin typeface="Cambria Math" panose="02040503050406030204" pitchFamily="18" charset="0"/>
                                    </a:rPr>
                                    <m:t>1</m:t>
                                  </m:r>
                                </m:e>
                                <m:e>
                                  <m:r>
                                    <a:rPr lang="zh-CN" altLang="en-US" sz="1600" i="0">
                                      <a:latin typeface="Cambria Math" panose="02040503050406030204" pitchFamily="18" charset="0"/>
                                    </a:rPr>
                                    <m:t>1</m:t>
                                  </m:r>
                                </m:e>
                                <m:e>
                                  <m:r>
                                    <a:rPr lang="zh-CN" altLang="en-US" sz="1600" i="0">
                                      <a:latin typeface="Cambria Math" panose="02040503050406030204" pitchFamily="18" charset="0"/>
                                    </a:rPr>
                                    <m:t>1</m:t>
                                  </m:r>
                                </m:e>
                                <m:e>
                                  <m:r>
                                    <a:rPr lang="zh-CN" altLang="en-US" sz="1600" i="0">
                                      <a:latin typeface="Cambria Math" panose="02040503050406030204" pitchFamily="18" charset="0"/>
                                    </a:rPr>
                                    <m:t>1</m:t>
                                  </m:r>
                                </m:e>
                                <m:e>
                                  <m:r>
                                    <a:rPr lang="zh-CN" altLang="en-US" sz="1600" i="0">
                                      <a:latin typeface="Cambria Math" panose="02040503050406030204" pitchFamily="18" charset="0"/>
                                    </a:rPr>
                                    <m:t>1</m:t>
                                  </m:r>
                                </m:e>
                                <m:e>
                                  <m:r>
                                    <a:rPr lang="zh-CN" altLang="en-US" sz="1600" i="0">
                                      <a:latin typeface="Cambria Math" panose="02040503050406030204" pitchFamily="18" charset="0"/>
                                    </a:rPr>
                                    <m:t>1</m:t>
                                  </m:r>
                                </m:e>
                              </m:mr>
                              <m:mr>
                                <m:e>
                                  <m:r>
                                    <a:rPr lang="zh-CN" altLang="en-US" sz="1600" i="0">
                                      <a:latin typeface="Cambria Math" panose="02040503050406030204" pitchFamily="18" charset="0"/>
                                    </a:rPr>
                                    <m:t>0</m:t>
                                  </m:r>
                                </m:e>
                                <m:e>
                                  <m:r>
                                    <a:rPr lang="zh-CN" altLang="en-US" sz="1600" i="0">
                                      <a:latin typeface="Cambria Math" panose="02040503050406030204" pitchFamily="18" charset="0"/>
                                    </a:rPr>
                                    <m:t>0</m:t>
                                  </m:r>
                                </m:e>
                                <m:e>
                                  <m:r>
                                    <a:rPr lang="zh-CN" altLang="en-US" sz="1600" i="0">
                                      <a:latin typeface="Cambria Math" panose="02040503050406030204" pitchFamily="18" charset="0"/>
                                    </a:rPr>
                                    <m:t>0</m:t>
                                  </m:r>
                                </m:e>
                                <m:e>
                                  <m:r>
                                    <a:rPr lang="zh-CN" altLang="en-US" sz="1600" i="0">
                                      <a:latin typeface="Cambria Math" panose="02040503050406030204" pitchFamily="18" charset="0"/>
                                    </a:rPr>
                                    <m:t>1</m:t>
                                  </m:r>
                                </m:e>
                                <m:e>
                                  <m:r>
                                    <a:rPr lang="zh-CN" altLang="en-US" sz="1600" i="0">
                                      <a:latin typeface="Cambria Math" panose="02040503050406030204" pitchFamily="18" charset="0"/>
                                    </a:rPr>
                                    <m:t>0</m:t>
                                  </m:r>
                                </m:e>
                                <m:e>
                                  <m:r>
                                    <a:rPr lang="zh-CN" altLang="en-US" sz="1600" i="0">
                                      <a:latin typeface="Cambria Math" panose="02040503050406030204" pitchFamily="18" charset="0"/>
                                    </a:rPr>
                                    <m:t>0</m:t>
                                  </m:r>
                                </m:e>
                              </m:mr>
                              <m:mr>
                                <m:e>
                                  <m:r>
                                    <a:rPr lang="zh-CN" altLang="en-US" sz="1600" i="0">
                                      <a:latin typeface="Cambria Math" panose="02040503050406030204" pitchFamily="18" charset="0"/>
                                    </a:rPr>
                                    <m:t>0</m:t>
                                  </m:r>
                                </m:e>
                                <m:e>
                                  <m:r>
                                    <a:rPr lang="zh-CN" altLang="en-US" sz="1600" i="0">
                                      <a:latin typeface="Cambria Math" panose="02040503050406030204" pitchFamily="18" charset="0"/>
                                    </a:rPr>
                                    <m:t>1</m:t>
                                  </m:r>
                                </m:e>
                                <m:e>
                                  <m:r>
                                    <a:rPr lang="zh-CN" altLang="en-US" sz="1600" i="0">
                                      <a:latin typeface="Cambria Math" panose="02040503050406030204" pitchFamily="18" charset="0"/>
                                    </a:rPr>
                                    <m:t>1</m:t>
                                  </m:r>
                                </m:e>
                                <m:e>
                                  <m:r>
                                    <a:rPr lang="zh-CN" altLang="en-US" sz="1600" i="0">
                                      <a:latin typeface="Cambria Math" panose="02040503050406030204" pitchFamily="18" charset="0"/>
                                    </a:rPr>
                                    <m:t>1</m:t>
                                  </m:r>
                                </m:e>
                                <m:e>
                                  <m:r>
                                    <a:rPr lang="zh-CN" altLang="en-US" sz="1600" i="0">
                                      <a:latin typeface="Cambria Math" panose="02040503050406030204" pitchFamily="18" charset="0"/>
                                    </a:rPr>
                                    <m:t>0</m:t>
                                  </m:r>
                                </m:e>
                                <m:e>
                                  <m:r>
                                    <a:rPr lang="zh-CN" altLang="en-US" sz="1600" i="0">
                                      <a:latin typeface="Cambria Math" panose="02040503050406030204" pitchFamily="18" charset="0"/>
                                    </a:rPr>
                                    <m:t>1</m:t>
                                  </m:r>
                                </m:e>
                              </m:mr>
                              <m:mr>
                                <m:e>
                                  <m:r>
                                    <a:rPr lang="zh-CN" altLang="en-US" sz="1600" i="0">
                                      <a:latin typeface="Cambria Math" panose="02040503050406030204" pitchFamily="18" charset="0"/>
                                    </a:rPr>
                                    <m:t>1</m:t>
                                  </m:r>
                                </m:e>
                                <m:e>
                                  <m:r>
                                    <a:rPr lang="zh-CN" altLang="en-US" sz="1600" i="0">
                                      <a:latin typeface="Cambria Math" panose="02040503050406030204" pitchFamily="18" charset="0"/>
                                    </a:rPr>
                                    <m:t>1</m:t>
                                  </m:r>
                                </m:e>
                                <m:e>
                                  <m:r>
                                    <a:rPr lang="zh-CN" altLang="en-US" sz="1600" i="0">
                                      <a:latin typeface="Cambria Math" panose="02040503050406030204" pitchFamily="18" charset="0"/>
                                    </a:rPr>
                                    <m:t>0</m:t>
                                  </m:r>
                                </m:e>
                                <m:e>
                                  <m:r>
                                    <a:rPr lang="zh-CN" altLang="en-US" sz="1600" i="0">
                                      <a:latin typeface="Cambria Math" panose="02040503050406030204" pitchFamily="18" charset="0"/>
                                    </a:rPr>
                                    <m:t>1</m:t>
                                  </m:r>
                                </m:e>
                                <m:e>
                                  <m:r>
                                    <a:rPr lang="zh-CN" altLang="en-US" sz="1600" i="0">
                                      <a:latin typeface="Cambria Math" panose="02040503050406030204" pitchFamily="18" charset="0"/>
                                    </a:rPr>
                                    <m:t>1</m:t>
                                  </m:r>
                                </m:e>
                                <m:e>
                                  <m:r>
                                    <a:rPr lang="zh-CN" altLang="en-US" sz="1600" i="0">
                                      <a:latin typeface="Cambria Math" panose="02040503050406030204" pitchFamily="18" charset="0"/>
                                    </a:rPr>
                                    <m:t>1</m:t>
                                  </m:r>
                                </m:e>
                              </m:mr>
                            </m:m>
                          </m:e>
                        </m:d>
                      </m:oMath>
                    </m:oMathPara>
                  </a14:m>
                  <a:endParaRPr lang="zh-CN" altLang="en-US" sz="1600" dirty="0"/>
                </a:p>
              </p:txBody>
            </p:sp>
          </mc:Choice>
          <mc:Fallback>
            <p:sp>
              <p:nvSpPr>
                <p:cNvPr id="22" name="文本框 21">
                  <a:extLst>
                    <a:ext uri="{FF2B5EF4-FFF2-40B4-BE49-F238E27FC236}">
                      <a16:creationId xmlns:a16="http://schemas.microsoft.com/office/drawing/2014/main" id="{3D05DDE6-13E3-4E9C-B583-C918F1CD0866}"/>
                    </a:ext>
                  </a:extLst>
                </p:cNvPr>
                <p:cNvSpPr txBox="1">
                  <a:spLocks noRot="1" noChangeAspect="1" noMove="1" noResize="1" noEditPoints="1" noAdjustHandles="1" noChangeArrowheads="1" noChangeShapeType="1" noTextEdit="1"/>
                </p:cNvSpPr>
                <p:nvPr/>
              </p:nvSpPr>
              <p:spPr>
                <a:xfrm>
                  <a:off x="7992986" y="3186780"/>
                  <a:ext cx="2191177" cy="1012072"/>
                </a:xfrm>
                <a:prstGeom prst="rect">
                  <a:avLst/>
                </a:prstGeom>
                <a:blipFill>
                  <a:blip r:embed="rId5"/>
                  <a:stretch>
                    <a:fillRect/>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33D7E087-5FBF-4041-8F38-5A893324269A}"/>
                </a:ext>
              </a:extLst>
            </p:cNvPr>
            <p:cNvSpPr txBox="1"/>
            <p:nvPr/>
          </p:nvSpPr>
          <p:spPr>
            <a:xfrm>
              <a:off x="7659926" y="3509457"/>
              <a:ext cx="585730" cy="338554"/>
            </a:xfrm>
            <a:prstGeom prst="rect">
              <a:avLst/>
            </a:prstGeom>
            <a:noFill/>
          </p:spPr>
          <p:txBody>
            <a:bodyPr wrap="square">
              <a:spAutoFit/>
            </a:bodyPr>
            <a:lstStyle/>
            <a:p>
              <a:r>
                <a:rPr lang="en-US" altLang="zh-CN" sz="1600" dirty="0">
                  <a:latin typeface="华文中宋" panose="02010600040101010101" pitchFamily="2" charset="-122"/>
                  <a:ea typeface="华文中宋" panose="02010600040101010101" pitchFamily="2" charset="-122"/>
                  <a:cs typeface="Times New Roman" panose="02020603050405020304" pitchFamily="18" charset="0"/>
                </a:rPr>
                <a:t>MS:</a:t>
              </a:r>
              <a:endParaRPr lang="zh-CN" altLang="en-US" sz="1600" dirty="0"/>
            </a:p>
          </p:txBody>
        </p:sp>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BEE8850D-943E-4829-B7A6-35D8669FF992}"/>
                    </a:ext>
                  </a:extLst>
                </p:cNvPr>
                <p:cNvSpPr txBox="1"/>
                <p:nvPr/>
              </p:nvSpPr>
              <p:spPr>
                <a:xfrm>
                  <a:off x="7049888" y="3205963"/>
                  <a:ext cx="633945" cy="10410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zh-CN" altLang="en-US" sz="1600" i="1" smtClean="0">
                                <a:latin typeface="Cambria Math" panose="02040503050406030204" pitchFamily="18" charset="0"/>
                              </a:rPr>
                            </m:ctrlPr>
                          </m:dPr>
                          <m:e>
                            <m:m>
                              <m:mPr>
                                <m:plcHide m:val="on"/>
                                <m:mcs>
                                  <m:mc>
                                    <m:mcPr>
                                      <m:count m:val="1"/>
                                      <m:mcJc m:val="center"/>
                                    </m:mcPr>
                                  </m:mc>
                                </m:mcs>
                                <m:ctrlPr>
                                  <a:rPr lang="zh-CN" altLang="en-US" sz="1600" i="1">
                                    <a:latin typeface="Cambria Math" panose="02040503050406030204" pitchFamily="18" charset="0"/>
                                  </a:rPr>
                                </m:ctrlPr>
                              </m:mPr>
                              <m:mr>
                                <m:e>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𝑆</m:t>
                                      </m:r>
                                    </m:e>
                                    <m:sub>
                                      <m:r>
                                        <a:rPr lang="zh-CN" altLang="en-US" sz="1600" i="0">
                                          <a:latin typeface="Cambria Math" panose="02040503050406030204" pitchFamily="18" charset="0"/>
                                        </a:rPr>
                                        <m:t>1</m:t>
                                      </m:r>
                                    </m:sub>
                                  </m:sSub>
                                </m:e>
                              </m:mr>
                              <m:mr>
                                <m:e>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𝑆</m:t>
                                      </m:r>
                                    </m:e>
                                    <m:sub>
                                      <m:r>
                                        <a:rPr lang="zh-CN" altLang="en-US" sz="1600" i="0">
                                          <a:latin typeface="Cambria Math" panose="02040503050406030204" pitchFamily="18" charset="0"/>
                                        </a:rPr>
                                        <m:t>2</m:t>
                                      </m:r>
                                    </m:sub>
                                  </m:sSub>
                                </m:e>
                              </m:mr>
                              <m:mr>
                                <m:e>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𝑆</m:t>
                                      </m:r>
                                    </m:e>
                                    <m:sub>
                                      <m:r>
                                        <a:rPr lang="zh-CN" altLang="en-US" sz="1600" i="0">
                                          <a:latin typeface="Cambria Math" panose="02040503050406030204" pitchFamily="18" charset="0"/>
                                        </a:rPr>
                                        <m:t>3</m:t>
                                      </m:r>
                                    </m:sub>
                                  </m:sSub>
                                </m:e>
                              </m:mr>
                              <m:mr>
                                <m:e>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𝑆</m:t>
                                      </m:r>
                                    </m:e>
                                    <m:sub>
                                      <m:r>
                                        <a:rPr lang="zh-CN" altLang="en-US" sz="1600" i="0">
                                          <a:latin typeface="Cambria Math" panose="02040503050406030204" pitchFamily="18" charset="0"/>
                                        </a:rPr>
                                        <m:t>4</m:t>
                                      </m:r>
                                    </m:sub>
                                  </m:sSub>
                                </m:e>
                              </m:mr>
                            </m:m>
                          </m:e>
                        </m:d>
                      </m:oMath>
                    </m:oMathPara>
                  </a14:m>
                  <a:endParaRPr lang="zh-CN" altLang="en-US" sz="1600" dirty="0"/>
                </a:p>
              </p:txBody>
            </p:sp>
          </mc:Choice>
          <mc:Fallback>
            <p:sp>
              <p:nvSpPr>
                <p:cNvPr id="26" name="文本框 25">
                  <a:extLst>
                    <a:ext uri="{FF2B5EF4-FFF2-40B4-BE49-F238E27FC236}">
                      <a16:creationId xmlns:a16="http://schemas.microsoft.com/office/drawing/2014/main" id="{BEE8850D-943E-4829-B7A6-35D8669FF992}"/>
                    </a:ext>
                  </a:extLst>
                </p:cNvPr>
                <p:cNvSpPr txBox="1">
                  <a:spLocks noRot="1" noChangeAspect="1" noMove="1" noResize="1" noEditPoints="1" noAdjustHandles="1" noChangeArrowheads="1" noChangeShapeType="1" noTextEdit="1"/>
                </p:cNvSpPr>
                <p:nvPr/>
              </p:nvSpPr>
              <p:spPr>
                <a:xfrm>
                  <a:off x="7049888" y="3205963"/>
                  <a:ext cx="633945" cy="1041054"/>
                </a:xfrm>
                <a:prstGeom prst="rect">
                  <a:avLst/>
                </a:prstGeom>
                <a:blipFill>
                  <a:blip r:embed="rId6"/>
                  <a:stretch>
                    <a:fillRect/>
                  </a:stretch>
                </a:blipFill>
              </p:spPr>
              <p:txBody>
                <a:bodyPr/>
                <a:lstStyle/>
                <a:p>
                  <a:r>
                    <a:rPr lang="zh-CN" altLang="en-US">
                      <a:noFill/>
                    </a:rPr>
                    <a:t> </a:t>
                  </a:r>
                </a:p>
              </p:txBody>
            </p:sp>
          </mc:Fallback>
        </mc:AlternateContent>
        <p:sp>
          <p:nvSpPr>
            <p:cNvPr id="28" name="文本框 27">
              <a:extLst>
                <a:ext uri="{FF2B5EF4-FFF2-40B4-BE49-F238E27FC236}">
                  <a16:creationId xmlns:a16="http://schemas.microsoft.com/office/drawing/2014/main" id="{A2D5FC83-AE59-41AE-AB6F-6E50FB70C1EF}"/>
                </a:ext>
              </a:extLst>
            </p:cNvPr>
            <p:cNvSpPr txBox="1"/>
            <p:nvPr/>
          </p:nvSpPr>
          <p:spPr>
            <a:xfrm>
              <a:off x="6640500" y="3537596"/>
              <a:ext cx="585730" cy="338554"/>
            </a:xfrm>
            <a:prstGeom prst="rect">
              <a:avLst/>
            </a:prstGeom>
            <a:noFill/>
          </p:spPr>
          <p:txBody>
            <a:bodyPr wrap="square">
              <a:spAutoFit/>
            </a:bodyPr>
            <a:lstStyle/>
            <a:p>
              <a:r>
                <a:rPr lang="en-US" altLang="zh-CN" sz="1600" dirty="0">
                  <a:latin typeface="华文中宋" panose="02010600040101010101" pitchFamily="2" charset="-122"/>
                  <a:ea typeface="华文中宋" panose="02010600040101010101" pitchFamily="2" charset="-122"/>
                  <a:cs typeface="Times New Roman" panose="02020603050405020304" pitchFamily="18" charset="0"/>
                </a:rPr>
                <a:t>PG:</a:t>
              </a:r>
              <a:endParaRPr lang="zh-CN" altLang="en-US" sz="1600" dirty="0"/>
            </a:p>
          </p:txBody>
        </p:sp>
        <mc:AlternateContent xmlns:mc="http://schemas.openxmlformats.org/markup-compatibility/2006">
          <mc:Choice xmlns:a14="http://schemas.microsoft.com/office/drawing/2010/main" Requires="a14">
            <p:sp>
              <p:nvSpPr>
                <p:cNvPr id="32" name="文本框 31">
                  <a:extLst>
                    <a:ext uri="{FF2B5EF4-FFF2-40B4-BE49-F238E27FC236}">
                      <a16:creationId xmlns:a16="http://schemas.microsoft.com/office/drawing/2014/main" id="{C9824C87-4038-41F4-9CC2-70EE063810DA}"/>
                    </a:ext>
                  </a:extLst>
                </p:cNvPr>
                <p:cNvSpPr txBox="1"/>
                <p:nvPr/>
              </p:nvSpPr>
              <p:spPr>
                <a:xfrm>
                  <a:off x="10170960" y="2925244"/>
                  <a:ext cx="2248903" cy="3145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zh-CN" altLang="en-US" sz="1200" i="1" smtClean="0">
                                <a:latin typeface="Cambria Math" panose="02040503050406030204" pitchFamily="18" charset="0"/>
                              </a:rPr>
                            </m:ctrlPr>
                          </m:dPr>
                          <m:e>
                            <m:m>
                              <m:mPr>
                                <m:plcHide m:val="on"/>
                                <m:mcs>
                                  <m:mc>
                                    <m:mcPr>
                                      <m:count m:val="4"/>
                                      <m:mcJc m:val="center"/>
                                    </m:mcPr>
                                  </m:mc>
                                </m:mcs>
                                <m:ctrlPr>
                                  <a:rPr lang="zh-CN" altLang="en-US" sz="1200" i="1">
                                    <a:latin typeface="Cambria Math" panose="02040503050406030204" pitchFamily="18" charset="0"/>
                                  </a:rPr>
                                </m:ctrlPr>
                              </m:mPr>
                              <m:mr>
                                <m:e>
                                  <m:sSubSup>
                                    <m:sSubSupPr>
                                      <m:ctrlPr>
                                        <a:rPr lang="zh-CN" altLang="en-US" sz="1200" i="1">
                                          <a:latin typeface="Cambria Math" panose="02040503050406030204" pitchFamily="18" charset="0"/>
                                        </a:rPr>
                                      </m:ctrlPr>
                                    </m:sSubSupPr>
                                    <m:e>
                                      <m:r>
                                        <a:rPr lang="zh-CN" altLang="en-US" sz="1200" i="1">
                                          <a:latin typeface="Cambria Math" panose="02040503050406030204" pitchFamily="18" charset="0"/>
                                        </a:rPr>
                                        <m:t>𝑎</m:t>
                                      </m:r>
                                    </m:e>
                                    <m:sub>
                                      <m:r>
                                        <a:rPr lang="zh-CN" altLang="en-US" sz="1200" i="1">
                                          <a:latin typeface="Cambria Math" panose="02040503050406030204" pitchFamily="18" charset="0"/>
                                        </a:rPr>
                                        <m:t>𝑒𝑓</m:t>
                                      </m:r>
                                    </m:sub>
                                    <m:sup>
                                      <m:r>
                                        <a:rPr lang="zh-CN" altLang="en-US" sz="1200" i="1">
                                          <a:latin typeface="Cambria Math" panose="02040503050406030204" pitchFamily="18" charset="0"/>
                                        </a:rPr>
                                        <m:t>𝑖</m:t>
                                      </m:r>
                                    </m:sup>
                                  </m:sSubSup>
                                </m:e>
                                <m:e>
                                  <m:sSubSup>
                                    <m:sSubSupPr>
                                      <m:ctrlPr>
                                        <a:rPr lang="zh-CN" altLang="en-US" sz="1200" i="1">
                                          <a:latin typeface="Cambria Math" panose="02040503050406030204" pitchFamily="18" charset="0"/>
                                        </a:rPr>
                                      </m:ctrlPr>
                                    </m:sSubSupPr>
                                    <m:e>
                                      <m:r>
                                        <a:rPr lang="zh-CN" altLang="en-US" sz="1200" i="1">
                                          <a:latin typeface="Cambria Math" panose="02040503050406030204" pitchFamily="18" charset="0"/>
                                        </a:rPr>
                                        <m:t>𝑎</m:t>
                                      </m:r>
                                    </m:e>
                                    <m:sub>
                                      <m:r>
                                        <a:rPr lang="zh-CN" altLang="en-US" sz="1200" i="1">
                                          <a:latin typeface="Cambria Math" panose="02040503050406030204" pitchFamily="18" charset="0"/>
                                        </a:rPr>
                                        <m:t>𝑒𝑝</m:t>
                                      </m:r>
                                    </m:sub>
                                    <m:sup>
                                      <m:r>
                                        <a:rPr lang="zh-CN" altLang="en-US" sz="1200" i="1">
                                          <a:latin typeface="Cambria Math" panose="02040503050406030204" pitchFamily="18" charset="0"/>
                                        </a:rPr>
                                        <m:t>𝑖</m:t>
                                      </m:r>
                                    </m:sup>
                                  </m:sSubSup>
                                </m:e>
                                <m:e>
                                  <m:sSubSup>
                                    <m:sSubSupPr>
                                      <m:ctrlPr>
                                        <a:rPr lang="zh-CN" altLang="en-US" sz="1200" i="1">
                                          <a:latin typeface="Cambria Math" panose="02040503050406030204" pitchFamily="18" charset="0"/>
                                        </a:rPr>
                                      </m:ctrlPr>
                                    </m:sSubSupPr>
                                    <m:e>
                                      <m:r>
                                        <a:rPr lang="zh-CN" altLang="en-US" sz="1200" i="1">
                                          <a:latin typeface="Cambria Math" panose="02040503050406030204" pitchFamily="18" charset="0"/>
                                        </a:rPr>
                                        <m:t>𝑎</m:t>
                                      </m:r>
                                    </m:e>
                                    <m:sub>
                                      <m:r>
                                        <a:rPr lang="zh-CN" altLang="en-US" sz="1200" i="1">
                                          <a:latin typeface="Cambria Math" panose="02040503050406030204" pitchFamily="18" charset="0"/>
                                        </a:rPr>
                                        <m:t>𝑛𝑓</m:t>
                                      </m:r>
                                    </m:sub>
                                    <m:sup>
                                      <m:r>
                                        <a:rPr lang="zh-CN" altLang="en-US" sz="1200" i="1">
                                          <a:latin typeface="Cambria Math" panose="02040503050406030204" pitchFamily="18" charset="0"/>
                                        </a:rPr>
                                        <m:t>𝑖</m:t>
                                      </m:r>
                                    </m:sup>
                                  </m:sSubSup>
                                </m:e>
                                <m:e>
                                  <m:sSubSup>
                                    <m:sSubSupPr>
                                      <m:ctrlPr>
                                        <a:rPr lang="zh-CN" altLang="en-US" sz="1200" i="1">
                                          <a:latin typeface="Cambria Math" panose="02040503050406030204" pitchFamily="18" charset="0"/>
                                        </a:rPr>
                                      </m:ctrlPr>
                                    </m:sSubSupPr>
                                    <m:e>
                                      <m:r>
                                        <a:rPr lang="zh-CN" altLang="en-US" sz="1200" i="1">
                                          <a:latin typeface="Cambria Math" panose="02040503050406030204" pitchFamily="18" charset="0"/>
                                        </a:rPr>
                                        <m:t>𝑎</m:t>
                                      </m:r>
                                    </m:e>
                                    <m:sub>
                                      <m:r>
                                        <a:rPr lang="zh-CN" altLang="en-US" sz="1200" i="1">
                                          <a:latin typeface="Cambria Math" panose="02040503050406030204" pitchFamily="18" charset="0"/>
                                        </a:rPr>
                                        <m:t>𝑛𝑝</m:t>
                                      </m:r>
                                    </m:sub>
                                    <m:sup>
                                      <m:r>
                                        <a:rPr lang="zh-CN" altLang="en-US" sz="1200" i="1">
                                          <a:latin typeface="Cambria Math" panose="02040503050406030204" pitchFamily="18" charset="0"/>
                                        </a:rPr>
                                        <m:t>𝑖</m:t>
                                      </m:r>
                                    </m:sup>
                                  </m:sSubSup>
                                </m:e>
                              </m:mr>
                            </m:m>
                          </m:e>
                        </m:d>
                      </m:oMath>
                    </m:oMathPara>
                  </a14:m>
                  <a:endParaRPr lang="zh-CN" altLang="en-US" sz="1200" dirty="0"/>
                </a:p>
              </p:txBody>
            </p:sp>
          </mc:Choice>
          <mc:Fallback>
            <p:sp>
              <p:nvSpPr>
                <p:cNvPr id="32" name="文本框 31">
                  <a:extLst>
                    <a:ext uri="{FF2B5EF4-FFF2-40B4-BE49-F238E27FC236}">
                      <a16:creationId xmlns:a16="http://schemas.microsoft.com/office/drawing/2014/main" id="{C9824C87-4038-41F4-9CC2-70EE063810DA}"/>
                    </a:ext>
                  </a:extLst>
                </p:cNvPr>
                <p:cNvSpPr txBox="1">
                  <a:spLocks noRot="1" noChangeAspect="1" noMove="1" noResize="1" noEditPoints="1" noAdjustHandles="1" noChangeArrowheads="1" noChangeShapeType="1" noTextEdit="1"/>
                </p:cNvSpPr>
                <p:nvPr/>
              </p:nvSpPr>
              <p:spPr>
                <a:xfrm>
                  <a:off x="10170960" y="2925244"/>
                  <a:ext cx="2248903" cy="314510"/>
                </a:xfrm>
                <a:prstGeom prst="rect">
                  <a:avLst/>
                </a:prstGeom>
                <a:blipFill>
                  <a:blip r:embed="rId7"/>
                  <a:stretch>
                    <a:fillRect b="-1961"/>
                  </a:stretch>
                </a:blipFill>
              </p:spPr>
              <p:txBody>
                <a:bodyPr/>
                <a:lstStyle/>
                <a:p>
                  <a:r>
                    <a:rPr lang="zh-CN" altLang="en-US">
                      <a:noFill/>
                    </a:rPr>
                    <a:t> </a:t>
                  </a:r>
                </a:p>
              </p:txBody>
            </p:sp>
          </mc:Fallback>
        </mc:AlternateContent>
        <p:sp>
          <p:nvSpPr>
            <p:cNvPr id="34" name="文本框 33">
              <a:extLst>
                <a:ext uri="{FF2B5EF4-FFF2-40B4-BE49-F238E27FC236}">
                  <a16:creationId xmlns:a16="http://schemas.microsoft.com/office/drawing/2014/main" id="{E451E27E-CDB9-4666-82AC-00A283A34284}"/>
                </a:ext>
              </a:extLst>
            </p:cNvPr>
            <p:cNvSpPr txBox="1"/>
            <p:nvPr/>
          </p:nvSpPr>
          <p:spPr>
            <a:xfrm>
              <a:off x="10230198" y="2921614"/>
              <a:ext cx="585730" cy="338554"/>
            </a:xfrm>
            <a:prstGeom prst="rect">
              <a:avLst/>
            </a:prstGeom>
            <a:noFill/>
          </p:spPr>
          <p:txBody>
            <a:bodyPr wrap="square">
              <a:spAutoFit/>
            </a:bodyPr>
            <a:lstStyle/>
            <a:p>
              <a:r>
                <a:rPr lang="en-US" altLang="zh-CN" sz="1600" dirty="0">
                  <a:latin typeface="华文中宋" panose="02010600040101010101" pitchFamily="2" charset="-122"/>
                  <a:ea typeface="华文中宋" panose="02010600040101010101" pitchFamily="2" charset="-122"/>
                  <a:cs typeface="Times New Roman" panose="02020603050405020304" pitchFamily="18" charset="0"/>
                </a:rPr>
                <a:t>A</a:t>
              </a:r>
              <a:r>
                <a:rPr lang="en-US" altLang="zh-CN" sz="1600" baseline="-25000" dirty="0">
                  <a:latin typeface="华文中宋" panose="02010600040101010101" pitchFamily="2" charset="-122"/>
                  <a:ea typeface="华文中宋" panose="02010600040101010101" pitchFamily="2" charset="-122"/>
                  <a:cs typeface="Times New Roman" panose="02020603050405020304" pitchFamily="18" charset="0"/>
                </a:rPr>
                <a:t>i</a:t>
              </a:r>
              <a:r>
                <a:rPr lang="en-US" altLang="zh-CN" sz="1600" dirty="0">
                  <a:latin typeface="华文中宋" panose="02010600040101010101" pitchFamily="2" charset="-122"/>
                  <a:ea typeface="华文中宋" panose="02010600040101010101" pitchFamily="2" charset="-122"/>
                  <a:cs typeface="Times New Roman" panose="02020603050405020304" pitchFamily="18" charset="0"/>
                </a:rPr>
                <a:t>:</a:t>
              </a:r>
              <a:endParaRPr lang="zh-CN" altLang="en-US" sz="1600" dirty="0"/>
            </a:p>
          </p:txBody>
        </p:sp>
        <p:sp>
          <p:nvSpPr>
            <p:cNvPr id="36" name="文本框 35">
              <a:extLst>
                <a:ext uri="{FF2B5EF4-FFF2-40B4-BE49-F238E27FC236}">
                  <a16:creationId xmlns:a16="http://schemas.microsoft.com/office/drawing/2014/main" id="{D49AFC1C-383F-4E60-BF91-4B9B80BAFC14}"/>
                </a:ext>
              </a:extLst>
            </p:cNvPr>
            <p:cNvSpPr txBox="1"/>
            <p:nvPr/>
          </p:nvSpPr>
          <p:spPr>
            <a:xfrm>
              <a:off x="10167030" y="3522857"/>
              <a:ext cx="585730" cy="338554"/>
            </a:xfrm>
            <a:prstGeom prst="rect">
              <a:avLst/>
            </a:prstGeom>
            <a:noFill/>
          </p:spPr>
          <p:txBody>
            <a:bodyPr wrap="square">
              <a:spAutoFit/>
            </a:bodyPr>
            <a:lstStyle/>
            <a:p>
              <a:r>
                <a:rPr lang="en-US" altLang="zh-CN" sz="1600" dirty="0">
                  <a:latin typeface="华文中宋" panose="02010600040101010101" pitchFamily="2" charset="-122"/>
                  <a:ea typeface="华文中宋" panose="02010600040101010101" pitchFamily="2" charset="-122"/>
                  <a:cs typeface="Times New Roman" panose="02020603050405020304" pitchFamily="18" charset="0"/>
                </a:rPr>
                <a:t>MA:</a:t>
              </a:r>
              <a:endParaRPr lang="zh-CN" altLang="en-US" sz="1600" dirty="0"/>
            </a:p>
          </p:txBody>
        </p:sp>
        <mc:AlternateContent xmlns:mc="http://schemas.openxmlformats.org/markup-compatibility/2006">
          <mc:Choice xmlns:a14="http://schemas.microsoft.com/office/drawing/2010/main" Requires="a14">
            <p:sp>
              <p:nvSpPr>
                <p:cNvPr id="38" name="文本框 37">
                  <a:extLst>
                    <a:ext uri="{FF2B5EF4-FFF2-40B4-BE49-F238E27FC236}">
                      <a16:creationId xmlns:a16="http://schemas.microsoft.com/office/drawing/2014/main" id="{DF7E038B-F7BA-4905-9F5B-E8B3C1AD4107}"/>
                    </a:ext>
                  </a:extLst>
                </p:cNvPr>
                <p:cNvSpPr txBox="1"/>
                <p:nvPr/>
              </p:nvSpPr>
              <p:spPr>
                <a:xfrm>
                  <a:off x="10513694" y="3222024"/>
                  <a:ext cx="1617576" cy="10120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zh-CN" altLang="en-US" sz="1600" i="1" smtClean="0">
                                <a:latin typeface="Cambria Math" panose="02040503050406030204" pitchFamily="18" charset="0"/>
                              </a:rPr>
                            </m:ctrlPr>
                          </m:dPr>
                          <m:e>
                            <m:m>
                              <m:mPr>
                                <m:plcHide m:val="on"/>
                                <m:mcs>
                                  <m:mc>
                                    <m:mcPr>
                                      <m:count m:val="4"/>
                                      <m:mcJc m:val="center"/>
                                    </m:mcPr>
                                  </m:mc>
                                </m:mcs>
                                <m:ctrlPr>
                                  <a:rPr lang="zh-CN" altLang="en-US" sz="1600" i="1">
                                    <a:latin typeface="Cambria Math" panose="02040503050406030204" pitchFamily="18" charset="0"/>
                                  </a:rPr>
                                </m:ctrlPr>
                              </m:mPr>
                              <m:mr>
                                <m:e>
                                  <m:r>
                                    <a:rPr lang="zh-CN" altLang="en-US" sz="1600">
                                      <a:latin typeface="Cambria Math" panose="02040503050406030204" pitchFamily="18" charset="0"/>
                                    </a:rPr>
                                    <m:t>2</m:t>
                                  </m:r>
                                </m:e>
                                <m:e>
                                  <m:r>
                                    <a:rPr lang="zh-CN" altLang="en-US" sz="1600" i="0">
                                      <a:latin typeface="Cambria Math" panose="02040503050406030204" pitchFamily="18" charset="0"/>
                                    </a:rPr>
                                    <m:t>4</m:t>
                                  </m:r>
                                </m:e>
                                <m:e>
                                  <m:r>
                                    <a:rPr lang="zh-CN" altLang="en-US" sz="1600" i="0">
                                      <a:latin typeface="Cambria Math" panose="02040503050406030204" pitchFamily="18" charset="0"/>
                                    </a:rPr>
                                    <m:t>0</m:t>
                                  </m:r>
                                </m:e>
                                <m:e>
                                  <m:r>
                                    <a:rPr lang="zh-CN" altLang="en-US" sz="1600" i="0">
                                      <a:latin typeface="Cambria Math" panose="02040503050406030204" pitchFamily="18" charset="0"/>
                                    </a:rPr>
                                    <m:t>0</m:t>
                                  </m:r>
                                </m:e>
                              </m:mr>
                              <m:mr>
                                <m:e>
                                  <m:r>
                                    <a:rPr lang="zh-CN" altLang="en-US" sz="1600" i="0">
                                      <a:latin typeface="Cambria Math" panose="02040503050406030204" pitchFamily="18" charset="0"/>
                                    </a:rPr>
                                    <m:t>0</m:t>
                                  </m:r>
                                </m:e>
                                <m:e>
                                  <m:r>
                                    <a:rPr lang="zh-CN" altLang="en-US" sz="1600" i="0">
                                      <a:latin typeface="Cambria Math" panose="02040503050406030204" pitchFamily="18" charset="0"/>
                                    </a:rPr>
                                    <m:t>1</m:t>
                                  </m:r>
                                </m:e>
                                <m:e>
                                  <m:r>
                                    <a:rPr lang="zh-CN" altLang="en-US" sz="1600" i="0">
                                      <a:latin typeface="Cambria Math" panose="02040503050406030204" pitchFamily="18" charset="0"/>
                                    </a:rPr>
                                    <m:t>2</m:t>
                                  </m:r>
                                </m:e>
                                <m:e>
                                  <m:r>
                                    <a:rPr lang="zh-CN" altLang="en-US" sz="1600" i="0">
                                      <a:latin typeface="Cambria Math" panose="02040503050406030204" pitchFamily="18" charset="0"/>
                                    </a:rPr>
                                    <m:t>3</m:t>
                                  </m:r>
                                </m:e>
                              </m:mr>
                              <m:mr>
                                <m:e>
                                  <m:r>
                                    <a:rPr lang="zh-CN" altLang="en-US" sz="1600" i="0">
                                      <a:latin typeface="Cambria Math" panose="02040503050406030204" pitchFamily="18" charset="0"/>
                                    </a:rPr>
                                    <m:t>1</m:t>
                                  </m:r>
                                </m:e>
                                <m:e>
                                  <m:r>
                                    <a:rPr lang="zh-CN" altLang="en-US" sz="1600" i="0">
                                      <a:latin typeface="Cambria Math" panose="02040503050406030204" pitchFamily="18" charset="0"/>
                                    </a:rPr>
                                    <m:t>3</m:t>
                                  </m:r>
                                </m:e>
                                <m:e>
                                  <m:r>
                                    <a:rPr lang="zh-CN" altLang="en-US" sz="1600" i="0">
                                      <a:latin typeface="Cambria Math" panose="02040503050406030204" pitchFamily="18" charset="0"/>
                                    </a:rPr>
                                    <m:t>1</m:t>
                                  </m:r>
                                </m:e>
                                <m:e>
                                  <m:r>
                                    <a:rPr lang="zh-CN" altLang="en-US" sz="1600" i="0">
                                      <a:latin typeface="Cambria Math" panose="02040503050406030204" pitchFamily="18" charset="0"/>
                                    </a:rPr>
                                    <m:t>1</m:t>
                                  </m:r>
                                </m:e>
                              </m:mr>
                              <m:mr>
                                <m:e>
                                  <m:r>
                                    <a:rPr lang="zh-CN" altLang="en-US" sz="1600" i="0">
                                      <a:latin typeface="Cambria Math" panose="02040503050406030204" pitchFamily="18" charset="0"/>
                                    </a:rPr>
                                    <m:t>2</m:t>
                                  </m:r>
                                </m:e>
                                <m:e>
                                  <m:r>
                                    <a:rPr lang="zh-CN" altLang="en-US" sz="1600" i="0">
                                      <a:latin typeface="Cambria Math" panose="02040503050406030204" pitchFamily="18" charset="0"/>
                                    </a:rPr>
                                    <m:t>3</m:t>
                                  </m:r>
                                </m:e>
                                <m:e>
                                  <m:r>
                                    <a:rPr lang="zh-CN" altLang="en-US" sz="1600" i="0">
                                      <a:latin typeface="Cambria Math" panose="02040503050406030204" pitchFamily="18" charset="0"/>
                                    </a:rPr>
                                    <m:t>0</m:t>
                                  </m:r>
                                </m:e>
                                <m:e>
                                  <m:r>
                                    <a:rPr lang="zh-CN" altLang="en-US" sz="1600" i="0">
                                      <a:latin typeface="Cambria Math" panose="02040503050406030204" pitchFamily="18" charset="0"/>
                                    </a:rPr>
                                    <m:t>1</m:t>
                                  </m:r>
                                </m:e>
                              </m:mr>
                            </m:m>
                          </m:e>
                        </m:d>
                      </m:oMath>
                    </m:oMathPara>
                  </a14:m>
                  <a:endParaRPr lang="zh-CN" altLang="en-US" sz="1600" dirty="0"/>
                </a:p>
              </p:txBody>
            </p:sp>
          </mc:Choice>
          <mc:Fallback>
            <p:sp>
              <p:nvSpPr>
                <p:cNvPr id="38" name="文本框 37">
                  <a:extLst>
                    <a:ext uri="{FF2B5EF4-FFF2-40B4-BE49-F238E27FC236}">
                      <a16:creationId xmlns:a16="http://schemas.microsoft.com/office/drawing/2014/main" id="{DF7E038B-F7BA-4905-9F5B-E8B3C1AD4107}"/>
                    </a:ext>
                  </a:extLst>
                </p:cNvPr>
                <p:cNvSpPr txBox="1">
                  <a:spLocks noRot="1" noChangeAspect="1" noMove="1" noResize="1" noEditPoints="1" noAdjustHandles="1" noChangeArrowheads="1" noChangeShapeType="1" noTextEdit="1"/>
                </p:cNvSpPr>
                <p:nvPr/>
              </p:nvSpPr>
              <p:spPr>
                <a:xfrm>
                  <a:off x="10513694" y="3222024"/>
                  <a:ext cx="1617576" cy="101207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1" name="文本框 50">
                  <a:extLst>
                    <a:ext uri="{FF2B5EF4-FFF2-40B4-BE49-F238E27FC236}">
                      <a16:creationId xmlns:a16="http://schemas.microsoft.com/office/drawing/2014/main" id="{161F594E-EDA6-475D-9799-25307B2388D3}"/>
                    </a:ext>
                  </a:extLst>
                </p:cNvPr>
                <p:cNvSpPr txBox="1"/>
                <p:nvPr/>
              </p:nvSpPr>
              <p:spPr>
                <a:xfrm>
                  <a:off x="7896679" y="4123129"/>
                  <a:ext cx="238379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𝑝</m:t>
                            </m:r>
                            <m:m>
                              <m:mPr>
                                <m:plcHide m:val="on"/>
                                <m:mcs>
                                  <m:mc>
                                    <m:mcPr>
                                      <m:count m:val="6"/>
                                      <m:mcJc m:val="center"/>
                                    </m:mcPr>
                                  </m:mc>
                                </m:mcs>
                                <m:ctrlPr>
                                  <a:rPr lang="zh-CN" altLang="en-US" sz="1400" b="0" i="1" smtClean="0">
                                    <a:latin typeface="Cambria Math" panose="02040503050406030204" pitchFamily="18" charset="0"/>
                                  </a:rPr>
                                </m:ctrlPr>
                              </m:mPr>
                              <m:mr>
                                <m:e/>
                                <m:e>
                                  <m:r>
                                    <a:rPr lang="en-US" altLang="zh-CN" sz="1400" b="0" i="1" smtClean="0">
                                      <a:latin typeface="Cambria Math" panose="02040503050406030204" pitchFamily="18" charset="0"/>
                                    </a:rPr>
                                    <m:t>𝑝</m:t>
                                  </m:r>
                                </m:e>
                                <m:e>
                                  <m:r>
                                    <a:rPr lang="en-US" altLang="zh-CN" sz="1400" b="0" i="1" smtClean="0">
                                      <a:latin typeface="Cambria Math" panose="02040503050406030204" pitchFamily="18" charset="0"/>
                                    </a:rPr>
                                    <m:t>𝑝</m:t>
                                  </m:r>
                                </m:e>
                                <m:e>
                                  <m:r>
                                    <a:rPr lang="en-US" altLang="zh-CN" sz="1400" b="0" i="1" smtClean="0">
                                      <a:latin typeface="Cambria Math" panose="02040503050406030204" pitchFamily="18" charset="0"/>
                                    </a:rPr>
                                    <m:t>𝑝</m:t>
                                  </m:r>
                                </m:e>
                                <m:e>
                                  <m:r>
                                    <a:rPr lang="en-US" altLang="zh-CN" sz="1400" b="0" i="1" smtClean="0">
                                      <a:latin typeface="Cambria Math" panose="02040503050406030204" pitchFamily="18" charset="0"/>
                                    </a:rPr>
                                    <m:t>𝑓</m:t>
                                  </m:r>
                                </m:e>
                                <m:e>
                                  <m:r>
                                    <a:rPr lang="en-US" altLang="zh-CN" sz="1400" b="0" i="1" smtClean="0">
                                      <a:latin typeface="Cambria Math" panose="02040503050406030204" pitchFamily="18" charset="0"/>
                                    </a:rPr>
                                    <m:t>𝑓</m:t>
                                  </m:r>
                                  <m:r>
                                    <a:rPr lang="zh-CN" altLang="en-US" sz="1400" i="1">
                                      <a:latin typeface="Cambria Math" panose="02040503050406030204" pitchFamily="18" charset="0"/>
                                    </a:rPr>
                                    <m:t> </m:t>
                                  </m:r>
                                </m:e>
                              </m:mr>
                            </m:m>
                          </m:e>
                        </m:d>
                      </m:oMath>
                    </m:oMathPara>
                  </a14:m>
                  <a:endParaRPr lang="zh-CN" altLang="en-US" sz="1400" dirty="0"/>
                </a:p>
              </p:txBody>
            </p:sp>
          </mc:Choice>
          <mc:Fallback>
            <p:sp>
              <p:nvSpPr>
                <p:cNvPr id="51" name="文本框 50">
                  <a:extLst>
                    <a:ext uri="{FF2B5EF4-FFF2-40B4-BE49-F238E27FC236}">
                      <a16:creationId xmlns:a16="http://schemas.microsoft.com/office/drawing/2014/main" id="{161F594E-EDA6-475D-9799-25307B2388D3}"/>
                    </a:ext>
                  </a:extLst>
                </p:cNvPr>
                <p:cNvSpPr txBox="1">
                  <a:spLocks noRot="1" noChangeAspect="1" noMove="1" noResize="1" noEditPoints="1" noAdjustHandles="1" noChangeArrowheads="1" noChangeShapeType="1" noTextEdit="1"/>
                </p:cNvSpPr>
                <p:nvPr/>
              </p:nvSpPr>
              <p:spPr>
                <a:xfrm>
                  <a:off x="7896679" y="4123129"/>
                  <a:ext cx="2383790" cy="307777"/>
                </a:xfrm>
                <a:prstGeom prst="rect">
                  <a:avLst/>
                </a:prstGeom>
                <a:blipFill>
                  <a:blip r:embed="rId9"/>
                  <a:stretch>
                    <a:fillRect b="-5882"/>
                  </a:stretch>
                </a:blipFill>
              </p:spPr>
              <p:txBody>
                <a:bodyPr/>
                <a:lstStyle/>
                <a:p>
                  <a:r>
                    <a:rPr lang="zh-CN" altLang="en-US">
                      <a:noFill/>
                    </a:rPr>
                    <a:t> </a:t>
                  </a:r>
                </a:p>
              </p:txBody>
            </p:sp>
          </mc:Fallback>
        </mc:AlternateContent>
        <p:sp>
          <p:nvSpPr>
            <p:cNvPr id="53" name="文本框 52">
              <a:extLst>
                <a:ext uri="{FF2B5EF4-FFF2-40B4-BE49-F238E27FC236}">
                  <a16:creationId xmlns:a16="http://schemas.microsoft.com/office/drawing/2014/main" id="{6733F6F8-06AE-4936-95BE-E95675B377F4}"/>
                </a:ext>
              </a:extLst>
            </p:cNvPr>
            <p:cNvSpPr txBox="1"/>
            <p:nvPr/>
          </p:nvSpPr>
          <p:spPr>
            <a:xfrm>
              <a:off x="7672631" y="4117728"/>
              <a:ext cx="585730" cy="338554"/>
            </a:xfrm>
            <a:prstGeom prst="rect">
              <a:avLst/>
            </a:prstGeom>
            <a:noFill/>
          </p:spPr>
          <p:txBody>
            <a:bodyPr wrap="square">
              <a:spAutoFit/>
            </a:bodyPr>
            <a:lstStyle/>
            <a:p>
              <a:r>
                <a:rPr lang="en-US" altLang="zh-CN" sz="1600" dirty="0">
                  <a:latin typeface="华文中宋" panose="02010600040101010101" pitchFamily="2" charset="-122"/>
                  <a:ea typeface="华文中宋" panose="02010600040101010101" pitchFamily="2" charset="-122"/>
                  <a:cs typeface="Times New Roman" panose="02020603050405020304" pitchFamily="18" charset="0"/>
                </a:rPr>
                <a:t>RE:</a:t>
              </a:r>
              <a:endParaRPr lang="zh-CN" altLang="en-US" sz="1600" dirty="0"/>
            </a:p>
          </p:txBody>
        </p:sp>
        <p:pic>
          <p:nvPicPr>
            <p:cNvPr id="4" name="图片 3">
              <a:extLst>
                <a:ext uri="{FF2B5EF4-FFF2-40B4-BE49-F238E27FC236}">
                  <a16:creationId xmlns:a16="http://schemas.microsoft.com/office/drawing/2014/main" id="{0154D102-AC3F-4725-8EE6-908C4D07388D}"/>
                </a:ext>
              </a:extLst>
            </p:cNvPr>
            <p:cNvPicPr>
              <a:picLocks noChangeAspect="1"/>
            </p:cNvPicPr>
            <p:nvPr/>
          </p:nvPicPr>
          <p:blipFill>
            <a:blip r:embed="rId10"/>
            <a:stretch>
              <a:fillRect/>
            </a:stretch>
          </p:blipFill>
          <p:spPr>
            <a:xfrm>
              <a:off x="8911938" y="4721416"/>
              <a:ext cx="1801187" cy="424721"/>
            </a:xfrm>
            <a:prstGeom prst="rect">
              <a:avLst/>
            </a:prstGeom>
          </p:spPr>
        </p:pic>
        <p:sp>
          <p:nvSpPr>
            <p:cNvPr id="5" name="TextBox 9">
              <a:extLst>
                <a:ext uri="{FF2B5EF4-FFF2-40B4-BE49-F238E27FC236}">
                  <a16:creationId xmlns:a16="http://schemas.microsoft.com/office/drawing/2014/main" id="{EFF1AC29-8A19-443F-9445-B8DF3E0A4912}"/>
                </a:ext>
              </a:extLst>
            </p:cNvPr>
            <p:cNvSpPr txBox="1"/>
            <p:nvPr/>
          </p:nvSpPr>
          <p:spPr>
            <a:xfrm>
              <a:off x="7569715" y="4720207"/>
              <a:ext cx="1459914" cy="417230"/>
            </a:xfrm>
            <a:prstGeom prst="rect">
              <a:avLst/>
            </a:prstGeom>
            <a:noFill/>
          </p:spPr>
          <p:txBody>
            <a:bodyPr wrap="square">
              <a:spAutoFit/>
            </a:bodyPr>
            <a:lstStyle/>
            <a:p>
              <a:pPr>
                <a:lnSpc>
                  <a:spcPct val="130000"/>
                </a:lnSpc>
                <a:spcBef>
                  <a:spcPts val="600"/>
                </a:spcBef>
                <a:defRPr/>
              </a:pPr>
              <a:r>
                <a:rPr lang="en-US" altLang="zh-CN" dirty="0" err="1">
                  <a:latin typeface="华文中宋" panose="02010600040101010101" pitchFamily="2" charset="-122"/>
                  <a:ea typeface="华文中宋" panose="02010600040101010101" pitchFamily="2" charset="-122"/>
                  <a:cs typeface="Times New Roman" panose="02020603050405020304" pitchFamily="18" charset="0"/>
                </a:rPr>
                <a:t>Ochiai</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公式</a:t>
              </a:r>
              <a:endParaRPr lang="en-US" altLang="zh-CN" dirty="0">
                <a:latin typeface="华文中宋" panose="02010600040101010101" pitchFamily="2" charset="-122"/>
                <a:ea typeface="华文中宋" panose="02010600040101010101" pitchFamily="2" charset="-122"/>
                <a:cs typeface="Times New Roman" panose="02020603050405020304" pitchFamily="18" charset="0"/>
              </a:endParaRPr>
            </a:p>
          </p:txBody>
        </p:sp>
      </p:grpSp>
    </p:spTree>
    <p:extLst>
      <p:ext uri="{BB962C8B-B14F-4D97-AF65-F5344CB8AC3E}">
        <p14:creationId xmlns:p14="http://schemas.microsoft.com/office/powerpoint/2010/main" val="84659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3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6" grpId="0"/>
      <p:bldP spid="7" grpId="0"/>
      <p:bldP spid="3" grpId="0"/>
      <p:bldP spid="10" grpId="0" animBg="1"/>
      <p:bldP spid="10" grpId="1" animBg="1"/>
      <p:bldP spid="29" grpId="0" animBg="1"/>
      <p:bldP spid="29" grpId="1" animBg="1"/>
      <p:bldP spid="30" grpId="0" animBg="1"/>
      <p:bldP spid="30" grpId="1" animBg="1"/>
      <p:bldP spid="15"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34720" y="525067"/>
            <a:ext cx="6557333" cy="416571"/>
          </a:xfrm>
        </p:spPr>
        <p:txBody>
          <a:bodyPr>
            <a:normAutofit lnSpcReduction="10000"/>
          </a:bodyPr>
          <a:lstStyle/>
          <a:p>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研究内容</a:t>
            </a:r>
            <a:endParaRPr lang="en-US" altLang="zh-CN" dirty="0">
              <a:latin typeface="华文中宋" panose="02010600040101010101" pitchFamily="2" charset="-122"/>
              <a:ea typeface="华文中宋" panose="02010600040101010101" pitchFamily="2" charset="-122"/>
            </a:endParaRPr>
          </a:p>
        </p:txBody>
      </p:sp>
      <p:pic>
        <p:nvPicPr>
          <p:cNvPr id="3" name="图片 2">
            <a:extLst>
              <a:ext uri="{FF2B5EF4-FFF2-40B4-BE49-F238E27FC236}">
                <a16:creationId xmlns:a16="http://schemas.microsoft.com/office/drawing/2014/main" id="{AF60E3EC-9652-4F02-AE6A-4ED739C5B14E}"/>
              </a:ext>
            </a:extLst>
          </p:cNvPr>
          <p:cNvPicPr>
            <a:picLocks noChangeAspect="1"/>
          </p:cNvPicPr>
          <p:nvPr/>
        </p:nvPicPr>
        <p:blipFill>
          <a:blip r:embed="rId3"/>
          <a:stretch>
            <a:fillRect/>
          </a:stretch>
        </p:blipFill>
        <p:spPr>
          <a:xfrm>
            <a:off x="1727301" y="1538685"/>
            <a:ext cx="7980251" cy="5231499"/>
          </a:xfrm>
          <a:prstGeom prst="rect">
            <a:avLst/>
          </a:prstGeom>
        </p:spPr>
      </p:pic>
      <p:sp>
        <p:nvSpPr>
          <p:cNvPr id="4" name="TextBox 9">
            <a:extLst>
              <a:ext uri="{FF2B5EF4-FFF2-40B4-BE49-F238E27FC236}">
                <a16:creationId xmlns:a16="http://schemas.microsoft.com/office/drawing/2014/main" id="{CEF490B2-F4CB-4BB2-A324-50193DE00267}"/>
              </a:ext>
            </a:extLst>
          </p:cNvPr>
          <p:cNvSpPr txBox="1">
            <a:spLocks noChangeArrowheads="1"/>
          </p:cNvSpPr>
          <p:nvPr/>
        </p:nvSpPr>
        <p:spPr bwMode="auto">
          <a:xfrm>
            <a:off x="572350" y="941638"/>
            <a:ext cx="10447629" cy="525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marL="342891" indent="-342891">
              <a:lnSpc>
                <a:spcPct val="130000"/>
              </a:lnSpc>
              <a:spcBef>
                <a:spcPts val="600"/>
              </a:spcBef>
              <a:buFont typeface="Wingdings" panose="05000000000000000000" pitchFamily="2" charset="2"/>
              <a:buChar char="n"/>
              <a:defRPr/>
            </a:pPr>
            <a:r>
              <a:rPr lang="en-US" altLang="zh-CN" sz="2400" dirty="0">
                <a:latin typeface="华文中宋" panose="02010600040101010101" pitchFamily="2" charset="-122"/>
                <a:ea typeface="华文中宋" panose="02010600040101010101" pitchFamily="2" charset="-122"/>
              </a:rPr>
              <a:t>PRINCE</a:t>
            </a:r>
            <a:r>
              <a:rPr lang="zh-CN" altLang="en-US" sz="2400" dirty="0">
                <a:latin typeface="华文中宋" panose="02010600040101010101" pitchFamily="2" charset="-122"/>
                <a:ea typeface="华文中宋" panose="02010600040101010101" pitchFamily="2" charset="-122"/>
              </a:rPr>
              <a:t>方法框架</a:t>
            </a:r>
            <a:endParaRPr lang="en-US" altLang="zh-CN" sz="2400" dirty="0">
              <a:latin typeface="华文中宋" panose="02010600040101010101" pitchFamily="2" charset="-122"/>
              <a:ea typeface="华文中宋" panose="02010600040101010101" pitchFamily="2" charset="-122"/>
            </a:endParaRPr>
          </a:p>
        </p:txBody>
      </p:sp>
      <p:sp>
        <p:nvSpPr>
          <p:cNvPr id="7" name="矩形 6">
            <a:extLst>
              <a:ext uri="{FF2B5EF4-FFF2-40B4-BE49-F238E27FC236}">
                <a16:creationId xmlns:a16="http://schemas.microsoft.com/office/drawing/2014/main" id="{186C9B4E-9DC0-4348-B101-C68A9AC46650}"/>
              </a:ext>
            </a:extLst>
          </p:cNvPr>
          <p:cNvSpPr/>
          <p:nvPr/>
        </p:nvSpPr>
        <p:spPr>
          <a:xfrm>
            <a:off x="2911532" y="4262202"/>
            <a:ext cx="1174173" cy="21142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0E8300DC-92BC-4C04-AE58-E4320221F01A}"/>
              </a:ext>
            </a:extLst>
          </p:cNvPr>
          <p:cNvSpPr/>
          <p:nvPr/>
        </p:nvSpPr>
        <p:spPr>
          <a:xfrm>
            <a:off x="2907376" y="1883737"/>
            <a:ext cx="1174173" cy="21142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1922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34720" y="525067"/>
            <a:ext cx="6557333" cy="416571"/>
          </a:xfrm>
        </p:spPr>
        <p:txBody>
          <a:bodyPr>
            <a:normAutofit lnSpcReduction="10000"/>
          </a:bodyPr>
          <a:lstStyle/>
          <a:p>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研究内容</a:t>
            </a:r>
            <a:endParaRPr lang="en-US" altLang="zh-CN" dirty="0">
              <a:latin typeface="华文中宋" panose="02010600040101010101" pitchFamily="2" charset="-122"/>
              <a:ea typeface="华文中宋" panose="02010600040101010101" pitchFamily="2" charset="-122"/>
            </a:endParaRPr>
          </a:p>
        </p:txBody>
      </p:sp>
      <p:sp>
        <p:nvSpPr>
          <p:cNvPr id="16" name="TextBox 9">
            <a:extLst>
              <a:ext uri="{FF2B5EF4-FFF2-40B4-BE49-F238E27FC236}">
                <a16:creationId xmlns:a16="http://schemas.microsoft.com/office/drawing/2014/main" id="{A2623EB0-7B2A-464A-A4D6-6CF06458CA16}"/>
              </a:ext>
            </a:extLst>
          </p:cNvPr>
          <p:cNvSpPr txBox="1"/>
          <p:nvPr/>
        </p:nvSpPr>
        <p:spPr>
          <a:xfrm>
            <a:off x="831025" y="1452041"/>
            <a:ext cx="9661129" cy="454868"/>
          </a:xfrm>
          <a:prstGeom prst="rect">
            <a:avLst/>
          </a:prstGeom>
          <a:noFill/>
        </p:spPr>
        <p:txBody>
          <a:bodyPr wrap="square">
            <a:spAutoFit/>
          </a:bodyPr>
          <a:lstStyle/>
          <a:p>
            <a:pPr marL="342891" indent="-342891">
              <a:lnSpc>
                <a:spcPct val="130000"/>
              </a:lnSpc>
              <a:spcBef>
                <a:spcPts val="600"/>
              </a:spcBef>
              <a:buFont typeface="Wingdings" pitchFamily="2" charset="2"/>
              <a:buChar char="l"/>
              <a:defRPr/>
            </a:pPr>
            <a:r>
              <a:rPr lang="en-US" altLang="zh-CN" sz="2000" dirty="0">
                <a:latin typeface="华文中宋" panose="02010600040101010101" pitchFamily="2" charset="-122"/>
                <a:ea typeface="华文中宋" panose="02010600040101010101" pitchFamily="2" charset="-122"/>
                <a:cs typeface="Arial" panose="020B0604020202020204" pitchFamily="34" charset="0"/>
              </a:rPr>
              <a:t>MBFL</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特征</a:t>
            </a:r>
            <a:endParaRPr lang="en-US" altLang="zh-CN" sz="2000"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15" name="TextBox 9">
            <a:extLst>
              <a:ext uri="{FF2B5EF4-FFF2-40B4-BE49-F238E27FC236}">
                <a16:creationId xmlns:a16="http://schemas.microsoft.com/office/drawing/2014/main" id="{0A171D61-F6CB-4591-AB0E-DC4740D613C3}"/>
              </a:ext>
            </a:extLst>
          </p:cNvPr>
          <p:cNvSpPr txBox="1">
            <a:spLocks noChangeArrowheads="1"/>
          </p:cNvSpPr>
          <p:nvPr/>
        </p:nvSpPr>
        <p:spPr bwMode="auto">
          <a:xfrm>
            <a:off x="500424" y="990377"/>
            <a:ext cx="77048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marL="342900" indent="-342900" eaLnBrk="1" hangingPunct="1">
              <a:buFont typeface="Wingdings" panose="05000000000000000000" pitchFamily="2" charset="2"/>
              <a:buChar char="n"/>
            </a:pPr>
            <a:r>
              <a:rPr lang="zh-CN" altLang="en-US" sz="2400" dirty="0">
                <a:latin typeface="华文中宋" panose="02010600040101010101" pitchFamily="2" charset="-122"/>
                <a:ea typeface="华文中宋" panose="02010600040101010101" pitchFamily="2" charset="-122"/>
              </a:rPr>
              <a:t>动态特征（</a:t>
            </a:r>
            <a:r>
              <a:rPr lang="en-US" altLang="zh-CN" sz="2400" dirty="0">
                <a:latin typeface="华文中宋" panose="02010600040101010101" pitchFamily="2" charset="-122"/>
                <a:ea typeface="华文中宋" panose="02010600040101010101" pitchFamily="2" charset="-122"/>
                <a:cs typeface="Arial" panose="020B0604020202020204" pitchFamily="34" charset="0"/>
              </a:rPr>
              <a:t>dynamic features</a:t>
            </a:r>
            <a:r>
              <a:rPr lang="zh-CN" altLang="en-US" sz="2400" dirty="0">
                <a:latin typeface="华文中宋" panose="02010600040101010101" pitchFamily="2" charset="-122"/>
                <a:ea typeface="华文中宋" panose="02010600040101010101" pitchFamily="2" charset="-122"/>
              </a:rPr>
              <a:t>）</a:t>
            </a:r>
            <a:endParaRPr lang="en-US" altLang="zh-CN" sz="1600" dirty="0">
              <a:latin typeface="华文中宋" panose="02010600040101010101" pitchFamily="2" charset="-122"/>
              <a:ea typeface="华文中宋" panose="02010600040101010101" pitchFamily="2" charset="-122"/>
            </a:endParaRPr>
          </a:p>
        </p:txBody>
      </p:sp>
      <p:sp>
        <p:nvSpPr>
          <p:cNvPr id="7" name="TextBox 9">
            <a:extLst>
              <a:ext uri="{FF2B5EF4-FFF2-40B4-BE49-F238E27FC236}">
                <a16:creationId xmlns:a16="http://schemas.microsoft.com/office/drawing/2014/main" id="{A2623EB0-7B2A-464A-A4D6-6CF06458CA16}"/>
              </a:ext>
            </a:extLst>
          </p:cNvPr>
          <p:cNvSpPr txBox="1"/>
          <p:nvPr/>
        </p:nvSpPr>
        <p:spPr>
          <a:xfrm>
            <a:off x="831025" y="2302522"/>
            <a:ext cx="9661129" cy="454868"/>
          </a:xfrm>
          <a:prstGeom prst="rect">
            <a:avLst/>
          </a:prstGeom>
          <a:noFill/>
        </p:spPr>
        <p:txBody>
          <a:bodyPr wrap="square">
            <a:spAutoFit/>
          </a:bodyPr>
          <a:lstStyle/>
          <a:p>
            <a:pPr marL="342891" indent="-342891">
              <a:lnSpc>
                <a:spcPct val="130000"/>
              </a:lnSpc>
              <a:spcBef>
                <a:spcPts val="600"/>
              </a:spcBef>
              <a:buFont typeface="Wingdings" pitchFamily="2" charset="2"/>
              <a:buChar char="l"/>
              <a:defRPr/>
            </a:pPr>
            <a:r>
              <a:rPr lang="en-US" altLang="zh-CN" sz="2000" dirty="0">
                <a:latin typeface="华文中宋" panose="02010600040101010101" pitchFamily="2" charset="-122"/>
                <a:ea typeface="华文中宋" panose="02010600040101010101" pitchFamily="2" charset="-122"/>
                <a:cs typeface="Arial" panose="020B0604020202020204" pitchFamily="34" charset="0"/>
              </a:rPr>
              <a:t>MBFL</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特征的表示</a:t>
            </a:r>
            <a:endParaRPr lang="en-US" altLang="zh-CN" sz="2000"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3" name="矩形 2"/>
          <p:cNvSpPr/>
          <p:nvPr/>
        </p:nvSpPr>
        <p:spPr>
          <a:xfrm>
            <a:off x="1205404" y="1933190"/>
            <a:ext cx="5262979" cy="369332"/>
          </a:xfrm>
          <a:prstGeom prst="rect">
            <a:avLst/>
          </a:prstGeom>
        </p:spPr>
        <p:txBody>
          <a:bodyPr wrap="none">
            <a:spAutoFit/>
          </a:bodyPr>
          <a:lstStyle/>
          <a:p>
            <a:r>
              <a:rPr lang="zh-CN" altLang="en-US" dirty="0">
                <a:latin typeface="华文中宋" panose="02010600040101010101" pitchFamily="2" charset="-122"/>
                <a:ea typeface="华文中宋" panose="02010600040101010101" pitchFamily="2" charset="-122"/>
                <a:cs typeface="Times New Roman" panose="02020603050405020304" pitchFamily="18" charset="0"/>
              </a:rPr>
              <a:t>表示程序的</a:t>
            </a:r>
            <a:r>
              <a:rPr lang="zh-CN" altLang="en-US"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变异体执行结果</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与</a:t>
            </a:r>
            <a:r>
              <a:rPr lang="zh-CN" altLang="en-US"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错误语句</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之间的关系</a:t>
            </a:r>
            <a:endParaRPr lang="zh-CN" altLang="en-US" dirty="0">
              <a:latin typeface="华文中宋" panose="02010600040101010101" pitchFamily="2" charset="-122"/>
              <a:ea typeface="华文中宋" panose="02010600040101010101" pitchFamily="2" charset="-122"/>
            </a:endParaRPr>
          </a:p>
        </p:txBody>
      </p:sp>
      <p:sp>
        <p:nvSpPr>
          <p:cNvPr id="4" name="矩形 3"/>
          <p:cNvSpPr/>
          <p:nvPr/>
        </p:nvSpPr>
        <p:spPr>
          <a:xfrm>
            <a:off x="1205404" y="2792053"/>
            <a:ext cx="3887603" cy="369332"/>
          </a:xfrm>
          <a:prstGeom prst="rect">
            <a:avLst/>
          </a:prstGeom>
        </p:spPr>
        <p:txBody>
          <a:bodyPr wrap="none">
            <a:spAutoFit/>
          </a:bodyPr>
          <a:lstStyle/>
          <a:p>
            <a:r>
              <a:rPr lang="zh-CN" altLang="en-US" dirty="0">
                <a:latin typeface="华文中宋" panose="02010600040101010101" pitchFamily="2" charset="-122"/>
                <a:ea typeface="华文中宋" panose="02010600040101010101" pitchFamily="2" charset="-122"/>
                <a:cs typeface="Times New Roman" panose="02020603050405020304" pitchFamily="18" charset="0"/>
              </a:rPr>
              <a:t>使用了</a:t>
            </a:r>
            <a:r>
              <a:rPr lang="en-US" altLang="zh-CN" dirty="0">
                <a:latin typeface="华文中宋" panose="02010600040101010101" pitchFamily="2" charset="-122"/>
                <a:ea typeface="华文中宋" panose="02010600040101010101" pitchFamily="2" charset="-122"/>
                <a:cs typeface="Arial" panose="020B0604020202020204" pitchFamily="34" charset="0"/>
              </a:rPr>
              <a:t>MUSE</a:t>
            </a:r>
            <a:r>
              <a:rPr lang="zh-CN" altLang="en-US" dirty="0">
                <a:latin typeface="华文中宋" panose="02010600040101010101" pitchFamily="2" charset="-122"/>
                <a:ea typeface="华文中宋" panose="02010600040101010101" pitchFamily="2" charset="-122"/>
                <a:cs typeface="Arial" panose="020B0604020202020204" pitchFamily="34" charset="0"/>
              </a:rPr>
              <a:t>和</a:t>
            </a:r>
            <a:r>
              <a:rPr lang="en-US" altLang="zh-CN" dirty="0" err="1">
                <a:latin typeface="华文中宋" panose="02010600040101010101" pitchFamily="2" charset="-122"/>
                <a:ea typeface="华文中宋" panose="02010600040101010101" pitchFamily="2" charset="-122"/>
                <a:cs typeface="Arial" panose="020B0604020202020204" pitchFamily="34" charset="0"/>
              </a:rPr>
              <a:t>Metallaxis</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两种公式</a:t>
            </a:r>
            <a:endParaRPr lang="zh-CN" altLang="en-US" dirty="0">
              <a:latin typeface="华文中宋" panose="02010600040101010101" pitchFamily="2" charset="-122"/>
              <a:ea typeface="华文中宋" panose="02010600040101010101" pitchFamily="2" charset="-122"/>
            </a:endParaRPr>
          </a:p>
        </p:txBody>
      </p:sp>
      <p:pic>
        <p:nvPicPr>
          <p:cNvPr id="6" name="图片 5">
            <a:extLst>
              <a:ext uri="{FF2B5EF4-FFF2-40B4-BE49-F238E27FC236}">
                <a16:creationId xmlns:a16="http://schemas.microsoft.com/office/drawing/2014/main" id="{5A1BE7D1-0CE5-4BA3-BCB7-41ADFCAC18B2}"/>
              </a:ext>
            </a:extLst>
          </p:cNvPr>
          <p:cNvPicPr>
            <a:picLocks noChangeAspect="1"/>
          </p:cNvPicPr>
          <p:nvPr/>
        </p:nvPicPr>
        <p:blipFill>
          <a:blip r:embed="rId3"/>
          <a:stretch>
            <a:fillRect/>
          </a:stretch>
        </p:blipFill>
        <p:spPr>
          <a:xfrm>
            <a:off x="3038475" y="3439972"/>
            <a:ext cx="6115050" cy="1638300"/>
          </a:xfrm>
          <a:prstGeom prst="rect">
            <a:avLst/>
          </a:prstGeom>
        </p:spPr>
      </p:pic>
      <p:pic>
        <p:nvPicPr>
          <p:cNvPr id="9" name="图片 8">
            <a:extLst>
              <a:ext uri="{FF2B5EF4-FFF2-40B4-BE49-F238E27FC236}">
                <a16:creationId xmlns:a16="http://schemas.microsoft.com/office/drawing/2014/main" id="{5FF4B6D0-E064-4294-B344-A5103C2D206C}"/>
              </a:ext>
            </a:extLst>
          </p:cNvPr>
          <p:cNvPicPr>
            <a:picLocks noChangeAspect="1"/>
          </p:cNvPicPr>
          <p:nvPr/>
        </p:nvPicPr>
        <p:blipFill>
          <a:blip r:embed="rId4"/>
          <a:stretch>
            <a:fillRect/>
          </a:stretch>
        </p:blipFill>
        <p:spPr>
          <a:xfrm>
            <a:off x="3038475" y="5356859"/>
            <a:ext cx="5514975" cy="1190625"/>
          </a:xfrm>
          <a:prstGeom prst="rect">
            <a:avLst/>
          </a:prstGeom>
        </p:spPr>
      </p:pic>
    </p:spTree>
    <p:extLst>
      <p:ext uri="{BB962C8B-B14F-4D97-AF65-F5344CB8AC3E}">
        <p14:creationId xmlns:p14="http://schemas.microsoft.com/office/powerpoint/2010/main" val="611536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5" grpId="0"/>
      <p:bldP spid="7"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34720" y="525067"/>
            <a:ext cx="6557333" cy="416571"/>
          </a:xfrm>
        </p:spPr>
        <p:txBody>
          <a:bodyPr>
            <a:normAutofit lnSpcReduction="10000"/>
          </a:bodyPr>
          <a:lstStyle/>
          <a:p>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研究内容</a:t>
            </a:r>
            <a:endParaRPr lang="en-US" altLang="zh-CN" dirty="0">
              <a:latin typeface="华文中宋" panose="02010600040101010101" pitchFamily="2" charset="-122"/>
              <a:ea typeface="华文中宋" panose="02010600040101010101" pitchFamily="2" charset="-122"/>
            </a:endParaRPr>
          </a:p>
        </p:txBody>
      </p:sp>
      <p:sp>
        <p:nvSpPr>
          <p:cNvPr id="16" name="TextBox 9">
            <a:extLst>
              <a:ext uri="{FF2B5EF4-FFF2-40B4-BE49-F238E27FC236}">
                <a16:creationId xmlns:a16="http://schemas.microsoft.com/office/drawing/2014/main" id="{A2623EB0-7B2A-464A-A4D6-6CF06458CA16}"/>
              </a:ext>
            </a:extLst>
          </p:cNvPr>
          <p:cNvSpPr txBox="1"/>
          <p:nvPr/>
        </p:nvSpPr>
        <p:spPr>
          <a:xfrm>
            <a:off x="831025" y="1452041"/>
            <a:ext cx="9661129" cy="454868"/>
          </a:xfrm>
          <a:prstGeom prst="rect">
            <a:avLst/>
          </a:prstGeom>
          <a:noFill/>
        </p:spPr>
        <p:txBody>
          <a:bodyPr wrap="square">
            <a:spAutoFit/>
          </a:bodyPr>
          <a:lstStyle/>
          <a:p>
            <a:pPr marL="342891" indent="-342891">
              <a:lnSpc>
                <a:spcPct val="130000"/>
              </a:lnSpc>
              <a:spcBef>
                <a:spcPts val="600"/>
              </a:spcBef>
              <a:buFont typeface="Wingdings" pitchFamily="2" charset="2"/>
              <a:buChar char="l"/>
              <a:defRPr/>
            </a:pP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MBFL</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特征提取举例</a:t>
            </a:r>
            <a:endParaRPr lang="en-US" altLang="zh-CN" sz="2000"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15" name="TextBox 9">
            <a:extLst>
              <a:ext uri="{FF2B5EF4-FFF2-40B4-BE49-F238E27FC236}">
                <a16:creationId xmlns:a16="http://schemas.microsoft.com/office/drawing/2014/main" id="{0A171D61-F6CB-4591-AB0E-DC4740D613C3}"/>
              </a:ext>
            </a:extLst>
          </p:cNvPr>
          <p:cNvSpPr txBox="1">
            <a:spLocks noChangeArrowheads="1"/>
          </p:cNvSpPr>
          <p:nvPr/>
        </p:nvSpPr>
        <p:spPr bwMode="auto">
          <a:xfrm>
            <a:off x="500424" y="990377"/>
            <a:ext cx="77048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华文中宋" panose="02010600040101010101" pitchFamily="2" charset="-122"/>
                <a:ea typeface="华文中宋" panose="02010600040101010101" pitchFamily="2" charset="-122"/>
              </a:rPr>
              <a:t> 动态特征（</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rPr>
              <a:t>dynamic features</a:t>
            </a:r>
            <a:r>
              <a:rPr lang="zh-CN" altLang="en-US" sz="2400" dirty="0">
                <a:latin typeface="华文中宋" panose="02010600040101010101" pitchFamily="2" charset="-122"/>
                <a:ea typeface="华文中宋" panose="02010600040101010101" pitchFamily="2" charset="-122"/>
              </a:rPr>
              <a:t>）</a:t>
            </a:r>
            <a:endParaRPr lang="en-US" altLang="zh-CN" sz="1600" dirty="0">
              <a:latin typeface="华文中宋" panose="02010600040101010101" pitchFamily="2" charset="-122"/>
              <a:ea typeface="华文中宋" panose="02010600040101010101" pitchFamily="2" charset="-122"/>
            </a:endParaRPr>
          </a:p>
        </p:txBody>
      </p:sp>
      <p:pic>
        <p:nvPicPr>
          <p:cNvPr id="3" name="图片 2">
            <a:extLst>
              <a:ext uri="{FF2B5EF4-FFF2-40B4-BE49-F238E27FC236}">
                <a16:creationId xmlns:a16="http://schemas.microsoft.com/office/drawing/2014/main" id="{84AAFCB1-880E-42CC-AF1D-C9E755EE30C1}"/>
              </a:ext>
            </a:extLst>
          </p:cNvPr>
          <p:cNvPicPr>
            <a:picLocks noChangeAspect="1"/>
          </p:cNvPicPr>
          <p:nvPr/>
        </p:nvPicPr>
        <p:blipFill>
          <a:blip r:embed="rId3"/>
          <a:stretch>
            <a:fillRect/>
          </a:stretch>
        </p:blipFill>
        <p:spPr>
          <a:xfrm>
            <a:off x="1047750" y="1890004"/>
            <a:ext cx="10096500" cy="4105275"/>
          </a:xfrm>
          <a:prstGeom prst="rect">
            <a:avLst/>
          </a:prstGeom>
        </p:spPr>
      </p:pic>
      <p:pic>
        <p:nvPicPr>
          <p:cNvPr id="5" name="图片 4">
            <a:extLst>
              <a:ext uri="{FF2B5EF4-FFF2-40B4-BE49-F238E27FC236}">
                <a16:creationId xmlns:a16="http://schemas.microsoft.com/office/drawing/2014/main" id="{0199BC20-D1D4-49CC-B5D2-150C2346CB9A}"/>
              </a:ext>
            </a:extLst>
          </p:cNvPr>
          <p:cNvPicPr>
            <a:picLocks noChangeAspect="1"/>
          </p:cNvPicPr>
          <p:nvPr/>
        </p:nvPicPr>
        <p:blipFill>
          <a:blip r:embed="rId4"/>
          <a:stretch>
            <a:fillRect/>
          </a:stretch>
        </p:blipFill>
        <p:spPr>
          <a:xfrm>
            <a:off x="1337897" y="5435269"/>
            <a:ext cx="1028700" cy="333375"/>
          </a:xfrm>
          <a:prstGeom prst="rect">
            <a:avLst/>
          </a:prstGeom>
        </p:spPr>
      </p:pic>
      <p:pic>
        <p:nvPicPr>
          <p:cNvPr id="9" name="图片 8">
            <a:extLst>
              <a:ext uri="{FF2B5EF4-FFF2-40B4-BE49-F238E27FC236}">
                <a16:creationId xmlns:a16="http://schemas.microsoft.com/office/drawing/2014/main" id="{A0EA5949-BA61-4636-AE40-D0FEA962A702}"/>
              </a:ext>
            </a:extLst>
          </p:cNvPr>
          <p:cNvPicPr>
            <a:picLocks noChangeAspect="1"/>
          </p:cNvPicPr>
          <p:nvPr/>
        </p:nvPicPr>
        <p:blipFill>
          <a:blip r:embed="rId5"/>
          <a:stretch>
            <a:fillRect/>
          </a:stretch>
        </p:blipFill>
        <p:spPr>
          <a:xfrm>
            <a:off x="1337897" y="5847531"/>
            <a:ext cx="2714625" cy="342900"/>
          </a:xfrm>
          <a:prstGeom prst="rect">
            <a:avLst/>
          </a:prstGeom>
        </p:spPr>
      </p:pic>
      <p:pic>
        <p:nvPicPr>
          <p:cNvPr id="10" name="图片 9">
            <a:extLst>
              <a:ext uri="{FF2B5EF4-FFF2-40B4-BE49-F238E27FC236}">
                <a16:creationId xmlns:a16="http://schemas.microsoft.com/office/drawing/2014/main" id="{C3D8D85D-0A9F-4CF2-A7E4-824BB27DC06E}"/>
              </a:ext>
            </a:extLst>
          </p:cNvPr>
          <p:cNvPicPr>
            <a:picLocks noChangeAspect="1"/>
          </p:cNvPicPr>
          <p:nvPr/>
        </p:nvPicPr>
        <p:blipFill>
          <a:blip r:embed="rId6"/>
          <a:stretch>
            <a:fillRect/>
          </a:stretch>
        </p:blipFill>
        <p:spPr>
          <a:xfrm>
            <a:off x="4242364" y="5927761"/>
            <a:ext cx="1419225" cy="295275"/>
          </a:xfrm>
          <a:prstGeom prst="rect">
            <a:avLst/>
          </a:prstGeom>
        </p:spPr>
      </p:pic>
      <p:sp>
        <p:nvSpPr>
          <p:cNvPr id="11" name="文本框 10">
            <a:extLst>
              <a:ext uri="{FF2B5EF4-FFF2-40B4-BE49-F238E27FC236}">
                <a16:creationId xmlns:a16="http://schemas.microsoft.com/office/drawing/2014/main" id="{C6898B44-595A-4721-B372-A7416E688E6A}"/>
              </a:ext>
            </a:extLst>
          </p:cNvPr>
          <p:cNvSpPr txBox="1"/>
          <p:nvPr/>
        </p:nvSpPr>
        <p:spPr>
          <a:xfrm>
            <a:off x="2281452" y="5405959"/>
            <a:ext cx="59787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 2</a:t>
            </a:r>
            <a:endParaRPr lang="zh-CN" altLang="en-US" dirty="0">
              <a:latin typeface="Times New Roman" panose="02020603050405020304" pitchFamily="18" charset="0"/>
              <a:cs typeface="Times New Roman" panose="02020603050405020304" pitchFamily="18" charset="0"/>
            </a:endParaRPr>
          </a:p>
        </p:txBody>
      </p:sp>
      <p:sp>
        <p:nvSpPr>
          <p:cNvPr id="17" name="文本框 10">
            <a:extLst>
              <a:ext uri="{FF2B5EF4-FFF2-40B4-BE49-F238E27FC236}">
                <a16:creationId xmlns:a16="http://schemas.microsoft.com/office/drawing/2014/main" id="{C6898B44-595A-4721-B372-A7416E688E6A}"/>
              </a:ext>
            </a:extLst>
          </p:cNvPr>
          <p:cNvSpPr txBox="1"/>
          <p:nvPr/>
        </p:nvSpPr>
        <p:spPr>
          <a:xfrm>
            <a:off x="3943424" y="5853704"/>
            <a:ext cx="59787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8" name="文本框 10">
            <a:extLst>
              <a:ext uri="{FF2B5EF4-FFF2-40B4-BE49-F238E27FC236}">
                <a16:creationId xmlns:a16="http://schemas.microsoft.com/office/drawing/2014/main" id="{C6898B44-595A-4721-B372-A7416E688E6A}"/>
              </a:ext>
            </a:extLst>
          </p:cNvPr>
          <p:cNvSpPr txBox="1"/>
          <p:nvPr/>
        </p:nvSpPr>
        <p:spPr>
          <a:xfrm>
            <a:off x="5661588" y="5877149"/>
            <a:ext cx="59787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3ABE541C-8F65-42D5-8F23-E370D51F4264}"/>
              </a:ext>
            </a:extLst>
          </p:cNvPr>
          <p:cNvPicPr>
            <a:picLocks noChangeAspect="1"/>
          </p:cNvPicPr>
          <p:nvPr/>
        </p:nvPicPr>
        <p:blipFill>
          <a:blip r:embed="rId7"/>
          <a:stretch>
            <a:fillRect/>
          </a:stretch>
        </p:blipFill>
        <p:spPr>
          <a:xfrm>
            <a:off x="5954665" y="5937103"/>
            <a:ext cx="1514475" cy="285751"/>
          </a:xfrm>
          <a:prstGeom prst="rect">
            <a:avLst/>
          </a:prstGeom>
        </p:spPr>
      </p:pic>
      <p:pic>
        <p:nvPicPr>
          <p:cNvPr id="13" name="图片 12">
            <a:extLst>
              <a:ext uri="{FF2B5EF4-FFF2-40B4-BE49-F238E27FC236}">
                <a16:creationId xmlns:a16="http://schemas.microsoft.com/office/drawing/2014/main" id="{3EC80BEF-E494-4B1C-9948-EB66D324820E}"/>
              </a:ext>
            </a:extLst>
          </p:cNvPr>
          <p:cNvPicPr>
            <a:picLocks noChangeAspect="1"/>
          </p:cNvPicPr>
          <p:nvPr/>
        </p:nvPicPr>
        <p:blipFill>
          <a:blip r:embed="rId8"/>
          <a:stretch>
            <a:fillRect/>
          </a:stretch>
        </p:blipFill>
        <p:spPr>
          <a:xfrm>
            <a:off x="1337896" y="6269321"/>
            <a:ext cx="2676525" cy="352425"/>
          </a:xfrm>
          <a:prstGeom prst="rect">
            <a:avLst/>
          </a:prstGeom>
        </p:spPr>
      </p:pic>
      <p:sp>
        <p:nvSpPr>
          <p:cNvPr id="20" name="文本框 10">
            <a:extLst>
              <a:ext uri="{FF2B5EF4-FFF2-40B4-BE49-F238E27FC236}">
                <a16:creationId xmlns:a16="http://schemas.microsoft.com/office/drawing/2014/main" id="{E2EB7208-E809-492B-A4C7-88AE89162847}"/>
              </a:ext>
            </a:extLst>
          </p:cNvPr>
          <p:cNvSpPr txBox="1"/>
          <p:nvPr/>
        </p:nvSpPr>
        <p:spPr>
          <a:xfrm>
            <a:off x="3954264" y="6262671"/>
            <a:ext cx="59787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pic>
        <p:nvPicPr>
          <p:cNvPr id="21" name="图片 20">
            <a:extLst>
              <a:ext uri="{FF2B5EF4-FFF2-40B4-BE49-F238E27FC236}">
                <a16:creationId xmlns:a16="http://schemas.microsoft.com/office/drawing/2014/main" id="{03C7FEB5-0986-46C2-A632-F97D1EFE70BD}"/>
              </a:ext>
            </a:extLst>
          </p:cNvPr>
          <p:cNvPicPr>
            <a:picLocks noChangeAspect="1"/>
          </p:cNvPicPr>
          <p:nvPr/>
        </p:nvPicPr>
        <p:blipFill>
          <a:blip r:embed="rId9"/>
          <a:stretch>
            <a:fillRect/>
          </a:stretch>
        </p:blipFill>
        <p:spPr>
          <a:xfrm>
            <a:off x="4194737" y="6320540"/>
            <a:ext cx="1514475" cy="295275"/>
          </a:xfrm>
          <a:prstGeom prst="rect">
            <a:avLst/>
          </a:prstGeom>
        </p:spPr>
      </p:pic>
      <p:pic>
        <p:nvPicPr>
          <p:cNvPr id="22" name="图片 21">
            <a:extLst>
              <a:ext uri="{FF2B5EF4-FFF2-40B4-BE49-F238E27FC236}">
                <a16:creationId xmlns:a16="http://schemas.microsoft.com/office/drawing/2014/main" id="{0DD10FFA-D58B-4DC1-BCA5-314F94B36842}"/>
              </a:ext>
            </a:extLst>
          </p:cNvPr>
          <p:cNvPicPr>
            <a:picLocks noChangeAspect="1"/>
          </p:cNvPicPr>
          <p:nvPr/>
        </p:nvPicPr>
        <p:blipFill>
          <a:blip r:embed="rId10"/>
          <a:stretch>
            <a:fillRect/>
          </a:stretch>
        </p:blipFill>
        <p:spPr>
          <a:xfrm>
            <a:off x="5969766" y="6306435"/>
            <a:ext cx="1552575" cy="266700"/>
          </a:xfrm>
          <a:prstGeom prst="rect">
            <a:avLst/>
          </a:prstGeom>
        </p:spPr>
      </p:pic>
      <p:sp>
        <p:nvSpPr>
          <p:cNvPr id="24" name="文本框 10">
            <a:extLst>
              <a:ext uri="{FF2B5EF4-FFF2-40B4-BE49-F238E27FC236}">
                <a16:creationId xmlns:a16="http://schemas.microsoft.com/office/drawing/2014/main" id="{8741A134-6D17-41EB-ADA3-02F79D6EA5B5}"/>
              </a:ext>
            </a:extLst>
          </p:cNvPr>
          <p:cNvSpPr txBox="1"/>
          <p:nvPr/>
        </p:nvSpPr>
        <p:spPr>
          <a:xfrm>
            <a:off x="5670826" y="6262671"/>
            <a:ext cx="59787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26" name="文本框 25">
            <a:extLst>
              <a:ext uri="{FF2B5EF4-FFF2-40B4-BE49-F238E27FC236}">
                <a16:creationId xmlns:a16="http://schemas.microsoft.com/office/drawing/2014/main" id="{8EBD5940-0ACA-43C7-8F8D-FA6390D90A82}"/>
              </a:ext>
            </a:extLst>
          </p:cNvPr>
          <p:cNvSpPr txBox="1"/>
          <p:nvPr/>
        </p:nvSpPr>
        <p:spPr>
          <a:xfrm>
            <a:off x="7473245" y="5914165"/>
            <a:ext cx="151447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 2+0 = 2</a:t>
            </a:r>
            <a:endParaRPr lang="zh-CN" altLang="en-US" dirty="0">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C320E05B-D31D-4775-87C3-664DA61A2416}"/>
              </a:ext>
            </a:extLst>
          </p:cNvPr>
          <p:cNvSpPr txBox="1"/>
          <p:nvPr/>
        </p:nvSpPr>
        <p:spPr>
          <a:xfrm>
            <a:off x="7473245" y="6266358"/>
            <a:ext cx="126287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 1+1 = 2</a:t>
            </a:r>
            <a:endParaRPr lang="zh-CN" alt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7E1ED3EC-24C8-415D-AF9E-2097DC630716}"/>
              </a:ext>
            </a:extLst>
          </p:cNvPr>
          <p:cNvPicPr>
            <a:picLocks noChangeAspect="1"/>
          </p:cNvPicPr>
          <p:nvPr/>
        </p:nvPicPr>
        <p:blipFill>
          <a:blip r:embed="rId11"/>
          <a:stretch>
            <a:fillRect/>
          </a:stretch>
        </p:blipFill>
        <p:spPr>
          <a:xfrm>
            <a:off x="1223741" y="1973396"/>
            <a:ext cx="4619625" cy="742950"/>
          </a:xfrm>
          <a:prstGeom prst="rect">
            <a:avLst/>
          </a:prstGeom>
        </p:spPr>
      </p:pic>
    </p:spTree>
    <p:extLst>
      <p:ext uri="{BB962C8B-B14F-4D97-AF65-F5344CB8AC3E}">
        <p14:creationId xmlns:p14="http://schemas.microsoft.com/office/powerpoint/2010/main" val="2952642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34720" y="525067"/>
            <a:ext cx="6557333" cy="416571"/>
          </a:xfrm>
        </p:spPr>
        <p:txBody>
          <a:bodyPr>
            <a:normAutofit lnSpcReduction="10000"/>
          </a:bodyPr>
          <a:lstStyle/>
          <a:p>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研究内容</a:t>
            </a:r>
            <a:endParaRPr lang="en-US" altLang="zh-CN" dirty="0">
              <a:latin typeface="华文中宋" panose="02010600040101010101" pitchFamily="2" charset="-122"/>
              <a:ea typeface="华文中宋" panose="02010600040101010101" pitchFamily="2" charset="-122"/>
            </a:endParaRPr>
          </a:p>
        </p:txBody>
      </p:sp>
      <p:sp>
        <p:nvSpPr>
          <p:cNvPr id="16" name="TextBox 9">
            <a:extLst>
              <a:ext uri="{FF2B5EF4-FFF2-40B4-BE49-F238E27FC236}">
                <a16:creationId xmlns:a16="http://schemas.microsoft.com/office/drawing/2014/main" id="{A2623EB0-7B2A-464A-A4D6-6CF06458CA16}"/>
              </a:ext>
            </a:extLst>
          </p:cNvPr>
          <p:cNvSpPr txBox="1"/>
          <p:nvPr/>
        </p:nvSpPr>
        <p:spPr>
          <a:xfrm>
            <a:off x="500425" y="1434432"/>
            <a:ext cx="9661129" cy="454868"/>
          </a:xfrm>
          <a:prstGeom prst="rect">
            <a:avLst/>
          </a:prstGeom>
          <a:noFill/>
        </p:spPr>
        <p:txBody>
          <a:bodyPr wrap="square">
            <a:spAutoFit/>
          </a:bodyPr>
          <a:lstStyle/>
          <a:p>
            <a:pPr marL="342891" indent="-342891">
              <a:lnSpc>
                <a:spcPct val="130000"/>
              </a:lnSpc>
              <a:spcBef>
                <a:spcPts val="600"/>
              </a:spcBef>
              <a:buFont typeface="Wingdings" pitchFamily="2" charset="2"/>
              <a:buChar char="l"/>
              <a:defRPr/>
            </a:pP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SBFL</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特征</a:t>
            </a:r>
            <a:endParaRPr lang="en-US" altLang="zh-CN" sz="2000"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15" name="TextBox 9">
            <a:extLst>
              <a:ext uri="{FF2B5EF4-FFF2-40B4-BE49-F238E27FC236}">
                <a16:creationId xmlns:a16="http://schemas.microsoft.com/office/drawing/2014/main" id="{0A171D61-F6CB-4591-AB0E-DC4740D613C3}"/>
              </a:ext>
            </a:extLst>
          </p:cNvPr>
          <p:cNvSpPr txBox="1">
            <a:spLocks noChangeArrowheads="1"/>
          </p:cNvSpPr>
          <p:nvPr/>
        </p:nvSpPr>
        <p:spPr bwMode="auto">
          <a:xfrm>
            <a:off x="301131" y="972768"/>
            <a:ext cx="77048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华文中宋" panose="02010600040101010101" pitchFamily="2" charset="-122"/>
                <a:ea typeface="华文中宋" panose="02010600040101010101" pitchFamily="2" charset="-122"/>
              </a:rPr>
              <a:t> 动态特征（</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rPr>
              <a:t>dynamic features</a:t>
            </a:r>
            <a:r>
              <a:rPr lang="zh-CN" altLang="en-US" sz="2400" dirty="0">
                <a:latin typeface="华文中宋" panose="02010600040101010101" pitchFamily="2" charset="-122"/>
                <a:ea typeface="华文中宋" panose="02010600040101010101" pitchFamily="2" charset="-122"/>
              </a:rPr>
              <a:t>）</a:t>
            </a:r>
            <a:endParaRPr lang="en-US" altLang="zh-CN" sz="1600" dirty="0">
              <a:latin typeface="华文中宋" panose="02010600040101010101" pitchFamily="2" charset="-122"/>
              <a:ea typeface="华文中宋" panose="02010600040101010101" pitchFamily="2" charset="-122"/>
            </a:endParaRPr>
          </a:p>
        </p:txBody>
      </p:sp>
      <p:sp>
        <p:nvSpPr>
          <p:cNvPr id="6" name="TextBox 9">
            <a:extLst>
              <a:ext uri="{FF2B5EF4-FFF2-40B4-BE49-F238E27FC236}">
                <a16:creationId xmlns:a16="http://schemas.microsoft.com/office/drawing/2014/main" id="{EB62EB44-5DD3-4DB9-8ED4-570F056CE259}"/>
              </a:ext>
            </a:extLst>
          </p:cNvPr>
          <p:cNvSpPr txBox="1"/>
          <p:nvPr/>
        </p:nvSpPr>
        <p:spPr>
          <a:xfrm>
            <a:off x="713795" y="1871691"/>
            <a:ext cx="6538652" cy="453329"/>
          </a:xfrm>
          <a:prstGeom prst="rect">
            <a:avLst/>
          </a:prstGeom>
          <a:noFill/>
        </p:spPr>
        <p:txBody>
          <a:bodyPr wrap="square">
            <a:spAutoFit/>
          </a:bodyPr>
          <a:lstStyle/>
          <a:p>
            <a:pPr>
              <a:lnSpc>
                <a:spcPct val="130000"/>
              </a:lnSpc>
              <a:spcBef>
                <a:spcPts val="600"/>
              </a:spcBef>
              <a:defRPr/>
            </a:pP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捕获</a:t>
            </a:r>
            <a:r>
              <a:rPr lang="zh-CN" altLang="en-US" sz="2000"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测试用例执行结果</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和</a:t>
            </a:r>
            <a:r>
              <a:rPr lang="zh-CN" altLang="en-US" sz="2000"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错误语句</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之间的关系</a:t>
            </a:r>
            <a:endParaRPr lang="en-US" altLang="zh-CN" sz="2000" dirty="0">
              <a:latin typeface="华文中宋" panose="02010600040101010101" pitchFamily="2" charset="-122"/>
              <a:ea typeface="华文中宋" panose="0201060004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7C06DDF4-3592-4A2C-8BE8-604AAED1F57F}"/>
              </a:ext>
            </a:extLst>
          </p:cNvPr>
          <p:cNvPicPr>
            <a:picLocks noChangeAspect="1"/>
          </p:cNvPicPr>
          <p:nvPr/>
        </p:nvPicPr>
        <p:blipFill>
          <a:blip r:embed="rId3"/>
          <a:stretch>
            <a:fillRect/>
          </a:stretch>
        </p:blipFill>
        <p:spPr>
          <a:xfrm>
            <a:off x="713795" y="3331279"/>
            <a:ext cx="10201275" cy="2532249"/>
          </a:xfrm>
          <a:prstGeom prst="rect">
            <a:avLst/>
          </a:prstGeom>
        </p:spPr>
      </p:pic>
      <p:sp>
        <p:nvSpPr>
          <p:cNvPr id="7" name="TextBox 9">
            <a:extLst>
              <a:ext uri="{FF2B5EF4-FFF2-40B4-BE49-F238E27FC236}">
                <a16:creationId xmlns:a16="http://schemas.microsoft.com/office/drawing/2014/main" id="{84A580B3-04DB-42ED-AF65-CA4D6360A557}"/>
              </a:ext>
            </a:extLst>
          </p:cNvPr>
          <p:cNvSpPr txBox="1"/>
          <p:nvPr/>
        </p:nvSpPr>
        <p:spPr>
          <a:xfrm>
            <a:off x="500425" y="2374051"/>
            <a:ext cx="9661129" cy="454868"/>
          </a:xfrm>
          <a:prstGeom prst="rect">
            <a:avLst/>
          </a:prstGeom>
          <a:noFill/>
        </p:spPr>
        <p:txBody>
          <a:bodyPr wrap="square">
            <a:spAutoFit/>
          </a:bodyPr>
          <a:lstStyle/>
          <a:p>
            <a:pPr marL="342900" indent="-342900">
              <a:lnSpc>
                <a:spcPct val="130000"/>
              </a:lnSpc>
              <a:spcBef>
                <a:spcPts val="600"/>
              </a:spcBef>
              <a:buFont typeface="Wingdings" panose="05000000000000000000" pitchFamily="2" charset="2"/>
              <a:buChar char="l"/>
              <a:defRPr/>
            </a:pP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SBFL</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特征提取举例</a:t>
            </a:r>
            <a:endParaRPr lang="en-US" altLang="zh-CN" sz="2000" dirty="0">
              <a:latin typeface="华文中宋" panose="02010600040101010101" pitchFamily="2" charset="-122"/>
              <a:ea typeface="华文中宋" panose="02010600040101010101" pitchFamily="2" charset="-122"/>
              <a:cs typeface="Times New Roman" panose="02020603050405020304" pitchFamily="18" charset="0"/>
            </a:endParaRPr>
          </a:p>
        </p:txBody>
      </p:sp>
      <p:grpSp>
        <p:nvGrpSpPr>
          <p:cNvPr id="9" name="组合 8">
            <a:extLst>
              <a:ext uri="{FF2B5EF4-FFF2-40B4-BE49-F238E27FC236}">
                <a16:creationId xmlns:a16="http://schemas.microsoft.com/office/drawing/2014/main" id="{C2FCCB2E-3A7E-4F62-8DC0-A7C7A0BC0C17}"/>
              </a:ext>
            </a:extLst>
          </p:cNvPr>
          <p:cNvGrpSpPr/>
          <p:nvPr/>
        </p:nvGrpSpPr>
        <p:grpSpPr>
          <a:xfrm>
            <a:off x="713795" y="2834042"/>
            <a:ext cx="3830208" cy="453329"/>
            <a:chOff x="713795" y="2834042"/>
            <a:chExt cx="3830208" cy="453329"/>
          </a:xfrm>
        </p:grpSpPr>
        <p:pic>
          <p:nvPicPr>
            <p:cNvPr id="4" name="图片 3">
              <a:extLst>
                <a:ext uri="{FF2B5EF4-FFF2-40B4-BE49-F238E27FC236}">
                  <a16:creationId xmlns:a16="http://schemas.microsoft.com/office/drawing/2014/main" id="{C3C817B8-52F7-4E77-91D8-F55AE09D1800}"/>
                </a:ext>
              </a:extLst>
            </p:cNvPr>
            <p:cNvPicPr>
              <a:picLocks noChangeAspect="1"/>
            </p:cNvPicPr>
            <p:nvPr/>
          </p:nvPicPr>
          <p:blipFill>
            <a:blip r:embed="rId4"/>
            <a:stretch>
              <a:fillRect/>
            </a:stretch>
          </p:blipFill>
          <p:spPr>
            <a:xfrm>
              <a:off x="2572328" y="2877950"/>
              <a:ext cx="1971675" cy="400051"/>
            </a:xfrm>
            <a:prstGeom prst="rect">
              <a:avLst/>
            </a:prstGeom>
          </p:spPr>
        </p:pic>
        <p:sp>
          <p:nvSpPr>
            <p:cNvPr id="5" name="TextBox 9">
              <a:extLst>
                <a:ext uri="{FF2B5EF4-FFF2-40B4-BE49-F238E27FC236}">
                  <a16:creationId xmlns:a16="http://schemas.microsoft.com/office/drawing/2014/main" id="{AF65C576-98A3-4CEE-8693-63B836F3ED61}"/>
                </a:ext>
              </a:extLst>
            </p:cNvPr>
            <p:cNvSpPr txBox="1"/>
            <p:nvPr/>
          </p:nvSpPr>
          <p:spPr>
            <a:xfrm>
              <a:off x="713795" y="2834042"/>
              <a:ext cx="2090365" cy="453329"/>
            </a:xfrm>
            <a:prstGeom prst="rect">
              <a:avLst/>
            </a:prstGeom>
            <a:noFill/>
          </p:spPr>
          <p:txBody>
            <a:bodyPr wrap="square">
              <a:spAutoFit/>
            </a:bodyPr>
            <a:lstStyle/>
            <a:p>
              <a:pPr>
                <a:lnSpc>
                  <a:spcPct val="130000"/>
                </a:lnSpc>
                <a:spcBef>
                  <a:spcPts val="600"/>
                </a:spcBef>
                <a:defRPr/>
              </a:pPr>
              <a:r>
                <a:rPr lang="en-US" altLang="zh-CN" sz="2000" dirty="0">
                  <a:latin typeface="华文中宋" panose="02010600040101010101" pitchFamily="2" charset="-122"/>
                  <a:ea typeface="华文中宋" panose="02010600040101010101" pitchFamily="2" charset="-122"/>
                  <a:cs typeface="Times New Roman" panose="02020603050405020304" pitchFamily="18" charset="0"/>
                </a:rPr>
                <a:t>Naish2</a:t>
              </a: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公式</a:t>
              </a:r>
              <a:r>
                <a:rPr lang="en-US" altLang="zh-CN" sz="2000" baseline="30000" dirty="0">
                  <a:latin typeface="华文中宋" panose="02010600040101010101" pitchFamily="2" charset="-122"/>
                  <a:ea typeface="华文中宋" panose="02010600040101010101" pitchFamily="2" charset="-122"/>
                  <a:cs typeface="Times New Roman" panose="02020603050405020304" pitchFamily="18" charset="0"/>
                </a:rPr>
                <a:t>[1]</a:t>
              </a:r>
            </a:p>
          </p:txBody>
        </p:sp>
      </p:grpSp>
      <p:sp>
        <p:nvSpPr>
          <p:cNvPr id="11" name="TextBox 9">
            <a:extLst>
              <a:ext uri="{FF2B5EF4-FFF2-40B4-BE49-F238E27FC236}">
                <a16:creationId xmlns:a16="http://schemas.microsoft.com/office/drawing/2014/main" id="{F03E9F1E-53E7-4D83-BF08-C2F19E63DC30}"/>
              </a:ext>
            </a:extLst>
          </p:cNvPr>
          <p:cNvSpPr txBox="1"/>
          <p:nvPr/>
        </p:nvSpPr>
        <p:spPr>
          <a:xfrm>
            <a:off x="785722" y="6205318"/>
            <a:ext cx="9851798" cy="471604"/>
          </a:xfrm>
          <a:prstGeom prst="rect">
            <a:avLst/>
          </a:prstGeom>
          <a:noFill/>
        </p:spPr>
        <p:txBody>
          <a:bodyPr wrap="square">
            <a:spAutoFit/>
          </a:bodyPr>
          <a:lstStyle/>
          <a:p>
            <a:pPr>
              <a:lnSpc>
                <a:spcPct val="130000"/>
              </a:lnSpc>
              <a:spcBef>
                <a:spcPts val="600"/>
              </a:spcBef>
              <a:defRPr/>
            </a:pPr>
            <a:r>
              <a:rPr lang="en-US" altLang="zh-CN" sz="1000" b="0" i="0" u="none" strike="noStrike" dirty="0">
                <a:solidFill>
                  <a:srgbClr val="2E414F"/>
                </a:solidFill>
                <a:effectLst/>
                <a:latin typeface="华文中宋" panose="02010600040101010101" pitchFamily="2" charset="-122"/>
                <a:ea typeface="华文中宋" panose="02010600040101010101" pitchFamily="2" charset="-122"/>
                <a:cs typeface="Times New Roman" panose="02020603050405020304" pitchFamily="18" charset="0"/>
              </a:rPr>
              <a:t>[1]</a:t>
            </a:r>
            <a:r>
              <a:rPr lang="en-US" altLang="zh-CN" sz="1000" b="0" i="0" u="none" strike="noStrike" dirty="0">
                <a:solidFill>
                  <a:srgbClr val="2E414F"/>
                </a:solidFill>
                <a:effectLst/>
                <a:latin typeface="Roboto"/>
              </a:rPr>
              <a:t>Perez, Alexandre, Rui Abreu and Marcelo </a:t>
            </a:r>
            <a:r>
              <a:rPr lang="en-US" altLang="zh-CN" sz="1000" b="0" i="0" u="none" strike="noStrike" dirty="0" err="1">
                <a:solidFill>
                  <a:srgbClr val="2E414F"/>
                </a:solidFill>
                <a:effectLst/>
                <a:latin typeface="Roboto"/>
              </a:rPr>
              <a:t>d'Amorim</a:t>
            </a:r>
            <a:r>
              <a:rPr lang="en-US" altLang="zh-CN" sz="1000" b="0" i="0" u="none" strike="noStrike" dirty="0">
                <a:solidFill>
                  <a:srgbClr val="2E414F"/>
                </a:solidFill>
                <a:effectLst/>
                <a:latin typeface="Roboto"/>
              </a:rPr>
              <a:t>. “Prevalence of Single-Fault Fixes and Its Impact on Fault Localization.” </a:t>
            </a:r>
            <a:r>
              <a:rPr lang="en-US" altLang="zh-CN" sz="1000" b="0" i="1" u="none" strike="noStrike" dirty="0">
                <a:solidFill>
                  <a:srgbClr val="2E414F"/>
                </a:solidFill>
                <a:effectLst/>
                <a:latin typeface="Roboto"/>
              </a:rPr>
              <a:t>2017 IEEE International Conference on Software Testing, Verification and Validation (ICST)</a:t>
            </a:r>
            <a:r>
              <a:rPr lang="en-US" altLang="zh-CN" sz="1000" b="0" i="0" u="none" strike="noStrike" dirty="0">
                <a:solidFill>
                  <a:srgbClr val="2E414F"/>
                </a:solidFill>
                <a:effectLst/>
                <a:latin typeface="Roboto"/>
              </a:rPr>
              <a:t> (2017): 12-22.</a:t>
            </a:r>
            <a:endParaRPr lang="en-US" altLang="zh-CN" sz="1000" baseline="30000" dirty="0">
              <a:latin typeface="华文中宋" panose="02010600040101010101" pitchFamily="2" charset="-122"/>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70510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5" grpId="0"/>
      <p:bldP spid="6" grpId="0"/>
      <p:bldP spid="7"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34720" y="525067"/>
            <a:ext cx="6557333" cy="416571"/>
          </a:xfrm>
        </p:spPr>
        <p:txBody>
          <a:bodyPr>
            <a:normAutofit lnSpcReduction="10000"/>
          </a:bodyPr>
          <a:lstStyle/>
          <a:p>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研究内容</a:t>
            </a:r>
            <a:endParaRPr lang="en-US" altLang="zh-CN" dirty="0">
              <a:latin typeface="华文中宋" panose="02010600040101010101" pitchFamily="2" charset="-122"/>
              <a:ea typeface="华文中宋" panose="02010600040101010101" pitchFamily="2" charset="-122"/>
            </a:endParaRPr>
          </a:p>
        </p:txBody>
      </p:sp>
      <p:sp>
        <p:nvSpPr>
          <p:cNvPr id="3" name="TextBox 9">
            <a:extLst>
              <a:ext uri="{FF2B5EF4-FFF2-40B4-BE49-F238E27FC236}">
                <a16:creationId xmlns:a16="http://schemas.microsoft.com/office/drawing/2014/main" id="{B2E1EB40-B3EE-4A42-BE03-0F4130124929}"/>
              </a:ext>
            </a:extLst>
          </p:cNvPr>
          <p:cNvSpPr txBox="1">
            <a:spLocks noChangeArrowheads="1"/>
          </p:cNvSpPr>
          <p:nvPr/>
        </p:nvSpPr>
        <p:spPr bwMode="auto">
          <a:xfrm>
            <a:off x="568174" y="1097183"/>
            <a:ext cx="9324811" cy="40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华文中宋" panose="02010600040101010101" pitchFamily="2" charset="-122"/>
                <a:ea typeface="华文中宋" panose="02010600040101010101" pitchFamily="2" charset="-122"/>
              </a:rPr>
              <a:t> 静态特征（</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rPr>
              <a:t>static features</a:t>
            </a:r>
            <a:r>
              <a:rPr lang="zh-CN" altLang="en-US" sz="2400" dirty="0">
                <a:latin typeface="华文中宋" panose="02010600040101010101" pitchFamily="2" charset="-122"/>
                <a:ea typeface="华文中宋" panose="02010600040101010101" pitchFamily="2" charset="-122"/>
              </a:rPr>
              <a:t>）</a:t>
            </a:r>
            <a:endParaRPr lang="en-US" altLang="zh-CN" sz="1600" dirty="0">
              <a:latin typeface="华文中宋" panose="02010600040101010101" pitchFamily="2" charset="-122"/>
              <a:ea typeface="华文中宋" panose="02010600040101010101" pitchFamily="2" charset="-122"/>
            </a:endParaRPr>
          </a:p>
        </p:txBody>
      </p:sp>
      <p:sp>
        <p:nvSpPr>
          <p:cNvPr id="4" name="TextBox 9">
            <a:extLst>
              <a:ext uri="{FF2B5EF4-FFF2-40B4-BE49-F238E27FC236}">
                <a16:creationId xmlns:a16="http://schemas.microsoft.com/office/drawing/2014/main" id="{9B90F26D-CB21-4E48-9112-9E976549BE3A}"/>
              </a:ext>
            </a:extLst>
          </p:cNvPr>
          <p:cNvSpPr txBox="1"/>
          <p:nvPr/>
        </p:nvSpPr>
        <p:spPr>
          <a:xfrm>
            <a:off x="961072" y="1977388"/>
            <a:ext cx="9586255" cy="824444"/>
          </a:xfrm>
          <a:prstGeom prst="rect">
            <a:avLst/>
          </a:prstGeom>
          <a:noFill/>
        </p:spPr>
        <p:txBody>
          <a:bodyPr wrap="square">
            <a:spAutoFit/>
          </a:bodyPr>
          <a:lstStyle/>
          <a:p>
            <a:pPr marL="342891" indent="-342891">
              <a:lnSpc>
                <a:spcPct val="130000"/>
              </a:lnSpc>
              <a:spcBef>
                <a:spcPts val="600"/>
              </a:spcBef>
              <a:buFont typeface="Wingdings" panose="05000000000000000000" pitchFamily="2" charset="2"/>
              <a:buChar char="l"/>
              <a:defRPr/>
            </a:pPr>
            <a:r>
              <a:rPr lang="zh-CN" altLang="en-US" sz="2000" dirty="0">
                <a:latin typeface="华文中宋" panose="02010600040101010101" pitchFamily="2" charset="-122"/>
                <a:ea typeface="华文中宋" panose="02010600040101010101" pitchFamily="2" charset="-122"/>
                <a:cs typeface="Times New Roman" panose="02020603050405020304" pitchFamily="18" charset="0"/>
              </a:rPr>
              <a:t>静态特征的类别</a:t>
            </a:r>
            <a:endParaRPr lang="en-US" altLang="zh-CN" sz="2000" dirty="0">
              <a:latin typeface="Times New Roman" panose="02020603050405020304" pitchFamily="18" charset="0"/>
              <a:cs typeface="Times New Roman" panose="02020603050405020304" pitchFamily="18" charset="0"/>
            </a:endParaRPr>
          </a:p>
          <a:p>
            <a:pPr marL="342891" indent="-342891">
              <a:lnSpc>
                <a:spcPct val="130000"/>
              </a:lnSpc>
              <a:spcBef>
                <a:spcPts val="600"/>
              </a:spcBef>
              <a:buFont typeface="Wingdings" panose="05000000000000000000" pitchFamily="2" charset="2"/>
              <a:buChar char="l"/>
              <a:defRPr/>
            </a:pPr>
            <a:endParaRPr lang="en-US" altLang="zh-CN" sz="2000" dirty="0">
              <a:latin typeface="Times New Roman" panose="02020603050405020304" pitchFamily="18" charset="0"/>
              <a:cs typeface="Times New Roman" panose="02020603050405020304" pitchFamily="18" charset="0"/>
            </a:endParaRPr>
          </a:p>
        </p:txBody>
      </p:sp>
      <p:sp>
        <p:nvSpPr>
          <p:cNvPr id="6" name="矩形 5"/>
          <p:cNvSpPr/>
          <p:nvPr/>
        </p:nvSpPr>
        <p:spPr>
          <a:xfrm>
            <a:off x="961072" y="1604675"/>
            <a:ext cx="2954655" cy="369332"/>
          </a:xfrm>
          <a:prstGeom prst="rect">
            <a:avLst/>
          </a:prstGeom>
        </p:spPr>
        <p:txBody>
          <a:bodyPr wrap="none">
            <a:spAutoFit/>
          </a:bodyPr>
          <a:lstStyle/>
          <a:p>
            <a:r>
              <a:rPr lang="zh-CN" altLang="en-US" dirty="0">
                <a:latin typeface="华文中宋" panose="02010600040101010101" pitchFamily="2" charset="-122"/>
                <a:ea typeface="华文中宋" panose="02010600040101010101" pitchFamily="2" charset="-122"/>
                <a:cs typeface="Times New Roman" panose="02020603050405020304" pitchFamily="18" charset="0"/>
              </a:rPr>
              <a:t>反映代码的</a:t>
            </a:r>
            <a:r>
              <a:rPr lang="zh-CN" altLang="en-US"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依赖性</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和</a:t>
            </a:r>
            <a:r>
              <a:rPr lang="zh-CN" altLang="en-US"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复杂性</a:t>
            </a:r>
            <a:endParaRPr lang="zh-CN" altLang="en-US" dirty="0">
              <a:latin typeface="华文中宋" panose="02010600040101010101" pitchFamily="2" charset="-122"/>
              <a:ea typeface="华文中宋" panose="02010600040101010101" pitchFamily="2" charset="-122"/>
            </a:endParaRPr>
          </a:p>
        </p:txBody>
      </p:sp>
      <p:sp>
        <p:nvSpPr>
          <p:cNvPr id="7" name="矩形 6"/>
          <p:cNvSpPr/>
          <p:nvPr/>
        </p:nvSpPr>
        <p:spPr>
          <a:xfrm>
            <a:off x="1344703" y="2458245"/>
            <a:ext cx="7243483" cy="417230"/>
          </a:xfrm>
          <a:prstGeom prst="rect">
            <a:avLst/>
          </a:prstGeom>
        </p:spPr>
        <p:txBody>
          <a:bodyPr wrap="square">
            <a:spAutoFit/>
          </a:bodyPr>
          <a:lstStyle/>
          <a:p>
            <a:pPr marL="342900" indent="-342900">
              <a:lnSpc>
                <a:spcPct val="130000"/>
              </a:lnSpc>
              <a:spcBef>
                <a:spcPts val="600"/>
              </a:spcBef>
              <a:buFont typeface="+mj-lt"/>
              <a:buAutoNum type="arabicPeriod"/>
              <a:defRPr/>
            </a:pPr>
            <a:r>
              <a:rPr lang="zh-CN" altLang="en-US" dirty="0">
                <a:latin typeface="华文中宋" panose="02010600040101010101" pitchFamily="2" charset="-122"/>
                <a:ea typeface="华文中宋" panose="02010600040101010101" pitchFamily="2" charset="-122"/>
                <a:cs typeface="Times New Roman" panose="02020603050405020304" pitchFamily="18" charset="0"/>
              </a:rPr>
              <a:t>文件特征：</a:t>
            </a:r>
            <a:r>
              <a:rPr lang="zh-CN" altLang="en-US" dirty="0">
                <a:latin typeface="华文中宋" panose="02010600040101010101" pitchFamily="2" charset="-122"/>
                <a:ea typeface="华文中宋" panose="02010600040101010101" pitchFamily="2" charset="-122"/>
              </a:rPr>
              <a:t>表示源代码文件的依赖性和复杂性</a:t>
            </a:r>
            <a:endParaRPr lang="en-US" altLang="zh-CN" dirty="0">
              <a:latin typeface="华文中宋" panose="02010600040101010101" pitchFamily="2" charset="-122"/>
              <a:ea typeface="华文中宋" panose="0201060004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473E141D-58B5-4695-A137-2E1C65E6DCF2}"/>
              </a:ext>
            </a:extLst>
          </p:cNvPr>
          <p:cNvPicPr>
            <a:picLocks noChangeAspect="1"/>
          </p:cNvPicPr>
          <p:nvPr/>
        </p:nvPicPr>
        <p:blipFill>
          <a:blip r:embed="rId3"/>
          <a:stretch>
            <a:fillRect/>
          </a:stretch>
        </p:blipFill>
        <p:spPr>
          <a:xfrm>
            <a:off x="1572138" y="3729427"/>
            <a:ext cx="7316881" cy="2603506"/>
          </a:xfrm>
          <a:prstGeom prst="rect">
            <a:avLst/>
          </a:prstGeom>
        </p:spPr>
      </p:pic>
      <p:sp>
        <p:nvSpPr>
          <p:cNvPr id="10" name="矩形 9">
            <a:extLst>
              <a:ext uri="{FF2B5EF4-FFF2-40B4-BE49-F238E27FC236}">
                <a16:creationId xmlns:a16="http://schemas.microsoft.com/office/drawing/2014/main" id="{2F52C45E-F3FB-430C-B102-0B670C9AB289}"/>
              </a:ext>
            </a:extLst>
          </p:cNvPr>
          <p:cNvSpPr/>
          <p:nvPr/>
        </p:nvSpPr>
        <p:spPr>
          <a:xfrm>
            <a:off x="1344703" y="2877701"/>
            <a:ext cx="7243483" cy="417230"/>
          </a:xfrm>
          <a:prstGeom prst="rect">
            <a:avLst/>
          </a:prstGeom>
        </p:spPr>
        <p:txBody>
          <a:bodyPr wrap="square">
            <a:spAutoFit/>
          </a:bodyPr>
          <a:lstStyle/>
          <a:p>
            <a:pPr>
              <a:lnSpc>
                <a:spcPct val="130000"/>
              </a:lnSpc>
              <a:spcBef>
                <a:spcPts val="600"/>
              </a:spcBef>
              <a:defRPr/>
            </a:pPr>
            <a:r>
              <a:rPr lang="en-US" altLang="zh-CN" dirty="0">
                <a:latin typeface="华文中宋" panose="02010600040101010101" pitchFamily="2" charset="-122"/>
                <a:ea typeface="华文中宋" panose="02010600040101010101" pitchFamily="2" charset="-122"/>
                <a:cs typeface="Times New Roman" panose="02020603050405020304" pitchFamily="18" charset="0"/>
              </a:rPr>
              <a:t>2. </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函数特征：</a:t>
            </a:r>
            <a:r>
              <a:rPr lang="zh-CN" altLang="en-US" dirty="0">
                <a:latin typeface="华文中宋" panose="02010600040101010101" pitchFamily="2" charset="-122"/>
                <a:ea typeface="华文中宋" panose="02010600040101010101" pitchFamily="2" charset="-122"/>
              </a:rPr>
              <a:t>表示函数的依赖性和复杂性</a:t>
            </a:r>
            <a:endParaRPr lang="en-US" altLang="zh-CN"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A674D70A-8E68-4142-9478-9A85B5BE9ADE}"/>
              </a:ext>
            </a:extLst>
          </p:cNvPr>
          <p:cNvSpPr/>
          <p:nvPr/>
        </p:nvSpPr>
        <p:spPr>
          <a:xfrm>
            <a:off x="1344703" y="3294931"/>
            <a:ext cx="7243483" cy="417230"/>
          </a:xfrm>
          <a:prstGeom prst="rect">
            <a:avLst/>
          </a:prstGeom>
        </p:spPr>
        <p:txBody>
          <a:bodyPr wrap="square">
            <a:spAutoFit/>
          </a:bodyPr>
          <a:lstStyle/>
          <a:p>
            <a:pPr>
              <a:lnSpc>
                <a:spcPct val="130000"/>
              </a:lnSpc>
              <a:spcBef>
                <a:spcPts val="600"/>
              </a:spcBef>
              <a:defRPr/>
            </a:pPr>
            <a:r>
              <a:rPr lang="en-US" altLang="zh-CN" dirty="0">
                <a:latin typeface="华文中宋" panose="02010600040101010101" pitchFamily="2" charset="-122"/>
                <a:ea typeface="华文中宋" panose="02010600040101010101" pitchFamily="2" charset="-122"/>
                <a:cs typeface="Times New Roman" panose="02020603050405020304" pitchFamily="18" charset="0"/>
              </a:rPr>
              <a:t>3. </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语句特征：</a:t>
            </a:r>
            <a:r>
              <a:rPr lang="zh-CN" altLang="en-US" dirty="0">
                <a:latin typeface="华文中宋" panose="02010600040101010101" pitchFamily="2" charset="-122"/>
                <a:ea typeface="华文中宋" panose="02010600040101010101" pitchFamily="2" charset="-122"/>
              </a:rPr>
              <a:t>表示语句的复杂度</a:t>
            </a:r>
            <a:endParaRPr lang="en-US" altLang="zh-CN" dirty="0">
              <a:latin typeface="华文中宋" panose="02010600040101010101" pitchFamily="2" charset="-122"/>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2127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10"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34720" y="525067"/>
            <a:ext cx="6557333" cy="416571"/>
          </a:xfrm>
        </p:spPr>
        <p:txBody>
          <a:bodyPr>
            <a:normAutofit lnSpcReduction="10000"/>
          </a:bodyPr>
          <a:lstStyle/>
          <a:p>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研究内容</a:t>
            </a:r>
            <a:endParaRPr lang="en-US" altLang="zh-CN" dirty="0">
              <a:latin typeface="华文中宋" panose="02010600040101010101" pitchFamily="2" charset="-122"/>
              <a:ea typeface="华文中宋" panose="02010600040101010101" pitchFamily="2" charset="-122"/>
            </a:endParaRPr>
          </a:p>
        </p:txBody>
      </p:sp>
      <p:sp>
        <p:nvSpPr>
          <p:cNvPr id="3" name="TextBox 9">
            <a:extLst>
              <a:ext uri="{FF2B5EF4-FFF2-40B4-BE49-F238E27FC236}">
                <a16:creationId xmlns:a16="http://schemas.microsoft.com/office/drawing/2014/main" id="{B2E1EB40-B3EE-4A42-BE03-0F4130124929}"/>
              </a:ext>
            </a:extLst>
          </p:cNvPr>
          <p:cNvSpPr txBox="1">
            <a:spLocks noChangeArrowheads="1"/>
          </p:cNvSpPr>
          <p:nvPr/>
        </p:nvSpPr>
        <p:spPr bwMode="auto">
          <a:xfrm>
            <a:off x="622320" y="931342"/>
            <a:ext cx="9111464"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marL="342900" indent="-342900" eaLnBrk="1" hangingPunct="1">
              <a:buFont typeface="Wingdings" panose="05000000000000000000" pitchFamily="2" charset="2"/>
              <a:buChar char="n"/>
            </a:pPr>
            <a:r>
              <a:rPr lang="zh-CN" altLang="en-US" sz="2400" dirty="0">
                <a:latin typeface="华文中宋" panose="02010600040101010101" pitchFamily="2" charset="-122"/>
                <a:ea typeface="华文中宋" panose="02010600040101010101" pitchFamily="2" charset="-122"/>
              </a:rPr>
              <a:t>基因算法</a:t>
            </a:r>
            <a:endParaRPr lang="en-US" altLang="zh-CN" sz="1600" dirty="0">
              <a:latin typeface="华文中宋" panose="02010600040101010101" pitchFamily="2" charset="-122"/>
              <a:ea typeface="华文中宋" panose="02010600040101010101" pitchFamily="2" charset="-122"/>
            </a:endParaRPr>
          </a:p>
        </p:txBody>
      </p:sp>
      <p:pic>
        <p:nvPicPr>
          <p:cNvPr id="4" name="图片 3">
            <a:extLst>
              <a:ext uri="{FF2B5EF4-FFF2-40B4-BE49-F238E27FC236}">
                <a16:creationId xmlns:a16="http://schemas.microsoft.com/office/drawing/2014/main" id="{DF1CF6E1-890C-470B-AA74-FEC18C3A36D0}"/>
              </a:ext>
            </a:extLst>
          </p:cNvPr>
          <p:cNvPicPr>
            <a:picLocks noChangeAspect="1"/>
          </p:cNvPicPr>
          <p:nvPr/>
        </p:nvPicPr>
        <p:blipFill>
          <a:blip r:embed="rId3"/>
          <a:stretch>
            <a:fillRect/>
          </a:stretch>
        </p:blipFill>
        <p:spPr>
          <a:xfrm>
            <a:off x="7306305" y="1615267"/>
            <a:ext cx="4379207" cy="4209908"/>
          </a:xfrm>
          <a:prstGeom prst="rect">
            <a:avLst/>
          </a:prstGeom>
        </p:spPr>
      </p:pic>
      <p:grpSp>
        <p:nvGrpSpPr>
          <p:cNvPr id="10" name="组合 9">
            <a:extLst>
              <a:ext uri="{FF2B5EF4-FFF2-40B4-BE49-F238E27FC236}">
                <a16:creationId xmlns:a16="http://schemas.microsoft.com/office/drawing/2014/main" id="{9313C528-167C-45C6-A886-96556E063790}"/>
              </a:ext>
            </a:extLst>
          </p:cNvPr>
          <p:cNvGrpSpPr/>
          <p:nvPr/>
        </p:nvGrpSpPr>
        <p:grpSpPr>
          <a:xfrm>
            <a:off x="951364" y="1397484"/>
            <a:ext cx="5233416" cy="854273"/>
            <a:chOff x="951364" y="1347244"/>
            <a:chExt cx="5233416" cy="854273"/>
          </a:xfrm>
        </p:grpSpPr>
        <p:sp>
          <p:nvSpPr>
            <p:cNvPr id="5" name="文本框 4">
              <a:extLst>
                <a:ext uri="{FF2B5EF4-FFF2-40B4-BE49-F238E27FC236}">
                  <a16:creationId xmlns:a16="http://schemas.microsoft.com/office/drawing/2014/main" id="{A7FA40EC-9BB7-49CE-955D-E1A96625D46F}"/>
                </a:ext>
              </a:extLst>
            </p:cNvPr>
            <p:cNvSpPr txBox="1"/>
            <p:nvPr/>
          </p:nvSpPr>
          <p:spPr>
            <a:xfrm>
              <a:off x="1572140" y="1347244"/>
              <a:ext cx="4612640" cy="854273"/>
            </a:xfrm>
            <a:prstGeom prst="rect">
              <a:avLst/>
            </a:prstGeom>
            <a:noFill/>
          </p:spPr>
          <p:txBody>
            <a:bodyPr wrap="square">
              <a:spAutoFit/>
            </a:bodyPr>
            <a:lstStyle/>
            <a:p>
              <a:pPr>
                <a:lnSpc>
                  <a:spcPct val="130000"/>
                </a:lnSpc>
                <a:spcBef>
                  <a:spcPts val="600"/>
                </a:spcBef>
                <a:defRPr/>
              </a:pPr>
              <a:r>
                <a:rPr lang="zh-CN" altLang="en-US" sz="1800" dirty="0">
                  <a:latin typeface="华文中宋" panose="02010600040101010101" pitchFamily="2" charset="-122"/>
                  <a:ea typeface="华文中宋" panose="02010600040101010101" pitchFamily="2" charset="-122"/>
                  <a:cs typeface="Times New Roman" panose="02020603050405020304" pitchFamily="18" charset="0"/>
                </a:rPr>
                <a:t>（</a:t>
              </a:r>
              <a:r>
                <a:rPr lang="en-US" altLang="zh-CN" sz="1800" dirty="0">
                  <a:latin typeface="华文中宋" panose="02010600040101010101" pitchFamily="2" charset="-122"/>
                  <a:ea typeface="华文中宋" panose="02010600040101010101" pitchFamily="2" charset="-122"/>
                  <a:cs typeface="Times New Roman" panose="02020603050405020304" pitchFamily="18" charset="0"/>
                </a:rPr>
                <a:t>1</a:t>
              </a:r>
              <a:r>
                <a:rPr lang="zh-CN" altLang="en-US" sz="1800" dirty="0">
                  <a:latin typeface="华文中宋" panose="02010600040101010101" pitchFamily="2" charset="-122"/>
                  <a:ea typeface="华文中宋" panose="02010600040101010101" pitchFamily="2" charset="-122"/>
                  <a:cs typeface="Times New Roman" panose="02020603050405020304" pitchFamily="18" charset="0"/>
                </a:rPr>
                <a:t>）从问题解的</a:t>
              </a:r>
              <a:r>
                <a:rPr lang="zh-CN" altLang="en-US" sz="1800"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集合</a:t>
              </a:r>
              <a:r>
                <a:rPr lang="zh-CN" altLang="en-US" sz="1800" dirty="0">
                  <a:latin typeface="华文中宋" panose="02010600040101010101" pitchFamily="2" charset="-122"/>
                  <a:ea typeface="华文中宋" panose="02010600040101010101" pitchFamily="2" charset="-122"/>
                  <a:cs typeface="Times New Roman" panose="02020603050405020304" pitchFamily="18" charset="0"/>
                </a:rPr>
                <a:t>开始搜索</a:t>
              </a:r>
              <a:endParaRPr lang="en-US" altLang="zh-CN" sz="1800" dirty="0">
                <a:latin typeface="华文中宋" panose="02010600040101010101" pitchFamily="2" charset="-122"/>
                <a:ea typeface="华文中宋" panose="02010600040101010101" pitchFamily="2" charset="-122"/>
                <a:cs typeface="Times New Roman" panose="02020603050405020304" pitchFamily="18" charset="0"/>
              </a:endParaRPr>
            </a:p>
            <a:p>
              <a:pPr>
                <a:lnSpc>
                  <a:spcPct val="130000"/>
                </a:lnSpc>
                <a:spcBef>
                  <a:spcPts val="600"/>
                </a:spcBef>
                <a:defRPr/>
              </a:pPr>
              <a:r>
                <a:rPr lang="zh-CN" altLang="en-US" dirty="0">
                  <a:latin typeface="华文中宋" panose="02010600040101010101" pitchFamily="2" charset="-122"/>
                  <a:ea typeface="华文中宋" panose="02010600040101010101" pitchFamily="2" charset="-122"/>
                  <a:cs typeface="Times New Roman" panose="02020603050405020304" pitchFamily="18" charset="0"/>
                </a:rPr>
                <a:t>（</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2</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）同时优化</a:t>
              </a:r>
              <a:r>
                <a:rPr lang="zh-CN" altLang="en-US"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模型结构</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和</a:t>
              </a:r>
              <a:r>
                <a:rPr lang="zh-CN" altLang="en-US"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模型参数</a:t>
              </a:r>
              <a:endParaRPr lang="zh-CN" altLang="en-US" sz="1800"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7803E73A-6323-4A15-94E0-966DDA23677A}"/>
                </a:ext>
              </a:extLst>
            </p:cNvPr>
            <p:cNvSpPr txBox="1"/>
            <p:nvPr/>
          </p:nvSpPr>
          <p:spPr>
            <a:xfrm>
              <a:off x="951364" y="1347244"/>
              <a:ext cx="4612640" cy="417230"/>
            </a:xfrm>
            <a:prstGeom prst="rect">
              <a:avLst/>
            </a:prstGeom>
            <a:noFill/>
          </p:spPr>
          <p:txBody>
            <a:bodyPr wrap="square">
              <a:spAutoFit/>
            </a:bodyPr>
            <a:lstStyle/>
            <a:p>
              <a:pPr>
                <a:lnSpc>
                  <a:spcPct val="130000"/>
                </a:lnSpc>
                <a:spcBef>
                  <a:spcPts val="600"/>
                </a:spcBef>
                <a:defRPr/>
              </a:pPr>
              <a:r>
                <a:rPr lang="zh-CN" altLang="en-US" sz="1800" dirty="0">
                  <a:latin typeface="华文中宋" panose="02010600040101010101" pitchFamily="2" charset="-122"/>
                  <a:ea typeface="华文中宋" panose="02010600040101010101" pitchFamily="2" charset="-122"/>
                  <a:cs typeface="Times New Roman" panose="02020603050405020304" pitchFamily="18" charset="0"/>
                </a:rPr>
                <a:t>优势：</a:t>
              </a:r>
            </a:p>
          </p:txBody>
        </p:sp>
      </p:grpSp>
      <p:grpSp>
        <p:nvGrpSpPr>
          <p:cNvPr id="13" name="组合 12">
            <a:extLst>
              <a:ext uri="{FF2B5EF4-FFF2-40B4-BE49-F238E27FC236}">
                <a16:creationId xmlns:a16="http://schemas.microsoft.com/office/drawing/2014/main" id="{60CF95FF-E0E4-4F8F-90DB-9FAA5CC87D85}"/>
              </a:ext>
            </a:extLst>
          </p:cNvPr>
          <p:cNvGrpSpPr/>
          <p:nvPr/>
        </p:nvGrpSpPr>
        <p:grpSpPr>
          <a:xfrm>
            <a:off x="951364" y="2365628"/>
            <a:ext cx="6354940" cy="803963"/>
            <a:chOff x="951364" y="2365628"/>
            <a:chExt cx="6354940" cy="803963"/>
          </a:xfrm>
        </p:grpSpPr>
        <p:sp>
          <p:nvSpPr>
            <p:cNvPr id="9" name="文本框 8">
              <a:extLst>
                <a:ext uri="{FF2B5EF4-FFF2-40B4-BE49-F238E27FC236}">
                  <a16:creationId xmlns:a16="http://schemas.microsoft.com/office/drawing/2014/main" id="{9B4DC5E8-054C-4FE1-984D-5DEC7BE114EC}"/>
                </a:ext>
              </a:extLst>
            </p:cNvPr>
            <p:cNvSpPr txBox="1"/>
            <p:nvPr/>
          </p:nvSpPr>
          <p:spPr>
            <a:xfrm>
              <a:off x="1572139" y="2392262"/>
              <a:ext cx="5734165" cy="777329"/>
            </a:xfrm>
            <a:prstGeom prst="rect">
              <a:avLst/>
            </a:prstGeom>
            <a:noFill/>
          </p:spPr>
          <p:txBody>
            <a:bodyPr wrap="square">
              <a:spAutoFit/>
            </a:bodyPr>
            <a:lstStyle/>
            <a:p>
              <a:pPr>
                <a:lnSpc>
                  <a:spcPct val="130000"/>
                </a:lnSpc>
                <a:spcBef>
                  <a:spcPts val="600"/>
                </a:spcBef>
                <a:defRPr/>
              </a:pPr>
              <a:r>
                <a:rPr lang="zh-CN" altLang="en-US" dirty="0">
                  <a:latin typeface="华文中宋" panose="02010600040101010101" pitchFamily="2" charset="-122"/>
                  <a:ea typeface="华文中宋" panose="02010600040101010101" pitchFamily="2" charset="-122"/>
                  <a:cs typeface="Times New Roman" panose="02020603050405020304" pitchFamily="18" charset="0"/>
                </a:rPr>
                <a:t>（</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1</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a:t>
              </a:r>
              <a:r>
                <a:rPr lang="zh-CN" altLang="en-US" sz="1800" dirty="0">
                  <a:latin typeface="华文中宋" panose="02010600040101010101" pitchFamily="2" charset="-122"/>
                  <a:ea typeface="华文中宋" panose="02010600040101010101" pitchFamily="2" charset="-122"/>
                  <a:cs typeface="Times New Roman" panose="02020603050405020304" pitchFamily="18" charset="0"/>
                </a:rPr>
                <a:t>初始化。在给定初始条件（树的规模、迭代次数等）后生成随机种群。</a:t>
              </a:r>
              <a:endParaRPr lang="en-US" altLang="zh-CN" sz="1800"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87371DD6-DBEC-41F3-8495-6F4634BE8D23}"/>
                </a:ext>
              </a:extLst>
            </p:cNvPr>
            <p:cNvSpPr txBox="1"/>
            <p:nvPr/>
          </p:nvSpPr>
          <p:spPr>
            <a:xfrm>
              <a:off x="951364" y="2365628"/>
              <a:ext cx="4612640" cy="417230"/>
            </a:xfrm>
            <a:prstGeom prst="rect">
              <a:avLst/>
            </a:prstGeom>
            <a:noFill/>
          </p:spPr>
          <p:txBody>
            <a:bodyPr wrap="square">
              <a:spAutoFit/>
            </a:bodyPr>
            <a:lstStyle/>
            <a:p>
              <a:pPr>
                <a:lnSpc>
                  <a:spcPct val="130000"/>
                </a:lnSpc>
                <a:spcBef>
                  <a:spcPts val="600"/>
                </a:spcBef>
                <a:defRPr/>
              </a:pPr>
              <a:r>
                <a:rPr lang="zh-CN" altLang="en-US" dirty="0">
                  <a:latin typeface="华文中宋" panose="02010600040101010101" pitchFamily="2" charset="-122"/>
                  <a:ea typeface="华文中宋" panose="02010600040101010101" pitchFamily="2" charset="-122"/>
                  <a:cs typeface="Times New Roman" panose="02020603050405020304" pitchFamily="18" charset="0"/>
                </a:rPr>
                <a:t>流程</a:t>
              </a:r>
              <a:r>
                <a:rPr lang="zh-CN" altLang="en-US" sz="1800" dirty="0">
                  <a:latin typeface="华文中宋" panose="02010600040101010101" pitchFamily="2" charset="-122"/>
                  <a:ea typeface="华文中宋" panose="02010600040101010101" pitchFamily="2" charset="-122"/>
                  <a:cs typeface="Times New Roman" panose="02020603050405020304" pitchFamily="18" charset="0"/>
                </a:rPr>
                <a:t>：</a:t>
              </a:r>
            </a:p>
          </p:txBody>
        </p:sp>
      </p:grpSp>
      <p:sp>
        <p:nvSpPr>
          <p:cNvPr id="15" name="文本框 14">
            <a:extLst>
              <a:ext uri="{FF2B5EF4-FFF2-40B4-BE49-F238E27FC236}">
                <a16:creationId xmlns:a16="http://schemas.microsoft.com/office/drawing/2014/main" id="{42F24C28-8152-4FC9-A9E3-2C86D15D0B22}"/>
              </a:ext>
            </a:extLst>
          </p:cNvPr>
          <p:cNvSpPr txBox="1"/>
          <p:nvPr/>
        </p:nvSpPr>
        <p:spPr>
          <a:xfrm>
            <a:off x="1572138" y="3076879"/>
            <a:ext cx="4523860" cy="417230"/>
          </a:xfrm>
          <a:prstGeom prst="rect">
            <a:avLst/>
          </a:prstGeom>
          <a:noFill/>
        </p:spPr>
        <p:txBody>
          <a:bodyPr wrap="square">
            <a:spAutoFit/>
          </a:bodyPr>
          <a:lstStyle/>
          <a:p>
            <a:pPr>
              <a:lnSpc>
                <a:spcPct val="130000"/>
              </a:lnSpc>
              <a:spcBef>
                <a:spcPts val="600"/>
              </a:spcBef>
              <a:defRPr/>
            </a:pPr>
            <a:r>
              <a:rPr lang="zh-CN" altLang="en-US" sz="1800" dirty="0">
                <a:latin typeface="华文中宋" panose="02010600040101010101" pitchFamily="2" charset="-122"/>
                <a:ea typeface="华文中宋" panose="02010600040101010101" pitchFamily="2" charset="-122"/>
                <a:cs typeface="Times New Roman" panose="02020603050405020304" pitchFamily="18" charset="0"/>
              </a:rPr>
              <a:t>（</a:t>
            </a:r>
            <a:r>
              <a:rPr lang="en-US" altLang="zh-CN" sz="1800" dirty="0">
                <a:latin typeface="华文中宋" panose="02010600040101010101" pitchFamily="2" charset="-122"/>
                <a:ea typeface="华文中宋" panose="02010600040101010101" pitchFamily="2" charset="-122"/>
                <a:cs typeface="Times New Roman" panose="02020603050405020304" pitchFamily="18" charset="0"/>
              </a:rPr>
              <a:t>2</a:t>
            </a:r>
            <a:r>
              <a:rPr lang="zh-CN" altLang="en-US" sz="1800" dirty="0">
                <a:latin typeface="华文中宋" panose="02010600040101010101" pitchFamily="2" charset="-122"/>
                <a:ea typeface="华文中宋" panose="02010600040101010101" pitchFamily="2" charset="-122"/>
                <a:cs typeface="Times New Roman" panose="02020603050405020304" pitchFamily="18" charset="0"/>
              </a:rPr>
              <a:t>）评估适应性</a:t>
            </a:r>
            <a:r>
              <a:rPr lang="en-US" altLang="zh-CN" sz="1800" dirty="0">
                <a:latin typeface="华文中宋" panose="02010600040101010101" pitchFamily="2" charset="-122"/>
                <a:ea typeface="华文中宋" panose="02010600040101010101" pitchFamily="2" charset="-122"/>
                <a:cs typeface="Times New Roman" panose="02020603050405020304" pitchFamily="18" charset="0"/>
              </a:rPr>
              <a:t>(fitness evaluation)</a:t>
            </a:r>
            <a:r>
              <a:rPr lang="zh-CN" altLang="en-US" sz="1800" dirty="0">
                <a:latin typeface="华文中宋" panose="02010600040101010101" pitchFamily="2" charset="-122"/>
                <a:ea typeface="华文中宋" panose="02010600040101010101" pitchFamily="2" charset="-122"/>
                <a:cs typeface="Times New Roman" panose="02020603050405020304" pitchFamily="18" charset="0"/>
              </a:rPr>
              <a:t>。</a:t>
            </a:r>
            <a:endParaRPr lang="en-US" altLang="zh-CN" sz="1800"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2725C4FB-4DD3-4853-8846-B847DF393123}"/>
              </a:ext>
            </a:extLst>
          </p:cNvPr>
          <p:cNvSpPr txBox="1"/>
          <p:nvPr/>
        </p:nvSpPr>
        <p:spPr>
          <a:xfrm>
            <a:off x="1572137" y="3479795"/>
            <a:ext cx="6094324" cy="417230"/>
          </a:xfrm>
          <a:prstGeom prst="rect">
            <a:avLst/>
          </a:prstGeom>
          <a:noFill/>
        </p:spPr>
        <p:txBody>
          <a:bodyPr wrap="square">
            <a:spAutoFit/>
          </a:bodyPr>
          <a:lstStyle/>
          <a:p>
            <a:pPr>
              <a:lnSpc>
                <a:spcPct val="130000"/>
              </a:lnSpc>
              <a:spcBef>
                <a:spcPts val="600"/>
              </a:spcBef>
              <a:defRPr/>
            </a:pPr>
            <a:r>
              <a:rPr lang="zh-CN" altLang="en-US" sz="1800" dirty="0">
                <a:latin typeface="华文中宋" panose="02010600040101010101" pitchFamily="2" charset="-122"/>
                <a:ea typeface="华文中宋" panose="02010600040101010101" pitchFamily="2" charset="-122"/>
                <a:cs typeface="Times New Roman" panose="02020603050405020304" pitchFamily="18" charset="0"/>
              </a:rPr>
              <a:t>（</a:t>
            </a:r>
            <a:r>
              <a:rPr lang="en-US" altLang="zh-CN" sz="1800" dirty="0">
                <a:latin typeface="华文中宋" panose="02010600040101010101" pitchFamily="2" charset="-122"/>
                <a:ea typeface="华文中宋" panose="02010600040101010101" pitchFamily="2" charset="-122"/>
                <a:cs typeface="Times New Roman" panose="02020603050405020304" pitchFamily="18" charset="0"/>
              </a:rPr>
              <a:t>3</a:t>
            </a:r>
            <a:r>
              <a:rPr lang="zh-CN" altLang="en-US" sz="1800" dirty="0">
                <a:latin typeface="华文中宋" panose="02010600040101010101" pitchFamily="2" charset="-122"/>
                <a:ea typeface="华文中宋" panose="02010600040101010101" pitchFamily="2" charset="-122"/>
                <a:cs typeface="Times New Roman" panose="02020603050405020304" pitchFamily="18" charset="0"/>
              </a:rPr>
              <a:t>）依据适应性进行选择。</a:t>
            </a:r>
            <a:endParaRPr lang="en-US" altLang="zh-CN" sz="1800"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AEADF95F-11B9-4A20-929E-F18C336CAC38}"/>
              </a:ext>
            </a:extLst>
          </p:cNvPr>
          <p:cNvSpPr txBox="1"/>
          <p:nvPr/>
        </p:nvSpPr>
        <p:spPr>
          <a:xfrm>
            <a:off x="1572136" y="3852467"/>
            <a:ext cx="5903834" cy="1137427"/>
          </a:xfrm>
          <a:prstGeom prst="rect">
            <a:avLst/>
          </a:prstGeom>
          <a:noFill/>
        </p:spPr>
        <p:txBody>
          <a:bodyPr wrap="square">
            <a:spAutoFit/>
          </a:bodyPr>
          <a:lstStyle/>
          <a:p>
            <a:pPr>
              <a:lnSpc>
                <a:spcPct val="130000"/>
              </a:lnSpc>
              <a:spcBef>
                <a:spcPts val="600"/>
              </a:spcBef>
              <a:defRPr/>
            </a:pPr>
            <a:r>
              <a:rPr lang="zh-CN" altLang="en-US" sz="1800" dirty="0">
                <a:latin typeface="华文中宋" panose="02010600040101010101" pitchFamily="2" charset="-122"/>
                <a:ea typeface="华文中宋" panose="02010600040101010101" pitchFamily="2" charset="-122"/>
                <a:cs typeface="Times New Roman" panose="02020603050405020304" pitchFamily="18" charset="0"/>
              </a:rPr>
              <a:t>（</a:t>
            </a:r>
            <a:r>
              <a:rPr lang="en-US" altLang="zh-CN" sz="1800" dirty="0">
                <a:latin typeface="华文中宋" panose="02010600040101010101" pitchFamily="2" charset="-122"/>
                <a:ea typeface="华文中宋" panose="02010600040101010101" pitchFamily="2" charset="-122"/>
                <a:cs typeface="Times New Roman" panose="02020603050405020304" pitchFamily="18" charset="0"/>
              </a:rPr>
              <a:t>4</a:t>
            </a:r>
            <a:r>
              <a:rPr lang="zh-CN" altLang="en-US" sz="1800" dirty="0">
                <a:latin typeface="华文中宋" panose="02010600040101010101" pitchFamily="2" charset="-122"/>
                <a:ea typeface="华文中宋" panose="02010600040101010101" pitchFamily="2" charset="-122"/>
                <a:cs typeface="Times New Roman" panose="02020603050405020304" pitchFamily="18" charset="0"/>
              </a:rPr>
              <a:t>）被选择的程序作为父系，对遗传算子</a:t>
            </a:r>
            <a:r>
              <a:rPr lang="en-US" altLang="zh-CN" sz="1800" dirty="0">
                <a:latin typeface="华文中宋" panose="02010600040101010101" pitchFamily="2" charset="-122"/>
                <a:ea typeface="华文中宋" panose="02010600040101010101" pitchFamily="2" charset="-122"/>
                <a:cs typeface="Times New Roman" panose="02020603050405020304" pitchFamily="18" charset="0"/>
              </a:rPr>
              <a:t>(genetic operators)</a:t>
            </a:r>
            <a:r>
              <a:rPr lang="zh-CN" altLang="en-US" sz="1800" dirty="0">
                <a:latin typeface="华文中宋" panose="02010600040101010101" pitchFamily="2" charset="-122"/>
                <a:ea typeface="华文中宋" panose="02010600040101010101" pitchFamily="2" charset="-122"/>
                <a:cs typeface="Times New Roman" panose="02020603050405020304" pitchFamily="18" charset="0"/>
              </a:rPr>
              <a:t>进行交叉</a:t>
            </a:r>
            <a:r>
              <a:rPr lang="en-US" altLang="zh-CN" sz="1800" dirty="0">
                <a:latin typeface="华文中宋" panose="02010600040101010101" pitchFamily="2" charset="-122"/>
                <a:ea typeface="华文中宋" panose="02010600040101010101" pitchFamily="2" charset="-122"/>
                <a:cs typeface="Times New Roman" panose="02020603050405020304" pitchFamily="18" charset="0"/>
              </a:rPr>
              <a:t>(Crossover) </a:t>
            </a:r>
            <a:r>
              <a:rPr lang="zh-CN" altLang="en-US" sz="1800" dirty="0">
                <a:latin typeface="华文中宋" panose="02010600040101010101" pitchFamily="2" charset="-122"/>
                <a:ea typeface="华文中宋" panose="02010600040101010101" pitchFamily="2" charset="-122"/>
                <a:cs typeface="Times New Roman" panose="02020603050405020304" pitchFamily="18" charset="0"/>
              </a:rPr>
              <a:t>，变异</a:t>
            </a:r>
            <a:r>
              <a:rPr lang="en-US" altLang="zh-CN" sz="1800" dirty="0">
                <a:latin typeface="华文中宋" panose="02010600040101010101" pitchFamily="2" charset="-122"/>
                <a:ea typeface="华文中宋" panose="02010600040101010101" pitchFamily="2" charset="-122"/>
                <a:cs typeface="Times New Roman" panose="02020603050405020304" pitchFamily="18" charset="0"/>
              </a:rPr>
              <a:t>(Mutation)</a:t>
            </a:r>
            <a:r>
              <a:rPr lang="zh-CN" altLang="en-US" sz="1800" dirty="0">
                <a:latin typeface="华文中宋" panose="02010600040101010101" pitchFamily="2" charset="-122"/>
                <a:ea typeface="华文中宋" panose="02010600040101010101" pitchFamily="2" charset="-122"/>
                <a:cs typeface="Times New Roman" panose="02020603050405020304" pitchFamily="18" charset="0"/>
              </a:rPr>
              <a:t>， 复制</a:t>
            </a:r>
            <a:r>
              <a:rPr lang="en-US" altLang="zh-CN" sz="1800" dirty="0">
                <a:latin typeface="华文中宋" panose="02010600040101010101" pitchFamily="2" charset="-122"/>
                <a:ea typeface="华文中宋" panose="02010600040101010101" pitchFamily="2" charset="-122"/>
                <a:cs typeface="Times New Roman" panose="02020603050405020304" pitchFamily="18" charset="0"/>
              </a:rPr>
              <a:t>(Reproduction)</a:t>
            </a:r>
            <a:r>
              <a:rPr lang="zh-CN" altLang="en-US" sz="1800" dirty="0">
                <a:latin typeface="华文中宋" panose="02010600040101010101" pitchFamily="2" charset="-122"/>
                <a:ea typeface="华文中宋" panose="02010600040101010101" pitchFamily="2" charset="-122"/>
                <a:cs typeface="Times New Roman" panose="02020603050405020304" pitchFamily="18" charset="0"/>
              </a:rPr>
              <a:t>等，生成下一代</a:t>
            </a:r>
            <a:r>
              <a:rPr lang="en-US" altLang="zh-CN" sz="1800" dirty="0">
                <a:latin typeface="华文中宋" panose="02010600040101010101" pitchFamily="2" charset="-122"/>
                <a:ea typeface="华文中宋" panose="02010600040101010101" pitchFamily="2" charset="-122"/>
                <a:cs typeface="Times New Roman" panose="02020603050405020304" pitchFamily="18" charset="0"/>
              </a:rPr>
              <a:t>(next generation)</a:t>
            </a:r>
            <a:r>
              <a:rPr lang="zh-CN" altLang="en-US" sz="1800" dirty="0">
                <a:latin typeface="华文中宋" panose="02010600040101010101" pitchFamily="2" charset="-122"/>
                <a:ea typeface="华文中宋" panose="02010600040101010101" pitchFamily="2" charset="-122"/>
                <a:cs typeface="Times New Roman" panose="02020603050405020304" pitchFamily="18" charset="0"/>
              </a:rPr>
              <a:t>。</a:t>
            </a:r>
            <a:endParaRPr lang="en-US" altLang="zh-CN" sz="1800"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21" name="文本框 20">
            <a:extLst>
              <a:ext uri="{FF2B5EF4-FFF2-40B4-BE49-F238E27FC236}">
                <a16:creationId xmlns:a16="http://schemas.microsoft.com/office/drawing/2014/main" id="{1AE55536-EFB2-45FA-A6FD-896314BC1852}"/>
              </a:ext>
            </a:extLst>
          </p:cNvPr>
          <p:cNvSpPr txBox="1"/>
          <p:nvPr/>
        </p:nvSpPr>
        <p:spPr>
          <a:xfrm>
            <a:off x="1572136" y="4969972"/>
            <a:ext cx="5903834" cy="777329"/>
          </a:xfrm>
          <a:prstGeom prst="rect">
            <a:avLst/>
          </a:prstGeom>
          <a:noFill/>
        </p:spPr>
        <p:txBody>
          <a:bodyPr wrap="square">
            <a:spAutoFit/>
          </a:bodyPr>
          <a:lstStyle/>
          <a:p>
            <a:pPr>
              <a:lnSpc>
                <a:spcPct val="130000"/>
              </a:lnSpc>
              <a:spcBef>
                <a:spcPts val="600"/>
              </a:spcBef>
              <a:defRPr/>
            </a:pPr>
            <a:r>
              <a:rPr lang="zh-CN" altLang="en-US" dirty="0">
                <a:latin typeface="华文中宋" panose="02010600040101010101" pitchFamily="2" charset="-122"/>
                <a:ea typeface="华文中宋" panose="02010600040101010101" pitchFamily="2" charset="-122"/>
                <a:cs typeface="Times New Roman" panose="02020603050405020304" pitchFamily="18" charset="0"/>
              </a:rPr>
              <a:t>（</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5</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a:t>
            </a:r>
            <a:r>
              <a:rPr lang="zh-CN" altLang="en-US" sz="1800" dirty="0">
                <a:latin typeface="华文中宋" panose="02010600040101010101" pitchFamily="2" charset="-122"/>
                <a:ea typeface="华文中宋" panose="02010600040101010101" pitchFamily="2" charset="-122"/>
                <a:cs typeface="Times New Roman" panose="02020603050405020304" pitchFamily="18" charset="0"/>
              </a:rPr>
              <a:t>判断是否符合终止标准</a:t>
            </a:r>
            <a:r>
              <a:rPr lang="en-US" altLang="zh-CN" sz="1800" dirty="0">
                <a:latin typeface="华文中宋" panose="02010600040101010101" pitchFamily="2" charset="-122"/>
                <a:ea typeface="华文中宋" panose="02010600040101010101" pitchFamily="2" charset="-122"/>
                <a:cs typeface="Times New Roman" panose="02020603050405020304" pitchFamily="18" charset="0"/>
              </a:rPr>
              <a:t>(Termination Criterion)</a:t>
            </a:r>
            <a:r>
              <a:rPr lang="zh-CN" altLang="en-US" sz="1800" dirty="0">
                <a:latin typeface="华文中宋" panose="02010600040101010101" pitchFamily="2" charset="-122"/>
                <a:ea typeface="华文中宋" panose="02010600040101010101" pitchFamily="2" charset="-122"/>
                <a:cs typeface="Times New Roman" panose="02020603050405020304" pitchFamily="18" charset="0"/>
              </a:rPr>
              <a:t>，没符合的话继续迭代。</a:t>
            </a:r>
          </a:p>
        </p:txBody>
      </p:sp>
    </p:spTree>
    <p:extLst>
      <p:ext uri="{BB962C8B-B14F-4D97-AF65-F5344CB8AC3E}">
        <p14:creationId xmlns:p14="http://schemas.microsoft.com/office/powerpoint/2010/main" val="408175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17" grpId="0"/>
      <p:bldP spid="19" grpId="0"/>
      <p:bldP spid="21" grpId="0"/>
    </p:bldLst>
  </p:timing>
</p:sld>
</file>

<file path=ppt/theme/theme1.xml><?xml version="1.0" encoding="utf-8"?>
<a:theme xmlns:a="http://schemas.openxmlformats.org/drawingml/2006/main" name="第一PPT，www.1ppt.com">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论文">
      <a:majorFont>
        <a:latin typeface="微软雅黑"/>
        <a:ea typeface="微软雅黑"/>
        <a:cs typeface=""/>
      </a:majorFont>
      <a:minorFont>
        <a:latin typeface="微软雅黑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FB4FF741-2E82-48CD-9931-DF89750C29FE}" vid="{41BFF024-F73E-43EE-B7D5-F2D953D6E644}"/>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3745</TotalTime>
  <Words>2153</Words>
  <Application>Microsoft Office PowerPoint</Application>
  <PresentationFormat>宽屏</PresentationFormat>
  <Paragraphs>168</Paragraphs>
  <Slides>20</Slides>
  <Notes>18</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20</vt:i4>
      </vt:variant>
    </vt:vector>
  </HeadingPairs>
  <TitlesOfParts>
    <vt:vector size="33" baseType="lpstr">
      <vt:lpstr>Roboto</vt:lpstr>
      <vt:lpstr>华文中宋</vt:lpstr>
      <vt:lpstr>微软雅黑</vt:lpstr>
      <vt:lpstr>微软雅黑 Light</vt:lpstr>
      <vt:lpstr>Arial</vt:lpstr>
      <vt:lpstr>Calibri</vt:lpstr>
      <vt:lpstr>Calibri Light</vt:lpstr>
      <vt:lpstr>Cambria Math</vt:lpstr>
      <vt:lpstr>Times New Roman</vt:lpstr>
      <vt:lpstr>Verdana</vt:lpstr>
      <vt:lpstr>Wingdings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蓝色极简</dc:title>
  <dc:creator>第一PPT</dc:creator>
  <cp:keywords>www.1ppt.com</cp:keywords>
  <dc:description>第一PPT</dc:description>
  <cp:lastModifiedBy>左 婉晴</cp:lastModifiedBy>
  <cp:revision>588</cp:revision>
  <dcterms:created xsi:type="dcterms:W3CDTF">2015-11-20T05:54:28Z</dcterms:created>
  <dcterms:modified xsi:type="dcterms:W3CDTF">2020-07-29T09:23:36Z</dcterms:modified>
</cp:coreProperties>
</file>