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tags/tag43.xml" ContentType="application/vnd.openxmlformats-officedocument.presentationml.tags+xml"/>
  <Override PartName="/ppt/notesSlides/notesSlide48.xml" ContentType="application/vnd.openxmlformats-officedocument.presentationml.notesSlide+xml"/>
  <Override PartName="/ppt/tags/tag44.xml" ContentType="application/vnd.openxmlformats-officedocument.presentationml.tags+xml"/>
  <Override PartName="/ppt/notesSlides/notesSlide49.xml" ContentType="application/vnd.openxmlformats-officedocument.presentationml.notesSlide+xml"/>
  <Override PartName="/ppt/tags/tag45.xml" ContentType="application/vnd.openxmlformats-officedocument.presentationml.tags+xml"/>
  <Override PartName="/ppt/notesSlides/notesSlide50.xml" ContentType="application/vnd.openxmlformats-officedocument.presentationml.notesSlide+xml"/>
  <Override PartName="/ppt/tags/tag46.xml" ContentType="application/vnd.openxmlformats-officedocument.presentationml.tags+xml"/>
  <Override PartName="/ppt/notesSlides/notesSlide51.xml" ContentType="application/vnd.openxmlformats-officedocument.presentationml.notesSlide+xml"/>
  <Override PartName="/ppt/tags/tag47.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8.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9.xml" ContentType="application/vnd.openxmlformats-officedocument.presentationml.tags+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07" r:id="rId1"/>
  </p:sldMasterIdLst>
  <p:notesMasterIdLst>
    <p:notesMasterId r:id="rId79"/>
  </p:notesMasterIdLst>
  <p:handoutMasterIdLst>
    <p:handoutMasterId r:id="rId80"/>
  </p:handoutMasterIdLst>
  <p:sldIdLst>
    <p:sldId id="502" r:id="rId2"/>
    <p:sldId id="530" r:id="rId3"/>
    <p:sldId id="531" r:id="rId4"/>
    <p:sldId id="535" r:id="rId5"/>
    <p:sldId id="504" r:id="rId6"/>
    <p:sldId id="532" r:id="rId7"/>
    <p:sldId id="533" r:id="rId8"/>
    <p:sldId id="534" r:id="rId9"/>
    <p:sldId id="538" r:id="rId10"/>
    <p:sldId id="536" r:id="rId11"/>
    <p:sldId id="537" r:id="rId12"/>
    <p:sldId id="503" r:id="rId13"/>
    <p:sldId id="505" r:id="rId14"/>
    <p:sldId id="506" r:id="rId15"/>
    <p:sldId id="507"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21" r:id="rId30"/>
    <p:sldId id="522" r:id="rId31"/>
    <p:sldId id="523" r:id="rId32"/>
    <p:sldId id="524" r:id="rId33"/>
    <p:sldId id="525" r:id="rId34"/>
    <p:sldId id="526" r:id="rId35"/>
    <p:sldId id="527" r:id="rId36"/>
    <p:sldId id="528" r:id="rId37"/>
    <p:sldId id="529" r:id="rId38"/>
    <p:sldId id="462" r:id="rId39"/>
    <p:sldId id="464" r:id="rId40"/>
    <p:sldId id="465" r:id="rId41"/>
    <p:sldId id="466" r:id="rId42"/>
    <p:sldId id="467" r:id="rId43"/>
    <p:sldId id="468" r:id="rId44"/>
    <p:sldId id="469" r:id="rId45"/>
    <p:sldId id="470" r:id="rId46"/>
    <p:sldId id="471" r:id="rId47"/>
    <p:sldId id="472" r:id="rId48"/>
    <p:sldId id="473" r:id="rId49"/>
    <p:sldId id="474" r:id="rId50"/>
    <p:sldId id="475" r:id="rId51"/>
    <p:sldId id="476" r:id="rId52"/>
    <p:sldId id="477" r:id="rId53"/>
    <p:sldId id="463" r:id="rId54"/>
    <p:sldId id="478" r:id="rId55"/>
    <p:sldId id="479" r:id="rId56"/>
    <p:sldId id="480" r:id="rId57"/>
    <p:sldId id="481" r:id="rId58"/>
    <p:sldId id="482" r:id="rId59"/>
    <p:sldId id="483" r:id="rId60"/>
    <p:sldId id="484" r:id="rId61"/>
    <p:sldId id="485" r:id="rId62"/>
    <p:sldId id="486" r:id="rId63"/>
    <p:sldId id="487" r:id="rId64"/>
    <p:sldId id="488" r:id="rId65"/>
    <p:sldId id="489" r:id="rId66"/>
    <p:sldId id="490" r:id="rId67"/>
    <p:sldId id="491" r:id="rId68"/>
    <p:sldId id="492" r:id="rId69"/>
    <p:sldId id="493" r:id="rId70"/>
    <p:sldId id="494" r:id="rId71"/>
    <p:sldId id="495" r:id="rId72"/>
    <p:sldId id="496" r:id="rId73"/>
    <p:sldId id="497" r:id="rId74"/>
    <p:sldId id="498" r:id="rId75"/>
    <p:sldId id="499" r:id="rId76"/>
    <p:sldId id="500" r:id="rId77"/>
    <p:sldId id="501" r:id="rId78"/>
  </p:sldIdLst>
  <p:sldSz cx="9144000" cy="6858000" type="screen4x3"/>
  <p:notesSz cx="6781800" cy="987425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99FF33"/>
    <a:srgbClr val="3366FF"/>
    <a:srgbClr val="4E6DF0"/>
    <a:srgbClr val="FF5050"/>
    <a:srgbClr val="3399FF"/>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3963" autoAdjust="0"/>
  </p:normalViewPr>
  <p:slideViewPr>
    <p:cSldViewPr>
      <p:cViewPr varScale="1">
        <p:scale>
          <a:sx n="69" d="100"/>
          <a:sy n="69" d="100"/>
        </p:scale>
        <p:origin x="1056" y="40"/>
      </p:cViewPr>
      <p:guideLst>
        <p:guide orient="horz" pos="2160"/>
        <p:guide pos="2880"/>
      </p:guideLst>
    </p:cSldViewPr>
  </p:slideViewPr>
  <p:outlineViewPr>
    <p:cViewPr>
      <p:scale>
        <a:sx n="33" d="100"/>
        <a:sy n="33" d="100"/>
      </p:scale>
      <p:origin x="0" y="34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58" y="-108"/>
      </p:cViewPr>
      <p:guideLst>
        <p:guide orient="horz" pos="3110"/>
        <p:guide pos="21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94FDD-F391-4EA8-A431-7A4BA057BDDB}"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9F22863A-B869-4630-890C-CDAC8030633E}">
      <dgm:prSet phldrT="[文本]" custT="1"/>
      <dgm:spPr/>
      <dgm:t>
        <a:bodyPr/>
        <a:lstStyle/>
        <a:p>
          <a:r>
            <a:rPr lang="zh-CN" altLang="en-US" sz="1200" dirty="0"/>
            <a:t>调查架构文档</a:t>
          </a:r>
          <a:r>
            <a:rPr lang="zh-CN" altLang="en-US" sz="1200" dirty="0">
              <a:solidFill>
                <a:srgbClr val="FFFF00"/>
              </a:solidFill>
            </a:rPr>
            <a:t>是否</a:t>
          </a:r>
          <a:r>
            <a:rPr lang="zh-CN" altLang="en-US" sz="1200" dirty="0"/>
            <a:t>以及</a:t>
          </a:r>
          <a:r>
            <a:rPr lang="zh-CN" altLang="en-US" sz="1200" dirty="0">
              <a:solidFill>
                <a:srgbClr val="FFFF00"/>
              </a:solidFill>
            </a:rPr>
            <a:t>如何</a:t>
          </a:r>
          <a:r>
            <a:rPr lang="zh-CN" altLang="en-US" sz="1200" dirty="0"/>
            <a:t>为软件项目增加价值</a:t>
          </a:r>
          <a:endParaRPr lang="en-US" altLang="zh-CN" sz="1200" dirty="0"/>
        </a:p>
      </dgm:t>
    </dgm:pt>
    <dgm:pt modelId="{5B6A268A-3124-4996-9193-3EF63C957166}" type="parTrans" cxnId="{5AC997C7-EB4F-4F19-8021-0369F94C85B8}">
      <dgm:prSet/>
      <dgm:spPr/>
      <dgm:t>
        <a:bodyPr/>
        <a:lstStyle/>
        <a:p>
          <a:endParaRPr lang="zh-CN" altLang="en-US"/>
        </a:p>
      </dgm:t>
    </dgm:pt>
    <dgm:pt modelId="{EB9D0E11-DC3E-4172-89F0-74001B9BEE3E}" type="sibTrans" cxnId="{5AC997C7-EB4F-4F19-8021-0369F94C85B8}">
      <dgm:prSet/>
      <dgm:spPr/>
      <dgm:t>
        <a:bodyPr/>
        <a:lstStyle/>
        <a:p>
          <a:endParaRPr lang="zh-CN" altLang="en-US"/>
        </a:p>
      </dgm:t>
    </dgm:pt>
    <dgm:pt modelId="{41C9F064-5F4E-45BA-9022-C8AFA4B3B3EF}">
      <dgm:prSet phldrT="[文本]" custT="1"/>
      <dgm:spPr/>
      <dgm:t>
        <a:bodyPr/>
        <a:lstStyle/>
        <a:p>
          <a:r>
            <a:rPr lang="zh-CN" altLang="en-US" sz="1000" dirty="0"/>
            <a:t>研究架构文档的使用量</a:t>
          </a:r>
        </a:p>
      </dgm:t>
    </dgm:pt>
    <dgm:pt modelId="{FCAFEC0F-3995-4EE3-9EEE-11F86E4EC022}" type="parTrans" cxnId="{4B7BFC82-3BF5-407A-90C5-97CA82E31B27}">
      <dgm:prSet/>
      <dgm:spPr>
        <a:ln>
          <a:solidFill>
            <a:schemeClr val="accent6"/>
          </a:solidFill>
          <a:tailEnd type="arrow"/>
        </a:ln>
      </dgm:spPr>
      <dgm:t>
        <a:bodyPr/>
        <a:lstStyle/>
        <a:p>
          <a:endParaRPr lang="zh-CN" altLang="en-US"/>
        </a:p>
      </dgm:t>
    </dgm:pt>
    <dgm:pt modelId="{6B48D095-185E-4A80-B116-7056E3ECC31A}" type="sibTrans" cxnId="{4B7BFC82-3BF5-407A-90C5-97CA82E31B27}">
      <dgm:prSet/>
      <dgm:spPr/>
      <dgm:t>
        <a:bodyPr/>
        <a:lstStyle/>
        <a:p>
          <a:endParaRPr lang="zh-CN" altLang="en-US"/>
        </a:p>
      </dgm:t>
    </dgm:pt>
    <dgm:pt modelId="{12E14CE3-4C86-4C6A-9976-66F0F0AA34AB}">
      <dgm:prSet custT="1"/>
      <dgm:spPr/>
      <dgm:t>
        <a:bodyPr/>
        <a:lstStyle/>
        <a:p>
          <a:r>
            <a:rPr lang="zh-CN" altLang="en-US" sz="1000" dirty="0"/>
            <a:t>调查项目参与者对架构的观点和理解</a:t>
          </a:r>
        </a:p>
      </dgm:t>
    </dgm:pt>
    <dgm:pt modelId="{CB8596BD-49BC-4E09-BDE6-FA65B4D2C4B1}" type="parTrans" cxnId="{B1A400A6-5377-4A03-9A34-73C5427F173D}">
      <dgm:prSet/>
      <dgm:spPr>
        <a:ln>
          <a:solidFill>
            <a:schemeClr val="accent6"/>
          </a:solidFill>
          <a:tailEnd type="arrow"/>
        </a:ln>
      </dgm:spPr>
      <dgm:t>
        <a:bodyPr/>
        <a:lstStyle/>
        <a:p>
          <a:endParaRPr lang="zh-CN" altLang="en-US"/>
        </a:p>
      </dgm:t>
    </dgm:pt>
    <dgm:pt modelId="{7BFC14CB-0499-4FD0-97F7-8E9C2C9DC137}" type="sibTrans" cxnId="{B1A400A6-5377-4A03-9A34-73C5427F173D}">
      <dgm:prSet/>
      <dgm:spPr/>
      <dgm:t>
        <a:bodyPr/>
        <a:lstStyle/>
        <a:p>
          <a:endParaRPr lang="zh-CN" altLang="en-US"/>
        </a:p>
      </dgm:t>
    </dgm:pt>
    <dgm:pt modelId="{9290604B-13C2-4DC7-A634-5D0F4B3E7665}">
      <dgm:prSet custT="1"/>
      <dgm:spPr/>
      <dgm:t>
        <a:bodyPr/>
        <a:lstStyle/>
        <a:p>
          <a:r>
            <a:rPr lang="zh-CN" altLang="en-US" sz="1000" dirty="0"/>
            <a:t>确定架构文档是否对软件开发者有影响</a:t>
          </a:r>
        </a:p>
      </dgm:t>
    </dgm:pt>
    <dgm:pt modelId="{69D77973-2334-4746-A92E-F4708F854DB8}" type="parTrans" cxnId="{F9F980E5-ABAF-423F-A75F-FD3A9408C2D8}">
      <dgm:prSet/>
      <dgm:spPr>
        <a:ln>
          <a:solidFill>
            <a:schemeClr val="accent6"/>
          </a:solidFill>
          <a:tailEnd type="arrow"/>
        </a:ln>
      </dgm:spPr>
      <dgm:t>
        <a:bodyPr/>
        <a:lstStyle/>
        <a:p>
          <a:endParaRPr lang="zh-CN" altLang="en-US"/>
        </a:p>
      </dgm:t>
    </dgm:pt>
    <dgm:pt modelId="{E1E52447-2BA2-447E-AF2E-FF7ED5A317E8}" type="sibTrans" cxnId="{F9F980E5-ABAF-423F-A75F-FD3A9408C2D8}">
      <dgm:prSet/>
      <dgm:spPr/>
      <dgm:t>
        <a:bodyPr/>
        <a:lstStyle/>
        <a:p>
          <a:endParaRPr lang="zh-CN" altLang="en-US"/>
        </a:p>
      </dgm:t>
    </dgm:pt>
    <dgm:pt modelId="{ADEE3E0C-8831-407C-9AA6-F049D460C235}">
      <dgm:prSet custT="1"/>
      <dgm:spPr/>
      <dgm:t>
        <a:bodyPr/>
        <a:lstStyle/>
        <a:p>
          <a:r>
            <a:rPr lang="zh-CN" altLang="en-US" sz="1000" dirty="0"/>
            <a:t>评估架构文档对项目的社交网络结构的影响</a:t>
          </a:r>
        </a:p>
      </dgm:t>
    </dgm:pt>
    <dgm:pt modelId="{F629EB8B-C625-4493-B946-CBDD9BB3C48C}" type="parTrans" cxnId="{9D8C2FCA-8F51-4B92-8967-173F32DB3037}">
      <dgm:prSet/>
      <dgm:spPr>
        <a:ln>
          <a:solidFill>
            <a:schemeClr val="accent6"/>
          </a:solidFill>
          <a:tailEnd type="arrow"/>
        </a:ln>
      </dgm:spPr>
      <dgm:t>
        <a:bodyPr/>
        <a:lstStyle/>
        <a:p>
          <a:endParaRPr lang="zh-CN" altLang="en-US"/>
        </a:p>
      </dgm:t>
    </dgm:pt>
    <dgm:pt modelId="{9CCA6486-234D-4EB4-8B67-FB1F956B392B}" type="sibTrans" cxnId="{9D8C2FCA-8F51-4B92-8967-173F32DB3037}">
      <dgm:prSet/>
      <dgm:spPr/>
      <dgm:t>
        <a:bodyPr/>
        <a:lstStyle/>
        <a:p>
          <a:endParaRPr lang="zh-CN" altLang="en-US"/>
        </a:p>
      </dgm:t>
    </dgm:pt>
    <dgm:pt modelId="{5482D0C8-BCB1-413B-8A19-B87881BCB13D}">
      <dgm:prSet/>
      <dgm:spPr/>
      <dgm:t>
        <a:bodyPr/>
        <a:lstStyle/>
        <a:p>
          <a:r>
            <a:rPr lang="en-US" altLang="zh-CN" dirty="0"/>
            <a:t>RQ3.1</a:t>
          </a:r>
          <a:endParaRPr lang="zh-CN" altLang="en-US" dirty="0"/>
        </a:p>
      </dgm:t>
    </dgm:pt>
    <dgm:pt modelId="{E3314F48-B655-44CF-906A-7C374F81CDF2}" type="sibTrans" cxnId="{0A39B35A-2A1E-4A72-8262-EE801995E69D}">
      <dgm:prSet/>
      <dgm:spPr/>
      <dgm:t>
        <a:bodyPr/>
        <a:lstStyle/>
        <a:p>
          <a:endParaRPr lang="zh-CN" altLang="en-US"/>
        </a:p>
      </dgm:t>
    </dgm:pt>
    <dgm:pt modelId="{9568BE6D-9E53-4165-8DF7-90B641B1A14E}" type="parTrans" cxnId="{0A39B35A-2A1E-4A72-8262-EE801995E69D}">
      <dgm:prSet/>
      <dgm:spPr>
        <a:ln>
          <a:solidFill>
            <a:schemeClr val="accent1"/>
          </a:solidFill>
          <a:tailEnd type="arrow"/>
        </a:ln>
      </dgm:spPr>
      <dgm:t>
        <a:bodyPr/>
        <a:lstStyle/>
        <a:p>
          <a:endParaRPr lang="zh-CN" altLang="en-US"/>
        </a:p>
      </dgm:t>
    </dgm:pt>
    <dgm:pt modelId="{4D29AA27-C254-4DEF-A931-BF3BD9A798C8}">
      <dgm:prSet/>
      <dgm:spPr/>
      <dgm:t>
        <a:bodyPr/>
        <a:lstStyle/>
        <a:p>
          <a:r>
            <a:rPr lang="en-US" altLang="zh-CN" dirty="0"/>
            <a:t>RQ5.1</a:t>
          </a:r>
          <a:endParaRPr lang="zh-CN" altLang="en-US" dirty="0"/>
        </a:p>
      </dgm:t>
    </dgm:pt>
    <dgm:pt modelId="{CB0DAB42-16DD-448A-B88D-03736AE4A4F6}" type="sibTrans" cxnId="{84DCA31B-0745-4996-8C14-E8F091C6BE31}">
      <dgm:prSet/>
      <dgm:spPr/>
      <dgm:t>
        <a:bodyPr/>
        <a:lstStyle/>
        <a:p>
          <a:endParaRPr lang="zh-CN" altLang="en-US"/>
        </a:p>
      </dgm:t>
    </dgm:pt>
    <dgm:pt modelId="{35D19E32-0BFD-458F-B7E5-75217F83530E}" type="parTrans" cxnId="{84DCA31B-0745-4996-8C14-E8F091C6BE31}">
      <dgm:prSet/>
      <dgm:spPr>
        <a:ln>
          <a:solidFill>
            <a:schemeClr val="accent1"/>
          </a:solidFill>
          <a:tailEnd type="arrow"/>
        </a:ln>
      </dgm:spPr>
      <dgm:t>
        <a:bodyPr/>
        <a:lstStyle/>
        <a:p>
          <a:endParaRPr lang="zh-CN" altLang="en-US"/>
        </a:p>
      </dgm:t>
    </dgm:pt>
    <dgm:pt modelId="{7BD4FF2F-E43C-4B06-BC0D-5B0EE6ACBA39}">
      <dgm:prSet/>
      <dgm:spPr/>
      <dgm:t>
        <a:bodyPr/>
        <a:lstStyle/>
        <a:p>
          <a:r>
            <a:rPr lang="en-US" altLang="zh-CN" dirty="0"/>
            <a:t>RQ4.1</a:t>
          </a:r>
          <a:endParaRPr lang="zh-CN" altLang="en-US" dirty="0"/>
        </a:p>
      </dgm:t>
    </dgm:pt>
    <dgm:pt modelId="{0BC4AA8A-B839-4337-B494-CCA272BBA211}" type="sibTrans" cxnId="{2CA0F6B6-A41B-4C09-B05F-94003636A19A}">
      <dgm:prSet/>
      <dgm:spPr/>
      <dgm:t>
        <a:bodyPr/>
        <a:lstStyle/>
        <a:p>
          <a:endParaRPr lang="zh-CN" altLang="en-US"/>
        </a:p>
      </dgm:t>
    </dgm:pt>
    <dgm:pt modelId="{AE3F5388-A93D-4949-87C9-F386B2B861ED}" type="parTrans" cxnId="{2CA0F6B6-A41B-4C09-B05F-94003636A19A}">
      <dgm:prSet/>
      <dgm:spPr>
        <a:ln>
          <a:solidFill>
            <a:schemeClr val="accent1"/>
          </a:solidFill>
          <a:tailEnd type="arrow"/>
        </a:ln>
      </dgm:spPr>
      <dgm:t>
        <a:bodyPr/>
        <a:lstStyle/>
        <a:p>
          <a:endParaRPr lang="zh-CN" altLang="en-US"/>
        </a:p>
      </dgm:t>
    </dgm:pt>
    <dgm:pt modelId="{5F739D72-30DF-41F5-BA45-31CA83EB56EA}">
      <dgm:prSet/>
      <dgm:spPr/>
      <dgm:t>
        <a:bodyPr/>
        <a:lstStyle/>
        <a:p>
          <a:r>
            <a:rPr lang="en-US" altLang="zh-CN" dirty="0"/>
            <a:t>RQ1.2</a:t>
          </a:r>
          <a:endParaRPr lang="zh-CN" altLang="en-US" dirty="0"/>
        </a:p>
      </dgm:t>
    </dgm:pt>
    <dgm:pt modelId="{46F5A3F7-5B04-43FA-A45C-BC736B084952}" type="sibTrans" cxnId="{7EA9BF7F-CE0C-4735-8026-975EFCBFA527}">
      <dgm:prSet/>
      <dgm:spPr/>
      <dgm:t>
        <a:bodyPr/>
        <a:lstStyle/>
        <a:p>
          <a:endParaRPr lang="zh-CN" altLang="en-US"/>
        </a:p>
      </dgm:t>
    </dgm:pt>
    <dgm:pt modelId="{AF542644-2A40-4C00-9D04-5C025AF98E7F}" type="parTrans" cxnId="{7EA9BF7F-CE0C-4735-8026-975EFCBFA527}">
      <dgm:prSet/>
      <dgm:spPr>
        <a:ln>
          <a:solidFill>
            <a:schemeClr val="accent1"/>
          </a:solidFill>
          <a:tailEnd type="arrow"/>
        </a:ln>
      </dgm:spPr>
      <dgm:t>
        <a:bodyPr/>
        <a:lstStyle/>
        <a:p>
          <a:endParaRPr lang="zh-CN" altLang="en-US"/>
        </a:p>
      </dgm:t>
    </dgm:pt>
    <dgm:pt modelId="{573AFF19-8ADA-4790-8946-2E68E38DCF03}">
      <dgm:prSet/>
      <dgm:spPr/>
      <dgm:t>
        <a:bodyPr/>
        <a:lstStyle/>
        <a:p>
          <a:r>
            <a:rPr lang="en-US" altLang="zh-CN" dirty="0"/>
            <a:t>RQ1.1</a:t>
          </a:r>
          <a:endParaRPr lang="zh-CN" altLang="en-US" dirty="0"/>
        </a:p>
      </dgm:t>
    </dgm:pt>
    <dgm:pt modelId="{499DE465-57BB-4364-805C-B1D9F8CC92DB}" type="sibTrans" cxnId="{3BB54F60-B5D2-467D-8EC1-B30D8574CF9B}">
      <dgm:prSet/>
      <dgm:spPr/>
      <dgm:t>
        <a:bodyPr/>
        <a:lstStyle/>
        <a:p>
          <a:endParaRPr lang="zh-CN" altLang="en-US"/>
        </a:p>
      </dgm:t>
    </dgm:pt>
    <dgm:pt modelId="{C820866F-C60A-4587-9DDF-9432E43E5A20}" type="parTrans" cxnId="{3BB54F60-B5D2-467D-8EC1-B30D8574CF9B}">
      <dgm:prSet/>
      <dgm:spPr>
        <a:ln>
          <a:solidFill>
            <a:schemeClr val="accent1"/>
          </a:solidFill>
          <a:tailEnd type="arrow"/>
        </a:ln>
      </dgm:spPr>
      <dgm:t>
        <a:bodyPr/>
        <a:lstStyle/>
        <a:p>
          <a:endParaRPr lang="zh-CN" altLang="en-US"/>
        </a:p>
      </dgm:t>
    </dgm:pt>
    <dgm:pt modelId="{A29BE2F2-B4C1-43A4-B2B0-E7E35B0DE817}">
      <dgm:prSet custT="1"/>
      <dgm:spPr/>
      <dgm:t>
        <a:bodyPr/>
        <a:lstStyle/>
        <a:p>
          <a:r>
            <a:rPr lang="zh-CN" altLang="en-US" sz="1000" dirty="0"/>
            <a:t>确定架构文档是否会对参与者的总体行为产生影响</a:t>
          </a:r>
        </a:p>
      </dgm:t>
    </dgm:pt>
    <dgm:pt modelId="{72F72ED5-626C-454B-886D-81551DF93FDE}" type="parTrans" cxnId="{1634C199-B5D3-4AF7-A6D3-5D1CF325486E}">
      <dgm:prSet/>
      <dgm:spPr>
        <a:ln>
          <a:solidFill>
            <a:schemeClr val="accent6"/>
          </a:solidFill>
          <a:tailEnd type="arrow"/>
        </a:ln>
      </dgm:spPr>
      <dgm:t>
        <a:bodyPr/>
        <a:lstStyle/>
        <a:p>
          <a:endParaRPr lang="zh-CN" altLang="en-US"/>
        </a:p>
      </dgm:t>
    </dgm:pt>
    <dgm:pt modelId="{30BE29D0-D3FD-44A2-90B8-A864D13FA21B}" type="sibTrans" cxnId="{1634C199-B5D3-4AF7-A6D3-5D1CF325486E}">
      <dgm:prSet/>
      <dgm:spPr/>
      <dgm:t>
        <a:bodyPr/>
        <a:lstStyle/>
        <a:p>
          <a:endParaRPr lang="zh-CN" altLang="en-US"/>
        </a:p>
      </dgm:t>
    </dgm:pt>
    <dgm:pt modelId="{C30F9F99-B1C0-453E-889E-8479C1267302}">
      <dgm:prSet/>
      <dgm:spPr/>
      <dgm:t>
        <a:bodyPr/>
        <a:lstStyle/>
        <a:p>
          <a:r>
            <a:rPr lang="en-US" altLang="zh-CN" dirty="0"/>
            <a:t>RQ2.1</a:t>
          </a:r>
          <a:endParaRPr lang="zh-CN" altLang="en-US" dirty="0"/>
        </a:p>
      </dgm:t>
    </dgm:pt>
    <dgm:pt modelId="{B08ADF31-AEC0-4650-8AE7-09FFF4B4F092}" type="parTrans" cxnId="{EE57372A-9F08-459D-B2E9-FD93D2871911}">
      <dgm:prSet/>
      <dgm:spPr>
        <a:ln>
          <a:solidFill>
            <a:schemeClr val="accent1"/>
          </a:solidFill>
          <a:tailEnd type="arrow"/>
        </a:ln>
      </dgm:spPr>
      <dgm:t>
        <a:bodyPr/>
        <a:lstStyle/>
        <a:p>
          <a:endParaRPr lang="zh-CN" altLang="en-US"/>
        </a:p>
      </dgm:t>
    </dgm:pt>
    <dgm:pt modelId="{4E6AE571-F7A9-415E-9AF6-268EC20F3B0D}" type="sibTrans" cxnId="{EE57372A-9F08-459D-B2E9-FD93D2871911}">
      <dgm:prSet/>
      <dgm:spPr/>
      <dgm:t>
        <a:bodyPr/>
        <a:lstStyle/>
        <a:p>
          <a:endParaRPr lang="zh-CN" altLang="en-US"/>
        </a:p>
      </dgm:t>
    </dgm:pt>
    <dgm:pt modelId="{338470CC-CACD-4014-A1B2-992496A7E199}">
      <dgm:prSet/>
      <dgm:spPr/>
      <dgm:t>
        <a:bodyPr/>
        <a:lstStyle/>
        <a:p>
          <a:r>
            <a:rPr lang="en-US" altLang="zh-CN" dirty="0"/>
            <a:t>RQ2.2</a:t>
          </a:r>
          <a:endParaRPr lang="zh-CN" altLang="en-US" dirty="0"/>
        </a:p>
      </dgm:t>
    </dgm:pt>
    <dgm:pt modelId="{255F3E54-F103-46A4-93BE-81C0A16534C6}" type="parTrans" cxnId="{0811C137-AAAE-4C31-9092-37085ABD0D17}">
      <dgm:prSet/>
      <dgm:spPr>
        <a:ln>
          <a:solidFill>
            <a:schemeClr val="accent1"/>
          </a:solidFill>
          <a:tailEnd type="arrow"/>
        </a:ln>
      </dgm:spPr>
      <dgm:t>
        <a:bodyPr/>
        <a:lstStyle/>
        <a:p>
          <a:endParaRPr lang="zh-CN" altLang="en-US"/>
        </a:p>
      </dgm:t>
    </dgm:pt>
    <dgm:pt modelId="{76CD0E8F-C4C7-476D-B1FC-C338F2A0D6DF}" type="sibTrans" cxnId="{0811C137-AAAE-4C31-9092-37085ABD0D17}">
      <dgm:prSet/>
      <dgm:spPr/>
      <dgm:t>
        <a:bodyPr/>
        <a:lstStyle/>
        <a:p>
          <a:endParaRPr lang="zh-CN" altLang="en-US"/>
        </a:p>
      </dgm:t>
    </dgm:pt>
    <dgm:pt modelId="{D4A602A9-AA83-4D3D-B4DB-5031A2A5C593}">
      <dgm:prSet/>
      <dgm:spPr/>
      <dgm:t>
        <a:bodyPr/>
        <a:lstStyle/>
        <a:p>
          <a:r>
            <a:rPr lang="en-US" altLang="zh-CN" dirty="0"/>
            <a:t>RQ3.2</a:t>
          </a:r>
          <a:endParaRPr lang="zh-CN" altLang="en-US" dirty="0"/>
        </a:p>
      </dgm:t>
    </dgm:pt>
    <dgm:pt modelId="{E876660A-700A-42E3-9335-51998DCE7455}" type="parTrans" cxnId="{7D70B930-09C7-4826-BA07-A09285388C97}">
      <dgm:prSet/>
      <dgm:spPr>
        <a:ln>
          <a:solidFill>
            <a:schemeClr val="accent1"/>
          </a:solidFill>
          <a:tailEnd type="arrow"/>
        </a:ln>
      </dgm:spPr>
      <dgm:t>
        <a:bodyPr/>
        <a:lstStyle/>
        <a:p>
          <a:endParaRPr lang="zh-CN" altLang="en-US"/>
        </a:p>
      </dgm:t>
    </dgm:pt>
    <dgm:pt modelId="{3F3CDEAC-409E-4BFA-8E1C-535F534B6F40}" type="sibTrans" cxnId="{7D70B930-09C7-4826-BA07-A09285388C97}">
      <dgm:prSet/>
      <dgm:spPr/>
      <dgm:t>
        <a:bodyPr/>
        <a:lstStyle/>
        <a:p>
          <a:endParaRPr lang="zh-CN" altLang="en-US"/>
        </a:p>
      </dgm:t>
    </dgm:pt>
    <dgm:pt modelId="{9816C7B5-E85E-4249-81F5-06CF9E865E86}" type="pres">
      <dgm:prSet presAssocID="{2C694FDD-F391-4EA8-A431-7A4BA057BDDB}" presName="diagram" presStyleCnt="0">
        <dgm:presLayoutVars>
          <dgm:chPref val="1"/>
          <dgm:dir/>
          <dgm:animOne val="branch"/>
          <dgm:animLvl val="lvl"/>
          <dgm:resizeHandles val="exact"/>
        </dgm:presLayoutVars>
      </dgm:prSet>
      <dgm:spPr/>
    </dgm:pt>
    <dgm:pt modelId="{195C556E-D843-4D3E-A7DE-B4D369BD9EDB}" type="pres">
      <dgm:prSet presAssocID="{9F22863A-B869-4630-890C-CDAC8030633E}" presName="root1" presStyleCnt="0"/>
      <dgm:spPr/>
    </dgm:pt>
    <dgm:pt modelId="{1E706367-C150-4321-A3B5-891E5BFCD1E7}" type="pres">
      <dgm:prSet presAssocID="{9F22863A-B869-4630-890C-CDAC8030633E}" presName="LevelOneTextNode" presStyleLbl="node0" presStyleIdx="0" presStyleCnt="1" custScaleX="177156" custScaleY="177156" custLinFactNeighborX="-99996">
        <dgm:presLayoutVars>
          <dgm:chPref val="3"/>
        </dgm:presLayoutVars>
      </dgm:prSet>
      <dgm:spPr/>
    </dgm:pt>
    <dgm:pt modelId="{9C74DE99-1AC7-404B-BE24-4D19E5FBC097}" type="pres">
      <dgm:prSet presAssocID="{9F22863A-B869-4630-890C-CDAC8030633E}" presName="level2hierChild" presStyleCnt="0"/>
      <dgm:spPr/>
    </dgm:pt>
    <dgm:pt modelId="{329895C3-B7DA-41C1-8665-4E85D6CF885F}" type="pres">
      <dgm:prSet presAssocID="{FCAFEC0F-3995-4EE3-9EEE-11F86E4EC022}" presName="conn2-1" presStyleLbl="parChTrans1D2" presStyleIdx="0" presStyleCnt="5"/>
      <dgm:spPr/>
    </dgm:pt>
    <dgm:pt modelId="{FAF9135A-5DE0-421E-A363-C4B0AE0C7664}" type="pres">
      <dgm:prSet presAssocID="{FCAFEC0F-3995-4EE3-9EEE-11F86E4EC022}" presName="connTx" presStyleLbl="parChTrans1D2" presStyleIdx="0" presStyleCnt="5"/>
      <dgm:spPr/>
    </dgm:pt>
    <dgm:pt modelId="{1BE50D59-EF13-427F-B490-CCD6E648D5EC}" type="pres">
      <dgm:prSet presAssocID="{41C9F064-5F4E-45BA-9022-C8AFA4B3B3EF}" presName="root2" presStyleCnt="0"/>
      <dgm:spPr/>
    </dgm:pt>
    <dgm:pt modelId="{80BB2ECD-56EF-4AF6-B43A-7A9DA9CEB419}" type="pres">
      <dgm:prSet presAssocID="{41C9F064-5F4E-45BA-9022-C8AFA4B3B3EF}" presName="LevelTwoTextNode" presStyleLbl="node2" presStyleIdx="0" presStyleCnt="5" custScaleX="133100" custScaleY="133100" custLinFactNeighborX="-56901">
        <dgm:presLayoutVars>
          <dgm:chPref val="3"/>
        </dgm:presLayoutVars>
      </dgm:prSet>
      <dgm:spPr/>
    </dgm:pt>
    <dgm:pt modelId="{A104676E-83BF-45C9-B2DC-E3C31884068B}" type="pres">
      <dgm:prSet presAssocID="{41C9F064-5F4E-45BA-9022-C8AFA4B3B3EF}" presName="level3hierChild" presStyleCnt="0"/>
      <dgm:spPr/>
    </dgm:pt>
    <dgm:pt modelId="{B39486C2-5CC9-45D0-8C45-2672BFCDF58F}" type="pres">
      <dgm:prSet presAssocID="{C820866F-C60A-4587-9DDF-9432E43E5A20}" presName="conn2-1" presStyleLbl="parChTrans1D3" presStyleIdx="0" presStyleCnt="8"/>
      <dgm:spPr/>
    </dgm:pt>
    <dgm:pt modelId="{2EE44C22-FFA8-4238-A76F-0398EF280894}" type="pres">
      <dgm:prSet presAssocID="{C820866F-C60A-4587-9DDF-9432E43E5A20}" presName="connTx" presStyleLbl="parChTrans1D3" presStyleIdx="0" presStyleCnt="8"/>
      <dgm:spPr/>
    </dgm:pt>
    <dgm:pt modelId="{92CF38B8-2E13-41F2-9F51-834B5F9D63E5}" type="pres">
      <dgm:prSet presAssocID="{573AFF19-8ADA-4790-8946-2E68E38DCF03}" presName="root2" presStyleCnt="0"/>
      <dgm:spPr/>
    </dgm:pt>
    <dgm:pt modelId="{2886F99E-7E82-457D-9BEB-1F48BEB62F88}" type="pres">
      <dgm:prSet presAssocID="{573AFF19-8ADA-4790-8946-2E68E38DCF03}" presName="LevelTwoTextNode" presStyleLbl="node3" presStyleIdx="0" presStyleCnt="8">
        <dgm:presLayoutVars>
          <dgm:chPref val="3"/>
        </dgm:presLayoutVars>
      </dgm:prSet>
      <dgm:spPr/>
    </dgm:pt>
    <dgm:pt modelId="{D35D6570-C650-4BBA-AD02-5C87693EA25E}" type="pres">
      <dgm:prSet presAssocID="{573AFF19-8ADA-4790-8946-2E68E38DCF03}" presName="level3hierChild" presStyleCnt="0"/>
      <dgm:spPr/>
    </dgm:pt>
    <dgm:pt modelId="{D70B6402-2802-4D1D-B7E5-6AD3F0DA4176}" type="pres">
      <dgm:prSet presAssocID="{AF542644-2A40-4C00-9D04-5C025AF98E7F}" presName="conn2-1" presStyleLbl="parChTrans1D3" presStyleIdx="1" presStyleCnt="8"/>
      <dgm:spPr/>
    </dgm:pt>
    <dgm:pt modelId="{9247B893-52CB-4EAC-8CCB-9723DB9AA379}" type="pres">
      <dgm:prSet presAssocID="{AF542644-2A40-4C00-9D04-5C025AF98E7F}" presName="connTx" presStyleLbl="parChTrans1D3" presStyleIdx="1" presStyleCnt="8"/>
      <dgm:spPr/>
    </dgm:pt>
    <dgm:pt modelId="{8224736B-414E-42A2-95BE-1C64D1677C62}" type="pres">
      <dgm:prSet presAssocID="{5F739D72-30DF-41F5-BA45-31CA83EB56EA}" presName="root2" presStyleCnt="0"/>
      <dgm:spPr/>
    </dgm:pt>
    <dgm:pt modelId="{0F91A885-0C49-475A-BAD6-E4C0AA53EC3A}" type="pres">
      <dgm:prSet presAssocID="{5F739D72-30DF-41F5-BA45-31CA83EB56EA}" presName="LevelTwoTextNode" presStyleLbl="node3" presStyleIdx="1" presStyleCnt="8">
        <dgm:presLayoutVars>
          <dgm:chPref val="3"/>
        </dgm:presLayoutVars>
      </dgm:prSet>
      <dgm:spPr/>
    </dgm:pt>
    <dgm:pt modelId="{35A3C137-5CD3-4485-A651-AE8C8F7A01EF}" type="pres">
      <dgm:prSet presAssocID="{5F739D72-30DF-41F5-BA45-31CA83EB56EA}" presName="level3hierChild" presStyleCnt="0"/>
      <dgm:spPr/>
    </dgm:pt>
    <dgm:pt modelId="{46C49E09-F1A9-43FE-A95F-B4E4C3F54A11}" type="pres">
      <dgm:prSet presAssocID="{CB8596BD-49BC-4E09-BDE6-FA65B4D2C4B1}" presName="conn2-1" presStyleLbl="parChTrans1D2" presStyleIdx="1" presStyleCnt="5"/>
      <dgm:spPr/>
    </dgm:pt>
    <dgm:pt modelId="{48864D4D-B8A4-4EC4-9356-6D4494BCBF59}" type="pres">
      <dgm:prSet presAssocID="{CB8596BD-49BC-4E09-BDE6-FA65B4D2C4B1}" presName="connTx" presStyleLbl="parChTrans1D2" presStyleIdx="1" presStyleCnt="5"/>
      <dgm:spPr/>
    </dgm:pt>
    <dgm:pt modelId="{03DAC9A7-645E-41C5-8C63-64C577D33EF4}" type="pres">
      <dgm:prSet presAssocID="{12E14CE3-4C86-4C6A-9976-66F0F0AA34AB}" presName="root2" presStyleCnt="0"/>
      <dgm:spPr/>
    </dgm:pt>
    <dgm:pt modelId="{02114F13-AF39-483E-B251-9D758CDC704E}" type="pres">
      <dgm:prSet presAssocID="{12E14CE3-4C86-4C6A-9976-66F0F0AA34AB}" presName="LevelTwoTextNode" presStyleLbl="node2" presStyleIdx="1" presStyleCnt="5" custScaleX="133100" custScaleY="133100" custLinFactNeighborX="-56901">
        <dgm:presLayoutVars>
          <dgm:chPref val="3"/>
        </dgm:presLayoutVars>
      </dgm:prSet>
      <dgm:spPr/>
    </dgm:pt>
    <dgm:pt modelId="{DB3E6CC8-A518-40C8-84D9-59963D0DDE3B}" type="pres">
      <dgm:prSet presAssocID="{12E14CE3-4C86-4C6A-9976-66F0F0AA34AB}" presName="level3hierChild" presStyleCnt="0"/>
      <dgm:spPr/>
    </dgm:pt>
    <dgm:pt modelId="{97567CC8-9EDB-4A94-A420-A9381E6F5FC5}" type="pres">
      <dgm:prSet presAssocID="{AE3F5388-A93D-4949-87C9-F386B2B861ED}" presName="conn2-1" presStyleLbl="parChTrans1D3" presStyleIdx="2" presStyleCnt="8"/>
      <dgm:spPr/>
    </dgm:pt>
    <dgm:pt modelId="{1042E50A-D0D5-44FA-98F0-35DB0EFC817B}" type="pres">
      <dgm:prSet presAssocID="{AE3F5388-A93D-4949-87C9-F386B2B861ED}" presName="connTx" presStyleLbl="parChTrans1D3" presStyleIdx="2" presStyleCnt="8"/>
      <dgm:spPr/>
    </dgm:pt>
    <dgm:pt modelId="{F938B30A-80D9-4D64-8829-9F116205FB6A}" type="pres">
      <dgm:prSet presAssocID="{7BD4FF2F-E43C-4B06-BC0D-5B0EE6ACBA39}" presName="root2" presStyleCnt="0"/>
      <dgm:spPr/>
    </dgm:pt>
    <dgm:pt modelId="{CD528D4D-2636-444B-897E-428C7FABC2C4}" type="pres">
      <dgm:prSet presAssocID="{7BD4FF2F-E43C-4B06-BC0D-5B0EE6ACBA39}" presName="LevelTwoTextNode" presStyleLbl="node3" presStyleIdx="2" presStyleCnt="8">
        <dgm:presLayoutVars>
          <dgm:chPref val="3"/>
        </dgm:presLayoutVars>
      </dgm:prSet>
      <dgm:spPr/>
    </dgm:pt>
    <dgm:pt modelId="{C055D43F-CCEC-41CF-9D04-302F970B2B88}" type="pres">
      <dgm:prSet presAssocID="{7BD4FF2F-E43C-4B06-BC0D-5B0EE6ACBA39}" presName="level3hierChild" presStyleCnt="0"/>
      <dgm:spPr/>
    </dgm:pt>
    <dgm:pt modelId="{BD2F2883-7C68-4F8C-8CBC-D29B87FD8DE5}" type="pres">
      <dgm:prSet presAssocID="{35D19E32-0BFD-458F-B7E5-75217F83530E}" presName="conn2-1" presStyleLbl="parChTrans1D3" presStyleIdx="3" presStyleCnt="8"/>
      <dgm:spPr/>
    </dgm:pt>
    <dgm:pt modelId="{0A51B10C-EB46-40B9-8986-43C385F582F1}" type="pres">
      <dgm:prSet presAssocID="{35D19E32-0BFD-458F-B7E5-75217F83530E}" presName="connTx" presStyleLbl="parChTrans1D3" presStyleIdx="3" presStyleCnt="8"/>
      <dgm:spPr/>
    </dgm:pt>
    <dgm:pt modelId="{2247C7A2-0361-4BDF-BABC-3669B8940A7E}" type="pres">
      <dgm:prSet presAssocID="{4D29AA27-C254-4DEF-A931-BF3BD9A798C8}" presName="root2" presStyleCnt="0"/>
      <dgm:spPr/>
    </dgm:pt>
    <dgm:pt modelId="{F87A1506-F2F4-4F78-8294-43704C9E67CC}" type="pres">
      <dgm:prSet presAssocID="{4D29AA27-C254-4DEF-A931-BF3BD9A798C8}" presName="LevelTwoTextNode" presStyleLbl="node3" presStyleIdx="3" presStyleCnt="8">
        <dgm:presLayoutVars>
          <dgm:chPref val="3"/>
        </dgm:presLayoutVars>
      </dgm:prSet>
      <dgm:spPr/>
    </dgm:pt>
    <dgm:pt modelId="{7B4689EA-8D29-4481-B741-15F58F238D02}" type="pres">
      <dgm:prSet presAssocID="{4D29AA27-C254-4DEF-A931-BF3BD9A798C8}" presName="level3hierChild" presStyleCnt="0"/>
      <dgm:spPr/>
    </dgm:pt>
    <dgm:pt modelId="{A8B1017A-5587-4B17-A819-E183FBC3BF9E}" type="pres">
      <dgm:prSet presAssocID="{69D77973-2334-4746-A92E-F4708F854DB8}" presName="conn2-1" presStyleLbl="parChTrans1D2" presStyleIdx="2" presStyleCnt="5"/>
      <dgm:spPr/>
    </dgm:pt>
    <dgm:pt modelId="{089D0144-03B0-4F38-AAE2-5965C99F5E0D}" type="pres">
      <dgm:prSet presAssocID="{69D77973-2334-4746-A92E-F4708F854DB8}" presName="connTx" presStyleLbl="parChTrans1D2" presStyleIdx="2" presStyleCnt="5"/>
      <dgm:spPr/>
    </dgm:pt>
    <dgm:pt modelId="{3EA77166-2078-41C1-9AD8-312CE97910DB}" type="pres">
      <dgm:prSet presAssocID="{9290604B-13C2-4DC7-A634-5D0F4B3E7665}" presName="root2" presStyleCnt="0"/>
      <dgm:spPr/>
    </dgm:pt>
    <dgm:pt modelId="{9B39E3A3-6913-4F74-ADD8-89F090194427}" type="pres">
      <dgm:prSet presAssocID="{9290604B-13C2-4DC7-A634-5D0F4B3E7665}" presName="LevelTwoTextNode" presStyleLbl="node2" presStyleIdx="2" presStyleCnt="5" custScaleX="133100" custScaleY="133100" custLinFactNeighborX="-56901">
        <dgm:presLayoutVars>
          <dgm:chPref val="3"/>
        </dgm:presLayoutVars>
      </dgm:prSet>
      <dgm:spPr/>
    </dgm:pt>
    <dgm:pt modelId="{BF1A8927-1D45-42E1-B690-44D662549B79}" type="pres">
      <dgm:prSet presAssocID="{9290604B-13C2-4DC7-A634-5D0F4B3E7665}" presName="level3hierChild" presStyleCnt="0"/>
      <dgm:spPr/>
    </dgm:pt>
    <dgm:pt modelId="{06686077-AAAE-4FF5-BD69-2B0B89406BEA}" type="pres">
      <dgm:prSet presAssocID="{9568BE6D-9E53-4165-8DF7-90B641B1A14E}" presName="conn2-1" presStyleLbl="parChTrans1D3" presStyleIdx="4" presStyleCnt="8"/>
      <dgm:spPr/>
    </dgm:pt>
    <dgm:pt modelId="{07638B0E-840C-4AF6-8DF1-5AA4EE1B65CC}" type="pres">
      <dgm:prSet presAssocID="{9568BE6D-9E53-4165-8DF7-90B641B1A14E}" presName="connTx" presStyleLbl="parChTrans1D3" presStyleIdx="4" presStyleCnt="8"/>
      <dgm:spPr/>
    </dgm:pt>
    <dgm:pt modelId="{38D4031F-E650-4130-AE77-32ADC0A50BF0}" type="pres">
      <dgm:prSet presAssocID="{5482D0C8-BCB1-413B-8A19-B87881BCB13D}" presName="root2" presStyleCnt="0"/>
      <dgm:spPr/>
    </dgm:pt>
    <dgm:pt modelId="{D093BCD1-CE0E-4026-9544-B4CCA9DEE05B}" type="pres">
      <dgm:prSet presAssocID="{5482D0C8-BCB1-413B-8A19-B87881BCB13D}" presName="LevelTwoTextNode" presStyleLbl="node3" presStyleIdx="4" presStyleCnt="8">
        <dgm:presLayoutVars>
          <dgm:chPref val="3"/>
        </dgm:presLayoutVars>
      </dgm:prSet>
      <dgm:spPr/>
    </dgm:pt>
    <dgm:pt modelId="{487373E7-5E62-48D5-87D5-5FE0F2286CE9}" type="pres">
      <dgm:prSet presAssocID="{5482D0C8-BCB1-413B-8A19-B87881BCB13D}" presName="level3hierChild" presStyleCnt="0"/>
      <dgm:spPr/>
    </dgm:pt>
    <dgm:pt modelId="{E211ED24-29AB-4F0F-937F-FDB0ECE15923}" type="pres">
      <dgm:prSet presAssocID="{72F72ED5-626C-454B-886D-81551DF93FDE}" presName="conn2-1" presStyleLbl="parChTrans1D2" presStyleIdx="3" presStyleCnt="5"/>
      <dgm:spPr/>
    </dgm:pt>
    <dgm:pt modelId="{70CB8917-6931-4179-9CFD-9DAAF7F4B44C}" type="pres">
      <dgm:prSet presAssocID="{72F72ED5-626C-454B-886D-81551DF93FDE}" presName="connTx" presStyleLbl="parChTrans1D2" presStyleIdx="3" presStyleCnt="5"/>
      <dgm:spPr/>
    </dgm:pt>
    <dgm:pt modelId="{1CAA6F65-037C-4E08-9862-7C13E5B40E6A}" type="pres">
      <dgm:prSet presAssocID="{A29BE2F2-B4C1-43A4-B2B0-E7E35B0DE817}" presName="root2" presStyleCnt="0"/>
      <dgm:spPr/>
    </dgm:pt>
    <dgm:pt modelId="{3D7AA572-A95C-4F1C-A128-7069A1CD2E7B}" type="pres">
      <dgm:prSet presAssocID="{A29BE2F2-B4C1-43A4-B2B0-E7E35B0DE817}" presName="LevelTwoTextNode" presStyleLbl="node2" presStyleIdx="3" presStyleCnt="5" custScaleX="133100" custScaleY="133100" custLinFactNeighborX="-56901">
        <dgm:presLayoutVars>
          <dgm:chPref val="3"/>
        </dgm:presLayoutVars>
      </dgm:prSet>
      <dgm:spPr/>
    </dgm:pt>
    <dgm:pt modelId="{5F56E1C1-A540-47E0-8128-7F090CF49F0D}" type="pres">
      <dgm:prSet presAssocID="{A29BE2F2-B4C1-43A4-B2B0-E7E35B0DE817}" presName="level3hierChild" presStyleCnt="0"/>
      <dgm:spPr/>
    </dgm:pt>
    <dgm:pt modelId="{B870FC44-F12A-4FC4-A5A9-95639B7BFF79}" type="pres">
      <dgm:prSet presAssocID="{B08ADF31-AEC0-4650-8AE7-09FFF4B4F092}" presName="conn2-1" presStyleLbl="parChTrans1D3" presStyleIdx="5" presStyleCnt="8"/>
      <dgm:spPr/>
    </dgm:pt>
    <dgm:pt modelId="{BF116036-DF52-453E-9009-5C6CBC7A766B}" type="pres">
      <dgm:prSet presAssocID="{B08ADF31-AEC0-4650-8AE7-09FFF4B4F092}" presName="connTx" presStyleLbl="parChTrans1D3" presStyleIdx="5" presStyleCnt="8"/>
      <dgm:spPr/>
    </dgm:pt>
    <dgm:pt modelId="{702635E0-8144-40AE-AD45-8398A5968E97}" type="pres">
      <dgm:prSet presAssocID="{C30F9F99-B1C0-453E-889E-8479C1267302}" presName="root2" presStyleCnt="0"/>
      <dgm:spPr/>
    </dgm:pt>
    <dgm:pt modelId="{02795AA4-0D2D-4EE9-9112-71C9A7E07C92}" type="pres">
      <dgm:prSet presAssocID="{C30F9F99-B1C0-453E-889E-8479C1267302}" presName="LevelTwoTextNode" presStyleLbl="node3" presStyleIdx="5" presStyleCnt="8">
        <dgm:presLayoutVars>
          <dgm:chPref val="3"/>
        </dgm:presLayoutVars>
      </dgm:prSet>
      <dgm:spPr/>
    </dgm:pt>
    <dgm:pt modelId="{0D354BFA-9C0F-4843-B95C-2B4DAA0143DA}" type="pres">
      <dgm:prSet presAssocID="{C30F9F99-B1C0-453E-889E-8479C1267302}" presName="level3hierChild" presStyleCnt="0"/>
      <dgm:spPr/>
    </dgm:pt>
    <dgm:pt modelId="{413530D4-A765-477A-9A04-AEB0B57142B9}" type="pres">
      <dgm:prSet presAssocID="{255F3E54-F103-46A4-93BE-81C0A16534C6}" presName="conn2-1" presStyleLbl="parChTrans1D3" presStyleIdx="6" presStyleCnt="8"/>
      <dgm:spPr/>
    </dgm:pt>
    <dgm:pt modelId="{37D80B41-F70B-44B3-9CF9-0CD1E16CBF96}" type="pres">
      <dgm:prSet presAssocID="{255F3E54-F103-46A4-93BE-81C0A16534C6}" presName="connTx" presStyleLbl="parChTrans1D3" presStyleIdx="6" presStyleCnt="8"/>
      <dgm:spPr/>
    </dgm:pt>
    <dgm:pt modelId="{E30204EC-82F3-433E-87C0-2B2B5B5DB9C9}" type="pres">
      <dgm:prSet presAssocID="{338470CC-CACD-4014-A1B2-992496A7E199}" presName="root2" presStyleCnt="0"/>
      <dgm:spPr/>
    </dgm:pt>
    <dgm:pt modelId="{650EED8A-5997-4B5C-BC6D-BE1AA9C365B3}" type="pres">
      <dgm:prSet presAssocID="{338470CC-CACD-4014-A1B2-992496A7E199}" presName="LevelTwoTextNode" presStyleLbl="node3" presStyleIdx="6" presStyleCnt="8">
        <dgm:presLayoutVars>
          <dgm:chPref val="3"/>
        </dgm:presLayoutVars>
      </dgm:prSet>
      <dgm:spPr/>
    </dgm:pt>
    <dgm:pt modelId="{712EA323-9510-44C1-A148-49C4E8257E66}" type="pres">
      <dgm:prSet presAssocID="{338470CC-CACD-4014-A1B2-992496A7E199}" presName="level3hierChild" presStyleCnt="0"/>
      <dgm:spPr/>
    </dgm:pt>
    <dgm:pt modelId="{EABD4BB8-AAF0-40A9-A969-96A7EAF1A0E8}" type="pres">
      <dgm:prSet presAssocID="{F629EB8B-C625-4493-B946-CBDD9BB3C48C}" presName="conn2-1" presStyleLbl="parChTrans1D2" presStyleIdx="4" presStyleCnt="5"/>
      <dgm:spPr/>
    </dgm:pt>
    <dgm:pt modelId="{CA00CCFF-8129-4583-9B0A-C9EBB0B41C37}" type="pres">
      <dgm:prSet presAssocID="{F629EB8B-C625-4493-B946-CBDD9BB3C48C}" presName="connTx" presStyleLbl="parChTrans1D2" presStyleIdx="4" presStyleCnt="5"/>
      <dgm:spPr/>
    </dgm:pt>
    <dgm:pt modelId="{E9E75744-7E27-4419-87FC-7A58A121ABDC}" type="pres">
      <dgm:prSet presAssocID="{ADEE3E0C-8831-407C-9AA6-F049D460C235}" presName="root2" presStyleCnt="0"/>
      <dgm:spPr/>
    </dgm:pt>
    <dgm:pt modelId="{17496CFD-6A8D-4F24-A07B-090A2C4E1E72}" type="pres">
      <dgm:prSet presAssocID="{ADEE3E0C-8831-407C-9AA6-F049D460C235}" presName="LevelTwoTextNode" presStyleLbl="node2" presStyleIdx="4" presStyleCnt="5" custScaleX="133100" custScaleY="133100" custLinFactNeighborX="-56901">
        <dgm:presLayoutVars>
          <dgm:chPref val="3"/>
        </dgm:presLayoutVars>
      </dgm:prSet>
      <dgm:spPr/>
    </dgm:pt>
    <dgm:pt modelId="{BEAE957E-D34A-4427-A99F-2830F6307112}" type="pres">
      <dgm:prSet presAssocID="{ADEE3E0C-8831-407C-9AA6-F049D460C235}" presName="level3hierChild" presStyleCnt="0"/>
      <dgm:spPr/>
    </dgm:pt>
    <dgm:pt modelId="{F8F4EA40-6486-43DE-9471-5357321C51BB}" type="pres">
      <dgm:prSet presAssocID="{E876660A-700A-42E3-9335-51998DCE7455}" presName="conn2-1" presStyleLbl="parChTrans1D3" presStyleIdx="7" presStyleCnt="8"/>
      <dgm:spPr/>
    </dgm:pt>
    <dgm:pt modelId="{8B47E0EE-2675-4A3D-B54F-5ADA1A3030CB}" type="pres">
      <dgm:prSet presAssocID="{E876660A-700A-42E3-9335-51998DCE7455}" presName="connTx" presStyleLbl="parChTrans1D3" presStyleIdx="7" presStyleCnt="8"/>
      <dgm:spPr/>
    </dgm:pt>
    <dgm:pt modelId="{3A1240B1-CDDE-4DE2-9C75-20F5EE62EC4A}" type="pres">
      <dgm:prSet presAssocID="{D4A602A9-AA83-4D3D-B4DB-5031A2A5C593}" presName="root2" presStyleCnt="0"/>
      <dgm:spPr/>
    </dgm:pt>
    <dgm:pt modelId="{CA820EC1-69FF-4A83-B3C3-B30FA512D6AB}" type="pres">
      <dgm:prSet presAssocID="{D4A602A9-AA83-4D3D-B4DB-5031A2A5C593}" presName="LevelTwoTextNode" presStyleLbl="node3" presStyleIdx="7" presStyleCnt="8">
        <dgm:presLayoutVars>
          <dgm:chPref val="3"/>
        </dgm:presLayoutVars>
      </dgm:prSet>
      <dgm:spPr/>
    </dgm:pt>
    <dgm:pt modelId="{007EE741-446D-4621-AF16-18FDD78A4156}" type="pres">
      <dgm:prSet presAssocID="{D4A602A9-AA83-4D3D-B4DB-5031A2A5C593}" presName="level3hierChild" presStyleCnt="0"/>
      <dgm:spPr/>
    </dgm:pt>
  </dgm:ptLst>
  <dgm:cxnLst>
    <dgm:cxn modelId="{E349DC03-9969-43BE-BA0C-5F06BB9A4945}" type="presOf" srcId="{7BD4FF2F-E43C-4B06-BC0D-5B0EE6ACBA39}" destId="{CD528D4D-2636-444B-897E-428C7FABC2C4}" srcOrd="0" destOrd="0" presId="urn:microsoft.com/office/officeart/2005/8/layout/hierarchy2"/>
    <dgm:cxn modelId="{F4171C1B-715E-43C6-95F6-CF8CE103ECEA}" type="presOf" srcId="{E876660A-700A-42E3-9335-51998DCE7455}" destId="{8B47E0EE-2675-4A3D-B54F-5ADA1A3030CB}" srcOrd="1" destOrd="0" presId="urn:microsoft.com/office/officeart/2005/8/layout/hierarchy2"/>
    <dgm:cxn modelId="{84DCA31B-0745-4996-8C14-E8F091C6BE31}" srcId="{12E14CE3-4C86-4C6A-9976-66F0F0AA34AB}" destId="{4D29AA27-C254-4DEF-A931-BF3BD9A798C8}" srcOrd="1" destOrd="0" parTransId="{35D19E32-0BFD-458F-B7E5-75217F83530E}" sibTransId="{CB0DAB42-16DD-448A-B88D-03736AE4A4F6}"/>
    <dgm:cxn modelId="{9A01D51E-231B-4D99-B41B-28192B764D0D}" type="presOf" srcId="{255F3E54-F103-46A4-93BE-81C0A16534C6}" destId="{413530D4-A765-477A-9A04-AEB0B57142B9}" srcOrd="0" destOrd="0" presId="urn:microsoft.com/office/officeart/2005/8/layout/hierarchy2"/>
    <dgm:cxn modelId="{65602E29-FC1B-41D5-A29C-19A5A9A2ED17}" type="presOf" srcId="{9290604B-13C2-4DC7-A634-5D0F4B3E7665}" destId="{9B39E3A3-6913-4F74-ADD8-89F090194427}" srcOrd="0" destOrd="0" presId="urn:microsoft.com/office/officeart/2005/8/layout/hierarchy2"/>
    <dgm:cxn modelId="{EE57372A-9F08-459D-B2E9-FD93D2871911}" srcId="{A29BE2F2-B4C1-43A4-B2B0-E7E35B0DE817}" destId="{C30F9F99-B1C0-453E-889E-8479C1267302}" srcOrd="0" destOrd="0" parTransId="{B08ADF31-AEC0-4650-8AE7-09FFF4B4F092}" sibTransId="{4E6AE571-F7A9-415E-9AF6-268EC20F3B0D}"/>
    <dgm:cxn modelId="{4A5D6A2E-4DA6-4E48-A9C6-E9A62CDAE700}" type="presOf" srcId="{9568BE6D-9E53-4165-8DF7-90B641B1A14E}" destId="{06686077-AAAE-4FF5-BD69-2B0B89406BEA}" srcOrd="0" destOrd="0" presId="urn:microsoft.com/office/officeart/2005/8/layout/hierarchy2"/>
    <dgm:cxn modelId="{B313752E-7D01-452F-BBCF-A154F2FDB831}" type="presOf" srcId="{B08ADF31-AEC0-4650-8AE7-09FFF4B4F092}" destId="{B870FC44-F12A-4FC4-A5A9-95639B7BFF79}" srcOrd="0" destOrd="0" presId="urn:microsoft.com/office/officeart/2005/8/layout/hierarchy2"/>
    <dgm:cxn modelId="{50221330-3910-420C-824E-333A2DBCB668}" type="presOf" srcId="{72F72ED5-626C-454B-886D-81551DF93FDE}" destId="{70CB8917-6931-4179-9CFD-9DAAF7F4B44C}" srcOrd="1" destOrd="0" presId="urn:microsoft.com/office/officeart/2005/8/layout/hierarchy2"/>
    <dgm:cxn modelId="{7D70B930-09C7-4826-BA07-A09285388C97}" srcId="{ADEE3E0C-8831-407C-9AA6-F049D460C235}" destId="{D4A602A9-AA83-4D3D-B4DB-5031A2A5C593}" srcOrd="0" destOrd="0" parTransId="{E876660A-700A-42E3-9335-51998DCE7455}" sibTransId="{3F3CDEAC-409E-4BFA-8E1C-535F534B6F40}"/>
    <dgm:cxn modelId="{0811C137-AAAE-4C31-9092-37085ABD0D17}" srcId="{A29BE2F2-B4C1-43A4-B2B0-E7E35B0DE817}" destId="{338470CC-CACD-4014-A1B2-992496A7E199}" srcOrd="1" destOrd="0" parTransId="{255F3E54-F103-46A4-93BE-81C0A16534C6}" sibTransId="{76CD0E8F-C4C7-476D-B1FC-C338F2A0D6DF}"/>
    <dgm:cxn modelId="{AB778039-2D81-43C5-9332-271526D743D3}" type="presOf" srcId="{A29BE2F2-B4C1-43A4-B2B0-E7E35B0DE817}" destId="{3D7AA572-A95C-4F1C-A128-7069A1CD2E7B}" srcOrd="0" destOrd="0" presId="urn:microsoft.com/office/officeart/2005/8/layout/hierarchy2"/>
    <dgm:cxn modelId="{64F95F3B-AA12-49EA-A56B-99E2A9388149}" type="presOf" srcId="{AE3F5388-A93D-4949-87C9-F386B2B861ED}" destId="{97567CC8-9EDB-4A94-A420-A9381E6F5FC5}" srcOrd="0" destOrd="0" presId="urn:microsoft.com/office/officeart/2005/8/layout/hierarchy2"/>
    <dgm:cxn modelId="{40094C60-E0BF-4229-96F0-F75640BAF736}" type="presOf" srcId="{12E14CE3-4C86-4C6A-9976-66F0F0AA34AB}" destId="{02114F13-AF39-483E-B251-9D758CDC704E}" srcOrd="0" destOrd="0" presId="urn:microsoft.com/office/officeart/2005/8/layout/hierarchy2"/>
    <dgm:cxn modelId="{3BB54F60-B5D2-467D-8EC1-B30D8574CF9B}" srcId="{41C9F064-5F4E-45BA-9022-C8AFA4B3B3EF}" destId="{573AFF19-8ADA-4790-8946-2E68E38DCF03}" srcOrd="0" destOrd="0" parTransId="{C820866F-C60A-4587-9DDF-9432E43E5A20}" sibTransId="{499DE465-57BB-4364-805C-B1D9F8CC92DB}"/>
    <dgm:cxn modelId="{015FB361-EB8E-49F3-B229-C27D05D36F10}" type="presOf" srcId="{C820866F-C60A-4587-9DDF-9432E43E5A20}" destId="{2EE44C22-FFA8-4238-A76F-0398EF280894}" srcOrd="1" destOrd="0" presId="urn:microsoft.com/office/officeart/2005/8/layout/hierarchy2"/>
    <dgm:cxn modelId="{68D65948-6838-49C7-96FC-3C5CE7FF860B}" type="presOf" srcId="{35D19E32-0BFD-458F-B7E5-75217F83530E}" destId="{0A51B10C-EB46-40B9-8986-43C385F582F1}" srcOrd="1" destOrd="0" presId="urn:microsoft.com/office/officeart/2005/8/layout/hierarchy2"/>
    <dgm:cxn modelId="{E4D64C6A-88B1-4E21-89DD-33B0D0647EFA}" type="presOf" srcId="{C30F9F99-B1C0-453E-889E-8479C1267302}" destId="{02795AA4-0D2D-4EE9-9112-71C9A7E07C92}" srcOrd="0" destOrd="0" presId="urn:microsoft.com/office/officeart/2005/8/layout/hierarchy2"/>
    <dgm:cxn modelId="{382E786B-4951-4721-9AF5-F21991D98B83}" type="presOf" srcId="{5482D0C8-BCB1-413B-8A19-B87881BCB13D}" destId="{D093BCD1-CE0E-4026-9544-B4CCA9DEE05B}" srcOrd="0" destOrd="0" presId="urn:microsoft.com/office/officeart/2005/8/layout/hierarchy2"/>
    <dgm:cxn modelId="{DFB85A6F-795B-446A-8429-ADC75D51B0C6}" type="presOf" srcId="{CB8596BD-49BC-4E09-BDE6-FA65B4D2C4B1}" destId="{48864D4D-B8A4-4EC4-9356-6D4494BCBF59}" srcOrd="1" destOrd="0" presId="urn:microsoft.com/office/officeart/2005/8/layout/hierarchy2"/>
    <dgm:cxn modelId="{AFE9E052-C297-4BB8-8F2C-97C64D9A31C9}" type="presOf" srcId="{35D19E32-0BFD-458F-B7E5-75217F83530E}" destId="{BD2F2883-7C68-4F8C-8CBC-D29B87FD8DE5}" srcOrd="0" destOrd="0" presId="urn:microsoft.com/office/officeart/2005/8/layout/hierarchy2"/>
    <dgm:cxn modelId="{511F7159-32D1-428F-8D61-F98201F8A47E}" type="presOf" srcId="{5F739D72-30DF-41F5-BA45-31CA83EB56EA}" destId="{0F91A885-0C49-475A-BAD6-E4C0AA53EC3A}" srcOrd="0" destOrd="0" presId="urn:microsoft.com/office/officeart/2005/8/layout/hierarchy2"/>
    <dgm:cxn modelId="{0A39B35A-2A1E-4A72-8262-EE801995E69D}" srcId="{9290604B-13C2-4DC7-A634-5D0F4B3E7665}" destId="{5482D0C8-BCB1-413B-8A19-B87881BCB13D}" srcOrd="0" destOrd="0" parTransId="{9568BE6D-9E53-4165-8DF7-90B641B1A14E}" sibTransId="{E3314F48-B655-44CF-906A-7C374F81CDF2}"/>
    <dgm:cxn modelId="{DC95397B-67FB-4CDF-A620-086B7D89EC3C}" type="presOf" srcId="{D4A602A9-AA83-4D3D-B4DB-5031A2A5C593}" destId="{CA820EC1-69FF-4A83-B3C3-B30FA512D6AB}" srcOrd="0" destOrd="0" presId="urn:microsoft.com/office/officeart/2005/8/layout/hierarchy2"/>
    <dgm:cxn modelId="{BE0D747F-221F-4EFF-AEB6-CD36164C268E}" type="presOf" srcId="{69D77973-2334-4746-A92E-F4708F854DB8}" destId="{089D0144-03B0-4F38-AAE2-5965C99F5E0D}" srcOrd="1" destOrd="0" presId="urn:microsoft.com/office/officeart/2005/8/layout/hierarchy2"/>
    <dgm:cxn modelId="{7EA9BF7F-CE0C-4735-8026-975EFCBFA527}" srcId="{41C9F064-5F4E-45BA-9022-C8AFA4B3B3EF}" destId="{5F739D72-30DF-41F5-BA45-31CA83EB56EA}" srcOrd="1" destOrd="0" parTransId="{AF542644-2A40-4C00-9D04-5C025AF98E7F}" sibTransId="{46F5A3F7-5B04-43FA-A45C-BC736B084952}"/>
    <dgm:cxn modelId="{0EC74381-F464-462D-9673-A376B7672A3C}" type="presOf" srcId="{9F22863A-B869-4630-890C-CDAC8030633E}" destId="{1E706367-C150-4321-A3B5-891E5BFCD1E7}" srcOrd="0" destOrd="0" presId="urn:microsoft.com/office/officeart/2005/8/layout/hierarchy2"/>
    <dgm:cxn modelId="{4B7BFC82-3BF5-407A-90C5-97CA82E31B27}" srcId="{9F22863A-B869-4630-890C-CDAC8030633E}" destId="{41C9F064-5F4E-45BA-9022-C8AFA4B3B3EF}" srcOrd="0" destOrd="0" parTransId="{FCAFEC0F-3995-4EE3-9EEE-11F86E4EC022}" sibTransId="{6B48D095-185E-4A80-B116-7056E3ECC31A}"/>
    <dgm:cxn modelId="{C4303B8C-C33F-4EF5-A4FA-AF71903105EE}" type="presOf" srcId="{FCAFEC0F-3995-4EE3-9EEE-11F86E4EC022}" destId="{FAF9135A-5DE0-421E-A363-C4B0AE0C7664}" srcOrd="1" destOrd="0" presId="urn:microsoft.com/office/officeart/2005/8/layout/hierarchy2"/>
    <dgm:cxn modelId="{3842B38D-DDFD-43A4-ADD3-0C4B9C15AE96}" type="presOf" srcId="{E876660A-700A-42E3-9335-51998DCE7455}" destId="{F8F4EA40-6486-43DE-9471-5357321C51BB}" srcOrd="0" destOrd="0" presId="urn:microsoft.com/office/officeart/2005/8/layout/hierarchy2"/>
    <dgm:cxn modelId="{59302397-6E04-4932-9505-FF4DE2D68A09}" type="presOf" srcId="{69D77973-2334-4746-A92E-F4708F854DB8}" destId="{A8B1017A-5587-4B17-A819-E183FBC3BF9E}" srcOrd="0" destOrd="0" presId="urn:microsoft.com/office/officeart/2005/8/layout/hierarchy2"/>
    <dgm:cxn modelId="{80431A99-150C-4D4C-88E0-43833242F9D2}" type="presOf" srcId="{CB8596BD-49BC-4E09-BDE6-FA65B4D2C4B1}" destId="{46C49E09-F1A9-43FE-A95F-B4E4C3F54A11}" srcOrd="0" destOrd="0" presId="urn:microsoft.com/office/officeart/2005/8/layout/hierarchy2"/>
    <dgm:cxn modelId="{1634C199-B5D3-4AF7-A6D3-5D1CF325486E}" srcId="{9F22863A-B869-4630-890C-CDAC8030633E}" destId="{A29BE2F2-B4C1-43A4-B2B0-E7E35B0DE817}" srcOrd="3" destOrd="0" parTransId="{72F72ED5-626C-454B-886D-81551DF93FDE}" sibTransId="{30BE29D0-D3FD-44A2-90B8-A864D13FA21B}"/>
    <dgm:cxn modelId="{8483DDA3-7C6C-499F-BAA9-D9A3DC82B453}" type="presOf" srcId="{9568BE6D-9E53-4165-8DF7-90B641B1A14E}" destId="{07638B0E-840C-4AF6-8DF1-5AA4EE1B65CC}" srcOrd="1" destOrd="0" presId="urn:microsoft.com/office/officeart/2005/8/layout/hierarchy2"/>
    <dgm:cxn modelId="{B1A400A6-5377-4A03-9A34-73C5427F173D}" srcId="{9F22863A-B869-4630-890C-CDAC8030633E}" destId="{12E14CE3-4C86-4C6A-9976-66F0F0AA34AB}" srcOrd="1" destOrd="0" parTransId="{CB8596BD-49BC-4E09-BDE6-FA65B4D2C4B1}" sibTransId="{7BFC14CB-0499-4FD0-97F7-8E9C2C9DC137}"/>
    <dgm:cxn modelId="{D181F2AB-071E-4A79-9FCC-3F8D72CFA31D}" type="presOf" srcId="{FCAFEC0F-3995-4EE3-9EEE-11F86E4EC022}" destId="{329895C3-B7DA-41C1-8665-4E85D6CF885F}" srcOrd="0" destOrd="0" presId="urn:microsoft.com/office/officeart/2005/8/layout/hierarchy2"/>
    <dgm:cxn modelId="{6477D9AE-A000-43D8-A9ED-90C95B70FD7F}" type="presOf" srcId="{AE3F5388-A93D-4949-87C9-F386B2B861ED}" destId="{1042E50A-D0D5-44FA-98F0-35DB0EFC817B}" srcOrd="1" destOrd="0" presId="urn:microsoft.com/office/officeart/2005/8/layout/hierarchy2"/>
    <dgm:cxn modelId="{2CA0F6B6-A41B-4C09-B05F-94003636A19A}" srcId="{12E14CE3-4C86-4C6A-9976-66F0F0AA34AB}" destId="{7BD4FF2F-E43C-4B06-BC0D-5B0EE6ACBA39}" srcOrd="0" destOrd="0" parTransId="{AE3F5388-A93D-4949-87C9-F386B2B861ED}" sibTransId="{0BC4AA8A-B839-4337-B494-CCA272BBA211}"/>
    <dgm:cxn modelId="{BC4F93BB-A5B4-48CE-A3D8-65B58ACE1ACB}" type="presOf" srcId="{AF542644-2A40-4C00-9D04-5C025AF98E7F}" destId="{D70B6402-2802-4D1D-B7E5-6AD3F0DA4176}" srcOrd="0" destOrd="0" presId="urn:microsoft.com/office/officeart/2005/8/layout/hierarchy2"/>
    <dgm:cxn modelId="{2299FCBB-3394-4D18-95CD-47A9B0789404}" type="presOf" srcId="{ADEE3E0C-8831-407C-9AA6-F049D460C235}" destId="{17496CFD-6A8D-4F24-A07B-090A2C4E1E72}" srcOrd="0" destOrd="0" presId="urn:microsoft.com/office/officeart/2005/8/layout/hierarchy2"/>
    <dgm:cxn modelId="{47DAF8C0-B0F7-4835-AE7E-D67256C0F952}" type="presOf" srcId="{72F72ED5-626C-454B-886D-81551DF93FDE}" destId="{E211ED24-29AB-4F0F-937F-FDB0ECE15923}" srcOrd="0" destOrd="0" presId="urn:microsoft.com/office/officeart/2005/8/layout/hierarchy2"/>
    <dgm:cxn modelId="{B69CA1C4-9A1D-43AD-8EDE-6E5FF9F2E3EB}" type="presOf" srcId="{573AFF19-8ADA-4790-8946-2E68E38DCF03}" destId="{2886F99E-7E82-457D-9BEB-1F48BEB62F88}" srcOrd="0" destOrd="0" presId="urn:microsoft.com/office/officeart/2005/8/layout/hierarchy2"/>
    <dgm:cxn modelId="{B6C02EC6-3793-43D6-866D-2F37A123C3E7}" type="presOf" srcId="{41C9F064-5F4E-45BA-9022-C8AFA4B3B3EF}" destId="{80BB2ECD-56EF-4AF6-B43A-7A9DA9CEB419}" srcOrd="0" destOrd="0" presId="urn:microsoft.com/office/officeart/2005/8/layout/hierarchy2"/>
    <dgm:cxn modelId="{3AB4CDC6-C2DC-4A81-80FC-E2EED5F6BA5C}" type="presOf" srcId="{F629EB8B-C625-4493-B946-CBDD9BB3C48C}" destId="{EABD4BB8-AAF0-40A9-A969-96A7EAF1A0E8}" srcOrd="0" destOrd="0" presId="urn:microsoft.com/office/officeart/2005/8/layout/hierarchy2"/>
    <dgm:cxn modelId="{5AC997C7-EB4F-4F19-8021-0369F94C85B8}" srcId="{2C694FDD-F391-4EA8-A431-7A4BA057BDDB}" destId="{9F22863A-B869-4630-890C-CDAC8030633E}" srcOrd="0" destOrd="0" parTransId="{5B6A268A-3124-4996-9193-3EF63C957166}" sibTransId="{EB9D0E11-DC3E-4172-89F0-74001B9BEE3E}"/>
    <dgm:cxn modelId="{9D8C2FCA-8F51-4B92-8967-173F32DB3037}" srcId="{9F22863A-B869-4630-890C-CDAC8030633E}" destId="{ADEE3E0C-8831-407C-9AA6-F049D460C235}" srcOrd="4" destOrd="0" parTransId="{F629EB8B-C625-4493-B946-CBDD9BB3C48C}" sibTransId="{9CCA6486-234D-4EB4-8B67-FB1F956B392B}"/>
    <dgm:cxn modelId="{E9E9B9D0-64A1-4786-8076-BE76295FC5A1}" type="presOf" srcId="{AF542644-2A40-4C00-9D04-5C025AF98E7F}" destId="{9247B893-52CB-4EAC-8CCB-9723DB9AA379}" srcOrd="1" destOrd="0" presId="urn:microsoft.com/office/officeart/2005/8/layout/hierarchy2"/>
    <dgm:cxn modelId="{0CFDE9D7-8F0D-402A-9D8B-830F7B07D59A}" type="presOf" srcId="{255F3E54-F103-46A4-93BE-81C0A16534C6}" destId="{37D80B41-F70B-44B3-9CF9-0CD1E16CBF96}" srcOrd="1" destOrd="0" presId="urn:microsoft.com/office/officeart/2005/8/layout/hierarchy2"/>
    <dgm:cxn modelId="{7BDEBEE4-9B69-492E-B3BF-EBE0DAA500E2}" type="presOf" srcId="{B08ADF31-AEC0-4650-8AE7-09FFF4B4F092}" destId="{BF116036-DF52-453E-9009-5C6CBC7A766B}" srcOrd="1" destOrd="0" presId="urn:microsoft.com/office/officeart/2005/8/layout/hierarchy2"/>
    <dgm:cxn modelId="{F9F980E5-ABAF-423F-A75F-FD3A9408C2D8}" srcId="{9F22863A-B869-4630-890C-CDAC8030633E}" destId="{9290604B-13C2-4DC7-A634-5D0F4B3E7665}" srcOrd="2" destOrd="0" parTransId="{69D77973-2334-4746-A92E-F4708F854DB8}" sibTransId="{E1E52447-2BA2-447E-AF2E-FF7ED5A317E8}"/>
    <dgm:cxn modelId="{21CD90ED-8F8F-4462-A79E-C9DBAA9D3285}" type="presOf" srcId="{2C694FDD-F391-4EA8-A431-7A4BA057BDDB}" destId="{9816C7B5-E85E-4249-81F5-06CF9E865E86}" srcOrd="0" destOrd="0" presId="urn:microsoft.com/office/officeart/2005/8/layout/hierarchy2"/>
    <dgm:cxn modelId="{86D6AAF1-8EC1-402B-8C7A-AFCB988A3936}" type="presOf" srcId="{4D29AA27-C254-4DEF-A931-BF3BD9A798C8}" destId="{F87A1506-F2F4-4F78-8294-43704C9E67CC}" srcOrd="0" destOrd="0" presId="urn:microsoft.com/office/officeart/2005/8/layout/hierarchy2"/>
    <dgm:cxn modelId="{669EABF6-252B-4D15-A4FF-46D5F3BCCDCB}" type="presOf" srcId="{338470CC-CACD-4014-A1B2-992496A7E199}" destId="{650EED8A-5997-4B5C-BC6D-BE1AA9C365B3}" srcOrd="0" destOrd="0" presId="urn:microsoft.com/office/officeart/2005/8/layout/hierarchy2"/>
    <dgm:cxn modelId="{F7DBC0F7-3009-4385-828B-FBC4D740BBF1}" type="presOf" srcId="{F629EB8B-C625-4493-B946-CBDD9BB3C48C}" destId="{CA00CCFF-8129-4583-9B0A-C9EBB0B41C37}" srcOrd="1" destOrd="0" presId="urn:microsoft.com/office/officeart/2005/8/layout/hierarchy2"/>
    <dgm:cxn modelId="{6FF352FC-F75E-42DA-817E-B01F1C03EF68}" type="presOf" srcId="{C820866F-C60A-4587-9DDF-9432E43E5A20}" destId="{B39486C2-5CC9-45D0-8C45-2672BFCDF58F}" srcOrd="0" destOrd="0" presId="urn:microsoft.com/office/officeart/2005/8/layout/hierarchy2"/>
    <dgm:cxn modelId="{6EC8BC75-E1A4-4D7D-AA23-6DC2FBDBDE5F}" type="presParOf" srcId="{9816C7B5-E85E-4249-81F5-06CF9E865E86}" destId="{195C556E-D843-4D3E-A7DE-B4D369BD9EDB}" srcOrd="0" destOrd="0" presId="urn:microsoft.com/office/officeart/2005/8/layout/hierarchy2"/>
    <dgm:cxn modelId="{3702EF11-D682-4964-8565-60925108AB67}" type="presParOf" srcId="{195C556E-D843-4D3E-A7DE-B4D369BD9EDB}" destId="{1E706367-C150-4321-A3B5-891E5BFCD1E7}" srcOrd="0" destOrd="0" presId="urn:microsoft.com/office/officeart/2005/8/layout/hierarchy2"/>
    <dgm:cxn modelId="{9C2ED010-D366-4083-B817-55C4FD67007B}" type="presParOf" srcId="{195C556E-D843-4D3E-A7DE-B4D369BD9EDB}" destId="{9C74DE99-1AC7-404B-BE24-4D19E5FBC097}" srcOrd="1" destOrd="0" presId="urn:microsoft.com/office/officeart/2005/8/layout/hierarchy2"/>
    <dgm:cxn modelId="{CD959445-9F73-4762-895D-25A1E258980B}" type="presParOf" srcId="{9C74DE99-1AC7-404B-BE24-4D19E5FBC097}" destId="{329895C3-B7DA-41C1-8665-4E85D6CF885F}" srcOrd="0" destOrd="0" presId="urn:microsoft.com/office/officeart/2005/8/layout/hierarchy2"/>
    <dgm:cxn modelId="{315C10C2-1660-461B-A4DE-DA53B6F5EB91}" type="presParOf" srcId="{329895C3-B7DA-41C1-8665-4E85D6CF885F}" destId="{FAF9135A-5DE0-421E-A363-C4B0AE0C7664}" srcOrd="0" destOrd="0" presId="urn:microsoft.com/office/officeart/2005/8/layout/hierarchy2"/>
    <dgm:cxn modelId="{2B71B256-0BD4-407B-AC1E-3955CD578ADB}" type="presParOf" srcId="{9C74DE99-1AC7-404B-BE24-4D19E5FBC097}" destId="{1BE50D59-EF13-427F-B490-CCD6E648D5EC}" srcOrd="1" destOrd="0" presId="urn:microsoft.com/office/officeart/2005/8/layout/hierarchy2"/>
    <dgm:cxn modelId="{F1126C02-8D57-406D-BAAD-052752A65ABC}" type="presParOf" srcId="{1BE50D59-EF13-427F-B490-CCD6E648D5EC}" destId="{80BB2ECD-56EF-4AF6-B43A-7A9DA9CEB419}" srcOrd="0" destOrd="0" presId="urn:microsoft.com/office/officeart/2005/8/layout/hierarchy2"/>
    <dgm:cxn modelId="{66F4AE83-96ED-4047-A9A4-16E08FAD47F5}" type="presParOf" srcId="{1BE50D59-EF13-427F-B490-CCD6E648D5EC}" destId="{A104676E-83BF-45C9-B2DC-E3C31884068B}" srcOrd="1" destOrd="0" presId="urn:microsoft.com/office/officeart/2005/8/layout/hierarchy2"/>
    <dgm:cxn modelId="{78DE8AA7-B940-459A-9CFF-2548DC5F0D04}" type="presParOf" srcId="{A104676E-83BF-45C9-B2DC-E3C31884068B}" destId="{B39486C2-5CC9-45D0-8C45-2672BFCDF58F}" srcOrd="0" destOrd="0" presId="urn:microsoft.com/office/officeart/2005/8/layout/hierarchy2"/>
    <dgm:cxn modelId="{F9771580-1A9C-40FF-B90C-AA2EA03E10A1}" type="presParOf" srcId="{B39486C2-5CC9-45D0-8C45-2672BFCDF58F}" destId="{2EE44C22-FFA8-4238-A76F-0398EF280894}" srcOrd="0" destOrd="0" presId="urn:microsoft.com/office/officeart/2005/8/layout/hierarchy2"/>
    <dgm:cxn modelId="{7465AC50-CCE1-4000-BC2D-C6B526091452}" type="presParOf" srcId="{A104676E-83BF-45C9-B2DC-E3C31884068B}" destId="{92CF38B8-2E13-41F2-9F51-834B5F9D63E5}" srcOrd="1" destOrd="0" presId="urn:microsoft.com/office/officeart/2005/8/layout/hierarchy2"/>
    <dgm:cxn modelId="{B6D0BE7D-9CC6-4053-A833-30E6B86619E6}" type="presParOf" srcId="{92CF38B8-2E13-41F2-9F51-834B5F9D63E5}" destId="{2886F99E-7E82-457D-9BEB-1F48BEB62F88}" srcOrd="0" destOrd="0" presId="urn:microsoft.com/office/officeart/2005/8/layout/hierarchy2"/>
    <dgm:cxn modelId="{7809C778-6C06-4CFF-A4E5-35C3C40DFFA1}" type="presParOf" srcId="{92CF38B8-2E13-41F2-9F51-834B5F9D63E5}" destId="{D35D6570-C650-4BBA-AD02-5C87693EA25E}" srcOrd="1" destOrd="0" presId="urn:microsoft.com/office/officeart/2005/8/layout/hierarchy2"/>
    <dgm:cxn modelId="{C011BFEA-B6C5-46B1-978B-F3D8B64E5429}" type="presParOf" srcId="{A104676E-83BF-45C9-B2DC-E3C31884068B}" destId="{D70B6402-2802-4D1D-B7E5-6AD3F0DA4176}" srcOrd="2" destOrd="0" presId="urn:microsoft.com/office/officeart/2005/8/layout/hierarchy2"/>
    <dgm:cxn modelId="{26CD73CC-4B0B-4347-B670-373B8B1850D1}" type="presParOf" srcId="{D70B6402-2802-4D1D-B7E5-6AD3F0DA4176}" destId="{9247B893-52CB-4EAC-8CCB-9723DB9AA379}" srcOrd="0" destOrd="0" presId="urn:microsoft.com/office/officeart/2005/8/layout/hierarchy2"/>
    <dgm:cxn modelId="{78FD1574-3778-4D39-A940-2C40792E7A65}" type="presParOf" srcId="{A104676E-83BF-45C9-B2DC-E3C31884068B}" destId="{8224736B-414E-42A2-95BE-1C64D1677C62}" srcOrd="3" destOrd="0" presId="urn:microsoft.com/office/officeart/2005/8/layout/hierarchy2"/>
    <dgm:cxn modelId="{FE875E85-BB1E-4280-85E3-4EA89E59E114}" type="presParOf" srcId="{8224736B-414E-42A2-95BE-1C64D1677C62}" destId="{0F91A885-0C49-475A-BAD6-E4C0AA53EC3A}" srcOrd="0" destOrd="0" presId="urn:microsoft.com/office/officeart/2005/8/layout/hierarchy2"/>
    <dgm:cxn modelId="{605EEFB2-AF02-4544-AF2E-252AF54D2AF4}" type="presParOf" srcId="{8224736B-414E-42A2-95BE-1C64D1677C62}" destId="{35A3C137-5CD3-4485-A651-AE8C8F7A01EF}" srcOrd="1" destOrd="0" presId="urn:microsoft.com/office/officeart/2005/8/layout/hierarchy2"/>
    <dgm:cxn modelId="{561B3487-AE65-4C6E-8088-86ADCD407739}" type="presParOf" srcId="{9C74DE99-1AC7-404B-BE24-4D19E5FBC097}" destId="{46C49E09-F1A9-43FE-A95F-B4E4C3F54A11}" srcOrd="2" destOrd="0" presId="urn:microsoft.com/office/officeart/2005/8/layout/hierarchy2"/>
    <dgm:cxn modelId="{7C6FDAA8-FB20-469A-8BA2-DB9367F3A27A}" type="presParOf" srcId="{46C49E09-F1A9-43FE-A95F-B4E4C3F54A11}" destId="{48864D4D-B8A4-4EC4-9356-6D4494BCBF59}" srcOrd="0" destOrd="0" presId="urn:microsoft.com/office/officeart/2005/8/layout/hierarchy2"/>
    <dgm:cxn modelId="{9D4DAB50-0F49-4B8B-ABCB-041E91BA85D7}" type="presParOf" srcId="{9C74DE99-1AC7-404B-BE24-4D19E5FBC097}" destId="{03DAC9A7-645E-41C5-8C63-64C577D33EF4}" srcOrd="3" destOrd="0" presId="urn:microsoft.com/office/officeart/2005/8/layout/hierarchy2"/>
    <dgm:cxn modelId="{31D624FD-6E87-4355-A59A-AAE5FF7A1D4A}" type="presParOf" srcId="{03DAC9A7-645E-41C5-8C63-64C577D33EF4}" destId="{02114F13-AF39-483E-B251-9D758CDC704E}" srcOrd="0" destOrd="0" presId="urn:microsoft.com/office/officeart/2005/8/layout/hierarchy2"/>
    <dgm:cxn modelId="{722B388A-FE4F-440C-9A47-8A70ADD4C38D}" type="presParOf" srcId="{03DAC9A7-645E-41C5-8C63-64C577D33EF4}" destId="{DB3E6CC8-A518-40C8-84D9-59963D0DDE3B}" srcOrd="1" destOrd="0" presId="urn:microsoft.com/office/officeart/2005/8/layout/hierarchy2"/>
    <dgm:cxn modelId="{8C2C9D6E-8B3B-4D23-BD82-49A4E8B08DB4}" type="presParOf" srcId="{DB3E6CC8-A518-40C8-84D9-59963D0DDE3B}" destId="{97567CC8-9EDB-4A94-A420-A9381E6F5FC5}" srcOrd="0" destOrd="0" presId="urn:microsoft.com/office/officeart/2005/8/layout/hierarchy2"/>
    <dgm:cxn modelId="{ED0D9305-5570-4C64-8249-3280A48AFAD0}" type="presParOf" srcId="{97567CC8-9EDB-4A94-A420-A9381E6F5FC5}" destId="{1042E50A-D0D5-44FA-98F0-35DB0EFC817B}" srcOrd="0" destOrd="0" presId="urn:microsoft.com/office/officeart/2005/8/layout/hierarchy2"/>
    <dgm:cxn modelId="{F0C158EF-D169-4895-ABD5-7B7EDC571315}" type="presParOf" srcId="{DB3E6CC8-A518-40C8-84D9-59963D0DDE3B}" destId="{F938B30A-80D9-4D64-8829-9F116205FB6A}" srcOrd="1" destOrd="0" presId="urn:microsoft.com/office/officeart/2005/8/layout/hierarchy2"/>
    <dgm:cxn modelId="{DBC4C483-517B-4EE5-92A3-9D12ED5260C8}" type="presParOf" srcId="{F938B30A-80D9-4D64-8829-9F116205FB6A}" destId="{CD528D4D-2636-444B-897E-428C7FABC2C4}" srcOrd="0" destOrd="0" presId="urn:microsoft.com/office/officeart/2005/8/layout/hierarchy2"/>
    <dgm:cxn modelId="{C74C6D64-D467-46AA-A8BA-36D6C2B6A3DC}" type="presParOf" srcId="{F938B30A-80D9-4D64-8829-9F116205FB6A}" destId="{C055D43F-CCEC-41CF-9D04-302F970B2B88}" srcOrd="1" destOrd="0" presId="urn:microsoft.com/office/officeart/2005/8/layout/hierarchy2"/>
    <dgm:cxn modelId="{4B721CFC-24AE-44B2-A444-1C2608FFD1CB}" type="presParOf" srcId="{DB3E6CC8-A518-40C8-84D9-59963D0DDE3B}" destId="{BD2F2883-7C68-4F8C-8CBC-D29B87FD8DE5}" srcOrd="2" destOrd="0" presId="urn:microsoft.com/office/officeart/2005/8/layout/hierarchy2"/>
    <dgm:cxn modelId="{CA657175-9BAB-4026-B11B-CE962BA8B104}" type="presParOf" srcId="{BD2F2883-7C68-4F8C-8CBC-D29B87FD8DE5}" destId="{0A51B10C-EB46-40B9-8986-43C385F582F1}" srcOrd="0" destOrd="0" presId="urn:microsoft.com/office/officeart/2005/8/layout/hierarchy2"/>
    <dgm:cxn modelId="{790CE136-A5EE-430D-8E71-D287FEE9DBFA}" type="presParOf" srcId="{DB3E6CC8-A518-40C8-84D9-59963D0DDE3B}" destId="{2247C7A2-0361-4BDF-BABC-3669B8940A7E}" srcOrd="3" destOrd="0" presId="urn:microsoft.com/office/officeart/2005/8/layout/hierarchy2"/>
    <dgm:cxn modelId="{FDB13234-B714-4E29-BFA6-5801F790B512}" type="presParOf" srcId="{2247C7A2-0361-4BDF-BABC-3669B8940A7E}" destId="{F87A1506-F2F4-4F78-8294-43704C9E67CC}" srcOrd="0" destOrd="0" presId="urn:microsoft.com/office/officeart/2005/8/layout/hierarchy2"/>
    <dgm:cxn modelId="{D73BFA19-A47A-4697-98B3-CDD1C5DB77BB}" type="presParOf" srcId="{2247C7A2-0361-4BDF-BABC-3669B8940A7E}" destId="{7B4689EA-8D29-4481-B741-15F58F238D02}" srcOrd="1" destOrd="0" presId="urn:microsoft.com/office/officeart/2005/8/layout/hierarchy2"/>
    <dgm:cxn modelId="{89C52D40-09F8-4169-A308-6776E87BD3FF}" type="presParOf" srcId="{9C74DE99-1AC7-404B-BE24-4D19E5FBC097}" destId="{A8B1017A-5587-4B17-A819-E183FBC3BF9E}" srcOrd="4" destOrd="0" presId="urn:microsoft.com/office/officeart/2005/8/layout/hierarchy2"/>
    <dgm:cxn modelId="{3EA46654-C756-476F-AB83-035037ADA074}" type="presParOf" srcId="{A8B1017A-5587-4B17-A819-E183FBC3BF9E}" destId="{089D0144-03B0-4F38-AAE2-5965C99F5E0D}" srcOrd="0" destOrd="0" presId="urn:microsoft.com/office/officeart/2005/8/layout/hierarchy2"/>
    <dgm:cxn modelId="{B631AD4B-7BB1-4366-97D6-7CAEEE4CEC21}" type="presParOf" srcId="{9C74DE99-1AC7-404B-BE24-4D19E5FBC097}" destId="{3EA77166-2078-41C1-9AD8-312CE97910DB}" srcOrd="5" destOrd="0" presId="urn:microsoft.com/office/officeart/2005/8/layout/hierarchy2"/>
    <dgm:cxn modelId="{0A701EBC-27A3-4EFB-B50F-BB2B34D36ACC}" type="presParOf" srcId="{3EA77166-2078-41C1-9AD8-312CE97910DB}" destId="{9B39E3A3-6913-4F74-ADD8-89F090194427}" srcOrd="0" destOrd="0" presId="urn:microsoft.com/office/officeart/2005/8/layout/hierarchy2"/>
    <dgm:cxn modelId="{3CF53BB6-6C59-4E70-8507-0B504B82611E}" type="presParOf" srcId="{3EA77166-2078-41C1-9AD8-312CE97910DB}" destId="{BF1A8927-1D45-42E1-B690-44D662549B79}" srcOrd="1" destOrd="0" presId="urn:microsoft.com/office/officeart/2005/8/layout/hierarchy2"/>
    <dgm:cxn modelId="{E6B8805E-75BD-4EF6-B5F7-7B030022D14D}" type="presParOf" srcId="{BF1A8927-1D45-42E1-B690-44D662549B79}" destId="{06686077-AAAE-4FF5-BD69-2B0B89406BEA}" srcOrd="0" destOrd="0" presId="urn:microsoft.com/office/officeart/2005/8/layout/hierarchy2"/>
    <dgm:cxn modelId="{0B694951-624E-4C9B-BB8D-11C68FBD64F3}" type="presParOf" srcId="{06686077-AAAE-4FF5-BD69-2B0B89406BEA}" destId="{07638B0E-840C-4AF6-8DF1-5AA4EE1B65CC}" srcOrd="0" destOrd="0" presId="urn:microsoft.com/office/officeart/2005/8/layout/hierarchy2"/>
    <dgm:cxn modelId="{B216FE6C-2F07-4226-B0BA-5CBF3B5DF004}" type="presParOf" srcId="{BF1A8927-1D45-42E1-B690-44D662549B79}" destId="{38D4031F-E650-4130-AE77-32ADC0A50BF0}" srcOrd="1" destOrd="0" presId="urn:microsoft.com/office/officeart/2005/8/layout/hierarchy2"/>
    <dgm:cxn modelId="{C9722C78-F96A-4D6F-9755-23B6D0D5E692}" type="presParOf" srcId="{38D4031F-E650-4130-AE77-32ADC0A50BF0}" destId="{D093BCD1-CE0E-4026-9544-B4CCA9DEE05B}" srcOrd="0" destOrd="0" presId="urn:microsoft.com/office/officeart/2005/8/layout/hierarchy2"/>
    <dgm:cxn modelId="{D63E464B-69FA-4A4B-885D-8026934E2EB8}" type="presParOf" srcId="{38D4031F-E650-4130-AE77-32ADC0A50BF0}" destId="{487373E7-5E62-48D5-87D5-5FE0F2286CE9}" srcOrd="1" destOrd="0" presId="urn:microsoft.com/office/officeart/2005/8/layout/hierarchy2"/>
    <dgm:cxn modelId="{99BACF78-6242-4167-9A92-8B3E4331AB01}" type="presParOf" srcId="{9C74DE99-1AC7-404B-BE24-4D19E5FBC097}" destId="{E211ED24-29AB-4F0F-937F-FDB0ECE15923}" srcOrd="6" destOrd="0" presId="urn:microsoft.com/office/officeart/2005/8/layout/hierarchy2"/>
    <dgm:cxn modelId="{AC16F1AB-633A-476C-871C-8698FFA6AC63}" type="presParOf" srcId="{E211ED24-29AB-4F0F-937F-FDB0ECE15923}" destId="{70CB8917-6931-4179-9CFD-9DAAF7F4B44C}" srcOrd="0" destOrd="0" presId="urn:microsoft.com/office/officeart/2005/8/layout/hierarchy2"/>
    <dgm:cxn modelId="{56513C47-7331-4A42-96B8-D4627B1064A3}" type="presParOf" srcId="{9C74DE99-1AC7-404B-BE24-4D19E5FBC097}" destId="{1CAA6F65-037C-4E08-9862-7C13E5B40E6A}" srcOrd="7" destOrd="0" presId="urn:microsoft.com/office/officeart/2005/8/layout/hierarchy2"/>
    <dgm:cxn modelId="{F7E0A1F7-B52A-4C0F-9E10-107CA1B682C4}" type="presParOf" srcId="{1CAA6F65-037C-4E08-9862-7C13E5B40E6A}" destId="{3D7AA572-A95C-4F1C-A128-7069A1CD2E7B}" srcOrd="0" destOrd="0" presId="urn:microsoft.com/office/officeart/2005/8/layout/hierarchy2"/>
    <dgm:cxn modelId="{0239FD39-EDC6-4CB3-B47C-7C0434162826}" type="presParOf" srcId="{1CAA6F65-037C-4E08-9862-7C13E5B40E6A}" destId="{5F56E1C1-A540-47E0-8128-7F090CF49F0D}" srcOrd="1" destOrd="0" presId="urn:microsoft.com/office/officeart/2005/8/layout/hierarchy2"/>
    <dgm:cxn modelId="{3CB98B79-207F-4E6C-988C-D3C944D64525}" type="presParOf" srcId="{5F56E1C1-A540-47E0-8128-7F090CF49F0D}" destId="{B870FC44-F12A-4FC4-A5A9-95639B7BFF79}" srcOrd="0" destOrd="0" presId="urn:microsoft.com/office/officeart/2005/8/layout/hierarchy2"/>
    <dgm:cxn modelId="{8A679A01-916F-430E-928E-A796AC31B797}" type="presParOf" srcId="{B870FC44-F12A-4FC4-A5A9-95639B7BFF79}" destId="{BF116036-DF52-453E-9009-5C6CBC7A766B}" srcOrd="0" destOrd="0" presId="urn:microsoft.com/office/officeart/2005/8/layout/hierarchy2"/>
    <dgm:cxn modelId="{AC3C8364-FD2C-408C-A848-6F7BA6447B98}" type="presParOf" srcId="{5F56E1C1-A540-47E0-8128-7F090CF49F0D}" destId="{702635E0-8144-40AE-AD45-8398A5968E97}" srcOrd="1" destOrd="0" presId="urn:microsoft.com/office/officeart/2005/8/layout/hierarchy2"/>
    <dgm:cxn modelId="{3F4B4AB3-7E14-49B1-B098-67E74D9EDE80}" type="presParOf" srcId="{702635E0-8144-40AE-AD45-8398A5968E97}" destId="{02795AA4-0D2D-4EE9-9112-71C9A7E07C92}" srcOrd="0" destOrd="0" presId="urn:microsoft.com/office/officeart/2005/8/layout/hierarchy2"/>
    <dgm:cxn modelId="{DDFA25FC-0B76-4E0C-92B8-E69D7000E740}" type="presParOf" srcId="{702635E0-8144-40AE-AD45-8398A5968E97}" destId="{0D354BFA-9C0F-4843-B95C-2B4DAA0143DA}" srcOrd="1" destOrd="0" presId="urn:microsoft.com/office/officeart/2005/8/layout/hierarchy2"/>
    <dgm:cxn modelId="{D540FC28-FA10-4F41-8F80-99D8B8FADDA2}" type="presParOf" srcId="{5F56E1C1-A540-47E0-8128-7F090CF49F0D}" destId="{413530D4-A765-477A-9A04-AEB0B57142B9}" srcOrd="2" destOrd="0" presId="urn:microsoft.com/office/officeart/2005/8/layout/hierarchy2"/>
    <dgm:cxn modelId="{42B83014-AF8B-4144-AAF8-FC08E29EF0E2}" type="presParOf" srcId="{413530D4-A765-477A-9A04-AEB0B57142B9}" destId="{37D80B41-F70B-44B3-9CF9-0CD1E16CBF96}" srcOrd="0" destOrd="0" presId="urn:microsoft.com/office/officeart/2005/8/layout/hierarchy2"/>
    <dgm:cxn modelId="{9015226B-EF3C-4E9C-8CC7-D5DAE8B292DE}" type="presParOf" srcId="{5F56E1C1-A540-47E0-8128-7F090CF49F0D}" destId="{E30204EC-82F3-433E-87C0-2B2B5B5DB9C9}" srcOrd="3" destOrd="0" presId="urn:microsoft.com/office/officeart/2005/8/layout/hierarchy2"/>
    <dgm:cxn modelId="{A9DF1869-0BA2-4940-BE4F-A0E624792762}" type="presParOf" srcId="{E30204EC-82F3-433E-87C0-2B2B5B5DB9C9}" destId="{650EED8A-5997-4B5C-BC6D-BE1AA9C365B3}" srcOrd="0" destOrd="0" presId="urn:microsoft.com/office/officeart/2005/8/layout/hierarchy2"/>
    <dgm:cxn modelId="{A2114554-6284-495B-8490-CA1C88B65488}" type="presParOf" srcId="{E30204EC-82F3-433E-87C0-2B2B5B5DB9C9}" destId="{712EA323-9510-44C1-A148-49C4E8257E66}" srcOrd="1" destOrd="0" presId="urn:microsoft.com/office/officeart/2005/8/layout/hierarchy2"/>
    <dgm:cxn modelId="{FA44377E-9BAE-46C5-A394-1488E96DE1AB}" type="presParOf" srcId="{9C74DE99-1AC7-404B-BE24-4D19E5FBC097}" destId="{EABD4BB8-AAF0-40A9-A969-96A7EAF1A0E8}" srcOrd="8" destOrd="0" presId="urn:microsoft.com/office/officeart/2005/8/layout/hierarchy2"/>
    <dgm:cxn modelId="{A7D42E9C-1ECC-428E-8E87-08976FE0B55F}" type="presParOf" srcId="{EABD4BB8-AAF0-40A9-A969-96A7EAF1A0E8}" destId="{CA00CCFF-8129-4583-9B0A-C9EBB0B41C37}" srcOrd="0" destOrd="0" presId="urn:microsoft.com/office/officeart/2005/8/layout/hierarchy2"/>
    <dgm:cxn modelId="{51A9D158-A0EA-4315-AC9E-9F336D8A5666}" type="presParOf" srcId="{9C74DE99-1AC7-404B-BE24-4D19E5FBC097}" destId="{E9E75744-7E27-4419-87FC-7A58A121ABDC}" srcOrd="9" destOrd="0" presId="urn:microsoft.com/office/officeart/2005/8/layout/hierarchy2"/>
    <dgm:cxn modelId="{ECE94472-029C-42D6-B2A5-338667F712E7}" type="presParOf" srcId="{E9E75744-7E27-4419-87FC-7A58A121ABDC}" destId="{17496CFD-6A8D-4F24-A07B-090A2C4E1E72}" srcOrd="0" destOrd="0" presId="urn:microsoft.com/office/officeart/2005/8/layout/hierarchy2"/>
    <dgm:cxn modelId="{6A36CEBE-759D-4268-952B-27843538AE14}" type="presParOf" srcId="{E9E75744-7E27-4419-87FC-7A58A121ABDC}" destId="{BEAE957E-D34A-4427-A99F-2830F6307112}" srcOrd="1" destOrd="0" presId="urn:microsoft.com/office/officeart/2005/8/layout/hierarchy2"/>
    <dgm:cxn modelId="{913DF889-FD50-481E-9C65-D23715AC75A7}" type="presParOf" srcId="{BEAE957E-D34A-4427-A99F-2830F6307112}" destId="{F8F4EA40-6486-43DE-9471-5357321C51BB}" srcOrd="0" destOrd="0" presId="urn:microsoft.com/office/officeart/2005/8/layout/hierarchy2"/>
    <dgm:cxn modelId="{98109FB4-67F0-44FE-8285-95F02EB151D5}" type="presParOf" srcId="{F8F4EA40-6486-43DE-9471-5357321C51BB}" destId="{8B47E0EE-2675-4A3D-B54F-5ADA1A3030CB}" srcOrd="0" destOrd="0" presId="urn:microsoft.com/office/officeart/2005/8/layout/hierarchy2"/>
    <dgm:cxn modelId="{4836C183-F5B3-497D-8C08-59BD16FAA99A}" type="presParOf" srcId="{BEAE957E-D34A-4427-A99F-2830F6307112}" destId="{3A1240B1-CDDE-4DE2-9C75-20F5EE62EC4A}" srcOrd="1" destOrd="0" presId="urn:microsoft.com/office/officeart/2005/8/layout/hierarchy2"/>
    <dgm:cxn modelId="{B457699C-F605-43E9-8551-A222CF4EF790}" type="presParOf" srcId="{3A1240B1-CDDE-4DE2-9C75-20F5EE62EC4A}" destId="{CA820EC1-69FF-4A83-B3C3-B30FA512D6AB}" srcOrd="0" destOrd="0" presId="urn:microsoft.com/office/officeart/2005/8/layout/hierarchy2"/>
    <dgm:cxn modelId="{9EC42FF1-2F71-411F-96FD-B915D1112A95}" type="presParOf" srcId="{3A1240B1-CDDE-4DE2-9C75-20F5EE62EC4A}" destId="{007EE741-446D-4621-AF16-18FDD78A4156}"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06367-C150-4321-A3B5-891E5BFCD1E7}">
      <dsp:nvSpPr>
        <dsp:cNvPr id="0" name=""/>
        <dsp:cNvSpPr/>
      </dsp:nvSpPr>
      <dsp:spPr>
        <a:xfrm>
          <a:off x="444190" y="1964217"/>
          <a:ext cx="1768114" cy="88405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调查架构文档</a:t>
          </a:r>
          <a:r>
            <a:rPr lang="zh-CN" altLang="en-US" sz="1200" kern="1200" dirty="0">
              <a:solidFill>
                <a:srgbClr val="FFFF00"/>
              </a:solidFill>
            </a:rPr>
            <a:t>是否</a:t>
          </a:r>
          <a:r>
            <a:rPr lang="zh-CN" altLang="en-US" sz="1200" kern="1200" dirty="0"/>
            <a:t>以及</a:t>
          </a:r>
          <a:r>
            <a:rPr lang="zh-CN" altLang="en-US" sz="1200" kern="1200" dirty="0">
              <a:solidFill>
                <a:srgbClr val="FFFF00"/>
              </a:solidFill>
            </a:rPr>
            <a:t>如何</a:t>
          </a:r>
          <a:r>
            <a:rPr lang="zh-CN" altLang="en-US" sz="1200" kern="1200" dirty="0"/>
            <a:t>为软件项目增加价值</a:t>
          </a:r>
          <a:endParaRPr lang="en-US" altLang="zh-CN" sz="1200" kern="1200" dirty="0"/>
        </a:p>
      </dsp:txBody>
      <dsp:txXfrm>
        <a:off x="470083" y="1990110"/>
        <a:ext cx="1716328" cy="832271"/>
      </dsp:txXfrm>
    </dsp:sp>
    <dsp:sp modelId="{329895C3-B7DA-41C1-8665-4E85D6CF885F}">
      <dsp:nvSpPr>
        <dsp:cNvPr id="0" name=""/>
        <dsp:cNvSpPr/>
      </dsp:nvSpPr>
      <dsp:spPr>
        <a:xfrm rot="17638355">
          <a:off x="1606377" y="1463942"/>
          <a:ext cx="2041188" cy="19492"/>
        </a:xfrm>
        <a:custGeom>
          <a:avLst/>
          <a:gdLst/>
          <a:ahLst/>
          <a:cxnLst/>
          <a:rect l="0" t="0" r="0" b="0"/>
          <a:pathLst>
            <a:path>
              <a:moveTo>
                <a:pt x="0" y="9746"/>
              </a:moveTo>
              <a:lnTo>
                <a:pt x="2041188"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575941" y="1422659"/>
        <a:ext cx="102059" cy="102059"/>
      </dsp:txXfrm>
    </dsp:sp>
    <dsp:sp modelId="{80BB2ECD-56EF-4AF6-B43A-7A9DA9CEB419}">
      <dsp:nvSpPr>
        <dsp:cNvPr id="0" name=""/>
        <dsp:cNvSpPr/>
      </dsp:nvSpPr>
      <dsp:spPr>
        <a:xfrm>
          <a:off x="3041638" y="209028"/>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研究架构文档的使用量</a:t>
          </a:r>
        </a:p>
      </dsp:txBody>
      <dsp:txXfrm>
        <a:off x="3061092" y="228482"/>
        <a:ext cx="1289503" cy="625297"/>
      </dsp:txXfrm>
    </dsp:sp>
    <dsp:sp modelId="{B39486C2-5CC9-45D0-8C45-2672BFCDF58F}">
      <dsp:nvSpPr>
        <dsp:cNvPr id="0" name=""/>
        <dsp:cNvSpPr/>
      </dsp:nvSpPr>
      <dsp:spPr>
        <a:xfrm rot="20608480">
          <a:off x="4349214" y="387914"/>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372440"/>
        <a:ext cx="50439" cy="50439"/>
      </dsp:txXfrm>
    </dsp:sp>
    <dsp:sp modelId="{2886F99E-7E82-457D-9BEB-1F48BEB62F88}">
      <dsp:nvSpPr>
        <dsp:cNvPr id="0" name=""/>
        <dsp:cNvSpPr/>
      </dsp:nvSpPr>
      <dsp:spPr>
        <a:xfrm>
          <a:off x="5337174" y="4676"/>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RQ1.1</a:t>
          </a:r>
          <a:endParaRPr lang="zh-CN" altLang="en-US" sz="2500" kern="1200" dirty="0"/>
        </a:p>
      </dsp:txBody>
      <dsp:txXfrm>
        <a:off x="5351790" y="19292"/>
        <a:ext cx="968822" cy="469795"/>
      </dsp:txXfrm>
    </dsp:sp>
    <dsp:sp modelId="{D70B6402-2802-4D1D-B7E5-6AD3F0DA4176}">
      <dsp:nvSpPr>
        <dsp:cNvPr id="0" name=""/>
        <dsp:cNvSpPr/>
      </dsp:nvSpPr>
      <dsp:spPr>
        <a:xfrm rot="991520">
          <a:off x="4349214" y="674855"/>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659381"/>
        <a:ext cx="50439" cy="50439"/>
      </dsp:txXfrm>
    </dsp:sp>
    <dsp:sp modelId="{0F91A885-0C49-475A-BAD6-E4C0AA53EC3A}">
      <dsp:nvSpPr>
        <dsp:cNvPr id="0" name=""/>
        <dsp:cNvSpPr/>
      </dsp:nvSpPr>
      <dsp:spPr>
        <a:xfrm>
          <a:off x="5337174" y="578558"/>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RQ1.2</a:t>
          </a:r>
          <a:endParaRPr lang="zh-CN" altLang="en-US" sz="2500" kern="1200" dirty="0"/>
        </a:p>
      </dsp:txBody>
      <dsp:txXfrm>
        <a:off x="5351790" y="593174"/>
        <a:ext cx="968822" cy="469795"/>
      </dsp:txXfrm>
    </dsp:sp>
    <dsp:sp modelId="{46C49E09-F1A9-43FE-A95F-B4E4C3F54A11}">
      <dsp:nvSpPr>
        <dsp:cNvPr id="0" name=""/>
        <dsp:cNvSpPr/>
      </dsp:nvSpPr>
      <dsp:spPr>
        <a:xfrm rot="19148463">
          <a:off x="2078704" y="2037824"/>
          <a:ext cx="1096534" cy="19492"/>
        </a:xfrm>
        <a:custGeom>
          <a:avLst/>
          <a:gdLst/>
          <a:ahLst/>
          <a:cxnLst/>
          <a:rect l="0" t="0" r="0" b="0"/>
          <a:pathLst>
            <a:path>
              <a:moveTo>
                <a:pt x="0" y="9746"/>
              </a:moveTo>
              <a:lnTo>
                <a:pt x="1096534"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99558" y="2020157"/>
        <a:ext cx="54826" cy="54826"/>
      </dsp:txXfrm>
    </dsp:sp>
    <dsp:sp modelId="{02114F13-AF39-483E-B251-9D758CDC704E}">
      <dsp:nvSpPr>
        <dsp:cNvPr id="0" name=""/>
        <dsp:cNvSpPr/>
      </dsp:nvSpPr>
      <dsp:spPr>
        <a:xfrm>
          <a:off x="3041638" y="1356791"/>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调查项目参与者对架构的观点和理解</a:t>
          </a:r>
        </a:p>
      </dsp:txBody>
      <dsp:txXfrm>
        <a:off x="3061092" y="1376245"/>
        <a:ext cx="1289503" cy="625297"/>
      </dsp:txXfrm>
    </dsp:sp>
    <dsp:sp modelId="{97567CC8-9EDB-4A94-A420-A9381E6F5FC5}">
      <dsp:nvSpPr>
        <dsp:cNvPr id="0" name=""/>
        <dsp:cNvSpPr/>
      </dsp:nvSpPr>
      <dsp:spPr>
        <a:xfrm rot="20608480">
          <a:off x="4349214" y="1535677"/>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1520204"/>
        <a:ext cx="50439" cy="50439"/>
      </dsp:txXfrm>
    </dsp:sp>
    <dsp:sp modelId="{CD528D4D-2636-444B-897E-428C7FABC2C4}">
      <dsp:nvSpPr>
        <dsp:cNvPr id="0" name=""/>
        <dsp:cNvSpPr/>
      </dsp:nvSpPr>
      <dsp:spPr>
        <a:xfrm>
          <a:off x="5337174" y="1152439"/>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RQ4.1</a:t>
          </a:r>
          <a:endParaRPr lang="zh-CN" altLang="en-US" sz="2500" kern="1200" dirty="0"/>
        </a:p>
      </dsp:txBody>
      <dsp:txXfrm>
        <a:off x="5351790" y="1167055"/>
        <a:ext cx="968822" cy="469795"/>
      </dsp:txXfrm>
    </dsp:sp>
    <dsp:sp modelId="{BD2F2883-7C68-4F8C-8CBC-D29B87FD8DE5}">
      <dsp:nvSpPr>
        <dsp:cNvPr id="0" name=""/>
        <dsp:cNvSpPr/>
      </dsp:nvSpPr>
      <dsp:spPr>
        <a:xfrm rot="991520">
          <a:off x="4349214" y="1822618"/>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1807144"/>
        <a:ext cx="50439" cy="50439"/>
      </dsp:txXfrm>
    </dsp:sp>
    <dsp:sp modelId="{F87A1506-F2F4-4F78-8294-43704C9E67CC}">
      <dsp:nvSpPr>
        <dsp:cNvPr id="0" name=""/>
        <dsp:cNvSpPr/>
      </dsp:nvSpPr>
      <dsp:spPr>
        <a:xfrm>
          <a:off x="5337174" y="1726321"/>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RQ5.1</a:t>
          </a:r>
          <a:endParaRPr lang="zh-CN" altLang="en-US" sz="2500" kern="1200" dirty="0"/>
        </a:p>
      </dsp:txBody>
      <dsp:txXfrm>
        <a:off x="5351790" y="1740937"/>
        <a:ext cx="968822" cy="469795"/>
      </dsp:txXfrm>
    </dsp:sp>
    <dsp:sp modelId="{A8B1017A-5587-4B17-A819-E183FBC3BF9E}">
      <dsp:nvSpPr>
        <dsp:cNvPr id="0" name=""/>
        <dsp:cNvSpPr/>
      </dsp:nvSpPr>
      <dsp:spPr>
        <a:xfrm rot="588884">
          <a:off x="2206145" y="2468235"/>
          <a:ext cx="841652" cy="19492"/>
        </a:xfrm>
        <a:custGeom>
          <a:avLst/>
          <a:gdLst/>
          <a:ahLst/>
          <a:cxnLst/>
          <a:rect l="0" t="0" r="0" b="0"/>
          <a:pathLst>
            <a:path>
              <a:moveTo>
                <a:pt x="0" y="9746"/>
              </a:moveTo>
              <a:lnTo>
                <a:pt x="841652"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605930" y="2456940"/>
        <a:ext cx="42082" cy="42082"/>
      </dsp:txXfrm>
    </dsp:sp>
    <dsp:sp modelId="{9B39E3A3-6913-4F74-ADD8-89F090194427}">
      <dsp:nvSpPr>
        <dsp:cNvPr id="0" name=""/>
        <dsp:cNvSpPr/>
      </dsp:nvSpPr>
      <dsp:spPr>
        <a:xfrm>
          <a:off x="3041638" y="2217613"/>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确定架构文档是否对软件开发者有影响</a:t>
          </a:r>
        </a:p>
      </dsp:txBody>
      <dsp:txXfrm>
        <a:off x="3061092" y="2237067"/>
        <a:ext cx="1289503" cy="625297"/>
      </dsp:txXfrm>
    </dsp:sp>
    <dsp:sp modelId="{06686077-AAAE-4FF5-BD69-2B0B89406BEA}">
      <dsp:nvSpPr>
        <dsp:cNvPr id="0" name=""/>
        <dsp:cNvSpPr/>
      </dsp:nvSpPr>
      <dsp:spPr>
        <a:xfrm>
          <a:off x="4370049" y="2539970"/>
          <a:ext cx="967125" cy="19492"/>
        </a:xfrm>
        <a:custGeom>
          <a:avLst/>
          <a:gdLst/>
          <a:ahLst/>
          <a:cxnLst/>
          <a:rect l="0" t="0" r="0" b="0"/>
          <a:pathLst>
            <a:path>
              <a:moveTo>
                <a:pt x="0" y="9746"/>
              </a:moveTo>
              <a:lnTo>
                <a:pt x="967125"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9433" y="2525538"/>
        <a:ext cx="48356" cy="48356"/>
      </dsp:txXfrm>
    </dsp:sp>
    <dsp:sp modelId="{D093BCD1-CE0E-4026-9544-B4CCA9DEE05B}">
      <dsp:nvSpPr>
        <dsp:cNvPr id="0" name=""/>
        <dsp:cNvSpPr/>
      </dsp:nvSpPr>
      <dsp:spPr>
        <a:xfrm>
          <a:off x="5337174" y="2300203"/>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RQ3.1</a:t>
          </a:r>
          <a:endParaRPr lang="zh-CN" altLang="en-US" sz="2500" kern="1200" dirty="0"/>
        </a:p>
      </dsp:txBody>
      <dsp:txXfrm>
        <a:off x="5351790" y="2314819"/>
        <a:ext cx="968822" cy="469795"/>
      </dsp:txXfrm>
    </dsp:sp>
    <dsp:sp modelId="{E211ED24-29AB-4F0F-937F-FDB0ECE15923}">
      <dsp:nvSpPr>
        <dsp:cNvPr id="0" name=""/>
        <dsp:cNvSpPr/>
      </dsp:nvSpPr>
      <dsp:spPr>
        <a:xfrm rot="3027029">
          <a:off x="1975742" y="2898646"/>
          <a:ext cx="1302458" cy="19492"/>
        </a:xfrm>
        <a:custGeom>
          <a:avLst/>
          <a:gdLst/>
          <a:ahLst/>
          <a:cxnLst/>
          <a:rect l="0" t="0" r="0" b="0"/>
          <a:pathLst>
            <a:path>
              <a:moveTo>
                <a:pt x="0" y="9746"/>
              </a:moveTo>
              <a:lnTo>
                <a:pt x="1302458"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594409" y="2875831"/>
        <a:ext cx="65122" cy="65122"/>
      </dsp:txXfrm>
    </dsp:sp>
    <dsp:sp modelId="{3D7AA572-A95C-4F1C-A128-7069A1CD2E7B}">
      <dsp:nvSpPr>
        <dsp:cNvPr id="0" name=""/>
        <dsp:cNvSpPr/>
      </dsp:nvSpPr>
      <dsp:spPr>
        <a:xfrm>
          <a:off x="3041638" y="3078436"/>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确定架构文档是否会对参与者的总体行为产生影响</a:t>
          </a:r>
        </a:p>
      </dsp:txBody>
      <dsp:txXfrm>
        <a:off x="3061092" y="3097890"/>
        <a:ext cx="1289503" cy="625297"/>
      </dsp:txXfrm>
    </dsp:sp>
    <dsp:sp modelId="{B870FC44-F12A-4FC4-A5A9-95639B7BFF79}">
      <dsp:nvSpPr>
        <dsp:cNvPr id="0" name=""/>
        <dsp:cNvSpPr/>
      </dsp:nvSpPr>
      <dsp:spPr>
        <a:xfrm rot="20608480">
          <a:off x="4349214" y="3257322"/>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3241848"/>
        <a:ext cx="50439" cy="50439"/>
      </dsp:txXfrm>
    </dsp:sp>
    <dsp:sp modelId="{02795AA4-0D2D-4EE9-9112-71C9A7E07C92}">
      <dsp:nvSpPr>
        <dsp:cNvPr id="0" name=""/>
        <dsp:cNvSpPr/>
      </dsp:nvSpPr>
      <dsp:spPr>
        <a:xfrm>
          <a:off x="5337174" y="2874084"/>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RQ2.1</a:t>
          </a:r>
          <a:endParaRPr lang="zh-CN" altLang="en-US" sz="2500" kern="1200" dirty="0"/>
        </a:p>
      </dsp:txBody>
      <dsp:txXfrm>
        <a:off x="5351790" y="2888700"/>
        <a:ext cx="968822" cy="469795"/>
      </dsp:txXfrm>
    </dsp:sp>
    <dsp:sp modelId="{413530D4-A765-477A-9A04-AEB0B57142B9}">
      <dsp:nvSpPr>
        <dsp:cNvPr id="0" name=""/>
        <dsp:cNvSpPr/>
      </dsp:nvSpPr>
      <dsp:spPr>
        <a:xfrm rot="991520">
          <a:off x="4349214" y="3544263"/>
          <a:ext cx="1008794" cy="19492"/>
        </a:xfrm>
        <a:custGeom>
          <a:avLst/>
          <a:gdLst/>
          <a:ahLst/>
          <a:cxnLst/>
          <a:rect l="0" t="0" r="0" b="0"/>
          <a:pathLst>
            <a:path>
              <a:moveTo>
                <a:pt x="0" y="9746"/>
              </a:moveTo>
              <a:lnTo>
                <a:pt x="1008794"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8392" y="3528789"/>
        <a:ext cx="50439" cy="50439"/>
      </dsp:txXfrm>
    </dsp:sp>
    <dsp:sp modelId="{650EED8A-5997-4B5C-BC6D-BE1AA9C365B3}">
      <dsp:nvSpPr>
        <dsp:cNvPr id="0" name=""/>
        <dsp:cNvSpPr/>
      </dsp:nvSpPr>
      <dsp:spPr>
        <a:xfrm>
          <a:off x="5337174" y="3447966"/>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RQ2.2</a:t>
          </a:r>
          <a:endParaRPr lang="zh-CN" altLang="en-US" sz="2500" kern="1200" dirty="0"/>
        </a:p>
      </dsp:txBody>
      <dsp:txXfrm>
        <a:off x="5351790" y="3462582"/>
        <a:ext cx="968822" cy="469795"/>
      </dsp:txXfrm>
    </dsp:sp>
    <dsp:sp modelId="{EABD4BB8-AAF0-40A9-A969-96A7EAF1A0E8}">
      <dsp:nvSpPr>
        <dsp:cNvPr id="0" name=""/>
        <dsp:cNvSpPr/>
      </dsp:nvSpPr>
      <dsp:spPr>
        <a:xfrm rot="3961645">
          <a:off x="1606377" y="3329057"/>
          <a:ext cx="2041188" cy="19492"/>
        </a:xfrm>
        <a:custGeom>
          <a:avLst/>
          <a:gdLst/>
          <a:ahLst/>
          <a:cxnLst/>
          <a:rect l="0" t="0" r="0" b="0"/>
          <a:pathLst>
            <a:path>
              <a:moveTo>
                <a:pt x="0" y="9746"/>
              </a:moveTo>
              <a:lnTo>
                <a:pt x="2041188" y="9746"/>
              </a:lnTo>
            </a:path>
          </a:pathLst>
        </a:custGeom>
        <a:noFill/>
        <a:ln w="25400" cap="flat" cmpd="sng" algn="ctr">
          <a:solidFill>
            <a:schemeClr val="accent6"/>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2575941" y="3287774"/>
        <a:ext cx="102059" cy="102059"/>
      </dsp:txXfrm>
    </dsp:sp>
    <dsp:sp modelId="{17496CFD-6A8D-4F24-A07B-090A2C4E1E72}">
      <dsp:nvSpPr>
        <dsp:cNvPr id="0" name=""/>
        <dsp:cNvSpPr/>
      </dsp:nvSpPr>
      <dsp:spPr>
        <a:xfrm>
          <a:off x="3041638" y="3939258"/>
          <a:ext cx="1328411" cy="664205"/>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评估架构文档对项目的社交网络结构的影响</a:t>
          </a:r>
        </a:p>
      </dsp:txBody>
      <dsp:txXfrm>
        <a:off x="3061092" y="3958712"/>
        <a:ext cx="1289503" cy="625297"/>
      </dsp:txXfrm>
    </dsp:sp>
    <dsp:sp modelId="{F8F4EA40-6486-43DE-9471-5357321C51BB}">
      <dsp:nvSpPr>
        <dsp:cNvPr id="0" name=""/>
        <dsp:cNvSpPr/>
      </dsp:nvSpPr>
      <dsp:spPr>
        <a:xfrm>
          <a:off x="4370049" y="4261615"/>
          <a:ext cx="967125" cy="19492"/>
        </a:xfrm>
        <a:custGeom>
          <a:avLst/>
          <a:gdLst/>
          <a:ahLst/>
          <a:cxnLst/>
          <a:rect l="0" t="0" r="0" b="0"/>
          <a:pathLst>
            <a:path>
              <a:moveTo>
                <a:pt x="0" y="9746"/>
              </a:moveTo>
              <a:lnTo>
                <a:pt x="967125" y="9746"/>
              </a:lnTo>
            </a:path>
          </a:pathLst>
        </a:custGeom>
        <a:noFill/>
        <a:ln w="25400" cap="flat" cmpd="sng" algn="ctr">
          <a:solidFill>
            <a:schemeClr val="accent1"/>
          </a:solidFill>
          <a:prstDash val="solid"/>
          <a:tailEnd type="arrow"/>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4829433" y="4247183"/>
        <a:ext cx="48356" cy="48356"/>
      </dsp:txXfrm>
    </dsp:sp>
    <dsp:sp modelId="{CA820EC1-69FF-4A83-B3C3-B30FA512D6AB}">
      <dsp:nvSpPr>
        <dsp:cNvPr id="0" name=""/>
        <dsp:cNvSpPr/>
      </dsp:nvSpPr>
      <dsp:spPr>
        <a:xfrm>
          <a:off x="5337174" y="4021847"/>
          <a:ext cx="998054" cy="49902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RQ3.2</a:t>
          </a:r>
          <a:endParaRPr lang="zh-CN" altLang="en-US" sz="2500" kern="1200" dirty="0"/>
        </a:p>
      </dsp:txBody>
      <dsp:txXfrm>
        <a:off x="5351790" y="4036463"/>
        <a:ext cx="968822" cy="4697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41750" y="0"/>
            <a:ext cx="2938463" cy="493713"/>
          </a:xfrm>
          <a:prstGeom prst="rect">
            <a:avLst/>
          </a:prstGeom>
        </p:spPr>
        <p:txBody>
          <a:bodyPr vert="horz" lIns="91440" tIns="45720" rIns="91440" bIns="45720" rtlCol="0"/>
          <a:lstStyle>
            <a:lvl1pPr algn="r">
              <a:defRPr sz="1200"/>
            </a:lvl1pPr>
          </a:lstStyle>
          <a:p>
            <a:pPr>
              <a:defRPr/>
            </a:pPr>
            <a:fld id="{BE83251F-8C7A-4B36-983D-BD0F1011AAA3}" type="datetimeFigureOut">
              <a:rPr lang="zh-CN" altLang="en-US"/>
              <a:pPr>
                <a:defRPr/>
              </a:pPr>
              <a:t>2019/6/26</a:t>
            </a:fld>
            <a:endParaRPr lang="zh-CN" altLang="en-US"/>
          </a:p>
        </p:txBody>
      </p:sp>
      <p:sp>
        <p:nvSpPr>
          <p:cNvPr id="4" name="页脚占位符 3"/>
          <p:cNvSpPr>
            <a:spLocks noGrp="1"/>
          </p:cNvSpPr>
          <p:nvPr>
            <p:ph type="ftr" sz="quarter" idx="2"/>
          </p:nvPr>
        </p:nvSpPr>
        <p:spPr>
          <a:xfrm>
            <a:off x="0" y="9378950"/>
            <a:ext cx="2938463" cy="493713"/>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41750" y="9378950"/>
            <a:ext cx="2938463" cy="493713"/>
          </a:xfrm>
          <a:prstGeom prst="rect">
            <a:avLst/>
          </a:prstGeom>
        </p:spPr>
        <p:txBody>
          <a:bodyPr vert="horz" lIns="91440" tIns="45720" rIns="91440" bIns="45720" rtlCol="0" anchor="b"/>
          <a:lstStyle>
            <a:lvl1pPr algn="r">
              <a:defRPr sz="1200"/>
            </a:lvl1pPr>
          </a:lstStyle>
          <a:p>
            <a:pPr>
              <a:defRPr/>
            </a:pPr>
            <a:fld id="{AF486C72-2D28-4B25-8A79-D7DB6379E40E}" type="slidenum">
              <a:rPr lang="zh-CN" altLang="en-US"/>
              <a:pPr>
                <a:defRPr/>
              </a:pPr>
              <a:t>‹#›</a:t>
            </a:fld>
            <a:endParaRPr lang="zh-CN" altLang="en-US"/>
          </a:p>
        </p:txBody>
      </p:sp>
    </p:spTree>
    <p:extLst>
      <p:ext uri="{BB962C8B-B14F-4D97-AF65-F5344CB8AC3E}">
        <p14:creationId xmlns:p14="http://schemas.microsoft.com/office/powerpoint/2010/main" val="81403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8463" cy="493713"/>
          </a:xfrm>
          <a:prstGeom prst="rect">
            <a:avLst/>
          </a:prstGeom>
        </p:spPr>
        <p:txBody>
          <a:bodyPr vert="horz" lIns="91440" tIns="45720" rIns="91440" bIns="45720" rtlCol="0"/>
          <a:lstStyle>
            <a:lvl1pPr algn="l">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3841750" y="0"/>
            <a:ext cx="2938463" cy="493713"/>
          </a:xfrm>
          <a:prstGeom prst="rect">
            <a:avLst/>
          </a:prstGeom>
        </p:spPr>
        <p:txBody>
          <a:bodyPr vert="horz" lIns="91440" tIns="45720" rIns="91440" bIns="45720" rtlCol="0"/>
          <a:lstStyle>
            <a:lvl1pPr algn="r">
              <a:defRPr sz="1200">
                <a:latin typeface="Arial" pitchFamily="34" charset="0"/>
                <a:ea typeface="+mn-ea"/>
              </a:defRPr>
            </a:lvl1pPr>
          </a:lstStyle>
          <a:p>
            <a:pPr>
              <a:defRPr/>
            </a:pPr>
            <a:fld id="{BD8994C9-8786-4756-B748-BB1CD71477EC}" type="datetimeFigureOut">
              <a:rPr lang="zh-CN" altLang="en-US"/>
              <a:pPr>
                <a:defRPr/>
              </a:pPr>
              <a:t>2019/6/26</a:t>
            </a:fld>
            <a:endParaRPr lang="zh-CN" altLang="en-US"/>
          </a:p>
        </p:txBody>
      </p:sp>
      <p:sp>
        <p:nvSpPr>
          <p:cNvPr id="4" name="幻灯片图像占位符 3"/>
          <p:cNvSpPr>
            <a:spLocks noGrp="1" noRot="1" noChangeAspect="1"/>
          </p:cNvSpPr>
          <p:nvPr>
            <p:ph type="sldImg" idx="2"/>
          </p:nvPr>
        </p:nvSpPr>
        <p:spPr>
          <a:xfrm>
            <a:off x="922338" y="741363"/>
            <a:ext cx="4935537" cy="37020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7863" y="4691063"/>
            <a:ext cx="5426075" cy="444341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378950"/>
            <a:ext cx="2938463" cy="493713"/>
          </a:xfrm>
          <a:prstGeom prst="rect">
            <a:avLst/>
          </a:prstGeom>
        </p:spPr>
        <p:txBody>
          <a:bodyPr vert="horz" lIns="91440" tIns="45720" rIns="91440" bIns="45720" rtlCol="0" anchor="b"/>
          <a:lstStyle>
            <a:lvl1pPr algn="l">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3841750" y="9378950"/>
            <a:ext cx="2938463" cy="493713"/>
          </a:xfrm>
          <a:prstGeom prst="rect">
            <a:avLst/>
          </a:prstGeom>
        </p:spPr>
        <p:txBody>
          <a:bodyPr vert="horz" lIns="91440" tIns="45720" rIns="91440" bIns="45720" rtlCol="0" anchor="b"/>
          <a:lstStyle>
            <a:lvl1pPr algn="r">
              <a:defRPr sz="1200">
                <a:latin typeface="Arial" pitchFamily="34" charset="0"/>
                <a:ea typeface="+mn-ea"/>
              </a:defRPr>
            </a:lvl1pPr>
          </a:lstStyle>
          <a:p>
            <a:pPr>
              <a:defRPr/>
            </a:pPr>
            <a:fld id="{D4A06DE5-1201-4ABE-8D9D-9508C23AA589}" type="slidenum">
              <a:rPr lang="zh-CN" altLang="en-US"/>
              <a:pPr>
                <a:defRPr/>
              </a:pPr>
              <a:t>‹#›</a:t>
            </a:fld>
            <a:endParaRPr lang="zh-CN" altLang="en-US"/>
          </a:p>
        </p:txBody>
      </p:sp>
    </p:spTree>
    <p:extLst>
      <p:ext uri="{BB962C8B-B14F-4D97-AF65-F5344CB8AC3E}">
        <p14:creationId xmlns:p14="http://schemas.microsoft.com/office/powerpoint/2010/main" val="1268864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0</a:t>
            </a:fld>
            <a:endParaRPr lang="zh-CN" altLang="en-US"/>
          </a:p>
        </p:txBody>
      </p:sp>
    </p:spTree>
    <p:extLst>
      <p:ext uri="{BB962C8B-B14F-4D97-AF65-F5344CB8AC3E}">
        <p14:creationId xmlns:p14="http://schemas.microsoft.com/office/powerpoint/2010/main" val="179429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9</a:t>
            </a:fld>
            <a:endParaRPr lang="zh-CN" altLang="en-US"/>
          </a:p>
        </p:txBody>
      </p:sp>
    </p:spTree>
    <p:extLst>
      <p:ext uri="{BB962C8B-B14F-4D97-AF65-F5344CB8AC3E}">
        <p14:creationId xmlns:p14="http://schemas.microsoft.com/office/powerpoint/2010/main" val="221182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10</a:t>
            </a:fld>
            <a:endParaRPr lang="zh-CN" altLang="en-US"/>
          </a:p>
        </p:txBody>
      </p:sp>
    </p:spTree>
    <p:extLst>
      <p:ext uri="{BB962C8B-B14F-4D97-AF65-F5344CB8AC3E}">
        <p14:creationId xmlns:p14="http://schemas.microsoft.com/office/powerpoint/2010/main" val="3670873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11</a:t>
            </a:fld>
            <a:endParaRPr lang="zh-CN" altLang="en-US"/>
          </a:p>
        </p:txBody>
      </p:sp>
    </p:spTree>
    <p:extLst>
      <p:ext uri="{BB962C8B-B14F-4D97-AF65-F5344CB8AC3E}">
        <p14:creationId xmlns:p14="http://schemas.microsoft.com/office/powerpoint/2010/main" val="381683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12</a:t>
            </a:fld>
            <a:endParaRPr lang="zh-CN" altLang="en-US"/>
          </a:p>
        </p:txBody>
      </p:sp>
    </p:spTree>
    <p:extLst>
      <p:ext uri="{BB962C8B-B14F-4D97-AF65-F5344CB8AC3E}">
        <p14:creationId xmlns:p14="http://schemas.microsoft.com/office/powerpoint/2010/main" val="4020629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13</a:t>
            </a:fld>
            <a:endParaRPr lang="zh-CN" altLang="en-US"/>
          </a:p>
        </p:txBody>
      </p:sp>
    </p:spTree>
    <p:extLst>
      <p:ext uri="{BB962C8B-B14F-4D97-AF65-F5344CB8AC3E}">
        <p14:creationId xmlns:p14="http://schemas.microsoft.com/office/powerpoint/2010/main" val="2334966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14</a:t>
            </a:fld>
            <a:endParaRPr lang="zh-CN" altLang="en-US"/>
          </a:p>
        </p:txBody>
      </p:sp>
    </p:spTree>
    <p:extLst>
      <p:ext uri="{BB962C8B-B14F-4D97-AF65-F5344CB8AC3E}">
        <p14:creationId xmlns:p14="http://schemas.microsoft.com/office/powerpoint/2010/main" val="1506770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15</a:t>
            </a:fld>
            <a:endParaRPr lang="zh-CN" altLang="en-US"/>
          </a:p>
        </p:txBody>
      </p:sp>
    </p:spTree>
    <p:extLst>
      <p:ext uri="{BB962C8B-B14F-4D97-AF65-F5344CB8AC3E}">
        <p14:creationId xmlns:p14="http://schemas.microsoft.com/office/powerpoint/2010/main" val="418468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16</a:t>
            </a:fld>
            <a:endParaRPr lang="zh-CN" altLang="en-US"/>
          </a:p>
        </p:txBody>
      </p:sp>
    </p:spTree>
    <p:extLst>
      <p:ext uri="{BB962C8B-B14F-4D97-AF65-F5344CB8AC3E}">
        <p14:creationId xmlns:p14="http://schemas.microsoft.com/office/powerpoint/2010/main" val="611679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17</a:t>
            </a:fld>
            <a:endParaRPr lang="zh-CN" altLang="en-US"/>
          </a:p>
        </p:txBody>
      </p:sp>
    </p:spTree>
    <p:extLst>
      <p:ext uri="{BB962C8B-B14F-4D97-AF65-F5344CB8AC3E}">
        <p14:creationId xmlns:p14="http://schemas.microsoft.com/office/powerpoint/2010/main" val="585123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18</a:t>
            </a:fld>
            <a:endParaRPr lang="zh-CN" altLang="en-US"/>
          </a:p>
        </p:txBody>
      </p:sp>
    </p:spTree>
    <p:extLst>
      <p:ext uri="{BB962C8B-B14F-4D97-AF65-F5344CB8AC3E}">
        <p14:creationId xmlns:p14="http://schemas.microsoft.com/office/powerpoint/2010/main" val="283657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endParaRPr lang="en-US" altLang="zh-CN" dirty="0"/>
          </a:p>
          <a:p>
            <a:r>
              <a:rPr lang="zh-CN" altLang="en-US" dirty="0"/>
              <a:t>刚刚我想大家展示了以定位故障的数目角度度量技术的有效性的方法，现在向大家介绍已检查的代码角度度量技术的有效性的方法</a:t>
            </a:r>
            <a:endParaRPr lang="en-US" altLang="zh-CN" dirty="0"/>
          </a:p>
          <a:p>
            <a:endParaRPr lang="en-US" altLang="zh-CN" dirty="0"/>
          </a:p>
          <a:p>
            <a:r>
              <a:rPr lang="zh-CN" altLang="en-US" dirty="0"/>
              <a:t>第一个度量标准为：</a:t>
            </a:r>
            <a:r>
              <a:rPr lang="en-US" altLang="zh-CN" dirty="0"/>
              <a:t>T-score</a:t>
            </a:r>
            <a:r>
              <a:rPr lang="zh-CN" altLang="en-US" dirty="0"/>
              <a:t>，该标准的原理为：。。。。</a:t>
            </a:r>
            <a:endParaRPr lang="en-US" altLang="zh-CN" dirty="0"/>
          </a:p>
          <a:p>
            <a:r>
              <a:rPr lang="zh-CN" altLang="en-US" dirty="0"/>
              <a:t>那么它的定义时数目呢？</a:t>
            </a:r>
            <a:endParaRPr lang="en-US" altLang="zh-CN" dirty="0"/>
          </a:p>
          <a:p>
            <a:r>
              <a:rPr lang="zh-CN" altLang="en-US" dirty="0"/>
              <a:t>这句话好像跟上面说的原理不太一样，但是想一下，没有检查的代码的比例从侧面反应了检测的代码的比例。当我在看第一篇提出这种度量标准的文章时，作者是为了让度量的数值比较大才从侧面反映检查的代码所占的百分比。</a:t>
            </a:r>
            <a:endParaRPr lang="en-US" altLang="zh-CN" dirty="0"/>
          </a:p>
          <a:p>
            <a:endParaRPr lang="en-US" altLang="zh-CN" dirty="0"/>
          </a:p>
          <a:p>
            <a:r>
              <a:rPr lang="zh-CN" altLang="en-US" dirty="0"/>
              <a:t>在给出</a:t>
            </a:r>
            <a:r>
              <a:rPr lang="en-US" altLang="zh-CN" dirty="0"/>
              <a:t>T</a:t>
            </a:r>
            <a:r>
              <a:rPr lang="zh-CN" altLang="en-US" dirty="0"/>
              <a:t>的形式化表示之前，我要想向大家介绍一下</a:t>
            </a:r>
            <a:r>
              <a:rPr lang="en-US" altLang="zh-CN" dirty="0"/>
              <a:t>PDG</a:t>
            </a:r>
            <a:r>
              <a:rPr lang="zh-CN" altLang="en-US" dirty="0"/>
              <a:t>图，该图表示了程序语句之间的制约关系以及数据依赖关系</a:t>
            </a:r>
            <a:endParaRPr lang="en-US" altLang="zh-CN" dirty="0"/>
          </a:p>
          <a:p>
            <a:endParaRPr lang="en-US" altLang="zh-CN" dirty="0"/>
          </a:p>
          <a:p>
            <a:r>
              <a:rPr lang="zh-CN" altLang="en-US" dirty="0"/>
              <a:t>大家先看一个简单例子：计算</a:t>
            </a:r>
            <a:r>
              <a:rPr lang="en-US" altLang="zh-CN" dirty="0"/>
              <a:t>1</a:t>
            </a:r>
            <a:r>
              <a:rPr lang="zh-CN" altLang="en-US" dirty="0"/>
              <a:t>到</a:t>
            </a:r>
            <a:r>
              <a:rPr lang="en-US" altLang="zh-CN" dirty="0"/>
              <a:t>10</a:t>
            </a:r>
            <a:r>
              <a:rPr lang="zh-CN" altLang="en-US" dirty="0"/>
              <a:t>得正整数得和。这里我直接给出该程序的</a:t>
            </a:r>
            <a:r>
              <a:rPr lang="en-US" altLang="zh-CN" dirty="0"/>
              <a:t>PDG</a:t>
            </a:r>
            <a:r>
              <a:rPr lang="zh-CN" altLang="en-US" dirty="0"/>
              <a:t>图，结合这一个实例向大家展示</a:t>
            </a:r>
            <a:r>
              <a:rPr lang="en-US" altLang="zh-CN" dirty="0"/>
              <a:t>PDG</a:t>
            </a:r>
            <a:r>
              <a:rPr lang="zh-CN" altLang="en-US" dirty="0"/>
              <a:t>图的画法以及各个语句关系的表示。</a:t>
            </a:r>
            <a:endParaRPr lang="en-US" altLang="zh-CN" dirty="0"/>
          </a:p>
          <a:p>
            <a:endParaRPr lang="en-US" altLang="zh-CN" dirty="0"/>
          </a:p>
          <a:p>
            <a:r>
              <a:rPr lang="zh-CN" altLang="en-US" dirty="0"/>
              <a:t>从图中我们可以看出程序中的语句和谓词转化为</a:t>
            </a:r>
            <a:r>
              <a:rPr lang="en-US" altLang="zh-CN" dirty="0"/>
              <a:t>PDG</a:t>
            </a:r>
            <a:r>
              <a:rPr lang="zh-CN" altLang="en-US" dirty="0"/>
              <a:t>中的节点，并且有一个“</a:t>
            </a:r>
            <a:r>
              <a:rPr lang="en-US" altLang="zh-CN" dirty="0"/>
              <a:t>Entry</a:t>
            </a:r>
            <a:r>
              <a:rPr lang="zh-CN" altLang="en-US" dirty="0"/>
              <a:t>”的特殊节点。节点与节点之间有两种关系：控制依赖以及数据依赖，其中数据依赖又可以细分为：流依赖（定义使用关系）以及</a:t>
            </a:r>
            <a:r>
              <a:rPr lang="en-US" altLang="zh-CN" dirty="0"/>
              <a:t>def-order</a:t>
            </a:r>
            <a:r>
              <a:rPr lang="zh-CN" altLang="en-US" dirty="0"/>
              <a:t>依赖。</a:t>
            </a:r>
            <a:endParaRPr lang="en-US" altLang="zh-CN" dirty="0"/>
          </a:p>
          <a:p>
            <a:endParaRPr lang="en-US" altLang="zh-CN" dirty="0"/>
          </a:p>
          <a:p>
            <a:endParaRPr lang="en-US" altLang="zh-CN" dirty="0"/>
          </a:p>
          <a:p>
            <a:r>
              <a:rPr lang="en-US" altLang="zh-CN" dirty="0"/>
              <a:t>1.</a:t>
            </a:r>
            <a:r>
              <a:rPr lang="zh-CN" altLang="en-US" dirty="0"/>
              <a:t>控制依赖：起源的位置总是“</a:t>
            </a:r>
            <a:r>
              <a:rPr lang="en-US" altLang="zh-CN" dirty="0"/>
              <a:t>Entry</a:t>
            </a:r>
            <a:r>
              <a:rPr lang="zh-CN" altLang="en-US" dirty="0"/>
              <a:t>”和包含谓词的语句节点。</a:t>
            </a:r>
            <a:r>
              <a:rPr lang="en-US" altLang="zh-CN" dirty="0"/>
              <a:t>”Entry”</a:t>
            </a:r>
            <a:r>
              <a:rPr lang="zh-CN" altLang="en-US" dirty="0"/>
              <a:t>节点到所有节点的关系为控制关系，每一个控制边都会有</a:t>
            </a:r>
            <a:r>
              <a:rPr lang="en-US" altLang="zh-CN" dirty="0"/>
              <a:t>label</a:t>
            </a:r>
            <a:r>
              <a:rPr lang="zh-CN" altLang="en-US" dirty="0"/>
              <a:t>取值为（</a:t>
            </a:r>
            <a:r>
              <a:rPr lang="en-US" altLang="zh-CN" dirty="0" err="1"/>
              <a:t>true,false</a:t>
            </a:r>
            <a:r>
              <a:rPr lang="zh-CN" altLang="en-US" dirty="0"/>
              <a:t>）。其中“</a:t>
            </a:r>
            <a:r>
              <a:rPr lang="en-US" altLang="zh-CN" dirty="0"/>
              <a:t>Entry</a:t>
            </a:r>
            <a:r>
              <a:rPr lang="zh-CN" altLang="en-US" dirty="0"/>
              <a:t>”到其它节点的边上的</a:t>
            </a:r>
            <a:r>
              <a:rPr lang="en-US" altLang="zh-CN" dirty="0" err="1"/>
              <a:t>lable</a:t>
            </a:r>
            <a:r>
              <a:rPr lang="zh-CN" altLang="en-US" dirty="0"/>
              <a:t>都是</a:t>
            </a:r>
            <a:r>
              <a:rPr lang="en-US" altLang="zh-CN" dirty="0"/>
              <a:t>true</a:t>
            </a:r>
            <a:r>
              <a:rPr lang="zh-CN" altLang="en-US" dirty="0"/>
              <a:t>。</a:t>
            </a:r>
            <a:endParaRPr lang="en-US" altLang="zh-CN" dirty="0"/>
          </a:p>
          <a:p>
            <a:endParaRPr lang="en-US" altLang="zh-CN" dirty="0"/>
          </a:p>
          <a:p>
            <a:r>
              <a:rPr lang="en-US" altLang="zh-CN" dirty="0"/>
              <a:t>2.</a:t>
            </a:r>
            <a:r>
              <a:rPr lang="zh-CN" altLang="en-US" dirty="0"/>
              <a:t>流依赖：刚刚其实就说了定义使用的关系，从定义到使用，箭头指向使用</a:t>
            </a:r>
            <a:endParaRPr lang="en-US" altLang="zh-CN" dirty="0"/>
          </a:p>
          <a:p>
            <a:endParaRPr lang="en-US" altLang="zh-CN" dirty="0"/>
          </a:p>
          <a:p>
            <a:r>
              <a:rPr lang="en-US" altLang="zh-CN" dirty="0"/>
              <a:t>3.def-order</a:t>
            </a:r>
            <a:r>
              <a:rPr lang="zh-CN" altLang="en-US" dirty="0"/>
              <a:t>依赖：这种关系主要是用来防止不等价的程序有一样的</a:t>
            </a:r>
            <a:r>
              <a:rPr lang="en-US" altLang="zh-CN" dirty="0"/>
              <a:t>PDG</a:t>
            </a:r>
            <a:r>
              <a:rPr lang="zh-CN" altLang="en-US" dirty="0"/>
              <a:t>。等价的程序的含义为：如果两个程序实现相同的函数，那么认为这两个程序是等价的。</a:t>
            </a:r>
            <a:endParaRPr lang="en-US" altLang="zh-CN" dirty="0"/>
          </a:p>
          <a:p>
            <a:r>
              <a:rPr lang="zh-CN" altLang="en-US" dirty="0"/>
              <a:t>当存在一个节点</a:t>
            </a:r>
            <a:r>
              <a:rPr lang="en-US" altLang="zh-CN" dirty="0"/>
              <a:t>u</a:t>
            </a:r>
            <a:r>
              <a:rPr lang="zh-CN" altLang="en-US" dirty="0"/>
              <a:t>目击了节点</a:t>
            </a:r>
            <a:r>
              <a:rPr lang="en-US" altLang="zh-CN" dirty="0"/>
              <a:t>v</a:t>
            </a:r>
            <a:r>
              <a:rPr lang="zh-CN" altLang="en-US" dirty="0"/>
              <a:t>到节点</a:t>
            </a:r>
            <a:r>
              <a:rPr lang="en-US" altLang="zh-CN" dirty="0"/>
              <a:t>w</a:t>
            </a:r>
            <a:r>
              <a:rPr lang="zh-CN" altLang="en-US" dirty="0"/>
              <a:t>并且满足一下条件时：</a:t>
            </a:r>
            <a:r>
              <a:rPr lang="en-US" altLang="zh-CN" dirty="0" err="1"/>
              <a:t>vw</a:t>
            </a:r>
            <a:r>
              <a:rPr lang="zh-CN" altLang="en-US" dirty="0"/>
              <a:t>对相同的变量及逆行赋值；有一个流依赖关系从</a:t>
            </a:r>
            <a:r>
              <a:rPr lang="en-US" altLang="zh-CN" dirty="0"/>
              <a:t>v</a:t>
            </a:r>
            <a:r>
              <a:rPr lang="zh-CN" altLang="en-US" dirty="0"/>
              <a:t>到</a:t>
            </a:r>
            <a:r>
              <a:rPr lang="en-US" altLang="zh-CN" dirty="0"/>
              <a:t>u,</a:t>
            </a:r>
            <a:r>
              <a:rPr lang="zh-CN" altLang="en-US" dirty="0"/>
              <a:t>也会有一个流关系从</a:t>
            </a:r>
            <a:r>
              <a:rPr lang="en-US" altLang="zh-CN" dirty="0"/>
              <a:t>w</a:t>
            </a:r>
            <a:r>
              <a:rPr lang="zh-CN" altLang="en-US" dirty="0"/>
              <a:t>到</a:t>
            </a:r>
            <a:r>
              <a:rPr lang="en-US" altLang="zh-CN" dirty="0"/>
              <a:t>u</a:t>
            </a:r>
            <a:r>
              <a:rPr lang="zh-CN" altLang="en-US" dirty="0"/>
              <a:t>等</a:t>
            </a:r>
            <a:r>
              <a:rPr lang="en-US" altLang="zh-CN" dirty="0"/>
              <a:t>4</a:t>
            </a:r>
            <a:r>
              <a:rPr lang="zh-CN" altLang="en-US" dirty="0"/>
              <a:t>个条件就可以说</a:t>
            </a:r>
            <a:r>
              <a:rPr lang="en-US" altLang="zh-CN" dirty="0"/>
              <a:t>PDG</a:t>
            </a:r>
            <a:r>
              <a:rPr lang="zh-CN" altLang="en-US" dirty="0"/>
              <a:t>途中存在</a:t>
            </a:r>
            <a:r>
              <a:rPr lang="en-US" altLang="zh-CN" dirty="0"/>
              <a:t>Def-order</a:t>
            </a:r>
            <a:r>
              <a:rPr lang="zh-CN" altLang="en-US" dirty="0"/>
              <a:t>依赖边的</a:t>
            </a:r>
            <a:r>
              <a:rPr lang="en-US" altLang="zh-CN" dirty="0"/>
              <a:t>label</a:t>
            </a:r>
            <a:r>
              <a:rPr lang="zh-CN" altLang="en-US" dirty="0"/>
              <a:t>要标记目击节点</a:t>
            </a:r>
            <a:endParaRPr lang="en-US" altLang="zh-CN" dirty="0"/>
          </a:p>
          <a:p>
            <a:endParaRPr lang="en-US" altLang="zh-CN" dirty="0"/>
          </a:p>
          <a:p>
            <a:r>
              <a:rPr lang="zh-CN" altLang="en-US" dirty="0"/>
              <a:t>介绍了</a:t>
            </a:r>
            <a:r>
              <a:rPr lang="en-US" altLang="zh-CN" dirty="0"/>
              <a:t>PDG</a:t>
            </a:r>
            <a:r>
              <a:rPr lang="zh-CN" altLang="en-US" dirty="0"/>
              <a:t>的基本概念就可以给出</a:t>
            </a:r>
            <a:r>
              <a:rPr lang="en-US" altLang="zh-CN" dirty="0"/>
              <a:t>T</a:t>
            </a:r>
            <a:r>
              <a:rPr lang="zh-CN" altLang="en-US" dirty="0"/>
              <a:t>的形式化表示：分母的含义是：</a:t>
            </a:r>
            <a:r>
              <a:rPr lang="en-US" altLang="zh-CN" dirty="0"/>
              <a:t>PDG</a:t>
            </a:r>
            <a:r>
              <a:rPr lang="zh-CN" altLang="en-US" dirty="0"/>
              <a:t>图中节点的数目，分子的含义说白了就是要检测的节点的个数。</a:t>
            </a:r>
            <a:r>
              <a:rPr lang="en-US" altLang="zh-CN" dirty="0"/>
              <a:t>1-</a:t>
            </a:r>
            <a:r>
              <a:rPr lang="zh-CN" altLang="en-US" dirty="0"/>
              <a:t>的原因我看最初提出这种度量标准的作者说为了是</a:t>
            </a:r>
            <a:r>
              <a:rPr lang="en-US" altLang="zh-CN" dirty="0"/>
              <a:t>T</a:t>
            </a:r>
            <a:r>
              <a:rPr lang="zh-CN" altLang="en-US" dirty="0"/>
              <a:t>的值变大所以用</a:t>
            </a:r>
            <a:r>
              <a:rPr lang="en-US" altLang="zh-CN" dirty="0"/>
              <a:t>1-</a:t>
            </a:r>
            <a:r>
              <a:rPr lang="zh-CN" altLang="en-US" dirty="0"/>
              <a:t>。</a:t>
            </a:r>
            <a:endParaRPr lang="en-US" altLang="zh-CN" dirty="0"/>
          </a:p>
          <a:p>
            <a:endParaRPr lang="en-US" altLang="zh-CN" dirty="0"/>
          </a:p>
          <a:p>
            <a:endParaRPr lang="en-US" altLang="zh-CN" dirty="0"/>
          </a:p>
          <a:p>
            <a:r>
              <a:rPr lang="zh-CN" altLang="en-US" dirty="0"/>
              <a:t>介绍了间接度量检测的代码占所有代码数量的百分比之后再向大家介绍一个直接度量的标准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a:t>
            </a:fld>
            <a:endParaRPr lang="zh-CN" altLang="en-US"/>
          </a:p>
        </p:txBody>
      </p:sp>
    </p:spTree>
    <p:extLst>
      <p:ext uri="{BB962C8B-B14F-4D97-AF65-F5344CB8AC3E}">
        <p14:creationId xmlns:p14="http://schemas.microsoft.com/office/powerpoint/2010/main" val="4046323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19</a:t>
            </a:fld>
            <a:endParaRPr lang="zh-CN" altLang="en-US"/>
          </a:p>
        </p:txBody>
      </p:sp>
    </p:spTree>
    <p:extLst>
      <p:ext uri="{BB962C8B-B14F-4D97-AF65-F5344CB8AC3E}">
        <p14:creationId xmlns:p14="http://schemas.microsoft.com/office/powerpoint/2010/main" val="4293944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20</a:t>
            </a:fld>
            <a:endParaRPr lang="zh-CN" altLang="en-US"/>
          </a:p>
        </p:txBody>
      </p:sp>
    </p:spTree>
    <p:extLst>
      <p:ext uri="{BB962C8B-B14F-4D97-AF65-F5344CB8AC3E}">
        <p14:creationId xmlns:p14="http://schemas.microsoft.com/office/powerpoint/2010/main" val="4250488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21</a:t>
            </a:fld>
            <a:endParaRPr lang="zh-CN" altLang="en-US"/>
          </a:p>
        </p:txBody>
      </p:sp>
    </p:spTree>
    <p:extLst>
      <p:ext uri="{BB962C8B-B14F-4D97-AF65-F5344CB8AC3E}">
        <p14:creationId xmlns:p14="http://schemas.microsoft.com/office/powerpoint/2010/main" val="1095923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22</a:t>
            </a:fld>
            <a:endParaRPr lang="zh-CN" altLang="en-US"/>
          </a:p>
        </p:txBody>
      </p:sp>
    </p:spTree>
    <p:extLst>
      <p:ext uri="{BB962C8B-B14F-4D97-AF65-F5344CB8AC3E}">
        <p14:creationId xmlns:p14="http://schemas.microsoft.com/office/powerpoint/2010/main" val="3257531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23</a:t>
            </a:fld>
            <a:endParaRPr lang="zh-CN" altLang="en-US"/>
          </a:p>
        </p:txBody>
      </p:sp>
    </p:spTree>
    <p:extLst>
      <p:ext uri="{BB962C8B-B14F-4D97-AF65-F5344CB8AC3E}">
        <p14:creationId xmlns:p14="http://schemas.microsoft.com/office/powerpoint/2010/main" val="2953903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24</a:t>
            </a:fld>
            <a:endParaRPr lang="zh-CN" altLang="en-US"/>
          </a:p>
        </p:txBody>
      </p:sp>
    </p:spTree>
    <p:extLst>
      <p:ext uri="{BB962C8B-B14F-4D97-AF65-F5344CB8AC3E}">
        <p14:creationId xmlns:p14="http://schemas.microsoft.com/office/powerpoint/2010/main" val="8668083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25</a:t>
            </a:fld>
            <a:endParaRPr lang="zh-CN" altLang="en-US"/>
          </a:p>
        </p:txBody>
      </p:sp>
    </p:spTree>
    <p:extLst>
      <p:ext uri="{BB962C8B-B14F-4D97-AF65-F5344CB8AC3E}">
        <p14:creationId xmlns:p14="http://schemas.microsoft.com/office/powerpoint/2010/main" val="3799958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26</a:t>
            </a:fld>
            <a:endParaRPr lang="zh-CN" altLang="en-US"/>
          </a:p>
        </p:txBody>
      </p:sp>
    </p:spTree>
    <p:extLst>
      <p:ext uri="{BB962C8B-B14F-4D97-AF65-F5344CB8AC3E}">
        <p14:creationId xmlns:p14="http://schemas.microsoft.com/office/powerpoint/2010/main" val="2402754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2"/>
                </a:solidFill>
                <a:latin typeface="Times New Roman" pitchFamily="18" charset="0"/>
                <a:cs typeface="Times New Roman" pitchFamily="18" charset="0"/>
              </a:rPr>
              <a:t>明确的文档会减少进入项目的开销与改善对项目的理解，从而提升提交活动的质量，减少提交被拒绝的比率。</a:t>
            </a:r>
            <a:endParaRPr lang="en-US" altLang="zh-CN" sz="1200" dirty="0">
              <a:solidFill>
                <a:schemeClr val="tx2"/>
              </a:solidFill>
              <a:latin typeface="Times New Roman" pitchFamily="18" charset="0"/>
              <a:cs typeface="Times New Roman" pitchFamily="18" charset="0"/>
            </a:endParaRPr>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27</a:t>
            </a:fld>
            <a:endParaRPr lang="zh-CN" altLang="en-US"/>
          </a:p>
        </p:txBody>
      </p:sp>
    </p:spTree>
    <p:extLst>
      <p:ext uri="{BB962C8B-B14F-4D97-AF65-F5344CB8AC3E}">
        <p14:creationId xmlns:p14="http://schemas.microsoft.com/office/powerpoint/2010/main" val="1465919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说出来图表示的是什么，问题和补丁的数量曲线图，直观说一下看到了什么，得出结论是什么</a:t>
            </a:r>
          </a:p>
          <a:p>
            <a:endParaRPr lang="en-US" altLang="zh-CN" dirty="0"/>
          </a:p>
          <a:p>
            <a:r>
              <a:rPr lang="zh-CN" altLang="en-US" dirty="0"/>
              <a:t>在引入文档之前和之后的问题和补丁的趋势图如图所示。总体问题趋势线在引入前后几乎没有斜率并且只有很小的变化。然而，补丁数量在两个时间帧中都趋向负向，但在引入文档时显着增加。</a:t>
            </a:r>
          </a:p>
          <a:p>
            <a:endParaRPr lang="zh-CN" altLang="en-US"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28</a:t>
            </a:fld>
            <a:endParaRPr lang="zh-CN" altLang="en-US"/>
          </a:p>
        </p:txBody>
      </p:sp>
    </p:spTree>
    <p:extLst>
      <p:ext uri="{BB962C8B-B14F-4D97-AF65-F5344CB8AC3E}">
        <p14:creationId xmlns:p14="http://schemas.microsoft.com/office/powerpoint/2010/main" val="1224265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a:t>
            </a:fld>
            <a:endParaRPr lang="zh-CN" altLang="en-US"/>
          </a:p>
        </p:txBody>
      </p:sp>
    </p:spTree>
    <p:extLst>
      <p:ext uri="{BB962C8B-B14F-4D97-AF65-F5344CB8AC3E}">
        <p14:creationId xmlns:p14="http://schemas.microsoft.com/office/powerpoint/2010/main" val="592047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zh-CN" altLang="en-US" dirty="0"/>
              <a:t>对引入文档前后两个时期的各度量指标的描述性统计分析结果如图表所示，从表中我们可以得知，引入文档之后 发现的问题，提交的补丁，审核与拒绝提交四种活动比引入文档之前更加活跃，但是平均拒绝率没有显著变化。我们可以得知引入文档对于</a:t>
            </a:r>
            <a:r>
              <a:rPr lang="zh-CN" altLang="en-US" dirty="0">
                <a:solidFill>
                  <a:schemeClr val="tx2"/>
                </a:solidFill>
                <a:latin typeface="Times New Roman" pitchFamily="18" charset="0"/>
                <a:cs typeface="Times New Roman" pitchFamily="18" charset="0"/>
              </a:rPr>
              <a:t>提交代码的质量没有显著影响。</a:t>
            </a:r>
            <a:endParaRPr lang="en-US" altLang="zh-CN" dirty="0"/>
          </a:p>
          <a:p>
            <a:endParaRPr lang="en-US" altLang="zh-CN" dirty="0"/>
          </a:p>
          <a:p>
            <a:endParaRPr lang="en-US" altLang="zh-CN" dirty="0"/>
          </a:p>
          <a:p>
            <a:r>
              <a:rPr lang="en-US" altLang="zh-CN" dirty="0"/>
              <a:t>//</a:t>
            </a:r>
            <a:r>
              <a:rPr lang="zh-CN" altLang="en-US" dirty="0"/>
              <a:t>虽然观察到的提交，承诺和拒绝的补丁中的前后差异是显著的，但是文章作者怀疑其中的因果关系。</a:t>
            </a:r>
            <a:endParaRPr lang="en-US" altLang="zh-CN" dirty="0"/>
          </a:p>
          <a:p>
            <a:endParaRPr lang="en-US" altLang="zh-CN" dirty="0"/>
          </a:p>
          <a:p>
            <a:r>
              <a:rPr lang="en-US" altLang="zh-CN" dirty="0"/>
              <a:t>//</a:t>
            </a:r>
            <a:r>
              <a:rPr lang="zh-CN" altLang="en-US" dirty="0"/>
              <a:t>所有活动增加的时间点存在疑点，所有活动在文档引入之前开始增长，并且在引入文档后最初的几周达到新的峰值。总体活动然后趋势下降，虽然具有很剧烈的变</a:t>
            </a:r>
            <a:r>
              <a:rPr lang="en-US" altLang="zh-CN" dirty="0"/>
              <a:t>//</a:t>
            </a:r>
            <a:r>
              <a:rPr lang="zh-CN" altLang="en-US" dirty="0"/>
              <a:t>化。坐直一开始预计的是，文档引入后的效果首先会滞后体现出来，文档对于项目活动的效果应该是增加所有活动。原因是文档直接的效应应该滞后于开发人员发</a:t>
            </a:r>
            <a:r>
              <a:rPr lang="en-US" altLang="zh-CN" dirty="0"/>
              <a:t>//</a:t>
            </a:r>
            <a:r>
              <a:rPr lang="zh-CN" altLang="en-US" dirty="0"/>
              <a:t>现文档，阅读文档，并开始使用文档。相反，有关问题的而活动和有关补丁的活动在文档引入之前就有较大的提升，并且数量上随时间而减少。我们推断，其他影</a:t>
            </a:r>
            <a:r>
              <a:rPr lang="en-US" altLang="zh-CN" dirty="0"/>
              <a:t>//</a:t>
            </a:r>
            <a:r>
              <a:rPr lang="zh-CN" altLang="en-US" dirty="0"/>
              <a:t>响开发者活动的不受控制的因素比文档和日立效应更加强烈。</a:t>
            </a:r>
            <a:endParaRPr lang="en-US" altLang="zh-CN" dirty="0"/>
          </a:p>
          <a:p>
            <a:endParaRPr lang="en-US" altLang="zh-CN" dirty="0"/>
          </a:p>
          <a:p>
            <a:endParaRPr lang="en-US" altLang="zh-CN" dirty="0"/>
          </a:p>
          <a:p>
            <a:r>
              <a:rPr lang="en-US" altLang="zh-CN" dirty="0"/>
              <a:t>//</a:t>
            </a:r>
            <a:r>
              <a:rPr lang="zh-CN" altLang="en-US" dirty="0"/>
              <a:t>另一个拒绝文档具有直接效果的原因是，作者发现在所提交的补丁的质量中没有显著的差异，这个是通过提交活动的被拒绝率所度量的。作者一开始的期望是开发</a:t>
            </a:r>
            <a:r>
              <a:rPr lang="en-US" altLang="zh-CN" dirty="0"/>
              <a:t>//</a:t>
            </a:r>
            <a:r>
              <a:rPr lang="zh-CN" altLang="en-US" dirty="0"/>
              <a:t>人员访问架构文档以提高所提交代码的质量或提高评阅人审核的质量，但是数据显示两个时期的被拒绝率没有明显的差异（</a:t>
            </a:r>
            <a:r>
              <a:rPr lang="en-US" altLang="zh-CN" dirty="0"/>
              <a:t>p</a:t>
            </a:r>
            <a:r>
              <a:rPr lang="zh-CN" altLang="en-US" dirty="0"/>
              <a:t>值为</a:t>
            </a:r>
            <a:r>
              <a:rPr lang="en-US" altLang="zh-CN" dirty="0"/>
              <a:t>0.58</a:t>
            </a:r>
            <a:r>
              <a:rPr lang="zh-CN" altLang="en-US" dirty="0"/>
              <a:t>）。这其中可能混杂很多因素</a:t>
            </a:r>
            <a:r>
              <a:rPr lang="en-US" altLang="zh-CN" dirty="0"/>
              <a:t>//</a:t>
            </a:r>
            <a:r>
              <a:rPr lang="zh-CN" altLang="en-US" dirty="0"/>
              <a:t>，包含开发人员引入新人 和 更困难的问题得到解决。因此，分析没有找到改善质量的证据。</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29</a:t>
            </a:fld>
            <a:endParaRPr lang="zh-CN" altLang="en-US"/>
          </a:p>
        </p:txBody>
      </p:sp>
    </p:spTree>
    <p:extLst>
      <p:ext uri="{BB962C8B-B14F-4D97-AF65-F5344CB8AC3E}">
        <p14:creationId xmlns:p14="http://schemas.microsoft.com/office/powerpoint/2010/main" val="28241475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30</a:t>
            </a:fld>
            <a:endParaRPr lang="zh-CN" altLang="en-US"/>
          </a:p>
        </p:txBody>
      </p:sp>
    </p:spTree>
    <p:extLst>
      <p:ext uri="{BB962C8B-B14F-4D97-AF65-F5344CB8AC3E}">
        <p14:creationId xmlns:p14="http://schemas.microsoft.com/office/powerpoint/2010/main" val="2325107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31</a:t>
            </a:fld>
            <a:endParaRPr lang="zh-CN" altLang="en-US"/>
          </a:p>
        </p:txBody>
      </p:sp>
    </p:spTree>
    <p:extLst>
      <p:ext uri="{BB962C8B-B14F-4D97-AF65-F5344CB8AC3E}">
        <p14:creationId xmlns:p14="http://schemas.microsoft.com/office/powerpoint/2010/main" val="3879344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32</a:t>
            </a:fld>
            <a:endParaRPr lang="zh-CN" altLang="en-US"/>
          </a:p>
        </p:txBody>
      </p:sp>
    </p:spTree>
    <p:extLst>
      <p:ext uri="{BB962C8B-B14F-4D97-AF65-F5344CB8AC3E}">
        <p14:creationId xmlns:p14="http://schemas.microsoft.com/office/powerpoint/2010/main" val="3637704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33</a:t>
            </a:fld>
            <a:endParaRPr lang="zh-CN" altLang="en-US"/>
          </a:p>
        </p:txBody>
      </p:sp>
    </p:spTree>
    <p:extLst>
      <p:ext uri="{BB962C8B-B14F-4D97-AF65-F5344CB8AC3E}">
        <p14:creationId xmlns:p14="http://schemas.microsoft.com/office/powerpoint/2010/main" val="39773535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34</a:t>
            </a:fld>
            <a:endParaRPr lang="zh-CN" altLang="en-US"/>
          </a:p>
        </p:txBody>
      </p:sp>
    </p:spTree>
    <p:extLst>
      <p:ext uri="{BB962C8B-B14F-4D97-AF65-F5344CB8AC3E}">
        <p14:creationId xmlns:p14="http://schemas.microsoft.com/office/powerpoint/2010/main" val="3150485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35</a:t>
            </a:fld>
            <a:endParaRPr lang="zh-CN" altLang="en-US"/>
          </a:p>
        </p:txBody>
      </p:sp>
    </p:spTree>
    <p:extLst>
      <p:ext uri="{BB962C8B-B14F-4D97-AF65-F5344CB8AC3E}">
        <p14:creationId xmlns:p14="http://schemas.microsoft.com/office/powerpoint/2010/main" val="1764773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r>
              <a:rPr lang="en-US" altLang="zh-CN" dirty="0"/>
              <a:t>1.</a:t>
            </a:r>
            <a:r>
              <a:rPr lang="zh-CN" altLang="en-US" dirty="0"/>
              <a:t>说一下没有控制组的原因：不可行。所以采取了</a:t>
            </a:r>
            <a:r>
              <a:rPr lang="en-US" altLang="zh-CN" dirty="0"/>
              <a:t>pre/post</a:t>
            </a:r>
            <a:r>
              <a:rPr lang="zh-CN" altLang="en-US" dirty="0"/>
              <a:t>研究方法，即前后变化对比方法</a:t>
            </a:r>
            <a:endParaRPr lang="en-US" altLang="zh-CN" dirty="0"/>
          </a:p>
          <a:p>
            <a:endParaRPr lang="en-US" altLang="zh-CN" dirty="0"/>
          </a:p>
          <a:p>
            <a:r>
              <a:rPr lang="en-US" altLang="zh-CN" dirty="0"/>
              <a:t>2.</a:t>
            </a:r>
            <a:r>
              <a:rPr lang="zh-CN" altLang="en-US" dirty="0"/>
              <a:t>说一下为什么可复制性较差</a:t>
            </a:r>
            <a:endParaRPr lang="en-US" altLang="zh-CN" dirty="0"/>
          </a:p>
          <a:p>
            <a:endParaRPr lang="en-US" altLang="zh-CN" dirty="0"/>
          </a:p>
          <a:p>
            <a:r>
              <a:rPr lang="en-US" altLang="zh-CN" dirty="0"/>
              <a:t>3.</a:t>
            </a:r>
            <a:r>
              <a:rPr lang="zh-CN" altLang="en-US" dirty="0"/>
              <a:t>就是说其他人写的</a:t>
            </a:r>
            <a:r>
              <a:rPr lang="en-US" altLang="zh-CN" dirty="0"/>
              <a:t>HDFS</a:t>
            </a:r>
            <a:r>
              <a:rPr lang="zh-CN" altLang="en-US" dirty="0"/>
              <a:t>文档出现了，这个意外的文档在一定程度上影响了实验数据的真实可靠性。</a:t>
            </a:r>
            <a:endParaRPr lang="en-US" altLang="zh-CN" dirty="0"/>
          </a:p>
          <a:p>
            <a:r>
              <a:rPr lang="zh-CN" altLang="en-US" dirty="0"/>
              <a:t>新用户的涌入会使新的贡献者与提交者出现。另外，新用户的出现必然导致了整个项目中各项活动的增加，其中也包括了提交活动。新用户提交了低质量代码也影响了架构文档对开发人员代码质量在两个实验期的差别。另外，</a:t>
            </a:r>
            <a:r>
              <a:rPr lang="zh-CN" altLang="en-US"/>
              <a:t>随着项目随时间的变化而变得更成熟，开发人员遇到的问题的难度出现了变化</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36</a:t>
            </a:fld>
            <a:endParaRPr lang="zh-CN" altLang="en-US"/>
          </a:p>
        </p:txBody>
      </p:sp>
    </p:spTree>
    <p:extLst>
      <p:ext uri="{BB962C8B-B14F-4D97-AF65-F5344CB8AC3E}">
        <p14:creationId xmlns:p14="http://schemas.microsoft.com/office/powerpoint/2010/main" val="2602258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37</a:t>
            </a:fld>
            <a:endParaRPr lang="zh-CN" altLang="en-US"/>
          </a:p>
        </p:txBody>
      </p:sp>
    </p:spTree>
    <p:extLst>
      <p:ext uri="{BB962C8B-B14F-4D97-AF65-F5344CB8AC3E}">
        <p14:creationId xmlns:p14="http://schemas.microsoft.com/office/powerpoint/2010/main" val="209442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我们知道软件维护是为了改正错误或者满足新的需求而修改软件的过程，并且软件维护的工作量大，成本高。由此怎么样使得软件在维护阶段修改起来比较简单、容易，引起了人们的广泛关注。那么软件的可维护性有体现在哪些方面呢？</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38</a:t>
            </a:fld>
            <a:endParaRPr lang="zh-CN" altLang="en-US"/>
          </a:p>
        </p:txBody>
      </p:sp>
    </p:spTree>
    <p:extLst>
      <p:ext uri="{BB962C8B-B14F-4D97-AF65-F5344CB8AC3E}">
        <p14:creationId xmlns:p14="http://schemas.microsoft.com/office/powerpoint/2010/main" val="184781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3</a:t>
            </a:fld>
            <a:endParaRPr lang="zh-CN" altLang="en-US"/>
          </a:p>
        </p:txBody>
      </p:sp>
    </p:spTree>
    <p:extLst>
      <p:ext uri="{BB962C8B-B14F-4D97-AF65-F5344CB8AC3E}">
        <p14:creationId xmlns:p14="http://schemas.microsoft.com/office/powerpoint/2010/main" val="41409180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可理解性。。。。。。。可理解性往往与文档、接口、信息隐藏等等有关。可测试性。。。。。与文档有很大的关系。可移植性。。。。最好用</a:t>
            </a:r>
            <a:r>
              <a:rPr lang="en-US" altLang="zh-CN" dirty="0"/>
              <a:t>java</a:t>
            </a:r>
            <a:r>
              <a:rPr lang="zh-CN" altLang="en-US" dirty="0"/>
              <a:t>写。可修改性。。。。与各个时期的文档有关，跟软件的架构、代码的书写、接口的设计等等有很大的关系。</a:t>
            </a:r>
            <a:endParaRPr lang="en-US" altLang="zh-CN" dirty="0"/>
          </a:p>
          <a:p>
            <a:r>
              <a:rPr lang="zh-CN" altLang="en-US" dirty="0"/>
              <a:t>在工程中，怎么样评判软件的设计是否有利于以后维护阶段的修改，或者怎么评判现有的软件是否具有较好的可维护性呢</a:t>
            </a:r>
            <a:r>
              <a:rPr lang="en-US" altLang="zh-CN" dirty="0"/>
              <a:t>?</a:t>
            </a:r>
          </a:p>
          <a:p>
            <a:r>
              <a:rPr lang="zh-CN" altLang="en-US" dirty="0"/>
              <a:t>最近几十年了，人们对应软件设计的</a:t>
            </a:r>
            <a:r>
              <a:rPr lang="en-US" altLang="zh-CN" dirty="0"/>
              <a:t>4</a:t>
            </a:r>
            <a:r>
              <a:rPr lang="zh-CN" altLang="en-US" dirty="0"/>
              <a:t>个环节：数据设计、体系结构设计、接口设计以及过程设计，提出了很多的度量标准。如基于代码的</a:t>
            </a:r>
            <a:r>
              <a:rPr lang="en-US" altLang="zh-CN" dirty="0" err="1"/>
              <a:t>mccabe</a:t>
            </a:r>
            <a:r>
              <a:rPr lang="zh-CN" altLang="en-US" dirty="0"/>
              <a:t>环形复杂度、</a:t>
            </a:r>
            <a:r>
              <a:rPr lang="en-US" altLang="zh-CN" dirty="0" err="1"/>
              <a:t>ck</a:t>
            </a:r>
            <a:r>
              <a:rPr lang="zh-CN" altLang="en-US" dirty="0"/>
              <a:t>标准等等。像本篇文章介绍的解耦水平是基于架构的也有类似的</a:t>
            </a:r>
            <a:r>
              <a:rPr lang="en-US" altLang="zh-CN" dirty="0"/>
              <a:t>metric:</a:t>
            </a:r>
          </a:p>
          <a:p>
            <a:endParaRPr lang="en-US" altLang="zh-CN" dirty="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39</a:t>
            </a:fld>
            <a:endParaRPr lang="zh-CN" altLang="en-US"/>
          </a:p>
        </p:txBody>
      </p:sp>
    </p:spTree>
    <p:extLst>
      <p:ext uri="{BB962C8B-B14F-4D97-AF65-F5344CB8AC3E}">
        <p14:creationId xmlns:p14="http://schemas.microsoft.com/office/powerpoint/2010/main" val="349513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水平和传播成本。我们今天要讲的解耦水平是在这两种度量标准之上提出来的。现在我们看一下什么是独立水平（讲完之后说缺点）。。。。。看一下什么是传播成本（说缺点）。正是由于这两种方法存在这样的不足之处，德雷克塞尔大学的蔡元方提出了解耦水平</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40</a:t>
            </a:fld>
            <a:endParaRPr lang="zh-CN" altLang="en-US"/>
          </a:p>
        </p:txBody>
      </p:sp>
    </p:spTree>
    <p:extLst>
      <p:ext uri="{BB962C8B-B14F-4D97-AF65-F5344CB8AC3E}">
        <p14:creationId xmlns:p14="http://schemas.microsoft.com/office/powerpoint/2010/main" val="838760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独立水平和传播成本。我们今天要讲的解耦水平是在这两种度量标准之上提出来的。现在我们看一下什么是独立水平（讲完之后说缺点）。。。。。看一下什么是传播成本（说缺点）。正是由于这两种方法存在这样的不足之处，德雷克塞尔大学的蔡元方提出了解耦水平</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41</a:t>
            </a:fld>
            <a:endParaRPr lang="zh-CN" altLang="en-US"/>
          </a:p>
        </p:txBody>
      </p:sp>
    </p:spTree>
    <p:extLst>
      <p:ext uri="{BB962C8B-B14F-4D97-AF65-F5344CB8AC3E}">
        <p14:creationId xmlns:p14="http://schemas.microsoft.com/office/powerpoint/2010/main" val="3568188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说小的、独立的、可以改变的模块更具有价值。这一点我们想一下，在修改软件的时候跟多情况下都会出现动一发而牵全身的情况，模块比较小的时候你的错误定位也会比较容易、模块内部之间的联系也相对简单。独立是你改变了一个模块，甚至是用一个更好的模块替换了它，然而对其他模块没有丝毫影响，这样是不是很好？接下来为大家说一下相较于另外两种方法</a:t>
            </a:r>
            <a:r>
              <a:rPr lang="en-US" altLang="zh-CN" dirty="0"/>
              <a:t>dl</a:t>
            </a:r>
            <a:r>
              <a:rPr lang="zh-CN" altLang="en-US" dirty="0"/>
              <a:t>是怎么改进的。</a:t>
            </a:r>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42</a:t>
            </a:fld>
            <a:endParaRPr lang="zh-CN" altLang="en-US"/>
          </a:p>
        </p:txBody>
      </p:sp>
    </p:spTree>
    <p:extLst>
      <p:ext uri="{BB962C8B-B14F-4D97-AF65-F5344CB8AC3E}">
        <p14:creationId xmlns:p14="http://schemas.microsoft.com/office/powerpoint/2010/main" val="2600702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43</a:t>
            </a:fld>
            <a:endParaRPr lang="zh-CN" altLang="en-US"/>
          </a:p>
        </p:txBody>
      </p:sp>
    </p:spTree>
    <p:extLst>
      <p:ext uri="{BB962C8B-B14F-4D97-AF65-F5344CB8AC3E}">
        <p14:creationId xmlns:p14="http://schemas.microsoft.com/office/powerpoint/2010/main" val="4084522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44</a:t>
            </a:fld>
            <a:endParaRPr lang="zh-CN" altLang="en-US"/>
          </a:p>
        </p:txBody>
      </p:sp>
    </p:spTree>
    <p:extLst>
      <p:ext uri="{BB962C8B-B14F-4D97-AF65-F5344CB8AC3E}">
        <p14:creationId xmlns:p14="http://schemas.microsoft.com/office/powerpoint/2010/main" val="2168522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45</a:t>
            </a:fld>
            <a:endParaRPr lang="zh-CN" altLang="en-US"/>
          </a:p>
        </p:txBody>
      </p:sp>
    </p:spTree>
    <p:extLst>
      <p:ext uri="{BB962C8B-B14F-4D97-AF65-F5344CB8AC3E}">
        <p14:creationId xmlns:p14="http://schemas.microsoft.com/office/powerpoint/2010/main" val="4530036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46</a:t>
            </a:fld>
            <a:endParaRPr lang="zh-CN" altLang="en-US"/>
          </a:p>
        </p:txBody>
      </p:sp>
    </p:spTree>
    <p:extLst>
      <p:ext uri="{BB962C8B-B14F-4D97-AF65-F5344CB8AC3E}">
        <p14:creationId xmlns:p14="http://schemas.microsoft.com/office/powerpoint/2010/main" val="3549469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47</a:t>
            </a:fld>
            <a:endParaRPr lang="zh-CN" altLang="en-US"/>
          </a:p>
        </p:txBody>
      </p:sp>
    </p:spTree>
    <p:extLst>
      <p:ext uri="{BB962C8B-B14F-4D97-AF65-F5344CB8AC3E}">
        <p14:creationId xmlns:p14="http://schemas.microsoft.com/office/powerpoint/2010/main" val="14666019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48</a:t>
            </a:fld>
            <a:endParaRPr lang="zh-CN" altLang="en-US"/>
          </a:p>
        </p:txBody>
      </p:sp>
    </p:spTree>
    <p:extLst>
      <p:ext uri="{BB962C8B-B14F-4D97-AF65-F5344CB8AC3E}">
        <p14:creationId xmlns:p14="http://schemas.microsoft.com/office/powerpoint/2010/main" val="3414818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zh-CN" altLang="en-US" dirty="0"/>
              <a:t>到这里大家回顾一下我们小组展示故障定位技术的思路：首先向大家简单的介绍了故障定位的一些基本概念，然后向大家介绍了传统故障定位技术，接着向大家展示了先进的故障定位技术。然后我又向大家介绍了度量故障定位技术的有效性及效率的方法。接下来，我再向大家简单介绍一下为了这个领域的一些研究方向：</a:t>
            </a:r>
            <a:endParaRPr lang="en-US" altLang="zh-CN" dirty="0"/>
          </a:p>
          <a:p>
            <a:endParaRPr lang="en-US" altLang="zh-CN" dirty="0"/>
          </a:p>
          <a:p>
            <a:r>
              <a:rPr lang="zh-CN" altLang="en-US" dirty="0"/>
              <a:t>首先大家看第一个：多错误环境下的故障定位技术。</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4</a:t>
            </a:fld>
            <a:endParaRPr lang="zh-CN" altLang="en-US"/>
          </a:p>
        </p:txBody>
      </p:sp>
    </p:spTree>
    <p:extLst>
      <p:ext uri="{BB962C8B-B14F-4D97-AF65-F5344CB8AC3E}">
        <p14:creationId xmlns:p14="http://schemas.microsoft.com/office/powerpoint/2010/main" val="7476695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49</a:t>
            </a:fld>
            <a:endParaRPr lang="zh-CN" altLang="en-US"/>
          </a:p>
        </p:txBody>
      </p:sp>
    </p:spTree>
    <p:extLst>
      <p:ext uri="{BB962C8B-B14F-4D97-AF65-F5344CB8AC3E}">
        <p14:creationId xmlns:p14="http://schemas.microsoft.com/office/powerpoint/2010/main" val="41187209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50</a:t>
            </a:fld>
            <a:endParaRPr lang="zh-CN" altLang="en-US"/>
          </a:p>
        </p:txBody>
      </p:sp>
    </p:spTree>
    <p:extLst>
      <p:ext uri="{BB962C8B-B14F-4D97-AF65-F5344CB8AC3E}">
        <p14:creationId xmlns:p14="http://schemas.microsoft.com/office/powerpoint/2010/main" val="3820066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51</a:t>
            </a:fld>
            <a:endParaRPr lang="zh-CN" altLang="en-US"/>
          </a:p>
        </p:txBody>
      </p:sp>
    </p:spTree>
    <p:extLst>
      <p:ext uri="{BB962C8B-B14F-4D97-AF65-F5344CB8AC3E}">
        <p14:creationId xmlns:p14="http://schemas.microsoft.com/office/powerpoint/2010/main" val="6160631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8D290A28-58BF-4201-9177-E8E66CE7EA22}" type="slidenum">
              <a:rPr lang="zh-CN" altLang="en-US" smtClean="0"/>
              <a:pPr>
                <a:defRPr/>
              </a:pPr>
              <a:t>52</a:t>
            </a:fld>
            <a:endParaRPr lang="zh-CN" altLang="en-US"/>
          </a:p>
        </p:txBody>
      </p:sp>
    </p:spTree>
    <p:extLst>
      <p:ext uri="{BB962C8B-B14F-4D97-AF65-F5344CB8AC3E}">
        <p14:creationId xmlns:p14="http://schemas.microsoft.com/office/powerpoint/2010/main" val="15741366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比如说我们贪图便宜买了一个手机。今天手机坏了去修，花了几块钱。明天手机又坏了又去修，花了几十块钱。然后又坏了，修理需要花费几百块钱。那这个时候，维修成本可能已经超过购买的成本或者说，维修不如直接去买个新的，那这个时候我们可能就会选择去换个手机。</a:t>
            </a:r>
            <a:endParaRPr lang="en-US" altLang="zh-CN" dirty="0"/>
          </a:p>
          <a:p>
            <a:endParaRPr lang="en-US" altLang="zh-CN" dirty="0"/>
          </a:p>
          <a:p>
            <a:r>
              <a:rPr lang="zh-CN" altLang="en-US" dirty="0"/>
              <a:t>技术负债类似于住进一个漏雨的屋子，只要下雨就得清理雨水，而且漏洞随时间增加，维修成本随之增加，最好的解决办法就是修好屋顶。</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53</a:t>
            </a:fld>
            <a:endParaRPr lang="zh-CN" altLang="en-US"/>
          </a:p>
        </p:txBody>
      </p:sp>
    </p:spTree>
    <p:extLst>
      <p:ext uri="{BB962C8B-B14F-4D97-AF65-F5344CB8AC3E}">
        <p14:creationId xmlns:p14="http://schemas.microsoft.com/office/powerpoint/2010/main" val="6006828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56</a:t>
            </a:fld>
            <a:endParaRPr lang="zh-CN" altLang="en-US"/>
          </a:p>
        </p:txBody>
      </p:sp>
    </p:spTree>
    <p:extLst>
      <p:ext uri="{BB962C8B-B14F-4D97-AF65-F5344CB8AC3E}">
        <p14:creationId xmlns:p14="http://schemas.microsoft.com/office/powerpoint/2010/main" val="15251350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06DE5-1201-4ABE-8D9D-9508C23AA589}" type="slidenum">
              <a:rPr lang="zh-CN" altLang="en-US" smtClean="0"/>
              <a:pPr>
                <a:defRPr/>
              </a:pPr>
              <a:t>58</a:t>
            </a:fld>
            <a:endParaRPr lang="zh-CN" altLang="en-US"/>
          </a:p>
        </p:txBody>
      </p:sp>
    </p:spTree>
    <p:extLst>
      <p:ext uri="{BB962C8B-B14F-4D97-AF65-F5344CB8AC3E}">
        <p14:creationId xmlns:p14="http://schemas.microsoft.com/office/powerpoint/2010/main" val="5880528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CN" dirty="0"/>
          </a:p>
        </p:txBody>
      </p:sp>
      <p:sp>
        <p:nvSpPr>
          <p:cNvPr id="4" name="灯片编号占位符 3"/>
          <p:cNvSpPr>
            <a:spLocks noGrp="1"/>
          </p:cNvSpPr>
          <p:nvPr>
            <p:ph type="sldNum" sz="quarter" idx="5"/>
          </p:nvPr>
        </p:nvSpPr>
        <p:spPr/>
        <p:txBody>
          <a:bodyPr/>
          <a:lstStyle/>
          <a:p>
            <a:pPr>
              <a:defRPr/>
            </a:pPr>
            <a:fld id="{C8D98E8D-15BC-43FF-A167-2CB85717DEF5}" type="slidenum">
              <a:rPr lang="zh-CN" altLang="en-US" smtClean="0"/>
              <a:pPr>
                <a:defRPr/>
              </a:pPr>
              <a:t>76</a:t>
            </a:fld>
            <a:endParaRPr lang="zh-CN" altLang="en-US"/>
          </a:p>
        </p:txBody>
      </p:sp>
    </p:spTree>
    <p:extLst>
      <p:ext uri="{BB962C8B-B14F-4D97-AF65-F5344CB8AC3E}">
        <p14:creationId xmlns:p14="http://schemas.microsoft.com/office/powerpoint/2010/main" val="24632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5</a:t>
            </a:fld>
            <a:endParaRPr lang="zh-CN" altLang="en-US"/>
          </a:p>
        </p:txBody>
      </p:sp>
    </p:spTree>
    <p:extLst>
      <p:ext uri="{BB962C8B-B14F-4D97-AF65-F5344CB8AC3E}">
        <p14:creationId xmlns:p14="http://schemas.microsoft.com/office/powerpoint/2010/main" val="1311095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zh-CN" altLang="en-US" dirty="0"/>
              <a:t>执行剖面用通俗的话讲就是系统再执行某一个测试用例时，各个功能的执行频数</a:t>
            </a:r>
            <a:endParaRPr lang="en-US" altLang="zh-CN" dirty="0"/>
          </a:p>
          <a:p>
            <a:endParaRPr lang="en-US" altLang="zh-CN" dirty="0"/>
          </a:p>
          <a:p>
            <a:r>
              <a:rPr lang="zh-CN" altLang="en-US" dirty="0"/>
              <a:t>解释一下：两个怀疑值相同的时候怎么办，引入一个</a:t>
            </a:r>
            <a:r>
              <a:rPr lang="en-US" altLang="zh-CN" dirty="0"/>
              <a:t>bright</a:t>
            </a:r>
            <a:r>
              <a:rPr lang="zh-CN" altLang="en-US" dirty="0"/>
              <a:t>的变量，如果</a:t>
            </a:r>
            <a:r>
              <a:rPr lang="en-US" altLang="zh-CN" dirty="0"/>
              <a:t>bright</a:t>
            </a:r>
            <a:r>
              <a:rPr lang="zh-CN" altLang="en-US" dirty="0"/>
              <a:t>也相等的话，现在还没有解决方案（</a:t>
            </a:r>
            <a:r>
              <a:rPr lang="en-US" altLang="zh-CN" dirty="0"/>
              <a:t>2016</a:t>
            </a:r>
            <a:r>
              <a:rPr lang="zh-CN" altLang="en-US" dirty="0"/>
              <a:t>年的综述文章中写的</a:t>
            </a:r>
            <a:r>
              <a:rPr lang="en-US" altLang="zh-CN" dirty="0"/>
              <a:t>400</a:t>
            </a:r>
            <a:r>
              <a:rPr lang="zh-CN" altLang="en-US" dirty="0"/>
              <a:t>多篇文章）</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6</a:t>
            </a:fld>
            <a:endParaRPr lang="zh-CN" altLang="en-US"/>
          </a:p>
        </p:txBody>
      </p:sp>
    </p:spTree>
    <p:extLst>
      <p:ext uri="{BB962C8B-B14F-4D97-AF65-F5344CB8AC3E}">
        <p14:creationId xmlns:p14="http://schemas.microsoft.com/office/powerpoint/2010/main" val="335152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zh-CN" altLang="en-US" dirty="0"/>
              <a:t>另一个研究的方向关注</a:t>
            </a:r>
            <a:r>
              <a:rPr lang="en-US" altLang="zh-CN" dirty="0"/>
              <a:t>Oracle</a:t>
            </a:r>
            <a:r>
              <a:rPr lang="zh-CN" altLang="en-US" dirty="0"/>
              <a:t>问题。</a:t>
            </a:r>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7</a:t>
            </a:fld>
            <a:endParaRPr lang="zh-CN" altLang="en-US"/>
          </a:p>
        </p:txBody>
      </p:sp>
    </p:spTree>
    <p:extLst>
      <p:ext uri="{BB962C8B-B14F-4D97-AF65-F5344CB8AC3E}">
        <p14:creationId xmlns:p14="http://schemas.microsoft.com/office/powerpoint/2010/main" val="107120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endParaRPr lang="en-US" altLang="zh-CN" dirty="0"/>
          </a:p>
        </p:txBody>
      </p:sp>
      <p:sp>
        <p:nvSpPr>
          <p:cNvPr id="4" name="灯片编号占位符 3"/>
          <p:cNvSpPr>
            <a:spLocks noGrp="1"/>
          </p:cNvSpPr>
          <p:nvPr>
            <p:ph type="sldNum" sz="quarter" idx="5"/>
          </p:nvPr>
        </p:nvSpPr>
        <p:spPr/>
        <p:txBody>
          <a:bodyPr/>
          <a:lstStyle/>
          <a:p>
            <a:pPr>
              <a:defRPr/>
            </a:pPr>
            <a:fld id="{497B0B02-E463-4BA8-9563-07C43ECFCB65}" type="slidenum">
              <a:rPr lang="zh-CN" altLang="en-US" smtClean="0"/>
              <a:pPr>
                <a:defRPr/>
              </a:pPr>
              <a:t>8</a:t>
            </a:fld>
            <a:endParaRPr lang="zh-CN" altLang="en-US"/>
          </a:p>
        </p:txBody>
      </p:sp>
    </p:spTree>
    <p:extLst>
      <p:ext uri="{BB962C8B-B14F-4D97-AF65-F5344CB8AC3E}">
        <p14:creationId xmlns:p14="http://schemas.microsoft.com/office/powerpoint/2010/main" val="348075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0" y="6308725"/>
            <a:ext cx="9144000" cy="576263"/>
          </a:xfrm>
          <a:prstGeom prst="rect">
            <a:avLst/>
          </a:prstGeom>
          <a:solidFill>
            <a:schemeClr val="bg1"/>
          </a:solidFill>
          <a:ln>
            <a:noFill/>
          </a:ln>
          <a:effectLst/>
          <a:extLs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a:solidFill>
                <a:schemeClr val="tx2"/>
              </a:solidFill>
            </a:endParaRPr>
          </a:p>
        </p:txBody>
      </p:sp>
      <p:sp>
        <p:nvSpPr>
          <p:cNvPr id="5" name="Rectangle 44"/>
          <p:cNvSpPr>
            <a:spLocks noChangeArrowheads="1"/>
          </p:cNvSpPr>
          <p:nvPr/>
        </p:nvSpPr>
        <p:spPr bwMode="ltGray">
          <a:xfrm>
            <a:off x="0" y="0"/>
            <a:ext cx="9144000" cy="908050"/>
          </a:xfrm>
          <a:prstGeom prst="rect">
            <a:avLst/>
          </a:prstGeom>
          <a:solidFill>
            <a:schemeClr val="tx1">
              <a:lumMod val="50000"/>
            </a:schemeClr>
          </a:solidFill>
          <a:ln>
            <a:noFill/>
          </a:ln>
        </p:spPr>
        <p:txBody>
          <a:bodyPr wrap="none" anchor="ctr"/>
          <a:lstStyle/>
          <a:p>
            <a:pPr>
              <a:defRPr/>
            </a:pPr>
            <a:endParaRPr lang="zh-CN" altLang="en-US"/>
          </a:p>
        </p:txBody>
      </p:sp>
      <p:sp>
        <p:nvSpPr>
          <p:cNvPr id="6" name="Rectangle 46"/>
          <p:cNvSpPr>
            <a:spLocks noChangeArrowheads="1"/>
          </p:cNvSpPr>
          <p:nvPr userDrawn="1"/>
        </p:nvSpPr>
        <p:spPr bwMode="black">
          <a:xfrm>
            <a:off x="0" y="908050"/>
            <a:ext cx="9144000" cy="730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11"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3988" y="6343650"/>
            <a:ext cx="2627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13"/>
          <p:cNvSpPr>
            <a:spLocks noChangeShapeType="1"/>
          </p:cNvSpPr>
          <p:nvPr userDrawn="1"/>
        </p:nvSpPr>
        <p:spPr bwMode="auto">
          <a:xfrm>
            <a:off x="0" y="6313488"/>
            <a:ext cx="91440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9" name="Picture 6" descr="http://ts4.cn.mm.bing.net/th?id=I.4697973446345403&amp;pid=1.9"/>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灯片编号占位符 5"/>
          <p:cNvSpPr>
            <a:spLocks noGrp="1"/>
          </p:cNvSpPr>
          <p:nvPr>
            <p:ph type="sldNum" sz="quarter" idx="10"/>
          </p:nvPr>
        </p:nvSpPr>
        <p:spPr/>
        <p:txBody>
          <a:bodyPr/>
          <a:lstStyle>
            <a:lvl1pPr>
              <a:defRPr/>
            </a:lvl1pPr>
          </a:lstStyle>
          <a:p>
            <a:pPr>
              <a:defRPr/>
            </a:pPr>
            <a:fld id="{6337C2ED-F8B8-42AF-AAE8-1A5EF27EF62C}" type="slidenum">
              <a:rPr lang="en-US" altLang="zh-CN"/>
              <a:pPr>
                <a:defRPr/>
              </a:pPr>
              <a:t>‹#›</a:t>
            </a:fld>
            <a:endParaRPr lang="en-US" altLang="zh-CN" dirty="0"/>
          </a:p>
        </p:txBody>
      </p:sp>
    </p:spTree>
    <p:extLst>
      <p:ext uri="{BB962C8B-B14F-4D97-AF65-F5344CB8AC3E}">
        <p14:creationId xmlns:p14="http://schemas.microsoft.com/office/powerpoint/2010/main" val="6927873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75000">
              <a:srgbClr val="F0EBD5"/>
            </a:gs>
            <a:gs pos="100000">
              <a:srgbClr val="D1C39F"/>
            </a:gs>
          </a:gsLst>
          <a:lin ang="2700000" scaled="1"/>
          <a:tileRect/>
        </a:gra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4925" y="981075"/>
            <a:ext cx="903605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Rectangle 2"/>
          <p:cNvSpPr>
            <a:spLocks noGrp="1" noChangeArrowheads="1"/>
          </p:cNvSpPr>
          <p:nvPr>
            <p:ph type="title"/>
          </p:nvPr>
        </p:nvSpPr>
        <p:spPr bwMode="white">
          <a:xfrm>
            <a:off x="2862263" y="152400"/>
            <a:ext cx="6096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1" name="灯片编号占位符 5"/>
          <p:cNvSpPr>
            <a:spLocks noGrp="1"/>
          </p:cNvSpPr>
          <p:nvPr>
            <p:ph type="sldNum" sz="quarter" idx="4"/>
          </p:nvPr>
        </p:nvSpPr>
        <p:spPr bwMode="auto">
          <a:xfrm>
            <a:off x="3276600" y="6480175"/>
            <a:ext cx="2133600" cy="2921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400">
                <a:solidFill>
                  <a:schemeClr val="tx2"/>
                </a:solidFill>
                <a:latin typeface="+mn-lt"/>
              </a:defRPr>
            </a:lvl1pPr>
          </a:lstStyle>
          <a:p>
            <a:pPr>
              <a:defRPr/>
            </a:pPr>
            <a:fld id="{2414F427-4406-492A-BFBB-1497244CF9FF}"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884" r:id="rId1"/>
  </p:sldLayoutIdLst>
  <p:hf sldNum="0" hdr="0"/>
  <p:txStyles>
    <p:titleStyle>
      <a:lvl1pPr algn="r" rtl="0" eaLnBrk="0" fontAlgn="base" hangingPunct="0">
        <a:spcBef>
          <a:spcPct val="0"/>
        </a:spcBef>
        <a:spcAft>
          <a:spcPct val="0"/>
        </a:spcAft>
        <a:defRPr sz="3200">
          <a:solidFill>
            <a:schemeClr val="bg1"/>
          </a:solidFill>
          <a:latin typeface="Arial" charset="0"/>
          <a:ea typeface="+mj-ea"/>
          <a:cs typeface="+mj-cs"/>
        </a:defRPr>
      </a:lvl1pPr>
      <a:lvl2pPr algn="r" rtl="0" eaLnBrk="0" fontAlgn="base" hangingPunct="0">
        <a:spcBef>
          <a:spcPct val="0"/>
        </a:spcBef>
        <a:spcAft>
          <a:spcPct val="0"/>
        </a:spcAft>
        <a:defRPr sz="3200">
          <a:solidFill>
            <a:schemeClr val="bg1"/>
          </a:solidFill>
          <a:latin typeface="Arial" charset="0"/>
        </a:defRPr>
      </a:lvl2pPr>
      <a:lvl3pPr algn="r" rtl="0" eaLnBrk="0" fontAlgn="base" hangingPunct="0">
        <a:spcBef>
          <a:spcPct val="0"/>
        </a:spcBef>
        <a:spcAft>
          <a:spcPct val="0"/>
        </a:spcAft>
        <a:defRPr sz="3200">
          <a:solidFill>
            <a:schemeClr val="bg1"/>
          </a:solidFill>
          <a:latin typeface="Arial" charset="0"/>
        </a:defRPr>
      </a:lvl3pPr>
      <a:lvl4pPr algn="r" rtl="0" eaLnBrk="0" fontAlgn="base" hangingPunct="0">
        <a:spcBef>
          <a:spcPct val="0"/>
        </a:spcBef>
        <a:spcAft>
          <a:spcPct val="0"/>
        </a:spcAft>
        <a:defRPr sz="3200">
          <a:solidFill>
            <a:schemeClr val="bg1"/>
          </a:solidFill>
          <a:latin typeface="Arial" charset="0"/>
        </a:defRPr>
      </a:lvl4pPr>
      <a:lvl5pPr algn="r" rtl="0" eaLnBrk="0" fontAlgn="base" hangingPunct="0">
        <a:spcBef>
          <a:spcPct val="0"/>
        </a:spcBef>
        <a:spcAft>
          <a:spcPct val="0"/>
        </a:spcAft>
        <a:defRPr sz="3200">
          <a:solidFill>
            <a:schemeClr val="bg1"/>
          </a:solidFill>
          <a:latin typeface="Arial" charset="0"/>
        </a:defRPr>
      </a:lvl5pPr>
      <a:lvl6pPr marL="457200" algn="r" rtl="0" eaLnBrk="1" fontAlgn="base" hangingPunct="1">
        <a:spcBef>
          <a:spcPct val="0"/>
        </a:spcBef>
        <a:spcAft>
          <a:spcPct val="0"/>
        </a:spcAft>
        <a:defRPr sz="3200">
          <a:solidFill>
            <a:schemeClr val="bg1"/>
          </a:solidFill>
          <a:latin typeface="Verdana" pitchFamily="34" charset="0"/>
        </a:defRPr>
      </a:lvl6pPr>
      <a:lvl7pPr marL="914400" algn="r" rtl="0" eaLnBrk="1" fontAlgn="base" hangingPunct="1">
        <a:spcBef>
          <a:spcPct val="0"/>
        </a:spcBef>
        <a:spcAft>
          <a:spcPct val="0"/>
        </a:spcAft>
        <a:defRPr sz="3200">
          <a:solidFill>
            <a:schemeClr val="bg1"/>
          </a:solidFill>
          <a:latin typeface="Verdana" pitchFamily="34" charset="0"/>
        </a:defRPr>
      </a:lvl7pPr>
      <a:lvl8pPr marL="1371600" algn="r" rtl="0" eaLnBrk="1" fontAlgn="base" hangingPunct="1">
        <a:spcBef>
          <a:spcPct val="0"/>
        </a:spcBef>
        <a:spcAft>
          <a:spcPct val="0"/>
        </a:spcAft>
        <a:defRPr sz="3200">
          <a:solidFill>
            <a:schemeClr val="bg1"/>
          </a:solidFill>
          <a:latin typeface="Verdana" pitchFamily="34" charset="0"/>
        </a:defRPr>
      </a:lvl8pPr>
      <a:lvl9pPr marL="1828800" algn="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accent2"/>
          </a:solidFill>
          <a:latin typeface="Arial" charset="0"/>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Arial" pitchFamily="34" charset="0"/>
        </a:defRPr>
      </a:lvl6pPr>
      <a:lvl7pPr marL="2971800" indent="-228600" algn="l" rtl="0" eaLnBrk="1" fontAlgn="base" hangingPunct="1">
        <a:spcBef>
          <a:spcPct val="20000"/>
        </a:spcBef>
        <a:spcAft>
          <a:spcPct val="0"/>
        </a:spcAft>
        <a:buChar char="»"/>
        <a:defRPr sz="2000">
          <a:solidFill>
            <a:schemeClr val="tx1"/>
          </a:solidFill>
          <a:latin typeface="Arial" pitchFamily="34" charset="0"/>
        </a:defRPr>
      </a:lvl7pPr>
      <a:lvl8pPr marL="3429000" indent="-228600" algn="l" rtl="0" eaLnBrk="1" fontAlgn="base" hangingPunct="1">
        <a:spcBef>
          <a:spcPct val="20000"/>
        </a:spcBef>
        <a:spcAft>
          <a:spcPct val="0"/>
        </a:spcAft>
        <a:buChar char="»"/>
        <a:defRPr sz="2000">
          <a:solidFill>
            <a:schemeClr val="tx1"/>
          </a:solidFill>
          <a:latin typeface="Arial" pitchFamily="34" charset="0"/>
        </a:defRPr>
      </a:lvl8pPr>
      <a:lvl9pPr marL="3886200" indent="-228600"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8.xml"/><Relationship Id="rId5" Type="http://schemas.openxmlformats.org/officeDocument/2006/relationships/image" Target="../media/image21.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9.xml"/><Relationship Id="rId5" Type="http://schemas.openxmlformats.org/officeDocument/2006/relationships/image" Target="../media/image22.png"/><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30.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32.xml"/><Relationship Id="rId5" Type="http://schemas.openxmlformats.org/officeDocument/2006/relationships/image" Target="../media/image23.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33.xml"/><Relationship Id="rId5" Type="http://schemas.openxmlformats.org/officeDocument/2006/relationships/image" Target="../media/image24.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35.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36.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3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38.xml"/><Relationship Id="rId5" Type="http://schemas.openxmlformats.org/officeDocument/2006/relationships/image" Target="../media/image3.jpeg"/><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6.wmf"/><Relationship Id="rId5" Type="http://schemas.openxmlformats.org/officeDocument/2006/relationships/oleObject" Target="../embeddings/oleObject1.bin"/><Relationship Id="rId4" Type="http://schemas.openxmlformats.org/officeDocument/2006/relationships/image" Target="../media/image3.jpe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42.xml"/><Relationship Id="rId7"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3.jpeg"/><Relationship Id="rId9" Type="http://schemas.openxmlformats.org/officeDocument/2006/relationships/image" Target="../media/image27.wmf"/></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34.wmf"/><Relationship Id="rId3" Type="http://schemas.openxmlformats.org/officeDocument/2006/relationships/slideLayout" Target="../slideLayouts/slideLayout1.xml"/><Relationship Id="rId7" Type="http://schemas.openxmlformats.org/officeDocument/2006/relationships/image" Target="../media/image31.wmf"/><Relationship Id="rId12" Type="http://schemas.openxmlformats.org/officeDocument/2006/relationships/oleObject" Target="../embeddings/oleObject6.bin"/><Relationship Id="rId2" Type="http://schemas.openxmlformats.org/officeDocument/2006/relationships/tags" Target="../tags/tag39.xml"/><Relationship Id="rId16" Type="http://schemas.openxmlformats.org/officeDocument/2006/relationships/oleObject" Target="../embeddings/oleObject8.bin"/><Relationship Id="rId1" Type="http://schemas.openxmlformats.org/officeDocument/2006/relationships/vmlDrawing" Target="../drawings/vmlDrawing3.vml"/><Relationship Id="rId6" Type="http://schemas.openxmlformats.org/officeDocument/2006/relationships/oleObject" Target="../embeddings/oleObject3.bin"/><Relationship Id="rId11" Type="http://schemas.openxmlformats.org/officeDocument/2006/relationships/image" Target="../media/image33.wmf"/><Relationship Id="rId5" Type="http://schemas.openxmlformats.org/officeDocument/2006/relationships/image" Target="../media/image3.jpeg"/><Relationship Id="rId15" Type="http://schemas.openxmlformats.org/officeDocument/2006/relationships/image" Target="../media/image35.wmf"/><Relationship Id="rId10" Type="http://schemas.openxmlformats.org/officeDocument/2006/relationships/oleObject" Target="../embeddings/oleObject5.bin"/><Relationship Id="rId4" Type="http://schemas.openxmlformats.org/officeDocument/2006/relationships/notesSlide" Target="../notesSlides/notesSlide44.xml"/><Relationship Id="rId9" Type="http://schemas.openxmlformats.org/officeDocument/2006/relationships/image" Target="../media/image32.wmf"/><Relationship Id="rId1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9.wmf"/><Relationship Id="rId3" Type="http://schemas.openxmlformats.org/officeDocument/2006/relationships/slideLayout" Target="../slideLayouts/slideLayout1.xml"/><Relationship Id="rId7" Type="http://schemas.openxmlformats.org/officeDocument/2006/relationships/image" Target="../media/image36.wmf"/><Relationship Id="rId12" Type="http://schemas.openxmlformats.org/officeDocument/2006/relationships/oleObject" Target="../embeddings/oleObject12.bin"/><Relationship Id="rId17" Type="http://schemas.openxmlformats.org/officeDocument/2006/relationships/image" Target="../media/image41.wmf"/><Relationship Id="rId2" Type="http://schemas.openxmlformats.org/officeDocument/2006/relationships/tags" Target="../tags/tag40.xml"/><Relationship Id="rId16"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oleObject" Target="../embeddings/oleObject9.bin"/><Relationship Id="rId11" Type="http://schemas.openxmlformats.org/officeDocument/2006/relationships/image" Target="../media/image38.wmf"/><Relationship Id="rId5" Type="http://schemas.openxmlformats.org/officeDocument/2006/relationships/image" Target="../media/image3.jpeg"/><Relationship Id="rId15" Type="http://schemas.openxmlformats.org/officeDocument/2006/relationships/image" Target="../media/image40.wmf"/><Relationship Id="rId10" Type="http://schemas.openxmlformats.org/officeDocument/2006/relationships/oleObject" Target="../embeddings/oleObject11.bin"/><Relationship Id="rId4" Type="http://schemas.openxmlformats.org/officeDocument/2006/relationships/notesSlide" Target="../notesSlides/notesSlide45.xml"/><Relationship Id="rId9" Type="http://schemas.openxmlformats.org/officeDocument/2006/relationships/image" Target="../media/image37.wmf"/><Relationship Id="rId14"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45.wmf"/><Relationship Id="rId3" Type="http://schemas.openxmlformats.org/officeDocument/2006/relationships/slideLayout" Target="../slideLayouts/slideLayout1.xml"/><Relationship Id="rId7" Type="http://schemas.openxmlformats.org/officeDocument/2006/relationships/image" Target="../media/image42.wmf"/><Relationship Id="rId12" Type="http://schemas.openxmlformats.org/officeDocument/2006/relationships/oleObject" Target="../embeddings/oleObject18.bin"/><Relationship Id="rId17" Type="http://schemas.openxmlformats.org/officeDocument/2006/relationships/image" Target="../media/image47.wmf"/><Relationship Id="rId2" Type="http://schemas.openxmlformats.org/officeDocument/2006/relationships/tags" Target="../tags/tag41.xml"/><Relationship Id="rId16" Type="http://schemas.openxmlformats.org/officeDocument/2006/relationships/oleObject" Target="../embeddings/oleObject20.bin"/><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44.wmf"/><Relationship Id="rId5" Type="http://schemas.openxmlformats.org/officeDocument/2006/relationships/image" Target="../media/image3.jpeg"/><Relationship Id="rId15" Type="http://schemas.openxmlformats.org/officeDocument/2006/relationships/image" Target="../media/image46.wmf"/><Relationship Id="rId10" Type="http://schemas.openxmlformats.org/officeDocument/2006/relationships/oleObject" Target="../embeddings/oleObject17.bin"/><Relationship Id="rId4" Type="http://schemas.openxmlformats.org/officeDocument/2006/relationships/notesSlide" Target="../notesSlides/notesSlide46.xml"/><Relationship Id="rId9" Type="http://schemas.openxmlformats.org/officeDocument/2006/relationships/image" Target="../media/image43.wmf"/><Relationship Id="rId1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ags" Target="../tags/tag4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ags" Target="../tags/tag43.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ags" Target="../tags/tag4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ags" Target="../tags/tag45.xml"/><Relationship Id="rId5" Type="http://schemas.openxmlformats.org/officeDocument/2006/relationships/image" Target="../media/image50.png"/><Relationship Id="rId4" Type="http://schemas.openxmlformats.org/officeDocument/2006/relationships/image" Target="../media/image3.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46.xml"/><Relationship Id="rId5" Type="http://schemas.openxmlformats.org/officeDocument/2006/relationships/image" Target="../media/image51.png"/><Relationship Id="rId4" Type="http://schemas.openxmlformats.org/officeDocument/2006/relationships/image" Target="../media/image3.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tags" Target="../tags/tag47.xml"/><Relationship Id="rId5" Type="http://schemas.openxmlformats.org/officeDocument/2006/relationships/image" Target="../media/image52.png"/><Relationship Id="rId4" Type="http://schemas.openxmlformats.org/officeDocument/2006/relationships/image" Target="../media/image3.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48.xml"/><Relationship Id="rId4" Type="http://schemas.openxmlformats.org/officeDocument/2006/relationships/image" Target="../media/image3.jpeg"/></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jpeg"/><Relationship Id="rId7" Type="http://schemas.openxmlformats.org/officeDocument/2006/relationships/image" Target="../media/image58.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59.wmf"/></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63.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62.wmf"/><Relationship Id="rId4" Type="http://schemas.openxmlformats.org/officeDocument/2006/relationships/oleObject" Target="../embeddings/oleObject25.bin"/></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tags" Target="../tags/tag49.xml"/><Relationship Id="rId5" Type="http://schemas.openxmlformats.org/officeDocument/2006/relationships/image" Target="../media/image3.jpe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zh-CN" altLang="en-US" dirty="0">
                <a:latin typeface="楷体" panose="02010609060101010101" pitchFamily="49" charset="-122"/>
                <a:ea typeface="楷体" panose="02010609060101010101" pitchFamily="49" charset="-122"/>
              </a:rPr>
              <a:t>背景</a:t>
            </a:r>
          </a:p>
        </p:txBody>
      </p:sp>
      <p:sp>
        <p:nvSpPr>
          <p:cNvPr id="10" name="TextBox 9"/>
          <p:cNvSpPr txBox="1">
            <a:spLocks noChangeArrowheads="1"/>
          </p:cNvSpPr>
          <p:nvPr/>
        </p:nvSpPr>
        <p:spPr bwMode="auto">
          <a:xfrm>
            <a:off x="361162" y="1160046"/>
            <a:ext cx="23386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1.1</a:t>
            </a:r>
            <a:r>
              <a:rPr lang="en-US" altLang="zh-CN" sz="2400" dirty="0">
                <a:latin typeface="Verdana" pitchFamily="34" charset="0"/>
              </a:rPr>
              <a:t> </a:t>
            </a:r>
            <a:r>
              <a:rPr lang="zh-CN" altLang="en-US" sz="2400" dirty="0">
                <a:latin typeface="楷体" panose="02010609060101010101" pitchFamily="49" charset="-122"/>
                <a:ea typeface="楷体" panose="02010609060101010101" pitchFamily="49" charset="-122"/>
              </a:rPr>
              <a:t>软件测试</a:t>
            </a:r>
            <a:endParaRPr lang="en-US" altLang="zh-CN" sz="1600" dirty="0">
              <a:solidFill>
                <a:schemeClr val="bg1">
                  <a:lumMod val="75000"/>
                </a:schemeClr>
              </a:solidFill>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92E3281D-40E9-4354-9722-323481FF1EC3}"/>
              </a:ext>
            </a:extLst>
          </p:cNvPr>
          <p:cNvSpPr txBox="1"/>
          <p:nvPr/>
        </p:nvSpPr>
        <p:spPr>
          <a:xfrm>
            <a:off x="870198" y="1697384"/>
            <a:ext cx="7403603" cy="858377"/>
          </a:xfrm>
          <a:prstGeom prst="rect">
            <a:avLst/>
          </a:prstGeom>
          <a:noFill/>
        </p:spPr>
        <p:txBody>
          <a:bodyPr wrap="square" rtlCol="0">
            <a:spAutoFit/>
          </a:bodyPr>
          <a:lstStyle/>
          <a:p>
            <a:pPr>
              <a:lnSpc>
                <a:spcPct val="150000"/>
              </a:lnSpc>
            </a:pPr>
            <a:r>
              <a:rPr lang="zh-CN" altLang="en-US" b="0" dirty="0">
                <a:solidFill>
                  <a:schemeClr val="tx2"/>
                </a:solidFill>
                <a:latin typeface="宋体" panose="02010600030101010101" pitchFamily="2" charset="-122"/>
              </a:rPr>
              <a:t>从软件的</a:t>
            </a:r>
            <a:r>
              <a:rPr lang="zh-CN" altLang="en-US" b="0" dirty="0">
                <a:latin typeface="宋体" panose="02010600030101010101" pitchFamily="2" charset="-122"/>
              </a:rPr>
              <a:t>输入域</a:t>
            </a:r>
            <a:r>
              <a:rPr lang="zh-CN" altLang="en-US" b="0" dirty="0">
                <a:solidFill>
                  <a:schemeClr val="tx2"/>
                </a:solidFill>
                <a:latin typeface="宋体" panose="02010600030101010101" pitchFamily="2" charset="-122"/>
              </a:rPr>
              <a:t>中选择一批</a:t>
            </a:r>
            <a:r>
              <a:rPr lang="zh-CN" altLang="en-US" b="0" dirty="0">
                <a:latin typeface="宋体" panose="02010600030101010101" pitchFamily="2" charset="-122"/>
              </a:rPr>
              <a:t>测试用例</a:t>
            </a:r>
            <a:r>
              <a:rPr lang="zh-CN" altLang="en-US" b="0" dirty="0">
                <a:solidFill>
                  <a:schemeClr val="tx2"/>
                </a:solidFill>
                <a:latin typeface="宋体" panose="02010600030101010101" pitchFamily="2" charset="-122"/>
              </a:rPr>
              <a:t>，利用这些测试用例</a:t>
            </a:r>
            <a:r>
              <a:rPr lang="zh-CN" altLang="en-US" b="0" dirty="0">
                <a:latin typeface="宋体" panose="02010600030101010101" pitchFamily="2" charset="-122"/>
              </a:rPr>
              <a:t>执行程序</a:t>
            </a:r>
            <a:r>
              <a:rPr lang="zh-CN" altLang="en-US" b="0" dirty="0">
                <a:solidFill>
                  <a:schemeClr val="tx2"/>
                </a:solidFill>
                <a:latin typeface="宋体" panose="02010600030101010101" pitchFamily="2" charset="-122"/>
              </a:rPr>
              <a:t>，比较执行结果是否符合</a:t>
            </a:r>
            <a:r>
              <a:rPr lang="zh-CN" altLang="en-US" b="0" dirty="0">
                <a:latin typeface="宋体" panose="02010600030101010101" pitchFamily="2" charset="-122"/>
              </a:rPr>
              <a:t>测试预期</a:t>
            </a:r>
            <a:r>
              <a:rPr lang="zh-CN" altLang="en-US" b="0" dirty="0">
                <a:solidFill>
                  <a:schemeClr val="tx2"/>
                </a:solidFill>
                <a:latin typeface="宋体" panose="02010600030101010101" pitchFamily="2" charset="-122"/>
              </a:rPr>
              <a:t>，若不符合则表明软件中存在故障</a:t>
            </a:r>
          </a:p>
        </p:txBody>
      </p:sp>
      <p:sp>
        <p:nvSpPr>
          <p:cNvPr id="40" name="文本框 39">
            <a:extLst>
              <a:ext uri="{FF2B5EF4-FFF2-40B4-BE49-F238E27FC236}">
                <a16:creationId xmlns:a16="http://schemas.microsoft.com/office/drawing/2014/main" id="{16C0234E-19B5-429A-BE48-DF6128B1A0F1}"/>
              </a:ext>
            </a:extLst>
          </p:cNvPr>
          <p:cNvSpPr txBox="1"/>
          <p:nvPr/>
        </p:nvSpPr>
        <p:spPr>
          <a:xfrm>
            <a:off x="2456924" y="3674428"/>
            <a:ext cx="818419" cy="276999"/>
          </a:xfrm>
          <a:prstGeom prst="rect">
            <a:avLst/>
          </a:prstGeom>
          <a:noFill/>
        </p:spPr>
        <p:txBody>
          <a:bodyPr wrap="square" rtlCol="0">
            <a:spAutoFit/>
          </a:bodyPr>
          <a:lstStyle/>
          <a:p>
            <a:r>
              <a:rPr lang="zh-CN" altLang="en-US" sz="1200" b="0" dirty="0">
                <a:solidFill>
                  <a:schemeClr val="tx2"/>
                </a:solidFill>
                <a:latin typeface="宋体" panose="02010600030101010101" pitchFamily="2" charset="-122"/>
                <a:ea typeface="宋体" panose="02010600030101010101" pitchFamily="2" charset="-122"/>
              </a:rPr>
              <a:t>待测程序</a:t>
            </a:r>
          </a:p>
        </p:txBody>
      </p:sp>
      <p:pic>
        <p:nvPicPr>
          <p:cNvPr id="41" name="图片 40">
            <a:extLst>
              <a:ext uri="{FF2B5EF4-FFF2-40B4-BE49-F238E27FC236}">
                <a16:creationId xmlns:a16="http://schemas.microsoft.com/office/drawing/2014/main" id="{440C2F76-1009-4B4E-8713-13203DC45F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2639" y="2978611"/>
            <a:ext cx="701521" cy="701521"/>
          </a:xfrm>
          <a:prstGeom prst="rect">
            <a:avLst/>
          </a:prstGeom>
        </p:spPr>
      </p:pic>
      <p:sp>
        <p:nvSpPr>
          <p:cNvPr id="42" name="文本框 41">
            <a:extLst>
              <a:ext uri="{FF2B5EF4-FFF2-40B4-BE49-F238E27FC236}">
                <a16:creationId xmlns:a16="http://schemas.microsoft.com/office/drawing/2014/main" id="{2FFA77F0-33DA-4EB1-BBB5-73C9CEB46685}"/>
              </a:ext>
            </a:extLst>
          </p:cNvPr>
          <p:cNvSpPr txBox="1"/>
          <p:nvPr/>
        </p:nvSpPr>
        <p:spPr>
          <a:xfrm>
            <a:off x="3952282" y="3681801"/>
            <a:ext cx="962435" cy="276999"/>
          </a:xfrm>
          <a:prstGeom prst="rect">
            <a:avLst/>
          </a:prstGeom>
          <a:noFill/>
        </p:spPr>
        <p:txBody>
          <a:bodyPr wrap="square" rtlCol="0">
            <a:spAutoFit/>
          </a:bodyPr>
          <a:lstStyle/>
          <a:p>
            <a:r>
              <a:rPr lang="zh-CN" altLang="en-US" sz="1200" b="0" dirty="0">
                <a:solidFill>
                  <a:schemeClr val="tx2"/>
                </a:solidFill>
                <a:latin typeface="宋体" panose="02010600030101010101" pitchFamily="2" charset="-122"/>
                <a:ea typeface="宋体" panose="02010600030101010101" pitchFamily="2" charset="-122"/>
              </a:rPr>
              <a:t>测试结果</a:t>
            </a:r>
          </a:p>
        </p:txBody>
      </p:sp>
      <p:cxnSp>
        <p:nvCxnSpPr>
          <p:cNvPr id="43" name="直接箭头连接符 42">
            <a:extLst>
              <a:ext uri="{FF2B5EF4-FFF2-40B4-BE49-F238E27FC236}">
                <a16:creationId xmlns:a16="http://schemas.microsoft.com/office/drawing/2014/main" id="{F04C75A1-9E71-4CD1-BA19-6AD4526A6155}"/>
              </a:ext>
            </a:extLst>
          </p:cNvPr>
          <p:cNvCxnSpPr>
            <a:cxnSpLocks/>
          </p:cNvCxnSpPr>
          <p:nvPr/>
        </p:nvCxnSpPr>
        <p:spPr>
          <a:xfrm flipV="1">
            <a:off x="1784630" y="3315317"/>
            <a:ext cx="774217" cy="4295"/>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D9AE82BA-D0DA-4E4D-B593-FDA31FC18254}"/>
              </a:ext>
            </a:extLst>
          </p:cNvPr>
          <p:cNvCxnSpPr>
            <a:cxnSpLocks/>
            <a:endCxn id="41" idx="1"/>
          </p:cNvCxnSpPr>
          <p:nvPr/>
        </p:nvCxnSpPr>
        <p:spPr>
          <a:xfrm>
            <a:off x="3244315" y="3329372"/>
            <a:ext cx="748324" cy="0"/>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F7486F7D-207A-4F0E-A856-4E4D66960CE3}"/>
              </a:ext>
            </a:extLst>
          </p:cNvPr>
          <p:cNvSpPr txBox="1"/>
          <p:nvPr/>
        </p:nvSpPr>
        <p:spPr>
          <a:xfrm>
            <a:off x="1810523" y="3005834"/>
            <a:ext cx="794256" cy="276999"/>
          </a:xfrm>
          <a:prstGeom prst="rect">
            <a:avLst/>
          </a:prstGeom>
          <a:noFill/>
        </p:spPr>
        <p:txBody>
          <a:bodyPr wrap="square" rtlCol="0">
            <a:spAutoFit/>
          </a:bodyPr>
          <a:lstStyle/>
          <a:p>
            <a:r>
              <a:rPr lang="zh-CN" altLang="en-US" sz="1200" b="0" dirty="0">
                <a:solidFill>
                  <a:schemeClr val="tx2"/>
                </a:solidFill>
                <a:latin typeface="宋体" panose="02010600030101010101" pitchFamily="2" charset="-122"/>
                <a:ea typeface="宋体" panose="02010600030101010101" pitchFamily="2" charset="-122"/>
              </a:rPr>
              <a:t>执行</a:t>
            </a:r>
          </a:p>
        </p:txBody>
      </p:sp>
      <p:sp>
        <p:nvSpPr>
          <p:cNvPr id="46" name="文本框 45">
            <a:extLst>
              <a:ext uri="{FF2B5EF4-FFF2-40B4-BE49-F238E27FC236}">
                <a16:creationId xmlns:a16="http://schemas.microsoft.com/office/drawing/2014/main" id="{6BA768A1-68D7-4891-8270-A7491EB3EA7F}"/>
              </a:ext>
            </a:extLst>
          </p:cNvPr>
          <p:cNvSpPr txBox="1"/>
          <p:nvPr/>
        </p:nvSpPr>
        <p:spPr>
          <a:xfrm>
            <a:off x="3257880" y="3024745"/>
            <a:ext cx="794256" cy="276999"/>
          </a:xfrm>
          <a:prstGeom prst="rect">
            <a:avLst/>
          </a:prstGeom>
          <a:noFill/>
        </p:spPr>
        <p:txBody>
          <a:bodyPr wrap="square" rtlCol="0">
            <a:spAutoFit/>
          </a:bodyPr>
          <a:lstStyle/>
          <a:p>
            <a:r>
              <a:rPr lang="zh-CN" altLang="en-US" sz="1200" b="0" dirty="0">
                <a:solidFill>
                  <a:schemeClr val="tx2"/>
                </a:solidFill>
                <a:latin typeface="宋体" panose="02010600030101010101" pitchFamily="2" charset="-122"/>
                <a:ea typeface="宋体" panose="02010600030101010101" pitchFamily="2" charset="-122"/>
              </a:rPr>
              <a:t>输出</a:t>
            </a:r>
          </a:p>
        </p:txBody>
      </p:sp>
      <p:sp>
        <p:nvSpPr>
          <p:cNvPr id="47" name="矩形 46">
            <a:extLst>
              <a:ext uri="{FF2B5EF4-FFF2-40B4-BE49-F238E27FC236}">
                <a16:creationId xmlns:a16="http://schemas.microsoft.com/office/drawing/2014/main" id="{BD4CC671-2F23-47FA-87D5-4C10EF2EDB1A}"/>
              </a:ext>
            </a:extLst>
          </p:cNvPr>
          <p:cNvSpPr/>
          <p:nvPr/>
        </p:nvSpPr>
        <p:spPr>
          <a:xfrm>
            <a:off x="5223143" y="3024745"/>
            <a:ext cx="1152128" cy="58990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AA333FFD-7ADC-4532-B7C9-D4E47C4FEAE6}"/>
              </a:ext>
            </a:extLst>
          </p:cNvPr>
          <p:cNvSpPr txBox="1"/>
          <p:nvPr/>
        </p:nvSpPr>
        <p:spPr>
          <a:xfrm>
            <a:off x="5184683" y="3128944"/>
            <a:ext cx="1310193" cy="307777"/>
          </a:xfrm>
          <a:prstGeom prst="rect">
            <a:avLst/>
          </a:prstGeom>
          <a:noFill/>
        </p:spPr>
        <p:txBody>
          <a:bodyPr wrap="square" rtlCol="0">
            <a:spAutoFit/>
          </a:bodyPr>
          <a:lstStyle/>
          <a:p>
            <a:r>
              <a:rPr lang="zh-CN" altLang="en-US" sz="1400" b="0" dirty="0">
                <a:solidFill>
                  <a:schemeClr val="tx2"/>
                </a:solidFill>
                <a:latin typeface="宋体" panose="02010600030101010101" pitchFamily="2" charset="-122"/>
                <a:ea typeface="宋体" panose="02010600030101010101" pitchFamily="2" charset="-122"/>
              </a:rPr>
              <a:t>对比测试预期</a:t>
            </a:r>
          </a:p>
        </p:txBody>
      </p:sp>
      <p:pic>
        <p:nvPicPr>
          <p:cNvPr id="49" name="图片 48">
            <a:extLst>
              <a:ext uri="{FF2B5EF4-FFF2-40B4-BE49-F238E27FC236}">
                <a16:creationId xmlns:a16="http://schemas.microsoft.com/office/drawing/2014/main" id="{8996E0FB-09D2-4C31-874A-63E07786DA7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15474" y="2985983"/>
            <a:ext cx="658666" cy="658666"/>
          </a:xfrm>
          <a:prstGeom prst="rect">
            <a:avLst/>
          </a:prstGeom>
        </p:spPr>
      </p:pic>
      <p:sp>
        <p:nvSpPr>
          <p:cNvPr id="50" name="文本框 49">
            <a:extLst>
              <a:ext uri="{FF2B5EF4-FFF2-40B4-BE49-F238E27FC236}">
                <a16:creationId xmlns:a16="http://schemas.microsoft.com/office/drawing/2014/main" id="{2CE3B834-68AA-448C-955A-842B76ABE4D4}"/>
              </a:ext>
            </a:extLst>
          </p:cNvPr>
          <p:cNvSpPr txBox="1"/>
          <p:nvPr/>
        </p:nvSpPr>
        <p:spPr>
          <a:xfrm>
            <a:off x="6944967" y="3680132"/>
            <a:ext cx="962435" cy="276999"/>
          </a:xfrm>
          <a:prstGeom prst="rect">
            <a:avLst/>
          </a:prstGeom>
          <a:noFill/>
        </p:spPr>
        <p:txBody>
          <a:bodyPr wrap="square" rtlCol="0">
            <a:spAutoFit/>
          </a:bodyPr>
          <a:lstStyle/>
          <a:p>
            <a:r>
              <a:rPr lang="zh-CN" altLang="en-US" sz="1200" b="0" dirty="0">
                <a:solidFill>
                  <a:schemeClr val="tx2"/>
                </a:solidFill>
                <a:latin typeface="宋体" panose="02010600030101010101" pitchFamily="2" charset="-122"/>
                <a:ea typeface="宋体" panose="02010600030101010101" pitchFamily="2" charset="-122"/>
              </a:rPr>
              <a:t>测试预期</a:t>
            </a:r>
          </a:p>
        </p:txBody>
      </p:sp>
      <p:cxnSp>
        <p:nvCxnSpPr>
          <p:cNvPr id="51" name="直接箭头连接符 50">
            <a:extLst>
              <a:ext uri="{FF2B5EF4-FFF2-40B4-BE49-F238E27FC236}">
                <a16:creationId xmlns:a16="http://schemas.microsoft.com/office/drawing/2014/main" id="{FD17F304-18D9-41CB-B09E-4E1787279A16}"/>
              </a:ext>
            </a:extLst>
          </p:cNvPr>
          <p:cNvCxnSpPr>
            <a:stCxn id="49" idx="1"/>
          </p:cNvCxnSpPr>
          <p:nvPr/>
        </p:nvCxnSpPr>
        <p:spPr>
          <a:xfrm flipH="1">
            <a:off x="6375271" y="3315316"/>
            <a:ext cx="640203" cy="1"/>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A13844B5-399A-4E00-8F40-79A662FBB404}"/>
              </a:ext>
            </a:extLst>
          </p:cNvPr>
          <p:cNvCxnSpPr>
            <a:cxnSpLocks/>
            <a:stCxn id="41" idx="3"/>
            <a:endCxn id="47" idx="1"/>
          </p:cNvCxnSpPr>
          <p:nvPr/>
        </p:nvCxnSpPr>
        <p:spPr>
          <a:xfrm flipV="1">
            <a:off x="4694160" y="3319697"/>
            <a:ext cx="528983" cy="9675"/>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1F5BFB7F-9746-488F-822E-4035634A738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5478" y="2960052"/>
            <a:ext cx="664205" cy="701522"/>
          </a:xfrm>
          <a:prstGeom prst="rect">
            <a:avLst/>
          </a:prstGeom>
        </p:spPr>
      </p:pic>
      <p:pic>
        <p:nvPicPr>
          <p:cNvPr id="54" name="图片 53">
            <a:extLst>
              <a:ext uri="{FF2B5EF4-FFF2-40B4-BE49-F238E27FC236}">
                <a16:creationId xmlns:a16="http://schemas.microsoft.com/office/drawing/2014/main" id="{F9A26D52-A4D6-4A74-8AF1-3D6CD6ED5B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01397" y="2951152"/>
            <a:ext cx="664468" cy="664468"/>
          </a:xfrm>
          <a:prstGeom prst="rect">
            <a:avLst/>
          </a:prstGeom>
        </p:spPr>
      </p:pic>
      <p:sp>
        <p:nvSpPr>
          <p:cNvPr id="58" name="文本框 57">
            <a:extLst>
              <a:ext uri="{FF2B5EF4-FFF2-40B4-BE49-F238E27FC236}">
                <a16:creationId xmlns:a16="http://schemas.microsoft.com/office/drawing/2014/main" id="{DA325923-4BCD-4910-A10D-0E651138DDDD}"/>
              </a:ext>
            </a:extLst>
          </p:cNvPr>
          <p:cNvSpPr txBox="1"/>
          <p:nvPr/>
        </p:nvSpPr>
        <p:spPr>
          <a:xfrm>
            <a:off x="910096" y="3670302"/>
            <a:ext cx="1272597" cy="276999"/>
          </a:xfrm>
          <a:prstGeom prst="rect">
            <a:avLst/>
          </a:prstGeom>
          <a:noFill/>
        </p:spPr>
        <p:txBody>
          <a:bodyPr wrap="square" rtlCol="0">
            <a:spAutoFit/>
          </a:bodyPr>
          <a:lstStyle/>
          <a:p>
            <a:r>
              <a:rPr lang="zh-CN" altLang="en-US" sz="1200" b="0" dirty="0">
                <a:solidFill>
                  <a:schemeClr val="tx2"/>
                </a:solidFill>
                <a:latin typeface="宋体" panose="02010600030101010101" pitchFamily="2" charset="-122"/>
                <a:ea typeface="宋体" panose="02010600030101010101" pitchFamily="2" charset="-122"/>
              </a:rPr>
              <a:t>选择的测试用例</a:t>
            </a:r>
          </a:p>
        </p:txBody>
      </p:sp>
      <p:sp>
        <p:nvSpPr>
          <p:cNvPr id="55" name="文本框 54">
            <a:extLst>
              <a:ext uri="{FF2B5EF4-FFF2-40B4-BE49-F238E27FC236}">
                <a16:creationId xmlns:a16="http://schemas.microsoft.com/office/drawing/2014/main" id="{E272C2D7-6517-421F-ACE8-BC0D16D3E8E6}"/>
              </a:ext>
            </a:extLst>
          </p:cNvPr>
          <p:cNvSpPr txBox="1"/>
          <p:nvPr/>
        </p:nvSpPr>
        <p:spPr>
          <a:xfrm>
            <a:off x="813742" y="4547166"/>
            <a:ext cx="7460059" cy="858377"/>
          </a:xfrm>
          <a:prstGeom prst="rect">
            <a:avLst/>
          </a:prstGeom>
          <a:noFill/>
        </p:spPr>
        <p:txBody>
          <a:bodyPr wrap="square" rtlCol="0">
            <a:spAutoFit/>
          </a:bodyPr>
          <a:lstStyle/>
          <a:p>
            <a:pPr>
              <a:lnSpc>
                <a:spcPct val="150000"/>
              </a:lnSpc>
            </a:pPr>
            <a:r>
              <a:rPr lang="zh-CN" altLang="en-US" b="0" dirty="0">
                <a:solidFill>
                  <a:schemeClr val="tx2"/>
                </a:solidFill>
                <a:latin typeface="宋体" panose="02010600030101010101" pitchFamily="2" charset="-122"/>
              </a:rPr>
              <a:t>测试技术特有的</a:t>
            </a:r>
            <a:r>
              <a:rPr lang="zh-CN" altLang="en-US" b="0" dirty="0">
                <a:latin typeface="宋体" panose="02010600030101010101" pitchFamily="2" charset="-122"/>
              </a:rPr>
              <a:t>测试用例选择策略</a:t>
            </a:r>
            <a:r>
              <a:rPr lang="zh-CN" altLang="en-US" b="0" dirty="0">
                <a:solidFill>
                  <a:schemeClr val="tx2"/>
                </a:solidFill>
                <a:latin typeface="宋体" panose="02010600030101010101" pitchFamily="2" charset="-122"/>
              </a:rPr>
              <a:t>导致不同的测试技术在测试任务中的表现不同</a:t>
            </a:r>
            <a:r>
              <a:rPr lang="en-US" altLang="zh-CN" b="0" dirty="0">
                <a:solidFill>
                  <a:schemeClr val="tx2"/>
                </a:solidFill>
                <a:latin typeface="宋体" panose="02010600030101010101" pitchFamily="2" charset="-122"/>
              </a:rPr>
              <a:t>[1]</a:t>
            </a:r>
            <a:endParaRPr lang="zh-CN" altLang="en-US" b="0" dirty="0">
              <a:solidFill>
                <a:schemeClr val="tx2"/>
              </a:solidFill>
              <a:latin typeface="宋体" panose="02010600030101010101" pitchFamily="2" charset="-122"/>
            </a:endParaRPr>
          </a:p>
        </p:txBody>
      </p:sp>
      <p:sp>
        <p:nvSpPr>
          <p:cNvPr id="56" name="文本框 55">
            <a:extLst>
              <a:ext uri="{FF2B5EF4-FFF2-40B4-BE49-F238E27FC236}">
                <a16:creationId xmlns:a16="http://schemas.microsoft.com/office/drawing/2014/main" id="{00788C02-152E-47CA-8446-413C9309478C}"/>
              </a:ext>
            </a:extLst>
          </p:cNvPr>
          <p:cNvSpPr txBox="1"/>
          <p:nvPr/>
        </p:nvSpPr>
        <p:spPr>
          <a:xfrm>
            <a:off x="813742" y="5796320"/>
            <a:ext cx="8048167" cy="430887"/>
          </a:xfrm>
          <a:prstGeom prst="rect">
            <a:avLst/>
          </a:prstGeom>
          <a:noFill/>
        </p:spPr>
        <p:txBody>
          <a:bodyPr wrap="square" rtlCol="0">
            <a:spAutoFit/>
          </a:bodyPr>
          <a:lstStyle/>
          <a:p>
            <a:r>
              <a:rPr lang="en-US" altLang="zh-CN" sz="1100" b="0" dirty="0">
                <a:solidFill>
                  <a:schemeClr val="tx2"/>
                </a:solidFill>
              </a:rPr>
              <a:t>[1] Cai K Y , Li Y C , Liu K . Optimal and adaptive testing for software reliability assessment[J]. Information and Software Technology, 2004, 46(15):989-1000.</a:t>
            </a:r>
            <a:endParaRPr lang="zh-CN" altLang="en-US" sz="1100" b="0" dirty="0">
              <a:solidFill>
                <a:schemeClr val="tx2"/>
              </a:solidFill>
            </a:endParaRPr>
          </a:p>
        </p:txBody>
      </p:sp>
      <p:sp>
        <p:nvSpPr>
          <p:cNvPr id="64" name="文本框 63">
            <a:extLst>
              <a:ext uri="{FF2B5EF4-FFF2-40B4-BE49-F238E27FC236}">
                <a16:creationId xmlns:a16="http://schemas.microsoft.com/office/drawing/2014/main" id="{DA89CE3B-9846-41D4-A3E8-F0FCDD4CF22C}"/>
              </a:ext>
            </a:extLst>
          </p:cNvPr>
          <p:cNvSpPr txBox="1"/>
          <p:nvPr/>
        </p:nvSpPr>
        <p:spPr>
          <a:xfrm>
            <a:off x="971087" y="4143511"/>
            <a:ext cx="4608512" cy="307777"/>
          </a:xfrm>
          <a:prstGeom prst="rect">
            <a:avLst/>
          </a:prstGeom>
          <a:noFill/>
        </p:spPr>
        <p:txBody>
          <a:bodyPr wrap="square" rtlCol="0">
            <a:spAutoFit/>
          </a:bodyPr>
          <a:lstStyle/>
          <a:p>
            <a:pPr marL="285750" indent="-285750">
              <a:buFont typeface="Arial" panose="020B0604020202020204" pitchFamily="34" charset="0"/>
              <a:buChar char="•"/>
            </a:pPr>
            <a:r>
              <a:rPr lang="zh-CN" altLang="en-US" sz="1400" b="0" dirty="0">
                <a:solidFill>
                  <a:schemeClr val="tx2"/>
                </a:solidFill>
                <a:latin typeface="宋体" panose="02010600030101010101" pitchFamily="2" charset="-122"/>
                <a:ea typeface="宋体" panose="02010600030101010101" pitchFamily="2" charset="-122"/>
              </a:rPr>
              <a:t>测试预期：一种判断系统输出是否正确的机制</a:t>
            </a:r>
          </a:p>
        </p:txBody>
      </p:sp>
    </p:spTree>
    <p:custDataLst>
      <p:tags r:id="rId1"/>
    </p:custDataLst>
    <p:extLst>
      <p:ext uri="{BB962C8B-B14F-4D97-AF65-F5344CB8AC3E}">
        <p14:creationId xmlns:p14="http://schemas.microsoft.com/office/powerpoint/2010/main" val="83459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0"/>
      <p:bldP spid="42" grpId="0"/>
      <p:bldP spid="45" grpId="0"/>
      <p:bldP spid="46" grpId="0"/>
      <p:bldP spid="47" grpId="0" animBg="1"/>
      <p:bldP spid="48" grpId="0"/>
      <p:bldP spid="50" grpId="0"/>
      <p:bldP spid="58" grpId="0"/>
      <p:bldP spid="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6011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6.2 Test oracle</a:t>
            </a:r>
            <a:r>
              <a:rPr lang="zh-CN" altLang="en-US" sz="2400" dirty="0">
                <a:latin typeface="Verdana" pitchFamily="34" charset="0"/>
              </a:rPr>
              <a:t>错误对故障定位的影响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9</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1043608" y="1772816"/>
            <a:ext cx="5976664" cy="461665"/>
          </a:xfrm>
          <a:prstGeom prst="rect">
            <a:avLst/>
          </a:prstGeom>
          <a:noFill/>
        </p:spPr>
        <p:txBody>
          <a:bodyPr wrap="square" rtlCol="0">
            <a:spAutoFit/>
          </a:bodyPr>
          <a:lstStyle/>
          <a:p>
            <a:pPr marL="285750" indent="-285750">
              <a:buFont typeface="Wingdings" panose="05000000000000000000" pitchFamily="2" charset="2"/>
              <a:buChar char="Ø"/>
            </a:pPr>
            <a:endParaRPr lang="zh-CN" altLang="en-US" sz="2400" dirty="0">
              <a:solidFill>
                <a:schemeClr val="tx2"/>
              </a:solidFill>
            </a:endParaRPr>
          </a:p>
        </p:txBody>
      </p:sp>
      <p:sp>
        <p:nvSpPr>
          <p:cNvPr id="4" name="文本框 3"/>
          <p:cNvSpPr txBox="1"/>
          <p:nvPr/>
        </p:nvSpPr>
        <p:spPr>
          <a:xfrm>
            <a:off x="914461" y="1716474"/>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solidFill>
                  <a:schemeClr val="tx2"/>
                </a:solidFill>
              </a:rPr>
              <a:t>改进方案</a:t>
            </a:r>
          </a:p>
        </p:txBody>
      </p:sp>
      <p:sp>
        <p:nvSpPr>
          <p:cNvPr id="2" name="文本框 1"/>
          <p:cNvSpPr txBox="1"/>
          <p:nvPr/>
        </p:nvSpPr>
        <p:spPr>
          <a:xfrm>
            <a:off x="1259632" y="2290823"/>
            <a:ext cx="5544616" cy="923330"/>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重建一个新的</a:t>
            </a:r>
            <a:r>
              <a:rPr lang="en-US" altLang="zh-CN" b="0" dirty="0">
                <a:solidFill>
                  <a:schemeClr val="tx2"/>
                </a:solidFill>
              </a:rPr>
              <a:t>Test oracle</a:t>
            </a:r>
          </a:p>
          <a:p>
            <a:endParaRPr lang="en-US" altLang="zh-CN" b="0" dirty="0">
              <a:solidFill>
                <a:schemeClr val="tx2"/>
              </a:solidFill>
            </a:endParaRPr>
          </a:p>
          <a:p>
            <a:pPr marL="285750" indent="-285750">
              <a:buFont typeface="Wingdings" panose="05000000000000000000" pitchFamily="2" charset="2"/>
              <a:buChar char="Ø"/>
            </a:pPr>
            <a:r>
              <a:rPr lang="zh-CN" altLang="en-US" b="0" dirty="0">
                <a:solidFill>
                  <a:schemeClr val="tx2"/>
                </a:solidFill>
              </a:rPr>
              <a:t>自动改正原有</a:t>
            </a:r>
            <a:r>
              <a:rPr lang="en-US" altLang="zh-CN" b="0" dirty="0">
                <a:solidFill>
                  <a:schemeClr val="tx2"/>
                </a:solidFill>
              </a:rPr>
              <a:t>Test oracle</a:t>
            </a:r>
            <a:r>
              <a:rPr lang="zh-CN" altLang="en-US" b="0" dirty="0">
                <a:solidFill>
                  <a:schemeClr val="tx2"/>
                </a:solidFill>
              </a:rPr>
              <a:t>对测试结果的判断</a:t>
            </a:r>
          </a:p>
        </p:txBody>
      </p:sp>
      <p:sp>
        <p:nvSpPr>
          <p:cNvPr id="21" name="文本框 20"/>
          <p:cNvSpPr txBox="1"/>
          <p:nvPr/>
        </p:nvSpPr>
        <p:spPr>
          <a:xfrm>
            <a:off x="914461" y="3349484"/>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solidFill>
                  <a:schemeClr val="tx2"/>
                </a:solidFill>
              </a:rPr>
              <a:t>测试准则自动纠错算法</a:t>
            </a:r>
          </a:p>
        </p:txBody>
      </p:sp>
      <p:sp>
        <p:nvSpPr>
          <p:cNvPr id="3" name="文本框 2"/>
          <p:cNvSpPr txBox="1"/>
          <p:nvPr/>
        </p:nvSpPr>
        <p:spPr>
          <a:xfrm>
            <a:off x="1314453" y="3811149"/>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原理</a:t>
            </a:r>
          </a:p>
        </p:txBody>
      </p:sp>
      <p:sp>
        <p:nvSpPr>
          <p:cNvPr id="11" name="文本框 10"/>
          <p:cNvSpPr txBox="1"/>
          <p:nvPr/>
        </p:nvSpPr>
        <p:spPr>
          <a:xfrm>
            <a:off x="1547664" y="4247166"/>
            <a:ext cx="7524328" cy="369332"/>
          </a:xfrm>
          <a:prstGeom prst="rect">
            <a:avLst/>
          </a:prstGeom>
          <a:noFill/>
        </p:spPr>
        <p:txBody>
          <a:bodyPr wrap="square" rtlCol="0">
            <a:spAutoFit/>
          </a:bodyPr>
          <a:lstStyle/>
          <a:p>
            <a:r>
              <a:rPr lang="zh-CN" altLang="en-US" b="0" dirty="0">
                <a:solidFill>
                  <a:schemeClr val="tx2"/>
                </a:solidFill>
              </a:rPr>
              <a:t>经过相似测试路径的测试用例通常具有相同的测试结果</a:t>
            </a:r>
            <a:r>
              <a:rPr lang="en-US" altLang="zh-CN" b="0" dirty="0">
                <a:solidFill>
                  <a:schemeClr val="tx2"/>
                </a:solidFill>
              </a:rPr>
              <a:t>(</a:t>
            </a:r>
            <a:r>
              <a:rPr lang="zh-CN" altLang="en-US" b="0" dirty="0">
                <a:solidFill>
                  <a:schemeClr val="tx2"/>
                </a:solidFill>
              </a:rPr>
              <a:t>通过、不通过</a:t>
            </a:r>
            <a:r>
              <a:rPr lang="en-US" altLang="zh-CN" b="0" dirty="0">
                <a:solidFill>
                  <a:schemeClr val="tx2"/>
                </a:solidFill>
              </a:rPr>
              <a:t>)</a:t>
            </a:r>
            <a:endParaRPr lang="zh-CN" altLang="en-US" b="0" dirty="0">
              <a:solidFill>
                <a:schemeClr val="tx2"/>
              </a:solidFill>
            </a:endParaRPr>
          </a:p>
        </p:txBody>
      </p:sp>
      <p:sp>
        <p:nvSpPr>
          <p:cNvPr id="22" name="文本框 21"/>
          <p:cNvSpPr txBox="1"/>
          <p:nvPr/>
        </p:nvSpPr>
        <p:spPr>
          <a:xfrm>
            <a:off x="1305744" y="4733357"/>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思路</a:t>
            </a:r>
          </a:p>
        </p:txBody>
      </p:sp>
      <p:sp>
        <p:nvSpPr>
          <p:cNvPr id="23" name="文本框 22"/>
          <p:cNvSpPr txBox="1"/>
          <p:nvPr/>
        </p:nvSpPr>
        <p:spPr>
          <a:xfrm>
            <a:off x="1529102" y="5102689"/>
            <a:ext cx="7524328" cy="1200329"/>
          </a:xfrm>
          <a:prstGeom prst="rect">
            <a:avLst/>
          </a:prstGeom>
          <a:noFill/>
        </p:spPr>
        <p:txBody>
          <a:bodyPr wrap="square" rtlCol="0">
            <a:spAutoFit/>
          </a:bodyPr>
          <a:lstStyle/>
          <a:p>
            <a:r>
              <a:rPr lang="zh-CN" altLang="en-US" b="0" dirty="0">
                <a:solidFill>
                  <a:schemeClr val="tx2"/>
                </a:solidFill>
              </a:rPr>
              <a:t>对任意的测试用例，寻找与之具有相似测试路径的邻居测试用例集合，当发现目标测试用例与邻居测试用例</a:t>
            </a:r>
            <a:r>
              <a:rPr lang="zh-CN" altLang="en-US" b="0" dirty="0">
                <a:solidFill>
                  <a:srgbClr val="FF0000"/>
                </a:solidFill>
              </a:rPr>
              <a:t>具有明显不同</a:t>
            </a:r>
            <a:r>
              <a:rPr lang="zh-CN" altLang="en-US" b="0" dirty="0">
                <a:solidFill>
                  <a:schemeClr val="tx2"/>
                </a:solidFill>
              </a:rPr>
              <a:t>的测试结果时，量化该测试结果错误的可能性，如果该可能性超过某一个阈值就将该测试用例的测试结果取反</a:t>
            </a:r>
          </a:p>
        </p:txBody>
      </p:sp>
      <p:sp>
        <p:nvSpPr>
          <p:cNvPr id="16" name="标题 1">
            <a:extLst>
              <a:ext uri="{FF2B5EF4-FFF2-40B4-BE49-F238E27FC236}">
                <a16:creationId xmlns:a16="http://schemas.microsoft.com/office/drawing/2014/main" id="{CEA54A0F-CA11-40CA-BAD5-0A5876020F93}"/>
              </a:ext>
            </a:extLst>
          </p:cNvPr>
          <p:cNvSpPr>
            <a:spLocks noGrp="1"/>
          </p:cNvSpPr>
          <p:nvPr>
            <p:ph type="title"/>
          </p:nvPr>
        </p:nvSpPr>
        <p:spPr>
          <a:xfrm>
            <a:off x="7092279" y="152400"/>
            <a:ext cx="1865983" cy="685800"/>
          </a:xfrm>
        </p:spPr>
        <p:txBody>
          <a:bodyPr/>
          <a:lstStyle/>
          <a:p>
            <a:pPr eaLnBrk="1" hangingPunct="1"/>
            <a:r>
              <a:rPr lang="zh-CN" altLang="en-US" dirty="0">
                <a:latin typeface="楷体" panose="02010609060101010101" pitchFamily="49" charset="-122"/>
                <a:ea typeface="楷体" panose="02010609060101010101" pitchFamily="49" charset="-122"/>
              </a:rPr>
              <a:t>经验研究</a:t>
            </a:r>
          </a:p>
        </p:txBody>
      </p:sp>
    </p:spTree>
    <p:custDataLst>
      <p:tags r:id="rId1"/>
    </p:custDataLst>
    <p:extLst>
      <p:ext uri="{BB962C8B-B14F-4D97-AF65-F5344CB8AC3E}">
        <p14:creationId xmlns:p14="http://schemas.microsoft.com/office/powerpoint/2010/main" val="71247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4" grpId="0"/>
      <p:bldP spid="2" grpId="0" build="p"/>
      <p:bldP spid="21" grpId="0"/>
      <p:bldP spid="3" grpId="0"/>
      <p:bldP spid="1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6011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6.2 Test oracle</a:t>
            </a:r>
            <a:r>
              <a:rPr lang="zh-CN" altLang="en-US" sz="2400" dirty="0">
                <a:latin typeface="Verdana" pitchFamily="34" charset="0"/>
              </a:rPr>
              <a:t>错误对故障定位的影响</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6</a:t>
            </a:r>
            <a:r>
              <a:rPr lang="zh-CN" altLang="en-US" dirty="0">
                <a:latin typeface="Verdana" pitchFamily="34" charset="0"/>
                <a:ea typeface="宋体" pitchFamily="2" charset="-122"/>
              </a:rPr>
              <a:t> 未来研究展望</a:t>
            </a:r>
          </a:p>
        </p:txBody>
      </p:sp>
      <p:sp>
        <p:nvSpPr>
          <p:cNvPr id="8" name="文本框 7"/>
          <p:cNvSpPr txBox="1"/>
          <p:nvPr/>
        </p:nvSpPr>
        <p:spPr>
          <a:xfrm>
            <a:off x="1043608" y="1772816"/>
            <a:ext cx="5976664" cy="461665"/>
          </a:xfrm>
          <a:prstGeom prst="rect">
            <a:avLst/>
          </a:prstGeom>
          <a:noFill/>
        </p:spPr>
        <p:txBody>
          <a:bodyPr wrap="square" rtlCol="0">
            <a:spAutoFit/>
          </a:bodyPr>
          <a:lstStyle/>
          <a:p>
            <a:pPr marL="285750" indent="-285750">
              <a:buFont typeface="Wingdings" panose="05000000000000000000" pitchFamily="2" charset="2"/>
              <a:buChar char="Ø"/>
            </a:pPr>
            <a:endParaRPr lang="zh-CN" altLang="en-US" sz="2400" dirty="0">
              <a:solidFill>
                <a:schemeClr val="tx2"/>
              </a:solidFill>
            </a:endParaRPr>
          </a:p>
        </p:txBody>
      </p:sp>
      <p:sp>
        <p:nvSpPr>
          <p:cNvPr id="21" name="文本框 20"/>
          <p:cNvSpPr txBox="1"/>
          <p:nvPr/>
        </p:nvSpPr>
        <p:spPr>
          <a:xfrm>
            <a:off x="870942" y="1656077"/>
            <a:ext cx="4811315" cy="461665"/>
          </a:xfrm>
          <a:prstGeom prst="rect">
            <a:avLst/>
          </a:prstGeom>
          <a:noFill/>
        </p:spPr>
        <p:txBody>
          <a:bodyPr wrap="square" rtlCol="0">
            <a:spAutoFit/>
          </a:bodyPr>
          <a:lstStyle/>
          <a:p>
            <a:pPr marL="285750" indent="-285750">
              <a:buFont typeface="Wingdings" panose="05000000000000000000" pitchFamily="2" charset="2"/>
              <a:buChar char="n"/>
            </a:pPr>
            <a:r>
              <a:rPr lang="zh-CN" altLang="en-US" sz="2400" dirty="0">
                <a:solidFill>
                  <a:schemeClr val="tx2"/>
                </a:solidFill>
              </a:rPr>
              <a:t>测试准则自动纠错算法</a:t>
            </a:r>
            <a:r>
              <a:rPr lang="en-US" altLang="zh-CN" sz="2400" dirty="0">
                <a:solidFill>
                  <a:schemeClr val="tx2"/>
                </a:solidFill>
              </a:rPr>
              <a:t>(</a:t>
            </a:r>
            <a:r>
              <a:rPr lang="zh-CN" altLang="en-US" sz="2400" dirty="0">
                <a:solidFill>
                  <a:schemeClr val="tx2"/>
                </a:solidFill>
              </a:rPr>
              <a:t>续</a:t>
            </a:r>
            <a:r>
              <a:rPr lang="en-US" altLang="zh-CN" sz="2400" dirty="0">
                <a:solidFill>
                  <a:schemeClr val="tx2"/>
                </a:solidFill>
              </a:rPr>
              <a:t>)</a:t>
            </a:r>
            <a:endParaRPr lang="zh-CN" altLang="en-US" sz="2400" dirty="0">
              <a:solidFill>
                <a:schemeClr val="tx2"/>
              </a:solidFill>
            </a:endParaRPr>
          </a:p>
        </p:txBody>
      </p:sp>
      <p:sp>
        <p:nvSpPr>
          <p:cNvPr id="3" name="文本框 2"/>
          <p:cNvSpPr txBox="1"/>
          <p:nvPr/>
        </p:nvSpPr>
        <p:spPr>
          <a:xfrm>
            <a:off x="1232924" y="2202124"/>
            <a:ext cx="4104456"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0" dirty="0">
                <a:solidFill>
                  <a:schemeClr val="tx2"/>
                </a:solidFill>
              </a:rPr>
              <a:t>实现</a:t>
            </a: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59016855"/>
                  </p:ext>
                </p:extLst>
              </p:nvPr>
            </p:nvGraphicFramePr>
            <p:xfrm>
              <a:off x="1386696" y="2627406"/>
              <a:ext cx="2609240" cy="3615925"/>
            </p:xfrm>
            <a:graphic>
              <a:graphicData uri="http://schemas.openxmlformats.org/drawingml/2006/table">
                <a:tbl>
                  <a:tblPr firstRow="1" bandRow="1">
                    <a:tableStyleId>{8EC20E35-A176-4012-BC5E-935CFFF8708E}</a:tableStyleId>
                  </a:tblPr>
                  <a:tblGrid>
                    <a:gridCol w="2609240">
                      <a:extLst>
                        <a:ext uri="{9D8B030D-6E8A-4147-A177-3AD203B41FA5}">
                          <a16:colId xmlns:a16="http://schemas.microsoft.com/office/drawing/2014/main" val="1811559671"/>
                        </a:ext>
                      </a:extLst>
                    </a:gridCol>
                  </a:tblGrid>
                  <a:tr h="224639">
                    <a:tc>
                      <a:txBody>
                        <a:bodyPr/>
                        <a:lstStyle/>
                        <a:p>
                          <a:pPr algn="l"/>
                          <a:r>
                            <a:rPr lang="en-US" altLang="zh-CN" sz="900" dirty="0"/>
                            <a:t>Test oracle </a:t>
                          </a:r>
                          <a:r>
                            <a:rPr lang="zh-CN" altLang="en-US" sz="900" dirty="0"/>
                            <a:t>纠错算法</a:t>
                          </a:r>
                        </a:p>
                      </a:txBody>
                      <a:tcPr anchor="ctr"/>
                    </a:tc>
                    <a:extLst>
                      <a:ext uri="{0D108BD9-81ED-4DB2-BD59-A6C34878D82A}">
                        <a16:rowId xmlns:a16="http://schemas.microsoft.com/office/drawing/2014/main" val="4198588844"/>
                      </a:ext>
                    </a:extLst>
                  </a:tr>
                  <a:tr h="224639">
                    <a:tc>
                      <a:txBody>
                        <a:bodyPr/>
                        <a:lstStyle/>
                        <a:p>
                          <a:pPr algn="l"/>
                          <a:r>
                            <a:rPr lang="en-US" altLang="zh-CN" sz="900" dirty="0"/>
                            <a:t>Input: P,O(T),</a:t>
                          </a:r>
                          <a:r>
                            <a:rPr lang="en-US" altLang="zh-CN" sz="900" dirty="0" err="1"/>
                            <a:t>n,thres</a:t>
                          </a:r>
                          <a:endParaRPr lang="zh-CN" altLang="en-US" sz="900" dirty="0"/>
                        </a:p>
                      </a:txBody>
                      <a:tcPr anchor="ctr"/>
                    </a:tc>
                    <a:extLst>
                      <a:ext uri="{0D108BD9-81ED-4DB2-BD59-A6C34878D82A}">
                        <a16:rowId xmlns:a16="http://schemas.microsoft.com/office/drawing/2014/main" val="2928496234"/>
                      </a:ext>
                    </a:extLst>
                  </a:tr>
                  <a:tr h="224639">
                    <a:tc>
                      <a:txBody>
                        <a:bodyPr/>
                        <a:lstStyle/>
                        <a:p>
                          <a:pPr algn="l"/>
                          <a:r>
                            <a:rPr lang="en-US" altLang="zh-CN" sz="900" kern="1200" dirty="0"/>
                            <a:t>Output: 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945872191"/>
                      </a:ext>
                    </a:extLst>
                  </a:tr>
                  <a:tr h="224639">
                    <a:tc>
                      <a:txBody>
                        <a:bodyPr/>
                        <a:lstStyle/>
                        <a:p>
                          <a:pPr algn="l"/>
                          <a:r>
                            <a:rPr lang="en-US" altLang="zh-CN" sz="900" kern="1200" dirty="0"/>
                            <a:t>1: for each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r>
                                <a:rPr lang="en-US" altLang="zh-CN" sz="900" kern="1200" smtClean="0">
                                  <a:latin typeface="Cambria Math" panose="02040503050406030204" pitchFamily="18" charset="0"/>
                                </a:rPr>
                                <m:t>∈</m:t>
                              </m:r>
                              <m:r>
                                <a:rPr lang="en-US" altLang="zh-CN" sz="900" kern="1200" smtClean="0">
                                  <a:latin typeface="Cambria Math" panose="02040503050406030204" pitchFamily="18" charset="0"/>
                                </a:rPr>
                                <m:t>𝑇</m:t>
                              </m:r>
                            </m:oMath>
                          </a14:m>
                          <a:r>
                            <a:rPr lang="zh-CN" altLang="en-US" sz="900" kern="1200" dirty="0"/>
                            <a:t> </a:t>
                          </a:r>
                          <a:r>
                            <a:rPr lang="en-US" altLang="zh-CN" sz="900" kern="1200" dirty="0"/>
                            <a:t>do</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972386048"/>
                      </a:ext>
                    </a:extLst>
                  </a:tr>
                  <a:tr h="186499">
                    <a:tc>
                      <a:txBody>
                        <a:bodyPr/>
                        <a:lstStyle/>
                        <a:p>
                          <a:pPr algn="l"/>
                          <a:r>
                            <a:rPr lang="en-US" altLang="zh-CN" sz="900" kern="1200" dirty="0"/>
                            <a:t>2:    Record </a:t>
                          </a:r>
                          <a:r>
                            <a:rPr lang="en-US" altLang="zh-CN" sz="900" kern="1200" dirty="0" err="1"/>
                            <a:t>Tr</a:t>
                          </a:r>
                          <a:r>
                            <a:rPr lang="en-US" altLang="zh-CN" sz="900" kern="1200" dirty="0"/>
                            <a:t>(P(</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a:t>
                          </a:r>
                          <a:endParaRPr lang="zh-CN" altLang="en-US" sz="900" kern="1200" dirty="0">
                            <a:solidFill>
                              <a:schemeClr val="dk1"/>
                            </a:solidFill>
                            <a:latin typeface="+mn-lt"/>
                            <a:ea typeface="+mn-ea"/>
                            <a:cs typeface="+mn-cs"/>
                          </a:endParaRPr>
                        </a:p>
                      </a:txBody>
                      <a:tcPr marT="0" marB="0" anchor="ctr"/>
                    </a:tc>
                    <a:extLst>
                      <a:ext uri="{0D108BD9-81ED-4DB2-BD59-A6C34878D82A}">
                        <a16:rowId xmlns:a16="http://schemas.microsoft.com/office/drawing/2014/main" val="1360969575"/>
                      </a:ext>
                    </a:extLst>
                  </a:tr>
                  <a:tr h="224639">
                    <a:tc>
                      <a:txBody>
                        <a:bodyPr/>
                        <a:lstStyle/>
                        <a:p>
                          <a:pPr algn="l"/>
                          <a:r>
                            <a:rPr lang="en-US" altLang="zh-CN" sz="900" kern="1200" dirty="0"/>
                            <a:t>3: end for</a:t>
                          </a:r>
                          <a:endParaRPr lang="en-US" altLang="zh-CN" sz="900" kern="1200" dirty="0">
                            <a:solidFill>
                              <a:schemeClr val="dk1"/>
                            </a:solidFill>
                            <a:latin typeface="+mn-lt"/>
                            <a:ea typeface="+mn-ea"/>
                            <a:cs typeface="+mn-cs"/>
                          </a:endParaRPr>
                        </a:p>
                      </a:txBody>
                      <a:tcPr anchor="ctr"/>
                    </a:tc>
                    <a:extLst>
                      <a:ext uri="{0D108BD9-81ED-4DB2-BD59-A6C34878D82A}">
                        <a16:rowId xmlns:a16="http://schemas.microsoft.com/office/drawing/2014/main" val="2190576064"/>
                      </a:ext>
                    </a:extLst>
                  </a:tr>
                  <a:tr h="224639">
                    <a:tc>
                      <a:txBody>
                        <a:bodyPr/>
                        <a:lstStyle/>
                        <a:p>
                          <a:pPr algn="l"/>
                          <a:r>
                            <a:rPr lang="en-US" altLang="zh-CN" sz="900" kern="1200" dirty="0"/>
                            <a:t>4: for each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r>
                                <a:rPr lang="en-US" altLang="zh-CN" sz="900" kern="1200" smtClean="0">
                                  <a:latin typeface="Cambria Math" panose="02040503050406030204" pitchFamily="18" charset="0"/>
                                </a:rPr>
                                <m:t>∈</m:t>
                              </m:r>
                              <m:r>
                                <a:rPr lang="en-US" altLang="zh-CN" sz="900" kern="1200" smtClean="0">
                                  <a:latin typeface="Cambria Math" panose="02040503050406030204" pitchFamily="18" charset="0"/>
                                </a:rPr>
                                <m:t>𝑇</m:t>
                              </m:r>
                            </m:oMath>
                          </a14:m>
                          <a:r>
                            <a:rPr lang="zh-CN" altLang="en-US" sz="900" kern="1200" dirty="0"/>
                            <a:t> </a:t>
                          </a:r>
                          <a:r>
                            <a:rPr lang="en-US" altLang="zh-CN" sz="900" kern="1200" dirty="0"/>
                            <a:t>do</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760496937"/>
                      </a:ext>
                    </a:extLst>
                  </a:tr>
                  <a:tr h="224639">
                    <a:tc>
                      <a:txBody>
                        <a:bodyPr/>
                        <a:lstStyle/>
                        <a:p>
                          <a:pPr algn="l"/>
                          <a:r>
                            <a:rPr lang="en-US" altLang="zh-CN" sz="900" kern="1200" dirty="0"/>
                            <a:t>5:    Find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𝑇</m:t>
                                  </m:r>
                                </m:e>
                                <m:sub>
                                  <m:r>
                                    <a:rPr lang="en-US" altLang="zh-CN" sz="900" kern="1200" smtClean="0">
                                      <a:latin typeface="Cambria Math" panose="02040503050406030204" pitchFamily="18" charset="0"/>
                                    </a:rPr>
                                    <m:t>𝑖</m:t>
                                  </m:r>
                                </m:sub>
                              </m:sSub>
                              <m:r>
                                <a:rPr lang="en-US" altLang="zh-CN" sz="900" kern="1200" smtClean="0">
                                  <a:latin typeface="Cambria Math" panose="02040503050406030204" pitchFamily="18" charset="0"/>
                                </a:rPr>
                                <m:t>={</m:t>
                              </m:r>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r>
                                    <a:rPr lang="en-US" altLang="zh-CN" sz="900" kern="1200" smtClean="0">
                                      <a:latin typeface="Cambria Math" panose="02040503050406030204" pitchFamily="18" charset="0"/>
                                    </a:rPr>
                                    <m:t>1</m:t>
                                  </m:r>
                                </m:sub>
                              </m:sSub>
                              <m:r>
                                <a:rPr lang="en-US" altLang="zh-CN" sz="900" kern="1200" smtClean="0">
                                  <a:latin typeface="Cambria Math" panose="02040503050406030204" pitchFamily="18" charset="0"/>
                                </a:rPr>
                                <m:t>,</m:t>
                              </m:r>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r>
                                    <a:rPr lang="en-US" altLang="zh-CN" sz="900" kern="1200" smtClean="0">
                                      <a:latin typeface="Cambria Math" panose="02040503050406030204" pitchFamily="18" charset="0"/>
                                    </a:rPr>
                                    <m:t>2</m:t>
                                  </m:r>
                                </m:sub>
                              </m:sSub>
                              <m:r>
                                <a:rPr lang="en-US" altLang="zh-CN" sz="900" kern="1200" smtClean="0">
                                  <a:latin typeface="Cambria Math" panose="02040503050406030204" pitchFamily="18" charset="0"/>
                                </a:rPr>
                                <m:t>,…,</m:t>
                              </m:r>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𝑖𝑛</m:t>
                                  </m:r>
                                </m:sub>
                              </m:sSub>
                              <m:r>
                                <a:rPr lang="en-US" altLang="zh-CN" sz="900" kern="1200" smtClean="0">
                                  <a:latin typeface="Cambria Math" panose="02040503050406030204" pitchFamily="18" charset="0"/>
                                </a:rPr>
                                <m:t>}⊂</m:t>
                              </m:r>
                              <m:r>
                                <a:rPr lang="en-US" altLang="zh-CN" sz="900" kern="1200" smtClean="0">
                                  <a:latin typeface="Cambria Math" panose="02040503050406030204" pitchFamily="18" charset="0"/>
                                </a:rPr>
                                <m:t>𝑇</m:t>
                              </m:r>
                            </m:oMath>
                          </a14:m>
                          <a:r>
                            <a:rPr lang="zh-CN" altLang="en-US" sz="900" kern="1200" dirty="0"/>
                            <a:t> </a:t>
                          </a:r>
                          <a:r>
                            <a:rPr lang="en-US" altLang="zh-CN" sz="900" kern="1200" dirty="0"/>
                            <a:t>nearest to </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01381196"/>
                      </a:ext>
                    </a:extLst>
                  </a:tr>
                  <a:tr h="224639">
                    <a:tc>
                      <a:txBody>
                        <a:bodyPr/>
                        <a:lstStyle/>
                        <a:p>
                          <a:pPr algn="l"/>
                          <a:r>
                            <a:rPr lang="en-US" altLang="zh-CN" sz="900" kern="1200" dirty="0"/>
                            <a:t>6:    Suspicion(</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)=vote(</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𝑇</m:t>
                                  </m:r>
                                </m:e>
                                <m:sub>
                                  <m:r>
                                    <a:rPr lang="en-US" altLang="zh-CN" sz="900" kern="1200" smtClean="0">
                                      <a:latin typeface="Cambria Math" panose="02040503050406030204" pitchFamily="18" charset="0"/>
                                    </a:rPr>
                                    <m:t>𝑖</m:t>
                                  </m:r>
                                </m:sub>
                              </m:sSub>
                            </m:oMath>
                          </a14:m>
                          <a:r>
                            <a:rPr lang="en-US" altLang="zh-CN" sz="900" kern="1200" dirty="0"/>
                            <a: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278066706"/>
                      </a:ext>
                    </a:extLst>
                  </a:tr>
                  <a:tr h="224639">
                    <a:tc>
                      <a:txBody>
                        <a:bodyPr/>
                        <a:lstStyle/>
                        <a:p>
                          <a:pPr algn="l"/>
                          <a:r>
                            <a:rPr lang="en-US" altLang="zh-CN" sz="900" kern="1200" dirty="0"/>
                            <a:t>7:    if Suspicion(</a:t>
                          </a:r>
                          <a14:m>
                            <m:oMath xmlns:m="http://schemas.openxmlformats.org/officeDocument/2006/math">
                              <m:sSub>
                                <m:sSubPr>
                                  <m:ctrlPr>
                                    <a:rPr lang="en-US" altLang="zh-CN" sz="900" i="1" kern="1200" smtClean="0">
                                      <a:latin typeface="Cambria Math" panose="02040503050406030204" pitchFamily="18" charset="0"/>
                                    </a:rPr>
                                  </m:ctrlPr>
                                </m:sSubPr>
                                <m:e>
                                  <m:r>
                                    <a:rPr lang="en-US" altLang="zh-CN" sz="900" kern="1200" smtClean="0">
                                      <a:latin typeface="Cambria Math" panose="02040503050406030204" pitchFamily="18" charset="0"/>
                                    </a:rPr>
                                    <m:t>𝑡</m:t>
                                  </m:r>
                                </m:e>
                                <m:sub>
                                  <m:r>
                                    <a:rPr lang="en-US" altLang="zh-CN" sz="900" kern="1200" smtClean="0">
                                      <a:latin typeface="Cambria Math" panose="02040503050406030204" pitchFamily="18" charset="0"/>
                                    </a:rPr>
                                    <m:t>𝑖</m:t>
                                  </m:r>
                                </m:sub>
                              </m:sSub>
                            </m:oMath>
                          </a14:m>
                          <a:r>
                            <a:rPr lang="en-US" altLang="zh-CN" sz="900" kern="1200" dirty="0"/>
                            <a:t>)</a:t>
                          </a:r>
                          <a:r>
                            <a:rPr lang="en-US" altLang="zh-CN" sz="900" kern="1200" baseline="0" dirty="0"/>
                            <a:t> &gt; </a:t>
                          </a:r>
                          <a:r>
                            <a:rPr lang="en-US" altLang="zh-CN" sz="900" kern="1200" baseline="0" dirty="0" err="1"/>
                            <a:t>thres</a:t>
                          </a:r>
                          <a:r>
                            <a:rPr lang="en-US" altLang="zh-CN" sz="900" kern="1200" baseline="0" dirty="0"/>
                            <a:t> then</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90040222"/>
                      </a:ext>
                    </a:extLst>
                  </a:tr>
                  <a:tr h="224639">
                    <a:tc>
                      <a:txBody>
                        <a:bodyPr/>
                        <a:lstStyle/>
                        <a:p>
                          <a:pPr algn="l"/>
                          <a:r>
                            <a:rPr lang="en-US" altLang="zh-CN" sz="900" kern="1200" dirty="0"/>
                            <a:t>8:       O’(T) = </a:t>
                          </a:r>
                          <a14:m>
                            <m:oMath xmlns:m="http://schemas.openxmlformats.org/officeDocument/2006/math">
                              <m:r>
                                <a:rPr lang="en-US" altLang="zh-CN" sz="900" kern="1200" smtClean="0">
                                  <a:latin typeface="Cambria Math" panose="02040503050406030204" pitchFamily="18" charset="0"/>
                                </a:rPr>
                                <m:t>!</m:t>
                              </m:r>
                              <m:r>
                                <m:rPr>
                                  <m:nor/>
                                </m:rPr>
                                <a:rPr lang="en-US" altLang="zh-CN" sz="900" kern="1200" dirty="0" smtClean="0"/>
                                <m:t>O</m:t>
                              </m:r>
                              <m:r>
                                <m:rPr>
                                  <m:nor/>
                                </m:rPr>
                                <a:rPr lang="en-US" altLang="zh-CN" sz="900" kern="1200" dirty="0" smtClean="0"/>
                                <m:t>’(</m:t>
                              </m:r>
                              <m:r>
                                <m:rPr>
                                  <m:nor/>
                                </m:rPr>
                                <a:rPr lang="en-US" altLang="zh-CN" sz="900" kern="1200" dirty="0" smtClean="0"/>
                                <m:t>T</m:t>
                              </m:r>
                              <m:r>
                                <m:rPr>
                                  <m:nor/>
                                </m:rPr>
                                <a:rPr lang="en-US" altLang="zh-CN" sz="900" kern="1200" dirty="0" smtClean="0"/>
                                <m:t>)</m:t>
                              </m:r>
                            </m:oMath>
                          </a14:m>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010898096"/>
                      </a:ext>
                    </a:extLst>
                  </a:tr>
                  <a:tr h="224639">
                    <a:tc>
                      <a:txBody>
                        <a:bodyPr/>
                        <a:lstStyle/>
                        <a:p>
                          <a:pPr algn="l"/>
                          <a:r>
                            <a:rPr lang="en-US" altLang="zh-CN" sz="900" kern="1200" dirty="0"/>
                            <a:t>9:    else</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4011687485"/>
                      </a:ext>
                    </a:extLst>
                  </a:tr>
                  <a:tr h="224639">
                    <a:tc>
                      <a:txBody>
                        <a:bodyPr/>
                        <a:lstStyle/>
                        <a:p>
                          <a:pPr algn="l"/>
                          <a:r>
                            <a:rPr lang="en-US" altLang="zh-CN" sz="900" kern="1200" dirty="0"/>
                            <a:t>10:     O’(T) = </a:t>
                          </a:r>
                          <a14:m>
                            <m:oMath xmlns:m="http://schemas.openxmlformats.org/officeDocument/2006/math">
                              <m:r>
                                <m:rPr>
                                  <m:nor/>
                                </m:rPr>
                                <a:rPr lang="en-US" altLang="zh-CN" sz="900" kern="1200" dirty="0" smtClean="0"/>
                                <m:t>O</m:t>
                              </m:r>
                              <m:r>
                                <m:rPr>
                                  <m:nor/>
                                </m:rPr>
                                <a:rPr lang="en-US" altLang="zh-CN" sz="900" kern="1200" dirty="0" smtClean="0"/>
                                <m:t>(</m:t>
                              </m:r>
                              <m:r>
                                <m:rPr>
                                  <m:nor/>
                                </m:rPr>
                                <a:rPr lang="en-US" altLang="zh-CN" sz="900" kern="1200" dirty="0" smtClean="0"/>
                                <m:t>T</m:t>
                              </m:r>
                              <m:r>
                                <m:rPr>
                                  <m:nor/>
                                </m:rPr>
                                <a:rPr lang="en-US" altLang="zh-CN" sz="900" kern="1200" dirty="0" smtClean="0"/>
                                <m:t>)</m:t>
                              </m:r>
                            </m:oMath>
                          </a14:m>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18613419"/>
                      </a:ext>
                    </a:extLst>
                  </a:tr>
                  <a:tr h="224639">
                    <a:tc>
                      <a:txBody>
                        <a:bodyPr/>
                        <a:lstStyle/>
                        <a:p>
                          <a:pPr algn="l"/>
                          <a:r>
                            <a:rPr lang="en-US" altLang="zh-CN" sz="900" kern="1200" dirty="0"/>
                            <a:t>11:   end if</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376110483"/>
                      </a:ext>
                    </a:extLst>
                  </a:tr>
                  <a:tr h="229026">
                    <a:tc>
                      <a:txBody>
                        <a:bodyPr/>
                        <a:lstStyle/>
                        <a:p>
                          <a:pPr algn="l"/>
                          <a:r>
                            <a:rPr lang="en-US" altLang="zh-CN" sz="900" kern="1200" dirty="0"/>
                            <a:t>12: end for</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707152464"/>
                      </a:ext>
                    </a:extLst>
                  </a:tr>
                  <a:tr h="224639">
                    <a:tc>
                      <a:txBody>
                        <a:bodyPr/>
                        <a:lstStyle/>
                        <a:p>
                          <a:pPr algn="l"/>
                          <a:r>
                            <a:rPr lang="en-US" altLang="zh-CN" sz="900" kern="1200" dirty="0"/>
                            <a:t>13: return 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205220628"/>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59016855"/>
                  </p:ext>
                </p:extLst>
              </p:nvPr>
            </p:nvGraphicFramePr>
            <p:xfrm>
              <a:off x="1386696" y="2627406"/>
              <a:ext cx="2609240" cy="3615925"/>
            </p:xfrm>
            <a:graphic>
              <a:graphicData uri="http://schemas.openxmlformats.org/drawingml/2006/table">
                <a:tbl>
                  <a:tblPr firstRow="1" bandRow="1">
                    <a:tableStyleId>{8EC20E35-A176-4012-BC5E-935CFFF8708E}</a:tableStyleId>
                  </a:tblPr>
                  <a:tblGrid>
                    <a:gridCol w="2609240">
                      <a:extLst>
                        <a:ext uri="{9D8B030D-6E8A-4147-A177-3AD203B41FA5}">
                          <a16:colId xmlns:a16="http://schemas.microsoft.com/office/drawing/2014/main" val="1811559671"/>
                        </a:ext>
                      </a:extLst>
                    </a:gridCol>
                  </a:tblGrid>
                  <a:tr h="228600">
                    <a:tc>
                      <a:txBody>
                        <a:bodyPr/>
                        <a:lstStyle/>
                        <a:p>
                          <a:pPr algn="l"/>
                          <a:r>
                            <a:rPr lang="en-US" altLang="zh-CN" sz="900" dirty="0"/>
                            <a:t>Test oracle </a:t>
                          </a:r>
                          <a:r>
                            <a:rPr lang="zh-CN" altLang="en-US" sz="900" dirty="0"/>
                            <a:t>纠错算法</a:t>
                          </a:r>
                        </a:p>
                      </a:txBody>
                      <a:tcPr anchor="ctr"/>
                    </a:tc>
                    <a:extLst>
                      <a:ext uri="{0D108BD9-81ED-4DB2-BD59-A6C34878D82A}">
                        <a16:rowId xmlns:a16="http://schemas.microsoft.com/office/drawing/2014/main" val="4198588844"/>
                      </a:ext>
                    </a:extLst>
                  </a:tr>
                  <a:tr h="228600">
                    <a:tc>
                      <a:txBody>
                        <a:bodyPr/>
                        <a:lstStyle/>
                        <a:p>
                          <a:pPr algn="l"/>
                          <a:r>
                            <a:rPr lang="en-US" altLang="zh-CN" sz="900" dirty="0"/>
                            <a:t>Input: P,O(T),</a:t>
                          </a:r>
                          <a:r>
                            <a:rPr lang="en-US" altLang="zh-CN" sz="900" dirty="0" err="1"/>
                            <a:t>n,thres</a:t>
                          </a:r>
                          <a:endParaRPr lang="zh-CN" altLang="en-US" sz="900" dirty="0"/>
                        </a:p>
                      </a:txBody>
                      <a:tcPr anchor="ctr"/>
                    </a:tc>
                    <a:extLst>
                      <a:ext uri="{0D108BD9-81ED-4DB2-BD59-A6C34878D82A}">
                        <a16:rowId xmlns:a16="http://schemas.microsoft.com/office/drawing/2014/main" val="2928496234"/>
                      </a:ext>
                    </a:extLst>
                  </a:tr>
                  <a:tr h="228600">
                    <a:tc>
                      <a:txBody>
                        <a:bodyPr/>
                        <a:lstStyle/>
                        <a:p>
                          <a:pPr algn="l"/>
                          <a:r>
                            <a:rPr lang="en-US" altLang="zh-CN" sz="900" kern="1200" dirty="0"/>
                            <a:t>Output: 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945872191"/>
                      </a:ext>
                    </a:extLst>
                  </a:tr>
                  <a:tr h="228600">
                    <a:tc>
                      <a:txBody>
                        <a:bodyPr/>
                        <a:lstStyle/>
                        <a:p>
                          <a:endParaRPr lang="zh-CN"/>
                        </a:p>
                      </a:txBody>
                      <a:tcPr anchor="ctr">
                        <a:blipFill>
                          <a:blip r:embed="rId5"/>
                          <a:stretch>
                            <a:fillRect t="-313514" r="-466" b="-1208108"/>
                          </a:stretch>
                        </a:blipFill>
                      </a:tcPr>
                    </a:tc>
                    <a:extLst>
                      <a:ext uri="{0D108BD9-81ED-4DB2-BD59-A6C34878D82A}">
                        <a16:rowId xmlns:a16="http://schemas.microsoft.com/office/drawing/2014/main" val="3972386048"/>
                      </a:ext>
                    </a:extLst>
                  </a:tr>
                  <a:tr h="186499">
                    <a:tc>
                      <a:txBody>
                        <a:bodyPr/>
                        <a:lstStyle/>
                        <a:p>
                          <a:endParaRPr lang="zh-CN"/>
                        </a:p>
                      </a:txBody>
                      <a:tcPr marT="0" marB="0" anchor="ctr">
                        <a:blipFill>
                          <a:blip r:embed="rId5"/>
                          <a:stretch>
                            <a:fillRect t="-493548" r="-466" b="-1341935"/>
                          </a:stretch>
                        </a:blipFill>
                      </a:tcPr>
                    </a:tc>
                    <a:extLst>
                      <a:ext uri="{0D108BD9-81ED-4DB2-BD59-A6C34878D82A}">
                        <a16:rowId xmlns:a16="http://schemas.microsoft.com/office/drawing/2014/main" val="1360969575"/>
                      </a:ext>
                    </a:extLst>
                  </a:tr>
                  <a:tr h="228600">
                    <a:tc>
                      <a:txBody>
                        <a:bodyPr/>
                        <a:lstStyle/>
                        <a:p>
                          <a:pPr algn="l"/>
                          <a:r>
                            <a:rPr lang="en-US" altLang="zh-CN" sz="900" kern="1200" dirty="0"/>
                            <a:t>3: end for</a:t>
                          </a:r>
                          <a:endParaRPr lang="en-US" altLang="zh-CN" sz="900" kern="1200" dirty="0">
                            <a:solidFill>
                              <a:schemeClr val="dk1"/>
                            </a:solidFill>
                            <a:latin typeface="+mn-lt"/>
                            <a:ea typeface="+mn-ea"/>
                            <a:cs typeface="+mn-cs"/>
                          </a:endParaRPr>
                        </a:p>
                      </a:txBody>
                      <a:tcPr anchor="ctr"/>
                    </a:tc>
                    <a:extLst>
                      <a:ext uri="{0D108BD9-81ED-4DB2-BD59-A6C34878D82A}">
                        <a16:rowId xmlns:a16="http://schemas.microsoft.com/office/drawing/2014/main" val="2190576064"/>
                      </a:ext>
                    </a:extLst>
                  </a:tr>
                  <a:tr h="228600">
                    <a:tc>
                      <a:txBody>
                        <a:bodyPr/>
                        <a:lstStyle/>
                        <a:p>
                          <a:endParaRPr lang="zh-CN"/>
                        </a:p>
                      </a:txBody>
                      <a:tcPr anchor="ctr">
                        <a:blipFill>
                          <a:blip r:embed="rId5"/>
                          <a:stretch>
                            <a:fillRect t="-581579" r="-466" b="-897368"/>
                          </a:stretch>
                        </a:blipFill>
                      </a:tcPr>
                    </a:tc>
                    <a:extLst>
                      <a:ext uri="{0D108BD9-81ED-4DB2-BD59-A6C34878D82A}">
                        <a16:rowId xmlns:a16="http://schemas.microsoft.com/office/drawing/2014/main" val="760496937"/>
                      </a:ext>
                    </a:extLst>
                  </a:tr>
                  <a:tr h="228600">
                    <a:tc>
                      <a:txBody>
                        <a:bodyPr/>
                        <a:lstStyle/>
                        <a:p>
                          <a:endParaRPr lang="zh-CN"/>
                        </a:p>
                      </a:txBody>
                      <a:tcPr anchor="ctr">
                        <a:blipFill>
                          <a:blip r:embed="rId5"/>
                          <a:stretch>
                            <a:fillRect t="-681579" r="-466" b="-797368"/>
                          </a:stretch>
                        </a:blipFill>
                      </a:tcPr>
                    </a:tc>
                    <a:extLst>
                      <a:ext uri="{0D108BD9-81ED-4DB2-BD59-A6C34878D82A}">
                        <a16:rowId xmlns:a16="http://schemas.microsoft.com/office/drawing/2014/main" val="301381196"/>
                      </a:ext>
                    </a:extLst>
                  </a:tr>
                  <a:tr h="228600">
                    <a:tc>
                      <a:txBody>
                        <a:bodyPr/>
                        <a:lstStyle/>
                        <a:p>
                          <a:endParaRPr lang="zh-CN"/>
                        </a:p>
                      </a:txBody>
                      <a:tcPr anchor="ctr">
                        <a:blipFill>
                          <a:blip r:embed="rId5"/>
                          <a:stretch>
                            <a:fillRect t="-802703" r="-466" b="-718919"/>
                          </a:stretch>
                        </a:blipFill>
                      </a:tcPr>
                    </a:tc>
                    <a:extLst>
                      <a:ext uri="{0D108BD9-81ED-4DB2-BD59-A6C34878D82A}">
                        <a16:rowId xmlns:a16="http://schemas.microsoft.com/office/drawing/2014/main" val="2278066706"/>
                      </a:ext>
                    </a:extLst>
                  </a:tr>
                  <a:tr h="228600">
                    <a:tc>
                      <a:txBody>
                        <a:bodyPr/>
                        <a:lstStyle/>
                        <a:p>
                          <a:endParaRPr lang="zh-CN"/>
                        </a:p>
                      </a:txBody>
                      <a:tcPr anchor="ctr">
                        <a:blipFill>
                          <a:blip r:embed="rId5"/>
                          <a:stretch>
                            <a:fillRect t="-878947" r="-466" b="-600000"/>
                          </a:stretch>
                        </a:blipFill>
                      </a:tcPr>
                    </a:tc>
                    <a:extLst>
                      <a:ext uri="{0D108BD9-81ED-4DB2-BD59-A6C34878D82A}">
                        <a16:rowId xmlns:a16="http://schemas.microsoft.com/office/drawing/2014/main" val="390040222"/>
                      </a:ext>
                    </a:extLst>
                  </a:tr>
                  <a:tr h="228600">
                    <a:tc>
                      <a:txBody>
                        <a:bodyPr/>
                        <a:lstStyle/>
                        <a:p>
                          <a:endParaRPr lang="zh-CN"/>
                        </a:p>
                      </a:txBody>
                      <a:tcPr anchor="ctr">
                        <a:blipFill>
                          <a:blip r:embed="rId5"/>
                          <a:stretch>
                            <a:fillRect t="-1005405" r="-466" b="-516216"/>
                          </a:stretch>
                        </a:blipFill>
                      </a:tcPr>
                    </a:tc>
                    <a:extLst>
                      <a:ext uri="{0D108BD9-81ED-4DB2-BD59-A6C34878D82A}">
                        <a16:rowId xmlns:a16="http://schemas.microsoft.com/office/drawing/2014/main" val="3010898096"/>
                      </a:ext>
                    </a:extLst>
                  </a:tr>
                  <a:tr h="228600">
                    <a:tc>
                      <a:txBody>
                        <a:bodyPr/>
                        <a:lstStyle/>
                        <a:p>
                          <a:pPr algn="l"/>
                          <a:r>
                            <a:rPr lang="en-US" altLang="zh-CN" sz="900" kern="1200" dirty="0"/>
                            <a:t>9:    else</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4011687485"/>
                      </a:ext>
                    </a:extLst>
                  </a:tr>
                  <a:tr h="228600">
                    <a:tc>
                      <a:txBody>
                        <a:bodyPr/>
                        <a:lstStyle/>
                        <a:p>
                          <a:endParaRPr lang="zh-CN"/>
                        </a:p>
                      </a:txBody>
                      <a:tcPr anchor="ctr">
                        <a:blipFill>
                          <a:blip r:embed="rId5"/>
                          <a:stretch>
                            <a:fillRect t="-1208108" r="-466" b="-313514"/>
                          </a:stretch>
                        </a:blipFill>
                      </a:tcPr>
                    </a:tc>
                    <a:extLst>
                      <a:ext uri="{0D108BD9-81ED-4DB2-BD59-A6C34878D82A}">
                        <a16:rowId xmlns:a16="http://schemas.microsoft.com/office/drawing/2014/main" val="318613419"/>
                      </a:ext>
                    </a:extLst>
                  </a:tr>
                  <a:tr h="228600">
                    <a:tc>
                      <a:txBody>
                        <a:bodyPr/>
                        <a:lstStyle/>
                        <a:p>
                          <a:pPr algn="l"/>
                          <a:r>
                            <a:rPr lang="en-US" altLang="zh-CN" sz="900" kern="1200" dirty="0"/>
                            <a:t>11:   end if</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376110483"/>
                      </a:ext>
                    </a:extLst>
                  </a:tr>
                  <a:tr h="229026">
                    <a:tc>
                      <a:txBody>
                        <a:bodyPr/>
                        <a:lstStyle/>
                        <a:p>
                          <a:pPr algn="l"/>
                          <a:r>
                            <a:rPr lang="en-US" altLang="zh-CN" sz="900" kern="1200" dirty="0"/>
                            <a:t>12: end for</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2707152464"/>
                      </a:ext>
                    </a:extLst>
                  </a:tr>
                  <a:tr h="228600">
                    <a:tc>
                      <a:txBody>
                        <a:bodyPr/>
                        <a:lstStyle/>
                        <a:p>
                          <a:pPr algn="l"/>
                          <a:r>
                            <a:rPr lang="en-US" altLang="zh-CN" sz="900" kern="1200" dirty="0"/>
                            <a:t>13: return </a:t>
                          </a:r>
                          <a:r>
                            <a:rPr lang="en-US" altLang="zh-CN" sz="900" kern="1200" dirty="0"/>
                            <a:t>O’(T);</a:t>
                          </a:r>
                          <a:endParaRPr lang="zh-CN" altLang="en-US" sz="900" kern="1200" dirty="0">
                            <a:solidFill>
                              <a:schemeClr val="dk1"/>
                            </a:solidFill>
                            <a:latin typeface="+mn-lt"/>
                            <a:ea typeface="+mn-ea"/>
                            <a:cs typeface="+mn-cs"/>
                          </a:endParaRPr>
                        </a:p>
                      </a:txBody>
                      <a:tcPr anchor="ctr"/>
                    </a:tc>
                    <a:extLst>
                      <a:ext uri="{0D108BD9-81ED-4DB2-BD59-A6C34878D82A}">
                        <a16:rowId xmlns:a16="http://schemas.microsoft.com/office/drawing/2014/main" val="3205220628"/>
                      </a:ext>
                    </a:extLst>
                  </a:tr>
                </a:tbl>
              </a:graphicData>
            </a:graphic>
          </p:graphicFrame>
        </mc:Fallback>
      </mc:AlternateContent>
      <mc:AlternateContent xmlns:mc="http://schemas.openxmlformats.org/markup-compatibility/2006" xmlns:a14="http://schemas.microsoft.com/office/drawing/2010/main">
        <mc:Choice Requires="a14">
          <p:sp>
            <p:nvSpPr>
              <p:cNvPr id="9" name="文本框 8"/>
              <p:cNvSpPr txBox="1"/>
              <p:nvPr/>
            </p:nvSpPr>
            <p:spPr>
              <a:xfrm>
                <a:off x="4056377" y="2603012"/>
                <a:ext cx="4901885" cy="2862322"/>
              </a:xfrm>
              <a:prstGeom prst="rect">
                <a:avLst/>
              </a:prstGeom>
              <a:noFill/>
            </p:spPr>
            <p:txBody>
              <a:bodyPr wrap="square" rtlCol="0">
                <a:spAutoFit/>
              </a:bodyPr>
              <a:lstStyle/>
              <a:p>
                <a:pPr marL="285750" indent="-285750">
                  <a:buFont typeface="Wingdings" panose="05000000000000000000" pitchFamily="2" charset="2"/>
                  <a:buChar char="l"/>
                </a:pPr>
                <a:r>
                  <a:rPr lang="zh-CN" altLang="en-US" b="0" dirty="0">
                    <a:solidFill>
                      <a:schemeClr val="tx2"/>
                    </a:solidFill>
                  </a:rPr>
                  <a:t>输入：程序</a:t>
                </a:r>
                <a:r>
                  <a:rPr lang="en-US" altLang="zh-CN" b="0" dirty="0">
                    <a:solidFill>
                      <a:schemeClr val="tx2"/>
                    </a:solidFill>
                  </a:rPr>
                  <a:t>P,</a:t>
                </a:r>
                <a:r>
                  <a:rPr lang="zh-CN" altLang="en-US" b="0" dirty="0">
                    <a:solidFill>
                      <a:schemeClr val="tx2"/>
                    </a:solidFill>
                  </a:rPr>
                  <a:t>测试集</a:t>
                </a:r>
                <a:r>
                  <a:rPr lang="en-US" altLang="zh-CN" b="0" dirty="0">
                    <a:solidFill>
                      <a:schemeClr val="tx2"/>
                    </a:solidFill>
                  </a:rPr>
                  <a:t>T</a:t>
                </a:r>
                <a:r>
                  <a:rPr lang="zh-CN" altLang="en-US" b="0" dirty="0">
                    <a:solidFill>
                      <a:schemeClr val="tx2"/>
                    </a:solidFill>
                  </a:rPr>
                  <a:t>以及对应的测试准则</a:t>
                </a:r>
                <a:r>
                  <a:rPr lang="en-US" altLang="zh-CN" b="0" dirty="0">
                    <a:solidFill>
                      <a:schemeClr val="tx2"/>
                    </a:solidFill>
                  </a:rPr>
                  <a:t>O(T),</a:t>
                </a:r>
                <a:r>
                  <a:rPr lang="zh-CN" altLang="en-US" b="0" dirty="0">
                    <a:solidFill>
                      <a:schemeClr val="tx2"/>
                    </a:solidFill>
                  </a:rPr>
                  <a:t>投票测试用例数</a:t>
                </a:r>
                <a:r>
                  <a:rPr lang="en-US" altLang="zh-CN" b="0" dirty="0">
                    <a:solidFill>
                      <a:schemeClr val="tx2"/>
                    </a:solidFill>
                  </a:rPr>
                  <a:t>n,</a:t>
                </a:r>
                <a:r>
                  <a:rPr lang="zh-CN" altLang="en-US" b="0" dirty="0">
                    <a:solidFill>
                      <a:schemeClr val="tx2"/>
                    </a:solidFill>
                  </a:rPr>
                  <a:t>可疑值阈值</a:t>
                </a:r>
                <a:r>
                  <a:rPr lang="en-US" altLang="zh-CN" b="0" dirty="0" err="1">
                    <a:solidFill>
                      <a:schemeClr val="tx2"/>
                    </a:solidFill>
                  </a:rPr>
                  <a:t>thres</a:t>
                </a:r>
                <a:endParaRPr lang="en-US" altLang="zh-CN" b="0" dirty="0">
                  <a:solidFill>
                    <a:schemeClr val="tx2"/>
                  </a:solidFill>
                </a:endParaRPr>
              </a:p>
              <a:p>
                <a:pPr marL="285750" indent="-285750">
                  <a:buFont typeface="Wingdings" panose="05000000000000000000" pitchFamily="2" charset="2"/>
                  <a:buChar char="l"/>
                </a:pPr>
                <a:r>
                  <a:rPr lang="zh-CN" altLang="en-US" b="0" dirty="0">
                    <a:solidFill>
                      <a:schemeClr val="tx2"/>
                    </a:solidFill>
                  </a:rPr>
                  <a:t>输出：修正后的测试准则</a:t>
                </a:r>
                <a:r>
                  <a:rPr lang="en-US" altLang="zh-CN" b="0" dirty="0">
                    <a:solidFill>
                      <a:schemeClr val="tx2"/>
                    </a:solidFill>
                  </a:rPr>
                  <a:t>O’(T)</a:t>
                </a:r>
              </a:p>
              <a:p>
                <a:pPr marL="285750" indent="-285750">
                  <a:buFont typeface="Wingdings" panose="05000000000000000000" pitchFamily="2" charset="2"/>
                  <a:buChar char="l"/>
                </a:pPr>
                <a:r>
                  <a:rPr lang="zh-CN" altLang="en-US" b="0" dirty="0">
                    <a:solidFill>
                      <a:schemeClr val="tx2"/>
                    </a:solidFill>
                  </a:rPr>
                  <a:t>步骤</a:t>
                </a:r>
                <a:r>
                  <a:rPr lang="en-US" altLang="zh-CN" b="0" dirty="0">
                    <a:solidFill>
                      <a:schemeClr val="tx2"/>
                    </a:solidFill>
                  </a:rPr>
                  <a:t>1</a:t>
                </a:r>
                <a:r>
                  <a:rPr lang="zh-CN" altLang="en-US" b="0" dirty="0">
                    <a:solidFill>
                      <a:schemeClr val="tx2"/>
                    </a:solidFill>
                  </a:rPr>
                  <a:t>：执行所有的测试用例</a:t>
                </a:r>
                <a14:m>
                  <m:oMath xmlns:m="http://schemas.openxmlformats.org/officeDocument/2006/math">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𝑡</m:t>
                        </m:r>
                      </m:e>
                      <m:sub>
                        <m:r>
                          <a:rPr lang="en-US" altLang="zh-CN" b="0" i="1" smtClean="0">
                            <a:solidFill>
                              <a:schemeClr val="tx2"/>
                            </a:solidFill>
                            <a:latin typeface="Cambria Math" panose="02040503050406030204" pitchFamily="18" charset="0"/>
                          </a:rPr>
                          <m:t>𝑖</m:t>
                        </m:r>
                      </m:sub>
                    </m:sSub>
                    <m:r>
                      <a:rPr lang="en-US" altLang="zh-CN" b="0" i="1" smtClean="0">
                        <a:solidFill>
                          <a:schemeClr val="tx2"/>
                        </a:solidFill>
                        <a:latin typeface="Cambria Math" panose="02040503050406030204" pitchFamily="18" charset="0"/>
                        <a:ea typeface="Cambria Math" panose="02040503050406030204" pitchFamily="18" charset="0"/>
                      </a:rPr>
                      <m:t>∈</m:t>
                    </m:r>
                    <m:r>
                      <a:rPr lang="en-US" altLang="zh-CN" b="0" i="1" smtClean="0">
                        <a:solidFill>
                          <a:schemeClr val="tx2"/>
                        </a:solidFill>
                        <a:latin typeface="Cambria Math" panose="02040503050406030204" pitchFamily="18" charset="0"/>
                        <a:ea typeface="Cambria Math" panose="02040503050406030204" pitchFamily="18" charset="0"/>
                      </a:rPr>
                      <m:t>𝑇</m:t>
                    </m:r>
                  </m:oMath>
                </a14:m>
                <a:r>
                  <a:rPr lang="en-US" altLang="zh-CN" b="0" dirty="0">
                    <a:solidFill>
                      <a:schemeClr val="tx2"/>
                    </a:solidFill>
                  </a:rPr>
                  <a:t>,</a:t>
                </a:r>
                <a:r>
                  <a:rPr lang="zh-CN" altLang="en-US" b="0" dirty="0">
                    <a:solidFill>
                      <a:schemeClr val="tx2"/>
                    </a:solidFill>
                  </a:rPr>
                  <a:t>并且记录程序</a:t>
                </a:r>
                <a:r>
                  <a:rPr lang="en-US" altLang="zh-CN" b="0" dirty="0">
                    <a:solidFill>
                      <a:schemeClr val="tx2"/>
                    </a:solidFill>
                  </a:rPr>
                  <a:t>P</a:t>
                </a:r>
                <a:r>
                  <a:rPr lang="zh-CN" altLang="en-US" b="0" dirty="0">
                    <a:solidFill>
                      <a:schemeClr val="tx2"/>
                    </a:solidFill>
                  </a:rPr>
                  <a:t>执行测试用例</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的运行路径</a:t>
                </a:r>
                <a:r>
                  <a:rPr lang="en-US" altLang="zh-CN" b="0" dirty="0">
                    <a:solidFill>
                      <a:schemeClr val="tx2"/>
                    </a:solidFill>
                  </a:rPr>
                  <a:t>Tr(P(</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en-US" altLang="zh-CN" b="0" dirty="0">
                    <a:solidFill>
                      <a:schemeClr val="tx2"/>
                    </a:solidFill>
                  </a:rPr>
                  <a:t>))</a:t>
                </a:r>
              </a:p>
              <a:p>
                <a:pPr marL="285750" indent="-285750">
                  <a:buFont typeface="Wingdings" panose="05000000000000000000" pitchFamily="2" charset="2"/>
                  <a:buChar char="l"/>
                </a:pPr>
                <a:r>
                  <a:rPr lang="zh-CN" altLang="en-US" b="0" dirty="0">
                    <a:solidFill>
                      <a:schemeClr val="tx2"/>
                    </a:solidFill>
                  </a:rPr>
                  <a:t>步骤</a:t>
                </a:r>
                <a:r>
                  <a:rPr lang="en-US" altLang="zh-CN" b="0" dirty="0">
                    <a:solidFill>
                      <a:schemeClr val="tx2"/>
                    </a:solidFill>
                  </a:rPr>
                  <a:t>2</a:t>
                </a:r>
                <a:r>
                  <a:rPr lang="zh-CN" altLang="en-US" b="0" dirty="0">
                    <a:solidFill>
                      <a:schemeClr val="tx2"/>
                    </a:solidFill>
                  </a:rPr>
                  <a:t>：对所有的测试用例</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找到与之执行路径最相似的</a:t>
                </a:r>
                <a:r>
                  <a:rPr lang="en-US" altLang="zh-CN" b="0" dirty="0">
                    <a:solidFill>
                      <a:schemeClr val="tx2"/>
                    </a:solidFill>
                  </a:rPr>
                  <a:t>n</a:t>
                </a:r>
                <a:r>
                  <a:rPr lang="zh-CN" altLang="en-US" b="0" dirty="0">
                    <a:solidFill>
                      <a:schemeClr val="tx2"/>
                    </a:solidFill>
                  </a:rPr>
                  <a:t>个测试用例并构成集合</a:t>
                </a:r>
                <a14:m>
                  <m:oMath xmlns:m="http://schemas.openxmlformats.org/officeDocument/2006/math">
                    <m:sSub>
                      <m:sSubPr>
                        <m:ctrlPr>
                          <a:rPr lang="en-US" altLang="zh-CN" b="0" i="1" smtClean="0">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𝑇</m:t>
                        </m:r>
                      </m:e>
                      <m:sub>
                        <m:r>
                          <a:rPr lang="en-US" altLang="zh-CN" b="0" i="1">
                            <a:solidFill>
                              <a:schemeClr val="tx2"/>
                            </a:solidFill>
                            <a:latin typeface="Cambria Math" panose="02040503050406030204" pitchFamily="18" charset="0"/>
                          </a:rPr>
                          <m:t>𝑖</m:t>
                        </m:r>
                      </m:sub>
                    </m:sSub>
                  </m:oMath>
                </a14:m>
                <a:endParaRPr lang="en-US" altLang="zh-CN" b="0" dirty="0">
                  <a:solidFill>
                    <a:schemeClr val="tx2"/>
                  </a:solidFill>
                </a:endParaRPr>
              </a:p>
              <a:p>
                <a:pPr marL="285750" indent="-285750">
                  <a:buFont typeface="Wingdings" panose="05000000000000000000" pitchFamily="2" charset="2"/>
                  <a:buChar char="l"/>
                </a:pPr>
                <a:r>
                  <a:rPr lang="zh-CN" altLang="en-US" b="0" dirty="0">
                    <a:solidFill>
                      <a:schemeClr val="tx2"/>
                    </a:solidFill>
                  </a:rPr>
                  <a:t>步骤</a:t>
                </a:r>
                <a:r>
                  <a:rPr lang="en-US" altLang="zh-CN" b="0" dirty="0">
                    <a:solidFill>
                      <a:schemeClr val="tx2"/>
                    </a:solidFill>
                  </a:rPr>
                  <a:t>3</a:t>
                </a:r>
                <a:r>
                  <a:rPr lang="zh-CN" altLang="en-US" b="0" dirty="0">
                    <a:solidFill>
                      <a:schemeClr val="tx2"/>
                    </a:solidFill>
                  </a:rPr>
                  <a:t>：设计一种投票策略，让</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𝑇</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中的测试用例的执行结果决定</a:t>
                </a:r>
                <a14:m>
                  <m:oMath xmlns:m="http://schemas.openxmlformats.org/officeDocument/2006/math">
                    <m:sSub>
                      <m:sSubPr>
                        <m:ctrlPr>
                          <a:rPr lang="en-US" altLang="zh-CN" b="0" i="1">
                            <a:solidFill>
                              <a:schemeClr val="tx2"/>
                            </a:solidFill>
                            <a:latin typeface="Cambria Math" panose="02040503050406030204" pitchFamily="18" charset="0"/>
                          </a:rPr>
                        </m:ctrlPr>
                      </m:sSubPr>
                      <m:e>
                        <m:r>
                          <a:rPr lang="en-US" altLang="zh-CN" b="0" i="1">
                            <a:solidFill>
                              <a:schemeClr val="tx2"/>
                            </a:solidFill>
                            <a:latin typeface="Cambria Math" panose="02040503050406030204" pitchFamily="18" charset="0"/>
                          </a:rPr>
                          <m:t>𝑡</m:t>
                        </m:r>
                      </m:e>
                      <m:sub>
                        <m:r>
                          <a:rPr lang="en-US" altLang="zh-CN" b="0" i="1">
                            <a:solidFill>
                              <a:schemeClr val="tx2"/>
                            </a:solidFill>
                            <a:latin typeface="Cambria Math" panose="02040503050406030204" pitchFamily="18" charset="0"/>
                          </a:rPr>
                          <m:t>𝑖</m:t>
                        </m:r>
                      </m:sub>
                    </m:sSub>
                  </m:oMath>
                </a14:m>
                <a:r>
                  <a:rPr lang="zh-CN" altLang="en-US" b="0" dirty="0">
                    <a:solidFill>
                      <a:schemeClr val="tx2"/>
                    </a:solidFill>
                  </a:rPr>
                  <a:t>的测试结果是否应该通过或者不通过</a:t>
                </a:r>
              </a:p>
            </p:txBody>
          </p:sp>
        </mc:Choice>
        <mc:Fallback xmlns="">
          <p:sp>
            <p:nvSpPr>
              <p:cNvPr id="9" name="文本框 8"/>
              <p:cNvSpPr txBox="1">
                <a:spLocks noRot="1" noChangeAspect="1" noMove="1" noResize="1" noEditPoints="1" noAdjustHandles="1" noChangeArrowheads="1" noChangeShapeType="1" noTextEdit="1"/>
              </p:cNvSpPr>
              <p:nvPr/>
            </p:nvSpPr>
            <p:spPr>
              <a:xfrm>
                <a:off x="4056377" y="2603012"/>
                <a:ext cx="4901885" cy="2862322"/>
              </a:xfrm>
              <a:prstGeom prst="rect">
                <a:avLst/>
              </a:prstGeom>
              <a:blipFill>
                <a:blip r:embed="rId6"/>
                <a:stretch>
                  <a:fillRect l="-745" t="-1489" r="-994" b="-191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24482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683568" y="1340768"/>
          <a:ext cx="7777435" cy="4608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 研究设计</a:t>
            </a:r>
          </a:p>
        </p:txBody>
      </p:sp>
      <p:pic>
        <p:nvPicPr>
          <p:cNvPr id="6" name="Picture 8" descr="http://scce.ustb.edu.cn/news/img/20111025-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7740352" y="1916832"/>
            <a:ext cx="1080120" cy="2031325"/>
          </a:xfrm>
          <a:prstGeom prst="rect">
            <a:avLst/>
          </a:prstGeom>
          <a:noFill/>
        </p:spPr>
        <p:txBody>
          <a:bodyPr wrap="square" rtlCol="0">
            <a:spAutoFit/>
          </a:bodyPr>
          <a:lstStyle/>
          <a:p>
            <a:r>
              <a:rPr lang="zh-CN" altLang="en-US" dirty="0"/>
              <a:t>加入</a:t>
            </a:r>
            <a:r>
              <a:rPr lang="en-US" altLang="zh-CN" dirty="0"/>
              <a:t>5</a:t>
            </a:r>
            <a:r>
              <a:rPr lang="zh-CN" altLang="en-US" dirty="0"/>
              <a:t>个实例，顺便说一下每一个问题对应的回答</a:t>
            </a:r>
          </a:p>
        </p:txBody>
      </p:sp>
    </p:spTree>
    <p:extLst>
      <p:ext uri="{BB962C8B-B14F-4D97-AF65-F5344CB8AC3E}">
        <p14:creationId xmlns:p14="http://schemas.microsoft.com/office/powerpoint/2010/main" val="4244122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数据分析过程</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使用</a:t>
            </a:r>
            <a:r>
              <a:rPr lang="en-US" altLang="zh-CN" dirty="0">
                <a:solidFill>
                  <a:schemeClr val="tx2"/>
                </a:solidFill>
                <a:latin typeface="Times New Roman" pitchFamily="18" charset="0"/>
                <a:cs typeface="Times New Roman" pitchFamily="18" charset="0"/>
              </a:rPr>
              <a:t>Google</a:t>
            </a:r>
            <a:r>
              <a:rPr lang="zh-CN" altLang="en-US" dirty="0">
                <a:solidFill>
                  <a:schemeClr val="tx2"/>
                </a:solidFill>
                <a:latin typeface="Times New Roman" pitchFamily="18" charset="0"/>
                <a:cs typeface="Times New Roman" pitchFamily="18" charset="0"/>
              </a:rPr>
              <a:t>网站分析工具监控网站，获取各种网站指标。</a:t>
            </a:r>
          </a:p>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网站指标</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总页面访问量</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页面回访率</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跳出率</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页面访问时间等</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4233268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架构文档网站的访问情况</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9"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929729" y="2204864"/>
            <a:ext cx="7459968" cy="4351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6149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架构文档网站访问者的地理分布</a:t>
            </a: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1115616" y="2318516"/>
            <a:ext cx="6555535" cy="3944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44807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3.1 HDFS</a:t>
            </a:r>
            <a:r>
              <a:rPr lang="zh-CN" altLang="en-US" sz="2400" dirty="0">
                <a:latin typeface="Verdana" pitchFamily="34" charset="0"/>
              </a:rPr>
              <a:t>架构文档的原始访问数据</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en-US" altLang="zh-CN" dirty="0">
                <a:solidFill>
                  <a:schemeClr val="tx2"/>
                </a:solidFill>
                <a:latin typeface="Times New Roman" pitchFamily="18" charset="0"/>
                <a:cs typeface="Times New Roman" pitchFamily="18" charset="0"/>
              </a:rPr>
              <a:t>RQ1.1</a:t>
            </a:r>
            <a:r>
              <a:rPr lang="zh-CN" altLang="en-US" dirty="0">
                <a:solidFill>
                  <a:schemeClr val="tx2"/>
                </a:solidFill>
                <a:latin typeface="Times New Roman" pitchFamily="18" charset="0"/>
                <a:cs typeface="Times New Roman" pitchFamily="18" charset="0"/>
              </a:rPr>
              <a:t>回答：</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a:p>
            <a:pPr marL="342900" indent="-342900">
              <a:spcBef>
                <a:spcPts val="1200"/>
              </a:spcBef>
              <a:spcAft>
                <a:spcPts val="1200"/>
              </a:spcAft>
              <a:buFont typeface="Wingdings" panose="05000000000000000000" pitchFamily="2" charset="2"/>
              <a:buChar char="n"/>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62453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RQ3.1 </a:t>
            </a:r>
            <a:r>
              <a:rPr lang="zh-CN" altLang="en-US" dirty="0">
                <a:solidFill>
                  <a:schemeClr val="tx2"/>
                </a:solidFill>
                <a:latin typeface="Times New Roman" pitchFamily="18" charset="0"/>
                <a:cs typeface="Times New Roman" pitchFamily="18" charset="0"/>
              </a:rPr>
              <a:t>：架构文档的引入是否与从评论者到贡献者再到提交者的更快提升有关联？</a:t>
            </a: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RQ3.2 </a:t>
            </a:r>
            <a:r>
              <a:rPr lang="zh-CN" altLang="en-US" dirty="0">
                <a:solidFill>
                  <a:schemeClr val="tx2"/>
                </a:solidFill>
                <a:latin typeface="Times New Roman" pitchFamily="18" charset="0"/>
                <a:cs typeface="Times New Roman" pitchFamily="18" charset="0"/>
              </a:rPr>
              <a:t>架构文档的引入是否与项目沟通模式的变化有关联？</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评估策略：</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跟踪项目社区的成长指标，比如提交者组的成长，某人作为贡献者出现与作为提交者出现之间的时间差。</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观察社区成员的“成长事件”</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从项目库中收集成员的记录信息，构建提升数据集</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从项目库中收集成员的沟通信息，构建沟通数据集</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3041114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latin typeface="Verdana" pitchFamily="34" charset="0"/>
              </a:rPr>
              <a:t>提升数据集分析过程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17</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假设：</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如果架构中的知识被简明的总结出来，则项目新成员可以容易地学习这个架构。相反地，如果知识是零散的，项目新成员一定会通过邮件咨询，查找</a:t>
            </a:r>
            <a:r>
              <a:rPr lang="en-US" altLang="zh-CN" dirty="0">
                <a:solidFill>
                  <a:schemeClr val="tx2"/>
                </a:solidFill>
                <a:latin typeface="Times New Roman" pitchFamily="18" charset="0"/>
                <a:cs typeface="Times New Roman" pitchFamily="18" charset="0"/>
              </a:rPr>
              <a:t>JIRA</a:t>
            </a:r>
            <a:r>
              <a:rPr lang="zh-CN" altLang="en-US" dirty="0">
                <a:solidFill>
                  <a:schemeClr val="tx2"/>
                </a:solidFill>
                <a:latin typeface="Times New Roman" pitchFamily="18" charset="0"/>
                <a:cs typeface="Times New Roman" pitchFamily="18" charset="0"/>
              </a:rPr>
              <a:t>档案等方式去收集这些信息。</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分析过程：</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以引入架构的时间，将项目新成员分为两组。</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用统计方法的手段，对比项目新成员的发展和状态</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53031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latin typeface="Verdana" pitchFamily="34" charset="0"/>
              </a:rPr>
              <a:t>提升数据集分析</a:t>
            </a:r>
            <a:r>
              <a:rPr lang="zh-CN" altLang="en-US" sz="2400" dirty="0"/>
              <a:t>结果</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728663" y="1633291"/>
            <a:ext cx="8229600" cy="135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8498" y="3058767"/>
            <a:ext cx="3842430" cy="341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60547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7956375" y="152400"/>
            <a:ext cx="1001887" cy="685800"/>
          </a:xfrm>
        </p:spPr>
        <p:txBody>
          <a:bodyPr/>
          <a:lstStyle/>
          <a:p>
            <a:pPr eaLnBrk="1" hangingPunct="1"/>
            <a:r>
              <a:rPr lang="zh-CN" altLang="en-US" dirty="0">
                <a:latin typeface="楷体" panose="02010609060101010101" pitchFamily="49" charset="-122"/>
                <a:ea typeface="楷体" panose="02010609060101010101" pitchFamily="49" charset="-122"/>
              </a:rPr>
              <a:t>背景</a:t>
            </a:r>
            <a:endParaRPr lang="zh-CN" altLang="en-US" dirty="0">
              <a:latin typeface="Verdana" pitchFamily="34" charset="0"/>
              <a:ea typeface="宋体" pitchFamily="2" charset="-122"/>
            </a:endParaRPr>
          </a:p>
        </p:txBody>
      </p:sp>
      <p:sp>
        <p:nvSpPr>
          <p:cNvPr id="25" name="矩形 24">
            <a:extLst>
              <a:ext uri="{FF2B5EF4-FFF2-40B4-BE49-F238E27FC236}">
                <a16:creationId xmlns:a16="http://schemas.microsoft.com/office/drawing/2014/main" id="{37561C1C-D5E4-4CDE-8622-2963F3095358}"/>
              </a:ext>
            </a:extLst>
          </p:cNvPr>
          <p:cNvSpPr/>
          <p:nvPr/>
        </p:nvSpPr>
        <p:spPr>
          <a:xfrm>
            <a:off x="368300" y="1083577"/>
            <a:ext cx="1678665" cy="400110"/>
          </a:xfrm>
          <a:prstGeom prst="rect">
            <a:avLst/>
          </a:prstGeom>
        </p:spPr>
        <p:txBody>
          <a:bodyPr wrap="none">
            <a:spAutoFit/>
          </a:bodyPr>
          <a:lstStyle/>
          <a:p>
            <a:pPr marL="457200" indent="-457200">
              <a:buFont typeface="Wingdings" panose="05000000000000000000" pitchFamily="2" charset="2"/>
              <a:buChar char="l"/>
            </a:pPr>
            <a:r>
              <a:rPr lang="zh-CN" altLang="en-US" sz="2000" dirty="0">
                <a:latin typeface="楷体" panose="02010609060101010101" pitchFamily="49" charset="-122"/>
                <a:ea typeface="楷体" panose="02010609060101010101" pitchFamily="49" charset="-122"/>
                <a:cs typeface="Times New Roman" panose="02020603050405020304" pitchFamily="18" charset="0"/>
              </a:rPr>
              <a:t>随机测试</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文本框 25">
            <a:extLst>
              <a:ext uri="{FF2B5EF4-FFF2-40B4-BE49-F238E27FC236}">
                <a16:creationId xmlns:a16="http://schemas.microsoft.com/office/drawing/2014/main" id="{F7165873-1520-4957-85A1-5067E4A88692}"/>
              </a:ext>
            </a:extLst>
          </p:cNvPr>
          <p:cNvSpPr txBox="1"/>
          <p:nvPr/>
        </p:nvSpPr>
        <p:spPr>
          <a:xfrm>
            <a:off x="870198" y="1574831"/>
            <a:ext cx="7403603" cy="442878"/>
          </a:xfrm>
          <a:prstGeom prst="rect">
            <a:avLst/>
          </a:prstGeom>
          <a:noFill/>
        </p:spPr>
        <p:txBody>
          <a:bodyPr wrap="square" rtlCol="0">
            <a:spAutoFit/>
          </a:bodyPr>
          <a:lstStyle/>
          <a:p>
            <a:pPr>
              <a:lnSpc>
                <a:spcPct val="150000"/>
              </a:lnSpc>
            </a:pPr>
            <a:r>
              <a:rPr lang="zh-CN" altLang="en-US" b="0" dirty="0">
                <a:solidFill>
                  <a:schemeClr val="tx2"/>
                </a:solidFill>
                <a:latin typeface="宋体" panose="02010600030101010101" pitchFamily="2" charset="-122"/>
              </a:rPr>
              <a:t>在软件输入域中，依据均等或不均等的概率分布</a:t>
            </a:r>
            <a:r>
              <a:rPr lang="zh-CN" altLang="en-US" b="0" dirty="0">
                <a:latin typeface="宋体" panose="02010600030101010101" pitchFamily="2" charset="-122"/>
              </a:rPr>
              <a:t>随机地</a:t>
            </a:r>
            <a:r>
              <a:rPr lang="zh-CN" altLang="en-US" b="0" dirty="0">
                <a:solidFill>
                  <a:schemeClr val="tx2"/>
                </a:solidFill>
                <a:latin typeface="宋体" panose="02010600030101010101" pitchFamily="2" charset="-122"/>
              </a:rPr>
              <a:t>选择测试用例</a:t>
            </a:r>
          </a:p>
        </p:txBody>
      </p:sp>
      <p:sp>
        <p:nvSpPr>
          <p:cNvPr id="10" name="文本框 9">
            <a:extLst>
              <a:ext uri="{FF2B5EF4-FFF2-40B4-BE49-F238E27FC236}">
                <a16:creationId xmlns:a16="http://schemas.microsoft.com/office/drawing/2014/main" id="{5B435355-4B74-4CD1-898C-A178A4289151}"/>
              </a:ext>
            </a:extLst>
          </p:cNvPr>
          <p:cNvSpPr txBox="1"/>
          <p:nvPr/>
        </p:nvSpPr>
        <p:spPr>
          <a:xfrm>
            <a:off x="755576" y="2260061"/>
            <a:ext cx="2106687"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随机测试的特点</a:t>
            </a:r>
          </a:p>
        </p:txBody>
      </p:sp>
      <p:sp>
        <p:nvSpPr>
          <p:cNvPr id="32" name="文本框 31">
            <a:extLst>
              <a:ext uri="{FF2B5EF4-FFF2-40B4-BE49-F238E27FC236}">
                <a16:creationId xmlns:a16="http://schemas.microsoft.com/office/drawing/2014/main" id="{AD84917E-DD21-4E6F-902D-F5ACDCBF06CF}"/>
              </a:ext>
            </a:extLst>
          </p:cNvPr>
          <p:cNvSpPr txBox="1"/>
          <p:nvPr/>
        </p:nvSpPr>
        <p:spPr>
          <a:xfrm>
            <a:off x="912813" y="2743992"/>
            <a:ext cx="7403603" cy="858377"/>
          </a:xfrm>
          <a:prstGeom prst="rect">
            <a:avLst/>
          </a:prstGeom>
          <a:noFill/>
        </p:spPr>
        <p:txBody>
          <a:bodyPr wrap="square" rtlCol="0">
            <a:spAutoFit/>
          </a:bodyPr>
          <a:lstStyle/>
          <a:p>
            <a:pPr>
              <a:lnSpc>
                <a:spcPct val="150000"/>
              </a:lnSpc>
            </a:pPr>
            <a:r>
              <a:rPr lang="zh-CN" altLang="en-US" b="0" dirty="0">
                <a:solidFill>
                  <a:schemeClr val="tx2"/>
                </a:solidFill>
                <a:latin typeface="宋体" panose="02010600030101010101" pitchFamily="2" charset="-122"/>
              </a:rPr>
              <a:t>简单且易于实现，但是没有利用测试的过程信息和待测软件的信息，导致</a:t>
            </a:r>
            <a:r>
              <a:rPr lang="zh-CN" altLang="en-US" b="0" dirty="0">
                <a:latin typeface="宋体" panose="02010600030101010101" pitchFamily="2" charset="-122"/>
              </a:rPr>
              <a:t>测试效率可能不高</a:t>
            </a:r>
          </a:p>
        </p:txBody>
      </p:sp>
      <p:sp>
        <p:nvSpPr>
          <p:cNvPr id="33" name="文本框 32">
            <a:extLst>
              <a:ext uri="{FF2B5EF4-FFF2-40B4-BE49-F238E27FC236}">
                <a16:creationId xmlns:a16="http://schemas.microsoft.com/office/drawing/2014/main" id="{2541BFBE-D0D5-4BAE-AB21-8860A4EB30EC}"/>
              </a:ext>
            </a:extLst>
          </p:cNvPr>
          <p:cNvSpPr txBox="1"/>
          <p:nvPr/>
        </p:nvSpPr>
        <p:spPr>
          <a:xfrm>
            <a:off x="755576" y="3859276"/>
            <a:ext cx="3672408"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提高随机测试的故障检测效率</a:t>
            </a:r>
          </a:p>
        </p:txBody>
      </p:sp>
      <p:sp>
        <p:nvSpPr>
          <p:cNvPr id="11" name="文本框 10">
            <a:extLst>
              <a:ext uri="{FF2B5EF4-FFF2-40B4-BE49-F238E27FC236}">
                <a16:creationId xmlns:a16="http://schemas.microsoft.com/office/drawing/2014/main" id="{31D1B269-DF95-4F0C-BE3D-EF688CEDF6DD}"/>
              </a:ext>
            </a:extLst>
          </p:cNvPr>
          <p:cNvSpPr txBox="1"/>
          <p:nvPr/>
        </p:nvSpPr>
        <p:spPr>
          <a:xfrm>
            <a:off x="1004067" y="4228608"/>
            <a:ext cx="7632848" cy="1200329"/>
          </a:xfrm>
          <a:prstGeom prst="rect">
            <a:avLst/>
          </a:prstGeom>
          <a:noFill/>
        </p:spPr>
        <p:txBody>
          <a:bodyPr wrap="square" rtlCol="0">
            <a:spAutoFit/>
          </a:bodyPr>
          <a:lstStyle/>
          <a:p>
            <a:pPr marL="342900" indent="-342900">
              <a:lnSpc>
                <a:spcPct val="150000"/>
              </a:lnSpc>
              <a:buFont typeface="+mj-ea"/>
              <a:buAutoNum type="circleNumDbPlain"/>
            </a:pPr>
            <a:r>
              <a:rPr lang="en-US" altLang="zh-CN" b="0" dirty="0">
                <a:solidFill>
                  <a:schemeClr val="tx2"/>
                </a:solidFill>
                <a:latin typeface="Times New Roman" panose="02020603050405020304" pitchFamily="18" charset="0"/>
                <a:cs typeface="Times New Roman" panose="02020603050405020304" pitchFamily="18" charset="0"/>
              </a:rPr>
              <a:t>Anti-random testing</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b="0" dirty="0">
                <a:solidFill>
                  <a:schemeClr val="tx2"/>
                </a:solidFill>
                <a:latin typeface="Times New Roman" panose="02020603050405020304" pitchFamily="18" charset="0"/>
                <a:cs typeface="Times New Roman" panose="02020603050405020304" pitchFamily="18" charset="0"/>
              </a:rPr>
              <a:t>[2]</a:t>
            </a:r>
            <a:r>
              <a:rPr lang="zh-CN" altLang="en-US" b="0" dirty="0">
                <a:solidFill>
                  <a:schemeClr val="tx2"/>
                </a:solidFill>
              </a:rPr>
              <a:t>：选择与已执行所有测试用例距离之和最大的测试用例</a:t>
            </a:r>
            <a:endParaRPr lang="en-US" altLang="zh-CN" b="0" dirty="0">
              <a:solidFill>
                <a:schemeClr val="tx2"/>
              </a:solidFill>
            </a:endParaRPr>
          </a:p>
          <a:p>
            <a:pPr marL="342900" indent="-342900">
              <a:buFont typeface="+mj-ea"/>
              <a:buAutoNum type="circleNumDbPlain"/>
            </a:pPr>
            <a:r>
              <a:rPr lang="en-US" altLang="zh-CN" b="0" dirty="0">
                <a:solidFill>
                  <a:schemeClr val="tx2"/>
                </a:solidFill>
              </a:rPr>
              <a:t>Adaptive random testing [3]</a:t>
            </a:r>
            <a:r>
              <a:rPr lang="zh-CN" altLang="en-US" b="0" dirty="0">
                <a:solidFill>
                  <a:schemeClr val="tx2"/>
                </a:solidFill>
              </a:rPr>
              <a:t>：均匀地在软件输入域中选择测试用例</a:t>
            </a:r>
          </a:p>
        </p:txBody>
      </p:sp>
      <p:sp>
        <p:nvSpPr>
          <p:cNvPr id="15" name="文本框 14">
            <a:extLst>
              <a:ext uri="{FF2B5EF4-FFF2-40B4-BE49-F238E27FC236}">
                <a16:creationId xmlns:a16="http://schemas.microsoft.com/office/drawing/2014/main" id="{B6D31965-A5F8-455C-BBD6-7DB26C852C49}"/>
              </a:ext>
            </a:extLst>
          </p:cNvPr>
          <p:cNvSpPr txBox="1"/>
          <p:nvPr/>
        </p:nvSpPr>
        <p:spPr>
          <a:xfrm>
            <a:off x="971600" y="5517232"/>
            <a:ext cx="8172400" cy="646331"/>
          </a:xfrm>
          <a:prstGeom prst="rect">
            <a:avLst/>
          </a:prstGeom>
          <a:noFill/>
        </p:spPr>
        <p:txBody>
          <a:bodyPr wrap="square" rtlCol="0">
            <a:spAutoFit/>
          </a:bodyPr>
          <a:lstStyle/>
          <a:p>
            <a:r>
              <a:rPr lang="en-US" altLang="zh-CN" sz="1200" b="0" dirty="0">
                <a:solidFill>
                  <a:schemeClr val="tx2"/>
                </a:solidFill>
                <a:latin typeface="Times New Roman" panose="02020603050405020304" pitchFamily="18" charset="0"/>
                <a:cs typeface="Times New Roman" panose="02020603050405020304" pitchFamily="18" charset="0"/>
              </a:rPr>
              <a:t>[2] </a:t>
            </a:r>
            <a:r>
              <a:rPr lang="en-US" altLang="zh-CN" sz="1200" b="0" dirty="0" err="1">
                <a:solidFill>
                  <a:schemeClr val="tx2"/>
                </a:solidFill>
                <a:latin typeface="Times New Roman" panose="02020603050405020304" pitchFamily="18" charset="0"/>
                <a:cs typeface="Times New Roman" panose="02020603050405020304" pitchFamily="18" charset="0"/>
              </a:rPr>
              <a:t>Malaiya</a:t>
            </a:r>
            <a:r>
              <a:rPr lang="en-US" altLang="zh-CN" sz="1200" b="0" dirty="0">
                <a:solidFill>
                  <a:schemeClr val="tx2"/>
                </a:solidFill>
                <a:latin typeface="Times New Roman" panose="02020603050405020304" pitchFamily="18" charset="0"/>
                <a:cs typeface="Times New Roman" panose="02020603050405020304" pitchFamily="18" charset="0"/>
              </a:rPr>
              <a:t> Y K . </a:t>
            </a:r>
            <a:r>
              <a:rPr lang="en-US" altLang="zh-CN" sz="1200" b="0" dirty="0" err="1">
                <a:solidFill>
                  <a:schemeClr val="tx2"/>
                </a:solidFill>
                <a:latin typeface="Times New Roman" panose="02020603050405020304" pitchFamily="18" charset="0"/>
                <a:cs typeface="Times New Roman" panose="02020603050405020304" pitchFamily="18" charset="0"/>
              </a:rPr>
              <a:t>Antirandom</a:t>
            </a:r>
            <a:r>
              <a:rPr lang="en-US" altLang="zh-CN" sz="1200" b="0" dirty="0">
                <a:solidFill>
                  <a:schemeClr val="tx2"/>
                </a:solidFill>
                <a:latin typeface="Times New Roman" panose="02020603050405020304" pitchFamily="18" charset="0"/>
                <a:cs typeface="Times New Roman" panose="02020603050405020304" pitchFamily="18" charset="0"/>
              </a:rPr>
              <a:t> testing : Getting the most out of black-box testing[C]// Proc. 6th International Symposium on Software Reliability Engineering, 1995. IEEE, 1995.</a:t>
            </a:r>
          </a:p>
          <a:p>
            <a:r>
              <a:rPr lang="en-US" altLang="zh-CN" sz="1200" b="0" dirty="0">
                <a:solidFill>
                  <a:schemeClr val="tx2"/>
                </a:solidFill>
                <a:latin typeface="Times New Roman" panose="02020603050405020304" pitchFamily="18" charset="0"/>
                <a:cs typeface="Times New Roman" panose="02020603050405020304" pitchFamily="18" charset="0"/>
              </a:rPr>
              <a:t>[3] T. Y. Chen, H. Leung, and I. K. </a:t>
            </a:r>
            <a:r>
              <a:rPr lang="en-US" altLang="zh-CN" sz="1200" b="0" dirty="0" err="1">
                <a:solidFill>
                  <a:schemeClr val="tx2"/>
                </a:solidFill>
                <a:latin typeface="Times New Roman" panose="02020603050405020304" pitchFamily="18" charset="0"/>
                <a:cs typeface="Times New Roman" panose="02020603050405020304" pitchFamily="18" charset="0"/>
              </a:rPr>
              <a:t>Mak</a:t>
            </a:r>
            <a:r>
              <a:rPr lang="en-US" altLang="zh-CN" sz="1200" b="0" dirty="0">
                <a:solidFill>
                  <a:schemeClr val="tx2"/>
                </a:solidFill>
                <a:latin typeface="Times New Roman" panose="02020603050405020304" pitchFamily="18" charset="0"/>
                <a:cs typeface="Times New Roman" panose="02020603050405020304" pitchFamily="18" charset="0"/>
              </a:rPr>
              <a:t>, “Adaptive random testing,” in Proc. 9th Asian </a:t>
            </a:r>
            <a:r>
              <a:rPr lang="en-US" altLang="zh-CN" sz="1200" b="0" dirty="0" err="1">
                <a:solidFill>
                  <a:schemeClr val="tx2"/>
                </a:solidFill>
                <a:latin typeface="Times New Roman" panose="02020603050405020304" pitchFamily="18" charset="0"/>
                <a:cs typeface="Times New Roman" panose="02020603050405020304" pitchFamily="18" charset="0"/>
              </a:rPr>
              <a:t>Comput</a:t>
            </a:r>
            <a:r>
              <a:rPr lang="en-US" altLang="zh-CN" sz="1200" b="0" dirty="0">
                <a:solidFill>
                  <a:schemeClr val="tx2"/>
                </a:solidFill>
                <a:latin typeface="Times New Roman" panose="02020603050405020304" pitchFamily="18" charset="0"/>
                <a:cs typeface="Times New Roman" panose="02020603050405020304" pitchFamily="18" charset="0"/>
              </a:rPr>
              <a:t>. Sci. Conf., 2004, pp. 320–329</a:t>
            </a:r>
            <a:endParaRPr lang="zh-CN" altLang="en-US" sz="1200" dirty="0">
              <a:solidFill>
                <a:schemeClr val="tx2"/>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49424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t>沟通</a:t>
            </a:r>
            <a:r>
              <a:rPr lang="zh-CN" altLang="en-US" sz="2400" dirty="0">
                <a:latin typeface="Verdana" pitchFamily="34" charset="0"/>
              </a:rPr>
              <a:t>数据集分析过程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19</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假设：</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架构的文档的引入可能导致</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社区交流和信息分享的模式发生改变，从而影响社交网络的结构和网络中个体的位置。</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度量：</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中心化度量：反映个体节点的位置的度量。</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集中性度量：反映整个网络的结构的度量。</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我们选择的度量：信息中心化和信息集中性度量。</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197279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t>沟通</a:t>
            </a:r>
            <a:r>
              <a:rPr lang="zh-CN" altLang="en-US" sz="2400" dirty="0">
                <a:latin typeface="Verdana" pitchFamily="34" charset="0"/>
              </a:rPr>
              <a:t>数据集分析过程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分析过程：</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以引入架构的时间，将项目模型分为两种。</a:t>
            </a: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对所有的</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参与者，每</a:t>
            </a:r>
            <a:r>
              <a:rPr lang="en-US" altLang="zh-CN" dirty="0">
                <a:solidFill>
                  <a:schemeClr val="tx2"/>
                </a:solidFill>
                <a:latin typeface="Times New Roman" pitchFamily="18" charset="0"/>
                <a:cs typeface="Times New Roman" pitchFamily="18" charset="0"/>
              </a:rPr>
              <a:t>14</a:t>
            </a:r>
            <a:r>
              <a:rPr lang="zh-CN" altLang="en-US" dirty="0">
                <a:solidFill>
                  <a:schemeClr val="tx2"/>
                </a:solidFill>
                <a:latin typeface="Times New Roman" pitchFamily="18" charset="0"/>
                <a:cs typeface="Times New Roman" pitchFamily="18" charset="0"/>
              </a:rPr>
              <a:t>天计算一次参与者的信息中心化度量。这样获得有</a:t>
            </a:r>
            <a:r>
              <a:rPr lang="en-US" altLang="zh-CN" dirty="0">
                <a:solidFill>
                  <a:schemeClr val="tx2"/>
                </a:solidFill>
                <a:latin typeface="Times New Roman" pitchFamily="18" charset="0"/>
                <a:cs typeface="Times New Roman" pitchFamily="18" charset="0"/>
              </a:rPr>
              <a:t>153</a:t>
            </a:r>
            <a:r>
              <a:rPr lang="zh-CN" altLang="en-US" dirty="0">
                <a:solidFill>
                  <a:schemeClr val="tx2"/>
                </a:solidFill>
                <a:latin typeface="Times New Roman" pitchFamily="18" charset="0"/>
                <a:cs typeface="Times New Roman" pitchFamily="18" charset="0"/>
              </a:rPr>
              <a:t>个数据点的时间序列。其中</a:t>
            </a:r>
            <a:r>
              <a:rPr lang="en-US" altLang="zh-CN" dirty="0">
                <a:solidFill>
                  <a:schemeClr val="tx2"/>
                </a:solidFill>
                <a:latin typeface="Times New Roman" pitchFamily="18" charset="0"/>
                <a:cs typeface="Times New Roman" pitchFamily="18" charset="0"/>
              </a:rPr>
              <a:t>20</a:t>
            </a:r>
            <a:r>
              <a:rPr lang="zh-CN" altLang="en-US" dirty="0">
                <a:solidFill>
                  <a:schemeClr val="tx2"/>
                </a:solidFill>
                <a:latin typeface="Times New Roman" pitchFamily="18" charset="0"/>
                <a:cs typeface="Times New Roman" pitchFamily="18" charset="0"/>
              </a:rPr>
              <a:t>个是在结构文档发布之后。</a:t>
            </a: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在这些值的基础上，计算出包含</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社区的信息集中性的时间序列。</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15000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r>
              <a:rPr lang="en-US" altLang="zh-CN" sz="2400" dirty="0">
                <a:latin typeface="Verdana" pitchFamily="34" charset="0"/>
              </a:rPr>
              <a:t>-</a:t>
            </a:r>
            <a:r>
              <a:rPr lang="zh-CN" altLang="en-US" sz="2400" dirty="0"/>
              <a:t>沟通</a:t>
            </a:r>
            <a:r>
              <a:rPr lang="zh-CN" altLang="en-US" sz="2400" dirty="0">
                <a:latin typeface="Verdana" pitchFamily="34" charset="0"/>
              </a:rPr>
              <a:t>数据集分析结果</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326827" y="1565960"/>
            <a:ext cx="3957141" cy="2747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2317" y="1587426"/>
            <a:ext cx="3866108" cy="266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73" y="4365104"/>
            <a:ext cx="6988274" cy="2355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6733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3.2 HDFS</a:t>
            </a:r>
            <a:r>
              <a:rPr lang="zh-CN" altLang="en-US" sz="2400" dirty="0">
                <a:latin typeface="Verdana" pitchFamily="34" charset="0"/>
              </a:rPr>
              <a:t>社区分析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09948" y="1600127"/>
            <a:ext cx="7815262" cy="2339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RQ3.1</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a:p>
            <a:pPr marL="1200150" lvl="2" indent="-285750">
              <a:spcBef>
                <a:spcPts val="0"/>
              </a:spcBef>
              <a:spcAft>
                <a:spcPts val="12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RQ3.2</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222561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RQ4.1</a:t>
            </a:r>
            <a:r>
              <a:rPr lang="zh-CN" altLang="en-US" dirty="0">
                <a:solidFill>
                  <a:schemeClr val="tx2"/>
                </a:solidFill>
                <a:latin typeface="Times New Roman" pitchFamily="18" charset="0"/>
                <a:cs typeface="Times New Roman" pitchFamily="18" charset="0"/>
              </a:rPr>
              <a:t>：讨论问题时使用的架构概念在引入架构文档之前与之后是否存在可测量的差异？</a:t>
            </a: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评估策略：</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跟踪架构文档的引入是否会改变项目社区讨论系统的方式。</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从</a:t>
            </a:r>
            <a:r>
              <a:rPr lang="en-US" altLang="zh-CN" dirty="0">
                <a:solidFill>
                  <a:schemeClr val="tx2"/>
                </a:solidFill>
                <a:latin typeface="Times New Roman" pitchFamily="18" charset="0"/>
                <a:cs typeface="Times New Roman" pitchFamily="18" charset="0"/>
              </a:rPr>
              <a:t>JIRA</a:t>
            </a:r>
            <a:r>
              <a:rPr lang="zh-CN" altLang="en-US" dirty="0">
                <a:solidFill>
                  <a:schemeClr val="tx2"/>
                </a:solidFill>
                <a:latin typeface="Times New Roman" pitchFamily="18" charset="0"/>
                <a:cs typeface="Times New Roman" pitchFamily="18" charset="0"/>
              </a:rPr>
              <a:t>数据库中收集软件问题生命周期内的描述、摘要和评论。</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收集到的数据按照架构文档的引入分为两个时期的数据。</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688739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r>
              <a:rPr lang="en-US" altLang="zh-CN" sz="2400" dirty="0">
                <a:latin typeface="Verdana" pitchFamily="34" charset="0"/>
              </a:rPr>
              <a:t>-</a:t>
            </a:r>
            <a:r>
              <a:rPr lang="zh-CN" altLang="en-US" sz="2400" dirty="0">
                <a:latin typeface="Verdana" pitchFamily="34" charset="0"/>
              </a:rPr>
              <a:t>数据分析过程</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文本分析工具</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en-US" altLang="zh-CN" dirty="0">
                <a:solidFill>
                  <a:schemeClr val="tx2"/>
                </a:solidFill>
                <a:latin typeface="Times New Roman" pitchFamily="18" charset="0"/>
                <a:cs typeface="Times New Roman" pitchFamily="18" charset="0"/>
              </a:rPr>
              <a:t>Leximancer</a:t>
            </a:r>
          </a:p>
          <a:p>
            <a:pPr marL="342900" indent="-34290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概念图：</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显示软件问题讨论中重要概念及其之间的关系。</a:t>
            </a:r>
            <a:endParaRPr lang="en-US" altLang="zh-CN" dirty="0">
              <a:solidFill>
                <a:schemeClr val="tx2"/>
              </a:solidFill>
              <a:latin typeface="Times New Roman" pitchFamily="18" charset="0"/>
              <a:cs typeface="Times New Roman" pitchFamily="18" charset="0"/>
            </a:endParaRPr>
          </a:p>
          <a:p>
            <a:pPr marL="342900" indent="-34290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分析过程：</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使用文本分析工具获取软件问题讨论中的重要概念及其之间的关系。</a:t>
            </a:r>
          </a:p>
          <a:p>
            <a:pPr lvl="2">
              <a:spcBef>
                <a:spcPts val="0"/>
              </a:spcBef>
              <a:spcAft>
                <a:spcPts val="1200"/>
              </a:spcAft>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2951707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r>
              <a:rPr lang="en-US" altLang="zh-CN" sz="2400" dirty="0">
                <a:latin typeface="Verdana" pitchFamily="34" charset="0"/>
              </a:rPr>
              <a:t>-</a:t>
            </a:r>
            <a:r>
              <a:rPr lang="zh-CN" altLang="en-US" sz="2400" dirty="0">
                <a:latin typeface="Verdana" pitchFamily="34" charset="0"/>
              </a:rPr>
              <a:t>数据分析结果</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a:spcBef>
                <a:spcPts val="0"/>
              </a:spcBef>
              <a:spcAft>
                <a:spcPts val="1200"/>
              </a:spcAft>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219906" y="1988840"/>
            <a:ext cx="4113733" cy="311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0000" y="1988840"/>
            <a:ext cx="484541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128240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3.3 </a:t>
            </a:r>
            <a:r>
              <a:rPr lang="zh-CN" altLang="en-US" sz="2400" dirty="0">
                <a:latin typeface="Verdana" pitchFamily="34" charset="0"/>
              </a:rPr>
              <a:t>技术交流的文本分析</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RQ4.1</a:t>
            </a:r>
            <a:r>
              <a:rPr lang="zh-CN" altLang="en-US" sz="2000" dirty="0">
                <a:solidFill>
                  <a:schemeClr val="tx2"/>
                </a:solidFill>
                <a:latin typeface="Times New Roman" pitchFamily="18" charset="0"/>
                <a:cs typeface="Times New Roman" pitchFamily="18" charset="0"/>
              </a:rPr>
              <a:t>答案：</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答案加上！！！</a:t>
            </a: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205223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27</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RQ2.1</a:t>
            </a:r>
            <a:r>
              <a:rPr lang="zh-CN" altLang="en-US" dirty="0">
                <a:solidFill>
                  <a:schemeClr val="tx2"/>
                </a:solidFill>
                <a:latin typeface="Times New Roman" pitchFamily="18" charset="0"/>
                <a:cs typeface="Times New Roman" pitchFamily="18" charset="0"/>
              </a:rPr>
              <a:t>：架构文档的引入是否与提交活动的变化有关联？</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RQ2.2</a:t>
            </a:r>
            <a:r>
              <a:rPr lang="zh-CN" altLang="en-US" dirty="0">
                <a:solidFill>
                  <a:schemeClr val="tx2"/>
                </a:solidFill>
                <a:latin typeface="Times New Roman" pitchFamily="18" charset="0"/>
                <a:cs typeface="Times New Roman" pitchFamily="18" charset="0"/>
              </a:rPr>
              <a:t>：架构文档的引入是否与提交材料的质量变化有关联？</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评估策略：</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跟踪项目的绩效指标，例如贡献者提交代码的频率、质量及代码被提交者拒绝的频率。</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将数据以引入文档的时间点为界限划分为两段，对两个阶段的问题数、补丁数及其他指标数据进行描述性统计分析。</a:t>
            </a:r>
            <a:endParaRPr lang="en-US" altLang="zh-CN"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1300243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2" name="图片 1"/>
          <p:cNvPicPr>
            <a:picLocks noChangeAspect="1"/>
          </p:cNvPicPr>
          <p:nvPr/>
        </p:nvPicPr>
        <p:blipFill rotWithShape="1">
          <a:blip r:embed="rId5"/>
          <a:srcRect t="-743" r="8129"/>
          <a:stretch/>
        </p:blipFill>
        <p:spPr>
          <a:xfrm>
            <a:off x="467544" y="2132996"/>
            <a:ext cx="8280920" cy="3145142"/>
          </a:xfrm>
          <a:prstGeom prst="rect">
            <a:avLst/>
          </a:prstGeom>
        </p:spPr>
      </p:pic>
      <p:sp>
        <p:nvSpPr>
          <p:cNvPr id="4" name="文本框 3"/>
          <p:cNvSpPr txBox="1"/>
          <p:nvPr/>
        </p:nvSpPr>
        <p:spPr>
          <a:xfrm>
            <a:off x="7771616" y="912813"/>
            <a:ext cx="1217911" cy="3139321"/>
          </a:xfrm>
          <a:prstGeom prst="rect">
            <a:avLst/>
          </a:prstGeom>
          <a:noFill/>
        </p:spPr>
        <p:txBody>
          <a:bodyPr wrap="square" rtlCol="0">
            <a:spAutoFit/>
          </a:bodyPr>
          <a:lstStyle/>
          <a:p>
            <a:r>
              <a:rPr lang="zh-CN" altLang="en-US" dirty="0"/>
              <a:t>说出来图表示的是什么，问题和补丁的数量曲线图，直观说一下看到了什么，得出结论是什么</a:t>
            </a:r>
          </a:p>
        </p:txBody>
      </p:sp>
      <p:sp>
        <p:nvSpPr>
          <p:cNvPr id="6" name="文本框 5"/>
          <p:cNvSpPr txBox="1"/>
          <p:nvPr/>
        </p:nvSpPr>
        <p:spPr>
          <a:xfrm>
            <a:off x="2483768" y="5441675"/>
            <a:ext cx="3888432" cy="369332"/>
          </a:xfrm>
          <a:prstGeom prst="rect">
            <a:avLst/>
          </a:prstGeom>
          <a:noFill/>
        </p:spPr>
        <p:txBody>
          <a:bodyPr wrap="square" rtlCol="0">
            <a:spAutoFit/>
          </a:bodyPr>
          <a:lstStyle/>
          <a:p>
            <a:r>
              <a:rPr lang="zh-CN" altLang="en-US" dirty="0">
                <a:solidFill>
                  <a:schemeClr val="tx2"/>
                </a:solidFill>
              </a:rPr>
              <a:t>问题数和补丁数在两个时期的折线图</a:t>
            </a:r>
          </a:p>
        </p:txBody>
      </p:sp>
      <p:sp>
        <p:nvSpPr>
          <p:cNvPr id="8" name="椭圆 7"/>
          <p:cNvSpPr/>
          <p:nvPr/>
        </p:nvSpPr>
        <p:spPr bwMode="auto">
          <a:xfrm>
            <a:off x="3467100" y="2996952"/>
            <a:ext cx="672852" cy="2088232"/>
          </a:xfrm>
          <a:prstGeom prst="ellipse">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custDataLst>
      <p:tags r:id="rId1"/>
    </p:custDataLst>
    <p:extLst>
      <p:ext uri="{BB962C8B-B14F-4D97-AF65-F5344CB8AC3E}">
        <p14:creationId xmlns:p14="http://schemas.microsoft.com/office/powerpoint/2010/main" val="303520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a:extLst>
              <a:ext uri="{FF2B5EF4-FFF2-40B4-BE49-F238E27FC236}">
                <a16:creationId xmlns:a16="http://schemas.microsoft.com/office/drawing/2014/main" id="{B34BE15C-87A0-4505-AC30-D9D9830EAEEE}"/>
              </a:ext>
            </a:extLst>
          </p:cNvPr>
          <p:cNvSpPr/>
          <p:nvPr/>
        </p:nvSpPr>
        <p:spPr>
          <a:xfrm>
            <a:off x="368300" y="1083577"/>
            <a:ext cx="1678665" cy="400110"/>
          </a:xfrm>
          <a:prstGeom prst="rect">
            <a:avLst/>
          </a:prstGeom>
        </p:spPr>
        <p:txBody>
          <a:bodyPr wrap="none">
            <a:spAutoFit/>
          </a:bodyPr>
          <a:lstStyle/>
          <a:p>
            <a:pPr marL="457200" indent="-457200">
              <a:buFont typeface="Wingdings" panose="05000000000000000000" pitchFamily="2" charset="2"/>
              <a:buChar char="l"/>
            </a:pPr>
            <a:r>
              <a:rPr lang="zh-CN" altLang="en-US" sz="2000" dirty="0">
                <a:latin typeface="楷体" panose="02010609060101010101" pitchFamily="49" charset="-122"/>
                <a:ea typeface="楷体" panose="02010609060101010101" pitchFamily="49" charset="-122"/>
                <a:cs typeface="Times New Roman" panose="02020603050405020304" pitchFamily="18" charset="0"/>
              </a:rPr>
              <a:t>分区测试</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CA2371B9-DB24-4F0A-B4E0-8CE09850AC3C}"/>
              </a:ext>
            </a:extLst>
          </p:cNvPr>
          <p:cNvSpPr txBox="1"/>
          <p:nvPr/>
        </p:nvSpPr>
        <p:spPr>
          <a:xfrm>
            <a:off x="827584" y="1483687"/>
            <a:ext cx="7763643" cy="858377"/>
          </a:xfrm>
          <a:prstGeom prst="rect">
            <a:avLst/>
          </a:prstGeom>
          <a:noFill/>
        </p:spPr>
        <p:txBody>
          <a:bodyPr wrap="square" rtlCol="0">
            <a:spAutoFit/>
          </a:bodyPr>
          <a:lstStyle/>
          <a:p>
            <a:pPr>
              <a:lnSpc>
                <a:spcPct val="150000"/>
              </a:lnSpc>
            </a:pPr>
            <a:r>
              <a:rPr lang="zh-CN" altLang="en-US" b="0" dirty="0">
                <a:solidFill>
                  <a:schemeClr val="tx2"/>
                </a:solidFill>
                <a:latin typeface="宋体" panose="02010600030101010101" pitchFamily="2" charset="-122"/>
              </a:rPr>
              <a:t>依据不同的方法（决策表、范畴、等价类划分等）将软件的输入域划分为不相交的分区，然后从每个分区中选择一个或多个测试用例执行</a:t>
            </a:r>
          </a:p>
        </p:txBody>
      </p:sp>
      <p:sp>
        <p:nvSpPr>
          <p:cNvPr id="17" name="文本框 16">
            <a:extLst>
              <a:ext uri="{FF2B5EF4-FFF2-40B4-BE49-F238E27FC236}">
                <a16:creationId xmlns:a16="http://schemas.microsoft.com/office/drawing/2014/main" id="{4ECE8D39-7859-40DD-A8F7-536E65BFE51D}"/>
              </a:ext>
            </a:extLst>
          </p:cNvPr>
          <p:cNvSpPr txBox="1"/>
          <p:nvPr/>
        </p:nvSpPr>
        <p:spPr>
          <a:xfrm>
            <a:off x="755576" y="2432597"/>
            <a:ext cx="2106687"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分区测试的特点</a:t>
            </a:r>
          </a:p>
        </p:txBody>
      </p:sp>
      <p:sp>
        <p:nvSpPr>
          <p:cNvPr id="18" name="文本框 17">
            <a:extLst>
              <a:ext uri="{FF2B5EF4-FFF2-40B4-BE49-F238E27FC236}">
                <a16:creationId xmlns:a16="http://schemas.microsoft.com/office/drawing/2014/main" id="{6BD69517-44F8-4348-AA52-2796B91EEDAD}"/>
              </a:ext>
            </a:extLst>
          </p:cNvPr>
          <p:cNvSpPr txBox="1"/>
          <p:nvPr/>
        </p:nvSpPr>
        <p:spPr>
          <a:xfrm>
            <a:off x="878941" y="2792062"/>
            <a:ext cx="7763643" cy="1273875"/>
          </a:xfrm>
          <a:prstGeom prst="rect">
            <a:avLst/>
          </a:prstGeom>
          <a:noFill/>
        </p:spPr>
        <p:txBody>
          <a:bodyPr wrap="square" rtlCol="0">
            <a:spAutoFit/>
          </a:bodyPr>
          <a:lstStyle/>
          <a:p>
            <a:pPr>
              <a:lnSpc>
                <a:spcPct val="150000"/>
              </a:lnSpc>
            </a:pPr>
            <a:r>
              <a:rPr lang="zh-CN" altLang="en-US" b="0" dirty="0">
                <a:solidFill>
                  <a:schemeClr val="tx2"/>
                </a:solidFill>
                <a:latin typeface="宋体" panose="02010600030101010101" pitchFamily="2" charset="-122"/>
              </a:rPr>
              <a:t>在理想情况下，分区具有</a:t>
            </a:r>
            <a:r>
              <a:rPr lang="zh-CN" altLang="en-US" b="0" dirty="0">
                <a:latin typeface="宋体" panose="02010600030101010101" pitchFamily="2" charset="-122"/>
              </a:rPr>
              <a:t>同构性</a:t>
            </a:r>
            <a:r>
              <a:rPr lang="zh-CN" altLang="en-US" b="0" dirty="0">
                <a:solidFill>
                  <a:schemeClr val="tx2"/>
                </a:solidFill>
                <a:latin typeface="宋体" panose="02010600030101010101" pitchFamily="2" charset="-122"/>
              </a:rPr>
              <a:t>。然而，在实践中，该性质</a:t>
            </a:r>
            <a:r>
              <a:rPr lang="zh-CN" altLang="en-US" b="0" dirty="0">
                <a:latin typeface="宋体" panose="02010600030101010101" pitchFamily="2" charset="-122"/>
              </a:rPr>
              <a:t>难以保证</a:t>
            </a:r>
            <a:r>
              <a:rPr lang="zh-CN" altLang="en-US" b="0" dirty="0">
                <a:solidFill>
                  <a:schemeClr val="tx2"/>
                </a:solidFill>
                <a:latin typeface="宋体" panose="02010600030101010101" pitchFamily="2" charset="-122"/>
              </a:rPr>
              <a:t>，使得分区测试的效率不稳定</a:t>
            </a:r>
            <a:endParaRPr lang="en-US" altLang="zh-CN" b="0" dirty="0">
              <a:solidFill>
                <a:schemeClr val="tx2"/>
              </a:solidFill>
              <a:latin typeface="宋体" panose="02010600030101010101" pitchFamily="2" charset="-122"/>
            </a:endParaRPr>
          </a:p>
          <a:p>
            <a:pPr>
              <a:lnSpc>
                <a:spcPct val="150000"/>
              </a:lnSpc>
            </a:pPr>
            <a:endParaRPr lang="zh-CN" altLang="en-US" b="0" dirty="0">
              <a:solidFill>
                <a:schemeClr val="tx2"/>
              </a:solidFill>
              <a:latin typeface="宋体" panose="02010600030101010101" pitchFamily="2" charset="-122"/>
            </a:endParaRPr>
          </a:p>
        </p:txBody>
      </p:sp>
      <p:sp>
        <p:nvSpPr>
          <p:cNvPr id="19" name="文本框 18">
            <a:extLst>
              <a:ext uri="{FF2B5EF4-FFF2-40B4-BE49-F238E27FC236}">
                <a16:creationId xmlns:a16="http://schemas.microsoft.com/office/drawing/2014/main" id="{5DFE26E9-B285-49D7-9D4E-506F6C16557D}"/>
              </a:ext>
            </a:extLst>
          </p:cNvPr>
          <p:cNvSpPr txBox="1"/>
          <p:nvPr/>
        </p:nvSpPr>
        <p:spPr>
          <a:xfrm>
            <a:off x="755576" y="3704218"/>
            <a:ext cx="3096344"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分区测试的故障检测效率</a:t>
            </a:r>
          </a:p>
        </p:txBody>
      </p:sp>
      <p:sp>
        <p:nvSpPr>
          <p:cNvPr id="3" name="矩形 2">
            <a:extLst>
              <a:ext uri="{FF2B5EF4-FFF2-40B4-BE49-F238E27FC236}">
                <a16:creationId xmlns:a16="http://schemas.microsoft.com/office/drawing/2014/main" id="{EF7A8F55-C085-44DE-BF8D-9B459B45671B}"/>
              </a:ext>
            </a:extLst>
          </p:cNvPr>
          <p:cNvSpPr/>
          <p:nvPr/>
        </p:nvSpPr>
        <p:spPr>
          <a:xfrm>
            <a:off x="912813" y="4037788"/>
            <a:ext cx="7967663" cy="869533"/>
          </a:xfrm>
          <a:prstGeom prst="rect">
            <a:avLst/>
          </a:prstGeom>
        </p:spPr>
        <p:txBody>
          <a:bodyPr wrap="square">
            <a:spAutoFit/>
          </a:bodyPr>
          <a:lstStyle/>
          <a:p>
            <a:pPr>
              <a:lnSpc>
                <a:spcPct val="150000"/>
              </a:lnSpc>
            </a:pPr>
            <a:r>
              <a:rPr lang="en-US" altLang="zh-CN" b="0" dirty="0">
                <a:solidFill>
                  <a:schemeClr val="tx2"/>
                </a:solidFill>
                <a:latin typeface="宋体" panose="02010600030101010101" pitchFamily="2" charset="-122"/>
              </a:rPr>
              <a:t>Chen[4]</a:t>
            </a:r>
            <a:r>
              <a:rPr lang="zh-CN" altLang="en-US" b="0" dirty="0">
                <a:solidFill>
                  <a:schemeClr val="tx2"/>
                </a:solidFill>
                <a:latin typeface="宋体" panose="02010600030101010101" pitchFamily="2" charset="-122"/>
              </a:rPr>
              <a:t>等人通过理论分析的方式得到以下结论：分区测试的故障检测效率高于随机测试只要满足：</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67BC3F0-F7CD-4CEF-AB7D-86F701478D98}"/>
                  </a:ext>
                </a:extLst>
              </p:cNvPr>
              <p:cNvSpPr txBox="1"/>
              <p:nvPr/>
            </p:nvSpPr>
            <p:spPr>
              <a:xfrm>
                <a:off x="2897504" y="4889529"/>
                <a:ext cx="2808312" cy="6160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solidFill>
                                <a:schemeClr val="tx2"/>
                              </a:solidFill>
                              <a:latin typeface="Cambria Math" panose="02040503050406030204" pitchFamily="18" charset="0"/>
                            </a:rPr>
                          </m:ctrlPr>
                        </m:fPr>
                        <m:num>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𝑛</m:t>
                              </m:r>
                            </m:e>
                            <m:sub>
                              <m:r>
                                <a:rPr lang="en-US" altLang="zh-CN" b="0" i="1" smtClean="0">
                                  <a:solidFill>
                                    <a:schemeClr val="tx2"/>
                                  </a:solidFill>
                                  <a:latin typeface="Cambria Math" panose="02040503050406030204" pitchFamily="18" charset="0"/>
                                </a:rPr>
                                <m:t>1</m:t>
                              </m:r>
                            </m:sub>
                          </m:sSub>
                        </m:num>
                        <m:den>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𝑑</m:t>
                              </m:r>
                            </m:e>
                            <m:sub>
                              <m:r>
                                <a:rPr lang="en-US" altLang="zh-CN" b="0" i="1" smtClean="0">
                                  <a:solidFill>
                                    <a:schemeClr val="tx2"/>
                                  </a:solidFill>
                                  <a:latin typeface="Cambria Math" panose="02040503050406030204" pitchFamily="18" charset="0"/>
                                </a:rPr>
                                <m:t>1</m:t>
                              </m:r>
                            </m:sub>
                          </m:sSub>
                        </m:den>
                      </m:f>
                      <m:r>
                        <a:rPr lang="en-US" altLang="zh-CN" b="0" i="1" smtClean="0">
                          <a:solidFill>
                            <a:schemeClr val="tx2"/>
                          </a:solidFill>
                          <a:latin typeface="Cambria Math" panose="02040503050406030204" pitchFamily="18" charset="0"/>
                        </a:rPr>
                        <m:t>=</m:t>
                      </m:r>
                      <m:f>
                        <m:fPr>
                          <m:ctrlPr>
                            <a:rPr lang="en-US" altLang="zh-CN" b="0" i="1" smtClean="0">
                              <a:solidFill>
                                <a:schemeClr val="tx2"/>
                              </a:solidFill>
                              <a:latin typeface="Cambria Math" panose="02040503050406030204" pitchFamily="18" charset="0"/>
                            </a:rPr>
                          </m:ctrlPr>
                        </m:fPr>
                        <m:num>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𝑛</m:t>
                              </m:r>
                            </m:e>
                            <m:sub>
                              <m:r>
                                <a:rPr lang="en-US" altLang="zh-CN" b="0" i="1" smtClean="0">
                                  <a:solidFill>
                                    <a:schemeClr val="tx2"/>
                                  </a:solidFill>
                                  <a:latin typeface="Cambria Math" panose="02040503050406030204" pitchFamily="18" charset="0"/>
                                </a:rPr>
                                <m:t>2</m:t>
                              </m:r>
                            </m:sub>
                          </m:sSub>
                        </m:num>
                        <m:den>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𝑑</m:t>
                              </m:r>
                            </m:e>
                            <m:sub>
                              <m:r>
                                <a:rPr lang="en-US" altLang="zh-CN" b="0" i="1" smtClean="0">
                                  <a:solidFill>
                                    <a:schemeClr val="tx2"/>
                                  </a:solidFill>
                                  <a:latin typeface="Cambria Math" panose="02040503050406030204" pitchFamily="18" charset="0"/>
                                </a:rPr>
                                <m:t>2</m:t>
                              </m:r>
                            </m:sub>
                          </m:sSub>
                        </m:den>
                      </m:f>
                      <m:r>
                        <a:rPr lang="en-US" altLang="zh-CN" b="0" i="1" smtClean="0">
                          <a:solidFill>
                            <a:schemeClr val="tx2"/>
                          </a:solidFill>
                          <a:latin typeface="Cambria Math" panose="02040503050406030204" pitchFamily="18" charset="0"/>
                        </a:rPr>
                        <m:t>=⋯=</m:t>
                      </m:r>
                      <m:f>
                        <m:fPr>
                          <m:ctrlPr>
                            <a:rPr lang="en-US" altLang="zh-CN" b="0" i="1" smtClean="0">
                              <a:solidFill>
                                <a:schemeClr val="tx2"/>
                              </a:solidFill>
                              <a:latin typeface="Cambria Math" panose="02040503050406030204" pitchFamily="18" charset="0"/>
                            </a:rPr>
                          </m:ctrlPr>
                        </m:fPr>
                        <m:num>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𝑛</m:t>
                              </m:r>
                            </m:e>
                            <m:sub>
                              <m:r>
                                <a:rPr lang="en-US" altLang="zh-CN" b="0" i="1" smtClean="0">
                                  <a:solidFill>
                                    <a:schemeClr val="tx2"/>
                                  </a:solidFill>
                                  <a:latin typeface="Cambria Math" panose="02040503050406030204" pitchFamily="18" charset="0"/>
                                </a:rPr>
                                <m:t>𝑘</m:t>
                              </m:r>
                            </m:sub>
                          </m:sSub>
                        </m:num>
                        <m:den>
                          <m:sSub>
                            <m:sSubPr>
                              <m:ctrlPr>
                                <a:rPr lang="en-US" altLang="zh-CN" b="0" i="1" smtClean="0">
                                  <a:solidFill>
                                    <a:schemeClr val="tx2"/>
                                  </a:solidFill>
                                  <a:latin typeface="Cambria Math" panose="02040503050406030204" pitchFamily="18" charset="0"/>
                                </a:rPr>
                              </m:ctrlPr>
                            </m:sSubPr>
                            <m:e>
                              <m:r>
                                <a:rPr lang="en-US" altLang="zh-CN" b="0" i="1" smtClean="0">
                                  <a:solidFill>
                                    <a:schemeClr val="tx2"/>
                                  </a:solidFill>
                                  <a:latin typeface="Cambria Math" panose="02040503050406030204" pitchFamily="18" charset="0"/>
                                </a:rPr>
                                <m:t>𝑑</m:t>
                              </m:r>
                            </m:e>
                            <m:sub>
                              <m:r>
                                <a:rPr lang="en-US" altLang="zh-CN" b="0" i="1" smtClean="0">
                                  <a:solidFill>
                                    <a:schemeClr val="tx2"/>
                                  </a:solidFill>
                                  <a:latin typeface="Cambria Math" panose="02040503050406030204" pitchFamily="18" charset="0"/>
                                </a:rPr>
                                <m:t>𝑘</m:t>
                              </m:r>
                            </m:sub>
                          </m:sSub>
                        </m:den>
                      </m:f>
                    </m:oMath>
                  </m:oMathPara>
                </a14:m>
                <a:endParaRPr lang="zh-CN" altLang="en-US" b="0" dirty="0"/>
              </a:p>
            </p:txBody>
          </p:sp>
        </mc:Choice>
        <mc:Fallback xmlns="">
          <p:sp>
            <p:nvSpPr>
              <p:cNvPr id="4" name="文本框 3">
                <a:extLst>
                  <a:ext uri="{FF2B5EF4-FFF2-40B4-BE49-F238E27FC236}">
                    <a16:creationId xmlns:a16="http://schemas.microsoft.com/office/drawing/2014/main" id="{267BC3F0-F7CD-4CEF-AB7D-86F701478D98}"/>
                  </a:ext>
                </a:extLst>
              </p:cNvPr>
              <p:cNvSpPr txBox="1">
                <a:spLocks noRot="1" noChangeAspect="1" noMove="1" noResize="1" noEditPoints="1" noAdjustHandles="1" noChangeArrowheads="1" noChangeShapeType="1" noTextEdit="1"/>
              </p:cNvSpPr>
              <p:nvPr/>
            </p:nvSpPr>
            <p:spPr>
              <a:xfrm>
                <a:off x="2897504" y="4889529"/>
                <a:ext cx="2808312" cy="61600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42783010-BD74-4755-A165-265EDF6888E2}"/>
                  </a:ext>
                </a:extLst>
              </p:cNvPr>
              <p:cNvSpPr txBox="1"/>
              <p:nvPr/>
            </p:nvSpPr>
            <p:spPr>
              <a:xfrm>
                <a:off x="972344" y="5487738"/>
                <a:ext cx="7056040" cy="3115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sz="1400" b="0" i="1" smtClean="0">
                        <a:solidFill>
                          <a:schemeClr val="tx2"/>
                        </a:solidFill>
                        <a:latin typeface="Cambria Math" panose="02040503050406030204" pitchFamily="18" charset="0"/>
                      </a:rPr>
                      <m:t>𝑘</m:t>
                    </m:r>
                    <m:r>
                      <a:rPr lang="zh-CN" altLang="en-US" sz="1400" b="0" i="0" smtClean="0">
                        <a:solidFill>
                          <a:schemeClr val="tx2"/>
                        </a:solidFill>
                        <a:latin typeface="Cambria Math" panose="02040503050406030204" pitchFamily="18" charset="0"/>
                      </a:rPr>
                      <m:t>为</m:t>
                    </m:r>
                  </m:oMath>
                </a14:m>
                <a:r>
                  <a:rPr lang="zh-CN" altLang="en-US" sz="1400" b="0" dirty="0">
                    <a:solidFill>
                      <a:schemeClr val="tx2"/>
                    </a:solidFill>
                    <a:latin typeface="宋体" panose="02010600030101010101" pitchFamily="2" charset="-122"/>
                  </a:rPr>
                  <a:t>分区数目；</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a:solidFill>
                              <a:schemeClr val="tx2"/>
                            </a:solidFill>
                            <a:latin typeface="Cambria Math" panose="02040503050406030204" pitchFamily="18" charset="0"/>
                          </a:rPr>
                          <m:t>𝑛</m:t>
                        </m:r>
                      </m:e>
                      <m:sub>
                        <m:r>
                          <a:rPr lang="en-US" altLang="zh-CN" sz="1400" b="0" i="1" smtClean="0">
                            <a:solidFill>
                              <a:schemeClr val="tx2"/>
                            </a:solidFill>
                            <a:latin typeface="Cambria Math" panose="02040503050406030204" pitchFamily="18" charset="0"/>
                          </a:rPr>
                          <m:t>𝑖</m:t>
                        </m:r>
                      </m:sub>
                    </m:sSub>
                  </m:oMath>
                </a14:m>
                <a:r>
                  <a:rPr lang="zh-CN" altLang="en-US" sz="1400" b="0" dirty="0">
                    <a:solidFill>
                      <a:schemeClr val="tx2"/>
                    </a:solidFill>
                    <a:latin typeface="宋体" panose="02010600030101010101" pitchFamily="2" charset="-122"/>
                  </a:rPr>
                  <a:t>是在</a:t>
                </a:r>
                <a14:m>
                  <m:oMath xmlns:m="http://schemas.openxmlformats.org/officeDocument/2006/math">
                    <m:sSup>
                      <m:sSupPr>
                        <m:ctrlPr>
                          <a:rPr lang="en-US" altLang="zh-CN" sz="1400" b="0" i="1" smtClean="0">
                            <a:solidFill>
                              <a:schemeClr val="tx2"/>
                            </a:solidFill>
                            <a:latin typeface="Cambria Math" panose="02040503050406030204" pitchFamily="18" charset="0"/>
                          </a:rPr>
                        </m:ctrlPr>
                      </m:sSupPr>
                      <m:e>
                        <m:r>
                          <a:rPr lang="en-US" altLang="zh-CN" sz="1400" b="0" i="1">
                            <a:solidFill>
                              <a:schemeClr val="tx2"/>
                            </a:solidFill>
                            <a:latin typeface="Cambria Math" panose="02040503050406030204" pitchFamily="18" charset="0"/>
                          </a:rPr>
                          <m:t>𝑖</m:t>
                        </m:r>
                      </m:e>
                      <m:sup>
                        <m:r>
                          <a:rPr lang="en-US" altLang="zh-CN" sz="1400" b="0" i="1" smtClean="0">
                            <a:solidFill>
                              <a:schemeClr val="tx2"/>
                            </a:solidFill>
                            <a:latin typeface="Cambria Math" panose="02040503050406030204" pitchFamily="18" charset="0"/>
                          </a:rPr>
                          <m:t>𝑡h</m:t>
                        </m:r>
                      </m:sup>
                    </m:sSup>
                    <m:r>
                      <a:rPr lang="zh-CN" altLang="en-US" sz="1400" b="0" i="1">
                        <a:solidFill>
                          <a:schemeClr val="tx2"/>
                        </a:solidFill>
                        <a:latin typeface="Cambria Math" panose="02040503050406030204" pitchFamily="18" charset="0"/>
                      </a:rPr>
                      <m:t>分区</m:t>
                    </m:r>
                  </m:oMath>
                </a14:m>
                <a:r>
                  <a:rPr lang="zh-CN" altLang="en-US" sz="1400" b="0" dirty="0">
                    <a:solidFill>
                      <a:schemeClr val="tx2"/>
                    </a:solidFill>
                    <a:latin typeface="宋体" panose="02010600030101010101" pitchFamily="2" charset="-122"/>
                  </a:rPr>
                  <a:t>执行的测试用例数目；</a:t>
                </a:r>
                <a14:m>
                  <m:oMath xmlns:m="http://schemas.openxmlformats.org/officeDocument/2006/math">
                    <m:sSub>
                      <m:sSubPr>
                        <m:ctrlPr>
                          <a:rPr lang="en-US" altLang="zh-CN" sz="1400" b="0" i="1" smtClean="0">
                            <a:solidFill>
                              <a:schemeClr val="tx2"/>
                            </a:solidFill>
                            <a:latin typeface="Cambria Math" panose="02040503050406030204" pitchFamily="18" charset="0"/>
                          </a:rPr>
                        </m:ctrlPr>
                      </m:sSubPr>
                      <m:e>
                        <m:r>
                          <a:rPr lang="en-US" altLang="zh-CN" sz="1400" b="0" i="1" smtClean="0">
                            <a:solidFill>
                              <a:schemeClr val="tx2"/>
                            </a:solidFill>
                            <a:latin typeface="Cambria Math" panose="02040503050406030204" pitchFamily="18" charset="0"/>
                          </a:rPr>
                          <m:t>𝑑</m:t>
                        </m:r>
                      </m:e>
                      <m:sub>
                        <m:r>
                          <a:rPr lang="en-US" altLang="zh-CN" sz="1400" b="0" i="1" smtClean="0">
                            <a:solidFill>
                              <a:schemeClr val="tx2"/>
                            </a:solidFill>
                            <a:latin typeface="Cambria Math" panose="02040503050406030204" pitchFamily="18" charset="0"/>
                          </a:rPr>
                          <m:t>𝑖</m:t>
                        </m:r>
                      </m:sub>
                    </m:sSub>
                    <m:r>
                      <a:rPr lang="zh-CN" altLang="en-US" sz="1400" b="0" i="1">
                        <a:solidFill>
                          <a:schemeClr val="tx2"/>
                        </a:solidFill>
                        <a:latin typeface="Cambria Math" panose="02040503050406030204" pitchFamily="18" charset="0"/>
                      </a:rPr>
                      <m:t>是</m:t>
                    </m:r>
                    <m:sSup>
                      <m:sSupPr>
                        <m:ctrlPr>
                          <a:rPr lang="en-US" altLang="zh-CN" sz="1400" b="0" i="1">
                            <a:solidFill>
                              <a:schemeClr val="tx2"/>
                            </a:solidFill>
                            <a:latin typeface="Cambria Math" panose="02040503050406030204" pitchFamily="18" charset="0"/>
                          </a:rPr>
                        </m:ctrlPr>
                      </m:sSupPr>
                      <m:e>
                        <m:r>
                          <a:rPr lang="en-US" altLang="zh-CN" sz="1400" b="0" i="1">
                            <a:solidFill>
                              <a:schemeClr val="tx2"/>
                            </a:solidFill>
                            <a:latin typeface="Cambria Math" panose="02040503050406030204" pitchFamily="18" charset="0"/>
                          </a:rPr>
                          <m:t>𝑖</m:t>
                        </m:r>
                      </m:e>
                      <m:sup>
                        <m:r>
                          <a:rPr lang="en-US" altLang="zh-CN" sz="1400" b="0" i="1">
                            <a:solidFill>
                              <a:schemeClr val="tx2"/>
                            </a:solidFill>
                            <a:latin typeface="Cambria Math" panose="02040503050406030204" pitchFamily="18" charset="0"/>
                          </a:rPr>
                          <m:t>𝑡h</m:t>
                        </m:r>
                      </m:sup>
                    </m:sSup>
                    <m:r>
                      <a:rPr lang="zh-CN" altLang="en-US" sz="1400" b="0" i="1">
                        <a:solidFill>
                          <a:schemeClr val="tx2"/>
                        </a:solidFill>
                        <a:latin typeface="Cambria Math" panose="02040503050406030204" pitchFamily="18" charset="0"/>
                      </a:rPr>
                      <m:t>分区</m:t>
                    </m:r>
                  </m:oMath>
                </a14:m>
                <a:r>
                  <a:rPr lang="zh-CN" altLang="en-US" sz="1400" b="0" dirty="0">
                    <a:solidFill>
                      <a:schemeClr val="tx2"/>
                    </a:solidFill>
                    <a:latin typeface="宋体" panose="02010600030101010101" pitchFamily="2" charset="-122"/>
                  </a:rPr>
                  <a:t>的测试用例数目</a:t>
                </a:r>
              </a:p>
            </p:txBody>
          </p:sp>
        </mc:Choice>
        <mc:Fallback xmlns="">
          <p:sp>
            <p:nvSpPr>
              <p:cNvPr id="21" name="文本框 20">
                <a:extLst>
                  <a:ext uri="{FF2B5EF4-FFF2-40B4-BE49-F238E27FC236}">
                    <a16:creationId xmlns:a16="http://schemas.microsoft.com/office/drawing/2014/main" id="{42783010-BD74-4755-A165-265EDF6888E2}"/>
                  </a:ext>
                </a:extLst>
              </p:cNvPr>
              <p:cNvSpPr txBox="1">
                <a:spLocks noRot="1" noChangeAspect="1" noMove="1" noResize="1" noEditPoints="1" noAdjustHandles="1" noChangeArrowheads="1" noChangeShapeType="1" noTextEdit="1"/>
              </p:cNvSpPr>
              <p:nvPr/>
            </p:nvSpPr>
            <p:spPr>
              <a:xfrm>
                <a:off x="972344" y="5487738"/>
                <a:ext cx="7056040" cy="311560"/>
              </a:xfrm>
              <a:prstGeom prst="rect">
                <a:avLst/>
              </a:prstGeom>
              <a:blipFill>
                <a:blip r:embed="rId6"/>
                <a:stretch>
                  <a:fillRect l="-173" t="-5882" b="-17647"/>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AB7BBFF3-C340-4661-B813-0DD6BA327CF0}"/>
              </a:ext>
            </a:extLst>
          </p:cNvPr>
          <p:cNvSpPr txBox="1"/>
          <p:nvPr/>
        </p:nvSpPr>
        <p:spPr>
          <a:xfrm>
            <a:off x="810444" y="5834124"/>
            <a:ext cx="8172400" cy="461665"/>
          </a:xfrm>
          <a:prstGeom prst="rect">
            <a:avLst/>
          </a:prstGeom>
          <a:noFill/>
        </p:spPr>
        <p:txBody>
          <a:bodyPr wrap="square" rtlCol="0">
            <a:spAutoFit/>
          </a:bodyPr>
          <a:lstStyle/>
          <a:p>
            <a:r>
              <a:rPr lang="en-US" altLang="zh-CN" sz="1200" b="0" dirty="0">
                <a:solidFill>
                  <a:schemeClr val="tx2"/>
                </a:solidFill>
                <a:latin typeface="Times New Roman" panose="02020603050405020304" pitchFamily="18" charset="0"/>
                <a:cs typeface="Times New Roman" panose="02020603050405020304" pitchFamily="18" charset="0"/>
              </a:rPr>
              <a:t>[4] Chen T Y , Yu Y T . On the relationship between partition and random testing[J]. IEEE Transactions on Software Engineering, 1994, 20(12):0-980.</a:t>
            </a:r>
            <a:endParaRPr lang="zh-CN" altLang="en-US" sz="1200" dirty="0">
              <a:solidFill>
                <a:schemeClr val="tx2"/>
              </a:solidFill>
              <a:latin typeface="Times New Roman" panose="02020603050405020304" pitchFamily="18" charset="0"/>
              <a:cs typeface="Times New Roman" panose="02020603050405020304" pitchFamily="18" charset="0"/>
            </a:endParaRPr>
          </a:p>
        </p:txBody>
      </p:sp>
      <p:sp>
        <p:nvSpPr>
          <p:cNvPr id="16" name="标题 1">
            <a:extLst>
              <a:ext uri="{FF2B5EF4-FFF2-40B4-BE49-F238E27FC236}">
                <a16:creationId xmlns:a16="http://schemas.microsoft.com/office/drawing/2014/main" id="{8CE6BB6F-97D6-4489-8E15-3301B72BE1B2}"/>
              </a:ext>
            </a:extLst>
          </p:cNvPr>
          <p:cNvSpPr>
            <a:spLocks noGrp="1"/>
          </p:cNvSpPr>
          <p:nvPr>
            <p:ph type="title"/>
          </p:nvPr>
        </p:nvSpPr>
        <p:spPr>
          <a:xfrm>
            <a:off x="7956375" y="152400"/>
            <a:ext cx="1001887" cy="685800"/>
          </a:xfrm>
        </p:spPr>
        <p:txBody>
          <a:bodyPr/>
          <a:lstStyle/>
          <a:p>
            <a:pPr eaLnBrk="1" hangingPunct="1"/>
            <a:r>
              <a:rPr lang="zh-CN" altLang="en-US" dirty="0">
                <a:latin typeface="楷体" panose="02010609060101010101" pitchFamily="49" charset="-122"/>
                <a:ea typeface="楷体" panose="02010609060101010101" pitchFamily="49" charset="-122"/>
              </a:rPr>
              <a:t>背景</a:t>
            </a:r>
            <a:endParaRPr lang="zh-CN" altLang="en-US" dirty="0">
              <a:latin typeface="Verdana" pitchFamily="34" charset="0"/>
              <a:ea typeface="宋体" pitchFamily="2" charset="-122"/>
            </a:endParaRPr>
          </a:p>
        </p:txBody>
      </p:sp>
    </p:spTree>
    <p:custDataLst>
      <p:tags r:id="rId1"/>
    </p:custDataLst>
    <p:extLst>
      <p:ext uri="{BB962C8B-B14F-4D97-AF65-F5344CB8AC3E}">
        <p14:creationId xmlns:p14="http://schemas.microsoft.com/office/powerpoint/2010/main" val="61186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29</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3" name="图片 2"/>
          <p:cNvPicPr>
            <a:picLocks noChangeAspect="1"/>
          </p:cNvPicPr>
          <p:nvPr/>
        </p:nvPicPr>
        <p:blipFill rotWithShape="1">
          <a:blip r:embed="rId5"/>
          <a:srcRect l="-134" t="12748"/>
          <a:stretch/>
        </p:blipFill>
        <p:spPr>
          <a:xfrm>
            <a:off x="539552" y="2420888"/>
            <a:ext cx="8229280" cy="2464200"/>
          </a:xfrm>
          <a:prstGeom prst="rect">
            <a:avLst/>
          </a:prstGeom>
        </p:spPr>
      </p:pic>
      <p:sp>
        <p:nvSpPr>
          <p:cNvPr id="5" name="文本框 4"/>
          <p:cNvSpPr txBox="1"/>
          <p:nvPr/>
        </p:nvSpPr>
        <p:spPr>
          <a:xfrm>
            <a:off x="2699792" y="5128633"/>
            <a:ext cx="3419996" cy="369332"/>
          </a:xfrm>
          <a:prstGeom prst="rect">
            <a:avLst/>
          </a:prstGeom>
          <a:noFill/>
        </p:spPr>
        <p:txBody>
          <a:bodyPr wrap="square" rtlCol="0">
            <a:spAutoFit/>
          </a:bodyPr>
          <a:lstStyle/>
          <a:p>
            <a:r>
              <a:rPr lang="zh-CN" altLang="en-US" dirty="0">
                <a:solidFill>
                  <a:schemeClr val="tx2"/>
                </a:solidFill>
              </a:rPr>
              <a:t>各项指标的描述性统计分析数据</a:t>
            </a:r>
          </a:p>
        </p:txBody>
      </p:sp>
      <p:sp>
        <p:nvSpPr>
          <p:cNvPr id="6" name="矩形 5"/>
          <p:cNvSpPr/>
          <p:nvPr/>
        </p:nvSpPr>
        <p:spPr bwMode="auto">
          <a:xfrm>
            <a:off x="539552" y="3068960"/>
            <a:ext cx="7416824" cy="792088"/>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8" name="矩形 7"/>
          <p:cNvSpPr/>
          <p:nvPr/>
        </p:nvSpPr>
        <p:spPr bwMode="auto">
          <a:xfrm>
            <a:off x="539552" y="4052134"/>
            <a:ext cx="7416824" cy="168954"/>
          </a:xfrm>
          <a:prstGeom prst="rect">
            <a:avLst/>
          </a:prstGeom>
          <a:noFill/>
          <a:ln>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cxnSp>
        <p:nvCxnSpPr>
          <p:cNvPr id="10" name="直接箭头连接符 9"/>
          <p:cNvCxnSpPr/>
          <p:nvPr/>
        </p:nvCxnSpPr>
        <p:spPr bwMode="auto">
          <a:xfrm flipV="1">
            <a:off x="7524328" y="4221088"/>
            <a:ext cx="144016" cy="1276877"/>
          </a:xfrm>
          <a:prstGeom prst="straightConnector1">
            <a:avLst/>
          </a:prstGeom>
          <a:solidFill>
            <a:schemeClr val="accent1"/>
          </a:solidFill>
          <a:ln w="44450" cap="flat" cmpd="sng" algn="ctr">
            <a:solidFill>
              <a:srgbClr val="FF0000"/>
            </a:solidFill>
            <a:prstDash val="solid"/>
            <a:round/>
            <a:headEnd type="none" w="med" len="med"/>
            <a:tailEnd type="triangle"/>
          </a:ln>
          <a:effectLst/>
        </p:spPr>
      </p:cxnSp>
      <p:sp>
        <p:nvSpPr>
          <p:cNvPr id="11" name="文本框 10"/>
          <p:cNvSpPr txBox="1"/>
          <p:nvPr/>
        </p:nvSpPr>
        <p:spPr>
          <a:xfrm>
            <a:off x="7092281" y="5497965"/>
            <a:ext cx="1865982" cy="369332"/>
          </a:xfrm>
          <a:prstGeom prst="rect">
            <a:avLst/>
          </a:prstGeom>
          <a:noFill/>
        </p:spPr>
        <p:txBody>
          <a:bodyPr wrap="square" rtlCol="0">
            <a:spAutoFit/>
          </a:bodyPr>
          <a:lstStyle/>
          <a:p>
            <a:r>
              <a:rPr lang="zh-CN" altLang="en-US" dirty="0"/>
              <a:t>没有显著性差异</a:t>
            </a:r>
          </a:p>
        </p:txBody>
      </p:sp>
      <p:sp>
        <p:nvSpPr>
          <p:cNvPr id="15" name="文本框 14"/>
          <p:cNvSpPr txBox="1"/>
          <p:nvPr/>
        </p:nvSpPr>
        <p:spPr>
          <a:xfrm>
            <a:off x="6012160" y="1412776"/>
            <a:ext cx="1656184" cy="369332"/>
          </a:xfrm>
          <a:prstGeom prst="rect">
            <a:avLst/>
          </a:prstGeom>
          <a:noFill/>
        </p:spPr>
        <p:txBody>
          <a:bodyPr wrap="square" rtlCol="0">
            <a:spAutoFit/>
          </a:bodyPr>
          <a:lstStyle/>
          <a:p>
            <a:r>
              <a:rPr lang="zh-CN" altLang="en-US" dirty="0"/>
              <a:t>有显著性差异</a:t>
            </a:r>
          </a:p>
        </p:txBody>
      </p:sp>
      <p:cxnSp>
        <p:nvCxnSpPr>
          <p:cNvPr id="17" name="直接箭头连接符 16"/>
          <p:cNvCxnSpPr/>
          <p:nvPr/>
        </p:nvCxnSpPr>
        <p:spPr bwMode="auto">
          <a:xfrm>
            <a:off x="6948264" y="1782108"/>
            <a:ext cx="576064" cy="1286852"/>
          </a:xfrm>
          <a:prstGeom prst="straightConnector1">
            <a:avLst/>
          </a:prstGeom>
          <a:solidFill>
            <a:schemeClr val="accent1"/>
          </a:solidFill>
          <a:ln w="44450" cap="flat" cmpd="sng" algn="ctr">
            <a:solidFill>
              <a:srgbClr val="FF0000"/>
            </a:solidFill>
            <a:prstDash val="solid"/>
            <a:round/>
            <a:headEnd type="none" w="med" len="med"/>
            <a:tailEnd type="triangle"/>
          </a:ln>
          <a:effectLst/>
        </p:spPr>
      </p:cxnSp>
    </p:spTree>
    <p:custDataLst>
      <p:tags r:id="rId1"/>
    </p:custDataLst>
    <p:extLst>
      <p:ext uri="{BB962C8B-B14F-4D97-AF65-F5344CB8AC3E}">
        <p14:creationId xmlns:p14="http://schemas.microsoft.com/office/powerpoint/2010/main" val="1378222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3.4 HDFS </a:t>
            </a:r>
            <a:r>
              <a:rPr lang="zh-CN" altLang="en-US" sz="2400" dirty="0">
                <a:latin typeface="Verdana" pitchFamily="34" charset="0"/>
              </a:rPr>
              <a:t>项目绩效评价</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30</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RQ2.1</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虽然项目的各项活动增加，但是不能确定与引入文档的关系。</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endParaRPr lang="en-US" altLang="zh-CN"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RQ2.2</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57300" lvl="2" indent="-34290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不能确定提交代码质量的变化与文档引入的关系。</a:t>
            </a:r>
            <a:endParaRPr lang="en-US" altLang="zh-CN" sz="2000"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n"/>
            </a:pPr>
            <a:endParaRPr lang="en-US" altLang="zh-CN"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3296352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31</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该研究所回答的问题：</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RQ1.2</a:t>
            </a:r>
            <a:r>
              <a:rPr lang="zh-CN" altLang="en-US" dirty="0">
                <a:solidFill>
                  <a:schemeClr val="tx2"/>
                </a:solidFill>
                <a:latin typeface="Times New Roman" pitchFamily="18" charset="0"/>
                <a:cs typeface="Times New Roman" pitchFamily="18" charset="0"/>
              </a:rPr>
              <a:t>：架构文档是否被项目的贡献者及提交者引用？</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en-US" altLang="zh-CN" dirty="0">
                <a:solidFill>
                  <a:schemeClr val="tx2"/>
                </a:solidFill>
                <a:latin typeface="Times New Roman" pitchFamily="18" charset="0"/>
                <a:cs typeface="Times New Roman" pitchFamily="18" charset="0"/>
              </a:rPr>
              <a:t>RQ5.1</a:t>
            </a:r>
            <a:r>
              <a:rPr lang="zh-CN" altLang="en-US" dirty="0">
                <a:solidFill>
                  <a:schemeClr val="tx2"/>
                </a:solidFill>
                <a:latin typeface="Times New Roman" pitchFamily="18" charset="0"/>
                <a:cs typeface="Times New Roman" pitchFamily="18" charset="0"/>
              </a:rPr>
              <a:t>：贡献者和提交者如何使用架构文档中概述的关键概念？</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评估策略：</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调查</a:t>
            </a:r>
            <a:r>
              <a:rPr lang="en-US" altLang="zh-CN" dirty="0">
                <a:solidFill>
                  <a:schemeClr val="tx2"/>
                </a:solidFill>
                <a:latin typeface="Times New Roman" pitchFamily="18" charset="0"/>
                <a:cs typeface="Times New Roman" pitchFamily="18" charset="0"/>
              </a:rPr>
              <a:t>HDFS</a:t>
            </a:r>
            <a:r>
              <a:rPr lang="zh-CN" altLang="en-US" dirty="0">
                <a:solidFill>
                  <a:schemeClr val="tx2"/>
                </a:solidFill>
                <a:latin typeface="Times New Roman" pitchFamily="18" charset="0"/>
                <a:cs typeface="Times New Roman" pitchFamily="18" charset="0"/>
              </a:rPr>
              <a:t>贡献者和提交者社区对引入的架构文档的价值和意见。</a:t>
            </a:r>
            <a:endParaRPr lang="en-US" altLang="zh-CN"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anose="05000000000000000000" pitchFamily="2" charset="2"/>
              <a:buChar char="n"/>
            </a:pPr>
            <a:r>
              <a:rPr lang="zh-CN" altLang="en-US" dirty="0">
                <a:solidFill>
                  <a:schemeClr val="tx2"/>
                </a:solidFill>
                <a:latin typeface="Times New Roman" pitchFamily="18" charset="0"/>
                <a:cs typeface="Times New Roman" pitchFamily="18" charset="0"/>
              </a:rPr>
              <a:t>方法：</a:t>
            </a: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以开发人员在架构和实现方面遇到的困难为蓝本设计调查问卷，采访贡献者和提交者。</a:t>
            </a:r>
            <a:endParaRPr lang="en-US" altLang="zh-CN"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询问受访者在他们遇到困难的情况下所认为的最有帮助的指导的来源。</a:t>
            </a:r>
            <a:endParaRPr lang="en-US" altLang="zh-CN"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317486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32</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结果：</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3" name="图片 2"/>
          <p:cNvPicPr>
            <a:picLocks noChangeAspect="1"/>
          </p:cNvPicPr>
          <p:nvPr/>
        </p:nvPicPr>
        <p:blipFill>
          <a:blip r:embed="rId5"/>
          <a:stretch>
            <a:fillRect/>
          </a:stretch>
        </p:blipFill>
        <p:spPr>
          <a:xfrm>
            <a:off x="539553" y="2226184"/>
            <a:ext cx="8418710" cy="3564078"/>
          </a:xfrm>
          <a:prstGeom prst="rect">
            <a:avLst/>
          </a:prstGeom>
        </p:spPr>
      </p:pic>
      <p:sp>
        <p:nvSpPr>
          <p:cNvPr id="11" name="文本框 10"/>
          <p:cNvSpPr txBox="1"/>
          <p:nvPr/>
        </p:nvSpPr>
        <p:spPr>
          <a:xfrm>
            <a:off x="2836419" y="5875591"/>
            <a:ext cx="3646587" cy="369332"/>
          </a:xfrm>
          <a:prstGeom prst="rect">
            <a:avLst/>
          </a:prstGeom>
          <a:noFill/>
        </p:spPr>
        <p:txBody>
          <a:bodyPr wrap="square" rtlCol="0">
            <a:spAutoFit/>
          </a:bodyPr>
          <a:lstStyle/>
          <a:p>
            <a:r>
              <a:rPr lang="zh-CN" altLang="en-US" dirty="0">
                <a:solidFill>
                  <a:schemeClr val="tx2"/>
                </a:solidFill>
              </a:rPr>
              <a:t>受访者遇到的其他困难的来源</a:t>
            </a:r>
          </a:p>
        </p:txBody>
      </p:sp>
    </p:spTree>
    <p:custDataLst>
      <p:tags r:id="rId1"/>
    </p:custDataLst>
    <p:extLst>
      <p:ext uri="{BB962C8B-B14F-4D97-AF65-F5344CB8AC3E}">
        <p14:creationId xmlns:p14="http://schemas.microsoft.com/office/powerpoint/2010/main" val="733596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zh-CN" altLang="en-US" sz="2000" dirty="0">
                <a:solidFill>
                  <a:schemeClr val="tx2"/>
                </a:solidFill>
                <a:latin typeface="Times New Roman" pitchFamily="18" charset="0"/>
                <a:cs typeface="Times New Roman" pitchFamily="18" charset="0"/>
              </a:rPr>
              <a:t>结果：</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pic>
        <p:nvPicPr>
          <p:cNvPr id="5" name="图片 4"/>
          <p:cNvPicPr>
            <a:picLocks noChangeAspect="1"/>
          </p:cNvPicPr>
          <p:nvPr/>
        </p:nvPicPr>
        <p:blipFill>
          <a:blip r:embed="rId5"/>
          <a:stretch>
            <a:fillRect/>
          </a:stretch>
        </p:blipFill>
        <p:spPr>
          <a:xfrm>
            <a:off x="1707385" y="2226185"/>
            <a:ext cx="5024855" cy="3456120"/>
          </a:xfrm>
          <a:prstGeom prst="rect">
            <a:avLst/>
          </a:prstGeom>
        </p:spPr>
      </p:pic>
      <p:sp>
        <p:nvSpPr>
          <p:cNvPr id="2" name="文本框 1"/>
          <p:cNvSpPr txBox="1"/>
          <p:nvPr/>
        </p:nvSpPr>
        <p:spPr>
          <a:xfrm>
            <a:off x="2648943" y="5818159"/>
            <a:ext cx="3286472" cy="369332"/>
          </a:xfrm>
          <a:prstGeom prst="rect">
            <a:avLst/>
          </a:prstGeom>
          <a:noFill/>
        </p:spPr>
        <p:txBody>
          <a:bodyPr wrap="square" rtlCol="0">
            <a:spAutoFit/>
          </a:bodyPr>
          <a:lstStyle/>
          <a:p>
            <a:r>
              <a:rPr lang="zh-CN" altLang="en-US" dirty="0">
                <a:solidFill>
                  <a:schemeClr val="tx2"/>
                </a:solidFill>
              </a:rPr>
              <a:t>受访者所认为的最有用的指导</a:t>
            </a:r>
          </a:p>
        </p:txBody>
      </p:sp>
    </p:spTree>
    <p:custDataLst>
      <p:tags r:id="rId1"/>
    </p:custDataLst>
    <p:extLst>
      <p:ext uri="{BB962C8B-B14F-4D97-AF65-F5344CB8AC3E}">
        <p14:creationId xmlns:p14="http://schemas.microsoft.com/office/powerpoint/2010/main" val="609857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85971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3.5 HDFS </a:t>
            </a:r>
            <a:r>
              <a:rPr lang="zh-CN" altLang="en-US" sz="2400" dirty="0">
                <a:latin typeface="Verdana" pitchFamily="34" charset="0"/>
              </a:rPr>
              <a:t>贡献者和提交者的调查 </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827584" y="1826074"/>
            <a:ext cx="781526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RQ1.2</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00150" lvl="2" indent="-285750">
              <a:spcBef>
                <a:spcPts val="0"/>
              </a:spcBef>
              <a:spcAft>
                <a:spcPts val="1200"/>
              </a:spcAft>
              <a:buFont typeface="Wingdings" pitchFamily="2" charset="2"/>
              <a:buChar char="l"/>
            </a:pPr>
            <a:r>
              <a:rPr lang="zh-CN" altLang="en-US" dirty="0">
                <a:solidFill>
                  <a:schemeClr val="tx2"/>
                </a:solidFill>
                <a:latin typeface="Times New Roman" pitchFamily="18" charset="0"/>
                <a:cs typeface="Times New Roman" pitchFamily="18" charset="0"/>
              </a:rPr>
              <a:t>项目的贡献者和提交者对架构文档本身的引用较少</a:t>
            </a:r>
            <a:endParaRPr lang="en-US" altLang="zh-CN" dirty="0">
              <a:solidFill>
                <a:schemeClr val="tx2"/>
              </a:solidFill>
              <a:latin typeface="Times New Roman" pitchFamily="18" charset="0"/>
              <a:cs typeface="Times New Roman" pitchFamily="18" charset="0"/>
            </a:endParaRPr>
          </a:p>
          <a:p>
            <a:pPr lvl="4">
              <a:spcBef>
                <a:spcPts val="0"/>
              </a:spcBef>
              <a:spcAft>
                <a:spcPts val="1200"/>
              </a:spcAft>
            </a:pPr>
            <a:endParaRPr lang="en-US" altLang="zh-CN"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n"/>
            </a:pPr>
            <a:r>
              <a:rPr lang="en-US" altLang="zh-CN" sz="2000" dirty="0">
                <a:solidFill>
                  <a:schemeClr val="tx2"/>
                </a:solidFill>
                <a:latin typeface="Times New Roman" pitchFamily="18" charset="0"/>
                <a:cs typeface="Times New Roman" pitchFamily="18" charset="0"/>
              </a:rPr>
              <a:t>RQ5.1</a:t>
            </a:r>
            <a:r>
              <a:rPr lang="zh-CN" altLang="en-US" sz="2000" dirty="0">
                <a:solidFill>
                  <a:schemeClr val="tx2"/>
                </a:solidFill>
                <a:latin typeface="Times New Roman" pitchFamily="18" charset="0"/>
                <a:cs typeface="Times New Roman" pitchFamily="18" charset="0"/>
              </a:rPr>
              <a:t>回答：</a:t>
            </a:r>
            <a:endParaRPr lang="en-US" altLang="zh-CN" sz="2000" dirty="0">
              <a:solidFill>
                <a:schemeClr val="tx2"/>
              </a:solidFill>
              <a:latin typeface="Times New Roman" pitchFamily="18" charset="0"/>
              <a:cs typeface="Times New Roman" pitchFamily="18" charset="0"/>
            </a:endParaRPr>
          </a:p>
          <a:p>
            <a:pPr marL="1257300" lvl="2" indent="-342900">
              <a:spcBef>
                <a:spcPts val="0"/>
              </a:spcBef>
              <a:spcAft>
                <a:spcPts val="1200"/>
              </a:spcAft>
              <a:buFont typeface="Wingdings" panose="05000000000000000000" pitchFamily="2" charset="2"/>
              <a:buChar char="l"/>
            </a:pPr>
            <a:r>
              <a:rPr lang="zh-CN" altLang="en-US" dirty="0">
                <a:solidFill>
                  <a:schemeClr val="tx2"/>
                </a:solidFill>
                <a:latin typeface="Times New Roman" pitchFamily="18" charset="0"/>
                <a:cs typeface="Times New Roman" pitchFamily="18" charset="0"/>
              </a:rPr>
              <a:t>项目贡献者和提交者清楚地认识到了架构文档中涉及的概念的重要性，并在交流中使用到这些概念。</a:t>
            </a:r>
            <a:endParaRPr lang="en-US" altLang="zh-CN" dirty="0">
              <a:solidFill>
                <a:schemeClr val="tx2"/>
              </a:solidFill>
              <a:latin typeface="Times New Roman" pitchFamily="18" charset="0"/>
              <a:cs typeface="Times New Roman" pitchFamily="18" charset="0"/>
            </a:endParaRPr>
          </a:p>
          <a:p>
            <a:pPr marL="342900" indent="-342900">
              <a:spcBef>
                <a:spcPts val="0"/>
              </a:spcBef>
              <a:spcAft>
                <a:spcPts val="1200"/>
              </a:spcAft>
              <a:buFont typeface="Wingdings" panose="05000000000000000000" pitchFamily="2" charset="2"/>
              <a:buChar char="ü"/>
            </a:pPr>
            <a:endParaRPr lang="zh-CN" altLang="en-US" dirty="0">
              <a:solidFill>
                <a:schemeClr val="tx2"/>
              </a:solidFill>
              <a:latin typeface="Times New Roman" pitchFamily="18" charset="0"/>
              <a:cs typeface="Times New Roman" pitchFamily="18" charset="0"/>
            </a:endParaRPr>
          </a:p>
          <a:p>
            <a:pPr marL="1257300" lvl="2" indent="-342900">
              <a:spcBef>
                <a:spcPts val="0"/>
              </a:spcBef>
              <a:spcAft>
                <a:spcPts val="1200"/>
              </a:spcAft>
              <a:buFont typeface="Wingdings" panose="05000000000000000000" pitchFamily="2" charset="2"/>
              <a:buChar char="n"/>
            </a:pPr>
            <a:endParaRPr lang="zh-CN" altLang="en-US"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3.</a:t>
            </a:r>
            <a:r>
              <a:rPr lang="zh-CN" altLang="en-US" dirty="0">
                <a:latin typeface="Verdana" pitchFamily="34" charset="0"/>
                <a:ea typeface="宋体" pitchFamily="2" charset="-122"/>
              </a:rPr>
              <a:t> 实例研究</a:t>
            </a:r>
          </a:p>
        </p:txBody>
      </p:sp>
    </p:spTree>
    <p:custDataLst>
      <p:tags r:id="rId1"/>
    </p:custDataLst>
    <p:extLst>
      <p:ext uri="{BB962C8B-B14F-4D97-AF65-F5344CB8AC3E}">
        <p14:creationId xmlns:p14="http://schemas.microsoft.com/office/powerpoint/2010/main" val="954116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8298" y="1452368"/>
            <a:ext cx="8387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HDFS</a:t>
            </a:r>
            <a:r>
              <a:rPr lang="zh-CN" altLang="en-US" sz="2400" dirty="0">
                <a:latin typeface="Verdana" pitchFamily="34" charset="0"/>
              </a:rPr>
              <a:t>社区的提交者和贡献者对架构概念感兴趣。</a:t>
            </a:r>
            <a:endParaRPr lang="en-US" altLang="zh-CN" sz="24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368298" y="2313209"/>
            <a:ext cx="7588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架构文档的引入对项目有影响。</a:t>
            </a:r>
            <a:endParaRPr lang="en-US" altLang="zh-CN" sz="2400" dirty="0">
              <a:solidFill>
                <a:schemeClr val="bg1">
                  <a:lumMod val="75000"/>
                </a:schemeClr>
              </a:solidFill>
              <a:latin typeface="Georgia" panose="02040502050405020303" pitchFamily="18" charset="0"/>
            </a:endParaRPr>
          </a:p>
        </p:txBody>
      </p:sp>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4.</a:t>
            </a:r>
            <a:r>
              <a:rPr lang="zh-CN" altLang="en-US" dirty="0">
                <a:latin typeface="Verdana" pitchFamily="34" charset="0"/>
                <a:ea typeface="宋体" pitchFamily="2" charset="-122"/>
              </a:rPr>
              <a:t> 结论</a:t>
            </a:r>
          </a:p>
        </p:txBody>
      </p:sp>
      <p:sp>
        <p:nvSpPr>
          <p:cNvPr id="10" name="TextBox 9"/>
          <p:cNvSpPr txBox="1">
            <a:spLocks noChangeArrowheads="1"/>
          </p:cNvSpPr>
          <p:nvPr/>
        </p:nvSpPr>
        <p:spPr bwMode="auto">
          <a:xfrm>
            <a:off x="368298" y="3174050"/>
            <a:ext cx="83873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该项目的社交网络变得不那么集中，并且在引入文档之后，从评论者到贡献者的转变速度更快。</a:t>
            </a:r>
            <a:endParaRPr lang="en-US" altLang="zh-CN" sz="2400" dirty="0">
              <a:solidFill>
                <a:schemeClr val="bg1">
                  <a:lumMod val="75000"/>
                </a:schemeClr>
              </a:solidFill>
              <a:latin typeface="Georgia" panose="02040502050405020303" pitchFamily="18" charset="0"/>
            </a:endParaRPr>
          </a:p>
        </p:txBody>
      </p:sp>
      <p:sp>
        <p:nvSpPr>
          <p:cNvPr id="11" name="TextBox 9"/>
          <p:cNvSpPr txBox="1">
            <a:spLocks noChangeArrowheads="1"/>
          </p:cNvSpPr>
          <p:nvPr/>
        </p:nvSpPr>
        <p:spPr bwMode="auto">
          <a:xfrm>
            <a:off x="368297" y="4404223"/>
            <a:ext cx="8387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架构文档没有显著影响提交活动及其质量。</a:t>
            </a:r>
            <a:endParaRPr lang="en-US" altLang="zh-CN" sz="2400" dirty="0">
              <a:solidFill>
                <a:schemeClr val="bg1">
                  <a:lumMod val="75000"/>
                </a:schemeClr>
              </a:solidFill>
              <a:latin typeface="Georgia" panose="02040502050405020303" pitchFamily="18" charset="0"/>
            </a:endParaRPr>
          </a:p>
        </p:txBody>
      </p:sp>
    </p:spTree>
    <p:custDataLst>
      <p:tags r:id="rId1"/>
    </p:custDataLst>
    <p:extLst>
      <p:ext uri="{BB962C8B-B14F-4D97-AF65-F5344CB8AC3E}">
        <p14:creationId xmlns:p14="http://schemas.microsoft.com/office/powerpoint/2010/main" val="4023447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p:cNvSpPr txBox="1">
            <a:spLocks noChangeArrowheads="1"/>
          </p:cNvSpPr>
          <p:nvPr/>
        </p:nvSpPr>
        <p:spPr bwMode="auto">
          <a:xfrm>
            <a:off x="737393" y="1522790"/>
            <a:ext cx="8220870"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ts val="1200"/>
              </a:spcBef>
              <a:spcAft>
                <a:spcPts val="1200"/>
              </a:spcAft>
              <a:buFont typeface="Wingdings" pitchFamily="2" charset="2"/>
              <a:buChar char="n"/>
            </a:pPr>
            <a:r>
              <a:rPr lang="en-US" altLang="zh-CN" sz="2400" i="1" dirty="0">
                <a:latin typeface="Verdana" pitchFamily="34" charset="0"/>
              </a:rPr>
              <a:t> </a:t>
            </a:r>
            <a:r>
              <a:rPr lang="zh-CN" altLang="en-US" sz="2400" dirty="0">
                <a:latin typeface="Verdana" pitchFamily="34" charset="0"/>
              </a:rPr>
              <a:t>实验没有设置控制组。</a:t>
            </a:r>
            <a:endParaRPr lang="en-US" altLang="zh-CN" sz="2400" dirty="0">
              <a:latin typeface="Verdana" pitchFamily="34" charset="0"/>
            </a:endParaRPr>
          </a:p>
          <a:p>
            <a:pPr eaLnBrk="1" hangingPunct="1">
              <a:spcBef>
                <a:spcPts val="1200"/>
              </a:spcBef>
              <a:spcAft>
                <a:spcPts val="1200"/>
              </a:spcAft>
              <a:buFont typeface="Wingdings" pitchFamily="2" charset="2"/>
              <a:buChar char="n"/>
            </a:pPr>
            <a:r>
              <a:rPr lang="zh-CN" altLang="en-US" sz="2400" i="1" dirty="0">
                <a:latin typeface="Verdana" pitchFamily="34" charset="0"/>
              </a:rPr>
              <a:t> </a:t>
            </a:r>
            <a:r>
              <a:rPr lang="zh-CN" altLang="en-US" sz="2400" dirty="0">
                <a:latin typeface="Verdana" pitchFamily="34" charset="0"/>
              </a:rPr>
              <a:t>实验的可复制性较差。</a:t>
            </a:r>
            <a:endParaRPr lang="en-US" altLang="zh-CN" sz="2400" dirty="0">
              <a:latin typeface="Verdana" pitchFamily="34" charset="0"/>
            </a:endParaRPr>
          </a:p>
          <a:p>
            <a:pPr eaLnBrk="1" hangingPunct="1">
              <a:spcBef>
                <a:spcPts val="1200"/>
              </a:spcBef>
              <a:spcAft>
                <a:spcPts val="1200"/>
              </a:spcAft>
              <a:buFont typeface="Wingdings" pitchFamily="2" charset="2"/>
              <a:buChar char="n"/>
            </a:pPr>
            <a:r>
              <a:rPr lang="zh-CN" altLang="en-US" sz="2400" dirty="0">
                <a:latin typeface="Verdana" pitchFamily="34" charset="0"/>
              </a:rPr>
              <a:t>实验期间发生了一些不可抗力因素：</a:t>
            </a:r>
            <a:endParaRPr lang="en-US" altLang="zh-CN" sz="2400" dirty="0">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dirty="0">
                <a:solidFill>
                  <a:schemeClr val="tx2"/>
                </a:solidFill>
                <a:latin typeface="Verdana" pitchFamily="34" charset="0"/>
              </a:rPr>
              <a:t>在实验期间，出现了实验之外的架构文档</a:t>
            </a:r>
            <a:endParaRPr lang="en-US" altLang="zh-CN" sz="2000" dirty="0">
              <a:solidFill>
                <a:schemeClr val="tx2"/>
              </a:solidFill>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dirty="0">
                <a:solidFill>
                  <a:schemeClr val="tx2"/>
                </a:solidFill>
                <a:latin typeface="Verdana" pitchFamily="34" charset="0"/>
              </a:rPr>
              <a:t>在实验期间出现了</a:t>
            </a:r>
            <a:r>
              <a:rPr lang="en-US" altLang="zh-CN" sz="2000" dirty="0">
                <a:solidFill>
                  <a:schemeClr val="tx2"/>
                </a:solidFill>
                <a:latin typeface="Verdana" pitchFamily="34" charset="0"/>
              </a:rPr>
              <a:t>HDFS</a:t>
            </a:r>
            <a:r>
              <a:rPr lang="zh-CN" altLang="en-US" sz="2000" dirty="0">
                <a:solidFill>
                  <a:schemeClr val="tx2"/>
                </a:solidFill>
                <a:latin typeface="Verdana" pitchFamily="34" charset="0"/>
              </a:rPr>
              <a:t>的新用户。</a:t>
            </a:r>
            <a:endParaRPr lang="en-US" altLang="zh-CN" sz="2000" dirty="0">
              <a:solidFill>
                <a:schemeClr val="tx2"/>
              </a:solidFill>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dirty="0">
                <a:solidFill>
                  <a:schemeClr val="tx2"/>
                </a:solidFill>
                <a:latin typeface="Verdana" pitchFamily="34" charset="0"/>
              </a:rPr>
              <a:t>项目随时间逐渐成熟，开发人员遇到的问题的难度会变化。</a:t>
            </a:r>
            <a:endParaRPr lang="en-US" altLang="zh-CN" sz="2000" dirty="0">
              <a:solidFill>
                <a:schemeClr val="tx2"/>
              </a:solidFill>
              <a:latin typeface="Verdana" pitchFamily="34" charset="0"/>
            </a:endParaRPr>
          </a:p>
          <a:p>
            <a:pPr marL="1257300" lvl="2" indent="-342900" eaLnBrk="1" hangingPunct="1">
              <a:spcBef>
                <a:spcPts val="1200"/>
              </a:spcBef>
              <a:spcAft>
                <a:spcPts val="1200"/>
              </a:spcAft>
              <a:buFont typeface="Wingdings" panose="05000000000000000000" pitchFamily="2" charset="2"/>
              <a:buChar char="l"/>
            </a:pPr>
            <a:r>
              <a:rPr lang="zh-CN" altLang="en-US" sz="2000">
                <a:solidFill>
                  <a:schemeClr val="tx2"/>
                </a:solidFill>
                <a:latin typeface="Verdana" pitchFamily="34" charset="0"/>
              </a:rPr>
              <a:t>提交者审核代码的条件随这时间的改变而改变。</a:t>
            </a:r>
            <a:endParaRPr lang="en-US" altLang="zh-CN" sz="2000" dirty="0">
              <a:solidFill>
                <a:schemeClr val="tx2"/>
              </a:solidFill>
              <a:latin typeface="Verdana" pitchFamily="34" charset="0"/>
            </a:endParaRPr>
          </a:p>
        </p:txBody>
      </p:sp>
      <p:sp>
        <p:nvSpPr>
          <p:cNvPr id="12" name="标题 1"/>
          <p:cNvSpPr>
            <a:spLocks noGrp="1"/>
          </p:cNvSpPr>
          <p:nvPr>
            <p:ph type="title"/>
          </p:nvPr>
        </p:nvSpPr>
        <p:spPr>
          <a:xfrm>
            <a:off x="2862263" y="152400"/>
            <a:ext cx="6096000" cy="685800"/>
          </a:xfrm>
        </p:spPr>
        <p:txBody>
          <a:bodyPr/>
          <a:lstStyle/>
          <a:p>
            <a:pPr eaLnBrk="1" hangingPunct="1"/>
            <a:r>
              <a:rPr lang="en-US" altLang="zh-CN" dirty="0">
                <a:latin typeface="Verdana" pitchFamily="34" charset="0"/>
                <a:ea typeface="宋体" pitchFamily="2" charset="-122"/>
              </a:rPr>
              <a:t>5.</a:t>
            </a:r>
            <a:r>
              <a:rPr lang="zh-CN" altLang="en-US" dirty="0">
                <a:latin typeface="Verdana" pitchFamily="34" charset="0"/>
                <a:ea typeface="宋体" pitchFamily="2" charset="-122"/>
              </a:rPr>
              <a:t> 实例研究的局限性</a:t>
            </a:r>
          </a:p>
        </p:txBody>
      </p:sp>
    </p:spTree>
    <p:custDataLst>
      <p:tags r:id="rId1"/>
    </p:custDataLst>
    <p:extLst>
      <p:ext uri="{BB962C8B-B14F-4D97-AF65-F5344CB8AC3E}">
        <p14:creationId xmlns:p14="http://schemas.microsoft.com/office/powerpoint/2010/main" val="3365339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2"/>
            <a:ext cx="8352730" cy="1584895"/>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sz="2800" b="1" dirty="0">
                <a:solidFill>
                  <a:schemeClr val="tx1"/>
                </a:solidFill>
                <a:latin typeface="Georgia" panose="02040502050405020303" pitchFamily="18" charset="0"/>
                <a:ea typeface="黑体" panose="02010609060101010101" pitchFamily="49" charset="-122"/>
                <a:cs typeface="Times New Roman" panose="02020603050405020304" pitchFamily="18" charset="0"/>
              </a:rPr>
              <a:t>Decoupling Level: A New Metric for Architectural Maintenance Complexity</a:t>
            </a:r>
          </a:p>
        </p:txBody>
      </p:sp>
      <p:sp>
        <p:nvSpPr>
          <p:cNvPr id="3075" name="TextBox 4"/>
          <p:cNvSpPr txBox="1">
            <a:spLocks noChangeArrowheads="1"/>
          </p:cNvSpPr>
          <p:nvPr/>
        </p:nvSpPr>
        <p:spPr bwMode="auto">
          <a:xfrm>
            <a:off x="2555925" y="4250390"/>
            <a:ext cx="396029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en-US" altLang="zh-CN" dirty="0">
                <a:solidFill>
                  <a:schemeClr val="tx2"/>
                </a:solidFill>
                <a:latin typeface="Times New Roman" panose="02020603050405020304" pitchFamily="18" charset="0"/>
                <a:cs typeface="Times New Roman" panose="02020603050405020304" pitchFamily="18" charset="0"/>
              </a:rPr>
              <a:t>Ran Mo, </a:t>
            </a:r>
            <a:r>
              <a:rPr lang="en-US" altLang="zh-CN" dirty="0" err="1">
                <a:solidFill>
                  <a:schemeClr val="tx2"/>
                </a:solidFill>
                <a:latin typeface="Times New Roman" panose="02020603050405020304" pitchFamily="18" charset="0"/>
                <a:cs typeface="Times New Roman" panose="02020603050405020304" pitchFamily="18" charset="0"/>
              </a:rPr>
              <a:t>Yuanfang</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err="1">
                <a:solidFill>
                  <a:schemeClr val="tx2"/>
                </a:solidFill>
                <a:latin typeface="Times New Roman" panose="02020603050405020304" pitchFamily="18" charset="0"/>
                <a:cs typeface="Times New Roman" panose="02020603050405020304" pitchFamily="18" charset="0"/>
              </a:rPr>
              <a:t>Cai</a:t>
            </a:r>
            <a:r>
              <a:rPr lang="en-US" altLang="zh-CN" dirty="0">
                <a:solidFill>
                  <a:schemeClr val="tx2"/>
                </a:solidFill>
                <a:latin typeface="Times New Roman" panose="02020603050405020304" pitchFamily="18" charset="0"/>
                <a:cs typeface="Times New Roman" panose="02020603050405020304" pitchFamily="18" charset="0"/>
              </a:rPr>
              <a:t>, Rick </a:t>
            </a:r>
            <a:r>
              <a:rPr lang="en-US" altLang="zh-CN" dirty="0" err="1">
                <a:solidFill>
                  <a:schemeClr val="tx2"/>
                </a:solidFill>
                <a:latin typeface="Times New Roman" panose="02020603050405020304" pitchFamily="18" charset="0"/>
                <a:cs typeface="Times New Roman" panose="02020603050405020304" pitchFamily="18" charset="0"/>
              </a:rPr>
              <a:t>Kazman</a:t>
            </a:r>
            <a:r>
              <a:rPr lang="en-US" altLang="zh-CN" dirty="0">
                <a:solidFill>
                  <a:schemeClr val="tx2"/>
                </a:solidFill>
                <a:latin typeface="Times New Roman" panose="02020603050405020304" pitchFamily="18" charset="0"/>
                <a:cs typeface="Times New Roman" panose="02020603050405020304" pitchFamily="18" charset="0"/>
              </a:rPr>
              <a:t>, Lu Xiao and </a:t>
            </a:r>
            <a:r>
              <a:rPr lang="en-US" altLang="zh-CN" dirty="0" err="1">
                <a:solidFill>
                  <a:schemeClr val="tx2"/>
                </a:solidFill>
                <a:latin typeface="Times New Roman" panose="02020603050405020304" pitchFamily="18" charset="0"/>
                <a:cs typeface="Times New Roman" panose="02020603050405020304" pitchFamily="18" charset="0"/>
              </a:rPr>
              <a:t>Qiong</a:t>
            </a:r>
            <a:r>
              <a:rPr lang="en-US" altLang="zh-CN" dirty="0">
                <a:solidFill>
                  <a:schemeClr val="tx2"/>
                </a:solidFill>
                <a:latin typeface="Times New Roman" panose="02020603050405020304" pitchFamily="18" charset="0"/>
                <a:cs typeface="Times New Roman" panose="02020603050405020304" pitchFamily="18" charset="0"/>
              </a:rPr>
              <a:t> Feng</a:t>
            </a: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513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1.</a:t>
            </a:r>
            <a:r>
              <a:rPr lang="zh-CN" altLang="en-US" dirty="0">
                <a:latin typeface="Verdana" pitchFamily="34" charset="0"/>
                <a:ea typeface="宋体" pitchFamily="2" charset="-122"/>
              </a:rPr>
              <a:t> 背景</a:t>
            </a:r>
          </a:p>
        </p:txBody>
      </p:sp>
      <p:sp>
        <p:nvSpPr>
          <p:cNvPr id="5123" name="TextBox 9"/>
          <p:cNvSpPr txBox="1">
            <a:spLocks noChangeArrowheads="1"/>
          </p:cNvSpPr>
          <p:nvPr/>
        </p:nvSpPr>
        <p:spPr bwMode="auto">
          <a:xfrm>
            <a:off x="250825" y="981075"/>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软件维护</a:t>
            </a:r>
            <a:endParaRPr lang="en-US" altLang="zh-CN" sz="2400" dirty="0">
              <a:latin typeface="Verdana" pitchFamily="34"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6" name="矩形 9"/>
          <p:cNvSpPr>
            <a:spLocks noChangeArrowheads="1"/>
          </p:cNvSpPr>
          <p:nvPr/>
        </p:nvSpPr>
        <p:spPr bwMode="auto">
          <a:xfrm>
            <a:off x="611560" y="1844824"/>
            <a:ext cx="759899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1200"/>
              </a:spcAft>
            </a:pPr>
            <a:r>
              <a:rPr lang="zh-CN" altLang="en-US" sz="2000" dirty="0">
                <a:solidFill>
                  <a:schemeClr val="tx2"/>
                </a:solidFill>
                <a:latin typeface="Times New Roman" pitchFamily="18" charset="0"/>
                <a:cs typeface="Times New Roman" pitchFamily="18" charset="0"/>
              </a:rPr>
              <a:t>在软件交付使用之后，为了改正错误或者满足新的需要而</a:t>
            </a:r>
            <a:r>
              <a:rPr lang="zh-CN" altLang="en-US" sz="2000" dirty="0">
                <a:solidFill>
                  <a:srgbClr val="FF0000"/>
                </a:solidFill>
                <a:latin typeface="Times New Roman" pitchFamily="18" charset="0"/>
                <a:cs typeface="Times New Roman" pitchFamily="18" charset="0"/>
              </a:rPr>
              <a:t>修改</a:t>
            </a:r>
            <a:r>
              <a:rPr lang="zh-CN" altLang="en-US" sz="2000" dirty="0">
                <a:solidFill>
                  <a:schemeClr val="tx2"/>
                </a:solidFill>
                <a:latin typeface="Times New Roman" pitchFamily="18" charset="0"/>
                <a:cs typeface="Times New Roman" pitchFamily="18" charset="0"/>
              </a:rPr>
              <a:t>软件的过程。</a:t>
            </a:r>
            <a:endParaRPr lang="en-US" altLang="zh-CN" sz="2000" dirty="0">
              <a:solidFill>
                <a:schemeClr val="tx2"/>
              </a:solidFill>
              <a:latin typeface="Times New Roman" pitchFamily="18" charset="0"/>
              <a:cs typeface="Times New Roman" pitchFamily="18" charset="0"/>
            </a:endParaRPr>
          </a:p>
        </p:txBody>
      </p:sp>
      <p:sp>
        <p:nvSpPr>
          <p:cNvPr id="35" name="TextBox 9"/>
          <p:cNvSpPr txBox="1">
            <a:spLocks noChangeArrowheads="1"/>
          </p:cNvSpPr>
          <p:nvPr/>
        </p:nvSpPr>
        <p:spPr bwMode="auto">
          <a:xfrm>
            <a:off x="250824" y="3776492"/>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软件维护的重要性</a:t>
            </a:r>
            <a:endParaRPr lang="en-US" altLang="zh-CN" sz="2400" dirty="0">
              <a:latin typeface="Verdana" pitchFamily="34" charset="0"/>
            </a:endParaRPr>
          </a:p>
        </p:txBody>
      </p:sp>
      <p:sp>
        <p:nvSpPr>
          <p:cNvPr id="36" name="矩形 9"/>
          <p:cNvSpPr>
            <a:spLocks noChangeArrowheads="1"/>
          </p:cNvSpPr>
          <p:nvPr/>
        </p:nvSpPr>
        <p:spPr bwMode="auto">
          <a:xfrm>
            <a:off x="611560" y="4451479"/>
            <a:ext cx="75720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chemeClr val="tx2"/>
                </a:solidFill>
                <a:latin typeface="Times New Roman" pitchFamily="18" charset="0"/>
                <a:cs typeface="Times New Roman" pitchFamily="18" charset="0"/>
              </a:rPr>
              <a:t>维护需要的工作量很大，平均来说，大型软件的维护成本高达开发成本的</a:t>
            </a:r>
            <a:r>
              <a:rPr lang="en-US" altLang="zh-CN" sz="2000" dirty="0">
                <a:solidFill>
                  <a:schemeClr val="tx2"/>
                </a:solidFill>
                <a:latin typeface="Times New Roman" pitchFamily="18" charset="0"/>
                <a:cs typeface="Times New Roman" pitchFamily="18" charset="0"/>
              </a:rPr>
              <a:t>4</a:t>
            </a:r>
            <a:r>
              <a:rPr lang="zh-CN" altLang="en-US" sz="2000" dirty="0">
                <a:solidFill>
                  <a:schemeClr val="tx2"/>
                </a:solidFill>
                <a:latin typeface="Times New Roman" pitchFamily="18" charset="0"/>
                <a:cs typeface="Times New Roman" pitchFamily="18" charset="0"/>
              </a:rPr>
              <a:t>倍左右。</a:t>
            </a:r>
            <a:endParaRPr lang="en-US" altLang="zh-CN" sz="2000" dirty="0">
              <a:solidFill>
                <a:schemeClr val="tx2"/>
              </a:solidFill>
              <a:latin typeface="Times New Roman" pitchFamily="18" charset="0"/>
              <a:cs typeface="Times New Roman" pitchFamily="18" charset="0"/>
            </a:endParaRPr>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3710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5126"/>
                                        </p:tgtEl>
                                        <p:attrNameLst>
                                          <p:attrName>style.visibility</p:attrName>
                                        </p:attrNameLst>
                                      </p:cBhvr>
                                      <p:to>
                                        <p:strVal val="visible"/>
                                      </p:to>
                                    </p:set>
                                    <p:animEffect transition="in" filter="fade">
                                      <p:cBhvr>
                                        <p:cTn id="10" dur="500"/>
                                        <p:tgtEl>
                                          <p:spTgt spid="5126"/>
                                        </p:tgtEl>
                                      </p:cBhvr>
                                    </p:animEffect>
                                    <p:anim calcmode="lin" valueType="num">
                                      <p:cBhvr>
                                        <p:cTn id="11" dur="500" fill="hold"/>
                                        <p:tgtEl>
                                          <p:spTgt spid="5126"/>
                                        </p:tgtEl>
                                        <p:attrNameLst>
                                          <p:attrName>ppt_x</p:attrName>
                                        </p:attrNameLst>
                                      </p:cBhvr>
                                      <p:tavLst>
                                        <p:tav tm="0">
                                          <p:val>
                                            <p:strVal val="#ppt_x"/>
                                          </p:val>
                                        </p:tav>
                                        <p:tav tm="100000">
                                          <p:val>
                                            <p:strVal val="#ppt_x"/>
                                          </p:val>
                                        </p:tav>
                                      </p:tavLst>
                                    </p:anim>
                                    <p:anim calcmode="lin" valueType="num">
                                      <p:cBhvr>
                                        <p:cTn id="12" dur="500" fill="hold"/>
                                        <p:tgtEl>
                                          <p:spTgt spid="5126"/>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anim calcmode="lin" valueType="num">
                                      <p:cBhvr>
                                        <p:cTn id="20" dur="500" fill="hold"/>
                                        <p:tgtEl>
                                          <p:spTgt spid="36"/>
                                        </p:tgtEl>
                                        <p:attrNameLst>
                                          <p:attrName>ppt_x</p:attrName>
                                        </p:attrNameLst>
                                      </p:cBhvr>
                                      <p:tavLst>
                                        <p:tav tm="0">
                                          <p:val>
                                            <p:strVal val="#ppt_x"/>
                                          </p:val>
                                        </p:tav>
                                        <p:tav tm="100000">
                                          <p:val>
                                            <p:strVal val="#ppt_x"/>
                                          </p:val>
                                        </p:tav>
                                      </p:tavLst>
                                    </p:anim>
                                    <p:anim calcmode="lin" valueType="num">
                                      <p:cBhvr>
                                        <p:cTn id="21"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6"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4FE5481D-3D3D-44E3-95C5-65A3B28DEDBB}"/>
              </a:ext>
            </a:extLst>
          </p:cNvPr>
          <p:cNvSpPr/>
          <p:nvPr/>
        </p:nvSpPr>
        <p:spPr>
          <a:xfrm>
            <a:off x="368300" y="1083577"/>
            <a:ext cx="4001416" cy="400110"/>
          </a:xfrm>
          <a:prstGeom prst="rect">
            <a:avLst/>
          </a:prstGeom>
        </p:spPr>
        <p:txBody>
          <a:bodyPr wrap="none">
            <a:spAutoFit/>
          </a:bodyPr>
          <a:lstStyle/>
          <a:p>
            <a:pPr marL="457200" indent="-457200">
              <a:buFont typeface="Wingdings" panose="05000000000000000000" pitchFamily="2" charset="2"/>
              <a:buChar char="l"/>
            </a:pPr>
            <a:r>
              <a:rPr lang="zh-CN" altLang="en-US" sz="2000" dirty="0">
                <a:latin typeface="楷体" panose="02010609060101010101" pitchFamily="49" charset="-122"/>
                <a:ea typeface="楷体" panose="02010609060101010101" pitchFamily="49" charset="-122"/>
                <a:cs typeface="Times New Roman" panose="02020603050405020304" pitchFamily="18" charset="0"/>
              </a:rPr>
              <a:t>提高分区测试的故障检测效率</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a:extLst>
              <a:ext uri="{FF2B5EF4-FFF2-40B4-BE49-F238E27FC236}">
                <a16:creationId xmlns:a16="http://schemas.microsoft.com/office/drawing/2014/main" id="{C6E26CED-25B6-4587-AEB1-9E9FF814FA6A}"/>
              </a:ext>
            </a:extLst>
          </p:cNvPr>
          <p:cNvSpPr txBox="1"/>
          <p:nvPr/>
        </p:nvSpPr>
        <p:spPr>
          <a:xfrm>
            <a:off x="778884" y="1847548"/>
            <a:ext cx="2106687"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随机分区测试</a:t>
            </a:r>
          </a:p>
        </p:txBody>
      </p:sp>
      <p:sp>
        <p:nvSpPr>
          <p:cNvPr id="9" name="标题 1">
            <a:extLst>
              <a:ext uri="{FF2B5EF4-FFF2-40B4-BE49-F238E27FC236}">
                <a16:creationId xmlns:a16="http://schemas.microsoft.com/office/drawing/2014/main" id="{ADA63B61-B433-40A9-895C-D25747DE299E}"/>
              </a:ext>
            </a:extLst>
          </p:cNvPr>
          <p:cNvSpPr>
            <a:spLocks noGrp="1"/>
          </p:cNvSpPr>
          <p:nvPr>
            <p:ph type="title"/>
          </p:nvPr>
        </p:nvSpPr>
        <p:spPr>
          <a:xfrm>
            <a:off x="7956375" y="152400"/>
            <a:ext cx="1001887" cy="685800"/>
          </a:xfrm>
        </p:spPr>
        <p:txBody>
          <a:bodyPr/>
          <a:lstStyle/>
          <a:p>
            <a:pPr eaLnBrk="1" hangingPunct="1"/>
            <a:r>
              <a:rPr lang="zh-CN" altLang="en-US" dirty="0">
                <a:latin typeface="楷体" panose="02010609060101010101" pitchFamily="49" charset="-122"/>
                <a:ea typeface="楷体" panose="02010609060101010101" pitchFamily="49" charset="-122"/>
              </a:rPr>
              <a:t>背景</a:t>
            </a:r>
            <a:endParaRPr lang="zh-CN" altLang="en-US" dirty="0">
              <a:latin typeface="Verdana" pitchFamily="34" charset="0"/>
              <a:ea typeface="宋体" pitchFamily="2" charset="-122"/>
            </a:endParaRPr>
          </a:p>
        </p:txBody>
      </p:sp>
    </p:spTree>
    <p:custDataLst>
      <p:tags r:id="rId1"/>
    </p:custDataLst>
    <p:extLst>
      <p:ext uri="{BB962C8B-B14F-4D97-AF65-F5344CB8AC3E}">
        <p14:creationId xmlns:p14="http://schemas.microsoft.com/office/powerpoint/2010/main" val="3567442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1.</a:t>
            </a:r>
            <a:r>
              <a:rPr lang="zh-CN" altLang="en-US" dirty="0">
                <a:latin typeface="Verdana" pitchFamily="34" charset="0"/>
                <a:ea typeface="宋体" pitchFamily="2" charset="-122"/>
              </a:rPr>
              <a:t>背景</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39</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决定软件可维护性的主要因素</a:t>
            </a:r>
            <a:endParaRPr lang="en-US" altLang="zh-CN" sz="2400" dirty="0">
              <a:latin typeface="Verdana" pitchFamily="34" charset="0"/>
            </a:endParaRPr>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0263" y="1711080"/>
            <a:ext cx="2048161" cy="3353268"/>
          </a:xfrm>
          <a:prstGeom prst="rect">
            <a:avLst/>
          </a:prstGeom>
        </p:spPr>
      </p:pic>
      <p:sp>
        <p:nvSpPr>
          <p:cNvPr id="37" name="矩形 9"/>
          <p:cNvSpPr>
            <a:spLocks noChangeArrowheads="1"/>
          </p:cNvSpPr>
          <p:nvPr/>
        </p:nvSpPr>
        <p:spPr bwMode="auto">
          <a:xfrm>
            <a:off x="797381" y="1922232"/>
            <a:ext cx="4608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可理解性：</a:t>
            </a:r>
            <a:r>
              <a:rPr lang="zh-CN" altLang="en-US" sz="2000" b="0" dirty="0">
                <a:solidFill>
                  <a:schemeClr val="tx2"/>
                </a:solidFill>
                <a:latin typeface="Times New Roman" pitchFamily="18" charset="0"/>
                <a:cs typeface="Times New Roman" pitchFamily="18" charset="0"/>
              </a:rPr>
              <a:t>理解软件结构、功能、接口和内部处理的难易程度</a:t>
            </a:r>
            <a:endParaRPr lang="en-US" altLang="zh-CN" sz="2000" b="0" dirty="0">
              <a:solidFill>
                <a:schemeClr val="tx2"/>
              </a:solidFill>
              <a:latin typeface="Times New Roman" pitchFamily="18" charset="0"/>
              <a:cs typeface="Times New Roman" pitchFamily="18" charset="0"/>
            </a:endParaRPr>
          </a:p>
        </p:txBody>
      </p:sp>
      <p:sp>
        <p:nvSpPr>
          <p:cNvPr id="38" name="矩形 9"/>
          <p:cNvSpPr>
            <a:spLocks noChangeArrowheads="1"/>
          </p:cNvSpPr>
          <p:nvPr/>
        </p:nvSpPr>
        <p:spPr bwMode="auto">
          <a:xfrm>
            <a:off x="820909" y="4437112"/>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可修改性：</a:t>
            </a:r>
            <a:r>
              <a:rPr lang="zh-CN" altLang="en-US" sz="2000" b="0" dirty="0">
                <a:solidFill>
                  <a:schemeClr val="tx2"/>
                </a:solidFill>
                <a:latin typeface="Times New Roman" pitchFamily="18" charset="0"/>
                <a:cs typeface="Times New Roman" pitchFamily="18" charset="0"/>
              </a:rPr>
              <a:t>软件容易修改的程度。</a:t>
            </a:r>
            <a:endParaRPr lang="en-US" altLang="zh-CN" sz="2000" b="0" dirty="0">
              <a:solidFill>
                <a:schemeClr val="tx2"/>
              </a:solidFill>
              <a:latin typeface="Times New Roman" pitchFamily="18" charset="0"/>
              <a:cs typeface="Times New Roman" pitchFamily="18" charset="0"/>
            </a:endParaRPr>
          </a:p>
        </p:txBody>
      </p:sp>
      <p:sp>
        <p:nvSpPr>
          <p:cNvPr id="39" name="矩形 9"/>
          <p:cNvSpPr>
            <a:spLocks noChangeArrowheads="1"/>
          </p:cNvSpPr>
          <p:nvPr/>
        </p:nvSpPr>
        <p:spPr bwMode="auto">
          <a:xfrm>
            <a:off x="797381" y="2852936"/>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可测试性：</a:t>
            </a:r>
            <a:r>
              <a:rPr lang="zh-CN" altLang="en-US" sz="2000" b="0" dirty="0">
                <a:solidFill>
                  <a:schemeClr val="tx2"/>
                </a:solidFill>
                <a:latin typeface="Times New Roman" pitchFamily="18" charset="0"/>
                <a:cs typeface="Times New Roman" pitchFamily="18" charset="0"/>
              </a:rPr>
              <a:t>诊断和测试的容易程度。</a:t>
            </a:r>
            <a:endParaRPr lang="en-US" altLang="zh-CN" sz="2000" b="0" dirty="0">
              <a:solidFill>
                <a:schemeClr val="tx2"/>
              </a:solidFill>
              <a:latin typeface="Times New Roman" pitchFamily="18" charset="0"/>
              <a:cs typeface="Times New Roman" pitchFamily="18" charset="0"/>
            </a:endParaRPr>
          </a:p>
        </p:txBody>
      </p:sp>
      <p:pic>
        <p:nvPicPr>
          <p:cNvPr id="40"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9"/>
          <p:cNvSpPr>
            <a:spLocks noChangeArrowheads="1"/>
          </p:cNvSpPr>
          <p:nvPr/>
        </p:nvSpPr>
        <p:spPr bwMode="auto">
          <a:xfrm>
            <a:off x="809145" y="3541911"/>
            <a:ext cx="46087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可移植性：</a:t>
            </a:r>
            <a:r>
              <a:rPr lang="zh-CN" altLang="en-US" sz="2000" b="0" dirty="0">
                <a:solidFill>
                  <a:schemeClr val="tx2"/>
                </a:solidFill>
                <a:latin typeface="Times New Roman" pitchFamily="18" charset="0"/>
                <a:cs typeface="Times New Roman" pitchFamily="18" charset="0"/>
              </a:rPr>
              <a:t>从一种计算环境到另一种环境的难易程度。</a:t>
            </a:r>
            <a:endParaRPr lang="en-US" altLang="zh-CN" sz="2000" b="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100900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anim calcmode="lin" valueType="num">
                                      <p:cBhvr>
                                        <p:cTn id="11" dur="500" fill="hold"/>
                                        <p:tgtEl>
                                          <p:spTgt spid="36"/>
                                        </p:tgtEl>
                                        <p:attrNameLst>
                                          <p:attrName>ppt_x</p:attrName>
                                        </p:attrNameLst>
                                      </p:cBhvr>
                                      <p:tavLst>
                                        <p:tav tm="0">
                                          <p:val>
                                            <p:strVal val="#ppt_x"/>
                                          </p:val>
                                        </p:tav>
                                        <p:tav tm="100000">
                                          <p:val>
                                            <p:strVal val="#ppt_x"/>
                                          </p:val>
                                        </p:tav>
                                      </p:tavLst>
                                    </p:anim>
                                    <p:anim calcmode="lin" valueType="num">
                                      <p:cBhvr>
                                        <p:cTn id="12" dur="500" fill="hold"/>
                                        <p:tgtEl>
                                          <p:spTgt spid="36"/>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37">
                                            <p:txEl>
                                              <p:pRg st="0" end="0"/>
                                            </p:txEl>
                                          </p:spTgt>
                                        </p:tgtEl>
                                        <p:attrNameLst>
                                          <p:attrName>style.visibility</p:attrName>
                                        </p:attrNameLst>
                                      </p:cBhvr>
                                      <p:to>
                                        <p:strVal val="visible"/>
                                      </p:to>
                                    </p:set>
                                    <p:animEffect transition="in" filter="fade">
                                      <p:cBhvr>
                                        <p:cTn id="16" dur="500"/>
                                        <p:tgtEl>
                                          <p:spTgt spid="37">
                                            <p:txEl>
                                              <p:pRg st="0" end="0"/>
                                            </p:txEl>
                                          </p:spTgt>
                                        </p:tgtEl>
                                      </p:cBhvr>
                                    </p:animEffect>
                                    <p:anim calcmode="lin" valueType="num">
                                      <p:cBhvr>
                                        <p:cTn id="17"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38">
                                            <p:txEl>
                                              <p:pRg st="0" end="0"/>
                                            </p:txEl>
                                          </p:spTgt>
                                        </p:tgtEl>
                                        <p:attrNameLst>
                                          <p:attrName>style.visibility</p:attrName>
                                        </p:attrNameLst>
                                      </p:cBhvr>
                                      <p:to>
                                        <p:strVal val="visible"/>
                                      </p:to>
                                    </p:set>
                                    <p:animEffect transition="in" filter="fade">
                                      <p:cBhvr>
                                        <p:cTn id="22" dur="500"/>
                                        <p:tgtEl>
                                          <p:spTgt spid="38">
                                            <p:txEl>
                                              <p:pRg st="0" end="0"/>
                                            </p:txEl>
                                          </p:spTgt>
                                        </p:tgtEl>
                                      </p:cBhvr>
                                    </p:animEffect>
                                    <p:anim calcmode="lin" valueType="num">
                                      <p:cBhvr>
                                        <p:cTn id="23"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24" dur="5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grpId="0" nodeType="after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500"/>
                                        <p:tgtEl>
                                          <p:spTgt spid="39">
                                            <p:txEl>
                                              <p:pRg st="0" end="0"/>
                                            </p:txEl>
                                          </p:spTgt>
                                        </p:tgtEl>
                                      </p:cBhvr>
                                    </p:animEffect>
                                    <p:anim calcmode="lin" valueType="num">
                                      <p:cBhvr>
                                        <p:cTn id="2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42" presetClass="entr" presetSubtype="0" fill="hold" grpId="0" nodeType="after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fade">
                                      <p:cBhvr>
                                        <p:cTn id="34" dur="500"/>
                                        <p:tgtEl>
                                          <p:spTgt spid="12">
                                            <p:txEl>
                                              <p:pRg st="0" end="0"/>
                                            </p:txEl>
                                          </p:spTgt>
                                        </p:tgtEl>
                                      </p:cBhvr>
                                    </p:animEffect>
                                    <p:anim calcmode="lin" valueType="num">
                                      <p:cBhvr>
                                        <p:cTn id="3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6"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7" grpId="0" build="p"/>
      <p:bldP spid="38" grpId="0" build="p"/>
      <p:bldP spid="39" grpId="0" build="p"/>
      <p:bldP spid="1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3</a:t>
            </a:r>
          </a:p>
        </p:txBody>
      </p:sp>
      <p:pic>
        <p:nvPicPr>
          <p:cNvPr id="41"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9"/>
          <p:cNvSpPr>
            <a:spLocks noChangeArrowheads="1"/>
          </p:cNvSpPr>
          <p:nvPr/>
        </p:nvSpPr>
        <p:spPr bwMode="auto">
          <a:xfrm>
            <a:off x="887254" y="1732746"/>
            <a:ext cx="51969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独立水平（</a:t>
            </a:r>
            <a:r>
              <a:rPr lang="en-US" altLang="zh-CN" sz="2000" dirty="0">
                <a:solidFill>
                  <a:schemeClr val="tx2"/>
                </a:solidFill>
                <a:latin typeface="Times New Roman" pitchFamily="18" charset="0"/>
                <a:cs typeface="Times New Roman" pitchFamily="18" charset="0"/>
              </a:rPr>
              <a:t> Independence </a:t>
            </a:r>
            <a:r>
              <a:rPr lang="en-US" altLang="zh-CN" sz="2000" dirty="0" err="1">
                <a:solidFill>
                  <a:schemeClr val="tx2"/>
                </a:solidFill>
                <a:latin typeface="Times New Roman" pitchFamily="18" charset="0"/>
                <a:cs typeface="Times New Roman" pitchFamily="18" charset="0"/>
              </a:rPr>
              <a:t>Level,IL</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3" name="TextBox 2"/>
          <p:cNvSpPr txBox="1"/>
          <p:nvPr/>
        </p:nvSpPr>
        <p:spPr>
          <a:xfrm>
            <a:off x="1244854" y="2190634"/>
            <a:ext cx="6120680" cy="615553"/>
          </a:xfrm>
          <a:prstGeom prst="rect">
            <a:avLst/>
          </a:prstGeom>
          <a:noFill/>
        </p:spPr>
        <p:txBody>
          <a:bodyPr wrap="square" rtlCol="0">
            <a:spAutoFit/>
          </a:bodyPr>
          <a:lstStyle/>
          <a:p>
            <a:r>
              <a:rPr lang="zh-CN" altLang="en-US" sz="1600" b="0" dirty="0">
                <a:solidFill>
                  <a:schemeClr val="tx2"/>
                </a:solidFill>
                <a:latin typeface="Times New Roman" pitchFamily="18" charset="0"/>
                <a:cs typeface="Times New Roman" pitchFamily="18" charset="0"/>
              </a:rPr>
              <a:t>测量系统能够被解耦到完全独立模块的程度。</a:t>
            </a:r>
            <a:r>
              <a:rPr lang="en-US" altLang="zh-CN" sz="1600" b="0" dirty="0">
                <a:solidFill>
                  <a:schemeClr val="tx2"/>
                </a:solidFill>
                <a:latin typeface="Times New Roman" panose="02020603050405020304" pitchFamily="18" charset="0"/>
                <a:cs typeface="Times New Roman" panose="02020603050405020304" pitchFamily="18" charset="0"/>
              </a:rPr>
              <a:t> </a:t>
            </a:r>
            <a:br>
              <a:rPr lang="en-US" altLang="zh-CN" dirty="0"/>
            </a:br>
            <a:endParaRPr lang="zh-CN" altLang="en-US" dirty="0"/>
          </a:p>
        </p:txBody>
      </p:sp>
      <p:sp>
        <p:nvSpPr>
          <p:cNvPr id="10" name="TextBox 9"/>
          <p:cNvSpPr txBox="1">
            <a:spLocks noChangeArrowheads="1"/>
          </p:cNvSpPr>
          <p:nvPr/>
        </p:nvSpPr>
        <p:spPr bwMode="auto">
          <a:xfrm>
            <a:off x="233956" y="1181794"/>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基于架构的度量标准</a:t>
            </a:r>
            <a:endParaRPr lang="en-US" altLang="zh-CN" sz="2400" dirty="0">
              <a:latin typeface="Verdana" pitchFamily="34" charset="0"/>
            </a:endParaRPr>
          </a:p>
        </p:txBody>
      </p:sp>
      <p:sp>
        <p:nvSpPr>
          <p:cNvPr id="13" name="矩形 12"/>
          <p:cNvSpPr/>
          <p:nvPr/>
        </p:nvSpPr>
        <p:spPr bwMode="auto">
          <a:xfrm>
            <a:off x="6695788" y="3506009"/>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4" name="矩形 13"/>
          <p:cNvSpPr/>
          <p:nvPr/>
        </p:nvSpPr>
        <p:spPr bwMode="auto">
          <a:xfrm>
            <a:off x="6839804" y="3217576"/>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5" name="矩形 14"/>
          <p:cNvSpPr/>
          <p:nvPr/>
        </p:nvSpPr>
        <p:spPr bwMode="auto">
          <a:xfrm>
            <a:off x="6998598" y="2937567"/>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6" name="矩形 15"/>
          <p:cNvSpPr/>
          <p:nvPr/>
        </p:nvSpPr>
        <p:spPr bwMode="auto">
          <a:xfrm>
            <a:off x="7127836" y="2661892"/>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7" name="TextBox 16"/>
          <p:cNvSpPr txBox="1"/>
          <p:nvPr/>
        </p:nvSpPr>
        <p:spPr>
          <a:xfrm>
            <a:off x="7340367" y="3464958"/>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n</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8" name="TextBox 17"/>
          <p:cNvSpPr txBox="1"/>
          <p:nvPr/>
        </p:nvSpPr>
        <p:spPr>
          <a:xfrm>
            <a:off x="7340367" y="3176525"/>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k</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9" name="TextBox 18"/>
          <p:cNvSpPr txBox="1"/>
          <p:nvPr/>
        </p:nvSpPr>
        <p:spPr>
          <a:xfrm>
            <a:off x="7365534" y="2893106"/>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j</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0" name="TextBox 19"/>
          <p:cNvSpPr txBox="1"/>
          <p:nvPr/>
        </p:nvSpPr>
        <p:spPr>
          <a:xfrm>
            <a:off x="7338367" y="261743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1" name="矩形 9"/>
          <p:cNvSpPr>
            <a:spLocks noChangeArrowheads="1"/>
          </p:cNvSpPr>
          <p:nvPr/>
        </p:nvSpPr>
        <p:spPr bwMode="auto">
          <a:xfrm>
            <a:off x="912812" y="2617432"/>
            <a:ext cx="62150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设计规则层次结构（</a:t>
            </a:r>
            <a:r>
              <a:rPr lang="en-US" altLang="zh-CN" sz="2000" dirty="0">
                <a:solidFill>
                  <a:schemeClr val="tx2"/>
                </a:solidFill>
                <a:latin typeface="Times New Roman" pitchFamily="18" charset="0"/>
                <a:cs typeface="Times New Roman" pitchFamily="18" charset="0"/>
              </a:rPr>
              <a:t> Design Rule </a:t>
            </a:r>
            <a:r>
              <a:rPr lang="en-US" altLang="zh-CN" sz="2000" dirty="0" err="1">
                <a:solidFill>
                  <a:schemeClr val="tx2"/>
                </a:solidFill>
                <a:latin typeface="Times New Roman" panose="02020603050405020304" pitchFamily="18" charset="0"/>
                <a:cs typeface="Times New Roman" panose="02020603050405020304" pitchFamily="18" charset="0"/>
              </a:rPr>
              <a:t>Hierarchy,DRH</a:t>
            </a:r>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22" name="矩形 9"/>
          <p:cNvSpPr>
            <a:spLocks noChangeArrowheads="1"/>
          </p:cNvSpPr>
          <p:nvPr/>
        </p:nvSpPr>
        <p:spPr bwMode="auto">
          <a:xfrm>
            <a:off x="1251547" y="3076756"/>
            <a:ext cx="5361589"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第</a:t>
            </a:r>
            <a:r>
              <a:rPr lang="en-US" altLang="zh-CN" sz="1600" b="0" dirty="0">
                <a:solidFill>
                  <a:schemeClr val="tx2"/>
                </a:solidFill>
                <a:latin typeface="Times New Roman" pitchFamily="18" charset="0"/>
                <a:cs typeface="Times New Roman" pitchFamily="18" charset="0"/>
              </a:rPr>
              <a:t>1</a:t>
            </a:r>
            <a:r>
              <a:rPr lang="zh-CN" altLang="en-US" sz="1600" b="0" dirty="0">
                <a:solidFill>
                  <a:schemeClr val="tx2"/>
                </a:solidFill>
                <a:latin typeface="Times New Roman" pitchFamily="18" charset="0"/>
                <a:cs typeface="Times New Roman" pitchFamily="18" charset="0"/>
              </a:rPr>
              <a:t>层包含最有影响力的文件，例如：接口、抽象类等。</a:t>
            </a:r>
            <a:endParaRPr lang="en-US" altLang="zh-CN" sz="1600" b="0" dirty="0">
              <a:solidFill>
                <a:schemeClr val="tx2"/>
              </a:solidFill>
              <a:latin typeface="Times New Roman" pitchFamily="18" charset="0"/>
              <a:cs typeface="Times New Roman" pitchFamily="18" charset="0"/>
            </a:endParaRPr>
          </a:p>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第</a:t>
            </a:r>
            <a:r>
              <a:rPr lang="en-US" altLang="zh-CN" sz="1600" b="0" dirty="0">
                <a:solidFill>
                  <a:schemeClr val="tx2"/>
                </a:solidFill>
                <a:latin typeface="Times New Roman" pitchFamily="18" charset="0"/>
                <a:cs typeface="Times New Roman" pitchFamily="18" charset="0"/>
              </a:rPr>
              <a:t>k</a:t>
            </a:r>
            <a:r>
              <a:rPr lang="zh-CN" altLang="en-US" sz="1600" b="0" dirty="0">
                <a:solidFill>
                  <a:schemeClr val="tx2"/>
                </a:solidFill>
                <a:latin typeface="Times New Roman" pitchFamily="18" charset="0"/>
                <a:cs typeface="Times New Roman" pitchFamily="18" charset="0"/>
              </a:rPr>
              <a:t>层的文件</a:t>
            </a:r>
            <a:r>
              <a:rPr lang="zh-CN" altLang="en-US" sz="1600" b="0" dirty="0">
                <a:solidFill>
                  <a:srgbClr val="FF0000"/>
                </a:solidFill>
                <a:latin typeface="Times New Roman" pitchFamily="18" charset="0"/>
                <a:cs typeface="Times New Roman" pitchFamily="18" charset="0"/>
              </a:rPr>
              <a:t>仅</a:t>
            </a:r>
            <a:r>
              <a:rPr lang="zh-CN" altLang="en-US" sz="1600" b="0" dirty="0">
                <a:solidFill>
                  <a:schemeClr val="tx2"/>
                </a:solidFill>
                <a:latin typeface="Times New Roman" pitchFamily="18" charset="0"/>
                <a:cs typeface="Times New Roman" pitchFamily="18" charset="0"/>
              </a:rPr>
              <a:t>依赖第</a:t>
            </a:r>
            <a:r>
              <a:rPr lang="en-US" altLang="zh-CN" sz="1600" b="0" dirty="0">
                <a:solidFill>
                  <a:schemeClr val="tx2"/>
                </a:solidFill>
                <a:latin typeface="Times New Roman" pitchFamily="18" charset="0"/>
                <a:cs typeface="Times New Roman" pitchFamily="18" charset="0"/>
              </a:rPr>
              <a:t>j</a:t>
            </a:r>
            <a:r>
              <a:rPr lang="zh-CN" altLang="en-US" sz="1600" b="0" dirty="0">
                <a:solidFill>
                  <a:schemeClr val="tx2"/>
                </a:solidFill>
                <a:latin typeface="Times New Roman" pitchFamily="18" charset="0"/>
                <a:cs typeface="Times New Roman" pitchFamily="18" charset="0"/>
              </a:rPr>
              <a:t>层的文件（</a:t>
            </a:r>
            <a:r>
              <a:rPr lang="en-US" altLang="zh-CN" sz="1600" b="0" dirty="0">
                <a:solidFill>
                  <a:schemeClr val="tx2"/>
                </a:solidFill>
                <a:latin typeface="Times New Roman" pitchFamily="18" charset="0"/>
                <a:cs typeface="Times New Roman" pitchFamily="18" charset="0"/>
              </a:rPr>
              <a:t>j &lt; k</a:t>
            </a:r>
            <a:r>
              <a:rPr lang="zh-CN" altLang="en-US" sz="1600" b="0" dirty="0">
                <a:solidFill>
                  <a:schemeClr val="tx2"/>
                </a:solidFill>
                <a:latin typeface="Times New Roman" pitchFamily="18" charset="0"/>
                <a:cs typeface="Times New Roman" pitchFamily="18" charset="0"/>
              </a:rPr>
              <a:t>）。</a:t>
            </a:r>
            <a:endParaRPr lang="en-US" altLang="zh-CN" sz="1600" b="0" dirty="0">
              <a:solidFill>
                <a:schemeClr val="tx2"/>
              </a:solidFill>
              <a:latin typeface="Times New Roman" pitchFamily="18" charset="0"/>
              <a:cs typeface="Times New Roman" pitchFamily="18" charset="0"/>
            </a:endParaRPr>
          </a:p>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第</a:t>
            </a:r>
            <a:r>
              <a:rPr lang="en-US" altLang="zh-CN" sz="1600" b="0" dirty="0">
                <a:solidFill>
                  <a:schemeClr val="tx2"/>
                </a:solidFill>
                <a:latin typeface="Times New Roman" pitchFamily="18" charset="0"/>
                <a:cs typeface="Times New Roman" pitchFamily="18" charset="0"/>
              </a:rPr>
              <a:t>n</a:t>
            </a:r>
            <a:r>
              <a:rPr lang="zh-CN" altLang="en-US" sz="1600" b="0" dirty="0">
                <a:solidFill>
                  <a:schemeClr val="tx2"/>
                </a:solidFill>
                <a:latin typeface="Times New Roman" pitchFamily="18" charset="0"/>
                <a:cs typeface="Times New Roman" pitchFamily="18" charset="0"/>
              </a:rPr>
              <a:t>层的模块完全独立。</a:t>
            </a:r>
            <a:endParaRPr lang="en-US" altLang="zh-CN" sz="1600" b="0" dirty="0">
              <a:solidFill>
                <a:schemeClr val="tx2"/>
              </a:solidFill>
              <a:latin typeface="Times New Roman" pitchFamily="18" charset="0"/>
              <a:cs typeface="Times New Roman" pitchFamily="18" charset="0"/>
            </a:endParaRPr>
          </a:p>
          <a:p>
            <a:pPr marL="342900" indent="-342900">
              <a:spcBef>
                <a:spcPts val="1200"/>
              </a:spcBef>
              <a:spcAft>
                <a:spcPts val="2400"/>
              </a:spcAft>
              <a:buFont typeface="Wingdings" panose="05000000000000000000" pitchFamily="2" charset="2"/>
              <a:buChar char="Ø"/>
            </a:pPr>
            <a:r>
              <a:rPr lang="zh-CN" altLang="en-US" sz="1600" b="0" dirty="0">
                <a:solidFill>
                  <a:schemeClr val="tx2"/>
                </a:solidFill>
                <a:latin typeface="Times New Roman" pitchFamily="18" charset="0"/>
                <a:cs typeface="Times New Roman" pitchFamily="18" charset="0"/>
              </a:rPr>
              <a:t>同层不同模块之间互不影响。</a:t>
            </a:r>
            <a:endParaRPr lang="en-US" altLang="zh-CN" sz="1600" b="0" dirty="0">
              <a:solidFill>
                <a:schemeClr val="tx2"/>
              </a:solidFill>
              <a:latin typeface="Times New Roman" pitchFamily="18" charset="0"/>
              <a:cs typeface="Times New Roman" pitchFamily="18" charset="0"/>
            </a:endParaRPr>
          </a:p>
          <a:p>
            <a:pPr marL="285750" indent="-285750">
              <a:spcBef>
                <a:spcPts val="1200"/>
              </a:spcBef>
              <a:spcAft>
                <a:spcPts val="24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24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2400"/>
              </a:spcAft>
              <a:buFont typeface="Wingdings" pitchFamily="2" charset="2"/>
              <a:buChar char="l"/>
            </a:pPr>
            <a:endParaRPr lang="en-US" altLang="zh-CN" sz="2000" dirty="0">
              <a:solidFill>
                <a:schemeClr val="tx2"/>
              </a:solidFill>
              <a:latin typeface="Times New Roman" pitchFamily="18" charset="0"/>
              <a:cs typeface="Times New Roman" pitchFamily="18" charset="0"/>
            </a:endParaRPr>
          </a:p>
        </p:txBody>
      </p:sp>
      <p:graphicFrame>
        <p:nvGraphicFramePr>
          <p:cNvPr id="6" name="对象 5"/>
          <p:cNvGraphicFramePr>
            <a:graphicFrameLocks noChangeAspect="1"/>
          </p:cNvGraphicFramePr>
          <p:nvPr/>
        </p:nvGraphicFramePr>
        <p:xfrm>
          <a:off x="6794034" y="4500992"/>
          <a:ext cx="1557938" cy="571244"/>
        </p:xfrm>
        <a:graphic>
          <a:graphicData uri="http://schemas.openxmlformats.org/presentationml/2006/ole">
            <mc:AlternateContent xmlns:mc="http://schemas.openxmlformats.org/markup-compatibility/2006">
              <mc:Choice xmlns:v="urn:schemas-microsoft-com:vml" Requires="v">
                <p:oleObj spid="_x0000_s1137" name="Equation" r:id="rId5" imgW="1143000" imgH="419040" progId="Equation.DSMT4">
                  <p:embed/>
                </p:oleObj>
              </mc:Choice>
              <mc:Fallback>
                <p:oleObj name="Equation" r:id="rId5" imgW="1143000" imgH="419040" progId="Equation.DSMT4">
                  <p:embed/>
                  <p:pic>
                    <p:nvPicPr>
                      <p:cNvPr id="0" name=""/>
                      <p:cNvPicPr/>
                      <p:nvPr/>
                    </p:nvPicPr>
                    <p:blipFill>
                      <a:blip r:embed="rId6"/>
                      <a:stretch>
                        <a:fillRect/>
                      </a:stretch>
                    </p:blipFill>
                    <p:spPr>
                      <a:xfrm>
                        <a:off x="6794034" y="4500992"/>
                        <a:ext cx="1557938" cy="571244"/>
                      </a:xfrm>
                      <a:prstGeom prst="rect">
                        <a:avLst/>
                      </a:prstGeom>
                    </p:spPr>
                  </p:pic>
                </p:oleObj>
              </mc:Fallback>
            </mc:AlternateContent>
          </a:graphicData>
        </a:graphic>
      </p:graphicFrame>
      <p:sp>
        <p:nvSpPr>
          <p:cNvPr id="7" name="下箭头 6"/>
          <p:cNvSpPr/>
          <p:nvPr/>
        </p:nvSpPr>
        <p:spPr bwMode="auto">
          <a:xfrm>
            <a:off x="7365534" y="3933056"/>
            <a:ext cx="302810" cy="43204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89231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par>
                          <p:cTn id="46" fill="hold">
                            <p:stCondLst>
                              <p:cond delay="0"/>
                            </p:stCondLst>
                            <p:childTnLst>
                              <p:par>
                                <p:cTn id="47" presetID="2" presetClass="entr" presetSubtype="4"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 grpId="0"/>
      <p:bldP spid="13" grpId="0" animBg="1"/>
      <p:bldP spid="14" grpId="0" animBg="1"/>
      <p:bldP spid="15" grpId="0" animBg="1"/>
      <p:bldP spid="16" grpId="0" animBg="1"/>
      <p:bldP spid="17" grpId="0"/>
      <p:bldP spid="18" grpId="0"/>
      <p:bldP spid="19" grpId="0"/>
      <p:bldP spid="20" grpId="0"/>
      <p:bldP spid="21" grpId="0"/>
      <p:bldP spid="22" grpId="0"/>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4</a:t>
            </a:r>
          </a:p>
        </p:txBody>
      </p:sp>
      <p:pic>
        <p:nvPicPr>
          <p:cNvPr id="41"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9"/>
          <p:cNvSpPr>
            <a:spLocks noChangeArrowheads="1"/>
          </p:cNvSpPr>
          <p:nvPr/>
        </p:nvSpPr>
        <p:spPr bwMode="auto">
          <a:xfrm>
            <a:off x="760990" y="1743752"/>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传播成本（</a:t>
            </a:r>
            <a:r>
              <a:rPr lang="en-US" altLang="zh-CN" sz="2000" dirty="0">
                <a:solidFill>
                  <a:schemeClr val="tx2"/>
                </a:solidFill>
                <a:latin typeface="Times New Roman" pitchFamily="18" charset="0"/>
                <a:cs typeface="Times New Roman" pitchFamily="18" charset="0"/>
              </a:rPr>
              <a:t>Propagation Cost</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12" name="TextBox 11"/>
          <p:cNvSpPr txBox="1"/>
          <p:nvPr/>
        </p:nvSpPr>
        <p:spPr>
          <a:xfrm>
            <a:off x="1115616" y="2150596"/>
            <a:ext cx="6120680" cy="584775"/>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对于一个给定的设计结构矩阵，计算其传递闭包，那么传播成本是为零的元素占总体的百分比。</a:t>
            </a:r>
            <a:endParaRPr lang="zh-CN" altLang="en-US" sz="1600" dirty="0"/>
          </a:p>
        </p:txBody>
      </p:sp>
      <p:sp>
        <p:nvSpPr>
          <p:cNvPr id="10" name="TextBox 9"/>
          <p:cNvSpPr txBox="1">
            <a:spLocks noChangeArrowheads="1"/>
          </p:cNvSpPr>
          <p:nvPr/>
        </p:nvSpPr>
        <p:spPr bwMode="auto">
          <a:xfrm>
            <a:off x="233956" y="1181794"/>
            <a:ext cx="54594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基于架构的度量标准</a:t>
            </a:r>
            <a:endParaRPr lang="en-US" altLang="zh-CN" sz="2400" dirty="0">
              <a:latin typeface="Verdana" pitchFamily="34" charset="0"/>
            </a:endParaRPr>
          </a:p>
        </p:txBody>
      </p:sp>
      <p:sp>
        <p:nvSpPr>
          <p:cNvPr id="11" name="矩形 9"/>
          <p:cNvSpPr>
            <a:spLocks noChangeArrowheads="1"/>
          </p:cNvSpPr>
          <p:nvPr/>
        </p:nvSpPr>
        <p:spPr bwMode="auto">
          <a:xfrm>
            <a:off x="760990" y="2799480"/>
            <a:ext cx="5782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设计结构矩阵（</a:t>
            </a:r>
            <a:r>
              <a:rPr lang="en-US" altLang="zh-CN" sz="2000" dirty="0">
                <a:solidFill>
                  <a:schemeClr val="tx2"/>
                </a:solidFill>
                <a:latin typeface="Times New Roman" pitchFamily="18" charset="0"/>
                <a:cs typeface="Times New Roman" pitchFamily="18" charset="0"/>
              </a:rPr>
              <a:t> Design Structure Matrix</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13" name="TextBox 12"/>
          <p:cNvSpPr txBox="1"/>
          <p:nvPr/>
        </p:nvSpPr>
        <p:spPr>
          <a:xfrm>
            <a:off x="1115616" y="3199590"/>
            <a:ext cx="6120680" cy="584775"/>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将系统的所有文件当做矩阵的横轴与纵轴，在矩阵中按照一定的方法表示出文件的层次结构、模块划分以及文件关系。</a:t>
            </a:r>
            <a:endParaRPr lang="zh-CN" altLang="en-US" sz="1600" dirty="0"/>
          </a:p>
        </p:txBody>
      </p:sp>
      <p:sp>
        <p:nvSpPr>
          <p:cNvPr id="14" name="矩形 13"/>
          <p:cNvSpPr/>
          <p:nvPr/>
        </p:nvSpPr>
        <p:spPr bwMode="auto">
          <a:xfrm>
            <a:off x="6652356" y="5242443"/>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5" name="矩形 14"/>
          <p:cNvSpPr/>
          <p:nvPr/>
        </p:nvSpPr>
        <p:spPr bwMode="auto">
          <a:xfrm>
            <a:off x="6796372" y="4954010"/>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6" name="矩形 15"/>
          <p:cNvSpPr/>
          <p:nvPr/>
        </p:nvSpPr>
        <p:spPr bwMode="auto">
          <a:xfrm>
            <a:off x="6955166" y="4674001"/>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7" name="矩形 16"/>
          <p:cNvSpPr/>
          <p:nvPr/>
        </p:nvSpPr>
        <p:spPr bwMode="auto">
          <a:xfrm>
            <a:off x="7084404" y="4398326"/>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8" name="TextBox 17"/>
          <p:cNvSpPr txBox="1"/>
          <p:nvPr/>
        </p:nvSpPr>
        <p:spPr>
          <a:xfrm>
            <a:off x="7296935" y="520139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4</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19" name="TextBox 18"/>
          <p:cNvSpPr txBox="1"/>
          <p:nvPr/>
        </p:nvSpPr>
        <p:spPr>
          <a:xfrm>
            <a:off x="7296935" y="4912959"/>
            <a:ext cx="394641"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3</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0" name="TextBox 19"/>
          <p:cNvSpPr txBox="1"/>
          <p:nvPr/>
        </p:nvSpPr>
        <p:spPr>
          <a:xfrm>
            <a:off x="7294935" y="4602926"/>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2</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1" name="TextBox 20"/>
          <p:cNvSpPr txBox="1"/>
          <p:nvPr/>
        </p:nvSpPr>
        <p:spPr>
          <a:xfrm>
            <a:off x="7294935" y="4353866"/>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677" y="3851086"/>
            <a:ext cx="365760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矩形 9"/>
          <p:cNvSpPr>
            <a:spLocks noChangeArrowheads="1"/>
          </p:cNvSpPr>
          <p:nvPr/>
        </p:nvSpPr>
        <p:spPr bwMode="auto">
          <a:xfrm>
            <a:off x="760990" y="3784365"/>
            <a:ext cx="57829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传递闭包（</a:t>
            </a:r>
            <a:r>
              <a:rPr lang="en-US" altLang="zh-CN" sz="2000" dirty="0">
                <a:solidFill>
                  <a:schemeClr val="tx2"/>
                </a:solidFill>
                <a:latin typeface="Times New Roman" pitchFamily="18" charset="0"/>
                <a:cs typeface="Times New Roman" pitchFamily="18" charset="0"/>
              </a:rPr>
              <a:t> Transitive Closure</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36" name="流程图: 联系 35"/>
          <p:cNvSpPr/>
          <p:nvPr/>
        </p:nvSpPr>
        <p:spPr bwMode="auto">
          <a:xfrm>
            <a:off x="1116020" y="4169756"/>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7" name="流程图: 联系 36"/>
          <p:cNvSpPr/>
          <p:nvPr/>
        </p:nvSpPr>
        <p:spPr bwMode="auto">
          <a:xfrm>
            <a:off x="2075828" y="4162370"/>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38" name="流程图: 联系 37"/>
          <p:cNvSpPr/>
          <p:nvPr/>
        </p:nvSpPr>
        <p:spPr bwMode="auto">
          <a:xfrm>
            <a:off x="2071460" y="5079060"/>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40" name="流程图: 联系 39"/>
          <p:cNvSpPr/>
          <p:nvPr/>
        </p:nvSpPr>
        <p:spPr bwMode="auto">
          <a:xfrm>
            <a:off x="1116020" y="5070883"/>
            <a:ext cx="432048" cy="432048"/>
          </a:xfrm>
          <a:prstGeom prst="flowChartConnector">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cxnSp>
        <p:nvCxnSpPr>
          <p:cNvPr id="44" name="直接箭头连接符 43"/>
          <p:cNvCxnSpPr>
            <a:stCxn id="36" idx="6"/>
          </p:cNvCxnSpPr>
          <p:nvPr/>
        </p:nvCxnSpPr>
        <p:spPr bwMode="auto">
          <a:xfrm flipV="1">
            <a:off x="1548068" y="4385196"/>
            <a:ext cx="518459" cy="584"/>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45" name="直接箭头连接符 44"/>
          <p:cNvCxnSpPr>
            <a:stCxn id="37" idx="4"/>
            <a:endCxn id="38" idx="0"/>
          </p:cNvCxnSpPr>
          <p:nvPr/>
        </p:nvCxnSpPr>
        <p:spPr bwMode="auto">
          <a:xfrm flipH="1">
            <a:off x="2287484" y="4594418"/>
            <a:ext cx="4368" cy="484642"/>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46" name="直接箭头连接符 45"/>
          <p:cNvCxnSpPr>
            <a:stCxn id="38" idx="2"/>
            <a:endCxn id="40" idx="6"/>
          </p:cNvCxnSpPr>
          <p:nvPr/>
        </p:nvCxnSpPr>
        <p:spPr bwMode="auto">
          <a:xfrm flipH="1" flipV="1">
            <a:off x="1548068" y="5286907"/>
            <a:ext cx="523392" cy="8177"/>
          </a:xfrm>
          <a:prstGeom prst="straightConnector1">
            <a:avLst/>
          </a:prstGeom>
          <a:solidFill>
            <a:schemeClr val="accent1"/>
          </a:solidFill>
          <a:ln w="9525" cap="flat" cmpd="sng" algn="ctr">
            <a:solidFill>
              <a:schemeClr val="tx2"/>
            </a:solidFill>
            <a:prstDash val="solid"/>
            <a:round/>
            <a:headEnd type="none" w="med" len="med"/>
            <a:tailEnd type="arrow"/>
          </a:ln>
          <a:effectLst/>
        </p:spPr>
      </p:cxnSp>
      <p:cxnSp>
        <p:nvCxnSpPr>
          <p:cNvPr id="47" name="直接箭头连接符 46"/>
          <p:cNvCxnSpPr>
            <a:stCxn id="38" idx="1"/>
            <a:endCxn id="36" idx="5"/>
          </p:cNvCxnSpPr>
          <p:nvPr/>
        </p:nvCxnSpPr>
        <p:spPr bwMode="auto">
          <a:xfrm flipH="1" flipV="1">
            <a:off x="1484796" y="4538532"/>
            <a:ext cx="649936" cy="603800"/>
          </a:xfrm>
          <a:prstGeom prst="straightConnector1">
            <a:avLst/>
          </a:prstGeom>
          <a:solidFill>
            <a:schemeClr val="accent1"/>
          </a:solidFill>
          <a:ln w="9525" cap="flat" cmpd="sng" algn="ctr">
            <a:solidFill>
              <a:schemeClr val="tx2"/>
            </a:solidFill>
            <a:prstDash val="solid"/>
            <a:round/>
            <a:headEnd type="none" w="med" len="med"/>
            <a:tailEnd type="arrow"/>
          </a:ln>
          <a:effectLst/>
        </p:spPr>
      </p:cxnSp>
      <p:sp>
        <p:nvSpPr>
          <p:cNvPr id="48" name="TextBox 47"/>
          <p:cNvSpPr txBox="1"/>
          <p:nvPr/>
        </p:nvSpPr>
        <p:spPr>
          <a:xfrm>
            <a:off x="1183660" y="4211193"/>
            <a:ext cx="296768" cy="369332"/>
          </a:xfrm>
          <a:prstGeom prst="rect">
            <a:avLst/>
          </a:prstGeom>
          <a:noFill/>
        </p:spPr>
        <p:txBody>
          <a:bodyPr wrap="square" rtlCol="0">
            <a:spAutoFit/>
          </a:bodyPr>
          <a:lstStyle/>
          <a:p>
            <a:r>
              <a:rPr lang="en-US" altLang="zh-CN" dirty="0">
                <a:solidFill>
                  <a:schemeClr val="tx2"/>
                </a:solidFill>
              </a:rPr>
              <a:t>1</a:t>
            </a:r>
            <a:endParaRPr lang="zh-CN" altLang="en-US" dirty="0">
              <a:solidFill>
                <a:schemeClr val="tx2"/>
              </a:solidFill>
            </a:endParaRPr>
          </a:p>
        </p:txBody>
      </p:sp>
      <p:sp>
        <p:nvSpPr>
          <p:cNvPr id="49" name="TextBox 48"/>
          <p:cNvSpPr txBox="1"/>
          <p:nvPr/>
        </p:nvSpPr>
        <p:spPr>
          <a:xfrm>
            <a:off x="2143468" y="4211193"/>
            <a:ext cx="296768" cy="369332"/>
          </a:xfrm>
          <a:prstGeom prst="rect">
            <a:avLst/>
          </a:prstGeom>
          <a:noFill/>
        </p:spPr>
        <p:txBody>
          <a:bodyPr wrap="square" rtlCol="0">
            <a:spAutoFit/>
          </a:bodyPr>
          <a:lstStyle/>
          <a:p>
            <a:r>
              <a:rPr lang="en-US" altLang="zh-CN" dirty="0">
                <a:solidFill>
                  <a:schemeClr val="tx2"/>
                </a:solidFill>
              </a:rPr>
              <a:t>2</a:t>
            </a:r>
            <a:endParaRPr lang="zh-CN" altLang="en-US" dirty="0">
              <a:solidFill>
                <a:schemeClr val="tx2"/>
              </a:solidFill>
            </a:endParaRPr>
          </a:p>
        </p:txBody>
      </p:sp>
      <p:sp>
        <p:nvSpPr>
          <p:cNvPr id="50" name="TextBox 49"/>
          <p:cNvSpPr txBox="1"/>
          <p:nvPr/>
        </p:nvSpPr>
        <p:spPr>
          <a:xfrm>
            <a:off x="2143468" y="5133599"/>
            <a:ext cx="296768" cy="369332"/>
          </a:xfrm>
          <a:prstGeom prst="rect">
            <a:avLst/>
          </a:prstGeom>
          <a:noFill/>
        </p:spPr>
        <p:txBody>
          <a:bodyPr wrap="square" rtlCol="0">
            <a:spAutoFit/>
          </a:bodyPr>
          <a:lstStyle/>
          <a:p>
            <a:r>
              <a:rPr lang="en-US" altLang="zh-CN" dirty="0">
                <a:solidFill>
                  <a:schemeClr val="tx2"/>
                </a:solidFill>
              </a:rPr>
              <a:t>4</a:t>
            </a:r>
            <a:endParaRPr lang="zh-CN" altLang="en-US" dirty="0">
              <a:solidFill>
                <a:schemeClr val="tx2"/>
              </a:solidFill>
            </a:endParaRPr>
          </a:p>
        </p:txBody>
      </p:sp>
      <p:sp>
        <p:nvSpPr>
          <p:cNvPr id="51" name="TextBox 50"/>
          <p:cNvSpPr txBox="1"/>
          <p:nvPr/>
        </p:nvSpPr>
        <p:spPr>
          <a:xfrm>
            <a:off x="1183660" y="5134155"/>
            <a:ext cx="296768" cy="369332"/>
          </a:xfrm>
          <a:prstGeom prst="rect">
            <a:avLst/>
          </a:prstGeom>
          <a:noFill/>
        </p:spPr>
        <p:txBody>
          <a:bodyPr wrap="square" rtlCol="0">
            <a:spAutoFit/>
          </a:bodyPr>
          <a:lstStyle/>
          <a:p>
            <a:r>
              <a:rPr lang="en-US" altLang="zh-CN" dirty="0">
                <a:solidFill>
                  <a:schemeClr val="tx2"/>
                </a:solidFill>
              </a:rPr>
              <a:t>3</a:t>
            </a:r>
            <a:endParaRPr lang="zh-CN" altLang="en-US" dirty="0">
              <a:solidFill>
                <a:schemeClr val="tx2"/>
              </a:solidFill>
            </a:endParaRPr>
          </a:p>
        </p:txBody>
      </p:sp>
      <p:sp>
        <p:nvSpPr>
          <p:cNvPr id="58" name="右箭头 57"/>
          <p:cNvSpPr/>
          <p:nvPr/>
        </p:nvSpPr>
        <p:spPr bwMode="auto">
          <a:xfrm>
            <a:off x="2618429" y="4821495"/>
            <a:ext cx="864096" cy="288032"/>
          </a:xfrm>
          <a:prstGeom prst="rightArrow">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59" name="右箭头 58"/>
          <p:cNvSpPr/>
          <p:nvPr/>
        </p:nvSpPr>
        <p:spPr bwMode="auto">
          <a:xfrm>
            <a:off x="5318361" y="4808249"/>
            <a:ext cx="720080" cy="288032"/>
          </a:xfrm>
          <a:prstGeom prst="rightArrow">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60" name="TextBox 59"/>
          <p:cNvSpPr txBox="1"/>
          <p:nvPr/>
        </p:nvSpPr>
        <p:spPr>
          <a:xfrm>
            <a:off x="2546421" y="4593986"/>
            <a:ext cx="864096" cy="276999"/>
          </a:xfrm>
          <a:prstGeom prst="rect">
            <a:avLst/>
          </a:prstGeom>
          <a:noFill/>
        </p:spPr>
        <p:txBody>
          <a:bodyPr wrap="square" rtlCol="0">
            <a:spAutoFit/>
          </a:bodyPr>
          <a:lstStyle/>
          <a:p>
            <a:r>
              <a:rPr lang="zh-CN" altLang="en-US" sz="1200" dirty="0">
                <a:solidFill>
                  <a:schemeClr val="tx2"/>
                </a:solidFill>
              </a:rPr>
              <a:t>邻接矩阵</a:t>
            </a:r>
          </a:p>
        </p:txBody>
      </p:sp>
      <p:pic>
        <p:nvPicPr>
          <p:cNvPr id="61" name="Picture 2" descr="C:\Users\DELL\Desktop\捕获.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3930" y="4302143"/>
            <a:ext cx="1683916" cy="120896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3" descr="C:\Users\DELL\Desktop\捕获.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3452" y="4302143"/>
            <a:ext cx="1694309" cy="1211475"/>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p:cNvSpPr txBox="1"/>
          <p:nvPr/>
        </p:nvSpPr>
        <p:spPr>
          <a:xfrm>
            <a:off x="5256325" y="4598833"/>
            <a:ext cx="864096" cy="276999"/>
          </a:xfrm>
          <a:prstGeom prst="rect">
            <a:avLst/>
          </a:prstGeom>
          <a:noFill/>
        </p:spPr>
        <p:txBody>
          <a:bodyPr wrap="square" rtlCol="0">
            <a:spAutoFit/>
          </a:bodyPr>
          <a:lstStyle/>
          <a:p>
            <a:r>
              <a:rPr lang="zh-CN" altLang="en-US" sz="1200" dirty="0">
                <a:solidFill>
                  <a:schemeClr val="tx2"/>
                </a:solidFill>
              </a:rPr>
              <a:t>传递闭包</a:t>
            </a:r>
          </a:p>
        </p:txBody>
      </p:sp>
      <p:graphicFrame>
        <p:nvGraphicFramePr>
          <p:cNvPr id="22" name="对象 21"/>
          <p:cNvGraphicFramePr>
            <a:graphicFrameLocks noChangeAspect="1"/>
          </p:cNvGraphicFramePr>
          <p:nvPr/>
        </p:nvGraphicFramePr>
        <p:xfrm>
          <a:off x="3057982" y="5661248"/>
          <a:ext cx="1584176" cy="568237"/>
        </p:xfrm>
        <a:graphic>
          <a:graphicData uri="http://schemas.openxmlformats.org/presentationml/2006/ole">
            <mc:AlternateContent xmlns:mc="http://schemas.openxmlformats.org/markup-compatibility/2006">
              <mc:Choice xmlns:v="urn:schemas-microsoft-com:vml" Requires="v">
                <p:oleObj spid="_x0000_s2161" name="Equation" r:id="rId8" imgW="1168200" imgH="419040" progId="Equation.DSMT4">
                  <p:embed/>
                </p:oleObj>
              </mc:Choice>
              <mc:Fallback>
                <p:oleObj name="Equation" r:id="rId8" imgW="1168200" imgH="419040" progId="Equation.DSMT4">
                  <p:embed/>
                  <p:pic>
                    <p:nvPicPr>
                      <p:cNvPr id="0" name=""/>
                      <p:cNvPicPr/>
                      <p:nvPr/>
                    </p:nvPicPr>
                    <p:blipFill>
                      <a:blip r:embed="rId9"/>
                      <a:stretch>
                        <a:fillRect/>
                      </a:stretch>
                    </p:blipFill>
                    <p:spPr>
                      <a:xfrm>
                        <a:off x="3057982" y="5661248"/>
                        <a:ext cx="1584176" cy="568237"/>
                      </a:xfrm>
                      <a:prstGeom prst="rect">
                        <a:avLst/>
                      </a:prstGeom>
                    </p:spPr>
                  </p:pic>
                </p:oleObj>
              </mc:Fallback>
            </mc:AlternateContent>
          </a:graphicData>
        </a:graphic>
      </p:graphicFrame>
    </p:spTree>
    <p:extLst>
      <p:ext uri="{BB962C8B-B14F-4D97-AF65-F5344CB8AC3E}">
        <p14:creationId xmlns:p14="http://schemas.microsoft.com/office/powerpoint/2010/main" val="412060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2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1268"/>
                                        </p:tgtEl>
                                      </p:cBhvr>
                                    </p:animEffect>
                                    <p:set>
                                      <p:cBhvr>
                                        <p:cTn id="45" dur="1" fill="hold">
                                          <p:stCondLst>
                                            <p:cond delay="499"/>
                                          </p:stCondLst>
                                        </p:cTn>
                                        <p:tgtEl>
                                          <p:spTgt spid="11268"/>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grpId="1" nodeType="after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par>
                          <p:cTn id="50" fill="hold">
                            <p:stCondLst>
                              <p:cond delay="1000"/>
                            </p:stCondLst>
                            <p:childTnLst>
                              <p:par>
                                <p:cTn id="51" presetID="10" presetClass="exit" presetSubtype="0" fill="hold" grpId="1" nodeType="afterEffect">
                                  <p:stCondLst>
                                    <p:cond delay="0"/>
                                  </p:stCondLst>
                                  <p:childTnLst>
                                    <p:animEffect transition="out" filter="fade">
                                      <p:cBhvr>
                                        <p:cTn id="52" dur="500"/>
                                        <p:tgtEl>
                                          <p:spTgt spid="15"/>
                                        </p:tgtEl>
                                      </p:cBhvr>
                                    </p:animEffect>
                                    <p:set>
                                      <p:cBhvr>
                                        <p:cTn id="53" dur="1" fill="hold">
                                          <p:stCondLst>
                                            <p:cond delay="499"/>
                                          </p:stCondLst>
                                        </p:cTn>
                                        <p:tgtEl>
                                          <p:spTgt spid="15"/>
                                        </p:tgtEl>
                                        <p:attrNameLst>
                                          <p:attrName>style.visibility</p:attrName>
                                        </p:attrNameLst>
                                      </p:cBhvr>
                                      <p:to>
                                        <p:strVal val="hidden"/>
                                      </p:to>
                                    </p:set>
                                  </p:childTnLst>
                                </p:cTn>
                              </p:par>
                            </p:childTnLst>
                          </p:cTn>
                        </p:par>
                        <p:par>
                          <p:cTn id="54" fill="hold">
                            <p:stCondLst>
                              <p:cond delay="1500"/>
                            </p:stCondLst>
                            <p:childTnLst>
                              <p:par>
                                <p:cTn id="55" presetID="10" presetClass="exit" presetSubtype="0" fill="hold" grpId="1" nodeType="after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par>
                          <p:cTn id="58" fill="hold">
                            <p:stCondLst>
                              <p:cond delay="2000"/>
                            </p:stCondLst>
                            <p:childTnLst>
                              <p:par>
                                <p:cTn id="59" presetID="10" presetClass="exit" presetSubtype="0" fill="hold" grpId="1" nodeType="after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par>
                          <p:cTn id="62" fill="hold">
                            <p:stCondLst>
                              <p:cond delay="2500"/>
                            </p:stCondLst>
                            <p:childTnLst>
                              <p:par>
                                <p:cTn id="63" presetID="10" presetClass="exit" presetSubtype="0" fill="hold" grpId="1" nodeType="afterEffect">
                                  <p:stCondLst>
                                    <p:cond delay="0"/>
                                  </p:stCondLst>
                                  <p:childTnLst>
                                    <p:animEffect transition="out" filter="fade">
                                      <p:cBhvr>
                                        <p:cTn id="64" dur="500"/>
                                        <p:tgtEl>
                                          <p:spTgt spid="18"/>
                                        </p:tgtEl>
                                      </p:cBhvr>
                                    </p:animEffect>
                                    <p:set>
                                      <p:cBhvr>
                                        <p:cTn id="65" dur="1" fill="hold">
                                          <p:stCondLst>
                                            <p:cond delay="499"/>
                                          </p:stCondLst>
                                        </p:cTn>
                                        <p:tgtEl>
                                          <p:spTgt spid="18"/>
                                        </p:tgtEl>
                                        <p:attrNameLst>
                                          <p:attrName>style.visibility</p:attrName>
                                        </p:attrNameLst>
                                      </p:cBhvr>
                                      <p:to>
                                        <p:strVal val="hidden"/>
                                      </p:to>
                                    </p:set>
                                  </p:childTnLst>
                                </p:cTn>
                              </p:par>
                            </p:childTnLst>
                          </p:cTn>
                        </p:par>
                        <p:par>
                          <p:cTn id="66" fill="hold">
                            <p:stCondLst>
                              <p:cond delay="3000"/>
                            </p:stCondLst>
                            <p:childTnLst>
                              <p:par>
                                <p:cTn id="67" presetID="10" presetClass="exit" presetSubtype="0" fill="hold" grpId="1" nodeType="afterEffect">
                                  <p:stCondLst>
                                    <p:cond delay="0"/>
                                  </p:stCondLst>
                                  <p:childTnLst>
                                    <p:animEffect transition="out" filter="fad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par>
                          <p:cTn id="70" fill="hold">
                            <p:stCondLst>
                              <p:cond delay="3500"/>
                            </p:stCondLst>
                            <p:childTnLst>
                              <p:par>
                                <p:cTn id="71" presetID="10" presetClass="exit" presetSubtype="0" fill="hold" grpId="1" nodeType="afterEffect">
                                  <p:stCondLst>
                                    <p:cond delay="0"/>
                                  </p:stCondLst>
                                  <p:childTnLst>
                                    <p:animEffect transition="out" filter="fade">
                                      <p:cBhvr>
                                        <p:cTn id="72" dur="500"/>
                                        <p:tgtEl>
                                          <p:spTgt spid="20"/>
                                        </p:tgtEl>
                                      </p:cBhvr>
                                    </p:animEffect>
                                    <p:set>
                                      <p:cBhvr>
                                        <p:cTn id="73" dur="1" fill="hold">
                                          <p:stCondLst>
                                            <p:cond delay="499"/>
                                          </p:stCondLst>
                                        </p:cTn>
                                        <p:tgtEl>
                                          <p:spTgt spid="20"/>
                                        </p:tgtEl>
                                        <p:attrNameLst>
                                          <p:attrName>style.visibility</p:attrName>
                                        </p:attrNameLst>
                                      </p:cBhvr>
                                      <p:to>
                                        <p:strVal val="hidden"/>
                                      </p:to>
                                    </p:set>
                                  </p:childTnLst>
                                </p:cTn>
                              </p:par>
                            </p:childTnLst>
                          </p:cTn>
                        </p:par>
                        <p:par>
                          <p:cTn id="74" fill="hold">
                            <p:stCondLst>
                              <p:cond delay="4000"/>
                            </p:stCondLst>
                            <p:childTnLst>
                              <p:par>
                                <p:cTn id="75" presetID="10" presetClass="exit" presetSubtype="0" fill="hold" grpId="1" nodeType="afterEffect">
                                  <p:stCondLst>
                                    <p:cond delay="0"/>
                                  </p:stCondLst>
                                  <p:childTnLst>
                                    <p:animEffect transition="out" filter="fade">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4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46"/>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4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9"/>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5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0"/>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59"/>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3"/>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6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2" grpId="0"/>
      <p:bldP spid="11" grpId="0"/>
      <p:bldP spid="13" grpId="0"/>
      <p:bldP spid="14" grpId="0" animBg="1"/>
      <p:bldP spid="14" grpId="1" animBg="1"/>
      <p:bldP spid="15" grpId="0" animBg="1"/>
      <p:bldP spid="15" grpId="1" animBg="1"/>
      <p:bldP spid="16" grpId="0" animBg="1"/>
      <p:bldP spid="16" grpId="1" animBg="1"/>
      <p:bldP spid="17" grpId="0" animBg="1"/>
      <p:bldP spid="17" grpId="1" animBg="1"/>
      <p:bldP spid="18" grpId="0"/>
      <p:bldP spid="18" grpId="1"/>
      <p:bldP spid="19" grpId="0"/>
      <p:bldP spid="19" grpId="1"/>
      <p:bldP spid="20" grpId="0"/>
      <p:bldP spid="20" grpId="1"/>
      <p:bldP spid="21" grpId="0"/>
      <p:bldP spid="21" grpId="1"/>
      <p:bldP spid="23" grpId="0"/>
      <p:bldP spid="36" grpId="0" animBg="1"/>
      <p:bldP spid="37" grpId="0" animBg="1"/>
      <p:bldP spid="38" grpId="0" animBg="1"/>
      <p:bldP spid="40" grpId="0" animBg="1"/>
      <p:bldP spid="48" grpId="0"/>
      <p:bldP spid="49" grpId="0"/>
      <p:bldP spid="50" grpId="0"/>
      <p:bldP spid="51" grpId="0"/>
      <p:bldP spid="58" grpId="0" animBg="1"/>
      <p:bldP spid="59" grpId="0" animBg="1"/>
      <p:bldP spid="60" grpId="0"/>
      <p:bldP spid="6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基于架构的度量标准</a:t>
            </a:r>
            <a:endParaRPr lang="en-US" altLang="zh-CN" sz="2400" dirty="0">
              <a:latin typeface="Verdana" pitchFamily="34" charset="0"/>
            </a:endParaRPr>
          </a:p>
        </p:txBody>
      </p:sp>
      <p:sp>
        <p:nvSpPr>
          <p:cNvPr id="5" name="矩形 9"/>
          <p:cNvSpPr>
            <a:spLocks noChangeArrowheads="1"/>
          </p:cNvSpPr>
          <p:nvPr/>
        </p:nvSpPr>
        <p:spPr bwMode="auto">
          <a:xfrm>
            <a:off x="1262462" y="2276872"/>
            <a:ext cx="62035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1600" b="0" dirty="0">
                <a:solidFill>
                  <a:schemeClr val="tx2"/>
                </a:solidFill>
                <a:latin typeface="Times New Roman" panose="02020603050405020304" pitchFamily="18" charset="0"/>
                <a:cs typeface="Times New Roman" panose="02020603050405020304" pitchFamily="18" charset="0"/>
              </a:rPr>
              <a:t>一个系统能够被解耦合到小的、独立的、能够被代替的模块的程度。</a:t>
            </a:r>
            <a:endParaRPr lang="en-US" altLang="zh-CN" sz="1600" b="0" dirty="0">
              <a:solidFill>
                <a:schemeClr val="tx2"/>
              </a:solidFill>
              <a:latin typeface="Times New Roman" panose="02020603050405020304" pitchFamily="18" charset="0"/>
              <a:cs typeface="Times New Roman" panose="02020603050405020304"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5</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9"/>
          <p:cNvSpPr>
            <a:spLocks noChangeArrowheads="1"/>
          </p:cNvSpPr>
          <p:nvPr/>
        </p:nvSpPr>
        <p:spPr bwMode="auto">
          <a:xfrm>
            <a:off x="1243810" y="3645024"/>
            <a:ext cx="625783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1600" b="0" dirty="0">
                <a:solidFill>
                  <a:schemeClr val="tx2"/>
                </a:solidFill>
                <a:latin typeface="宋体" panose="02010600030101010101" pitchFamily="2" charset="-122"/>
                <a:cs typeface="Times New Roman" pitchFamily="18" charset="0"/>
              </a:rPr>
              <a:t>基于</a:t>
            </a:r>
            <a:r>
              <a:rPr lang="en-US" altLang="zh-CN" sz="1600" b="0" dirty="0">
                <a:solidFill>
                  <a:schemeClr val="tx2"/>
                </a:solidFill>
                <a:latin typeface="Times New Roman" panose="02020603050405020304" pitchFamily="18" charset="0"/>
                <a:cs typeface="Times New Roman" panose="02020603050405020304" pitchFamily="18" charset="0"/>
              </a:rPr>
              <a:t>Baldwin</a:t>
            </a:r>
            <a:r>
              <a:rPr lang="zh-CN" altLang="en-US" sz="1600" b="0" dirty="0">
                <a:solidFill>
                  <a:schemeClr val="tx2"/>
                </a:solidFill>
                <a:latin typeface="宋体" panose="02010600030101010101" pitchFamily="2" charset="-122"/>
                <a:cs typeface="Times New Roman" pitchFamily="18" charset="0"/>
              </a:rPr>
              <a:t>和</a:t>
            </a:r>
            <a:r>
              <a:rPr lang="en-US" altLang="zh-CN" sz="1600" b="0" dirty="0">
                <a:solidFill>
                  <a:schemeClr val="tx2"/>
                </a:solidFill>
                <a:latin typeface="Times New Roman" panose="02020603050405020304" pitchFamily="18" charset="0"/>
                <a:cs typeface="Times New Roman" panose="02020603050405020304" pitchFamily="18" charset="0"/>
              </a:rPr>
              <a:t>Clark</a:t>
            </a:r>
            <a:r>
              <a:rPr lang="zh-CN" altLang="en-US" sz="1600" b="0" dirty="0">
                <a:solidFill>
                  <a:schemeClr val="tx2"/>
                </a:solidFill>
                <a:latin typeface="宋体" panose="02010600030101010101" pitchFamily="2" charset="-122"/>
                <a:cs typeface="Times New Roman" pitchFamily="18" charset="0"/>
              </a:rPr>
              <a:t>的</a:t>
            </a:r>
            <a:r>
              <a:rPr lang="zh-CN" altLang="en-US" sz="1600" b="0" dirty="0">
                <a:solidFill>
                  <a:schemeClr val="tx2"/>
                </a:solidFill>
                <a:latin typeface="Times New Roman" panose="02020603050405020304" pitchFamily="18" charset="0"/>
                <a:cs typeface="Times New Roman" panose="02020603050405020304" pitchFamily="18" charset="0"/>
              </a:rPr>
              <a:t>设计规则理论：</a:t>
            </a:r>
            <a:r>
              <a:rPr lang="zh-CN" altLang="en-US" sz="1600" b="0" dirty="0">
                <a:solidFill>
                  <a:schemeClr val="tx2"/>
                </a:solidFill>
                <a:latin typeface="宋体" panose="02010600030101010101" pitchFamily="2" charset="-122"/>
                <a:cs typeface="Times New Roman" pitchFamily="18" charset="0"/>
              </a:rPr>
              <a:t>每一个模块都有被一个更好的模块所代替的可能，以此提高系统的价值。即，小的、完全独立的、容易改变的模块具有更高的价值，并且这种模块越多系统的价值越大。</a:t>
            </a:r>
            <a:endParaRPr lang="en-US" altLang="zh-CN" sz="1600" b="0" dirty="0">
              <a:solidFill>
                <a:schemeClr val="tx2"/>
              </a:solidFill>
              <a:latin typeface="宋体" panose="02010600030101010101" pitchFamily="2" charset="-122"/>
              <a:cs typeface="Times New Roman" pitchFamily="18" charset="0"/>
            </a:endParaRPr>
          </a:p>
        </p:txBody>
      </p:sp>
      <p:sp>
        <p:nvSpPr>
          <p:cNvPr id="9" name="矩形 9"/>
          <p:cNvSpPr>
            <a:spLocks noChangeArrowheads="1"/>
          </p:cNvSpPr>
          <p:nvPr/>
        </p:nvSpPr>
        <p:spPr bwMode="auto">
          <a:xfrm>
            <a:off x="827584" y="1622603"/>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buFont typeface="Wingdings" panose="05000000000000000000" pitchFamily="2" charset="2"/>
              <a:buChar char="l"/>
            </a:pPr>
            <a:r>
              <a:rPr lang="zh-CN" altLang="en-US" sz="2000" dirty="0">
                <a:solidFill>
                  <a:schemeClr val="tx2"/>
                </a:solidFill>
                <a:latin typeface="Verdana" pitchFamily="34" charset="0"/>
              </a:rPr>
              <a:t>解耦水平（</a:t>
            </a:r>
            <a:r>
              <a:rPr lang="en-US" altLang="zh-CN" sz="2000" dirty="0">
                <a:solidFill>
                  <a:schemeClr val="tx2"/>
                </a:solidFill>
                <a:latin typeface="Times New Roman" panose="02020603050405020304" pitchFamily="18" charset="0"/>
                <a:cs typeface="Times New Roman" panose="02020603050405020304" pitchFamily="18" charset="0"/>
              </a:rPr>
              <a:t>Decoupling Level</a:t>
            </a:r>
            <a:r>
              <a:rPr lang="zh-CN" altLang="en-US" sz="2000" dirty="0">
                <a:solidFill>
                  <a:schemeClr val="tx2"/>
                </a:solidFill>
                <a:latin typeface="Verdana" pitchFamily="34"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
        <p:nvSpPr>
          <p:cNvPr id="10" name="矩形 9"/>
          <p:cNvSpPr>
            <a:spLocks noChangeArrowheads="1"/>
          </p:cNvSpPr>
          <p:nvPr/>
        </p:nvSpPr>
        <p:spPr bwMode="auto">
          <a:xfrm>
            <a:off x="821903" y="2924391"/>
            <a:ext cx="55060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1" hangingPunct="1">
              <a:buFont typeface="Wingdings" panose="05000000000000000000" pitchFamily="2" charset="2"/>
              <a:buChar char="l"/>
            </a:pPr>
            <a:r>
              <a:rPr lang="zh-CN" altLang="en-US" sz="2000" dirty="0">
                <a:solidFill>
                  <a:schemeClr val="tx2"/>
                </a:solidFill>
                <a:latin typeface="Verdana" pitchFamily="34" charset="0"/>
              </a:rPr>
              <a:t>解耦水平（</a:t>
            </a:r>
            <a:r>
              <a:rPr lang="en-US" altLang="zh-CN" sz="2000" dirty="0">
                <a:solidFill>
                  <a:schemeClr val="tx2"/>
                </a:solidFill>
                <a:latin typeface="Times New Roman" panose="02020603050405020304" pitchFamily="18" charset="0"/>
                <a:cs typeface="Times New Roman" panose="02020603050405020304" pitchFamily="18" charset="0"/>
              </a:rPr>
              <a:t>Decoupling Level</a:t>
            </a:r>
            <a:r>
              <a:rPr lang="zh-CN" altLang="en-US" sz="2000" dirty="0">
                <a:solidFill>
                  <a:schemeClr val="tx2"/>
                </a:solidFill>
                <a:latin typeface="Verdana" pitchFamily="34" charset="0"/>
              </a:rPr>
              <a:t>）的核心思想</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32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2"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142130" y="6381328"/>
            <a:ext cx="2133600" cy="292100"/>
          </a:xfrm>
        </p:spPr>
        <p:txBody>
          <a:bodyPr/>
          <a:lstStyle/>
          <a:p>
            <a:pPr>
              <a:defRPr/>
            </a:pPr>
            <a:r>
              <a:rPr lang="en-US" altLang="zh-CN" dirty="0">
                <a:solidFill>
                  <a:srgbClr val="000000"/>
                </a:solidFill>
              </a:rPr>
              <a:t>6</a:t>
            </a:r>
          </a:p>
        </p:txBody>
      </p:sp>
      <p:pic>
        <p:nvPicPr>
          <p:cNvPr id="7"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1162720" y="2675401"/>
            <a:ext cx="4608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u"/>
            </a:pPr>
            <a:r>
              <a:rPr lang="en-US" altLang="zh-CN" sz="1600" dirty="0">
                <a:solidFill>
                  <a:schemeClr val="tx2"/>
                </a:solidFill>
                <a:latin typeface="Times New Roman" pitchFamily="18" charset="0"/>
                <a:cs typeface="Times New Roman" pitchFamily="18" charset="0"/>
              </a:rPr>
              <a:t>             </a:t>
            </a:r>
            <a:r>
              <a:rPr lang="zh-CN" altLang="en-US" sz="1600" b="0" dirty="0">
                <a:solidFill>
                  <a:schemeClr val="tx2"/>
                </a:solidFill>
                <a:latin typeface="Times New Roman" pitchFamily="18" charset="0"/>
                <a:cs typeface="Times New Roman" pitchFamily="18" charset="0"/>
              </a:rPr>
              <a:t>系统的所有文件。</a:t>
            </a:r>
            <a:endParaRPr lang="en-US" altLang="zh-CN" sz="1600" b="0" dirty="0">
              <a:solidFill>
                <a:schemeClr val="tx2"/>
              </a:solidFill>
              <a:latin typeface="Times New Roman" pitchFamily="18" charset="0"/>
              <a:cs typeface="Times New Roman" pitchFamily="18" charset="0"/>
            </a:endParaRPr>
          </a:p>
        </p:txBody>
      </p:sp>
      <p:sp>
        <p:nvSpPr>
          <p:cNvPr id="9" name="矩形 9"/>
          <p:cNvSpPr>
            <a:spLocks noChangeArrowheads="1"/>
          </p:cNvSpPr>
          <p:nvPr/>
        </p:nvSpPr>
        <p:spPr bwMode="auto">
          <a:xfrm>
            <a:off x="1162720" y="3365813"/>
            <a:ext cx="46087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u"/>
            </a:pPr>
            <a:r>
              <a:rPr lang="en-US" altLang="zh-CN" sz="1600" dirty="0">
                <a:solidFill>
                  <a:schemeClr val="tx2"/>
                </a:solidFill>
                <a:latin typeface="Times New Roman" pitchFamily="18" charset="0"/>
                <a:cs typeface="Times New Roman" pitchFamily="18" charset="0"/>
              </a:rPr>
              <a:t>                       </a:t>
            </a:r>
            <a:r>
              <a:rPr lang="zh-CN" altLang="en-US" sz="1600" b="0" dirty="0">
                <a:solidFill>
                  <a:schemeClr val="tx2"/>
                </a:solidFill>
                <a:latin typeface="Times New Roman" pitchFamily="18" charset="0"/>
                <a:cs typeface="Times New Roman" pitchFamily="18" charset="0"/>
              </a:rPr>
              <a:t>模块中的文件数。</a:t>
            </a:r>
            <a:endParaRPr lang="en-US" altLang="zh-CN" sz="1600" b="0" dirty="0">
              <a:solidFill>
                <a:schemeClr val="tx2"/>
              </a:solidFill>
              <a:latin typeface="Times New Roman" pitchFamily="18" charset="0"/>
              <a:cs typeface="Times New Roman" pitchFamily="18" charset="0"/>
            </a:endParaRPr>
          </a:p>
        </p:txBody>
      </p:sp>
      <p:sp>
        <p:nvSpPr>
          <p:cNvPr id="10" name="矩形 9"/>
          <p:cNvSpPr>
            <a:spLocks noChangeArrowheads="1"/>
          </p:cNvSpPr>
          <p:nvPr/>
        </p:nvSpPr>
        <p:spPr bwMode="auto">
          <a:xfrm>
            <a:off x="1194769" y="4077072"/>
            <a:ext cx="57606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spcBef>
                <a:spcPts val="1200"/>
              </a:spcBef>
              <a:spcAft>
                <a:spcPts val="2400"/>
              </a:spcAft>
              <a:buFont typeface="Wingdings" panose="05000000000000000000" pitchFamily="2" charset="2"/>
              <a:buChar char="u"/>
            </a:pPr>
            <a:r>
              <a:rPr lang="en-US" altLang="zh-CN" sz="1600" b="0" dirty="0">
                <a:solidFill>
                  <a:schemeClr val="tx2"/>
                </a:solidFill>
                <a:latin typeface="Times New Roman" pitchFamily="18" charset="0"/>
                <a:cs typeface="Times New Roman" pitchFamily="18" charset="0"/>
              </a:rPr>
              <a:t>                      </a:t>
            </a:r>
            <a:r>
              <a:rPr lang="zh-CN" altLang="en-US" sz="1600" b="0" dirty="0">
                <a:solidFill>
                  <a:schemeClr val="tx2"/>
                </a:solidFill>
                <a:latin typeface="Times New Roman" pitchFamily="18" charset="0"/>
                <a:cs typeface="Times New Roman" pitchFamily="18" charset="0"/>
              </a:rPr>
              <a:t>层次比     低并且依赖     的文件总数</a:t>
            </a:r>
            <a:endParaRPr lang="en-US" altLang="zh-CN" sz="1600" b="0" dirty="0">
              <a:solidFill>
                <a:schemeClr val="tx2"/>
              </a:solidFill>
              <a:latin typeface="Times New Roman" pitchFamily="18" charset="0"/>
              <a:cs typeface="Times New Roman" pitchFamily="18" charset="0"/>
            </a:endParaRPr>
          </a:p>
        </p:txBody>
      </p:sp>
      <p:graphicFrame>
        <p:nvGraphicFramePr>
          <p:cNvPr id="3" name="对象 2"/>
          <p:cNvGraphicFramePr>
            <a:graphicFrameLocks noChangeAspect="1"/>
          </p:cNvGraphicFramePr>
          <p:nvPr/>
        </p:nvGraphicFramePr>
        <p:xfrm>
          <a:off x="1403648" y="2701084"/>
          <a:ext cx="936104" cy="247273"/>
        </p:xfrm>
        <a:graphic>
          <a:graphicData uri="http://schemas.openxmlformats.org/presentationml/2006/ole">
            <mc:AlternateContent xmlns:mc="http://schemas.openxmlformats.org/markup-compatibility/2006">
              <mc:Choice xmlns:v="urn:schemas-microsoft-com:vml" Requires="v">
                <p:oleObj spid="_x0000_s3740" name="Equation" r:id="rId6" imgW="672840" imgH="177480" progId="Equation.DSMT4">
                  <p:embed/>
                </p:oleObj>
              </mc:Choice>
              <mc:Fallback>
                <p:oleObj name="Equation" r:id="rId6" imgW="672840" imgH="177480" progId="Equation.DSMT4">
                  <p:embed/>
                  <p:pic>
                    <p:nvPicPr>
                      <p:cNvPr id="0" name=""/>
                      <p:cNvPicPr/>
                      <p:nvPr/>
                    </p:nvPicPr>
                    <p:blipFill>
                      <a:blip r:embed="rId7"/>
                      <a:stretch>
                        <a:fillRect/>
                      </a:stretch>
                    </p:blipFill>
                    <p:spPr>
                      <a:xfrm>
                        <a:off x="1403648" y="2701084"/>
                        <a:ext cx="936104" cy="247273"/>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1475656" y="3363944"/>
          <a:ext cx="1080120" cy="371291"/>
        </p:xfrm>
        <a:graphic>
          <a:graphicData uri="http://schemas.openxmlformats.org/presentationml/2006/ole">
            <mc:AlternateContent xmlns:mc="http://schemas.openxmlformats.org/markup-compatibility/2006">
              <mc:Choice xmlns:v="urn:schemas-microsoft-com:vml" Requires="v">
                <p:oleObj spid="_x0000_s3741" name="Equation" r:id="rId8" imgW="812520" imgH="279360" progId="Equation.DSMT4">
                  <p:embed/>
                </p:oleObj>
              </mc:Choice>
              <mc:Fallback>
                <p:oleObj name="Equation" r:id="rId8" imgW="812520" imgH="279360" progId="Equation.DSMT4">
                  <p:embed/>
                  <p:pic>
                    <p:nvPicPr>
                      <p:cNvPr id="0" name=""/>
                      <p:cNvPicPr/>
                      <p:nvPr/>
                    </p:nvPicPr>
                    <p:blipFill>
                      <a:blip r:embed="rId9"/>
                      <a:stretch>
                        <a:fillRect/>
                      </a:stretch>
                    </p:blipFill>
                    <p:spPr>
                      <a:xfrm>
                        <a:off x="1475656" y="3363944"/>
                        <a:ext cx="1080120" cy="371291"/>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475656" y="4063915"/>
          <a:ext cx="1248232" cy="364868"/>
        </p:xfrm>
        <a:graphic>
          <a:graphicData uri="http://schemas.openxmlformats.org/presentationml/2006/ole">
            <mc:AlternateContent xmlns:mc="http://schemas.openxmlformats.org/markup-compatibility/2006">
              <mc:Choice xmlns:v="urn:schemas-microsoft-com:vml" Requires="v">
                <p:oleObj spid="_x0000_s3742" name="Equation" r:id="rId10" imgW="825480" imgH="241200" progId="Equation.DSMT4">
                  <p:embed/>
                </p:oleObj>
              </mc:Choice>
              <mc:Fallback>
                <p:oleObj name="Equation" r:id="rId10" imgW="825480" imgH="241200" progId="Equation.DSMT4">
                  <p:embed/>
                  <p:pic>
                    <p:nvPicPr>
                      <p:cNvPr id="0" name=""/>
                      <p:cNvPicPr/>
                      <p:nvPr/>
                    </p:nvPicPr>
                    <p:blipFill>
                      <a:blip r:embed="rId11"/>
                      <a:stretch>
                        <a:fillRect/>
                      </a:stretch>
                    </p:blipFill>
                    <p:spPr>
                      <a:xfrm>
                        <a:off x="1475656" y="4063915"/>
                        <a:ext cx="1248232" cy="36486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483768" y="3401051"/>
          <a:ext cx="324036" cy="324036"/>
        </p:xfrm>
        <a:graphic>
          <a:graphicData uri="http://schemas.openxmlformats.org/presentationml/2006/ole">
            <mc:AlternateContent xmlns:mc="http://schemas.openxmlformats.org/markup-compatibility/2006">
              <mc:Choice xmlns:v="urn:schemas-microsoft-com:vml" Requires="v">
                <p:oleObj spid="_x0000_s3743" name="Equation" r:id="rId12" imgW="241200" imgH="241200" progId="Equation.DSMT4">
                  <p:embed/>
                </p:oleObj>
              </mc:Choice>
              <mc:Fallback>
                <p:oleObj name="Equation" r:id="rId12" imgW="241200" imgH="241200" progId="Equation.DSMT4">
                  <p:embed/>
                  <p:pic>
                    <p:nvPicPr>
                      <p:cNvPr id="0" name=""/>
                      <p:cNvPicPr/>
                      <p:nvPr/>
                    </p:nvPicPr>
                    <p:blipFill>
                      <a:blip r:embed="rId13"/>
                      <a:stretch>
                        <a:fillRect/>
                      </a:stretch>
                    </p:blipFill>
                    <p:spPr>
                      <a:xfrm>
                        <a:off x="2483768" y="3401051"/>
                        <a:ext cx="324036" cy="324036"/>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305175" y="4109230"/>
          <a:ext cx="323850" cy="323850"/>
        </p:xfrm>
        <a:graphic>
          <a:graphicData uri="http://schemas.openxmlformats.org/presentationml/2006/ole">
            <mc:AlternateContent xmlns:mc="http://schemas.openxmlformats.org/markup-compatibility/2006">
              <mc:Choice xmlns:v="urn:schemas-microsoft-com:vml" Requires="v">
                <p:oleObj spid="_x0000_s3744" name="Equation" r:id="rId14" imgW="241200" imgH="241200" progId="Equation.DSMT4">
                  <p:embed/>
                </p:oleObj>
              </mc:Choice>
              <mc:Fallback>
                <p:oleObj name="Equation" r:id="rId14" imgW="24120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05175" y="4109230"/>
                        <a:ext cx="3238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4572000" y="4084070"/>
          <a:ext cx="331556" cy="331556"/>
        </p:xfrm>
        <a:graphic>
          <a:graphicData uri="http://schemas.openxmlformats.org/presentationml/2006/ole">
            <mc:AlternateContent xmlns:mc="http://schemas.openxmlformats.org/markup-compatibility/2006">
              <mc:Choice xmlns:v="urn:schemas-microsoft-com:vml" Requires="v">
                <p:oleObj spid="_x0000_s3745" name="Equation" r:id="rId16" imgW="241200" imgH="241200" progId="Equation.DSMT4">
                  <p:embed/>
                </p:oleObj>
              </mc:Choice>
              <mc:Fallback>
                <p:oleObj name="Equation" r:id="rId16" imgW="24120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0" y="4084070"/>
                        <a:ext cx="331556" cy="331556"/>
                      </a:xfrm>
                      <a:prstGeom prst="rect">
                        <a:avLst/>
                      </a:prstGeom>
                      <a:noFill/>
                      <a:ln>
                        <a:noFill/>
                      </a:ln>
                    </p:spPr>
                  </p:pic>
                </p:oleObj>
              </mc:Fallback>
            </mc:AlternateContent>
          </a:graphicData>
        </a:graphic>
      </p:graphicFrame>
      <p:sp>
        <p:nvSpPr>
          <p:cNvPr id="16" name="矩形 15"/>
          <p:cNvSpPr/>
          <p:nvPr/>
        </p:nvSpPr>
        <p:spPr bwMode="auto">
          <a:xfrm>
            <a:off x="6880346" y="3404995"/>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7" name="矩形 16"/>
          <p:cNvSpPr/>
          <p:nvPr/>
        </p:nvSpPr>
        <p:spPr bwMode="auto">
          <a:xfrm>
            <a:off x="7024362" y="3116562"/>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8" name="矩形 17"/>
          <p:cNvSpPr/>
          <p:nvPr/>
        </p:nvSpPr>
        <p:spPr bwMode="auto">
          <a:xfrm>
            <a:off x="7183156" y="2836553"/>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19" name="矩形 18"/>
          <p:cNvSpPr/>
          <p:nvPr/>
        </p:nvSpPr>
        <p:spPr bwMode="auto">
          <a:xfrm>
            <a:off x="7312394" y="2560878"/>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0" name="TextBox 19"/>
          <p:cNvSpPr txBox="1"/>
          <p:nvPr/>
        </p:nvSpPr>
        <p:spPr>
          <a:xfrm>
            <a:off x="7524925" y="3363944"/>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n</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1" name="TextBox 20"/>
          <p:cNvSpPr txBox="1"/>
          <p:nvPr/>
        </p:nvSpPr>
        <p:spPr>
          <a:xfrm>
            <a:off x="7524925" y="3075511"/>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k</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2" name="TextBox 21"/>
          <p:cNvSpPr txBox="1"/>
          <p:nvPr/>
        </p:nvSpPr>
        <p:spPr>
          <a:xfrm>
            <a:off x="7550092" y="279209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j</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3" name="TextBox 22"/>
          <p:cNvSpPr txBox="1"/>
          <p:nvPr/>
        </p:nvSpPr>
        <p:spPr>
          <a:xfrm>
            <a:off x="7522925" y="2516418"/>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24" name="TextBox 9"/>
          <p:cNvSpPr txBox="1">
            <a:spLocks noChangeArrowheads="1"/>
          </p:cNvSpPr>
          <p:nvPr/>
        </p:nvSpPr>
        <p:spPr bwMode="auto">
          <a:xfrm>
            <a:off x="250825" y="981075"/>
            <a:ext cx="6337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解耦水平（</a:t>
            </a:r>
            <a:r>
              <a:rPr lang="en-US" altLang="zh-CN" sz="2400" dirty="0">
                <a:latin typeface="Verdana" pitchFamily="34" charset="0"/>
              </a:rPr>
              <a:t>Decoupling Level</a:t>
            </a:r>
            <a:r>
              <a:rPr lang="zh-CN" altLang="en-US" sz="2400" dirty="0">
                <a:latin typeface="Verdana" pitchFamily="34" charset="0"/>
              </a:rPr>
              <a:t>）计算</a:t>
            </a:r>
            <a:endParaRPr lang="en-US" altLang="zh-CN" sz="2400" dirty="0">
              <a:latin typeface="Verdana" pitchFamily="34" charset="0"/>
            </a:endParaRPr>
          </a:p>
          <a:p>
            <a:pPr eaLnBrk="1" hangingPunct="1"/>
            <a:endParaRPr lang="en-US" altLang="zh-CN" sz="2400" dirty="0">
              <a:latin typeface="Verdana" pitchFamily="34" charset="0"/>
            </a:endParaRPr>
          </a:p>
        </p:txBody>
      </p:sp>
      <p:sp>
        <p:nvSpPr>
          <p:cNvPr id="25" name="矩形 9"/>
          <p:cNvSpPr>
            <a:spLocks noChangeArrowheads="1"/>
          </p:cNvSpPr>
          <p:nvPr/>
        </p:nvSpPr>
        <p:spPr bwMode="auto">
          <a:xfrm>
            <a:off x="804054" y="1802274"/>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算法定义</a:t>
            </a:r>
            <a:endParaRPr lang="en-US" altLang="zh-CN" sz="2000" dirty="0">
              <a:solidFill>
                <a:schemeClr val="tx2"/>
              </a:solidFill>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18431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6" grpId="0" animBg="1"/>
      <p:bldP spid="17" grpId="0" animBg="1"/>
      <p:bldP spid="18" grpId="0" animBg="1"/>
      <p:bldP spid="19" grpId="0" animBg="1"/>
      <p:bldP spid="20" grpId="0"/>
      <p:bldP spid="21" grpId="0"/>
      <p:bldP spid="22" grpId="0"/>
      <p:bldP spid="23"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7</a:t>
            </a:r>
          </a:p>
        </p:txBody>
      </p:sp>
      <p:pic>
        <p:nvPicPr>
          <p:cNvPr id="7"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755576" y="2097251"/>
            <a:ext cx="4320480" cy="338554"/>
          </a:xfrm>
          <a:prstGeom prst="rect">
            <a:avLst/>
          </a:prstGeom>
          <a:noFill/>
        </p:spPr>
        <p:txBody>
          <a:bodyPr wrap="square" rtlCol="0">
            <a:spAutoFit/>
          </a:bodyPr>
          <a:lstStyle/>
          <a:p>
            <a:r>
              <a:rPr lang="en-US" altLang="zh-CN" sz="1600" b="0" dirty="0">
                <a:solidFill>
                  <a:schemeClr val="tx2"/>
                </a:solidFill>
                <a:latin typeface="Times New Roman" panose="02020603050405020304" pitchFamily="18" charset="0"/>
                <a:cs typeface="Times New Roman" panose="02020603050405020304" pitchFamily="18" charset="0"/>
              </a:rPr>
              <a:t>     DL</a:t>
            </a:r>
            <a:r>
              <a:rPr lang="zh-CN" altLang="en-US" sz="1600" b="0" dirty="0">
                <a:solidFill>
                  <a:schemeClr val="tx2"/>
                </a:solidFill>
                <a:latin typeface="Times New Roman" panose="02020603050405020304" pitchFamily="18" charset="0"/>
                <a:cs typeface="Times New Roman" panose="02020603050405020304" pitchFamily="18" charset="0"/>
              </a:rPr>
              <a:t>的值为各个</a:t>
            </a:r>
            <a:r>
              <a:rPr lang="en-US" altLang="zh-CN" sz="1600" b="0" dirty="0">
                <a:solidFill>
                  <a:schemeClr val="tx2"/>
                </a:solidFill>
                <a:latin typeface="Times New Roman" panose="02020603050405020304" pitchFamily="18" charset="0"/>
                <a:cs typeface="Times New Roman" panose="02020603050405020304" pitchFamily="18" charset="0"/>
              </a:rPr>
              <a:t>DRH</a:t>
            </a:r>
            <a:r>
              <a:rPr lang="zh-CN" altLang="en-US" sz="1600" b="0" dirty="0">
                <a:solidFill>
                  <a:schemeClr val="tx2"/>
                </a:solidFill>
                <a:latin typeface="Times New Roman" panose="02020603050405020304" pitchFamily="18" charset="0"/>
                <a:cs typeface="Times New Roman" panose="02020603050405020304" pitchFamily="18" charset="0"/>
              </a:rPr>
              <a:t>层      之和：</a:t>
            </a:r>
          </a:p>
        </p:txBody>
      </p:sp>
      <p:graphicFrame>
        <p:nvGraphicFramePr>
          <p:cNvPr id="18" name="对象 17"/>
          <p:cNvGraphicFramePr>
            <a:graphicFrameLocks noChangeAspect="1"/>
          </p:cNvGraphicFramePr>
          <p:nvPr/>
        </p:nvGraphicFramePr>
        <p:xfrm>
          <a:off x="2998377" y="2120956"/>
          <a:ext cx="401732" cy="305316"/>
        </p:xfrm>
        <a:graphic>
          <a:graphicData uri="http://schemas.openxmlformats.org/presentationml/2006/ole">
            <mc:AlternateContent xmlns:mc="http://schemas.openxmlformats.org/markup-compatibility/2006">
              <mc:Choice xmlns:v="urn:schemas-microsoft-com:vml" Requires="v">
                <p:oleObj spid="_x0000_s4764" name="Equation" r:id="rId6" imgW="317160" imgH="241200" progId="Equation.DSMT4">
                  <p:embed/>
                </p:oleObj>
              </mc:Choice>
              <mc:Fallback>
                <p:oleObj name="Equation" r:id="rId6" imgW="317160" imgH="241200" progId="Equation.DSMT4">
                  <p:embed/>
                  <p:pic>
                    <p:nvPicPr>
                      <p:cNvPr id="0" name=""/>
                      <p:cNvPicPr/>
                      <p:nvPr/>
                    </p:nvPicPr>
                    <p:blipFill>
                      <a:blip r:embed="rId7"/>
                      <a:stretch>
                        <a:fillRect/>
                      </a:stretch>
                    </p:blipFill>
                    <p:spPr>
                      <a:xfrm>
                        <a:off x="2998377" y="2120956"/>
                        <a:ext cx="401732" cy="305316"/>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3467100" y="2634915"/>
          <a:ext cx="1104123" cy="576064"/>
        </p:xfrm>
        <a:graphic>
          <a:graphicData uri="http://schemas.openxmlformats.org/presentationml/2006/ole">
            <mc:AlternateContent xmlns:mc="http://schemas.openxmlformats.org/markup-compatibility/2006">
              <mc:Choice xmlns:v="urn:schemas-microsoft-com:vml" Requires="v">
                <p:oleObj spid="_x0000_s4765" name="Equation" r:id="rId8" imgW="876240" imgH="457200" progId="Equation.DSMT4">
                  <p:embed/>
                </p:oleObj>
              </mc:Choice>
              <mc:Fallback>
                <p:oleObj name="Equation" r:id="rId8" imgW="876240" imgH="457200" progId="Equation.DSMT4">
                  <p:embed/>
                  <p:pic>
                    <p:nvPicPr>
                      <p:cNvPr id="0" name=""/>
                      <p:cNvPicPr/>
                      <p:nvPr/>
                    </p:nvPicPr>
                    <p:blipFill>
                      <a:blip r:embed="rId9"/>
                      <a:stretch>
                        <a:fillRect/>
                      </a:stretch>
                    </p:blipFill>
                    <p:spPr>
                      <a:xfrm>
                        <a:off x="3467100" y="2634915"/>
                        <a:ext cx="1104123" cy="576064"/>
                      </a:xfrm>
                      <a:prstGeom prst="rect">
                        <a:avLst/>
                      </a:prstGeom>
                    </p:spPr>
                  </p:pic>
                </p:oleObj>
              </mc:Fallback>
            </mc:AlternateContent>
          </a:graphicData>
        </a:graphic>
      </p:graphicFrame>
      <p:sp>
        <p:nvSpPr>
          <p:cNvPr id="23" name="TextBox 22"/>
          <p:cNvSpPr txBox="1"/>
          <p:nvPr/>
        </p:nvSpPr>
        <p:spPr>
          <a:xfrm>
            <a:off x="1043608" y="3145584"/>
            <a:ext cx="4320480" cy="369332"/>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a:t>
            </a:r>
            <a:r>
              <a:rPr lang="zh-CN" altLang="en-US" b="0" dirty="0">
                <a:solidFill>
                  <a:schemeClr val="tx2"/>
                </a:solidFill>
                <a:latin typeface="Times New Roman" panose="02020603050405020304" pitchFamily="18" charset="0"/>
                <a:cs typeface="Times New Roman" panose="02020603050405020304" pitchFamily="18" charset="0"/>
              </a:rPr>
              <a:t>            </a:t>
            </a:r>
          </a:p>
        </p:txBody>
      </p:sp>
      <p:graphicFrame>
        <p:nvGraphicFramePr>
          <p:cNvPr id="21" name="对象 20"/>
          <p:cNvGraphicFramePr>
            <a:graphicFrameLocks noChangeAspect="1"/>
          </p:cNvGraphicFramePr>
          <p:nvPr/>
        </p:nvGraphicFramePr>
        <p:xfrm>
          <a:off x="1450708" y="3186650"/>
          <a:ext cx="763588" cy="298450"/>
        </p:xfrm>
        <a:graphic>
          <a:graphicData uri="http://schemas.openxmlformats.org/presentationml/2006/ole">
            <mc:AlternateContent xmlns:mc="http://schemas.openxmlformats.org/markup-compatibility/2006">
              <mc:Choice xmlns:v="urn:schemas-microsoft-com:vml" Requires="v">
                <p:oleObj spid="_x0000_s4766" name="Equation" r:id="rId10" imgW="583920" imgH="228600" progId="Equation.DSMT4">
                  <p:embed/>
                </p:oleObj>
              </mc:Choice>
              <mc:Fallback>
                <p:oleObj name="Equation" r:id="rId10" imgW="583920" imgH="228600" progId="Equation.DSMT4">
                  <p:embed/>
                  <p:pic>
                    <p:nvPicPr>
                      <p:cNvPr id="0" name=""/>
                      <p:cNvPicPr/>
                      <p:nvPr/>
                    </p:nvPicPr>
                    <p:blipFill>
                      <a:blip r:embed="rId11"/>
                      <a:stretch>
                        <a:fillRect/>
                      </a:stretch>
                    </p:blipFill>
                    <p:spPr>
                      <a:xfrm>
                        <a:off x="1450708" y="3186650"/>
                        <a:ext cx="763588" cy="298450"/>
                      </a:xfrm>
                      <a:prstGeom prst="rect">
                        <a:avLst/>
                      </a:prstGeom>
                    </p:spPr>
                  </p:pic>
                </p:oleObj>
              </mc:Fallback>
            </mc:AlternateContent>
          </a:graphicData>
        </a:graphic>
      </p:graphicFrame>
      <p:sp>
        <p:nvSpPr>
          <p:cNvPr id="25" name="矩形 24"/>
          <p:cNvSpPr/>
          <p:nvPr/>
        </p:nvSpPr>
        <p:spPr bwMode="auto">
          <a:xfrm>
            <a:off x="6696833" y="3639216"/>
            <a:ext cx="1656184"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6" name="矩形 25"/>
          <p:cNvSpPr/>
          <p:nvPr/>
        </p:nvSpPr>
        <p:spPr bwMode="auto">
          <a:xfrm>
            <a:off x="6840849" y="3350783"/>
            <a:ext cx="1368152" cy="28723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7" name="矩形 26"/>
          <p:cNvSpPr/>
          <p:nvPr/>
        </p:nvSpPr>
        <p:spPr bwMode="auto">
          <a:xfrm>
            <a:off x="6999643" y="3070774"/>
            <a:ext cx="1080120" cy="28041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8" name="矩形 27"/>
          <p:cNvSpPr/>
          <p:nvPr/>
        </p:nvSpPr>
        <p:spPr bwMode="auto">
          <a:xfrm>
            <a:off x="7128881" y="2795099"/>
            <a:ext cx="792088" cy="28041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pitchFamily="34" charset="0"/>
            </a:endParaRPr>
          </a:p>
        </p:txBody>
      </p:sp>
      <p:sp>
        <p:nvSpPr>
          <p:cNvPr id="29" name="TextBox 28"/>
          <p:cNvSpPr txBox="1"/>
          <p:nvPr/>
        </p:nvSpPr>
        <p:spPr>
          <a:xfrm>
            <a:off x="7341412" y="3598165"/>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n</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0" name="TextBox 29"/>
          <p:cNvSpPr txBox="1"/>
          <p:nvPr/>
        </p:nvSpPr>
        <p:spPr>
          <a:xfrm>
            <a:off x="7341412" y="3309732"/>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k</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1" name="TextBox 30"/>
          <p:cNvSpPr txBox="1"/>
          <p:nvPr/>
        </p:nvSpPr>
        <p:spPr>
          <a:xfrm>
            <a:off x="7366579" y="3026313"/>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j</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sp>
        <p:nvSpPr>
          <p:cNvPr id="32" name="TextBox 31"/>
          <p:cNvSpPr txBox="1"/>
          <p:nvPr/>
        </p:nvSpPr>
        <p:spPr>
          <a:xfrm>
            <a:off x="7339412" y="2750639"/>
            <a:ext cx="452826" cy="369332"/>
          </a:xfrm>
          <a:prstGeom prst="rect">
            <a:avLst/>
          </a:prstGeom>
          <a:noFill/>
        </p:spPr>
        <p:txBody>
          <a:bodyPr wrap="square" rtlCol="0">
            <a:spAutoFit/>
          </a:bodyPr>
          <a:lstStyle/>
          <a:p>
            <a:r>
              <a:rPr lang="en-US" altLang="zh-CN"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rPr>
              <a:t>1</a:t>
            </a:r>
            <a:endParaRPr lang="zh-CN" altLang="en-US" dirty="0">
              <a:ln w="12700">
                <a:solidFill>
                  <a:schemeClr val="tx2">
                    <a:satMod val="155000"/>
                  </a:schemeClr>
                </a:solidFill>
                <a:prstDash val="solid"/>
              </a:ln>
              <a:solidFill>
                <a:schemeClr val="tx2"/>
              </a:solidFill>
              <a:effectLst>
                <a:outerShdw blurRad="41275" dist="20320" dir="1800000" algn="tl" rotWithShape="0">
                  <a:srgbClr val="000000">
                    <a:alpha val="40000"/>
                  </a:srgbClr>
                </a:outerShdw>
              </a:effectLst>
            </a:endParaRPr>
          </a:p>
        </p:txBody>
      </p:sp>
      <p:graphicFrame>
        <p:nvGraphicFramePr>
          <p:cNvPr id="22" name="对象 21"/>
          <p:cNvGraphicFramePr>
            <a:graphicFrameLocks noChangeAspect="1"/>
          </p:cNvGraphicFramePr>
          <p:nvPr/>
        </p:nvGraphicFramePr>
        <p:xfrm>
          <a:off x="2051720" y="3527477"/>
          <a:ext cx="4201951" cy="736597"/>
        </p:xfrm>
        <a:graphic>
          <a:graphicData uri="http://schemas.openxmlformats.org/presentationml/2006/ole">
            <mc:AlternateContent xmlns:mc="http://schemas.openxmlformats.org/markup-compatibility/2006">
              <mc:Choice xmlns:v="urn:schemas-microsoft-com:vml" Requires="v">
                <p:oleObj spid="_x0000_s4767" name="Equation" r:id="rId12" imgW="3187440" imgH="558720" progId="Equation.DSMT4">
                  <p:embed/>
                </p:oleObj>
              </mc:Choice>
              <mc:Fallback>
                <p:oleObj name="Equation" r:id="rId12" imgW="3187440" imgH="558720" progId="Equation.DSMT4">
                  <p:embed/>
                  <p:pic>
                    <p:nvPicPr>
                      <p:cNvPr id="0" name=""/>
                      <p:cNvPicPr/>
                      <p:nvPr/>
                    </p:nvPicPr>
                    <p:blipFill>
                      <a:blip r:embed="rId13"/>
                      <a:stretch>
                        <a:fillRect/>
                      </a:stretch>
                    </p:blipFill>
                    <p:spPr>
                      <a:xfrm>
                        <a:off x="2051720" y="3527477"/>
                        <a:ext cx="4201951" cy="736597"/>
                      </a:xfrm>
                      <a:prstGeom prst="rect">
                        <a:avLst/>
                      </a:prstGeom>
                    </p:spPr>
                  </p:pic>
                </p:oleObj>
              </mc:Fallback>
            </mc:AlternateContent>
          </a:graphicData>
        </a:graphic>
      </p:graphicFrame>
      <p:sp>
        <p:nvSpPr>
          <p:cNvPr id="34" name="TextBox 33"/>
          <p:cNvSpPr txBox="1"/>
          <p:nvPr/>
        </p:nvSpPr>
        <p:spPr>
          <a:xfrm>
            <a:off x="1038536" y="4365104"/>
            <a:ext cx="4320480" cy="369332"/>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a:t>
            </a:r>
            <a:r>
              <a:rPr lang="zh-CN" altLang="en-US" b="0" dirty="0">
                <a:solidFill>
                  <a:schemeClr val="tx2"/>
                </a:solidFill>
                <a:latin typeface="Times New Roman" panose="02020603050405020304" pitchFamily="18" charset="0"/>
                <a:cs typeface="Times New Roman" panose="02020603050405020304" pitchFamily="18" charset="0"/>
              </a:rPr>
              <a:t>            </a:t>
            </a:r>
          </a:p>
        </p:txBody>
      </p:sp>
      <p:graphicFrame>
        <p:nvGraphicFramePr>
          <p:cNvPr id="24" name="对象 23"/>
          <p:cNvGraphicFramePr>
            <a:graphicFrameLocks noChangeAspect="1"/>
          </p:cNvGraphicFramePr>
          <p:nvPr/>
        </p:nvGraphicFramePr>
        <p:xfrm>
          <a:off x="1475656" y="4432811"/>
          <a:ext cx="768350" cy="301625"/>
        </p:xfrm>
        <a:graphic>
          <a:graphicData uri="http://schemas.openxmlformats.org/presentationml/2006/ole">
            <mc:AlternateContent xmlns:mc="http://schemas.openxmlformats.org/markup-compatibility/2006">
              <mc:Choice xmlns:v="urn:schemas-microsoft-com:vml" Requires="v">
                <p:oleObj spid="_x0000_s4768" name="Equation" r:id="rId14" imgW="583920" imgH="228600" progId="Equation.DSMT4">
                  <p:embed/>
                </p:oleObj>
              </mc:Choice>
              <mc:Fallback>
                <p:oleObj name="Equation" r:id="rId14" imgW="583920" imgH="228600" progId="Equation.DSMT4">
                  <p:embed/>
                  <p:pic>
                    <p:nvPicPr>
                      <p:cNvPr id="0" name=""/>
                      <p:cNvPicPr/>
                      <p:nvPr/>
                    </p:nvPicPr>
                    <p:blipFill>
                      <a:blip r:embed="rId15"/>
                      <a:stretch>
                        <a:fillRect/>
                      </a:stretch>
                    </p:blipFill>
                    <p:spPr>
                      <a:xfrm>
                        <a:off x="1475656" y="4432811"/>
                        <a:ext cx="768350" cy="301625"/>
                      </a:xfrm>
                      <a:prstGeom prst="rect">
                        <a:avLst/>
                      </a:prstGeom>
                    </p:spPr>
                  </p:pic>
                </p:oleObj>
              </mc:Fallback>
            </mc:AlternateContent>
          </a:graphicData>
        </a:graphic>
      </p:graphicFrame>
      <p:graphicFrame>
        <p:nvGraphicFramePr>
          <p:cNvPr id="33" name="对象 32"/>
          <p:cNvGraphicFramePr>
            <a:graphicFrameLocks noChangeAspect="1"/>
          </p:cNvGraphicFramePr>
          <p:nvPr/>
        </p:nvGraphicFramePr>
        <p:xfrm>
          <a:off x="2052215" y="4797152"/>
          <a:ext cx="2286805" cy="588516"/>
        </p:xfrm>
        <a:graphic>
          <a:graphicData uri="http://schemas.openxmlformats.org/presentationml/2006/ole">
            <mc:AlternateContent xmlns:mc="http://schemas.openxmlformats.org/markup-compatibility/2006">
              <mc:Choice xmlns:v="urn:schemas-microsoft-com:vml" Requires="v">
                <p:oleObj spid="_x0000_s4769" name="Equation" r:id="rId16" imgW="1726920" imgH="444240" progId="Equation.DSMT4">
                  <p:embed/>
                </p:oleObj>
              </mc:Choice>
              <mc:Fallback>
                <p:oleObj name="Equation" r:id="rId16" imgW="1726920" imgH="444240" progId="Equation.DSMT4">
                  <p:embed/>
                  <p:pic>
                    <p:nvPicPr>
                      <p:cNvPr id="0" name=""/>
                      <p:cNvPicPr/>
                      <p:nvPr/>
                    </p:nvPicPr>
                    <p:blipFill>
                      <a:blip r:embed="rId17"/>
                      <a:stretch>
                        <a:fillRect/>
                      </a:stretch>
                    </p:blipFill>
                    <p:spPr>
                      <a:xfrm>
                        <a:off x="2052215" y="4797152"/>
                        <a:ext cx="2286805" cy="588516"/>
                      </a:xfrm>
                      <a:prstGeom prst="rect">
                        <a:avLst/>
                      </a:prstGeom>
                    </p:spPr>
                  </p:pic>
                </p:oleObj>
              </mc:Fallback>
            </mc:AlternateContent>
          </a:graphicData>
        </a:graphic>
      </p:graphicFrame>
      <p:sp>
        <p:nvSpPr>
          <p:cNvPr id="35" name="TextBox 9"/>
          <p:cNvSpPr txBox="1">
            <a:spLocks noChangeArrowheads="1"/>
          </p:cNvSpPr>
          <p:nvPr/>
        </p:nvSpPr>
        <p:spPr bwMode="auto">
          <a:xfrm>
            <a:off x="250825" y="981075"/>
            <a:ext cx="6337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解耦水平（</a:t>
            </a:r>
            <a:r>
              <a:rPr lang="en-US" altLang="zh-CN" sz="2400" dirty="0">
                <a:latin typeface="Verdana" pitchFamily="34" charset="0"/>
              </a:rPr>
              <a:t>Decoupling Level</a:t>
            </a:r>
            <a:r>
              <a:rPr lang="zh-CN" altLang="en-US" sz="2400" dirty="0">
                <a:latin typeface="Verdana" pitchFamily="34" charset="0"/>
              </a:rPr>
              <a:t>）计算</a:t>
            </a:r>
            <a:endParaRPr lang="en-US" altLang="zh-CN" sz="2400" dirty="0">
              <a:latin typeface="Verdana" pitchFamily="34" charset="0"/>
            </a:endParaRPr>
          </a:p>
          <a:p>
            <a:pPr eaLnBrk="1" hangingPunct="1"/>
            <a:endParaRPr lang="en-US" altLang="zh-CN" sz="2400" dirty="0">
              <a:latin typeface="Verdana" pitchFamily="34" charset="0"/>
            </a:endParaRPr>
          </a:p>
        </p:txBody>
      </p:sp>
      <p:sp>
        <p:nvSpPr>
          <p:cNvPr id="36" name="矩形 9"/>
          <p:cNvSpPr>
            <a:spLocks noChangeArrowheads="1"/>
          </p:cNvSpPr>
          <p:nvPr/>
        </p:nvSpPr>
        <p:spPr bwMode="auto">
          <a:xfrm>
            <a:off x="709265" y="1700432"/>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算法实现</a:t>
            </a:r>
            <a:endParaRPr lang="en-US" altLang="zh-CN" sz="2000" dirty="0">
              <a:solidFill>
                <a:schemeClr val="tx2"/>
              </a:solidFill>
              <a:latin typeface="Times New Roman" pitchFamily="18" charset="0"/>
              <a:cs typeface="Times New Roman" pitchFamily="18" charset="0"/>
            </a:endParaRPr>
          </a:p>
        </p:txBody>
      </p:sp>
    </p:spTree>
    <p:custDataLst>
      <p:tags r:id="rId2"/>
    </p:custDataLst>
    <p:extLst>
      <p:ext uri="{BB962C8B-B14F-4D97-AF65-F5344CB8AC3E}">
        <p14:creationId xmlns:p14="http://schemas.microsoft.com/office/powerpoint/2010/main" val="151390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p:bldP spid="25" grpId="0" animBg="1"/>
      <p:bldP spid="26" grpId="0" animBg="1"/>
      <p:bldP spid="27" grpId="0" animBg="1"/>
      <p:bldP spid="28" grpId="0" animBg="1"/>
      <p:bldP spid="29" grpId="0"/>
      <p:bldP spid="30" grpId="0"/>
      <p:bldP spid="31" grpId="0"/>
      <p:bldP spid="32" grpId="0"/>
      <p:bldP spid="34" grpId="0"/>
      <p:bldP spid="3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8</a:t>
            </a:r>
          </a:p>
        </p:txBody>
      </p:sp>
      <p:pic>
        <p:nvPicPr>
          <p:cNvPr id="7"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50707" y="3356992"/>
            <a:ext cx="4464496" cy="338554"/>
          </a:xfrm>
          <a:prstGeom prst="rect">
            <a:avLst/>
          </a:prstGeom>
          <a:noFill/>
        </p:spPr>
        <p:txBody>
          <a:bodyPr wrap="square" rtlCol="0">
            <a:spAutoFit/>
          </a:bodyPr>
          <a:lstStyle/>
          <a:p>
            <a:r>
              <a:rPr lang="zh-CN" altLang="en-US" sz="1600" b="0" dirty="0">
                <a:solidFill>
                  <a:schemeClr val="tx2"/>
                </a:solidFill>
              </a:rPr>
              <a:t>如果在模块    中有</a:t>
            </a:r>
            <a:r>
              <a:rPr lang="en-US" altLang="zh-CN" sz="1600" b="0" dirty="0">
                <a:solidFill>
                  <a:schemeClr val="tx2"/>
                </a:solidFill>
              </a:rPr>
              <a:t>5</a:t>
            </a:r>
            <a:r>
              <a:rPr lang="zh-CN" altLang="en-US" sz="1600" b="0" dirty="0">
                <a:solidFill>
                  <a:schemeClr val="tx2"/>
                </a:solidFill>
              </a:rPr>
              <a:t>个或者低于</a:t>
            </a:r>
            <a:r>
              <a:rPr lang="en-US" altLang="zh-CN" sz="1600" b="0" dirty="0">
                <a:solidFill>
                  <a:schemeClr val="tx2"/>
                </a:solidFill>
              </a:rPr>
              <a:t>5</a:t>
            </a:r>
            <a:r>
              <a:rPr lang="zh-CN" altLang="en-US" sz="1600" b="0" dirty="0">
                <a:solidFill>
                  <a:schemeClr val="tx2"/>
                </a:solidFill>
              </a:rPr>
              <a:t>个文件：</a:t>
            </a:r>
          </a:p>
        </p:txBody>
      </p:sp>
      <p:graphicFrame>
        <p:nvGraphicFramePr>
          <p:cNvPr id="3" name="对象 2"/>
          <p:cNvGraphicFramePr>
            <a:graphicFrameLocks noChangeAspect="1"/>
          </p:cNvGraphicFramePr>
          <p:nvPr/>
        </p:nvGraphicFramePr>
        <p:xfrm>
          <a:off x="2021992" y="3428999"/>
          <a:ext cx="251941" cy="251941"/>
        </p:xfrm>
        <a:graphic>
          <a:graphicData uri="http://schemas.openxmlformats.org/presentationml/2006/ole">
            <mc:AlternateContent xmlns:mc="http://schemas.openxmlformats.org/markup-compatibility/2006">
              <mc:Choice xmlns:v="urn:schemas-microsoft-com:vml" Requires="v">
                <p:oleObj spid="_x0000_s5788" name="Equation" r:id="rId6" imgW="241200" imgH="241200" progId="Equation.DSMT4">
                  <p:embed/>
                </p:oleObj>
              </mc:Choice>
              <mc:Fallback>
                <p:oleObj name="Equation" r:id="rId6" imgW="241200" imgH="241200" progId="Equation.DSMT4">
                  <p:embed/>
                  <p:pic>
                    <p:nvPicPr>
                      <p:cNvPr id="0" name=""/>
                      <p:cNvPicPr/>
                      <p:nvPr/>
                    </p:nvPicPr>
                    <p:blipFill>
                      <a:blip r:embed="rId7"/>
                      <a:stretch>
                        <a:fillRect/>
                      </a:stretch>
                    </p:blipFill>
                    <p:spPr>
                      <a:xfrm>
                        <a:off x="2021992" y="3428999"/>
                        <a:ext cx="251941" cy="251941"/>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555776" y="3717032"/>
          <a:ext cx="2416268" cy="576064"/>
        </p:xfrm>
        <a:graphic>
          <a:graphicData uri="http://schemas.openxmlformats.org/presentationml/2006/ole">
            <mc:AlternateContent xmlns:mc="http://schemas.openxmlformats.org/markup-compatibility/2006">
              <mc:Choice xmlns:v="urn:schemas-microsoft-com:vml" Requires="v">
                <p:oleObj spid="_x0000_s5789" name="Equation" r:id="rId8" imgW="1917360" imgH="457200" progId="Equation.DSMT4">
                  <p:embed/>
                </p:oleObj>
              </mc:Choice>
              <mc:Fallback>
                <p:oleObj name="Equation" r:id="rId8" imgW="1917360" imgH="457200" progId="Equation.DSMT4">
                  <p:embed/>
                  <p:pic>
                    <p:nvPicPr>
                      <p:cNvPr id="0" name=""/>
                      <p:cNvPicPr/>
                      <p:nvPr/>
                    </p:nvPicPr>
                    <p:blipFill>
                      <a:blip r:embed="rId9"/>
                      <a:stretch>
                        <a:fillRect/>
                      </a:stretch>
                    </p:blipFill>
                    <p:spPr>
                      <a:xfrm>
                        <a:off x="2555776" y="3717032"/>
                        <a:ext cx="2416268" cy="576064"/>
                      </a:xfrm>
                      <a:prstGeom prst="rect">
                        <a:avLst/>
                      </a:prstGeom>
                    </p:spPr>
                  </p:pic>
                </p:oleObj>
              </mc:Fallback>
            </mc:AlternateContent>
          </a:graphicData>
        </a:graphic>
      </p:graphicFrame>
      <p:sp>
        <p:nvSpPr>
          <p:cNvPr id="35" name="TextBox 34"/>
          <p:cNvSpPr txBox="1"/>
          <p:nvPr/>
        </p:nvSpPr>
        <p:spPr>
          <a:xfrm>
            <a:off x="994722" y="4661820"/>
            <a:ext cx="4464496" cy="338554"/>
          </a:xfrm>
          <a:prstGeom prst="rect">
            <a:avLst/>
          </a:prstGeom>
          <a:noFill/>
        </p:spPr>
        <p:txBody>
          <a:bodyPr wrap="square" rtlCol="0">
            <a:spAutoFit/>
          </a:bodyPr>
          <a:lstStyle/>
          <a:p>
            <a:r>
              <a:rPr lang="zh-CN" altLang="en-US" sz="1600" b="0" dirty="0">
                <a:solidFill>
                  <a:schemeClr val="tx2"/>
                </a:solidFill>
              </a:rPr>
              <a:t>如果在模块    中有</a:t>
            </a:r>
            <a:r>
              <a:rPr lang="en-US" altLang="zh-CN" sz="1600" b="0" dirty="0">
                <a:solidFill>
                  <a:schemeClr val="tx2"/>
                </a:solidFill>
              </a:rPr>
              <a:t>5</a:t>
            </a:r>
            <a:r>
              <a:rPr lang="zh-CN" altLang="en-US" sz="1600" b="0" dirty="0">
                <a:solidFill>
                  <a:schemeClr val="tx2"/>
                </a:solidFill>
              </a:rPr>
              <a:t>个以上文件：</a:t>
            </a:r>
          </a:p>
        </p:txBody>
      </p:sp>
      <p:graphicFrame>
        <p:nvGraphicFramePr>
          <p:cNvPr id="8" name="对象 7"/>
          <p:cNvGraphicFramePr>
            <a:graphicFrameLocks noChangeAspect="1"/>
          </p:cNvGraphicFramePr>
          <p:nvPr/>
        </p:nvGraphicFramePr>
        <p:xfrm>
          <a:off x="2053343" y="4727148"/>
          <a:ext cx="273226" cy="273226"/>
        </p:xfrm>
        <a:graphic>
          <a:graphicData uri="http://schemas.openxmlformats.org/presentationml/2006/ole">
            <mc:AlternateContent xmlns:mc="http://schemas.openxmlformats.org/markup-compatibility/2006">
              <mc:Choice xmlns:v="urn:schemas-microsoft-com:vml" Requires="v">
                <p:oleObj spid="_x0000_s5790" name="Equation" r:id="rId10" imgW="241200" imgH="241200" progId="Equation.DSMT4">
                  <p:embed/>
                </p:oleObj>
              </mc:Choice>
              <mc:Fallback>
                <p:oleObj name="Equation" r:id="rId10" imgW="241200" imgH="2412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3343" y="4727148"/>
                        <a:ext cx="273226" cy="273226"/>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nvGraphicFramePr>
        <p:xfrm>
          <a:off x="2555776" y="5229200"/>
          <a:ext cx="4392217" cy="601216"/>
        </p:xfrm>
        <a:graphic>
          <a:graphicData uri="http://schemas.openxmlformats.org/presentationml/2006/ole">
            <mc:AlternateContent xmlns:mc="http://schemas.openxmlformats.org/markup-compatibility/2006">
              <mc:Choice xmlns:v="urn:schemas-microsoft-com:vml" Requires="v">
                <p:oleObj spid="_x0000_s5791" name="Equation" r:id="rId12" imgW="3340080" imgH="457200" progId="Equation.DSMT4">
                  <p:embed/>
                </p:oleObj>
              </mc:Choice>
              <mc:Fallback>
                <p:oleObj name="Equation" r:id="rId12" imgW="3340080" imgH="457200" progId="Equation.DSMT4">
                  <p:embed/>
                  <p:pic>
                    <p:nvPicPr>
                      <p:cNvPr id="0" name=""/>
                      <p:cNvPicPr/>
                      <p:nvPr/>
                    </p:nvPicPr>
                    <p:blipFill>
                      <a:blip r:embed="rId13"/>
                      <a:stretch>
                        <a:fillRect/>
                      </a:stretch>
                    </p:blipFill>
                    <p:spPr>
                      <a:xfrm>
                        <a:off x="2555776" y="5229200"/>
                        <a:ext cx="4392217" cy="601216"/>
                      </a:xfrm>
                      <a:prstGeom prst="rect">
                        <a:avLst/>
                      </a:prstGeom>
                    </p:spPr>
                  </p:pic>
                </p:oleObj>
              </mc:Fallback>
            </mc:AlternateContent>
          </a:graphicData>
        </a:graphic>
      </p:graphicFrame>
      <p:sp>
        <p:nvSpPr>
          <p:cNvPr id="12" name="TextBox 9"/>
          <p:cNvSpPr txBox="1">
            <a:spLocks noChangeArrowheads="1"/>
          </p:cNvSpPr>
          <p:nvPr/>
        </p:nvSpPr>
        <p:spPr bwMode="auto">
          <a:xfrm>
            <a:off x="250825" y="981075"/>
            <a:ext cx="63373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解耦水平（</a:t>
            </a:r>
            <a:r>
              <a:rPr lang="en-US" altLang="zh-CN" sz="2400" dirty="0">
                <a:latin typeface="Verdana" pitchFamily="34" charset="0"/>
              </a:rPr>
              <a:t>Decoupling Level</a:t>
            </a:r>
            <a:r>
              <a:rPr lang="zh-CN" altLang="en-US" sz="2400" dirty="0">
                <a:latin typeface="Verdana" pitchFamily="34" charset="0"/>
              </a:rPr>
              <a:t>）计算</a:t>
            </a:r>
            <a:endParaRPr lang="en-US" altLang="zh-CN" sz="2400" dirty="0">
              <a:latin typeface="Verdana" pitchFamily="34" charset="0"/>
            </a:endParaRPr>
          </a:p>
          <a:p>
            <a:pPr eaLnBrk="1" hangingPunct="1"/>
            <a:endParaRPr lang="en-US" altLang="zh-CN" sz="2400" dirty="0">
              <a:latin typeface="Verdana" pitchFamily="34" charset="0"/>
            </a:endParaRPr>
          </a:p>
        </p:txBody>
      </p:sp>
      <p:sp>
        <p:nvSpPr>
          <p:cNvPr id="13" name="矩形 9"/>
          <p:cNvSpPr>
            <a:spLocks noChangeArrowheads="1"/>
          </p:cNvSpPr>
          <p:nvPr/>
        </p:nvSpPr>
        <p:spPr bwMode="auto">
          <a:xfrm>
            <a:off x="673970" y="1612017"/>
            <a:ext cx="44716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算法实现</a:t>
            </a:r>
            <a:endParaRPr lang="en-US" altLang="zh-CN" sz="2000" dirty="0">
              <a:solidFill>
                <a:schemeClr val="tx2"/>
              </a:solidFill>
              <a:latin typeface="Times New Roman" pitchFamily="18" charset="0"/>
              <a:cs typeface="Times New Roman" pitchFamily="18" charset="0"/>
            </a:endParaRPr>
          </a:p>
        </p:txBody>
      </p:sp>
      <p:sp>
        <p:nvSpPr>
          <p:cNvPr id="14" name="TextBox 13"/>
          <p:cNvSpPr txBox="1"/>
          <p:nvPr/>
        </p:nvSpPr>
        <p:spPr>
          <a:xfrm>
            <a:off x="902670" y="2213180"/>
            <a:ext cx="4320480" cy="369332"/>
          </a:xfrm>
          <a:prstGeom prst="rect">
            <a:avLst/>
          </a:prstGeom>
          <a:noFill/>
        </p:spPr>
        <p:txBody>
          <a:bodyPr wrap="square" rtlCol="0">
            <a:spAutoFit/>
          </a:bodyPr>
          <a:lstStyle/>
          <a:p>
            <a:r>
              <a:rPr lang="zh-CN" altLang="en-US" sz="1600" b="0" dirty="0">
                <a:solidFill>
                  <a:schemeClr val="tx2"/>
                </a:solidFill>
                <a:latin typeface="Times New Roman" panose="02020603050405020304" pitchFamily="18" charset="0"/>
                <a:cs typeface="Times New Roman" panose="02020603050405020304" pitchFamily="18" charset="0"/>
              </a:rPr>
              <a:t>对于</a:t>
            </a:r>
            <a:r>
              <a:rPr lang="zh-CN" altLang="en-US" b="0" dirty="0">
                <a:solidFill>
                  <a:schemeClr val="tx2"/>
                </a:solidFill>
                <a:latin typeface="Times New Roman" panose="02020603050405020304" pitchFamily="18" charset="0"/>
                <a:cs typeface="Times New Roman" panose="02020603050405020304" pitchFamily="18" charset="0"/>
              </a:rPr>
              <a:t>            </a:t>
            </a:r>
          </a:p>
        </p:txBody>
      </p:sp>
      <p:graphicFrame>
        <p:nvGraphicFramePr>
          <p:cNvPr id="5" name="对象 4"/>
          <p:cNvGraphicFramePr>
            <a:graphicFrameLocks noChangeAspect="1"/>
          </p:cNvGraphicFramePr>
          <p:nvPr/>
        </p:nvGraphicFramePr>
        <p:xfrm>
          <a:off x="1475656" y="2238717"/>
          <a:ext cx="768350" cy="301625"/>
        </p:xfrm>
        <a:graphic>
          <a:graphicData uri="http://schemas.openxmlformats.org/presentationml/2006/ole">
            <mc:AlternateContent xmlns:mc="http://schemas.openxmlformats.org/markup-compatibility/2006">
              <mc:Choice xmlns:v="urn:schemas-microsoft-com:vml" Requires="v">
                <p:oleObj spid="_x0000_s5792" name="Equation" r:id="rId14" imgW="583920" imgH="228600" progId="Equation.DSMT4">
                  <p:embed/>
                </p:oleObj>
              </mc:Choice>
              <mc:Fallback>
                <p:oleObj name="Equation" r:id="rId14" imgW="58392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5656" y="2238717"/>
                        <a:ext cx="7683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2555776" y="2574196"/>
          <a:ext cx="2286000" cy="588963"/>
        </p:xfrm>
        <a:graphic>
          <a:graphicData uri="http://schemas.openxmlformats.org/presentationml/2006/ole">
            <mc:AlternateContent xmlns:mc="http://schemas.openxmlformats.org/markup-compatibility/2006">
              <mc:Choice xmlns:v="urn:schemas-microsoft-com:vml" Requires="v">
                <p:oleObj spid="_x0000_s5793" name="Equation" r:id="rId16" imgW="1726920" imgH="444240" progId="Equation.DSMT4">
                  <p:embed/>
                </p:oleObj>
              </mc:Choice>
              <mc:Fallback>
                <p:oleObj name="Equation" r:id="rId16" imgW="1726920" imgH="4442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55776" y="2574196"/>
                        <a:ext cx="22860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2"/>
    </p:custDataLst>
    <p:extLst>
      <p:ext uri="{BB962C8B-B14F-4D97-AF65-F5344CB8AC3E}">
        <p14:creationId xmlns:p14="http://schemas.microsoft.com/office/powerpoint/2010/main" val="39278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6"/>
          <p:cNvSpPr txBox="1">
            <a:spLocks noChangeArrowheads="1"/>
          </p:cNvSpPr>
          <p:nvPr/>
        </p:nvSpPr>
        <p:spPr bwMode="auto">
          <a:xfrm>
            <a:off x="107950" y="1052736"/>
            <a:ext cx="6945313" cy="57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lnSpc>
                <a:spcPct val="150000"/>
              </a:lnSpc>
              <a:buSzPct val="80000"/>
            </a:pPr>
            <a:r>
              <a:rPr lang="en-US" altLang="zh-CN" sz="2400" dirty="0">
                <a:solidFill>
                  <a:srgbClr val="1D528D"/>
                </a:solidFill>
                <a:latin typeface="Times New Roman" panose="02020603050405020304" pitchFamily="18" charset="0"/>
                <a:cs typeface="Times New Roman" panose="02020603050405020304" pitchFamily="18" charset="0"/>
              </a:rPr>
              <a:t>  Decoupling Level(DL)</a:t>
            </a:r>
            <a:endParaRPr lang="zh-CN" altLang="en-US" sz="2400" dirty="0">
              <a:solidFill>
                <a:srgbClr val="1D528D"/>
              </a:solidFill>
              <a:latin typeface="Times New Roman" panose="02020603050405020304" pitchFamily="18" charset="0"/>
              <a:cs typeface="Times New Roman" panose="02020603050405020304" pitchFamily="18" charset="0"/>
            </a:endParaRPr>
          </a:p>
        </p:txBody>
      </p:sp>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2.</a:t>
            </a:r>
            <a:r>
              <a:rPr lang="zh-CN" altLang="en-US" dirty="0">
                <a:latin typeface="Verdana" pitchFamily="34" charset="0"/>
                <a:ea typeface="宋体" pitchFamily="2" charset="-122"/>
              </a:rPr>
              <a:t>方法</a:t>
            </a:r>
            <a:endParaRPr lang="zh-CN" altLang="en-US" dirty="0">
              <a:latin typeface="Times New Roman" panose="02020603050405020304" pitchFamily="18" charset="0"/>
              <a:ea typeface="宋体" pitchFamily="2" charset="-122"/>
              <a:cs typeface="Times New Roman" panose="02020603050405020304" pitchFamily="18" charset="0"/>
            </a:endParaRPr>
          </a:p>
        </p:txBody>
      </p:sp>
      <p:sp>
        <p:nvSpPr>
          <p:cNvPr id="6" name="灯片编号占位符 6"/>
          <p:cNvSpPr>
            <a:spLocks noGrp="1"/>
          </p:cNvSpPr>
          <p:nvPr>
            <p:ph type="sldNum" sz="quarter" idx="10"/>
          </p:nvPr>
        </p:nvSpPr>
        <p:spPr>
          <a:xfrm>
            <a:off x="3467100" y="6453336"/>
            <a:ext cx="2133600" cy="292100"/>
          </a:xfrm>
        </p:spPr>
        <p:txBody>
          <a:bodyPr/>
          <a:lstStyle/>
          <a:p>
            <a:pPr>
              <a:defRPr/>
            </a:pPr>
            <a:r>
              <a:rPr lang="en-US" altLang="zh-CN" dirty="0">
                <a:solidFill>
                  <a:srgbClr val="000000"/>
                </a:solidFill>
              </a:rPr>
              <a:t>9</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4" name="Picture 2" descr="C:\Users\DELL\Desktop\捕获.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875" y="2348880"/>
            <a:ext cx="25622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DELL\Desktop\捕获.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4" y="2348880"/>
            <a:ext cx="3248120" cy="14565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31640" y="4221088"/>
            <a:ext cx="1440160" cy="369332"/>
          </a:xfrm>
          <a:prstGeom prst="rect">
            <a:avLst/>
          </a:prstGeom>
          <a:noFill/>
        </p:spPr>
        <p:txBody>
          <a:bodyPr wrap="square" rtlCol="0">
            <a:spAutoFit/>
          </a:bodyPr>
          <a:lstStyle/>
          <a:p>
            <a:r>
              <a:rPr lang="en-US" altLang="zh-CN" b="0" dirty="0">
                <a:solidFill>
                  <a:schemeClr val="tx2"/>
                </a:solidFill>
              </a:rPr>
              <a:t>DL=100%</a:t>
            </a:r>
            <a:endParaRPr lang="zh-CN" altLang="en-US" b="0" dirty="0">
              <a:solidFill>
                <a:schemeClr val="tx2"/>
              </a:solidFill>
            </a:endParaRPr>
          </a:p>
        </p:txBody>
      </p:sp>
      <p:sp>
        <p:nvSpPr>
          <p:cNvPr id="15" name="TextBox 14"/>
          <p:cNvSpPr txBox="1"/>
          <p:nvPr/>
        </p:nvSpPr>
        <p:spPr>
          <a:xfrm>
            <a:off x="5796136" y="4221088"/>
            <a:ext cx="1440160" cy="369332"/>
          </a:xfrm>
          <a:prstGeom prst="rect">
            <a:avLst/>
          </a:prstGeom>
          <a:noFill/>
        </p:spPr>
        <p:txBody>
          <a:bodyPr wrap="square" rtlCol="0">
            <a:spAutoFit/>
          </a:bodyPr>
          <a:lstStyle/>
          <a:p>
            <a:r>
              <a:rPr lang="en-US" altLang="zh-CN" b="0" dirty="0">
                <a:solidFill>
                  <a:schemeClr val="tx2"/>
                </a:solidFill>
              </a:rPr>
              <a:t>DL=50%</a:t>
            </a:r>
            <a:endParaRPr lang="zh-CN" altLang="en-US" b="0" dirty="0">
              <a:solidFill>
                <a:schemeClr val="tx2"/>
              </a:solidFill>
            </a:endParaRPr>
          </a:p>
        </p:txBody>
      </p:sp>
    </p:spTree>
    <p:custDataLst>
      <p:tags r:id="rId1"/>
    </p:custDataLst>
    <p:extLst>
      <p:ext uri="{BB962C8B-B14F-4D97-AF65-F5344CB8AC3E}">
        <p14:creationId xmlns:p14="http://schemas.microsoft.com/office/powerpoint/2010/main" val="264241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3.</a:t>
            </a:r>
            <a:r>
              <a:rPr lang="zh-CN" altLang="en-US" dirty="0">
                <a:latin typeface="Times New Roman" panose="02020603050405020304" pitchFamily="18" charset="0"/>
                <a:ea typeface="宋体" pitchFamily="2" charset="-122"/>
                <a:cs typeface="Times New Roman" panose="02020603050405020304" pitchFamily="18" charset="0"/>
              </a:rPr>
              <a:t>结论</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10</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755576" y="1921888"/>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同一个项目的不同设计方案。</a:t>
            </a:r>
            <a:endParaRPr lang="en-US" altLang="zh-CN" sz="2000" dirty="0">
              <a:solidFill>
                <a:schemeClr val="tx2"/>
              </a:solidFill>
              <a:latin typeface="Times New Roman" pitchFamily="18" charset="0"/>
              <a:cs typeface="Times New Roman" pitchFamily="18" charset="0"/>
            </a:endParaRPr>
          </a:p>
        </p:txBody>
      </p:sp>
      <p:sp>
        <p:nvSpPr>
          <p:cNvPr id="11" name="矩形 10"/>
          <p:cNvSpPr>
            <a:spLocks noChangeArrowheads="1"/>
          </p:cNvSpPr>
          <p:nvPr/>
        </p:nvSpPr>
        <p:spPr bwMode="auto">
          <a:xfrm>
            <a:off x="755576" y="2875883"/>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同一个软件的不同版本。</a:t>
            </a:r>
            <a:endParaRPr lang="en-US" altLang="zh-CN" sz="2000" dirty="0">
              <a:solidFill>
                <a:schemeClr val="tx2"/>
              </a:solidFill>
              <a:latin typeface="Times New Roman" pitchFamily="18" charset="0"/>
              <a:cs typeface="Times New Roman" pitchFamily="18" charset="0"/>
            </a:endParaRPr>
          </a:p>
        </p:txBody>
      </p:sp>
      <p:sp>
        <p:nvSpPr>
          <p:cNvPr id="12" name="矩形 11"/>
          <p:cNvSpPr>
            <a:spLocks noChangeArrowheads="1"/>
          </p:cNvSpPr>
          <p:nvPr/>
        </p:nvSpPr>
        <p:spPr bwMode="auto">
          <a:xfrm>
            <a:off x="755576" y="3791271"/>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不同的项目。</a:t>
            </a:r>
            <a:endParaRPr lang="en-US" altLang="zh-CN" sz="2000" dirty="0">
              <a:solidFill>
                <a:schemeClr val="tx2"/>
              </a:solidFill>
              <a:latin typeface="Times New Roman" pitchFamily="18" charset="0"/>
              <a:cs typeface="Times New Roman" pitchFamily="18" charset="0"/>
            </a:endParaRPr>
          </a:p>
        </p:txBody>
      </p:sp>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对当前领域的贡献</a:t>
            </a:r>
          </a:p>
        </p:txBody>
      </p:sp>
    </p:spTree>
    <p:custDataLst>
      <p:tags r:id="rId1"/>
    </p:custDataLst>
    <p:extLst>
      <p:ext uri="{BB962C8B-B14F-4D97-AF65-F5344CB8AC3E}">
        <p14:creationId xmlns:p14="http://schemas.microsoft.com/office/powerpoint/2010/main" val="373815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anim calcmode="lin" valueType="num">
                                      <p:cBhvr>
                                        <p:cTn id="1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anim calcmode="lin" valueType="num">
                                      <p:cBhvr>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11</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a:spLocks noChangeArrowheads="1"/>
          </p:cNvSpPr>
          <p:nvPr/>
        </p:nvSpPr>
        <p:spPr bwMode="auto">
          <a:xfrm>
            <a:off x="748833" y="1551804"/>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获取数据</a:t>
            </a:r>
            <a:endParaRPr lang="en-US" altLang="zh-CN" sz="2000" dirty="0">
              <a:solidFill>
                <a:schemeClr val="tx2"/>
              </a:solidFill>
              <a:latin typeface="Times New Roman" pitchFamily="18" charset="0"/>
              <a:cs typeface="Times New Roman" pitchFamily="18" charset="0"/>
            </a:endParaRPr>
          </a:p>
        </p:txBody>
      </p:sp>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2" name="TextBox 1"/>
          <p:cNvSpPr txBox="1"/>
          <p:nvPr/>
        </p:nvSpPr>
        <p:spPr>
          <a:xfrm>
            <a:off x="1331640" y="1951914"/>
            <a:ext cx="5472608" cy="1077218"/>
          </a:xfrm>
          <a:prstGeom prst="rect">
            <a:avLst/>
          </a:prstGeom>
          <a:noFill/>
        </p:spPr>
        <p:txBody>
          <a:bodyPr wrap="square" rtlCol="0">
            <a:spAutoFit/>
          </a:bodyPr>
          <a:lstStyle/>
          <a:p>
            <a:r>
              <a:rPr lang="zh-CN" altLang="en-US" sz="1600" b="0" dirty="0">
                <a:solidFill>
                  <a:schemeClr val="tx2"/>
                </a:solidFill>
              </a:rPr>
              <a:t>从</a:t>
            </a:r>
            <a:r>
              <a:rPr lang="en-US" altLang="zh-CN" sz="1600" b="0" dirty="0">
                <a:solidFill>
                  <a:schemeClr val="tx2"/>
                </a:solidFill>
              </a:rPr>
              <a:t>108</a:t>
            </a:r>
            <a:r>
              <a:rPr lang="zh-CN" altLang="en-US" sz="1600" b="0" dirty="0">
                <a:solidFill>
                  <a:schemeClr val="tx2"/>
                </a:solidFill>
              </a:rPr>
              <a:t>开源项目和</a:t>
            </a:r>
            <a:r>
              <a:rPr lang="en-US" altLang="zh-CN" sz="1600" b="0" dirty="0">
                <a:solidFill>
                  <a:schemeClr val="tx2"/>
                </a:solidFill>
              </a:rPr>
              <a:t>21</a:t>
            </a:r>
            <a:r>
              <a:rPr lang="zh-CN" altLang="en-US" sz="1600" b="0" dirty="0">
                <a:solidFill>
                  <a:schemeClr val="tx2"/>
                </a:solidFill>
              </a:rPr>
              <a:t>个工业界项目中获取源代码，经过反向工程得到包含文件级联系的</a:t>
            </a:r>
            <a:r>
              <a:rPr lang="en-US" altLang="zh-CN" sz="1600" b="0" dirty="0">
                <a:solidFill>
                  <a:schemeClr val="tx2"/>
                </a:solidFill>
              </a:rPr>
              <a:t>xml</a:t>
            </a:r>
            <a:r>
              <a:rPr lang="zh-CN" altLang="en-US" sz="1600" b="0" dirty="0">
                <a:solidFill>
                  <a:schemeClr val="tx2"/>
                </a:solidFill>
              </a:rPr>
              <a:t>文件，由此得到设计规则层次结构、设计结构矩阵，并计算解耦水平（</a:t>
            </a:r>
            <a:r>
              <a:rPr lang="en-US" altLang="zh-CN" sz="1600" b="0" dirty="0">
                <a:solidFill>
                  <a:schemeClr val="tx2"/>
                </a:solidFill>
              </a:rPr>
              <a:t>DL</a:t>
            </a:r>
            <a:r>
              <a:rPr lang="zh-CN" altLang="en-US" sz="1600" b="0" dirty="0">
                <a:solidFill>
                  <a:schemeClr val="tx2"/>
                </a:solidFill>
              </a:rPr>
              <a:t>）、独立水平（</a:t>
            </a:r>
            <a:r>
              <a:rPr lang="en-US" altLang="zh-CN" sz="1600" b="0" dirty="0">
                <a:solidFill>
                  <a:schemeClr val="tx2"/>
                </a:solidFill>
              </a:rPr>
              <a:t>IL</a:t>
            </a:r>
            <a:r>
              <a:rPr lang="zh-CN" altLang="en-US" sz="1600" b="0" dirty="0">
                <a:solidFill>
                  <a:schemeClr val="tx2"/>
                </a:solidFill>
              </a:rPr>
              <a:t>）、传播成本（</a:t>
            </a:r>
            <a:r>
              <a:rPr lang="en-US" altLang="zh-CN" sz="1600" b="0" dirty="0">
                <a:solidFill>
                  <a:schemeClr val="tx2"/>
                </a:solidFill>
              </a:rPr>
              <a:t>PC</a:t>
            </a:r>
            <a:r>
              <a:rPr lang="zh-CN" altLang="en-US" sz="1600" b="0" dirty="0">
                <a:solidFill>
                  <a:schemeClr val="tx2"/>
                </a:solidFill>
              </a:rPr>
              <a:t>）。</a:t>
            </a:r>
          </a:p>
        </p:txBody>
      </p:sp>
      <p:sp>
        <p:nvSpPr>
          <p:cNvPr id="15" name="矩形 14"/>
          <p:cNvSpPr>
            <a:spLocks noChangeArrowheads="1"/>
          </p:cNvSpPr>
          <p:nvPr/>
        </p:nvSpPr>
        <p:spPr bwMode="auto">
          <a:xfrm>
            <a:off x="748833" y="3286251"/>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垂直比较</a:t>
            </a:r>
            <a:endParaRPr lang="en-US" altLang="zh-CN" sz="2000" dirty="0">
              <a:solidFill>
                <a:schemeClr val="tx2"/>
              </a:solidFill>
              <a:latin typeface="Times New Roman" pitchFamily="18" charset="0"/>
              <a:cs typeface="Times New Roman" pitchFamily="18" charset="0"/>
            </a:endParaRPr>
          </a:p>
        </p:txBody>
      </p:sp>
      <p:sp>
        <p:nvSpPr>
          <p:cNvPr id="16" name="TextBox 15"/>
          <p:cNvSpPr txBox="1"/>
          <p:nvPr/>
        </p:nvSpPr>
        <p:spPr>
          <a:xfrm>
            <a:off x="1359799" y="3720275"/>
            <a:ext cx="5472608" cy="830997"/>
          </a:xfrm>
          <a:prstGeom prst="rect">
            <a:avLst/>
          </a:prstGeom>
          <a:noFill/>
        </p:spPr>
        <p:txBody>
          <a:bodyPr wrap="square" rtlCol="0">
            <a:spAutoFit/>
          </a:bodyPr>
          <a:lstStyle/>
          <a:p>
            <a:r>
              <a:rPr lang="zh-CN" altLang="en-US" sz="1600" b="0" dirty="0">
                <a:solidFill>
                  <a:schemeClr val="tx2"/>
                </a:solidFill>
              </a:rPr>
              <a:t>如果一个项目有大量连续的、没有重构的版本，那么它们对应的度量标准应该也比较稳定；如果一个项目的结构有很大的变化对应的度量标准也应该有差别。</a:t>
            </a:r>
          </a:p>
        </p:txBody>
      </p:sp>
    </p:spTree>
    <p:custDataLst>
      <p:tags r:id="rId1"/>
    </p:custDataLst>
    <p:extLst>
      <p:ext uri="{BB962C8B-B14F-4D97-AF65-F5344CB8AC3E}">
        <p14:creationId xmlns:p14="http://schemas.microsoft.com/office/powerpoint/2010/main" val="76448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anim calcmode="lin" valueType="num">
                                      <p:cBhvr>
                                        <p:cTn id="1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3202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6.1 </a:t>
            </a:r>
            <a:r>
              <a:rPr lang="zh-CN" altLang="en-US" sz="2400" dirty="0">
                <a:latin typeface="Verdana" pitchFamily="34" charset="0"/>
              </a:rPr>
              <a:t>适应性分区测试</a:t>
            </a:r>
            <a:endParaRPr lang="en-US" altLang="zh-CN" sz="1600" dirty="0">
              <a:solidFill>
                <a:schemeClr val="bg1">
                  <a:lumMod val="75000"/>
                </a:schemeClr>
              </a:solidFill>
              <a:latin typeface="Georgia" panose="02040502050405020303" pitchFamily="18" charset="0"/>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4</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a:extLst>
              <a:ext uri="{FF2B5EF4-FFF2-40B4-BE49-F238E27FC236}">
                <a16:creationId xmlns:a16="http://schemas.microsoft.com/office/drawing/2014/main" id="{CB361994-0A83-4DFF-9FC2-F1D35CA1ED9C}"/>
              </a:ext>
            </a:extLst>
          </p:cNvPr>
          <p:cNvSpPr>
            <a:spLocks noGrp="1"/>
          </p:cNvSpPr>
          <p:nvPr>
            <p:ph type="title"/>
          </p:nvPr>
        </p:nvSpPr>
        <p:spPr>
          <a:xfrm>
            <a:off x="5868144" y="152400"/>
            <a:ext cx="3090119" cy="685800"/>
          </a:xfrm>
        </p:spPr>
        <p:txBody>
          <a:bodyPr/>
          <a:lstStyle/>
          <a:p>
            <a:pPr eaLnBrk="1" hangingPunct="1"/>
            <a:r>
              <a:rPr lang="zh-CN" altLang="en-US" dirty="0">
                <a:latin typeface="楷体" panose="02010609060101010101" pitchFamily="49" charset="-122"/>
                <a:ea typeface="楷体" panose="02010609060101010101" pitchFamily="49" charset="-122"/>
              </a:rPr>
              <a:t>适应性分区测试</a:t>
            </a:r>
            <a:endParaRPr lang="zh-CN" altLang="en-US" dirty="0">
              <a:latin typeface="Verdana" pitchFamily="34" charset="0"/>
              <a:ea typeface="宋体" pitchFamily="2" charset="-122"/>
            </a:endParaRPr>
          </a:p>
        </p:txBody>
      </p:sp>
    </p:spTree>
    <p:custDataLst>
      <p:tags r:id="rId1"/>
    </p:custDataLst>
    <p:extLst>
      <p:ext uri="{BB962C8B-B14F-4D97-AF65-F5344CB8AC3E}">
        <p14:creationId xmlns:p14="http://schemas.microsoft.com/office/powerpoint/2010/main" val="282463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12</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15" name="矩形 14"/>
          <p:cNvSpPr>
            <a:spLocks noChangeArrowheads="1"/>
          </p:cNvSpPr>
          <p:nvPr/>
        </p:nvSpPr>
        <p:spPr bwMode="auto">
          <a:xfrm>
            <a:off x="748833" y="1628800"/>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垂直比较</a:t>
            </a:r>
            <a:endParaRPr lang="en-US" altLang="zh-CN" sz="2000" dirty="0">
              <a:solidFill>
                <a:schemeClr val="tx2"/>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9698" y="2709543"/>
            <a:ext cx="4968552" cy="3147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87624" y="2186790"/>
            <a:ext cx="5112568" cy="338554"/>
          </a:xfrm>
          <a:prstGeom prst="rect">
            <a:avLst/>
          </a:prstGeom>
          <a:noFill/>
        </p:spPr>
        <p:txBody>
          <a:bodyPr wrap="square" rtlCol="0">
            <a:spAutoFit/>
          </a:bodyPr>
          <a:lstStyle/>
          <a:p>
            <a:r>
              <a:rPr lang="en-US" altLang="zh-CN" sz="1600" b="0" dirty="0">
                <a:solidFill>
                  <a:schemeClr val="tx2"/>
                </a:solidFill>
              </a:rPr>
              <a:t>3</a:t>
            </a:r>
            <a:r>
              <a:rPr lang="zh-CN" altLang="en-US" sz="1600" b="0" dirty="0">
                <a:solidFill>
                  <a:schemeClr val="tx2"/>
                </a:solidFill>
              </a:rPr>
              <a:t>个稳定的商业项目</a:t>
            </a:r>
            <a:r>
              <a:rPr lang="en-US" altLang="zh-CN" sz="1600" b="0" dirty="0">
                <a:solidFill>
                  <a:schemeClr val="tx2"/>
                </a:solidFill>
              </a:rPr>
              <a:t>13</a:t>
            </a:r>
            <a:r>
              <a:rPr lang="zh-CN" altLang="en-US" sz="1600" b="0" dirty="0">
                <a:solidFill>
                  <a:schemeClr val="tx2"/>
                </a:solidFill>
              </a:rPr>
              <a:t>个稳定的开源项目。</a:t>
            </a:r>
          </a:p>
        </p:txBody>
      </p:sp>
    </p:spTree>
    <p:custDataLst>
      <p:tags r:id="rId1"/>
    </p:custDataLst>
    <p:extLst>
      <p:ext uri="{BB962C8B-B14F-4D97-AF65-F5344CB8AC3E}">
        <p14:creationId xmlns:p14="http://schemas.microsoft.com/office/powerpoint/2010/main" val="351180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13</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15" name="矩形 14"/>
          <p:cNvSpPr>
            <a:spLocks noChangeArrowheads="1"/>
          </p:cNvSpPr>
          <p:nvPr/>
        </p:nvSpPr>
        <p:spPr bwMode="auto">
          <a:xfrm>
            <a:off x="748833" y="1628800"/>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垂直比较</a:t>
            </a:r>
            <a:endParaRPr lang="en-US" altLang="zh-CN" sz="2000" dirty="0">
              <a:solidFill>
                <a:schemeClr val="tx2"/>
              </a:solidFill>
              <a:latin typeface="Times New Roman" pitchFamily="18" charset="0"/>
              <a:cs typeface="Times New Roman" pitchFamily="18" charset="0"/>
            </a:endParaRPr>
          </a:p>
        </p:txBody>
      </p:sp>
      <p:sp>
        <p:nvSpPr>
          <p:cNvPr id="3" name="TextBox 2"/>
          <p:cNvSpPr txBox="1"/>
          <p:nvPr/>
        </p:nvSpPr>
        <p:spPr>
          <a:xfrm>
            <a:off x="1187624" y="2186790"/>
            <a:ext cx="5112568" cy="338554"/>
          </a:xfrm>
          <a:prstGeom prst="rect">
            <a:avLst/>
          </a:prstGeom>
          <a:noFill/>
        </p:spPr>
        <p:txBody>
          <a:bodyPr wrap="square" rtlCol="0">
            <a:spAutoFit/>
          </a:bodyPr>
          <a:lstStyle/>
          <a:p>
            <a:r>
              <a:rPr lang="zh-CN" altLang="en-US" sz="1600" b="0" dirty="0">
                <a:solidFill>
                  <a:schemeClr val="tx2"/>
                </a:solidFill>
              </a:rPr>
              <a:t>一个项目从</a:t>
            </a:r>
            <a:r>
              <a:rPr lang="en-US" altLang="zh-CN" sz="1600" b="0" dirty="0">
                <a:solidFill>
                  <a:schemeClr val="tx2"/>
                </a:solidFill>
              </a:rPr>
              <a:t>2009</a:t>
            </a:r>
            <a:r>
              <a:rPr lang="zh-CN" altLang="en-US" sz="1600" b="0" dirty="0">
                <a:solidFill>
                  <a:schemeClr val="tx2"/>
                </a:solidFill>
              </a:rPr>
              <a:t>年以来发布的</a:t>
            </a:r>
            <a:r>
              <a:rPr lang="en-US" altLang="zh-CN" sz="1600" b="0" dirty="0">
                <a:solidFill>
                  <a:schemeClr val="tx2"/>
                </a:solidFill>
              </a:rPr>
              <a:t>29</a:t>
            </a:r>
            <a:r>
              <a:rPr lang="zh-CN" altLang="en-US" sz="1600" b="0" dirty="0">
                <a:solidFill>
                  <a:schemeClr val="tx2"/>
                </a:solidFill>
              </a:rPr>
              <a:t>个版本数据。</a:t>
            </a:r>
          </a:p>
        </p:txBody>
      </p:sp>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893" y="2780928"/>
            <a:ext cx="40767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796136" y="2780928"/>
            <a:ext cx="2736304" cy="369332"/>
          </a:xfrm>
          <a:prstGeom prst="rect">
            <a:avLst/>
          </a:prstGeom>
          <a:noFill/>
        </p:spPr>
        <p:txBody>
          <a:bodyPr wrap="square" rtlCol="0">
            <a:spAutoFit/>
          </a:bodyPr>
          <a:lstStyle/>
          <a:p>
            <a:r>
              <a:rPr lang="zh-CN" altLang="en-US" dirty="0">
                <a:solidFill>
                  <a:schemeClr val="tx2"/>
                </a:solidFill>
              </a:rPr>
              <a:t>重构、新的模式</a:t>
            </a:r>
          </a:p>
        </p:txBody>
      </p:sp>
      <p:sp>
        <p:nvSpPr>
          <p:cNvPr id="11" name="TextBox 10"/>
          <p:cNvSpPr txBox="1"/>
          <p:nvPr/>
        </p:nvSpPr>
        <p:spPr>
          <a:xfrm>
            <a:off x="5794374" y="4011796"/>
            <a:ext cx="2736304" cy="369332"/>
          </a:xfrm>
          <a:prstGeom prst="rect">
            <a:avLst/>
          </a:prstGeom>
          <a:noFill/>
        </p:spPr>
        <p:txBody>
          <a:bodyPr wrap="square" rtlCol="0">
            <a:spAutoFit/>
          </a:bodyPr>
          <a:lstStyle/>
          <a:p>
            <a:r>
              <a:rPr lang="zh-CN" altLang="en-US" dirty="0">
                <a:solidFill>
                  <a:schemeClr val="tx2"/>
                </a:solidFill>
              </a:rPr>
              <a:t>新功能、维护变难了</a:t>
            </a:r>
          </a:p>
        </p:txBody>
      </p:sp>
      <p:sp>
        <p:nvSpPr>
          <p:cNvPr id="12" name="TextBox 11"/>
          <p:cNvSpPr txBox="1"/>
          <p:nvPr/>
        </p:nvSpPr>
        <p:spPr>
          <a:xfrm>
            <a:off x="5829564" y="5151853"/>
            <a:ext cx="2736304" cy="646331"/>
          </a:xfrm>
          <a:prstGeom prst="rect">
            <a:avLst/>
          </a:prstGeom>
          <a:noFill/>
        </p:spPr>
        <p:txBody>
          <a:bodyPr wrap="square" rtlCol="0">
            <a:spAutoFit/>
          </a:bodyPr>
          <a:lstStyle/>
          <a:p>
            <a:r>
              <a:rPr lang="zh-CN" altLang="en-US" dirty="0">
                <a:solidFill>
                  <a:schemeClr val="tx2"/>
                </a:solidFill>
              </a:rPr>
              <a:t>重构、</a:t>
            </a:r>
            <a:r>
              <a:rPr lang="en-US" altLang="zh-CN" dirty="0">
                <a:solidFill>
                  <a:schemeClr val="tx2"/>
                </a:solidFill>
              </a:rPr>
              <a:t>5</a:t>
            </a:r>
            <a:r>
              <a:rPr lang="zh-CN" altLang="en-US" dirty="0">
                <a:solidFill>
                  <a:schemeClr val="tx2"/>
                </a:solidFill>
              </a:rPr>
              <a:t>个接口被引用到耦合度很高的部分中</a:t>
            </a:r>
          </a:p>
        </p:txBody>
      </p:sp>
    </p:spTree>
    <p:custDataLst>
      <p:tags r:id="rId1"/>
    </p:custDataLst>
    <p:extLst>
      <p:ext uri="{BB962C8B-B14F-4D97-AF65-F5344CB8AC3E}">
        <p14:creationId xmlns:p14="http://schemas.microsoft.com/office/powerpoint/2010/main" val="173423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P spid="11"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标题 1"/>
          <p:cNvSpPr>
            <a:spLocks noGrp="1"/>
          </p:cNvSpPr>
          <p:nvPr>
            <p:ph type="title"/>
          </p:nvPr>
        </p:nvSpPr>
        <p:spPr/>
        <p:txBody>
          <a:bodyPr/>
          <a:lstStyle/>
          <a:p>
            <a:pPr eaLnBrk="1" hangingPunct="1"/>
            <a:r>
              <a:rPr lang="en-US" altLang="zh-CN" dirty="0">
                <a:latin typeface="Verdana" pitchFamily="34" charset="0"/>
                <a:ea typeface="宋体" pitchFamily="2" charset="-122"/>
              </a:rPr>
              <a:t>4.</a:t>
            </a:r>
            <a:r>
              <a:rPr lang="zh-CN" altLang="en-US" dirty="0">
                <a:latin typeface="Times New Roman" panose="02020603050405020304" pitchFamily="18" charset="0"/>
                <a:ea typeface="宋体" pitchFamily="2" charset="-122"/>
                <a:cs typeface="Times New Roman" panose="02020603050405020304" pitchFamily="18" charset="0"/>
              </a:rPr>
              <a:t>验证</a:t>
            </a:r>
          </a:p>
        </p:txBody>
      </p:sp>
      <p:sp>
        <p:nvSpPr>
          <p:cNvPr id="6" name="灯片编号占位符 6"/>
          <p:cNvSpPr>
            <a:spLocks noGrp="1"/>
          </p:cNvSpPr>
          <p:nvPr>
            <p:ph type="sldNum" sz="quarter" idx="10"/>
          </p:nvPr>
        </p:nvSpPr>
        <p:spPr>
          <a:xfrm>
            <a:off x="3276600" y="6480175"/>
            <a:ext cx="2133600" cy="292100"/>
          </a:xfrm>
        </p:spPr>
        <p:txBody>
          <a:bodyPr/>
          <a:lstStyle/>
          <a:p>
            <a:pPr>
              <a:defRPr/>
            </a:pPr>
            <a:r>
              <a:rPr lang="en-US" altLang="zh-CN" dirty="0">
                <a:solidFill>
                  <a:srgbClr val="000000"/>
                </a:solidFill>
              </a:rPr>
              <a:t>14</a:t>
            </a:r>
          </a:p>
        </p:txBody>
      </p:sp>
      <p:pic>
        <p:nvPicPr>
          <p:cNvPr id="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4" y="-2196"/>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p:cNvSpPr txBox="1">
            <a:spLocks noChangeArrowheads="1"/>
          </p:cNvSpPr>
          <p:nvPr/>
        </p:nvSpPr>
        <p:spPr bwMode="auto">
          <a:xfrm>
            <a:off x="250825" y="982641"/>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solidFill>
                  <a:srgbClr val="1D528D"/>
                </a:solidFill>
                <a:latin typeface="Times New Roman" panose="02020603050405020304" pitchFamily="18" charset="0"/>
                <a:cs typeface="Times New Roman" panose="02020603050405020304" pitchFamily="18" charset="0"/>
              </a:rPr>
              <a:t>验证结论</a:t>
            </a:r>
          </a:p>
        </p:txBody>
      </p:sp>
      <p:sp>
        <p:nvSpPr>
          <p:cNvPr id="15" name="矩形 14"/>
          <p:cNvSpPr>
            <a:spLocks noChangeArrowheads="1"/>
          </p:cNvSpPr>
          <p:nvPr/>
        </p:nvSpPr>
        <p:spPr bwMode="auto">
          <a:xfrm>
            <a:off x="748833" y="1628800"/>
            <a:ext cx="460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水平比较</a:t>
            </a:r>
            <a:endParaRPr lang="en-US" altLang="zh-CN" sz="2000" dirty="0">
              <a:solidFill>
                <a:schemeClr val="tx2"/>
              </a:solidFill>
              <a:latin typeface="Times New Roman" pitchFamily="18" charset="0"/>
              <a:cs typeface="Times New Roman" pitchFamily="18" charset="0"/>
            </a:endParaRPr>
          </a:p>
        </p:txBody>
      </p:sp>
      <p:sp>
        <p:nvSpPr>
          <p:cNvPr id="3" name="TextBox 2"/>
          <p:cNvSpPr txBox="1"/>
          <p:nvPr/>
        </p:nvSpPr>
        <p:spPr>
          <a:xfrm>
            <a:off x="1187624" y="2186790"/>
            <a:ext cx="5112568" cy="338554"/>
          </a:xfrm>
          <a:prstGeom prst="rect">
            <a:avLst/>
          </a:prstGeom>
          <a:noFill/>
        </p:spPr>
        <p:txBody>
          <a:bodyPr wrap="square" rtlCol="0">
            <a:spAutoFit/>
          </a:bodyPr>
          <a:lstStyle/>
          <a:p>
            <a:r>
              <a:rPr lang="zh-CN" altLang="en-US" sz="1600" b="0" dirty="0">
                <a:solidFill>
                  <a:schemeClr val="tx2"/>
                </a:solidFill>
              </a:rPr>
              <a:t>不同项目的</a:t>
            </a:r>
            <a:r>
              <a:rPr lang="en-US" altLang="zh-CN" sz="1600" b="0" dirty="0">
                <a:solidFill>
                  <a:schemeClr val="tx2"/>
                </a:solidFill>
              </a:rPr>
              <a:t>DL</a:t>
            </a:r>
            <a:r>
              <a:rPr lang="zh-CN" altLang="en-US" sz="1600" b="0" dirty="0">
                <a:solidFill>
                  <a:schemeClr val="tx2"/>
                </a:solidFill>
              </a:rPr>
              <a:t>越高越容易维护</a:t>
            </a:r>
          </a:p>
        </p:txBody>
      </p: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39" y="3068960"/>
            <a:ext cx="6427381"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01058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idx="4294967295"/>
          </p:nvPr>
        </p:nvSpPr>
        <p:spPr>
          <a:xfrm>
            <a:off x="539750" y="1916112"/>
            <a:ext cx="8352730" cy="1584895"/>
          </a:xfrm>
          <a:extLst>
            <a:ext uri="{91240B29-F687-4F45-9708-019B960494DF}">
              <a14:hiddenLine xmlns:a14="http://schemas.microsoft.com/office/drawing/2010/main" w="12700">
                <a:solidFill>
                  <a:srgbClr val="C6E2B2"/>
                </a:solidFill>
                <a:miter lim="800000"/>
                <a:headEnd/>
                <a:tailEnd/>
              </a14:hiddenLine>
            </a:ext>
          </a:extLst>
        </p:spPr>
        <p:txBody>
          <a:bodyPr/>
          <a:lstStyle/>
          <a:p>
            <a:pPr algn="ctr" eaLnBrk="1" hangingPunct="1">
              <a:lnSpc>
                <a:spcPct val="150000"/>
              </a:lnSpc>
            </a:pPr>
            <a:r>
              <a:rPr lang="en-US" altLang="zh-CN" sz="2800" b="1" dirty="0">
                <a:solidFill>
                  <a:schemeClr val="tx1"/>
                </a:solidFill>
                <a:latin typeface="Georgia" panose="02040502050405020303" pitchFamily="18" charset="0"/>
                <a:ea typeface="黑体" panose="02010609060101010101" pitchFamily="49" charset="-122"/>
                <a:cs typeface="Times New Roman" panose="02020603050405020304" pitchFamily="18" charset="0"/>
              </a:rPr>
              <a:t>Identifying and Quantifying Architectural Debt</a:t>
            </a:r>
          </a:p>
        </p:txBody>
      </p:sp>
      <p:sp>
        <p:nvSpPr>
          <p:cNvPr id="3075" name="TextBox 4"/>
          <p:cNvSpPr txBox="1">
            <a:spLocks noChangeArrowheads="1"/>
          </p:cNvSpPr>
          <p:nvPr/>
        </p:nvSpPr>
        <p:spPr bwMode="auto">
          <a:xfrm>
            <a:off x="2555924" y="4250390"/>
            <a:ext cx="43203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lnSpc>
                <a:spcPct val="150000"/>
              </a:lnSpc>
            </a:pPr>
            <a:r>
              <a:rPr lang="en-US" altLang="zh-CN" dirty="0">
                <a:solidFill>
                  <a:schemeClr val="tx2"/>
                </a:solidFill>
                <a:latin typeface="Times New Roman" panose="02020603050405020304" pitchFamily="18" charset="0"/>
                <a:cs typeface="Times New Roman" panose="02020603050405020304" pitchFamily="18" charset="0"/>
              </a:rPr>
              <a:t>Lu Xiao, </a:t>
            </a:r>
            <a:r>
              <a:rPr lang="en-US" altLang="zh-CN" dirty="0" err="1">
                <a:solidFill>
                  <a:schemeClr val="tx2"/>
                </a:solidFill>
                <a:latin typeface="Times New Roman" panose="02020603050405020304" pitchFamily="18" charset="0"/>
                <a:cs typeface="Times New Roman" panose="02020603050405020304" pitchFamily="18" charset="0"/>
              </a:rPr>
              <a:t>Yuanfang</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err="1">
                <a:solidFill>
                  <a:schemeClr val="tx2"/>
                </a:solidFill>
                <a:latin typeface="Times New Roman" panose="02020603050405020304" pitchFamily="18" charset="0"/>
                <a:cs typeface="Times New Roman" panose="02020603050405020304" pitchFamily="18" charset="0"/>
              </a:rPr>
              <a:t>Cai</a:t>
            </a:r>
            <a:r>
              <a:rPr lang="en-US" altLang="zh-CN" dirty="0">
                <a:solidFill>
                  <a:schemeClr val="tx2"/>
                </a:solidFill>
                <a:latin typeface="Times New Roman" panose="02020603050405020304" pitchFamily="18" charset="0"/>
                <a:cs typeface="Times New Roman" panose="02020603050405020304" pitchFamily="18" charset="0"/>
              </a:rPr>
              <a:t>, Rick </a:t>
            </a:r>
            <a:r>
              <a:rPr lang="en-US" altLang="zh-CN" dirty="0" err="1">
                <a:solidFill>
                  <a:schemeClr val="tx2"/>
                </a:solidFill>
                <a:latin typeface="Times New Roman" panose="02020603050405020304" pitchFamily="18" charset="0"/>
                <a:cs typeface="Times New Roman" panose="02020603050405020304" pitchFamily="18" charset="0"/>
              </a:rPr>
              <a:t>Kazman</a:t>
            </a:r>
            <a:r>
              <a:rPr lang="en-US" altLang="zh-CN" dirty="0">
                <a:solidFill>
                  <a:schemeClr val="tx2"/>
                </a:solidFill>
                <a:latin typeface="Times New Roman" panose="02020603050405020304" pitchFamily="18" charset="0"/>
                <a:cs typeface="Times New Roman" panose="02020603050405020304" pitchFamily="18" charset="0"/>
              </a:rPr>
              <a:t>, Ran Mo and </a:t>
            </a:r>
            <a:r>
              <a:rPr lang="en-US" altLang="zh-CN" dirty="0" err="1">
                <a:solidFill>
                  <a:schemeClr val="tx2"/>
                </a:solidFill>
                <a:latin typeface="Times New Roman" panose="02020603050405020304" pitchFamily="18" charset="0"/>
                <a:cs typeface="Times New Roman" panose="02020603050405020304" pitchFamily="18" charset="0"/>
              </a:rPr>
              <a:t>Qiong</a:t>
            </a:r>
            <a:r>
              <a:rPr lang="en-US" altLang="zh-CN" dirty="0">
                <a:solidFill>
                  <a:schemeClr val="tx2"/>
                </a:solidFill>
                <a:latin typeface="Times New Roman" panose="02020603050405020304" pitchFamily="18" charset="0"/>
                <a:cs typeface="Times New Roman" panose="02020603050405020304" pitchFamily="18" charset="0"/>
              </a:rPr>
              <a:t> Feng</a:t>
            </a:r>
          </a:p>
        </p:txBody>
      </p:sp>
      <p:pic>
        <p:nvPicPr>
          <p:cNvPr id="3076" name="Picture 6" descr="http://ts4.cn.mm.bing.net/th?id=I.4697973446345403&amp;pid=1.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28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460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dirty="0">
                <a:latin typeface="Verdana" pitchFamily="34" charset="0"/>
                <a:ea typeface="宋体" pitchFamily="2" charset="-122"/>
              </a:rPr>
              <a:t>1.</a:t>
            </a:r>
            <a:r>
              <a:rPr lang="zh-CN" altLang="en-US" dirty="0">
                <a:latin typeface="Verdana" pitchFamily="34" charset="0"/>
                <a:ea typeface="宋体" pitchFamily="2" charset="-122"/>
              </a:rPr>
              <a:t> 背景</a:t>
            </a:r>
          </a:p>
        </p:txBody>
      </p:sp>
      <p:sp>
        <p:nvSpPr>
          <p:cNvPr id="5123" name="TextBox 9"/>
          <p:cNvSpPr txBox="1">
            <a:spLocks noChangeArrowheads="1"/>
          </p:cNvSpPr>
          <p:nvPr/>
        </p:nvSpPr>
        <p:spPr bwMode="auto">
          <a:xfrm>
            <a:off x="250825" y="981075"/>
            <a:ext cx="73455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技术负债</a:t>
            </a:r>
            <a:r>
              <a:rPr lang="en-US" altLang="zh-CN" sz="2400" dirty="0">
                <a:latin typeface="Verdana" pitchFamily="34" charset="0"/>
              </a:rPr>
              <a:t> (Technical Debt)—TD</a:t>
            </a: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53</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611561" y="1939288"/>
            <a:ext cx="763284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技术负债比喻由漫无计划的软件架构，或者匆忙的软件开发引起的长期后果。</a:t>
            </a:r>
            <a:endParaRPr lang="en-US" altLang="zh-CN" sz="2000" dirty="0">
              <a:solidFill>
                <a:schemeClr val="tx2"/>
              </a:solidFill>
              <a:latin typeface="Times New Roman" pitchFamily="18" charset="0"/>
              <a:cs typeface="Times New Roman" pitchFamily="18" charset="0"/>
            </a:endParaRPr>
          </a:p>
        </p:txBody>
      </p:sp>
      <p:sp>
        <p:nvSpPr>
          <p:cNvPr id="9" name="矩形 9"/>
          <p:cNvSpPr>
            <a:spLocks noChangeArrowheads="1"/>
          </p:cNvSpPr>
          <p:nvPr/>
        </p:nvSpPr>
        <p:spPr bwMode="auto">
          <a:xfrm>
            <a:off x="611560" y="3040376"/>
            <a:ext cx="7632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真实债务总是从一个本金开始，并以一定的利率增长。如何量化软件投资中的本金和利率一直是一个挑战。</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600929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1. </a:t>
            </a:r>
            <a:r>
              <a:rPr lang="zh-CN" altLang="en-US" dirty="0">
                <a:latin typeface="Verdana" pitchFamily="34" charset="0"/>
                <a:ea typeface="宋体" pitchFamily="2" charset="-122"/>
              </a:rPr>
              <a:t>背景</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作者的前期工作</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539552" y="1673513"/>
            <a:ext cx="781526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软件系统中大多数易出错的源文件存在架构上的关系。</a:t>
            </a:r>
            <a:endParaRPr lang="en-US" altLang="zh-CN" sz="2000" dirty="0">
              <a:solidFill>
                <a:schemeClr val="tx2"/>
              </a:solidFill>
              <a:latin typeface="Times New Roman" pitchFamily="18" charset="0"/>
              <a:cs typeface="Times New Roman" pitchFamily="18" charset="0"/>
            </a:endParaRPr>
          </a:p>
          <a:p>
            <a:pPr marL="285750" indent="-285750">
              <a:spcBef>
                <a:spcPts val="1200"/>
              </a:spcBef>
              <a:spcAft>
                <a:spcPts val="1200"/>
              </a:spcAft>
              <a:buFont typeface="Wingdings" pitchFamily="2" charset="2"/>
              <a:buChar char="l"/>
            </a:pPr>
            <a:r>
              <a:rPr lang="zh-CN" altLang="en-US" sz="2000" dirty="0">
                <a:solidFill>
                  <a:schemeClr val="tx2"/>
                </a:solidFill>
                <a:latin typeface="Times New Roman" pitchFamily="18" charset="0"/>
                <a:cs typeface="Times New Roman" pitchFamily="18" charset="0"/>
              </a:rPr>
              <a:t>有缺陷的架构关系在这些文件之间传播缺陷，并且随着时间增加，会累积高额的维护成本。</a:t>
            </a:r>
            <a:endParaRPr lang="en-US" altLang="zh-CN" sz="2000" dirty="0">
              <a:solidFill>
                <a:schemeClr val="tx2"/>
              </a:solidFill>
              <a:latin typeface="Times New Roman" pitchFamily="18" charset="0"/>
              <a:cs typeface="Times New Roman" pitchFamily="18" charset="0"/>
            </a:endParaRPr>
          </a:p>
        </p:txBody>
      </p:sp>
      <p:sp>
        <p:nvSpPr>
          <p:cNvPr id="10" name="TextBox 9"/>
          <p:cNvSpPr txBox="1">
            <a:spLocks noChangeArrowheads="1"/>
          </p:cNvSpPr>
          <p:nvPr/>
        </p:nvSpPr>
        <p:spPr bwMode="auto">
          <a:xfrm>
            <a:off x="322872" y="3293568"/>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solidFill>
                  <a:srgbClr val="1D528D"/>
                </a:solidFill>
                <a:latin typeface="Verdana" pitchFamily="34" charset="0"/>
              </a:rPr>
              <a:t> 方法的目标</a:t>
            </a:r>
            <a:endParaRPr lang="en-US" altLang="zh-CN" sz="2400" dirty="0">
              <a:solidFill>
                <a:srgbClr val="1D528D"/>
              </a:solidFill>
              <a:latin typeface="Verdana" pitchFamily="34" charset="0"/>
            </a:endParaRPr>
          </a:p>
        </p:txBody>
      </p:sp>
      <p:sp>
        <p:nvSpPr>
          <p:cNvPr id="11" name="矩形 9"/>
          <p:cNvSpPr>
            <a:spLocks noChangeArrowheads="1"/>
          </p:cNvSpPr>
          <p:nvPr/>
        </p:nvSpPr>
        <p:spPr bwMode="auto">
          <a:xfrm>
            <a:off x="717178" y="4005064"/>
            <a:ext cx="7815262"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2600"/>
              </a:lnSpc>
              <a:spcBef>
                <a:spcPts val="1200"/>
              </a:spcBef>
              <a:spcAft>
                <a:spcPts val="1200"/>
              </a:spcAft>
            </a:pPr>
            <a:r>
              <a:rPr lang="zh-CN" altLang="en-US" sz="2000" dirty="0">
                <a:solidFill>
                  <a:schemeClr val="tx2"/>
                </a:solidFill>
                <a:latin typeface="Times New Roman" pitchFamily="18" charset="0"/>
                <a:cs typeface="Times New Roman" pitchFamily="18" charset="0"/>
              </a:rPr>
              <a:t>量化架构负债，自动识别架构负债，量化维护成本，并对维护成本进行建模。通过量化架构负债来推进对架构负债的理解和管理。</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07915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anim calcmode="lin" valueType="num">
                                      <p:cBhvr>
                                        <p:cTn id="11" dur="500" fill="hold"/>
                                        <p:tgtEl>
                                          <p:spTgt spid="11"/>
                                        </p:tgtEl>
                                        <p:attrNameLst>
                                          <p:attrName>ppt_x</p:attrName>
                                        </p:attrNameLst>
                                      </p:cBhvr>
                                      <p:tavLst>
                                        <p:tav tm="0">
                                          <p:val>
                                            <p:strVal val="#ppt_x"/>
                                          </p:val>
                                        </p:tav>
                                        <p:tav tm="100000">
                                          <p:val>
                                            <p:strVal val="#ppt_x"/>
                                          </p:val>
                                        </p:tav>
                                      </p:tavLst>
                                    </p:anim>
                                    <p:anim calcmode="lin" valueType="num">
                                      <p:cBhvr>
                                        <p:cTn id="12"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79215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架构负债</a:t>
            </a:r>
            <a:r>
              <a:rPr lang="en-US" altLang="zh-CN" sz="2400" dirty="0">
                <a:latin typeface="Verdana" pitchFamily="34" charset="0"/>
              </a:rPr>
              <a:t>(Architectural Debt)—ArchDebt</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11559" y="1862202"/>
            <a:ext cx="8346703" cy="1323439"/>
          </a:xfrm>
          <a:prstGeom prst="rect">
            <a:avLst/>
          </a:prstGeom>
          <a:noFill/>
        </p:spPr>
        <p:txBody>
          <a:bodyPr wrap="square" rtlCol="0">
            <a:spAutoFit/>
          </a:bodyPr>
          <a:lstStyle/>
          <a:p>
            <a:r>
              <a:rPr lang="zh-CN" altLang="en-US" sz="2000" dirty="0">
                <a:solidFill>
                  <a:schemeClr val="tx2"/>
                </a:solidFill>
                <a:latin typeface="Times New Roman" panose="02020603050405020304" pitchFamily="18" charset="0"/>
                <a:cs typeface="Times New Roman" panose="02020603050405020304" pitchFamily="18" charset="0"/>
              </a:rPr>
              <a:t>由两部分组成</a:t>
            </a:r>
            <a:r>
              <a:rPr lang="en-US" altLang="zh-CN" sz="2000" dirty="0">
                <a:solidFill>
                  <a:schemeClr val="tx2"/>
                </a:solidFill>
                <a:latin typeface="Times New Roman" panose="02020603050405020304" pitchFamily="18" charset="0"/>
                <a:cs typeface="Times New Roman" panose="02020603050405020304" pitchFamily="18" charset="0"/>
              </a:rPr>
              <a:t>:  </a:t>
            </a:r>
          </a:p>
          <a:p>
            <a:pPr marL="457200" indent="-457200">
              <a:buAutoNum type="arabicParenR"/>
            </a:pPr>
            <a:r>
              <a:rPr lang="zh-CN" altLang="en-US" sz="2000" dirty="0">
                <a:solidFill>
                  <a:schemeClr val="tx2"/>
                </a:solidFill>
                <a:latin typeface="Times New Roman" panose="02020603050405020304" pitchFamily="18" charset="0"/>
                <a:cs typeface="Times New Roman" panose="02020603050405020304" pitchFamily="18" charset="0"/>
              </a:rPr>
              <a:t>一组结构上相关联的文件 </a:t>
            </a:r>
            <a:r>
              <a:rPr lang="en-US" altLang="zh-CN" sz="2000" dirty="0">
                <a:solidFill>
                  <a:schemeClr val="tx2"/>
                </a:solidFill>
                <a:latin typeface="Times New Roman" panose="02020603050405020304" pitchFamily="18" charset="0"/>
                <a:cs typeface="Times New Roman" panose="02020603050405020304" pitchFamily="18" charset="0"/>
              </a:rPr>
              <a:t>(a group of architecturally connected files)</a:t>
            </a:r>
          </a:p>
          <a:p>
            <a:pPr marL="457200" indent="-457200">
              <a:buAutoNum type="arabicParenR"/>
            </a:pPr>
            <a:r>
              <a:rPr lang="zh-CN" altLang="en-US" sz="2000" dirty="0">
                <a:solidFill>
                  <a:schemeClr val="tx2"/>
                </a:solidFill>
                <a:latin typeface="Times New Roman" panose="02020603050405020304" pitchFamily="18" charset="0"/>
                <a:cs typeface="Times New Roman" panose="02020603050405020304" pitchFamily="18" charset="0"/>
              </a:rPr>
              <a:t>针对这些文件的维护成本增长模型 </a:t>
            </a:r>
            <a:r>
              <a:rPr lang="en-US" altLang="zh-CN" sz="2000" dirty="0">
                <a:solidFill>
                  <a:schemeClr val="tx2"/>
                </a:solidFill>
                <a:latin typeface="Times New Roman" panose="02020603050405020304" pitchFamily="18" charset="0"/>
                <a:cs typeface="Times New Roman" panose="02020603050405020304" pitchFamily="18" charset="0"/>
              </a:rPr>
              <a:t>(a model of the maintenance cost growth for such files)</a:t>
            </a:r>
            <a:endParaRPr lang="zh-CN" altLang="en-US" sz="2000" dirty="0">
              <a:solidFill>
                <a:schemeClr val="tx2"/>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a:stretch>
            <a:fillRect/>
          </a:stretch>
        </p:blipFill>
        <p:spPr>
          <a:xfrm>
            <a:off x="1645024" y="3501008"/>
            <a:ext cx="5396752" cy="514574"/>
          </a:xfrm>
          <a:prstGeom prst="rect">
            <a:avLst/>
          </a:prstGeom>
        </p:spPr>
      </p:pic>
    </p:spTree>
    <p:extLst>
      <p:ext uri="{BB962C8B-B14F-4D97-AF65-F5344CB8AC3E}">
        <p14:creationId xmlns:p14="http://schemas.microsoft.com/office/powerpoint/2010/main" val="38514203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8308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a:t>
            </a:r>
            <a:r>
              <a:rPr lang="zh-CN" altLang="en-US" sz="2400" dirty="0">
                <a:latin typeface="Verdana" pitchFamily="34" charset="0"/>
              </a:rPr>
              <a:t>设计规则空间</a:t>
            </a:r>
            <a:r>
              <a:rPr lang="en-US" altLang="zh-CN" sz="2400" dirty="0">
                <a:latin typeface="Verdana" pitchFamily="34" charset="0"/>
              </a:rPr>
              <a:t> (Design Rule Space) —</a:t>
            </a:r>
            <a:r>
              <a:rPr lang="en-US" altLang="zh-CN" sz="2400" dirty="0" err="1">
                <a:latin typeface="Verdana" pitchFamily="34" charset="0"/>
              </a:rPr>
              <a:t>DRSpace</a:t>
            </a:r>
            <a:endParaRPr lang="en-US" altLang="zh-CN" sz="2400" dirty="0">
              <a:latin typeface="Verdana" pitchFamily="34" charset="0"/>
            </a:endParaRPr>
          </a:p>
        </p:txBody>
      </p:sp>
      <p:sp>
        <p:nvSpPr>
          <p:cNvPr id="5" name="矩形 9"/>
          <p:cNvSpPr>
            <a:spLocks noChangeArrowheads="1"/>
          </p:cNvSpPr>
          <p:nvPr/>
        </p:nvSpPr>
        <p:spPr bwMode="auto">
          <a:xfrm>
            <a:off x="611561" y="1640994"/>
            <a:ext cx="794789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chemeClr val="tx2"/>
                </a:solidFill>
                <a:latin typeface="Times New Roman" pitchFamily="18" charset="0"/>
                <a:cs typeface="Times New Roman" pitchFamily="18" charset="0"/>
              </a:rPr>
              <a:t>一种新的架构模型 </a:t>
            </a:r>
            <a:r>
              <a:rPr lang="en-US" altLang="zh-CN" sz="2000" dirty="0">
                <a:solidFill>
                  <a:schemeClr val="tx2"/>
                </a:solidFill>
                <a:latin typeface="Times New Roman" pitchFamily="18" charset="0"/>
                <a:cs typeface="Times New Roman" pitchFamily="18" charset="0"/>
              </a:rPr>
              <a:t>—</a:t>
            </a:r>
            <a:r>
              <a:rPr lang="zh-CN" altLang="en-US" sz="2000" dirty="0">
                <a:solidFill>
                  <a:schemeClr val="tx2"/>
                </a:solidFill>
                <a:latin typeface="Times New Roman" pitchFamily="18" charset="0"/>
                <a:cs typeface="Times New Roman" pitchFamily="18" charset="0"/>
              </a:rPr>
              <a:t>将软件结构表示为一组重叠的设计规则空间的集合，每一个设计规则空间反映结构唯一的一个方面。</a:t>
            </a:r>
            <a:r>
              <a:rPr lang="en-US" altLang="zh-CN" sz="2000" dirty="0">
                <a:solidFill>
                  <a:schemeClr val="tx2"/>
                </a:solidFill>
                <a:latin typeface="Times New Roman" pitchFamily="18" charset="0"/>
                <a:cs typeface="Times New Roman" pitchFamily="18" charset="0"/>
              </a:rPr>
              <a:t> </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9"/>
          <p:cNvSpPr>
            <a:spLocks noChangeArrowheads="1"/>
          </p:cNvSpPr>
          <p:nvPr/>
        </p:nvSpPr>
        <p:spPr bwMode="auto">
          <a:xfrm>
            <a:off x="562143" y="3356992"/>
            <a:ext cx="807207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0"/>
              </a:spcAft>
              <a:defRPr/>
            </a:pPr>
            <a:r>
              <a:rPr lang="en-US" altLang="zh-CN" sz="2000" dirty="0" err="1">
                <a:solidFill>
                  <a:schemeClr val="tx2"/>
                </a:solidFill>
                <a:latin typeface="Times New Roman" panose="02020603050405020304" pitchFamily="18" charset="0"/>
                <a:cs typeface="Times New Roman" panose="02020603050405020304" pitchFamily="18" charset="0"/>
              </a:rPr>
              <a:t>DRSpace</a:t>
            </a:r>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anose="02020603050405020304" pitchFamily="18" charset="0"/>
                <a:cs typeface="Times New Roman" panose="02020603050405020304" pitchFamily="18" charset="0"/>
              </a:rPr>
              <a:t>的特点：</a:t>
            </a:r>
            <a:endParaRPr lang="en-US" altLang="zh-CN" sz="2000" dirty="0">
              <a:solidFill>
                <a:schemeClr val="tx2"/>
              </a:solidFill>
              <a:latin typeface="Times New Roman" panose="02020603050405020304" pitchFamily="18" charset="0"/>
              <a:cs typeface="Times New Roman" panose="02020603050405020304" pitchFamily="18" charset="0"/>
            </a:endParaRPr>
          </a:p>
          <a:p>
            <a:pPr marL="285750" indent="-285750">
              <a:spcBef>
                <a:spcPts val="1200"/>
              </a:spcBef>
              <a:spcAft>
                <a:spcPts val="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系统源文件的子集，包括这些文件之间的关系（依赖）。</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285750" indent="-285750">
              <a:spcBef>
                <a:spcPts val="1200"/>
              </a:spcBef>
              <a:spcAft>
                <a:spcPts val="0"/>
              </a:spcAft>
              <a:buFont typeface="Wingdings" pitchFamily="2" charset="2"/>
              <a:buChar char="l"/>
              <a:defRPr/>
            </a:pPr>
            <a:r>
              <a:rPr lang="zh-CN" altLang="en-US" sz="2000" dirty="0">
                <a:solidFill>
                  <a:schemeClr val="tx2"/>
                </a:solidFill>
                <a:latin typeface="Times New Roman" panose="02020603050405020304" pitchFamily="18" charset="0"/>
                <a:cs typeface="Times New Roman" panose="02020603050405020304" pitchFamily="18" charset="0"/>
              </a:rPr>
              <a:t>拥有一个或多个</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主文件 </a:t>
            </a:r>
            <a:r>
              <a:rPr lang="en-US" altLang="zh-CN" sz="2000" dirty="0">
                <a:solidFill>
                  <a:schemeClr val="tx2"/>
                </a:solidFill>
                <a:latin typeface="Times New Roman" panose="02020603050405020304" pitchFamily="18" charset="0"/>
                <a:cs typeface="Times New Roman" panose="02020603050405020304" pitchFamily="18" charset="0"/>
              </a:rPr>
              <a:t>(leading file)”   —</a:t>
            </a:r>
            <a:r>
              <a:rPr lang="en-US" altLang="zh-CN" sz="2000" dirty="0" err="1">
                <a:solidFill>
                  <a:schemeClr val="tx2"/>
                </a:solidFill>
                <a:latin typeface="Times New Roman" panose="02020603050405020304" pitchFamily="18" charset="0"/>
                <a:cs typeface="Times New Roman" panose="02020603050405020304" pitchFamily="18" charset="0"/>
              </a:rPr>
              <a:t>DRSpace</a:t>
            </a:r>
            <a:r>
              <a:rPr lang="zh-CN" altLang="en-US" sz="2000" dirty="0">
                <a:solidFill>
                  <a:schemeClr val="tx2"/>
                </a:solidFill>
                <a:latin typeface="Times New Roman" panose="02020603050405020304" pitchFamily="18" charset="0"/>
                <a:cs typeface="Times New Roman" panose="02020603050405020304" pitchFamily="18" charset="0"/>
              </a:rPr>
              <a:t>中的其他所有文件直接或间接依赖于这个文件。</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45838" y="2422879"/>
            <a:ext cx="5696844" cy="531863"/>
          </a:xfrm>
          <a:prstGeom prst="rect">
            <a:avLst/>
          </a:prstGeom>
        </p:spPr>
      </p:pic>
    </p:spTree>
    <p:extLst>
      <p:ext uri="{BB962C8B-B14F-4D97-AF65-F5344CB8AC3E}">
        <p14:creationId xmlns:p14="http://schemas.microsoft.com/office/powerpoint/2010/main" val="20802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87074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设计结构矩阵</a:t>
            </a:r>
            <a:r>
              <a:rPr lang="en-US" altLang="zh-CN" sz="2400" dirty="0">
                <a:latin typeface="Verdana" pitchFamily="34" charset="0"/>
              </a:rPr>
              <a:t> (Design Structure Matrix ) —DSM</a:t>
            </a:r>
          </a:p>
        </p:txBody>
      </p:sp>
      <p:sp>
        <p:nvSpPr>
          <p:cNvPr id="12" name="矩形 9"/>
          <p:cNvSpPr>
            <a:spLocks noChangeArrowheads="1"/>
          </p:cNvSpPr>
          <p:nvPr/>
        </p:nvSpPr>
        <p:spPr bwMode="auto">
          <a:xfrm>
            <a:off x="611560" y="1591365"/>
            <a:ext cx="78152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ts val="1200"/>
              </a:spcBef>
              <a:spcAft>
                <a:spcPts val="0"/>
              </a:spcAft>
              <a:defRPr/>
            </a:pPr>
            <a:r>
              <a:rPr lang="zh-CN" altLang="en-US" sz="2000" dirty="0">
                <a:solidFill>
                  <a:schemeClr val="tx2"/>
                </a:solidFill>
                <a:latin typeface="Times New Roman" panose="02020603050405020304" pitchFamily="18" charset="0"/>
                <a:cs typeface="Times New Roman" panose="02020603050405020304" pitchFamily="18" charset="0"/>
              </a:rPr>
              <a:t>矩阵中的每一个元素代表一个源文件，每一个小格表示行、列文件之间的</a:t>
            </a:r>
            <a:r>
              <a:rPr lang="zh-CN" altLang="en-US" sz="2000" dirty="0">
                <a:solidFill>
                  <a:srgbClr val="1D528D"/>
                </a:solidFill>
                <a:latin typeface="Times New Roman" panose="02020603050405020304" pitchFamily="18" charset="0"/>
                <a:cs typeface="Times New Roman" panose="02020603050405020304" pitchFamily="18" charset="0"/>
              </a:rPr>
              <a:t>关系</a:t>
            </a:r>
            <a:endParaRPr lang="en-US" altLang="zh-CN" sz="2000" dirty="0">
              <a:solidFill>
                <a:srgbClr val="1D528D"/>
              </a:solidFill>
              <a:latin typeface="Times New Roman" panose="02020603050405020304" pitchFamily="18" charset="0"/>
              <a:cs typeface="Times New Roman" panose="02020603050405020304"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1253666" y="2373563"/>
            <a:ext cx="6179467" cy="2213861"/>
          </a:xfrm>
          <a:prstGeom prst="rect">
            <a:avLst/>
          </a:prstGeom>
        </p:spPr>
      </p:pic>
      <p:sp>
        <p:nvSpPr>
          <p:cNvPr id="11" name="文本框 10"/>
          <p:cNvSpPr txBox="1"/>
          <p:nvPr/>
        </p:nvSpPr>
        <p:spPr>
          <a:xfrm>
            <a:off x="611560" y="4861609"/>
            <a:ext cx="7815262" cy="1015663"/>
          </a:xfrm>
          <a:prstGeom prst="rect">
            <a:avLst/>
          </a:prstGeom>
          <a:noFill/>
        </p:spPr>
        <p:txBody>
          <a:bodyPr wrap="square" rtlCol="0">
            <a:spAutoFit/>
          </a:bodyPr>
          <a:lstStyle/>
          <a:p>
            <a:r>
              <a:rPr lang="zh-CN" altLang="en-US" sz="2000" dirty="0">
                <a:solidFill>
                  <a:srgbClr val="1D528D"/>
                </a:solidFill>
                <a:latin typeface="Times New Roman" panose="02020603050405020304" pitchFamily="18" charset="0"/>
                <a:cs typeface="Times New Roman" panose="02020603050405020304" pitchFamily="18" charset="0"/>
              </a:rPr>
              <a:t>“关系”包括两个方面</a:t>
            </a:r>
            <a:r>
              <a:rPr lang="en-US" altLang="zh-CN" sz="2000" dirty="0">
                <a:solidFill>
                  <a:srgbClr val="1D528D"/>
                </a:solidFill>
                <a:latin typeface="Times New Roman" panose="02020603050405020304" pitchFamily="18" charset="0"/>
                <a:cs typeface="Times New Roman" panose="02020603050405020304" pitchFamily="18" charset="0"/>
              </a:rPr>
              <a:t>:</a:t>
            </a:r>
          </a:p>
          <a:p>
            <a:r>
              <a:rPr lang="zh-CN" altLang="en-US" sz="2000" dirty="0">
                <a:solidFill>
                  <a:schemeClr val="tx2"/>
                </a:solidFill>
                <a:latin typeface="Times New Roman" panose="02020603050405020304" pitchFamily="18" charset="0"/>
                <a:cs typeface="Times New Roman" panose="02020603050405020304" pitchFamily="18" charset="0"/>
              </a:rPr>
              <a:t>结构依赖</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例如：</a:t>
            </a:r>
            <a:r>
              <a:rPr lang="en-US" altLang="zh-CN" sz="2000" dirty="0">
                <a:solidFill>
                  <a:schemeClr val="tx2"/>
                </a:solidFill>
                <a:latin typeface="Times New Roman" panose="02020603050405020304" pitchFamily="18" charset="0"/>
                <a:cs typeface="Times New Roman" panose="02020603050405020304" pitchFamily="18" charset="0"/>
              </a:rPr>
              <a:t>"Implement", "Extend", "Call "</a:t>
            </a:r>
          </a:p>
          <a:p>
            <a:r>
              <a:rPr lang="zh-CN" altLang="en-US" sz="2000" dirty="0">
                <a:solidFill>
                  <a:schemeClr val="tx2"/>
                </a:solidFill>
                <a:latin typeface="Times New Roman" panose="02020603050405020304" pitchFamily="18" charset="0"/>
                <a:cs typeface="Times New Roman" panose="02020603050405020304" pitchFamily="18" charset="0"/>
              </a:rPr>
              <a:t>历史依赖</a:t>
            </a:r>
            <a:r>
              <a:rPr lang="en-US" altLang="zh-CN" sz="2000" dirty="0">
                <a:solidFill>
                  <a:schemeClr val="tx2"/>
                </a:solidFill>
                <a:latin typeface="Times New Roman" panose="02020603050405020304" pitchFamily="18" charset="0"/>
                <a:cs typeface="Times New Roman" panose="02020603050405020304" pitchFamily="18" charset="0"/>
              </a:rPr>
              <a:t>—</a:t>
            </a:r>
            <a:r>
              <a:rPr lang="zh-CN" altLang="en-US" sz="2000" dirty="0">
                <a:solidFill>
                  <a:schemeClr val="tx2"/>
                </a:solidFill>
                <a:latin typeface="Times New Roman" panose="02020603050405020304" pitchFamily="18" charset="0"/>
                <a:cs typeface="Times New Roman" panose="02020603050405020304" pitchFamily="18" charset="0"/>
              </a:rPr>
              <a:t>在项目的修订历史中，两个文件一起发生改变的次数</a:t>
            </a:r>
            <a:endParaRPr lang="en-US" altLang="zh-CN"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231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Verdana" pitchFamily="34" charset="0"/>
                <a:ea typeface="宋体" pitchFamily="2" charset="-122"/>
              </a:rPr>
              <a:t>2.</a:t>
            </a:r>
            <a:r>
              <a:rPr lang="zh-CN" altLang="en-US" dirty="0">
                <a:latin typeface="Verdana" pitchFamily="34" charset="0"/>
                <a:ea typeface="宋体" pitchFamily="2" charset="-122"/>
              </a:rPr>
              <a:t>相关概念</a:t>
            </a:r>
            <a:endParaRPr lang="zh-CN" altLang="en-US"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架构问题 </a:t>
            </a:r>
            <a:r>
              <a:rPr lang="en-US" altLang="zh-CN" sz="2400" dirty="0">
                <a:latin typeface="Verdana" pitchFamily="34" charset="0"/>
              </a:rPr>
              <a:t>(Architecture Issues)</a:t>
            </a:r>
          </a:p>
        </p:txBody>
      </p:sp>
      <p:sp>
        <p:nvSpPr>
          <p:cNvPr id="5" name="矩形 9"/>
          <p:cNvSpPr>
            <a:spLocks noChangeArrowheads="1"/>
          </p:cNvSpPr>
          <p:nvPr/>
        </p:nvSpPr>
        <p:spPr bwMode="auto">
          <a:xfrm>
            <a:off x="820403" y="1713408"/>
            <a:ext cx="7712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chemeClr val="tx2"/>
                </a:solidFill>
                <a:latin typeface="Times New Roman" pitchFamily="18" charset="0"/>
                <a:cs typeface="Times New Roman" pitchFamily="18" charset="0"/>
              </a:rPr>
              <a:t>反复出现的架构问题       </a:t>
            </a:r>
            <a:r>
              <a:rPr lang="en-US" altLang="zh-CN" sz="2000" dirty="0">
                <a:solidFill>
                  <a:schemeClr val="tx2"/>
                </a:solidFill>
                <a:latin typeface="Times New Roman" pitchFamily="18" charset="0"/>
                <a:cs typeface="Times New Roman" pitchFamily="18" charset="0"/>
              </a:rPr>
              <a:t>—— </a:t>
            </a:r>
            <a:r>
              <a:rPr lang="zh-CN" altLang="en-US" sz="2000" dirty="0">
                <a:solidFill>
                  <a:srgbClr val="1D528D"/>
                </a:solidFill>
                <a:latin typeface="Times New Roman" pitchFamily="18" charset="0"/>
                <a:cs typeface="Times New Roman" pitchFamily="18" charset="0"/>
              </a:rPr>
              <a:t>热点模式</a:t>
            </a:r>
            <a:endParaRPr lang="en-US" altLang="zh-CN" sz="2000" dirty="0">
              <a:solidFill>
                <a:srgbClr val="1D528D"/>
              </a:solidFill>
              <a:latin typeface="Times New Roman" pitchFamily="18" charset="0"/>
              <a:cs typeface="Times New Roman" pitchFamily="18"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819266" y="2276872"/>
            <a:ext cx="7713174" cy="2862322"/>
          </a:xfrm>
          <a:prstGeom prst="rect">
            <a:avLst/>
          </a:prstGeom>
          <a:noFill/>
        </p:spPr>
        <p:txBody>
          <a:bodyPr wrap="square" rtlCol="0">
            <a:spAutoFit/>
          </a:bodyPr>
          <a:lstStyle/>
          <a:p>
            <a:pPr>
              <a:spcAft>
                <a:spcPts val="600"/>
              </a:spcAft>
            </a:pPr>
            <a:r>
              <a:rPr lang="zh-CN" altLang="en-US" sz="2000" dirty="0"/>
              <a:t>包括</a:t>
            </a:r>
            <a:r>
              <a:rPr lang="zh-CN" altLang="en-US" dirty="0"/>
              <a:t>：</a:t>
            </a:r>
            <a:endParaRPr lang="en-US" altLang="zh-CN" dirty="0"/>
          </a:p>
          <a:p>
            <a:pPr marL="342900" indent="-342900">
              <a:spcAft>
                <a:spcPts val="600"/>
              </a:spcAft>
              <a:buAutoNum type="arabicParenR"/>
            </a:pPr>
            <a:r>
              <a:rPr lang="zh-CN" altLang="en-US" sz="2000" dirty="0">
                <a:solidFill>
                  <a:srgbClr val="1D528D"/>
                </a:solidFill>
                <a:latin typeface="Times New Roman" pitchFamily="18" charset="0"/>
                <a:cs typeface="Times New Roman" pitchFamily="18" charset="0"/>
              </a:rPr>
              <a:t>接口不稳定 （</a:t>
            </a:r>
            <a:r>
              <a:rPr lang="en-US" altLang="zh-CN" sz="2000" dirty="0">
                <a:solidFill>
                  <a:srgbClr val="1D528D"/>
                </a:solidFill>
                <a:latin typeface="Times New Roman" pitchFamily="18" charset="0"/>
                <a:cs typeface="Times New Roman" pitchFamily="18" charset="0"/>
              </a:rPr>
              <a:t>unstable interface</a:t>
            </a:r>
            <a:r>
              <a:rPr lang="zh-CN" altLang="en-US" sz="2000" dirty="0">
                <a:solidFill>
                  <a:srgbClr val="1D528D"/>
                </a:solidFill>
                <a:latin typeface="Times New Roman" pitchFamily="18" charset="0"/>
                <a:cs typeface="Times New Roman" pitchFamily="18" charset="0"/>
              </a:rPr>
              <a:t>）</a:t>
            </a:r>
            <a:r>
              <a:rPr lang="en-US" altLang="zh-CN" sz="2000" dirty="0">
                <a:solidFill>
                  <a:schemeClr val="tx2">
                    <a:lumMod val="95000"/>
                    <a:lumOff val="5000"/>
                  </a:schemeClr>
                </a:solidFill>
                <a:latin typeface="Times New Roman" pitchFamily="18" charset="0"/>
                <a:cs typeface="Times New Roman" pitchFamily="18" charset="0"/>
              </a:rPr>
              <a:t>—</a:t>
            </a:r>
            <a:r>
              <a:rPr lang="zh-CN" altLang="en-US" sz="2000" dirty="0">
                <a:solidFill>
                  <a:schemeClr val="tx2">
                    <a:lumMod val="95000"/>
                    <a:lumOff val="5000"/>
                  </a:schemeClr>
                </a:solidFill>
                <a:latin typeface="Times New Roman" pitchFamily="18" charset="0"/>
                <a:cs typeface="Times New Roman" pitchFamily="18" charset="0"/>
              </a:rPr>
              <a:t>在修订历史中一个有影响力的文件与其依赖项频繁进行更改</a:t>
            </a:r>
            <a:r>
              <a:rPr lang="en-US" altLang="zh-CN" sz="2000" dirty="0">
                <a:solidFill>
                  <a:schemeClr val="tx2">
                    <a:lumMod val="95000"/>
                    <a:lumOff val="5000"/>
                  </a:schemeClr>
                </a:solidFill>
                <a:latin typeface="Times New Roman" pitchFamily="18" charset="0"/>
                <a:cs typeface="Times New Roman" pitchFamily="18" charset="0"/>
              </a:rPr>
              <a:t>;</a:t>
            </a:r>
          </a:p>
          <a:p>
            <a:pPr marL="342900" indent="-342900">
              <a:spcAft>
                <a:spcPts val="600"/>
              </a:spcAft>
              <a:buAutoNum type="arabicParenR"/>
            </a:pPr>
            <a:r>
              <a:rPr lang="zh-CN" altLang="en-US" sz="2000" dirty="0">
                <a:solidFill>
                  <a:srgbClr val="1D528D"/>
                </a:solidFill>
                <a:latin typeface="Times New Roman" pitchFamily="18" charset="0"/>
                <a:cs typeface="Times New Roman" pitchFamily="18" charset="0"/>
              </a:rPr>
              <a:t>违反模块化原则 （</a:t>
            </a:r>
            <a:r>
              <a:rPr lang="en-US" altLang="zh-CN" sz="2000" dirty="0">
                <a:solidFill>
                  <a:srgbClr val="1D528D"/>
                </a:solidFill>
                <a:latin typeface="Times New Roman" pitchFamily="18" charset="0"/>
                <a:cs typeface="Times New Roman" pitchFamily="18" charset="0"/>
              </a:rPr>
              <a:t>modularity violation</a:t>
            </a:r>
            <a:r>
              <a:rPr lang="zh-CN" altLang="en-US" sz="2000" dirty="0">
                <a:solidFill>
                  <a:srgbClr val="1D528D"/>
                </a:solidFill>
                <a:latin typeface="Times New Roman" pitchFamily="18" charset="0"/>
                <a:cs typeface="Times New Roman" pitchFamily="18" charset="0"/>
              </a:rPr>
              <a:t>）</a:t>
            </a:r>
            <a:r>
              <a:rPr lang="en-US" altLang="zh-CN" sz="2000" dirty="0">
                <a:solidFill>
                  <a:srgbClr val="1D528D"/>
                </a:solidFill>
                <a:latin typeface="Times New Roman" pitchFamily="18" charset="0"/>
                <a:cs typeface="Times New Roman" pitchFamily="18" charset="0"/>
              </a:rPr>
              <a:t>—</a:t>
            </a:r>
            <a:r>
              <a:rPr lang="zh-CN" altLang="en-US" sz="2000" dirty="0">
                <a:solidFill>
                  <a:schemeClr val="tx2"/>
                </a:solidFill>
                <a:latin typeface="Times New Roman" pitchFamily="18" charset="0"/>
                <a:cs typeface="Times New Roman" pitchFamily="18" charset="0"/>
              </a:rPr>
              <a:t>结构上解耦的文件在项目的修订历史中经常一起改变</a:t>
            </a:r>
            <a:r>
              <a:rPr lang="en-US" altLang="zh-CN" sz="2000" dirty="0">
                <a:solidFill>
                  <a:schemeClr val="tx2"/>
                </a:solidFill>
                <a:latin typeface="Times New Roman" pitchFamily="18" charset="0"/>
                <a:cs typeface="Times New Roman" pitchFamily="18" charset="0"/>
              </a:rPr>
              <a:t>;</a:t>
            </a:r>
          </a:p>
          <a:p>
            <a:pPr marL="342900" indent="-342900">
              <a:spcAft>
                <a:spcPts val="600"/>
              </a:spcAft>
              <a:buAutoNum type="arabicParenR"/>
            </a:pPr>
            <a:r>
              <a:rPr lang="zh-CN" altLang="en-US" sz="2000" dirty="0">
                <a:solidFill>
                  <a:srgbClr val="1D528D"/>
                </a:solidFill>
                <a:latin typeface="Times New Roman" pitchFamily="18" charset="0"/>
                <a:cs typeface="Times New Roman" pitchFamily="18" charset="0"/>
              </a:rPr>
              <a:t>不健康的继承关系（</a:t>
            </a:r>
            <a:r>
              <a:rPr lang="en-US" altLang="zh-CN" sz="2000" dirty="0">
                <a:solidFill>
                  <a:srgbClr val="1D528D"/>
                </a:solidFill>
                <a:latin typeface="Times New Roman" pitchFamily="18" charset="0"/>
                <a:cs typeface="Times New Roman" pitchFamily="18" charset="0"/>
              </a:rPr>
              <a:t>unhealthy inheritance</a:t>
            </a:r>
            <a:r>
              <a:rPr lang="zh-CN" altLang="en-US" sz="2000" dirty="0">
                <a:solidFill>
                  <a:srgbClr val="1D528D"/>
                </a:solidFill>
                <a:latin typeface="Times New Roman" pitchFamily="18" charset="0"/>
                <a:cs typeface="Times New Roman" pitchFamily="18" charset="0"/>
              </a:rPr>
              <a:t>）</a:t>
            </a:r>
            <a:r>
              <a:rPr lang="en-US" altLang="zh-CN" sz="2000" dirty="0">
                <a:solidFill>
                  <a:schemeClr val="tx2">
                    <a:lumMod val="95000"/>
                    <a:lumOff val="5000"/>
                  </a:schemeClr>
                </a:solidFill>
                <a:latin typeface="Times New Roman" pitchFamily="18" charset="0"/>
                <a:cs typeface="Times New Roman" pitchFamily="18" charset="0"/>
              </a:rPr>
              <a:t>—</a:t>
            </a:r>
            <a:r>
              <a:rPr lang="zh-CN" altLang="en-US" sz="2000" dirty="0">
                <a:solidFill>
                  <a:schemeClr val="tx2">
                    <a:lumMod val="95000"/>
                    <a:lumOff val="5000"/>
                  </a:schemeClr>
                </a:solidFill>
                <a:latin typeface="Times New Roman" pitchFamily="18" charset="0"/>
                <a:cs typeface="Times New Roman" pitchFamily="18" charset="0"/>
              </a:rPr>
              <a:t>父类取决于它的子类，或者客户端类依赖于父类及其子类</a:t>
            </a:r>
            <a:r>
              <a:rPr lang="en-US" altLang="zh-CN" sz="2000" dirty="0">
                <a:solidFill>
                  <a:schemeClr val="tx2">
                    <a:lumMod val="95000"/>
                    <a:lumOff val="5000"/>
                  </a:schemeClr>
                </a:solidFill>
                <a:latin typeface="Times New Roman" pitchFamily="18" charset="0"/>
                <a:cs typeface="Times New Roman" pitchFamily="18" charset="0"/>
              </a:rPr>
              <a:t>;</a:t>
            </a:r>
          </a:p>
          <a:p>
            <a:pPr marL="342900" indent="-342900">
              <a:buAutoNum type="arabicParenR"/>
            </a:pPr>
            <a:r>
              <a:rPr lang="zh-CN" altLang="en-US" sz="2000" dirty="0">
                <a:solidFill>
                  <a:srgbClr val="1D528D"/>
                </a:solidFill>
                <a:latin typeface="Times New Roman" pitchFamily="18" charset="0"/>
                <a:cs typeface="Times New Roman" pitchFamily="18" charset="0"/>
              </a:rPr>
              <a:t>循环依赖（</a:t>
            </a:r>
            <a:r>
              <a:rPr lang="en-US" altLang="zh-CN" sz="2000" dirty="0">
                <a:solidFill>
                  <a:srgbClr val="1D528D"/>
                </a:solidFill>
                <a:latin typeface="Times New Roman" pitchFamily="18" charset="0"/>
                <a:cs typeface="Times New Roman" pitchFamily="18" charset="0"/>
              </a:rPr>
              <a:t>cyclic dependency</a:t>
            </a:r>
            <a:r>
              <a:rPr lang="zh-CN" altLang="en-US" sz="2000" dirty="0">
                <a:solidFill>
                  <a:schemeClr val="tx2"/>
                </a:solidFill>
                <a:latin typeface="Times New Roman" pitchFamily="18" charset="0"/>
                <a:cs typeface="Times New Roman" pitchFamily="18" charset="0"/>
              </a:rPr>
              <a:t>）</a:t>
            </a:r>
            <a:r>
              <a:rPr lang="en-US" altLang="zh-CN" sz="2000" dirty="0">
                <a:solidFill>
                  <a:schemeClr val="tx2"/>
                </a:solidFill>
                <a:latin typeface="Times New Roman" pitchFamily="18" charset="0"/>
                <a:cs typeface="Times New Roman" pitchFamily="18" charset="0"/>
              </a:rPr>
              <a:t> —</a:t>
            </a:r>
            <a:r>
              <a:rPr lang="zh-CN" altLang="en-US" sz="2000" dirty="0">
                <a:solidFill>
                  <a:schemeClr val="tx2"/>
                </a:solidFill>
                <a:latin typeface="Times New Roman" pitchFamily="18" charset="0"/>
                <a:cs typeface="Times New Roman" pitchFamily="18" charset="0"/>
              </a:rPr>
              <a:t>文件集构成依赖循环。</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399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5</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9">
            <a:extLst>
              <a:ext uri="{FF2B5EF4-FFF2-40B4-BE49-F238E27FC236}">
                <a16:creationId xmlns:a16="http://schemas.microsoft.com/office/drawing/2014/main" id="{DE545368-6978-4771-A8FF-E016CB902FB8}"/>
              </a:ext>
            </a:extLst>
          </p:cNvPr>
          <p:cNvSpPr txBox="1">
            <a:spLocks noChangeArrowheads="1"/>
          </p:cNvSpPr>
          <p:nvPr/>
        </p:nvSpPr>
        <p:spPr bwMode="auto">
          <a:xfrm>
            <a:off x="264375" y="1196752"/>
            <a:ext cx="58197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6.1 </a:t>
            </a:r>
            <a:r>
              <a:rPr lang="zh-CN" altLang="en-US" sz="2400" dirty="0">
                <a:latin typeface="Verdana" pitchFamily="34" charset="0"/>
              </a:rPr>
              <a:t>基于</a:t>
            </a:r>
            <a:r>
              <a:rPr lang="en-US" altLang="zh-CN" sz="2400" dirty="0">
                <a:latin typeface="Verdana" pitchFamily="34" charset="0"/>
              </a:rPr>
              <a:t>Markov</a:t>
            </a:r>
            <a:r>
              <a:rPr lang="zh-CN" altLang="en-US" sz="2400" dirty="0">
                <a:latin typeface="Verdana" pitchFamily="34" charset="0"/>
              </a:rPr>
              <a:t>链的适应性分区测试</a:t>
            </a:r>
            <a:endParaRPr lang="en-US" altLang="zh-CN" sz="1600" dirty="0">
              <a:solidFill>
                <a:schemeClr val="bg1">
                  <a:lumMod val="75000"/>
                </a:schemeClr>
              </a:solidFill>
              <a:latin typeface="Georgia" panose="02040502050405020303" pitchFamily="18" charset="0"/>
            </a:endParaRPr>
          </a:p>
        </p:txBody>
      </p:sp>
      <p:sp>
        <p:nvSpPr>
          <p:cNvPr id="8" name="标题 1">
            <a:extLst>
              <a:ext uri="{FF2B5EF4-FFF2-40B4-BE49-F238E27FC236}">
                <a16:creationId xmlns:a16="http://schemas.microsoft.com/office/drawing/2014/main" id="{1552A2F8-48EA-4F0C-9E49-96CC65A8C3D2}"/>
              </a:ext>
            </a:extLst>
          </p:cNvPr>
          <p:cNvSpPr>
            <a:spLocks noGrp="1"/>
          </p:cNvSpPr>
          <p:nvPr>
            <p:ph type="title"/>
          </p:nvPr>
        </p:nvSpPr>
        <p:spPr>
          <a:xfrm>
            <a:off x="5868144" y="152400"/>
            <a:ext cx="3090119" cy="685800"/>
          </a:xfrm>
        </p:spPr>
        <p:txBody>
          <a:bodyPr/>
          <a:lstStyle/>
          <a:p>
            <a:pPr eaLnBrk="1" hangingPunct="1"/>
            <a:r>
              <a:rPr lang="zh-CN" altLang="en-US" dirty="0">
                <a:latin typeface="楷体" panose="02010609060101010101" pitchFamily="49" charset="-122"/>
                <a:ea typeface="楷体" panose="02010609060101010101" pitchFamily="49" charset="-122"/>
              </a:rPr>
              <a:t>适应性分区测试</a:t>
            </a:r>
            <a:endParaRPr lang="zh-CN" altLang="en-US" dirty="0">
              <a:latin typeface="Verdana" pitchFamily="34" charset="0"/>
              <a:ea typeface="宋体" pitchFamily="2" charset="-122"/>
            </a:endParaRPr>
          </a:p>
        </p:txBody>
      </p:sp>
    </p:spTree>
    <p:custDataLst>
      <p:tags r:id="rId1"/>
    </p:custDataLst>
    <p:extLst>
      <p:ext uri="{BB962C8B-B14F-4D97-AF65-F5344CB8AC3E}">
        <p14:creationId xmlns:p14="http://schemas.microsoft.com/office/powerpoint/2010/main" val="272993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 </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架构负债识别</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9"/>
          <p:cNvSpPr>
            <a:spLocks noChangeArrowheads="1"/>
          </p:cNvSpPr>
          <p:nvPr/>
        </p:nvSpPr>
        <p:spPr bwMode="auto">
          <a:xfrm>
            <a:off x="690473" y="3008030"/>
            <a:ext cx="16895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ts val="1200"/>
              </a:spcBef>
              <a:spcAft>
                <a:spcPts val="2400"/>
              </a:spcAft>
            </a:pPr>
            <a:r>
              <a:rPr lang="zh-CN" altLang="en-US" sz="2000" dirty="0">
                <a:solidFill>
                  <a:srgbClr val="1D528D"/>
                </a:solidFill>
                <a:latin typeface="Times New Roman" pitchFamily="18" charset="0"/>
                <a:cs typeface="Times New Roman" pitchFamily="18" charset="0"/>
              </a:rPr>
              <a:t>步骤：</a:t>
            </a:r>
            <a:endParaRPr lang="en-US" altLang="zh-CN" sz="2000" dirty="0">
              <a:solidFill>
                <a:srgbClr val="1D528D"/>
              </a:solidFill>
              <a:latin typeface="Times New Roman" pitchFamily="18" charset="0"/>
              <a:cs typeface="Times New Roman" pitchFamily="18" charset="0"/>
            </a:endParaRPr>
          </a:p>
        </p:txBody>
      </p:sp>
      <p:sp>
        <p:nvSpPr>
          <p:cNvPr id="16" name="Rectangle 7"/>
          <p:cNvSpPr>
            <a:spLocks noChangeArrowheads="1"/>
          </p:cNvSpPr>
          <p:nvPr/>
        </p:nvSpPr>
        <p:spPr bwMode="auto">
          <a:xfrm>
            <a:off x="1652587" y="552679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文本框 2"/>
          <p:cNvSpPr txBox="1"/>
          <p:nvPr/>
        </p:nvSpPr>
        <p:spPr>
          <a:xfrm>
            <a:off x="598933" y="2047065"/>
            <a:ext cx="3737511" cy="707886"/>
          </a:xfrm>
          <a:prstGeom prst="rect">
            <a:avLst/>
          </a:prstGeom>
          <a:noFill/>
        </p:spPr>
        <p:txBody>
          <a:bodyPr wrap="square" rtlCol="0">
            <a:spAutoFit/>
          </a:bodyPr>
          <a:lstStyle/>
          <a:p>
            <a:pPr marL="457200" indent="-457200">
              <a:buAutoNum type="arabicParenR"/>
            </a:pPr>
            <a:r>
              <a:rPr lang="zh-CN" altLang="en-US" sz="2000" dirty="0">
                <a:solidFill>
                  <a:schemeClr val="tx2"/>
                </a:solidFill>
                <a:latin typeface="Times New Roman" pitchFamily="18" charset="0"/>
                <a:cs typeface="Times New Roman" pitchFamily="18" charset="0"/>
              </a:rPr>
              <a:t>识别</a:t>
            </a:r>
            <a:r>
              <a:rPr lang="en-US" altLang="zh-CN" sz="2000" dirty="0">
                <a:solidFill>
                  <a:schemeClr val="tx2"/>
                </a:solidFill>
                <a:latin typeface="Times New Roman" pitchFamily="18" charset="0"/>
                <a:cs typeface="Times New Roman" pitchFamily="18" charset="0"/>
              </a:rPr>
              <a:t> </a:t>
            </a:r>
            <a:r>
              <a:rPr lang="en-US" altLang="zh-CN" sz="2000" dirty="0" err="1">
                <a:solidFill>
                  <a:schemeClr val="tx2"/>
                </a:solidFill>
                <a:latin typeface="Times New Roman" pitchFamily="18" charset="0"/>
                <a:cs typeface="Times New Roman" pitchFamily="18" charset="0"/>
              </a:rPr>
              <a:t>FileSetSequencece</a:t>
            </a:r>
            <a:endParaRPr lang="en-US" altLang="zh-CN" sz="2000" dirty="0">
              <a:solidFill>
                <a:schemeClr val="tx2"/>
              </a:solidFill>
              <a:latin typeface="Times New Roman" pitchFamily="18" charset="0"/>
              <a:cs typeface="Times New Roman" pitchFamily="18" charset="0"/>
            </a:endParaRPr>
          </a:p>
          <a:p>
            <a:pPr marL="457200" indent="-457200">
              <a:buAutoNum type="arabicParenR"/>
            </a:pPr>
            <a:r>
              <a:rPr lang="zh-CN" altLang="en-US" sz="2000" dirty="0">
                <a:solidFill>
                  <a:schemeClr val="tx2"/>
                </a:solidFill>
                <a:latin typeface="Times New Roman" pitchFamily="18" charset="0"/>
                <a:cs typeface="Times New Roman" pitchFamily="18" charset="0"/>
              </a:rPr>
              <a:t>建立 </a:t>
            </a:r>
            <a:r>
              <a:rPr lang="en-US" altLang="zh-CN" sz="2000" dirty="0" err="1">
                <a:solidFill>
                  <a:schemeClr val="tx2"/>
                </a:solidFill>
                <a:latin typeface="Times New Roman" pitchFamily="18" charset="0"/>
                <a:cs typeface="Times New Roman" pitchFamily="18" charset="0"/>
              </a:rPr>
              <a:t>DebtModel</a:t>
            </a:r>
            <a:endParaRPr lang="zh-CN" altLang="en-US" sz="2000" dirty="0">
              <a:solidFill>
                <a:schemeClr val="tx2"/>
              </a:solidFill>
              <a:latin typeface="Times New Roman" pitchFamily="18" charset="0"/>
              <a:cs typeface="Times New Roman" pitchFamily="18" charset="0"/>
            </a:endParaRPr>
          </a:p>
        </p:txBody>
      </p:sp>
      <p:sp>
        <p:nvSpPr>
          <p:cNvPr id="7" name="矩形 6"/>
          <p:cNvSpPr/>
          <p:nvPr/>
        </p:nvSpPr>
        <p:spPr>
          <a:xfrm>
            <a:off x="690473" y="3473713"/>
            <a:ext cx="2586127" cy="1323439"/>
          </a:xfrm>
          <a:prstGeom prst="rect">
            <a:avLst/>
          </a:prstGeom>
        </p:spPr>
        <p:txBody>
          <a:bodyPr wrap="square">
            <a:spAutoFit/>
          </a:bodyPr>
          <a:lstStyle/>
          <a:p>
            <a:pPr marL="457200" indent="-457200">
              <a:buAutoNum type="arabicParenR"/>
            </a:pPr>
            <a:r>
              <a:rPr lang="zh-CN" altLang="en-US" sz="2000" dirty="0">
                <a:solidFill>
                  <a:schemeClr val="tx2"/>
                </a:solidFill>
                <a:latin typeface="Times New Roman" pitchFamily="18" charset="0"/>
                <a:cs typeface="Times New Roman" pitchFamily="18" charset="0"/>
              </a:rPr>
              <a:t>爬取 </a:t>
            </a:r>
            <a:r>
              <a:rPr lang="en-US" altLang="zh-CN" sz="2000" dirty="0">
                <a:solidFill>
                  <a:schemeClr val="tx2"/>
                </a:solidFill>
                <a:latin typeface="Times New Roman" pitchFamily="18" charset="0"/>
                <a:cs typeface="Times New Roman" pitchFamily="18" charset="0"/>
              </a:rPr>
              <a:t>Crawling</a:t>
            </a:r>
          </a:p>
          <a:p>
            <a:pPr marL="457200" indent="-457200">
              <a:buAutoNum type="arabicParenR"/>
            </a:pPr>
            <a:r>
              <a:rPr lang="zh-CN" altLang="en-US" sz="2000" dirty="0">
                <a:solidFill>
                  <a:schemeClr val="tx2">
                    <a:lumMod val="95000"/>
                    <a:lumOff val="5000"/>
                  </a:schemeClr>
                </a:solidFill>
                <a:latin typeface="Times New Roman" pitchFamily="18" charset="0"/>
                <a:cs typeface="Times New Roman" pitchFamily="18" charset="0"/>
              </a:rPr>
              <a:t>索引 </a:t>
            </a:r>
            <a:r>
              <a:rPr lang="en-US" altLang="zh-CN" sz="2000" dirty="0">
                <a:solidFill>
                  <a:schemeClr val="tx2">
                    <a:lumMod val="95000"/>
                    <a:lumOff val="5000"/>
                  </a:schemeClr>
                </a:solidFill>
                <a:latin typeface="Times New Roman" pitchFamily="18" charset="0"/>
                <a:cs typeface="Times New Roman" pitchFamily="18" charset="0"/>
              </a:rPr>
              <a:t>Indexing</a:t>
            </a:r>
          </a:p>
          <a:p>
            <a:pPr marL="457200" indent="-457200">
              <a:buAutoNum type="arabicParenR"/>
            </a:pPr>
            <a:r>
              <a:rPr lang="zh-CN" altLang="en-US" sz="2000" dirty="0">
                <a:solidFill>
                  <a:schemeClr val="tx2"/>
                </a:solidFill>
                <a:latin typeface="Times New Roman" pitchFamily="18" charset="0"/>
                <a:cs typeface="Times New Roman" pitchFamily="18" charset="0"/>
              </a:rPr>
              <a:t>建模 </a:t>
            </a:r>
            <a:r>
              <a:rPr lang="en-US" altLang="zh-CN" sz="2000" dirty="0">
                <a:solidFill>
                  <a:schemeClr val="tx2"/>
                </a:solidFill>
                <a:latin typeface="Times New Roman" pitchFamily="18" charset="0"/>
                <a:cs typeface="Times New Roman" pitchFamily="18" charset="0"/>
              </a:rPr>
              <a:t>Modeling</a:t>
            </a:r>
          </a:p>
          <a:p>
            <a:pPr marL="457200" indent="-457200">
              <a:buAutoNum type="arabicParenR"/>
            </a:pPr>
            <a:r>
              <a:rPr lang="zh-CN" altLang="en-US" sz="2000" dirty="0">
                <a:solidFill>
                  <a:schemeClr val="tx2"/>
                </a:solidFill>
                <a:latin typeface="Times New Roman" pitchFamily="18" charset="0"/>
                <a:cs typeface="Times New Roman" pitchFamily="18" charset="0"/>
              </a:rPr>
              <a:t>排序 </a:t>
            </a:r>
            <a:r>
              <a:rPr lang="en-US" altLang="zh-CN" sz="2000" dirty="0">
                <a:solidFill>
                  <a:schemeClr val="tx2"/>
                </a:solidFill>
                <a:latin typeface="Times New Roman" pitchFamily="18" charset="0"/>
                <a:cs typeface="Times New Roman" pitchFamily="18" charset="0"/>
              </a:rPr>
              <a:t>Ranking</a:t>
            </a:r>
            <a:endParaRPr lang="zh-CN" altLang="en-US" sz="2000" dirty="0">
              <a:solidFill>
                <a:schemeClr val="tx2"/>
              </a:solidFill>
              <a:latin typeface="Times New Roman" pitchFamily="18" charset="0"/>
              <a:cs typeface="Times New Roman" pitchFamily="18" charset="0"/>
            </a:endParaRPr>
          </a:p>
        </p:txBody>
      </p:sp>
      <p:pic>
        <p:nvPicPr>
          <p:cNvPr id="11" name="图片 10"/>
          <p:cNvPicPr>
            <a:picLocks noChangeAspect="1"/>
          </p:cNvPicPr>
          <p:nvPr/>
        </p:nvPicPr>
        <p:blipFill>
          <a:blip r:embed="rId3"/>
          <a:stretch>
            <a:fillRect/>
          </a:stretch>
        </p:blipFill>
        <p:spPr>
          <a:xfrm>
            <a:off x="578224" y="1563429"/>
            <a:ext cx="5396752" cy="514574"/>
          </a:xfrm>
          <a:prstGeom prst="rect">
            <a:avLst/>
          </a:prstGeom>
        </p:spPr>
      </p:pic>
      <p:pic>
        <p:nvPicPr>
          <p:cNvPr id="6" name="图片 5"/>
          <p:cNvPicPr>
            <a:picLocks noChangeAspect="1"/>
          </p:cNvPicPr>
          <p:nvPr/>
        </p:nvPicPr>
        <p:blipFill>
          <a:blip r:embed="rId4"/>
          <a:stretch>
            <a:fillRect/>
          </a:stretch>
        </p:blipFill>
        <p:spPr>
          <a:xfrm>
            <a:off x="2840601" y="1188212"/>
            <a:ext cx="6264696" cy="5119958"/>
          </a:xfrm>
          <a:prstGeom prst="rect">
            <a:avLst/>
          </a:prstGeom>
        </p:spPr>
      </p:pic>
    </p:spTree>
    <p:extLst>
      <p:ext uri="{BB962C8B-B14F-4D97-AF65-F5344CB8AC3E}">
        <p14:creationId xmlns:p14="http://schemas.microsoft.com/office/powerpoint/2010/main" val="167464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 </a:t>
            </a:r>
            <a:r>
              <a:rPr lang="zh-CN" altLang="en-US" dirty="0">
                <a:latin typeface="Verdana" pitchFamily="34" charset="0"/>
                <a:ea typeface="宋体" pitchFamily="2" charset="-122"/>
              </a:rPr>
              <a:t>方法介绍</a:t>
            </a:r>
          </a:p>
        </p:txBody>
      </p:sp>
      <p:sp>
        <p:nvSpPr>
          <p:cNvPr id="4" name="TextBox 9"/>
          <p:cNvSpPr txBox="1">
            <a:spLocks noChangeArrowheads="1"/>
          </p:cNvSpPr>
          <p:nvPr/>
        </p:nvSpPr>
        <p:spPr bwMode="auto">
          <a:xfrm>
            <a:off x="250825" y="981075"/>
            <a:ext cx="6337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1) Crawling: </a:t>
            </a:r>
            <a:r>
              <a:rPr lang="zh-CN" altLang="en-US" sz="2400" dirty="0">
                <a:latin typeface="Verdana" pitchFamily="34" charset="0"/>
              </a:rPr>
              <a:t>选择 </a:t>
            </a:r>
            <a:r>
              <a:rPr lang="en-US" altLang="zh-CN" sz="2400" dirty="0" err="1">
                <a:latin typeface="Verdana" pitchFamily="34" charset="0"/>
              </a:rPr>
              <a:t>DRSpaces</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9"/>
          <p:cNvSpPr>
            <a:spLocks noChangeArrowheads="1"/>
          </p:cNvSpPr>
          <p:nvPr/>
        </p:nvSpPr>
        <p:spPr bwMode="auto">
          <a:xfrm>
            <a:off x="611560" y="1551352"/>
            <a:ext cx="8133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en-US" altLang="zh-CN" sz="2000" dirty="0">
                <a:solidFill>
                  <a:srgbClr val="1D528D"/>
                </a:solidFill>
                <a:latin typeface="Times New Roman" pitchFamily="18" charset="0"/>
                <a:cs typeface="Times New Roman" pitchFamily="18" charset="0"/>
              </a:rPr>
              <a:t>ErrorSpace</a:t>
            </a:r>
          </a:p>
        </p:txBody>
      </p:sp>
      <p:sp>
        <p:nvSpPr>
          <p:cNvPr id="7" name="矩形 6"/>
          <p:cNvSpPr/>
          <p:nvPr/>
        </p:nvSpPr>
        <p:spPr>
          <a:xfrm>
            <a:off x="878195" y="1917978"/>
            <a:ext cx="7866723" cy="400110"/>
          </a:xfrm>
          <a:prstGeom prst="rect">
            <a:avLst/>
          </a:prstGeom>
        </p:spPr>
        <p:txBody>
          <a:bodyPr wrap="square">
            <a:spAutoFit/>
          </a:bodyPr>
          <a:lstStyle/>
          <a:p>
            <a:r>
              <a:rPr lang="zh-CN" altLang="en-US" sz="2000" dirty="0">
                <a:solidFill>
                  <a:schemeClr val="tx2"/>
                </a:solidFill>
                <a:latin typeface="Times New Roman" pitchFamily="18" charset="0"/>
                <a:cs typeface="Times New Roman" pitchFamily="18" charset="0"/>
              </a:rPr>
              <a:t>版本</a:t>
            </a:r>
            <a:r>
              <a:rPr lang="en-US" altLang="zh-CN" sz="2000" dirty="0">
                <a:solidFill>
                  <a:schemeClr val="tx2"/>
                </a:solidFill>
                <a:latin typeface="Times New Roman" pitchFamily="18" charset="0"/>
                <a:cs typeface="Times New Roman" pitchFamily="18" charset="0"/>
              </a:rPr>
              <a:t>r</a:t>
            </a:r>
            <a:r>
              <a:rPr lang="zh-CN" altLang="en-US" sz="2000" dirty="0">
                <a:solidFill>
                  <a:schemeClr val="tx2"/>
                </a:solidFill>
                <a:latin typeface="Times New Roman" pitchFamily="18" charset="0"/>
                <a:cs typeface="Times New Roman" pitchFamily="18" charset="0"/>
              </a:rPr>
              <a:t>中易出错文件的集合</a:t>
            </a:r>
          </a:p>
        </p:txBody>
      </p:sp>
      <p:graphicFrame>
        <p:nvGraphicFramePr>
          <p:cNvPr id="8" name="对象 7"/>
          <p:cNvGraphicFramePr>
            <a:graphicFrameLocks noChangeAspect="1"/>
          </p:cNvGraphicFramePr>
          <p:nvPr/>
        </p:nvGraphicFramePr>
        <p:xfrm>
          <a:off x="944973" y="2351584"/>
          <a:ext cx="3365500" cy="407988"/>
        </p:xfrm>
        <a:graphic>
          <a:graphicData uri="http://schemas.openxmlformats.org/presentationml/2006/ole">
            <mc:AlternateContent xmlns:mc="http://schemas.openxmlformats.org/markup-compatibility/2006">
              <mc:Choice xmlns:v="urn:schemas-microsoft-com:vml" Requires="v">
                <p:oleObj spid="_x0000_s6586" name="公式" r:id="rId4" imgW="1879560" imgH="228600" progId="Equation.3">
                  <p:embed/>
                </p:oleObj>
              </mc:Choice>
              <mc:Fallback>
                <p:oleObj name="公式" r:id="rId4" imgW="1879560" imgH="228600" progId="Equation.3">
                  <p:embed/>
                  <p:pic>
                    <p:nvPicPr>
                      <p:cNvPr id="0" name=""/>
                      <p:cNvPicPr>
                        <a:picLocks noChangeAspect="1" noChangeArrowheads="1"/>
                      </p:cNvPicPr>
                      <p:nvPr/>
                    </p:nvPicPr>
                    <p:blipFill>
                      <a:blip r:embed="rId5"/>
                      <a:srcRect/>
                      <a:stretch>
                        <a:fillRect/>
                      </a:stretch>
                    </p:blipFill>
                    <p:spPr bwMode="auto">
                      <a:xfrm>
                        <a:off x="944973" y="2351584"/>
                        <a:ext cx="3365500" cy="407988"/>
                      </a:xfrm>
                      <a:prstGeom prst="rect">
                        <a:avLst/>
                      </a:prstGeom>
                      <a:noFill/>
                    </p:spPr>
                  </p:pic>
                </p:oleObj>
              </mc:Fallback>
            </mc:AlternateContent>
          </a:graphicData>
        </a:graphic>
      </p:graphicFrame>
      <p:sp>
        <p:nvSpPr>
          <p:cNvPr id="15" name="矩形 9"/>
          <p:cNvSpPr>
            <a:spLocks noChangeArrowheads="1"/>
          </p:cNvSpPr>
          <p:nvPr/>
        </p:nvSpPr>
        <p:spPr bwMode="auto">
          <a:xfrm>
            <a:off x="611560" y="2938618"/>
            <a:ext cx="81333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en-US" altLang="zh-CN" sz="2000" dirty="0" err="1">
                <a:solidFill>
                  <a:srgbClr val="1D528D"/>
                </a:solidFill>
                <a:latin typeface="Times New Roman" pitchFamily="18" charset="0"/>
                <a:cs typeface="Times New Roman" pitchFamily="18" charset="0"/>
              </a:rPr>
              <a:t>SelectedDRSpace</a:t>
            </a:r>
            <a:endParaRPr lang="en-US" altLang="zh-CN" sz="2000" dirty="0">
              <a:solidFill>
                <a:srgbClr val="1D528D"/>
              </a:solidFill>
              <a:latin typeface="Times New Roman" pitchFamily="18" charset="0"/>
              <a:cs typeface="Times New Roman" pitchFamily="18"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085335480"/>
              </p:ext>
            </p:extLst>
          </p:nvPr>
        </p:nvGraphicFramePr>
        <p:xfrm>
          <a:off x="1283060" y="3453417"/>
          <a:ext cx="6120680" cy="407631"/>
        </p:xfrm>
        <a:graphic>
          <a:graphicData uri="http://schemas.openxmlformats.org/presentationml/2006/ole">
            <mc:AlternateContent xmlns:mc="http://schemas.openxmlformats.org/markup-compatibility/2006">
              <mc:Choice xmlns:v="urn:schemas-microsoft-com:vml" Requires="v">
                <p:oleObj spid="_x0000_s6587" name="公式" r:id="rId6" imgW="3492360" imgH="228600" progId="Equation.3">
                  <p:embed/>
                </p:oleObj>
              </mc:Choice>
              <mc:Fallback>
                <p:oleObj name="公式" r:id="rId6" imgW="3492360" imgH="228600" progId="Equation.3">
                  <p:embed/>
                  <p:pic>
                    <p:nvPicPr>
                      <p:cNvPr id="0" name=""/>
                      <p:cNvPicPr>
                        <a:picLocks noChangeAspect="1" noChangeArrowheads="1"/>
                      </p:cNvPicPr>
                      <p:nvPr/>
                    </p:nvPicPr>
                    <p:blipFill>
                      <a:blip r:embed="rId7"/>
                      <a:srcRect/>
                      <a:stretch>
                        <a:fillRect/>
                      </a:stretch>
                    </p:blipFill>
                    <p:spPr bwMode="auto">
                      <a:xfrm>
                        <a:off x="1283060" y="3453417"/>
                        <a:ext cx="6120680" cy="407631"/>
                      </a:xfrm>
                      <a:prstGeom prst="rect">
                        <a:avLst/>
                      </a:prstGeom>
                      <a:noFill/>
                    </p:spPr>
                  </p:pic>
                </p:oleObj>
              </mc:Fallback>
            </mc:AlternateContent>
          </a:graphicData>
        </a:graphic>
      </p:graphicFrame>
      <p:sp>
        <p:nvSpPr>
          <p:cNvPr id="12" name="矩形 11"/>
          <p:cNvSpPr/>
          <p:nvPr/>
        </p:nvSpPr>
        <p:spPr>
          <a:xfrm>
            <a:off x="744877" y="4325884"/>
            <a:ext cx="8133357" cy="400110"/>
          </a:xfrm>
          <a:prstGeom prst="rect">
            <a:avLst/>
          </a:prstGeom>
        </p:spPr>
        <p:txBody>
          <a:bodyPr wrap="square">
            <a:spAutoFit/>
          </a:bodyPr>
          <a:lstStyle/>
          <a:p>
            <a:r>
              <a:rPr lang="zh-CN" altLang="en-US" sz="2000" dirty="0">
                <a:solidFill>
                  <a:schemeClr val="tx2"/>
                </a:solidFill>
                <a:latin typeface="Times New Roman" pitchFamily="18" charset="0"/>
                <a:cs typeface="Times New Roman" pitchFamily="18" charset="0"/>
              </a:rPr>
              <a:t>如果                        中有</a:t>
            </a:r>
            <a:r>
              <a:rPr lang="en-US" altLang="zh-CN" sz="2000" dirty="0">
                <a:solidFill>
                  <a:schemeClr val="tx2"/>
                </a:solidFill>
                <a:latin typeface="Times New Roman" pitchFamily="18" charset="0"/>
                <a:cs typeface="Times New Roman" pitchFamily="18" charset="0"/>
              </a:rPr>
              <a:t>n</a:t>
            </a:r>
            <a:r>
              <a:rPr lang="zh-CN" altLang="en-US" sz="2000" dirty="0">
                <a:solidFill>
                  <a:schemeClr val="tx2"/>
                </a:solidFill>
                <a:latin typeface="Times New Roman" pitchFamily="18" charset="0"/>
                <a:cs typeface="Times New Roman" pitchFamily="18" charset="0"/>
              </a:rPr>
              <a:t>个文件</a:t>
            </a:r>
            <a:r>
              <a:rPr lang="en-US" altLang="zh-CN" sz="2000" dirty="0">
                <a:solidFill>
                  <a:schemeClr val="tx2"/>
                </a:solidFill>
                <a:latin typeface="Times New Roman" pitchFamily="18" charset="0"/>
                <a:cs typeface="Times New Roman" pitchFamily="18" charset="0"/>
              </a:rPr>
              <a:t>,                                    </a:t>
            </a:r>
            <a:r>
              <a:rPr lang="zh-CN" altLang="en-US" sz="2000" dirty="0">
                <a:solidFill>
                  <a:schemeClr val="tx2"/>
                </a:solidFill>
                <a:latin typeface="Times New Roman" pitchFamily="18" charset="0"/>
                <a:cs typeface="Times New Roman" pitchFamily="18" charset="0"/>
              </a:rPr>
              <a:t>就有</a:t>
            </a:r>
            <a:r>
              <a:rPr lang="en-US" altLang="zh-CN" sz="2000" dirty="0">
                <a:solidFill>
                  <a:schemeClr val="tx2"/>
                </a:solidFill>
                <a:latin typeface="Times New Roman" pitchFamily="18" charset="0"/>
                <a:cs typeface="Times New Roman" pitchFamily="18" charset="0"/>
              </a:rPr>
              <a:t>n</a:t>
            </a:r>
            <a:r>
              <a:rPr lang="zh-CN" altLang="en-US" sz="2000" dirty="0">
                <a:solidFill>
                  <a:schemeClr val="tx2"/>
                </a:solidFill>
                <a:latin typeface="Times New Roman" pitchFamily="18" charset="0"/>
                <a:cs typeface="Times New Roman" pitchFamily="18" charset="0"/>
              </a:rPr>
              <a:t>个 </a:t>
            </a:r>
            <a:r>
              <a:rPr lang="en-US" altLang="zh-CN" sz="2000" dirty="0" err="1">
                <a:solidFill>
                  <a:schemeClr val="tx2"/>
                </a:solidFill>
                <a:latin typeface="Times New Roman" pitchFamily="18" charset="0"/>
                <a:cs typeface="Times New Roman" pitchFamily="18" charset="0"/>
              </a:rPr>
              <a:t>DRSpace</a:t>
            </a:r>
            <a:endParaRPr lang="zh-CN" altLang="en-US" sz="2000" dirty="0">
              <a:solidFill>
                <a:schemeClr val="tx2"/>
              </a:solidFill>
              <a:latin typeface="Times New Roman" pitchFamily="18" charset="0"/>
              <a:cs typeface="Times New Roman" pitchFamily="18" charset="0"/>
            </a:endParaRPr>
          </a:p>
        </p:txBody>
      </p:sp>
      <p:graphicFrame>
        <p:nvGraphicFramePr>
          <p:cNvPr id="16" name="对象 15"/>
          <p:cNvGraphicFramePr>
            <a:graphicFrameLocks noChangeAspect="1"/>
          </p:cNvGraphicFramePr>
          <p:nvPr/>
        </p:nvGraphicFramePr>
        <p:xfrm>
          <a:off x="1403648" y="4315569"/>
          <a:ext cx="1387475" cy="409575"/>
        </p:xfrm>
        <a:graphic>
          <a:graphicData uri="http://schemas.openxmlformats.org/presentationml/2006/ole">
            <mc:AlternateContent xmlns:mc="http://schemas.openxmlformats.org/markup-compatibility/2006">
              <mc:Choice xmlns:v="urn:schemas-microsoft-com:vml" Requires="v">
                <p:oleObj spid="_x0000_s6588" name="公式" r:id="rId8" imgW="774360" imgH="228600" progId="Equation.3">
                  <p:embed/>
                </p:oleObj>
              </mc:Choice>
              <mc:Fallback>
                <p:oleObj name="公式" r:id="rId8" imgW="774360" imgH="228600" progId="Equation.3">
                  <p:embed/>
                  <p:pic>
                    <p:nvPicPr>
                      <p:cNvPr id="0" name=""/>
                      <p:cNvPicPr>
                        <a:picLocks noChangeAspect="1" noChangeArrowheads="1"/>
                      </p:cNvPicPr>
                      <p:nvPr/>
                    </p:nvPicPr>
                    <p:blipFill>
                      <a:blip r:embed="rId9"/>
                      <a:srcRect/>
                      <a:stretch>
                        <a:fillRect/>
                      </a:stretch>
                    </p:blipFill>
                    <p:spPr bwMode="auto">
                      <a:xfrm>
                        <a:off x="1403648" y="4315569"/>
                        <a:ext cx="1387475" cy="409575"/>
                      </a:xfrm>
                      <a:prstGeom prst="rect">
                        <a:avLst/>
                      </a:prstGeom>
                      <a:noFill/>
                    </p:spPr>
                  </p:pic>
                </p:oleObj>
              </mc:Fallback>
            </mc:AlternateContent>
          </a:graphicData>
        </a:graphic>
      </p:graphicFrame>
      <p:graphicFrame>
        <p:nvGraphicFramePr>
          <p:cNvPr id="18" name="对象 17"/>
          <p:cNvGraphicFramePr>
            <a:graphicFrameLocks noChangeAspect="1"/>
          </p:cNvGraphicFramePr>
          <p:nvPr/>
        </p:nvGraphicFramePr>
        <p:xfrm>
          <a:off x="4427984" y="4325884"/>
          <a:ext cx="2254874" cy="407987"/>
        </p:xfrm>
        <a:graphic>
          <a:graphicData uri="http://schemas.openxmlformats.org/presentationml/2006/ole">
            <mc:AlternateContent xmlns:mc="http://schemas.openxmlformats.org/markup-compatibility/2006">
              <mc:Choice xmlns:v="urn:schemas-microsoft-com:vml" Requires="v">
                <p:oleObj spid="_x0000_s6589" name="公式" r:id="rId10" imgW="1193760" imgH="228600" progId="Equation.3">
                  <p:embed/>
                </p:oleObj>
              </mc:Choice>
              <mc:Fallback>
                <p:oleObj name="公式" r:id="rId10" imgW="1193760" imgH="228600" progId="Equation.3">
                  <p:embed/>
                  <p:pic>
                    <p:nvPicPr>
                      <p:cNvPr id="0" name=""/>
                      <p:cNvPicPr>
                        <a:picLocks noChangeAspect="1" noChangeArrowheads="1"/>
                      </p:cNvPicPr>
                      <p:nvPr/>
                    </p:nvPicPr>
                    <p:blipFill>
                      <a:blip r:embed="rId11"/>
                      <a:srcRect/>
                      <a:stretch>
                        <a:fillRect/>
                      </a:stretch>
                    </p:blipFill>
                    <p:spPr bwMode="auto">
                      <a:xfrm>
                        <a:off x="4427984" y="4325884"/>
                        <a:ext cx="2254874" cy="407987"/>
                      </a:xfrm>
                      <a:prstGeom prst="rect">
                        <a:avLst/>
                      </a:prstGeom>
                      <a:noFill/>
                    </p:spPr>
                  </p:pic>
                </p:oleObj>
              </mc:Fallback>
            </mc:AlternateContent>
          </a:graphicData>
        </a:graphic>
      </p:graphicFrame>
    </p:spTree>
    <p:extLst>
      <p:ext uri="{BB962C8B-B14F-4D97-AF65-F5344CB8AC3E}">
        <p14:creationId xmlns:p14="http://schemas.microsoft.com/office/powerpoint/2010/main" val="335216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anim calcmode="lin" valueType="num">
                                      <p:cBhvr>
                                        <p:cTn id="18" dur="500" fill="hold"/>
                                        <p:tgtEl>
                                          <p:spTgt spid="18"/>
                                        </p:tgtEl>
                                        <p:attrNameLst>
                                          <p:attrName>ppt_x</p:attrName>
                                        </p:attrNameLst>
                                      </p:cBhvr>
                                      <p:tavLst>
                                        <p:tav tm="0">
                                          <p:val>
                                            <p:strVal val="#ppt_x"/>
                                          </p:val>
                                        </p:tav>
                                        <p:tav tm="100000">
                                          <p:val>
                                            <p:strVal val="#ppt_x"/>
                                          </p:val>
                                        </p:tav>
                                      </p:tavLst>
                                    </p:anim>
                                    <p:anim calcmode="lin" valueType="num">
                                      <p:cBhvr>
                                        <p:cTn id="1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2) Indexing: </a:t>
            </a:r>
            <a:r>
              <a:rPr lang="zh-CN" altLang="en-US" sz="2400" dirty="0">
                <a:latin typeface="Verdana" pitchFamily="34" charset="0"/>
              </a:rPr>
              <a:t>识别架构负债候选者</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539552" y="1615530"/>
            <a:ext cx="7866723" cy="707886"/>
          </a:xfrm>
          <a:prstGeom prst="rect">
            <a:avLst/>
          </a:prstGeom>
        </p:spPr>
        <p:txBody>
          <a:bodyPr wrap="square">
            <a:spAutoFit/>
          </a:bodyPr>
          <a:lstStyle/>
          <a:p>
            <a:pPr marL="342900" indent="-342900">
              <a:buFont typeface="Wingdings" panose="05000000000000000000" pitchFamily="2" charset="2"/>
              <a:buChar char="l"/>
            </a:pPr>
            <a:r>
              <a:rPr lang="en-US" altLang="zh-CN" sz="2000" dirty="0">
                <a:solidFill>
                  <a:schemeClr val="tx2"/>
                </a:solidFill>
                <a:latin typeface="Times New Roman" pitchFamily="18" charset="0"/>
                <a:cs typeface="Times New Roman" pitchFamily="18" charset="0"/>
              </a:rPr>
              <a:t>HCP </a:t>
            </a:r>
            <a:r>
              <a:rPr lang="zh-CN" altLang="en-US" sz="2000" dirty="0">
                <a:solidFill>
                  <a:schemeClr val="tx2"/>
                </a:solidFill>
                <a:latin typeface="Times New Roman" pitchFamily="18" charset="0"/>
                <a:cs typeface="Times New Roman" pitchFamily="18" charset="0"/>
              </a:rPr>
              <a:t>矩阵</a:t>
            </a:r>
            <a:endParaRPr lang="en-US" altLang="zh-CN" sz="2000" dirty="0">
              <a:solidFill>
                <a:schemeClr val="tx2"/>
              </a:solidFill>
              <a:latin typeface="Times New Roman" pitchFamily="18" charset="0"/>
              <a:cs typeface="Times New Roman" pitchFamily="18" charset="0"/>
            </a:endParaRPr>
          </a:p>
          <a:p>
            <a:pPr marL="342900" indent="-342900">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索引模式 （</a:t>
            </a:r>
            <a:r>
              <a:rPr lang="en-US" altLang="zh-CN" sz="2000" dirty="0">
                <a:solidFill>
                  <a:schemeClr val="tx2"/>
                </a:solidFill>
                <a:latin typeface="Times New Roman" pitchFamily="18" charset="0"/>
                <a:cs typeface="Times New Roman" pitchFamily="18" charset="0"/>
              </a:rPr>
              <a:t>Indexing patterns</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8" name="TextBox 9"/>
          <p:cNvSpPr txBox="1">
            <a:spLocks noChangeArrowheads="1"/>
          </p:cNvSpPr>
          <p:nvPr/>
        </p:nvSpPr>
        <p:spPr bwMode="auto">
          <a:xfrm>
            <a:off x="552078" y="2637546"/>
            <a:ext cx="7489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000" i="1" dirty="0">
                <a:latin typeface="Verdana" pitchFamily="34" charset="0"/>
              </a:rPr>
              <a:t> </a:t>
            </a:r>
            <a:r>
              <a:rPr lang="en-US" altLang="zh-CN" sz="2000" dirty="0">
                <a:latin typeface="Verdana" pitchFamily="34" charset="0"/>
              </a:rPr>
              <a:t>HCP </a:t>
            </a:r>
            <a:r>
              <a:rPr lang="zh-CN" altLang="en-US" sz="2000" dirty="0">
                <a:latin typeface="Verdana" pitchFamily="34" charset="0"/>
              </a:rPr>
              <a:t>矩阵</a:t>
            </a:r>
            <a:endParaRPr lang="en-US" altLang="zh-CN" sz="2000" dirty="0">
              <a:latin typeface="Verdana" pitchFamily="34" charset="0"/>
            </a:endParaRPr>
          </a:p>
        </p:txBody>
      </p:sp>
      <p:sp>
        <p:nvSpPr>
          <p:cNvPr id="9" name="矩形 8"/>
          <p:cNvSpPr/>
          <p:nvPr/>
        </p:nvSpPr>
        <p:spPr>
          <a:xfrm>
            <a:off x="912813" y="3097716"/>
            <a:ext cx="7691635" cy="1631216"/>
          </a:xfrm>
          <a:prstGeom prst="rect">
            <a:avLst/>
          </a:prstGeom>
        </p:spPr>
        <p:txBody>
          <a:bodyPr wrap="square">
            <a:spAutoFit/>
          </a:bodyPr>
          <a:lstStyle/>
          <a:p>
            <a:r>
              <a:rPr lang="zh-CN" altLang="en-US" sz="2000" dirty="0">
                <a:solidFill>
                  <a:schemeClr val="tx2"/>
                </a:solidFill>
                <a:latin typeface="Times New Roman" pitchFamily="18" charset="0"/>
                <a:cs typeface="Times New Roman" pitchFamily="18" charset="0"/>
              </a:rPr>
              <a:t>历史耦合概率矩阵（</a:t>
            </a:r>
            <a:r>
              <a:rPr lang="en-US" altLang="zh-CN" sz="2000" dirty="0">
                <a:solidFill>
                  <a:schemeClr val="tx2"/>
                </a:solidFill>
                <a:latin typeface="Times New Roman" pitchFamily="18" charset="0"/>
                <a:cs typeface="Times New Roman" pitchFamily="18" charset="0"/>
              </a:rPr>
              <a:t>history coupling probability matrix</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a:p>
            <a:endParaRPr lang="en-US" altLang="zh-CN" sz="2000" dirty="0">
              <a:solidFill>
                <a:schemeClr val="tx2"/>
              </a:solidFill>
              <a:latin typeface="Times New Roman" pitchFamily="18" charset="0"/>
              <a:cs typeface="Times New Roman" pitchFamily="18" charset="0"/>
            </a:endParaRPr>
          </a:p>
          <a:p>
            <a:pPr marL="342900" indent="-342900">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每个元素代表一个文件</a:t>
            </a:r>
            <a:endParaRPr lang="en-US" altLang="zh-CN" sz="2000" dirty="0">
              <a:solidFill>
                <a:schemeClr val="tx2"/>
              </a:solidFill>
              <a:latin typeface="Times New Roman" pitchFamily="18" charset="0"/>
              <a:cs typeface="Times New Roman" pitchFamily="18" charset="0"/>
            </a:endParaRPr>
          </a:p>
          <a:p>
            <a:pPr marL="342900" indent="-342900">
              <a:buFont typeface="Wingdings" panose="05000000000000000000" pitchFamily="2" charset="2"/>
              <a:buChar char="l"/>
            </a:pPr>
            <a:r>
              <a:rPr lang="zh-CN" altLang="en-US" sz="2000" dirty="0">
                <a:solidFill>
                  <a:schemeClr val="tx2"/>
                </a:solidFill>
                <a:latin typeface="Times New Roman" pitchFamily="18" charset="0"/>
                <a:cs typeface="Times New Roman" pitchFamily="18" charset="0"/>
              </a:rPr>
              <a:t>每一格表示在该行文件被改变的条件下，该列文件也发生改变的概率</a:t>
            </a:r>
            <a:endParaRPr lang="en-US" altLang="zh-CN" sz="20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28400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HCP Matrix</a:t>
            </a:r>
            <a:endParaRPr lang="zh-CN" altLang="en-US" dirty="0"/>
          </a:p>
        </p:txBody>
      </p:sp>
      <p:pic>
        <p:nvPicPr>
          <p:cNvPr id="4" name="图片 3"/>
          <p:cNvPicPr>
            <a:picLocks noChangeAspect="1"/>
          </p:cNvPicPr>
          <p:nvPr/>
        </p:nvPicPr>
        <p:blipFill>
          <a:blip r:embed="rId2"/>
          <a:stretch>
            <a:fillRect/>
          </a:stretch>
        </p:blipFill>
        <p:spPr>
          <a:xfrm>
            <a:off x="1475656" y="980728"/>
            <a:ext cx="6264696" cy="5220580"/>
          </a:xfrm>
          <a:prstGeom prst="rect">
            <a:avLst/>
          </a:prstGeom>
        </p:spPr>
      </p:pic>
    </p:spTree>
    <p:extLst>
      <p:ext uri="{BB962C8B-B14F-4D97-AF65-F5344CB8AC3E}">
        <p14:creationId xmlns:p14="http://schemas.microsoft.com/office/powerpoint/2010/main" val="2299918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200" i="1" dirty="0">
                <a:latin typeface="Verdana" pitchFamily="34" charset="0"/>
              </a:rPr>
              <a:t> </a:t>
            </a:r>
            <a:r>
              <a:rPr lang="zh-CN" altLang="en-US" sz="2200" dirty="0">
                <a:latin typeface="Verdana" pitchFamily="34" charset="0"/>
              </a:rPr>
              <a:t>索引模式</a:t>
            </a:r>
            <a:endParaRPr lang="en-US" altLang="zh-CN" sz="22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nvGraphicFramePr>
        <p:xfrm>
          <a:off x="469836" y="5438041"/>
          <a:ext cx="8641654" cy="395580"/>
        </p:xfrm>
        <a:graphic>
          <a:graphicData uri="http://schemas.openxmlformats.org/presentationml/2006/ole">
            <mc:AlternateContent xmlns:mc="http://schemas.openxmlformats.org/markup-compatibility/2006">
              <mc:Choice xmlns:v="urn:schemas-microsoft-com:vml" Requires="v">
                <p:oleObj spid="_x0000_s7390" name="公式" r:id="rId4" imgW="6121080" imgH="279360" progId="Equation.3">
                  <p:embed/>
                </p:oleObj>
              </mc:Choice>
              <mc:Fallback>
                <p:oleObj name="公式" r:id="rId4" imgW="6121080" imgH="279360" progId="Equation.3">
                  <p:embed/>
                  <p:pic>
                    <p:nvPicPr>
                      <p:cNvPr id="0" name=""/>
                      <p:cNvPicPr>
                        <a:picLocks noChangeAspect="1" noChangeArrowheads="1"/>
                      </p:cNvPicPr>
                      <p:nvPr/>
                    </p:nvPicPr>
                    <p:blipFill>
                      <a:blip r:embed="rId5"/>
                      <a:srcRect/>
                      <a:stretch>
                        <a:fillRect/>
                      </a:stretch>
                    </p:blipFill>
                    <p:spPr bwMode="auto">
                      <a:xfrm>
                        <a:off x="469836" y="5438041"/>
                        <a:ext cx="8641654" cy="395580"/>
                      </a:xfrm>
                      <a:prstGeom prst="rect">
                        <a:avLst/>
                      </a:prstGeom>
                      <a:noFill/>
                    </p:spPr>
                  </p:pic>
                </p:oleObj>
              </mc:Fallback>
            </mc:AlternateContent>
          </a:graphicData>
        </a:graphic>
      </p:graphicFrame>
      <p:graphicFrame>
        <p:nvGraphicFramePr>
          <p:cNvPr id="13" name="对象 12"/>
          <p:cNvGraphicFramePr>
            <a:graphicFrameLocks noChangeAspect="1"/>
          </p:cNvGraphicFramePr>
          <p:nvPr/>
        </p:nvGraphicFramePr>
        <p:xfrm>
          <a:off x="4181635" y="5740097"/>
          <a:ext cx="4917401" cy="384043"/>
        </p:xfrm>
        <a:graphic>
          <a:graphicData uri="http://schemas.openxmlformats.org/presentationml/2006/ole">
            <mc:AlternateContent xmlns:mc="http://schemas.openxmlformats.org/markup-compatibility/2006">
              <mc:Choice xmlns:v="urn:schemas-microsoft-com:vml" Requires="v">
                <p:oleObj spid="_x0000_s7391" name="公式" r:id="rId6" imgW="2984500" imgH="228600" progId="Equation.3">
                  <p:embed/>
                </p:oleObj>
              </mc:Choice>
              <mc:Fallback>
                <p:oleObj name="公式" r:id="rId6" imgW="29845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81635" y="5740097"/>
                        <a:ext cx="4917401" cy="384043"/>
                      </a:xfrm>
                      <a:prstGeom prst="rect">
                        <a:avLst/>
                      </a:prstGeom>
                      <a:noFill/>
                    </p:spPr>
                  </p:pic>
                </p:oleObj>
              </mc:Fallback>
            </mc:AlternateContent>
          </a:graphicData>
        </a:graphic>
      </p:graphicFrame>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TextBox 9"/>
          <p:cNvSpPr txBox="1">
            <a:spLocks noChangeArrowheads="1"/>
          </p:cNvSpPr>
          <p:nvPr/>
        </p:nvSpPr>
        <p:spPr bwMode="auto">
          <a:xfrm>
            <a:off x="610331" y="4889985"/>
            <a:ext cx="7489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en-US" altLang="zh-CN" sz="2000" dirty="0" err="1">
                <a:latin typeface="Verdana" pitchFamily="34" charset="0"/>
              </a:rPr>
              <a:t>FileSet</a:t>
            </a:r>
            <a:endParaRPr lang="en-US" altLang="zh-CN" sz="2000" dirty="0">
              <a:latin typeface="Verdana" pitchFamily="34" charset="0"/>
            </a:endParaRPr>
          </a:p>
        </p:txBody>
      </p:sp>
      <p:sp>
        <p:nvSpPr>
          <p:cNvPr id="22" name="TextBox 9"/>
          <p:cNvSpPr txBox="1">
            <a:spLocks noChangeArrowheads="1"/>
          </p:cNvSpPr>
          <p:nvPr/>
        </p:nvSpPr>
        <p:spPr bwMode="auto">
          <a:xfrm>
            <a:off x="467544" y="1480224"/>
            <a:ext cx="74895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zh-CN" altLang="en-US" sz="2000" dirty="0">
                <a:latin typeface="Verdana" pitchFamily="34" charset="0"/>
              </a:rPr>
              <a:t>四种索引模式对应的架构问题</a:t>
            </a:r>
            <a:endParaRPr lang="en-US" altLang="zh-CN" sz="2000" dirty="0">
              <a:latin typeface="Verdana" pitchFamily="34" charset="0"/>
            </a:endParaRPr>
          </a:p>
        </p:txBody>
      </p:sp>
      <p:graphicFrame>
        <p:nvGraphicFramePr>
          <p:cNvPr id="5" name="表格 4"/>
          <p:cNvGraphicFramePr>
            <a:graphicFrameLocks noGrp="1"/>
          </p:cNvGraphicFramePr>
          <p:nvPr/>
        </p:nvGraphicFramePr>
        <p:xfrm>
          <a:off x="151846" y="1919545"/>
          <a:ext cx="8884650" cy="2877607"/>
        </p:xfrm>
        <a:graphic>
          <a:graphicData uri="http://schemas.openxmlformats.org/drawingml/2006/table">
            <a:tbl>
              <a:tblPr firstRow="1" bandRow="1">
                <a:tableStyleId>{00A15C55-8517-42AA-B614-E9B94910E393}</a:tableStyleId>
              </a:tblPr>
              <a:tblGrid>
                <a:gridCol w="1175656">
                  <a:extLst>
                    <a:ext uri="{9D8B030D-6E8A-4147-A177-3AD203B41FA5}">
                      <a16:colId xmlns:a16="http://schemas.microsoft.com/office/drawing/2014/main" val="20000"/>
                    </a:ext>
                  </a:extLst>
                </a:gridCol>
                <a:gridCol w="1791150">
                  <a:extLst>
                    <a:ext uri="{9D8B030D-6E8A-4147-A177-3AD203B41FA5}">
                      <a16:colId xmlns:a16="http://schemas.microsoft.com/office/drawing/2014/main" val="20001"/>
                    </a:ext>
                  </a:extLst>
                </a:gridCol>
                <a:gridCol w="2004881">
                  <a:extLst>
                    <a:ext uri="{9D8B030D-6E8A-4147-A177-3AD203B41FA5}">
                      <a16:colId xmlns:a16="http://schemas.microsoft.com/office/drawing/2014/main" val="20002"/>
                    </a:ext>
                  </a:extLst>
                </a:gridCol>
                <a:gridCol w="2112580">
                  <a:extLst>
                    <a:ext uri="{9D8B030D-6E8A-4147-A177-3AD203B41FA5}">
                      <a16:colId xmlns:a16="http://schemas.microsoft.com/office/drawing/2014/main" val="20003"/>
                    </a:ext>
                  </a:extLst>
                </a:gridCol>
                <a:gridCol w="1800383">
                  <a:extLst>
                    <a:ext uri="{9D8B030D-6E8A-4147-A177-3AD203B41FA5}">
                      <a16:colId xmlns:a16="http://schemas.microsoft.com/office/drawing/2014/main" val="20004"/>
                    </a:ext>
                  </a:extLst>
                </a:gridCol>
              </a:tblGrid>
              <a:tr h="369438">
                <a:tc rowSpan="2">
                  <a:txBody>
                    <a:bodyPr/>
                    <a:lstStyle/>
                    <a:p>
                      <a:pPr algn="ctr"/>
                      <a:r>
                        <a:rPr lang="en-US" altLang="zh-CN" dirty="0"/>
                        <a:t>Pattern</a:t>
                      </a:r>
                      <a:endParaRPr lang="zh-CN" altLang="en-US" dirty="0"/>
                    </a:p>
                  </a:txBody>
                  <a:tcPr anchor="ctr"/>
                </a:tc>
                <a:tc gridSpan="4">
                  <a:txBody>
                    <a:bodyPr/>
                    <a:lstStyle/>
                    <a:p>
                      <a:pPr algn="ctr"/>
                      <a:r>
                        <a:rPr lang="en-US" altLang="zh-CN" dirty="0"/>
                        <a:t>Architecture Issues</a:t>
                      </a:r>
                      <a:endParaRPr lang="zh-CN" altLang="en-US" dirty="0"/>
                    </a:p>
                  </a:txBody>
                  <a:tcPr anchor="ct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389675">
                <a:tc vMerge="1">
                  <a:txBody>
                    <a:bodyPr/>
                    <a:lstStyle/>
                    <a:p>
                      <a:endParaRPr lang="zh-CN" altLang="en-US" dirty="0"/>
                    </a:p>
                  </a:txBody>
                  <a:tcPr/>
                </a:tc>
                <a:tc>
                  <a:txBody>
                    <a:bodyPr/>
                    <a:lstStyle/>
                    <a:p>
                      <a:pPr algn="ctr"/>
                      <a:r>
                        <a:rPr lang="en-US" altLang="zh-CN" sz="1600" dirty="0"/>
                        <a:t>unstable interface</a:t>
                      </a:r>
                      <a:endParaRPr lang="zh-CN" altLang="en-US" sz="1600" dirty="0"/>
                    </a:p>
                  </a:txBody>
                  <a:tcPr anchor="ctr"/>
                </a:tc>
                <a:tc>
                  <a:txBody>
                    <a:bodyPr/>
                    <a:lstStyle/>
                    <a:p>
                      <a:pPr algn="ctr"/>
                      <a:r>
                        <a:rPr lang="en-US" altLang="zh-CN" sz="1600" dirty="0"/>
                        <a:t>modularity violation</a:t>
                      </a:r>
                      <a:endParaRPr lang="zh-CN" altLang="en-US" sz="1600" dirty="0"/>
                    </a:p>
                  </a:txBody>
                  <a:tcPr anchor="ctr"/>
                </a:tc>
                <a:tc>
                  <a:txBody>
                    <a:bodyPr/>
                    <a:lstStyle/>
                    <a:p>
                      <a:pPr algn="ctr"/>
                      <a:r>
                        <a:rPr lang="en-US" altLang="zh-CN" sz="1600" dirty="0"/>
                        <a:t>unhealthy inheritance</a:t>
                      </a:r>
                      <a:endParaRPr lang="zh-CN" altLang="en-US" sz="1600" dirty="0"/>
                    </a:p>
                  </a:txBody>
                  <a:tcPr anchor="ctr"/>
                </a:tc>
                <a:tc>
                  <a:txBody>
                    <a:bodyPr/>
                    <a:lstStyle/>
                    <a:p>
                      <a:pPr algn="ctr"/>
                      <a:r>
                        <a:rPr lang="en-US" altLang="zh-CN" sz="1600" dirty="0"/>
                        <a:t>cyclic dependency</a:t>
                      </a:r>
                      <a:endParaRPr lang="zh-CN" altLang="en-US" sz="1600" dirty="0"/>
                    </a:p>
                  </a:txBody>
                  <a:tcPr anchor="ctr"/>
                </a:tc>
                <a:extLst>
                  <a:ext uri="{0D108BD9-81ED-4DB2-BD59-A6C34878D82A}">
                    <a16:rowId xmlns:a16="http://schemas.microsoft.com/office/drawing/2014/main" val="10001"/>
                  </a:ext>
                </a:extLst>
              </a:tr>
              <a:tr h="374569">
                <a:tc>
                  <a:txBody>
                    <a:bodyPr/>
                    <a:lstStyle/>
                    <a:p>
                      <a:pPr algn="ctr"/>
                      <a:r>
                        <a:rPr lang="en-US" altLang="zh-CN" sz="1400" dirty="0"/>
                        <a:t>Hub</a:t>
                      </a:r>
                      <a:endParaRPr lang="zh-CN" altLang="en-US" sz="1400"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r>
                        <a:rPr lang="zh-CN" altLang="en-US" dirty="0">
                          <a:sym typeface="Wingdings" panose="05000000000000000000" pitchFamily="2" charset="2"/>
                        </a:rPr>
                        <a:t></a:t>
                      </a:r>
                      <a:endParaRPr lang="zh-CN" altLang="en-US" dirty="0"/>
                    </a:p>
                  </a:txBody>
                  <a:tcPr anchor="ctr"/>
                </a:tc>
                <a:extLst>
                  <a:ext uri="{0D108BD9-81ED-4DB2-BD59-A6C34878D82A}">
                    <a16:rowId xmlns:a16="http://schemas.microsoft.com/office/drawing/2014/main" val="10002"/>
                  </a:ext>
                </a:extLst>
              </a:tr>
              <a:tr h="496589">
                <a:tc>
                  <a:txBody>
                    <a:bodyPr/>
                    <a:lstStyle/>
                    <a:p>
                      <a:pPr algn="ctr"/>
                      <a:r>
                        <a:rPr lang="en-US" altLang="zh-CN" sz="1400" dirty="0"/>
                        <a:t>Anchor Submissive </a:t>
                      </a:r>
                      <a:endParaRPr lang="zh-CN" altLang="en-US" sz="1400"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3"/>
                  </a:ext>
                </a:extLst>
              </a:tr>
              <a:tr h="422121">
                <a:tc>
                  <a:txBody>
                    <a:bodyPr/>
                    <a:lstStyle/>
                    <a:p>
                      <a:pPr marL="0" algn="ctr" defTabSz="914400" rtl="0" eaLnBrk="1" latinLnBrk="0" hangingPunct="1"/>
                      <a:r>
                        <a:rPr lang="en-US" altLang="zh-CN" sz="1400" kern="1200" dirty="0">
                          <a:solidFill>
                            <a:schemeClr val="dk1"/>
                          </a:solidFill>
                          <a:latin typeface="+mn-lt"/>
                          <a:ea typeface="+mn-ea"/>
                          <a:cs typeface="+mn-cs"/>
                        </a:rPr>
                        <a:t>Anchor Dominant </a:t>
                      </a:r>
                      <a:endParaRPr lang="zh-CN" altLang="en-US" sz="1400" kern="1200" dirty="0">
                        <a:solidFill>
                          <a:schemeClr val="dk1"/>
                        </a:solidFill>
                        <a:latin typeface="+mn-lt"/>
                        <a:ea typeface="+mn-ea"/>
                        <a:cs typeface="+mn-cs"/>
                      </a:endParaRPr>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a:p>
                  </a:txBody>
                  <a:tcPr anchor="ctr"/>
                </a:tc>
                <a:tc>
                  <a:txBody>
                    <a:bodyPr/>
                    <a:lstStyle/>
                    <a:p>
                      <a:pPr algn="ctr"/>
                      <a:endParaRPr lang="zh-CN" altLang="en-US" dirty="0"/>
                    </a:p>
                  </a:txBody>
                  <a:tcPr anchor="ctr"/>
                </a:tc>
                <a:tc>
                  <a:txBody>
                    <a:bodyPr/>
                    <a:lstStyle/>
                    <a:p>
                      <a:pPr algn="ctr"/>
                      <a:endParaRPr lang="zh-CN" altLang="en-US"/>
                    </a:p>
                  </a:txBody>
                  <a:tcPr anchor="ctr"/>
                </a:tc>
                <a:extLst>
                  <a:ext uri="{0D108BD9-81ED-4DB2-BD59-A6C34878D82A}">
                    <a16:rowId xmlns:a16="http://schemas.microsoft.com/office/drawing/2014/main" val="10004"/>
                  </a:ext>
                </a:extLst>
              </a:tr>
              <a:tr h="496589">
                <a:tc>
                  <a:txBody>
                    <a:bodyPr/>
                    <a:lstStyle/>
                    <a:p>
                      <a:pPr algn="ctr"/>
                      <a:r>
                        <a:rPr lang="en-US" altLang="zh-CN" sz="1400" kern="1200" dirty="0">
                          <a:solidFill>
                            <a:schemeClr val="dk1"/>
                          </a:solidFill>
                          <a:latin typeface="+mn-lt"/>
                          <a:ea typeface="+mn-ea"/>
                          <a:cs typeface="+mn-cs"/>
                        </a:rPr>
                        <a:t>Modularity Violation </a:t>
                      </a:r>
                      <a:endParaRPr lang="zh-CN" altLang="en-US" sz="1400" kern="1200" dirty="0">
                        <a:solidFill>
                          <a:schemeClr val="dk1"/>
                        </a:solidFill>
                        <a:latin typeface="+mn-lt"/>
                        <a:ea typeface="+mn-ea"/>
                        <a:cs typeface="+mn-cs"/>
                      </a:endParaRPr>
                    </a:p>
                  </a:txBody>
                  <a:tcPr anchor="ctr"/>
                </a:tc>
                <a:tc>
                  <a:txBody>
                    <a:bodyPr/>
                    <a:lstStyle/>
                    <a:p>
                      <a:pPr algn="ctr"/>
                      <a:endParaRPr lang="zh-CN" altLang="en-US" dirty="0"/>
                    </a:p>
                  </a:txBody>
                  <a:tcPr anchor="ctr"/>
                </a:tc>
                <a:tc>
                  <a:txBody>
                    <a:bodyPr/>
                    <a:lstStyle/>
                    <a:p>
                      <a:pPr algn="ctr"/>
                      <a:r>
                        <a:rPr lang="zh-CN" altLang="en-US" dirty="0">
                          <a:sym typeface="Wingdings" panose="05000000000000000000" pitchFamily="2" charset="2"/>
                        </a:rPr>
                        <a:t></a:t>
                      </a:r>
                      <a:endParaRPr lang="zh-CN" altLang="en-US" dirty="0"/>
                    </a:p>
                  </a:txBody>
                  <a:tcPr anchor="ctr"/>
                </a:tc>
                <a:tc>
                  <a:txBody>
                    <a:bodyPr/>
                    <a:lstStyle/>
                    <a:p>
                      <a:pPr algn="ct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990252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 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163121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Hub  —the anchor file and each member have structural dependencies in both directions and history dominance in at least one direction</a:t>
            </a:r>
          </a:p>
          <a:p>
            <a:endParaRPr lang="en-US" altLang="zh-CN" sz="2000" dirty="0">
              <a:solidFill>
                <a:schemeClr val="tx2"/>
              </a:solidFill>
              <a:latin typeface="Times New Roman" pitchFamily="18" charset="0"/>
              <a:cs typeface="Times New Roman" pitchFamily="18" charset="0"/>
            </a:endParaRPr>
          </a:p>
          <a:p>
            <a:endParaRPr lang="en-US" altLang="zh-CN" sz="2000" dirty="0">
              <a:solidFill>
                <a:schemeClr val="tx2"/>
              </a:solidFill>
              <a:latin typeface="Times New Roman" pitchFamily="18" charset="0"/>
              <a:cs typeface="Times New Roman" pitchFamily="18" charset="0"/>
            </a:endParaRPr>
          </a:p>
          <a:p>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rotWithShape="1">
          <a:blip r:embed="rId3"/>
          <a:srcRect l="1782" t="4953" b="-1"/>
          <a:stretch/>
        </p:blipFill>
        <p:spPr>
          <a:xfrm>
            <a:off x="755576" y="2288615"/>
            <a:ext cx="4789884" cy="814805"/>
          </a:xfrm>
          <a:prstGeom prst="rect">
            <a:avLst/>
          </a:prstGeom>
        </p:spPr>
      </p:pic>
      <p:sp>
        <p:nvSpPr>
          <p:cNvPr id="11" name="矩形 10"/>
          <p:cNvSpPr/>
          <p:nvPr/>
        </p:nvSpPr>
        <p:spPr>
          <a:xfrm>
            <a:off x="603314" y="3914634"/>
            <a:ext cx="8063823" cy="2031325"/>
          </a:xfrm>
          <a:prstGeom prst="rect">
            <a:avLst/>
          </a:prstGeom>
        </p:spPr>
        <p:txBody>
          <a:bodyPr wrap="square">
            <a:spAutoFit/>
          </a:bodyPr>
          <a:lstStyle/>
          <a:p>
            <a:r>
              <a:rPr lang="en-US" altLang="zh-CN" dirty="0"/>
              <a:t>This pattern corresponds to cyclic dependency, unhealthy inheritance (if the anchor file is a super-class or interface class), and unstable interface (if the anchor file has many dependents).</a:t>
            </a:r>
          </a:p>
          <a:p>
            <a:endParaRPr lang="en-US" altLang="zh-CN" dirty="0"/>
          </a:p>
          <a:p>
            <a:r>
              <a:rPr lang="en-US" altLang="zh-CN" dirty="0"/>
              <a:t>A HB-</a:t>
            </a:r>
            <a:r>
              <a:rPr lang="en-US" altLang="zh-CN" dirty="0" err="1"/>
              <a:t>FileSet</a:t>
            </a:r>
            <a:r>
              <a:rPr lang="en-US" altLang="zh-CN" dirty="0"/>
              <a:t> is potentially problematic because the anchor file, like a hub, is strongly coupled with every member file both structurally and historically.</a:t>
            </a:r>
            <a:endParaRPr lang="zh-CN" altLang="en-US" dirty="0"/>
          </a:p>
        </p:txBody>
      </p:sp>
      <p:pic>
        <p:nvPicPr>
          <p:cNvPr id="8" name="图片 7"/>
          <p:cNvPicPr>
            <a:picLocks noChangeAspect="1"/>
          </p:cNvPicPr>
          <p:nvPr/>
        </p:nvPicPr>
        <p:blipFill>
          <a:blip r:embed="rId4"/>
          <a:stretch>
            <a:fillRect/>
          </a:stretch>
        </p:blipFill>
        <p:spPr>
          <a:xfrm>
            <a:off x="631550" y="3303181"/>
            <a:ext cx="7686113" cy="2909886"/>
          </a:xfrm>
          <a:prstGeom prst="rect">
            <a:avLst/>
          </a:prstGeom>
        </p:spPr>
      </p:pic>
    </p:spTree>
    <p:extLst>
      <p:ext uri="{BB962C8B-B14F-4D97-AF65-F5344CB8AC3E}">
        <p14:creationId xmlns:p14="http://schemas.microsoft.com/office/powerpoint/2010/main" val="186975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a:t>
            </a:r>
            <a:r>
              <a:rPr lang="en-US" altLang="zh-CN" sz="2400" i="1" dirty="0">
                <a:latin typeface="Verdana" pitchFamily="34" charset="0"/>
              </a:rPr>
              <a:t> </a:t>
            </a:r>
            <a:r>
              <a:rPr lang="en-US" altLang="zh-CN" sz="2400" dirty="0">
                <a:latin typeface="Verdana" pitchFamily="34" charset="0"/>
              </a:rPr>
              <a:t>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70788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Anchor Submissive  —each member  le structurally depends on the anchor file, but each member historically dominates the anchor.</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03314" y="3914634"/>
            <a:ext cx="8289166" cy="1754326"/>
          </a:xfrm>
          <a:prstGeom prst="rect">
            <a:avLst/>
          </a:prstGeom>
        </p:spPr>
        <p:txBody>
          <a:bodyPr wrap="square">
            <a:spAutoFit/>
          </a:bodyPr>
          <a:lstStyle/>
          <a:p>
            <a:r>
              <a:rPr lang="en-US" altLang="zh-CN" dirty="0"/>
              <a:t>This pattern corresponds to an unstable interface, where the interface is submissive in changes.</a:t>
            </a:r>
          </a:p>
          <a:p>
            <a:endParaRPr lang="en-US" altLang="zh-CN" dirty="0"/>
          </a:p>
          <a:p>
            <a:r>
              <a:rPr lang="en-US" altLang="zh-CN" dirty="0"/>
              <a:t>A </a:t>
            </a:r>
            <a:r>
              <a:rPr lang="en-US" altLang="zh-CN" dirty="0" err="1"/>
              <a:t>ASFileSet</a:t>
            </a:r>
            <a:r>
              <a:rPr lang="en-US" altLang="zh-CN" dirty="0"/>
              <a:t> is problematic because history dominance is in the opposite direction to the structural </a:t>
            </a:r>
            <a:r>
              <a:rPr lang="en-US" altLang="zh-CN" dirty="0" err="1"/>
              <a:t>inuences</a:t>
            </a:r>
            <a:r>
              <a:rPr lang="en-US" altLang="zh-CN" dirty="0"/>
              <a:t>: the anchor should influence the member files, not the other way around.</a:t>
            </a:r>
            <a:endParaRPr lang="zh-CN" altLang="en-US" dirty="0"/>
          </a:p>
        </p:txBody>
      </p:sp>
      <p:pic>
        <p:nvPicPr>
          <p:cNvPr id="12" name="图片 11"/>
          <p:cNvPicPr>
            <a:picLocks noChangeAspect="1"/>
          </p:cNvPicPr>
          <p:nvPr/>
        </p:nvPicPr>
        <p:blipFill>
          <a:blip r:embed="rId3"/>
          <a:stretch>
            <a:fillRect/>
          </a:stretch>
        </p:blipFill>
        <p:spPr>
          <a:xfrm>
            <a:off x="611560" y="2254453"/>
            <a:ext cx="4905375" cy="847725"/>
          </a:xfrm>
          <a:prstGeom prst="rect">
            <a:avLst/>
          </a:prstGeom>
        </p:spPr>
      </p:pic>
      <p:pic>
        <p:nvPicPr>
          <p:cNvPr id="16" name="图片 15"/>
          <p:cNvPicPr>
            <a:picLocks noChangeAspect="1"/>
          </p:cNvPicPr>
          <p:nvPr/>
        </p:nvPicPr>
        <p:blipFill>
          <a:blip r:embed="rId4"/>
          <a:stretch>
            <a:fillRect/>
          </a:stretch>
        </p:blipFill>
        <p:spPr>
          <a:xfrm>
            <a:off x="618680" y="3102178"/>
            <a:ext cx="7968580" cy="3162356"/>
          </a:xfrm>
          <a:prstGeom prst="rect">
            <a:avLst/>
          </a:prstGeom>
        </p:spPr>
      </p:pic>
    </p:spTree>
    <p:extLst>
      <p:ext uri="{BB962C8B-B14F-4D97-AF65-F5344CB8AC3E}">
        <p14:creationId xmlns:p14="http://schemas.microsoft.com/office/powerpoint/2010/main" val="187990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a:t>
            </a:r>
            <a:r>
              <a:rPr lang="en-US" altLang="zh-CN" sz="2400" i="1" dirty="0">
                <a:latin typeface="Verdana" pitchFamily="34" charset="0"/>
              </a:rPr>
              <a:t> </a:t>
            </a:r>
            <a:r>
              <a:rPr lang="en-US" altLang="zh-CN" sz="2400" dirty="0">
                <a:latin typeface="Verdana" pitchFamily="34" charset="0"/>
              </a:rPr>
              <a:t>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70788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Anchor Dominant  —each member file structurally depends on the anchor file and the anchor file historically dominates each member file.</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427417" y="3467726"/>
            <a:ext cx="8289166" cy="1477328"/>
          </a:xfrm>
          <a:prstGeom prst="rect">
            <a:avLst/>
          </a:prstGeom>
        </p:spPr>
        <p:txBody>
          <a:bodyPr wrap="square">
            <a:spAutoFit/>
          </a:bodyPr>
          <a:lstStyle/>
          <a:p>
            <a:r>
              <a:rPr lang="en-US" altLang="zh-CN" dirty="0"/>
              <a:t>This pattern corresponds to the other type of unstable interface, where the interface is dominant in changes.</a:t>
            </a:r>
          </a:p>
          <a:p>
            <a:endParaRPr lang="en-US" altLang="zh-CN" dirty="0"/>
          </a:p>
          <a:p>
            <a:r>
              <a:rPr lang="en-US" altLang="zh-CN" dirty="0"/>
              <a:t>A </a:t>
            </a:r>
            <a:r>
              <a:rPr lang="en-US" altLang="zh-CN" dirty="0" err="1"/>
              <a:t>ADFileSet</a:t>
            </a:r>
            <a:r>
              <a:rPr lang="en-US" altLang="zh-CN" dirty="0"/>
              <a:t> presents potential problems where the anchor file is unstable and propagates changes to member files that structurally depend on it.</a:t>
            </a:r>
            <a:endParaRPr lang="zh-CN" altLang="en-US" dirty="0"/>
          </a:p>
        </p:txBody>
      </p:sp>
      <p:pic>
        <p:nvPicPr>
          <p:cNvPr id="5" name="图片 4"/>
          <p:cNvPicPr>
            <a:picLocks noChangeAspect="1"/>
          </p:cNvPicPr>
          <p:nvPr/>
        </p:nvPicPr>
        <p:blipFill>
          <a:blip r:embed="rId3"/>
          <a:stretch>
            <a:fillRect/>
          </a:stretch>
        </p:blipFill>
        <p:spPr>
          <a:xfrm>
            <a:off x="611560" y="2253955"/>
            <a:ext cx="4848225" cy="876300"/>
          </a:xfrm>
          <a:prstGeom prst="rect">
            <a:avLst/>
          </a:prstGeom>
        </p:spPr>
      </p:pic>
      <p:pic>
        <p:nvPicPr>
          <p:cNvPr id="8" name="图片 7"/>
          <p:cNvPicPr>
            <a:picLocks noChangeAspect="1"/>
          </p:cNvPicPr>
          <p:nvPr/>
        </p:nvPicPr>
        <p:blipFill>
          <a:blip r:embed="rId4"/>
          <a:stretch>
            <a:fillRect/>
          </a:stretch>
        </p:blipFill>
        <p:spPr>
          <a:xfrm>
            <a:off x="427417" y="3030719"/>
            <a:ext cx="7854843" cy="3269313"/>
          </a:xfrm>
          <a:prstGeom prst="rect">
            <a:avLst/>
          </a:prstGeom>
        </p:spPr>
      </p:pic>
    </p:spTree>
    <p:extLst>
      <p:ext uri="{BB962C8B-B14F-4D97-AF65-F5344CB8AC3E}">
        <p14:creationId xmlns:p14="http://schemas.microsoft.com/office/powerpoint/2010/main" val="38586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Indexing Pattern</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en-US" altLang="zh-CN" sz="2400" dirty="0">
                <a:latin typeface="Verdana" pitchFamily="34" charset="0"/>
              </a:rPr>
              <a:t>4 Indexing Patterns</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441245"/>
            <a:ext cx="7866723" cy="1015663"/>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Modularity Violation  —there are no structure dependencies between the anchor and any member, however they historically couple with each other.</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11560" y="3789040"/>
            <a:ext cx="8289166" cy="2031325"/>
          </a:xfrm>
          <a:prstGeom prst="rect">
            <a:avLst/>
          </a:prstGeom>
        </p:spPr>
        <p:txBody>
          <a:bodyPr wrap="square">
            <a:spAutoFit/>
          </a:bodyPr>
          <a:lstStyle/>
          <a:p>
            <a:r>
              <a:rPr lang="en-US" altLang="zh-CN" dirty="0"/>
              <a:t>In a modularity violation the anchor and member files share assumptions ("secrets") that are not represented in any structural connection.</a:t>
            </a:r>
          </a:p>
          <a:p>
            <a:endParaRPr lang="en-US" altLang="zh-CN" dirty="0"/>
          </a:p>
          <a:p>
            <a:r>
              <a:rPr lang="en-US" altLang="zh-CN" dirty="0"/>
              <a:t>This pattern identifies potential problems where the anchor file and the member files share common assumptions, without explicit structural connections, and these assumptions are manifested by historical co -change relationships.</a:t>
            </a:r>
            <a:endParaRPr lang="zh-CN" altLang="en-US" dirty="0"/>
          </a:p>
        </p:txBody>
      </p:sp>
      <p:pic>
        <p:nvPicPr>
          <p:cNvPr id="9" name="图片 8"/>
          <p:cNvPicPr>
            <a:picLocks noChangeAspect="1"/>
          </p:cNvPicPr>
          <p:nvPr/>
        </p:nvPicPr>
        <p:blipFill>
          <a:blip r:embed="rId3"/>
          <a:stretch>
            <a:fillRect/>
          </a:stretch>
        </p:blipFill>
        <p:spPr>
          <a:xfrm>
            <a:off x="611560" y="2423814"/>
            <a:ext cx="5029200" cy="971550"/>
          </a:xfrm>
          <a:prstGeom prst="rect">
            <a:avLst/>
          </a:prstGeom>
        </p:spPr>
      </p:pic>
      <p:pic>
        <p:nvPicPr>
          <p:cNvPr id="10" name="图片 9"/>
          <p:cNvPicPr>
            <a:picLocks noChangeAspect="1"/>
          </p:cNvPicPr>
          <p:nvPr/>
        </p:nvPicPr>
        <p:blipFill>
          <a:blip r:embed="rId4"/>
          <a:stretch>
            <a:fillRect/>
          </a:stretch>
        </p:blipFill>
        <p:spPr>
          <a:xfrm>
            <a:off x="683568" y="3330551"/>
            <a:ext cx="7938731" cy="2978769"/>
          </a:xfrm>
          <a:prstGeom prst="rect">
            <a:avLst/>
          </a:prstGeom>
        </p:spPr>
      </p:pic>
    </p:spTree>
    <p:extLst>
      <p:ext uri="{BB962C8B-B14F-4D97-AF65-F5344CB8AC3E}">
        <p14:creationId xmlns:p14="http://schemas.microsoft.com/office/powerpoint/2010/main" val="687410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识别架构负债</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11560" y="1830303"/>
            <a:ext cx="7866723" cy="1631216"/>
          </a:xfrm>
          <a:prstGeom prst="rect">
            <a:avLst/>
          </a:prstGeom>
        </p:spPr>
        <p:txBody>
          <a:bodyPr wrap="square">
            <a:spAutoFit/>
          </a:bodyPr>
          <a:lstStyle/>
          <a:p>
            <a:r>
              <a:rPr lang="en-US" altLang="zh-CN" sz="2000" dirty="0">
                <a:solidFill>
                  <a:schemeClr val="tx2"/>
                </a:solidFill>
                <a:latin typeface="Times New Roman" pitchFamily="18" charset="0"/>
                <a:cs typeface="Times New Roman" pitchFamily="18" charset="0"/>
              </a:rPr>
              <a:t>For each release r, we use each a in </a:t>
            </a:r>
            <a:r>
              <a:rPr lang="en-US" altLang="zh-CN" sz="2000" dirty="0" err="1">
                <a:solidFill>
                  <a:schemeClr val="tx2"/>
                </a:solidFill>
                <a:latin typeface="Times New Roman" pitchFamily="18" charset="0"/>
                <a:cs typeface="Times New Roman" pitchFamily="18" charset="0"/>
              </a:rPr>
              <a:t>ErrorSpace</a:t>
            </a:r>
            <a:r>
              <a:rPr lang="en-US" altLang="zh-CN" sz="1600" dirty="0" err="1">
                <a:solidFill>
                  <a:schemeClr val="tx2"/>
                </a:solidFill>
                <a:latin typeface="Times New Roman" pitchFamily="18" charset="0"/>
                <a:cs typeface="Times New Roman" pitchFamily="18" charset="0"/>
              </a:rPr>
              <a:t>r</a:t>
            </a:r>
            <a:r>
              <a:rPr lang="en-US" altLang="zh-CN" sz="2000" dirty="0">
                <a:solidFill>
                  <a:schemeClr val="tx2"/>
                </a:solidFill>
                <a:latin typeface="Times New Roman" pitchFamily="18" charset="0"/>
                <a:cs typeface="Times New Roman" pitchFamily="18" charset="0"/>
              </a:rPr>
              <a:t> as the anchor file to calculate a </a:t>
            </a:r>
            <a:r>
              <a:rPr lang="en-US" altLang="zh-CN" sz="2000" dirty="0" err="1">
                <a:solidFill>
                  <a:schemeClr val="tx2"/>
                </a:solidFill>
                <a:latin typeface="Times New Roman" pitchFamily="18" charset="0"/>
                <a:cs typeface="Times New Roman" pitchFamily="18" charset="0"/>
              </a:rPr>
              <a:t>FileSet</a:t>
            </a:r>
            <a:r>
              <a:rPr lang="en-US" altLang="zh-CN" sz="2000" dirty="0">
                <a:solidFill>
                  <a:schemeClr val="tx2"/>
                </a:solidFill>
                <a:latin typeface="Times New Roman" pitchFamily="18" charset="0"/>
                <a:cs typeface="Times New Roman" pitchFamily="18" charset="0"/>
              </a:rPr>
              <a:t> for each of the 4 patterns: HB, AS, AD, and MV </a:t>
            </a:r>
            <a:r>
              <a:rPr lang="en-US" altLang="zh-CN" sz="2000" dirty="0" err="1">
                <a:solidFill>
                  <a:schemeClr val="tx2"/>
                </a:solidFill>
                <a:latin typeface="Times New Roman" pitchFamily="18" charset="0"/>
                <a:cs typeface="Times New Roman" pitchFamily="18" charset="0"/>
              </a:rPr>
              <a:t>FileSet</a:t>
            </a:r>
            <a:r>
              <a:rPr lang="en-US" altLang="zh-CN" sz="1600" dirty="0" err="1">
                <a:solidFill>
                  <a:schemeClr val="tx2"/>
                </a:solidFill>
                <a:latin typeface="Times New Roman" pitchFamily="18" charset="0"/>
                <a:cs typeface="Times New Roman" pitchFamily="18" charset="0"/>
              </a:rPr>
              <a:t>r_a</a:t>
            </a:r>
            <a:r>
              <a:rPr lang="en-US" altLang="zh-CN" sz="2000" dirty="0">
                <a:solidFill>
                  <a:schemeClr val="tx2"/>
                </a:solidFill>
                <a:latin typeface="Times New Roman" pitchFamily="18" charset="0"/>
                <a:cs typeface="Times New Roman" pitchFamily="18" charset="0"/>
              </a:rPr>
              <a:t>.</a:t>
            </a:r>
          </a:p>
          <a:p>
            <a:endParaRPr lang="en-US" altLang="zh-CN" sz="2000" dirty="0">
              <a:solidFill>
                <a:schemeClr val="tx2"/>
              </a:solidFill>
              <a:latin typeface="Times New Roman" pitchFamily="18" charset="0"/>
              <a:cs typeface="Times New Roman" pitchFamily="18" charset="0"/>
            </a:endParaRPr>
          </a:p>
          <a:p>
            <a:r>
              <a:rPr lang="zh-CN" altLang="en-US" sz="2000" dirty="0">
                <a:solidFill>
                  <a:schemeClr val="tx2"/>
                </a:solidFill>
                <a:latin typeface="Times New Roman" pitchFamily="18" charset="0"/>
                <a:cs typeface="Times New Roman" pitchFamily="18" charset="0"/>
              </a:rPr>
              <a:t>对于每一个修订版本</a:t>
            </a:r>
            <a:r>
              <a:rPr lang="en-US" altLang="zh-CN" sz="2000" dirty="0">
                <a:solidFill>
                  <a:schemeClr val="tx2"/>
                </a:solidFill>
                <a:latin typeface="Times New Roman" pitchFamily="18" charset="0"/>
                <a:cs typeface="Times New Roman" pitchFamily="18" charset="0"/>
              </a:rPr>
              <a:t>r</a:t>
            </a:r>
            <a:r>
              <a:rPr lang="zh-CN" altLang="en-US" sz="2000" dirty="0">
                <a:solidFill>
                  <a:schemeClr val="tx2"/>
                </a:solidFill>
                <a:latin typeface="Times New Roman" pitchFamily="18" charset="0"/>
                <a:cs typeface="Times New Roman" pitchFamily="18" charset="0"/>
              </a:rPr>
              <a:t>，计算四种模式下的</a:t>
            </a:r>
            <a:r>
              <a:rPr lang="en-US" altLang="zh-CN" sz="2000" dirty="0" err="1">
                <a:solidFill>
                  <a:schemeClr val="tx2"/>
                </a:solidFill>
                <a:latin typeface="Times New Roman" pitchFamily="18" charset="0"/>
                <a:cs typeface="Times New Roman" pitchFamily="18" charset="0"/>
              </a:rPr>
              <a:t>FileSet</a:t>
            </a:r>
            <a:r>
              <a:rPr lang="zh-CN" altLang="en-US" sz="2000" dirty="0">
                <a:solidFill>
                  <a:schemeClr val="tx2"/>
                </a:solidFill>
                <a:latin typeface="Times New Roman" pitchFamily="18" charset="0"/>
                <a:cs typeface="Times New Roman" pitchFamily="18" charset="0"/>
              </a:rPr>
              <a:t>。</a:t>
            </a:r>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148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6</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9">
            <a:extLst>
              <a:ext uri="{FF2B5EF4-FFF2-40B4-BE49-F238E27FC236}">
                <a16:creationId xmlns:a16="http://schemas.microsoft.com/office/drawing/2014/main" id="{9BB2B6FF-ED67-4515-B967-84BFBCA62C86}"/>
              </a:ext>
            </a:extLst>
          </p:cNvPr>
          <p:cNvSpPr txBox="1">
            <a:spLocks noChangeArrowheads="1"/>
          </p:cNvSpPr>
          <p:nvPr/>
        </p:nvSpPr>
        <p:spPr bwMode="auto">
          <a:xfrm>
            <a:off x="264375" y="1196752"/>
            <a:ext cx="58197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6.1 </a:t>
            </a:r>
            <a:r>
              <a:rPr lang="zh-CN" altLang="en-US" sz="2400" dirty="0">
                <a:latin typeface="Verdana" pitchFamily="34" charset="0"/>
              </a:rPr>
              <a:t>基于奖惩机制的适应性分区测试</a:t>
            </a:r>
            <a:endParaRPr lang="en-US" altLang="zh-CN" sz="1600" dirty="0">
              <a:solidFill>
                <a:schemeClr val="bg1">
                  <a:lumMod val="75000"/>
                </a:schemeClr>
              </a:solidFill>
              <a:latin typeface="Georgia" panose="02040502050405020303" pitchFamily="18" charset="0"/>
            </a:endParaRPr>
          </a:p>
        </p:txBody>
      </p:sp>
      <p:sp>
        <p:nvSpPr>
          <p:cNvPr id="8" name="标题 1">
            <a:extLst>
              <a:ext uri="{FF2B5EF4-FFF2-40B4-BE49-F238E27FC236}">
                <a16:creationId xmlns:a16="http://schemas.microsoft.com/office/drawing/2014/main" id="{0FD5E733-0B78-4295-AC29-E78D5511A387}"/>
              </a:ext>
            </a:extLst>
          </p:cNvPr>
          <p:cNvSpPr>
            <a:spLocks noGrp="1"/>
          </p:cNvSpPr>
          <p:nvPr>
            <p:ph type="title"/>
          </p:nvPr>
        </p:nvSpPr>
        <p:spPr>
          <a:xfrm>
            <a:off x="5868144" y="152400"/>
            <a:ext cx="3090119" cy="685800"/>
          </a:xfrm>
        </p:spPr>
        <p:txBody>
          <a:bodyPr/>
          <a:lstStyle/>
          <a:p>
            <a:pPr eaLnBrk="1" hangingPunct="1"/>
            <a:r>
              <a:rPr lang="zh-CN" altLang="en-US" dirty="0">
                <a:latin typeface="楷体" panose="02010609060101010101" pitchFamily="49" charset="-122"/>
                <a:ea typeface="楷体" panose="02010609060101010101" pitchFamily="49" charset="-122"/>
              </a:rPr>
              <a:t>适应性分区测试</a:t>
            </a:r>
            <a:endParaRPr lang="zh-CN" altLang="en-US" dirty="0">
              <a:latin typeface="Verdana" pitchFamily="34" charset="0"/>
              <a:ea typeface="宋体" pitchFamily="2" charset="-122"/>
            </a:endParaRPr>
          </a:p>
        </p:txBody>
      </p:sp>
    </p:spTree>
    <p:custDataLst>
      <p:tags r:id="rId1"/>
    </p:custDataLst>
    <p:extLst>
      <p:ext uri="{BB962C8B-B14F-4D97-AF65-F5344CB8AC3E}">
        <p14:creationId xmlns:p14="http://schemas.microsoft.com/office/powerpoint/2010/main" val="28226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3) Modeling: </a:t>
            </a:r>
            <a:r>
              <a:rPr lang="zh-CN" altLang="en-US" sz="2400" dirty="0">
                <a:latin typeface="Verdana" pitchFamily="34" charset="0"/>
              </a:rPr>
              <a:t>建立回归模型</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38638" y="1833423"/>
            <a:ext cx="7866723" cy="1015663"/>
          </a:xfrm>
          <a:prstGeom prst="rect">
            <a:avLst/>
          </a:prstGeom>
        </p:spPr>
        <p:txBody>
          <a:bodyPr wrap="square">
            <a:spAutoFit/>
          </a:bodyPr>
          <a:lstStyle/>
          <a:p>
            <a:pPr marL="457200" indent="-457200">
              <a:buAutoNum type="arabicParenBoth"/>
            </a:pPr>
            <a:r>
              <a:rPr lang="zh-CN" altLang="en-US" sz="2000" dirty="0">
                <a:solidFill>
                  <a:schemeClr val="tx2"/>
                </a:solidFill>
                <a:latin typeface="Times New Roman" pitchFamily="18" charset="0"/>
                <a:cs typeface="Times New Roman" pitchFamily="18" charset="0"/>
              </a:rPr>
              <a:t>计算 </a:t>
            </a:r>
            <a:r>
              <a:rPr lang="en-US" altLang="zh-CN" sz="2000" dirty="0" err="1">
                <a:solidFill>
                  <a:schemeClr val="tx2"/>
                </a:solidFill>
                <a:latin typeface="Times New Roman" pitchFamily="18" charset="0"/>
                <a:cs typeface="Times New Roman" pitchFamily="18" charset="0"/>
              </a:rPr>
              <a:t>FileSetSequence</a:t>
            </a:r>
            <a:r>
              <a:rPr lang="zh-CN" altLang="en-US" sz="2000" dirty="0">
                <a:solidFill>
                  <a:schemeClr val="tx2"/>
                </a:solidFill>
                <a:latin typeface="Times New Roman" pitchFamily="18" charset="0"/>
                <a:cs typeface="Times New Roman" pitchFamily="18" charset="0"/>
              </a:rPr>
              <a:t>中的每一个 </a:t>
            </a:r>
            <a:r>
              <a:rPr lang="en-US" altLang="zh-CN" sz="2000" dirty="0" err="1">
                <a:solidFill>
                  <a:schemeClr val="tx2"/>
                </a:solidFill>
                <a:latin typeface="Times New Roman" pitchFamily="18" charset="0"/>
                <a:cs typeface="Times New Roman" pitchFamily="18" charset="0"/>
              </a:rPr>
              <a:t>FileSet</a:t>
            </a:r>
            <a:r>
              <a:rPr lang="zh-CN" altLang="en-US" sz="2000" dirty="0">
                <a:solidFill>
                  <a:schemeClr val="tx2"/>
                </a:solidFill>
                <a:latin typeface="Times New Roman" pitchFamily="18" charset="0"/>
                <a:cs typeface="Times New Roman" pitchFamily="18" charset="0"/>
              </a:rPr>
              <a:t>带来的维护成本</a:t>
            </a:r>
            <a:endParaRPr lang="en-US" altLang="zh-CN" sz="2000" dirty="0">
              <a:solidFill>
                <a:schemeClr val="tx2"/>
              </a:solidFill>
              <a:latin typeface="Times New Roman" pitchFamily="18" charset="0"/>
              <a:cs typeface="Times New Roman" pitchFamily="18" charset="0"/>
            </a:endParaRPr>
          </a:p>
          <a:p>
            <a:pPr marL="457200" indent="-457200">
              <a:buAutoNum type="arabicParenBoth"/>
            </a:pPr>
            <a:endParaRPr lang="en-US" altLang="zh-CN" sz="2000" dirty="0">
              <a:solidFill>
                <a:schemeClr val="tx2"/>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建立</a:t>
            </a:r>
            <a:r>
              <a:rPr lang="en-US" altLang="zh-CN" sz="2000" dirty="0">
                <a:solidFill>
                  <a:schemeClr val="tx2"/>
                </a:solidFill>
                <a:latin typeface="Times New Roman" pitchFamily="18" charset="0"/>
                <a:cs typeface="Times New Roman" pitchFamily="18" charset="0"/>
              </a:rPr>
              <a:t> </a:t>
            </a:r>
            <a:r>
              <a:rPr lang="en-US" altLang="zh-CN" sz="2000" dirty="0" err="1">
                <a:solidFill>
                  <a:schemeClr val="tx2"/>
                </a:solidFill>
                <a:latin typeface="Times New Roman" pitchFamily="18" charset="0"/>
                <a:cs typeface="Times New Roman" pitchFamily="18" charset="0"/>
              </a:rPr>
              <a:t>DebtModel</a:t>
            </a:r>
            <a:r>
              <a:rPr lang="en-US" altLang="zh-CN" sz="2000" dirty="0">
                <a:solidFill>
                  <a:schemeClr val="tx2"/>
                </a:solidFill>
                <a:latin typeface="Times New Roman" pitchFamily="18" charset="0"/>
                <a:cs typeface="Times New Roman" pitchFamily="18" charset="0"/>
              </a:rPr>
              <a:t> </a:t>
            </a:r>
            <a:r>
              <a:rPr lang="zh-CN" altLang="en-US" sz="2000" dirty="0">
                <a:solidFill>
                  <a:schemeClr val="tx2"/>
                </a:solidFill>
                <a:latin typeface="Times New Roman" pitchFamily="18" charset="0"/>
                <a:cs typeface="Times New Roman" pitchFamily="18" charset="0"/>
              </a:rPr>
              <a:t>来表示成本变量</a:t>
            </a:r>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4350140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dirty="0">
                <a:latin typeface="Verdana" pitchFamily="34" charset="0"/>
              </a:rPr>
              <a:t> </a:t>
            </a:r>
            <a:r>
              <a:rPr lang="zh-CN" altLang="en-US" sz="2400" dirty="0">
                <a:latin typeface="Verdana" pitchFamily="34" charset="0"/>
              </a:rPr>
              <a:t>计算维护成本</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1547664" y="1941117"/>
            <a:ext cx="4896544" cy="655693"/>
          </a:xfrm>
          <a:prstGeom prst="rect">
            <a:avLst/>
          </a:prstGeom>
        </p:spPr>
      </p:pic>
      <p:sp>
        <p:nvSpPr>
          <p:cNvPr id="10" name="矩形 9"/>
          <p:cNvSpPr/>
          <p:nvPr/>
        </p:nvSpPr>
        <p:spPr>
          <a:xfrm>
            <a:off x="539552" y="3079347"/>
            <a:ext cx="8604448" cy="1323439"/>
          </a:xfrm>
          <a:prstGeom prst="rect">
            <a:avLst/>
          </a:prstGeom>
        </p:spPr>
        <p:txBody>
          <a:bodyPr wrap="square">
            <a:spAutoFit/>
          </a:bodyPr>
          <a:lstStyle/>
          <a:p>
            <a:r>
              <a:rPr lang="en-US" altLang="zh-CN" sz="2000" dirty="0"/>
              <a:t>                           </a:t>
            </a:r>
            <a:r>
              <a:rPr lang="en-US" altLang="zh-CN" sz="2000" dirty="0">
                <a:solidFill>
                  <a:schemeClr val="tx2">
                    <a:lumMod val="95000"/>
                    <a:lumOff val="5000"/>
                  </a:schemeClr>
                </a:solidFill>
              </a:rPr>
              <a:t>: </a:t>
            </a:r>
            <a:r>
              <a:rPr lang="zh-CN" altLang="en-US" sz="2000" dirty="0">
                <a:solidFill>
                  <a:schemeClr val="tx2">
                    <a:lumMod val="95000"/>
                    <a:lumOff val="5000"/>
                  </a:schemeClr>
                </a:solidFill>
              </a:rPr>
              <a:t>版本 </a:t>
            </a:r>
            <a:r>
              <a:rPr lang="en-US" altLang="zh-CN" sz="2000" dirty="0">
                <a:solidFill>
                  <a:schemeClr val="tx2">
                    <a:lumMod val="95000"/>
                    <a:lumOff val="5000"/>
                  </a:schemeClr>
                </a:solidFill>
              </a:rPr>
              <a:t>r </a:t>
            </a:r>
            <a:r>
              <a:rPr lang="zh-CN" altLang="en-US" sz="2000" dirty="0">
                <a:solidFill>
                  <a:schemeClr val="tx2">
                    <a:lumMod val="95000"/>
                    <a:lumOff val="5000"/>
                  </a:schemeClr>
                </a:solidFill>
              </a:rPr>
              <a:t>中文件 </a:t>
            </a:r>
            <a:r>
              <a:rPr lang="en-US" altLang="zh-CN" sz="2000" dirty="0">
                <a:solidFill>
                  <a:schemeClr val="tx2">
                    <a:lumMod val="95000"/>
                    <a:lumOff val="5000"/>
                  </a:schemeClr>
                </a:solidFill>
              </a:rPr>
              <a:t>f </a:t>
            </a:r>
            <a:r>
              <a:rPr lang="zh-CN" altLang="en-US" sz="2000" dirty="0">
                <a:solidFill>
                  <a:schemeClr val="tx2">
                    <a:lumMod val="95000"/>
                    <a:lumOff val="5000"/>
                  </a:schemeClr>
                </a:solidFill>
              </a:rPr>
              <a:t>的</a:t>
            </a:r>
            <a:r>
              <a:rPr lang="zh-CN" altLang="en-US" sz="2000" dirty="0"/>
              <a:t>维护成本</a:t>
            </a:r>
            <a:endParaRPr lang="en-US" altLang="zh-CN" sz="2000" dirty="0"/>
          </a:p>
          <a:p>
            <a:endParaRPr lang="en-US" altLang="zh-CN" sz="2000" dirty="0"/>
          </a:p>
          <a:p>
            <a:endParaRPr lang="en-US" altLang="zh-CN" sz="2000" dirty="0"/>
          </a:p>
          <a:p>
            <a:r>
              <a:rPr lang="zh-CN" altLang="en-US" sz="2000" dirty="0"/>
              <a:t>            修复</a:t>
            </a:r>
            <a:r>
              <a:rPr lang="en-US" altLang="zh-CN" sz="2000" dirty="0"/>
              <a:t>bug</a:t>
            </a:r>
            <a:r>
              <a:rPr lang="zh-CN" altLang="en-US" sz="2000" dirty="0"/>
              <a:t>更改和提交的代码行数 </a:t>
            </a:r>
            <a:r>
              <a:rPr lang="en-US" altLang="zh-CN" sz="2000" dirty="0"/>
              <a:t>( bug-fixing churn )</a:t>
            </a:r>
          </a:p>
        </p:txBody>
      </p:sp>
      <p:cxnSp>
        <p:nvCxnSpPr>
          <p:cNvPr id="12" name="直接箭头连接符 11"/>
          <p:cNvCxnSpPr/>
          <p:nvPr/>
        </p:nvCxnSpPr>
        <p:spPr bwMode="auto">
          <a:xfrm>
            <a:off x="5148064" y="3525042"/>
            <a:ext cx="0" cy="4320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pic>
        <p:nvPicPr>
          <p:cNvPr id="8" name="图片 7"/>
          <p:cNvPicPr>
            <a:picLocks noChangeAspect="1"/>
          </p:cNvPicPr>
          <p:nvPr/>
        </p:nvPicPr>
        <p:blipFill>
          <a:blip r:embed="rId4"/>
          <a:stretch>
            <a:fillRect/>
          </a:stretch>
        </p:blipFill>
        <p:spPr>
          <a:xfrm>
            <a:off x="755576" y="3106107"/>
            <a:ext cx="1664226" cy="394901"/>
          </a:xfrm>
          <a:prstGeom prst="rect">
            <a:avLst/>
          </a:prstGeom>
        </p:spPr>
      </p:pic>
    </p:spTree>
    <p:extLst>
      <p:ext uri="{BB962C8B-B14F-4D97-AF65-F5344CB8AC3E}">
        <p14:creationId xmlns:p14="http://schemas.microsoft.com/office/powerpoint/2010/main" val="65532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矩形 5"/>
          <p:cNvSpPr/>
          <p:nvPr/>
        </p:nvSpPr>
        <p:spPr>
          <a:xfrm>
            <a:off x="323527" y="1302095"/>
            <a:ext cx="8496944" cy="1477328"/>
          </a:xfrm>
          <a:prstGeom prst="rect">
            <a:avLst/>
          </a:prstGeom>
        </p:spPr>
        <p:txBody>
          <a:bodyPr wrap="square">
            <a:spAutoFit/>
          </a:bodyPr>
          <a:lstStyle/>
          <a:p>
            <a:r>
              <a:rPr lang="en-US" altLang="zh-CN" dirty="0"/>
              <a:t>Suppose a software system has n releases. Let </a:t>
            </a:r>
            <a:r>
              <a:rPr lang="en-US" altLang="zh-CN" dirty="0" err="1"/>
              <a:t>FileSetf</a:t>
            </a:r>
            <a:r>
              <a:rPr lang="en-US" altLang="zh-CN" dirty="0"/>
              <a:t> and </a:t>
            </a:r>
            <a:r>
              <a:rPr lang="en-US" altLang="zh-CN" dirty="0" err="1"/>
              <a:t>FileSetl</a:t>
            </a:r>
            <a:r>
              <a:rPr lang="en-US" altLang="zh-CN" dirty="0"/>
              <a:t> be the first and last element in </a:t>
            </a:r>
            <a:r>
              <a:rPr lang="en-US" altLang="zh-CN" dirty="0" err="1"/>
              <a:t>FileSetSequence</a:t>
            </a:r>
            <a:r>
              <a:rPr lang="en-US" altLang="zh-CN" dirty="0"/>
              <a:t>. </a:t>
            </a:r>
          </a:p>
          <a:p>
            <a:endParaRPr lang="en-US" altLang="zh-CN" dirty="0"/>
          </a:p>
          <a:p>
            <a:r>
              <a:rPr lang="en-US" altLang="zh-CN" dirty="0"/>
              <a:t>A </a:t>
            </a:r>
            <a:r>
              <a:rPr lang="en-US" altLang="zh-CN" dirty="0" err="1"/>
              <a:t>FileSetSequence</a:t>
            </a:r>
            <a:r>
              <a:rPr lang="en-US" altLang="zh-CN" dirty="0"/>
              <a:t> is identified as a real debt if it satisfies the following conditions:</a:t>
            </a:r>
          </a:p>
        </p:txBody>
      </p:sp>
      <p:pic>
        <p:nvPicPr>
          <p:cNvPr id="7" name="图片 6"/>
          <p:cNvPicPr>
            <a:picLocks noChangeAspect="1"/>
          </p:cNvPicPr>
          <p:nvPr/>
        </p:nvPicPr>
        <p:blipFill>
          <a:blip r:embed="rId2"/>
          <a:stretch>
            <a:fillRect/>
          </a:stretch>
        </p:blipFill>
        <p:spPr>
          <a:xfrm>
            <a:off x="297126" y="2963416"/>
            <a:ext cx="4334601" cy="681608"/>
          </a:xfrm>
          <a:prstGeom prst="rect">
            <a:avLst/>
          </a:prstGeom>
        </p:spPr>
      </p:pic>
      <p:sp>
        <p:nvSpPr>
          <p:cNvPr id="9" name="矩形 8"/>
          <p:cNvSpPr/>
          <p:nvPr/>
        </p:nvSpPr>
        <p:spPr>
          <a:xfrm>
            <a:off x="323527" y="3861048"/>
            <a:ext cx="8244209" cy="923330"/>
          </a:xfrm>
          <a:prstGeom prst="rect">
            <a:avLst/>
          </a:prstGeom>
        </p:spPr>
        <p:txBody>
          <a:bodyPr wrap="square">
            <a:spAutoFit/>
          </a:bodyPr>
          <a:lstStyle/>
          <a:p>
            <a:pPr marL="285750" indent="-285750">
              <a:buFont typeface="Wingdings" panose="05000000000000000000" pitchFamily="2" charset="2"/>
              <a:buChar char="l"/>
            </a:pPr>
            <a:r>
              <a:rPr lang="en-US" altLang="zh-CN" dirty="0"/>
              <a:t>a </a:t>
            </a:r>
            <a:r>
              <a:rPr lang="en-US" altLang="zh-CN" dirty="0" err="1"/>
              <a:t>FileSetSequence</a:t>
            </a:r>
            <a:r>
              <a:rPr lang="en-US" altLang="zh-CN" dirty="0"/>
              <a:t> should have long-lasting impacts   —age</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err="1"/>
              <a:t>FileSetSequence</a:t>
            </a:r>
            <a:r>
              <a:rPr lang="en-US" altLang="zh-CN" dirty="0"/>
              <a:t> should require ever-increasing maintenance effort</a:t>
            </a:r>
            <a:endParaRPr lang="zh-CN" altLang="en-US" dirty="0"/>
          </a:p>
        </p:txBody>
      </p:sp>
      <p:sp>
        <p:nvSpPr>
          <p:cNvPr id="11" name="矩形 10"/>
          <p:cNvSpPr/>
          <p:nvPr/>
        </p:nvSpPr>
        <p:spPr>
          <a:xfrm>
            <a:off x="4860032" y="3036149"/>
            <a:ext cx="3291286" cy="369332"/>
          </a:xfrm>
          <a:prstGeom prst="rect">
            <a:avLst/>
          </a:prstGeom>
        </p:spPr>
        <p:txBody>
          <a:bodyPr wrap="none">
            <a:spAutoFit/>
          </a:bodyPr>
          <a:lstStyle/>
          <a:p>
            <a:r>
              <a:rPr lang="zh-CN" altLang="en-US" dirty="0"/>
              <a:t>（</a:t>
            </a:r>
            <a:r>
              <a:rPr lang="en-US" altLang="zh-CN" dirty="0"/>
              <a:t>c is a tunable parameter</a:t>
            </a:r>
            <a:r>
              <a:rPr lang="zh-CN" altLang="en-US" dirty="0"/>
              <a:t>）</a:t>
            </a:r>
          </a:p>
        </p:txBody>
      </p:sp>
    </p:spTree>
    <p:extLst>
      <p:ext uri="{BB962C8B-B14F-4D97-AF65-F5344CB8AC3E}">
        <p14:creationId xmlns:p14="http://schemas.microsoft.com/office/powerpoint/2010/main" val="3868261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7489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en-US" altLang="zh-CN" sz="2400" i="1" dirty="0">
                <a:latin typeface="Verdana" pitchFamily="34" charset="0"/>
              </a:rPr>
              <a:t> </a:t>
            </a:r>
            <a:r>
              <a:rPr lang="zh-CN" altLang="en-US" sz="2400" dirty="0">
                <a:latin typeface="Verdana" pitchFamily="34" charset="0"/>
              </a:rPr>
              <a:t>建立</a:t>
            </a:r>
            <a:r>
              <a:rPr lang="zh-CN" altLang="en-US" sz="2400" i="1" dirty="0">
                <a:latin typeface="Verdana" pitchFamily="34" charset="0"/>
              </a:rPr>
              <a:t> </a:t>
            </a:r>
            <a:r>
              <a:rPr lang="en-US" altLang="zh-CN" sz="2400" dirty="0" err="1">
                <a:latin typeface="Verdana" pitchFamily="34" charset="0"/>
              </a:rPr>
              <a:t>DebtModel</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79365" y="2517864"/>
            <a:ext cx="8280920" cy="1631216"/>
          </a:xfrm>
          <a:prstGeom prst="rect">
            <a:avLst/>
          </a:prstGeom>
        </p:spPr>
        <p:txBody>
          <a:bodyPr wrap="square">
            <a:spAutoFit/>
          </a:bodyPr>
          <a:lstStyle/>
          <a:p>
            <a:r>
              <a:rPr lang="zh-CN" altLang="en-US" sz="2000" dirty="0">
                <a:solidFill>
                  <a:srgbClr val="1D528D"/>
                </a:solidFill>
                <a:latin typeface="Times New Roman" pitchFamily="18" charset="0"/>
                <a:cs typeface="Times New Roman" pitchFamily="18" charset="0"/>
              </a:rPr>
              <a:t>四种类型的回归模型：</a:t>
            </a:r>
            <a:endParaRPr lang="en-US" altLang="zh-CN" sz="2000" dirty="0">
              <a:solidFill>
                <a:srgbClr val="1D528D"/>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线性 </a:t>
            </a:r>
            <a:r>
              <a:rPr lang="en-US" altLang="zh-CN" sz="2000" dirty="0">
                <a:solidFill>
                  <a:schemeClr val="tx2"/>
                </a:solidFill>
                <a:latin typeface="Times New Roman" pitchFamily="18" charset="0"/>
                <a:cs typeface="Times New Roman" pitchFamily="18" charset="0"/>
              </a:rPr>
              <a:t>Linear          </a:t>
            </a:r>
            <a:r>
              <a:rPr lang="zh-CN" altLang="en-US" sz="2000" dirty="0">
                <a:solidFill>
                  <a:srgbClr val="1D528D"/>
                </a:solidFill>
                <a:latin typeface="Times New Roman" pitchFamily="18" charset="0"/>
                <a:cs typeface="Times New Roman" pitchFamily="18" charset="0"/>
              </a:rPr>
              <a:t>稳定利率</a:t>
            </a:r>
            <a:endParaRPr lang="en-US" altLang="zh-CN" sz="2000" dirty="0">
              <a:solidFill>
                <a:srgbClr val="1D528D"/>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对数 </a:t>
            </a:r>
            <a:r>
              <a:rPr lang="en-US" altLang="zh-CN" sz="2000" dirty="0">
                <a:solidFill>
                  <a:schemeClr val="tx2"/>
                </a:solidFill>
                <a:latin typeface="Times New Roman" pitchFamily="18" charset="0"/>
                <a:cs typeface="Times New Roman" pitchFamily="18" charset="0"/>
              </a:rPr>
              <a:t>Logarithmic         </a:t>
            </a:r>
            <a:r>
              <a:rPr lang="zh-CN" altLang="en-US" sz="2000" dirty="0">
                <a:solidFill>
                  <a:srgbClr val="1D528D"/>
                </a:solidFill>
              </a:rPr>
              <a:t>利率下降</a:t>
            </a:r>
            <a:endParaRPr lang="en-US" altLang="zh-CN" sz="2000" dirty="0">
              <a:solidFill>
                <a:srgbClr val="1D528D"/>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指数 </a:t>
            </a:r>
            <a:r>
              <a:rPr lang="en-US" altLang="zh-CN" sz="2000" dirty="0">
                <a:solidFill>
                  <a:schemeClr val="tx2"/>
                </a:solidFill>
                <a:latin typeface="Times New Roman" pitchFamily="18" charset="0"/>
                <a:cs typeface="Times New Roman" pitchFamily="18" charset="0"/>
              </a:rPr>
              <a:t>Exponential           </a:t>
            </a:r>
            <a:r>
              <a:rPr lang="zh-CN" altLang="en-US" sz="2000" dirty="0"/>
              <a:t>利率上升</a:t>
            </a:r>
            <a:endParaRPr lang="en-US" altLang="zh-CN" sz="2000" dirty="0">
              <a:solidFill>
                <a:schemeClr val="tx2"/>
              </a:solidFill>
              <a:latin typeface="Times New Roman" pitchFamily="18" charset="0"/>
              <a:cs typeface="Times New Roman" pitchFamily="18" charset="0"/>
            </a:endParaRPr>
          </a:p>
          <a:p>
            <a:pPr marL="457200" indent="-457200">
              <a:buAutoNum type="arabicParenBoth"/>
            </a:pPr>
            <a:r>
              <a:rPr lang="zh-CN" altLang="en-US" sz="2000" dirty="0">
                <a:solidFill>
                  <a:schemeClr val="tx2"/>
                </a:solidFill>
                <a:latin typeface="Times New Roman" pitchFamily="18" charset="0"/>
                <a:cs typeface="Times New Roman" pitchFamily="18" charset="0"/>
              </a:rPr>
              <a:t>多项式 </a:t>
            </a:r>
            <a:r>
              <a:rPr lang="en-US" altLang="zh-CN" sz="2000" dirty="0">
                <a:solidFill>
                  <a:schemeClr val="tx2"/>
                </a:solidFill>
                <a:latin typeface="Times New Roman" pitchFamily="18" charset="0"/>
                <a:cs typeface="Times New Roman" pitchFamily="18" charset="0"/>
              </a:rPr>
              <a:t>polynomial (up to degree 10)     </a:t>
            </a:r>
            <a:r>
              <a:rPr lang="zh-CN" altLang="en-US" sz="2000" dirty="0"/>
              <a:t>利率波动</a:t>
            </a:r>
            <a:endParaRPr lang="en-US" altLang="zh-CN" sz="2000" dirty="0">
              <a:solidFill>
                <a:schemeClr val="tx2"/>
              </a:solidFill>
              <a:latin typeface="Times New Roman" pitchFamily="18" charset="0"/>
              <a:cs typeface="Times New Roman" pitchFamily="18" charset="0"/>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683568" y="1660738"/>
            <a:ext cx="7200800" cy="400110"/>
          </a:xfrm>
          <a:prstGeom prst="rect">
            <a:avLst/>
          </a:prstGeom>
        </p:spPr>
        <p:txBody>
          <a:bodyPr wrap="square">
            <a:spAutoFit/>
          </a:bodyPr>
          <a:lstStyle/>
          <a:p>
            <a:r>
              <a:rPr lang="zh-CN" altLang="en-US" sz="2000" dirty="0">
                <a:solidFill>
                  <a:schemeClr val="tx2"/>
                </a:solidFill>
                <a:latin typeface="Times New Roman" panose="02020603050405020304" pitchFamily="18" charset="0"/>
                <a:cs typeface="Times New Roman" panose="02020603050405020304" pitchFamily="18" charset="0"/>
              </a:rPr>
              <a:t>描述维护成本随时间变化的增长趋势（利率）</a:t>
            </a:r>
          </a:p>
        </p:txBody>
      </p:sp>
      <p:pic>
        <p:nvPicPr>
          <p:cNvPr id="14" name="图片 13"/>
          <p:cNvPicPr>
            <a:picLocks noChangeAspect="1"/>
          </p:cNvPicPr>
          <p:nvPr/>
        </p:nvPicPr>
        <p:blipFill>
          <a:blip r:embed="rId3"/>
          <a:stretch>
            <a:fillRect/>
          </a:stretch>
        </p:blipFill>
        <p:spPr>
          <a:xfrm>
            <a:off x="1971675" y="1442740"/>
            <a:ext cx="7172325" cy="4838700"/>
          </a:xfrm>
          <a:prstGeom prst="rect">
            <a:avLst/>
          </a:prstGeom>
        </p:spPr>
      </p:pic>
    </p:spTree>
    <p:extLst>
      <p:ext uri="{BB962C8B-B14F-4D97-AF65-F5344CB8AC3E}">
        <p14:creationId xmlns:p14="http://schemas.microsoft.com/office/powerpoint/2010/main" val="412621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3.</a:t>
            </a:r>
            <a:r>
              <a:rPr lang="zh-CN" altLang="en-US" dirty="0">
                <a:latin typeface="Verdana" pitchFamily="34" charset="0"/>
                <a:ea typeface="宋体" pitchFamily="2" charset="-122"/>
              </a:rPr>
              <a:t>方法介绍</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dirty="0">
                <a:latin typeface="Verdana" pitchFamily="34" charset="0"/>
              </a:rPr>
              <a:t>4) Ranking: </a:t>
            </a:r>
            <a:r>
              <a:rPr lang="zh-CN" altLang="en-US" sz="2400" dirty="0">
                <a:latin typeface="Verdana" pitchFamily="34" charset="0"/>
              </a:rPr>
              <a:t>识别高维护成本的架构负债</a:t>
            </a:r>
            <a:r>
              <a:rPr lang="en-US" altLang="zh-CN" sz="2400" dirty="0">
                <a:latin typeface="Verdana" pitchFamily="34" charset="0"/>
              </a:rPr>
              <a:t>ArchDebt</a:t>
            </a: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730502" y="2204864"/>
            <a:ext cx="8161977" cy="1323439"/>
          </a:xfrm>
          <a:prstGeom prst="rect">
            <a:avLst/>
          </a:prstGeom>
        </p:spPr>
        <p:txBody>
          <a:bodyPr wrap="square">
            <a:spAutoFit/>
          </a:bodyPr>
          <a:lstStyle/>
          <a:p>
            <a:r>
              <a:rPr lang="en-US" altLang="zh-CN" sz="2000" dirty="0">
                <a:solidFill>
                  <a:schemeClr val="tx2"/>
                </a:solidFill>
                <a:latin typeface="Times New Roman" panose="02020603050405020304" pitchFamily="18" charset="0"/>
                <a:cs typeface="Times New Roman" panose="02020603050405020304" pitchFamily="18" charset="0"/>
              </a:rPr>
              <a:t>The top debts returned consume the largest maintenance effort, and deserve more attention and higher priority for refactoring.</a:t>
            </a:r>
          </a:p>
          <a:p>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排序第一的</a:t>
            </a:r>
            <a:r>
              <a:rPr lang="en-US" altLang="zh-CN" sz="2000" dirty="0">
                <a:solidFill>
                  <a:schemeClr val="tx2"/>
                </a:solidFill>
                <a:latin typeface="Times New Roman" panose="02020603050405020304" pitchFamily="18" charset="0"/>
                <a:cs typeface="Times New Roman" panose="02020603050405020304" pitchFamily="18" charset="0"/>
              </a:rPr>
              <a:t>ArchDebt</a:t>
            </a:r>
            <a:r>
              <a:rPr lang="zh-CN" altLang="en-US" sz="2000" dirty="0">
                <a:solidFill>
                  <a:schemeClr val="tx2"/>
                </a:solidFill>
                <a:latin typeface="Times New Roman" panose="02020603050405020304" pitchFamily="18" charset="0"/>
                <a:cs typeface="Times New Roman" panose="02020603050405020304" pitchFamily="18" charset="0"/>
              </a:rPr>
              <a:t>维护成本最高，更值得关注，重构的优先级更高。</a:t>
            </a:r>
          </a:p>
        </p:txBody>
      </p:sp>
    </p:spTree>
    <p:extLst>
      <p:ext uri="{BB962C8B-B14F-4D97-AF65-F5344CB8AC3E}">
        <p14:creationId xmlns:p14="http://schemas.microsoft.com/office/powerpoint/2010/main" val="1993122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4. </a:t>
            </a:r>
            <a:r>
              <a:rPr lang="zh-CN" altLang="en-US" dirty="0">
                <a:latin typeface="Verdana" pitchFamily="34" charset="0"/>
                <a:ea typeface="宋体" pitchFamily="2" charset="-122"/>
              </a:rPr>
              <a:t>结果分析</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i="1" dirty="0">
                <a:latin typeface="Verdana" pitchFamily="34" charset="0"/>
              </a:rPr>
              <a:t> </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695325" y="1568748"/>
            <a:ext cx="7296150" cy="4381500"/>
          </a:xfrm>
          <a:prstGeom prst="rect">
            <a:avLst/>
          </a:prstGeom>
        </p:spPr>
      </p:pic>
      <p:sp>
        <p:nvSpPr>
          <p:cNvPr id="7" name="文本框 6"/>
          <p:cNvSpPr txBox="1"/>
          <p:nvPr/>
        </p:nvSpPr>
        <p:spPr>
          <a:xfrm>
            <a:off x="467544" y="1184553"/>
            <a:ext cx="3384376" cy="369332"/>
          </a:xfrm>
          <a:prstGeom prst="rect">
            <a:avLst/>
          </a:prstGeom>
          <a:noFill/>
        </p:spPr>
        <p:txBody>
          <a:bodyPr wrap="square" rtlCol="0">
            <a:spAutoFit/>
          </a:bodyPr>
          <a:lstStyle/>
          <a:p>
            <a:r>
              <a:rPr lang="zh-CN" altLang="en-US" dirty="0"/>
              <a:t>以 </a:t>
            </a:r>
            <a:r>
              <a:rPr lang="en-US" altLang="zh-CN" dirty="0" err="1"/>
              <a:t>Hbase</a:t>
            </a:r>
            <a:r>
              <a:rPr lang="en-US" altLang="zh-CN" dirty="0"/>
              <a:t> </a:t>
            </a:r>
            <a:r>
              <a:rPr lang="zh-CN" altLang="en-US" dirty="0"/>
              <a:t>的实验结果为例：</a:t>
            </a:r>
          </a:p>
        </p:txBody>
      </p:sp>
    </p:spTree>
    <p:extLst>
      <p:ext uri="{BB962C8B-B14F-4D97-AF65-F5344CB8AC3E}">
        <p14:creationId xmlns:p14="http://schemas.microsoft.com/office/powerpoint/2010/main" val="31806165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2504" y="152400"/>
            <a:ext cx="6096000" cy="685800"/>
          </a:xfrm>
        </p:spPr>
        <p:txBody>
          <a:bodyPr/>
          <a:lstStyle/>
          <a:p>
            <a:r>
              <a:rPr lang="en-US" altLang="zh-CN" dirty="0">
                <a:latin typeface="Verdana" pitchFamily="34" charset="0"/>
                <a:ea typeface="宋体" pitchFamily="2" charset="-122"/>
              </a:rPr>
              <a:t>4. </a:t>
            </a:r>
            <a:r>
              <a:rPr lang="zh-CN" altLang="en-US" dirty="0">
                <a:latin typeface="Verdana" pitchFamily="34" charset="0"/>
                <a:ea typeface="宋体" pitchFamily="2" charset="-122"/>
              </a:rPr>
              <a:t>结果分析</a:t>
            </a:r>
            <a:endParaRPr lang="zh-CN" altLang="en-US" sz="2400" dirty="0"/>
          </a:p>
        </p:txBody>
      </p:sp>
      <p:sp>
        <p:nvSpPr>
          <p:cNvPr id="4" name="TextBox 9"/>
          <p:cNvSpPr txBox="1">
            <a:spLocks noChangeArrowheads="1"/>
          </p:cNvSpPr>
          <p:nvPr/>
        </p:nvSpPr>
        <p:spPr bwMode="auto">
          <a:xfrm>
            <a:off x="250825" y="981075"/>
            <a:ext cx="8641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en-US" altLang="zh-CN" sz="2400" i="1" dirty="0">
                <a:latin typeface="Verdana" pitchFamily="34" charset="0"/>
              </a:rPr>
              <a:t> </a:t>
            </a:r>
            <a:endParaRPr lang="en-US" altLang="zh-CN" sz="2400" dirty="0">
              <a:latin typeface="Verdana" pitchFamily="34" charset="0"/>
            </a:endParaRPr>
          </a:p>
        </p:txBody>
      </p:sp>
      <p:sp>
        <p:nvSpPr>
          <p:cNvPr id="39" name="灯片编号占位符 6"/>
          <p:cNvSpPr>
            <a:spLocks noGrp="1"/>
          </p:cNvSpPr>
          <p:nvPr>
            <p:ph type="sldNum" sz="quarter" idx="10"/>
          </p:nvPr>
        </p:nvSpPr>
        <p:spPr>
          <a:xfrm>
            <a:off x="3276600" y="6480175"/>
            <a:ext cx="2133600" cy="292100"/>
          </a:xfrm>
        </p:spPr>
        <p:txBody>
          <a:bodyPr/>
          <a:lstStyle/>
          <a:p>
            <a:pPr>
              <a:defRPr/>
            </a:pPr>
            <a:r>
              <a:rPr lang="en-US" altLang="zh-CN" dirty="0"/>
              <a:t>2</a:t>
            </a:r>
          </a:p>
        </p:txBody>
      </p:sp>
      <p:pic>
        <p:nvPicPr>
          <p:cNvPr id="41" name="Picture 8" descr="http://scce.ustb.edu.cn/news/img/201110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2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矩形 8"/>
          <p:cNvSpPr/>
          <p:nvPr/>
        </p:nvSpPr>
        <p:spPr>
          <a:xfrm>
            <a:off x="250824" y="1119574"/>
            <a:ext cx="8641656" cy="3477875"/>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结果分析：</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1</a:t>
            </a:r>
            <a:r>
              <a:rPr lang="zh-CN" altLang="en-US" sz="2000" dirty="0">
                <a:solidFill>
                  <a:schemeClr val="tx2"/>
                </a:solidFill>
                <a:latin typeface="Times New Roman" panose="02020603050405020304" pitchFamily="18" charset="0"/>
                <a:cs typeface="Times New Roman" panose="02020603050405020304" pitchFamily="18" charset="0"/>
              </a:rPr>
              <a:t>）架构负债的维护开销在整个项目的维护开销中占很大比例</a:t>
            </a:r>
            <a:r>
              <a:rPr lang="en-US" altLang="zh-CN" sz="2000" dirty="0">
                <a:solidFill>
                  <a:schemeClr val="tx2"/>
                </a:solidFill>
                <a:latin typeface="Times New Roman" panose="02020603050405020304" pitchFamily="18" charset="0"/>
                <a:cs typeface="Times New Roman" panose="02020603050405020304" pitchFamily="18" charset="0"/>
              </a:rPr>
              <a:t>(85%)</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pPr marL="342900" indent="-342900">
              <a:buAutoNum type="arabicParenBoth"/>
            </a:pPr>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2</a:t>
            </a:r>
            <a:r>
              <a:rPr lang="zh-CN" altLang="en-US" sz="2000" dirty="0">
                <a:solidFill>
                  <a:schemeClr val="tx2"/>
                </a:solidFill>
                <a:latin typeface="Times New Roman" panose="02020603050405020304" pitchFamily="18" charset="0"/>
                <a:cs typeface="Times New Roman" panose="02020603050405020304" pitchFamily="18" charset="0"/>
              </a:rPr>
              <a:t>）前几个负债在整个架构负债的维护开销中占很大比例。</a:t>
            </a:r>
            <a:endParaRPr lang="en-US" altLang="zh-CN" sz="2000" dirty="0">
              <a:solidFill>
                <a:schemeClr val="tx2"/>
              </a:solidFill>
              <a:latin typeface="Times New Roman" panose="02020603050405020304" pitchFamily="18" charset="0"/>
              <a:cs typeface="Times New Roman" panose="02020603050405020304" pitchFamily="18" charset="0"/>
            </a:endParaRPr>
          </a:p>
          <a:p>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anose="02020603050405020304" pitchFamily="18" charset="0"/>
                <a:cs typeface="Times New Roman" panose="02020603050405020304" pitchFamily="18" charset="0"/>
              </a:rPr>
              <a:t>（前</a:t>
            </a:r>
            <a:r>
              <a:rPr lang="en-US" altLang="zh-CN" sz="2000" dirty="0">
                <a:solidFill>
                  <a:schemeClr val="tx2"/>
                </a:solidFill>
                <a:latin typeface="Times New Roman" panose="02020603050405020304" pitchFamily="18" charset="0"/>
                <a:cs typeface="Times New Roman" panose="02020603050405020304" pitchFamily="18" charset="0"/>
              </a:rPr>
              <a:t>5</a:t>
            </a:r>
            <a:r>
              <a:rPr lang="zh-CN" altLang="en-US" sz="2000" dirty="0">
                <a:solidFill>
                  <a:schemeClr val="tx2"/>
                </a:solidFill>
                <a:latin typeface="Times New Roman" panose="02020603050405020304" pitchFamily="18" charset="0"/>
                <a:cs typeface="Times New Roman" panose="02020603050405020304" pitchFamily="18" charset="0"/>
              </a:rPr>
              <a:t>个 </a:t>
            </a:r>
            <a:r>
              <a:rPr lang="en-US" altLang="zh-CN" sz="2000" dirty="0">
                <a:solidFill>
                  <a:schemeClr val="tx2"/>
                </a:solidFill>
                <a:latin typeface="Times New Roman" panose="02020603050405020304" pitchFamily="18" charset="0"/>
                <a:cs typeface="Times New Roman" panose="02020603050405020304" pitchFamily="18" charset="0"/>
              </a:rPr>
              <a:t>Modularity Violation debts </a:t>
            </a:r>
            <a:r>
              <a:rPr lang="zh-CN" altLang="en-US" sz="2000" dirty="0">
                <a:solidFill>
                  <a:schemeClr val="tx2"/>
                </a:solidFill>
                <a:latin typeface="Times New Roman" panose="02020603050405020304" pitchFamily="18" charset="0"/>
                <a:cs typeface="Times New Roman" panose="02020603050405020304" pitchFamily="18" charset="0"/>
              </a:rPr>
              <a:t>占</a:t>
            </a:r>
            <a:r>
              <a:rPr lang="en-US" altLang="zh-CN" sz="2000" dirty="0">
                <a:solidFill>
                  <a:schemeClr val="tx2"/>
                </a:solidFill>
                <a:latin typeface="Times New Roman" panose="02020603050405020304" pitchFamily="18" charset="0"/>
                <a:cs typeface="Times New Roman" panose="02020603050405020304" pitchFamily="18" charset="0"/>
              </a:rPr>
              <a:t>61%</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r>
              <a:rPr lang="en-US" altLang="zh-CN" sz="2000" dirty="0">
                <a:solidFill>
                  <a:schemeClr val="tx2"/>
                </a:solidFill>
                <a:latin typeface="Times New Roman" panose="02020603050405020304" pitchFamily="18" charset="0"/>
                <a:cs typeface="Times New Roman" panose="02020603050405020304" pitchFamily="18" charset="0"/>
              </a:rPr>
              <a:t>           </a:t>
            </a:r>
            <a:r>
              <a:rPr lang="zh-CN" altLang="en-US" sz="2000" dirty="0">
                <a:solidFill>
                  <a:schemeClr val="tx2"/>
                </a:solidFill>
                <a:latin typeface="Times New Roman" panose="02020603050405020304" pitchFamily="18" charset="0"/>
                <a:cs typeface="Times New Roman" panose="02020603050405020304" pitchFamily="18" charset="0"/>
              </a:rPr>
              <a:t>全部</a:t>
            </a:r>
            <a:r>
              <a:rPr lang="en-US" altLang="zh-CN" sz="2000" dirty="0">
                <a:solidFill>
                  <a:schemeClr val="tx2"/>
                </a:solidFill>
                <a:latin typeface="Times New Roman" panose="02020603050405020304" pitchFamily="18" charset="0"/>
                <a:cs typeface="Times New Roman" panose="02020603050405020304" pitchFamily="18" charset="0"/>
              </a:rPr>
              <a:t> Modularity Violation  debts </a:t>
            </a:r>
            <a:r>
              <a:rPr lang="zh-CN" altLang="en-US" sz="2000" dirty="0">
                <a:solidFill>
                  <a:schemeClr val="tx2"/>
                </a:solidFill>
                <a:latin typeface="Times New Roman" panose="02020603050405020304" pitchFamily="18" charset="0"/>
                <a:cs typeface="Times New Roman" panose="02020603050405020304" pitchFamily="18" charset="0"/>
              </a:rPr>
              <a:t>占</a:t>
            </a:r>
            <a:r>
              <a:rPr lang="en-US" altLang="zh-CN" sz="2000" dirty="0">
                <a:solidFill>
                  <a:schemeClr val="tx2"/>
                </a:solidFill>
                <a:latin typeface="Times New Roman" panose="02020603050405020304" pitchFamily="18" charset="0"/>
                <a:cs typeface="Times New Roman" panose="02020603050405020304" pitchFamily="18" charset="0"/>
              </a:rPr>
              <a:t>82% </a:t>
            </a:r>
            <a:r>
              <a:rPr lang="zh-CN" altLang="en-US" sz="2000" dirty="0">
                <a:solidFill>
                  <a:schemeClr val="tx2"/>
                </a:solidFill>
                <a:latin typeface="Times New Roman" panose="02020603050405020304" pitchFamily="18" charset="0"/>
                <a:cs typeface="Times New Roman" panose="02020603050405020304" pitchFamily="18" charset="0"/>
              </a:rPr>
              <a:t>）</a:t>
            </a:r>
            <a:endParaRPr lang="en-US" altLang="zh-CN" sz="2000" dirty="0">
              <a:solidFill>
                <a:schemeClr val="tx2"/>
              </a:solidFill>
              <a:latin typeface="Times New Roman" panose="02020603050405020304" pitchFamily="18" charset="0"/>
              <a:cs typeface="Times New Roman" panose="02020603050405020304" pitchFamily="18" charset="0"/>
            </a:endParaRPr>
          </a:p>
          <a:p>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3</a:t>
            </a:r>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Modularity Violation debt </a:t>
            </a:r>
            <a:r>
              <a:rPr lang="zh-CN" altLang="en-US" sz="2000" dirty="0">
                <a:solidFill>
                  <a:schemeClr val="tx2"/>
                </a:solidFill>
                <a:latin typeface="Times New Roman" panose="02020603050405020304" pitchFamily="18" charset="0"/>
                <a:cs typeface="Times New Roman" panose="02020603050405020304" pitchFamily="18" charset="0"/>
              </a:rPr>
              <a:t>代价最高。</a:t>
            </a:r>
            <a:endParaRPr lang="en-US" altLang="zh-CN" sz="2000" dirty="0">
              <a:solidFill>
                <a:schemeClr val="tx2"/>
              </a:solidFill>
              <a:latin typeface="Times New Roman" panose="02020603050405020304" pitchFamily="18" charset="0"/>
              <a:cs typeface="Times New Roman" panose="02020603050405020304" pitchFamily="18" charset="0"/>
            </a:endParaRPr>
          </a:p>
          <a:p>
            <a:endParaRPr lang="en-US" altLang="zh-CN" sz="2000" dirty="0">
              <a:solidFill>
                <a:schemeClr val="tx2"/>
              </a:solidFill>
              <a:latin typeface="Times New Roman" panose="02020603050405020304" pitchFamily="18" charset="0"/>
              <a:cs typeface="Times New Roman" panose="02020603050405020304" pitchFamily="18" charset="0"/>
            </a:endParaRPr>
          </a:p>
          <a:p>
            <a:r>
              <a:rPr lang="zh-CN" altLang="en-US" sz="2000" dirty="0">
                <a:solidFill>
                  <a:schemeClr val="tx2"/>
                </a:solidFill>
                <a:latin typeface="Times New Roman" panose="02020603050405020304" pitchFamily="18" charset="0"/>
                <a:cs typeface="Times New Roman" panose="02020603050405020304" pitchFamily="18" charset="0"/>
              </a:rPr>
              <a:t>（</a:t>
            </a:r>
            <a:r>
              <a:rPr lang="en-US" altLang="zh-CN" sz="2000" dirty="0">
                <a:solidFill>
                  <a:schemeClr val="tx2"/>
                </a:solidFill>
                <a:latin typeface="Times New Roman" panose="02020603050405020304" pitchFamily="18" charset="0"/>
                <a:cs typeface="Times New Roman" panose="02020603050405020304" pitchFamily="18" charset="0"/>
              </a:rPr>
              <a:t>4</a:t>
            </a:r>
            <a:r>
              <a:rPr lang="zh-CN" altLang="en-US" sz="2000" dirty="0">
                <a:solidFill>
                  <a:schemeClr val="tx2"/>
                </a:solidFill>
                <a:latin typeface="Times New Roman" panose="02020603050405020304" pitchFamily="18" charset="0"/>
                <a:cs typeface="Times New Roman" panose="02020603050405020304" pitchFamily="18" charset="0"/>
              </a:rPr>
              <a:t>）前</a:t>
            </a:r>
            <a:r>
              <a:rPr lang="en-US" altLang="zh-CN" sz="2000" dirty="0">
                <a:solidFill>
                  <a:schemeClr val="tx2"/>
                </a:solidFill>
                <a:latin typeface="Times New Roman" panose="02020603050405020304" pitchFamily="18" charset="0"/>
                <a:cs typeface="Times New Roman" panose="02020603050405020304" pitchFamily="18" charset="0"/>
              </a:rPr>
              <a:t>5</a:t>
            </a:r>
            <a:r>
              <a:rPr lang="zh-CN" altLang="en-US" sz="2000" dirty="0">
                <a:solidFill>
                  <a:schemeClr val="tx2"/>
                </a:solidFill>
                <a:latin typeface="Times New Roman" panose="02020603050405020304" pitchFamily="18" charset="0"/>
                <a:cs typeface="Times New Roman" panose="02020603050405020304" pitchFamily="18" charset="0"/>
              </a:rPr>
              <a:t>个负债中仅包含少量文件，却在整个项目的维护开销中占很大比例。</a:t>
            </a:r>
          </a:p>
        </p:txBody>
      </p:sp>
    </p:spTree>
    <p:extLst>
      <p:ext uri="{BB962C8B-B14F-4D97-AF65-F5344CB8AC3E}">
        <p14:creationId xmlns:p14="http://schemas.microsoft.com/office/powerpoint/2010/main" val="41717601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latin typeface="Verdana" pitchFamily="34" charset="0"/>
                <a:ea typeface="宋体" pitchFamily="2" charset="-122"/>
              </a:rPr>
              <a:t>5.</a:t>
            </a:r>
            <a:r>
              <a:rPr lang="zh-CN" altLang="en-US" dirty="0">
                <a:latin typeface="Verdana" pitchFamily="34" charset="0"/>
                <a:ea typeface="宋体" pitchFamily="2" charset="-122"/>
              </a:rPr>
              <a:t>局限性</a:t>
            </a:r>
          </a:p>
        </p:txBody>
      </p:sp>
      <p:sp>
        <p:nvSpPr>
          <p:cNvPr id="7" name="灯片编号占位符 6"/>
          <p:cNvSpPr>
            <a:spLocks noGrp="1"/>
          </p:cNvSpPr>
          <p:nvPr>
            <p:ph type="sldNum" sz="quarter" idx="10"/>
          </p:nvPr>
        </p:nvSpPr>
        <p:spPr/>
        <p:txBody>
          <a:bodyPr/>
          <a:lstStyle/>
          <a:p>
            <a:pPr>
              <a:defRPr/>
            </a:pPr>
            <a:fld id="{43D45A23-8488-4EDC-AF13-219D17230341}" type="slidenum">
              <a:rPr lang="en-US" altLang="zh-CN" smtClean="0"/>
              <a:pPr>
                <a:defRPr/>
              </a:pPr>
              <a:t>76</a:t>
            </a:fld>
            <a:endParaRPr lang="en-US" altLang="zh-CN" dirty="0"/>
          </a:p>
        </p:txBody>
      </p:sp>
      <p:sp>
        <p:nvSpPr>
          <p:cNvPr id="6149"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 name="TextBox 9"/>
          <p:cNvSpPr txBox="1">
            <a:spLocks noChangeArrowheads="1"/>
          </p:cNvSpPr>
          <p:nvPr/>
        </p:nvSpPr>
        <p:spPr bwMode="auto">
          <a:xfrm>
            <a:off x="251520" y="1052736"/>
            <a:ext cx="5459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buFont typeface="Wingdings" pitchFamily="2" charset="2"/>
              <a:buChar char="n"/>
            </a:pPr>
            <a:r>
              <a:rPr lang="zh-CN" altLang="en-US" sz="2400" dirty="0">
                <a:latin typeface="Verdana" pitchFamily="34" charset="0"/>
              </a:rPr>
              <a:t> 方法的局限性</a:t>
            </a:r>
            <a:endParaRPr lang="en-US" altLang="zh-CN" sz="2400" dirty="0">
              <a:latin typeface="Verdana" pitchFamily="34" charset="0"/>
            </a:endParaRPr>
          </a:p>
        </p:txBody>
      </p:sp>
      <p:pic>
        <p:nvPicPr>
          <p:cNvPr id="36" name="图片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5839" y="2926343"/>
            <a:ext cx="2048161" cy="3353268"/>
          </a:xfrm>
          <a:prstGeom prst="rect">
            <a:avLst/>
          </a:prstGeom>
        </p:spPr>
      </p:pic>
      <p:sp>
        <p:nvSpPr>
          <p:cNvPr id="37" name="矩形 9"/>
          <p:cNvSpPr>
            <a:spLocks noChangeArrowheads="1"/>
          </p:cNvSpPr>
          <p:nvPr/>
        </p:nvSpPr>
        <p:spPr bwMode="auto">
          <a:xfrm>
            <a:off x="797381" y="1727318"/>
            <a:ext cx="75910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仅检测了</a:t>
            </a:r>
            <a:r>
              <a:rPr lang="en-US" altLang="zh-CN" sz="2000" dirty="0">
                <a:solidFill>
                  <a:schemeClr val="tx2"/>
                </a:solidFill>
                <a:latin typeface="Times New Roman" pitchFamily="18" charset="0"/>
                <a:cs typeface="Times New Roman" pitchFamily="18" charset="0"/>
              </a:rPr>
              <a:t>Apache</a:t>
            </a:r>
            <a:r>
              <a:rPr lang="zh-CN" altLang="en-US" sz="2000" dirty="0">
                <a:solidFill>
                  <a:schemeClr val="tx2"/>
                </a:solidFill>
                <a:latin typeface="Times New Roman" pitchFamily="18" charset="0"/>
                <a:cs typeface="Times New Roman" pitchFamily="18" charset="0"/>
              </a:rPr>
              <a:t>项目的 </a:t>
            </a:r>
            <a:r>
              <a:rPr lang="en-US" altLang="zh-CN" sz="2000" dirty="0">
                <a:solidFill>
                  <a:schemeClr val="tx2"/>
                </a:solidFill>
                <a:latin typeface="Times New Roman" pitchFamily="18" charset="0"/>
                <a:cs typeface="Times New Roman" pitchFamily="18" charset="0"/>
              </a:rPr>
              <a:t>7 </a:t>
            </a:r>
            <a:r>
              <a:rPr lang="zh-CN" altLang="en-US" sz="2000" dirty="0">
                <a:solidFill>
                  <a:schemeClr val="tx2"/>
                </a:solidFill>
                <a:latin typeface="Times New Roman" pitchFamily="18" charset="0"/>
                <a:cs typeface="Times New Roman" pitchFamily="18" charset="0"/>
              </a:rPr>
              <a:t>个项目</a:t>
            </a:r>
            <a:endParaRPr lang="en-US" altLang="zh-CN" sz="2000" dirty="0">
              <a:solidFill>
                <a:schemeClr val="tx2"/>
              </a:solidFill>
              <a:latin typeface="Times New Roman" pitchFamily="18" charset="0"/>
              <a:cs typeface="Times New Roman" pitchFamily="18" charset="0"/>
            </a:endParaRPr>
          </a:p>
        </p:txBody>
      </p:sp>
      <p:sp>
        <p:nvSpPr>
          <p:cNvPr id="38" name="矩形 9"/>
          <p:cNvSpPr>
            <a:spLocks noChangeArrowheads="1"/>
          </p:cNvSpPr>
          <p:nvPr/>
        </p:nvSpPr>
        <p:spPr bwMode="auto">
          <a:xfrm>
            <a:off x="797381" y="2342971"/>
            <a:ext cx="7086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架构负债的识别依赖于修订历史</a:t>
            </a:r>
            <a:endParaRPr lang="en-US" altLang="zh-CN" sz="2000" dirty="0">
              <a:solidFill>
                <a:schemeClr val="tx2"/>
              </a:solidFill>
              <a:latin typeface="Times New Roman" pitchFamily="18" charset="0"/>
              <a:cs typeface="Times New Roman" pitchFamily="18" charset="0"/>
            </a:endParaRPr>
          </a:p>
        </p:txBody>
      </p:sp>
      <p:sp>
        <p:nvSpPr>
          <p:cNvPr id="39" name="矩形 9"/>
          <p:cNvSpPr>
            <a:spLocks noChangeArrowheads="1"/>
          </p:cNvSpPr>
          <p:nvPr/>
        </p:nvSpPr>
        <p:spPr bwMode="auto">
          <a:xfrm>
            <a:off x="797380" y="2926343"/>
            <a:ext cx="629845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依赖于从项目修订历史和错误追踪数据中找出易出错的文件</a:t>
            </a:r>
            <a:endParaRPr lang="en-US" altLang="zh-CN" sz="2000" dirty="0">
              <a:solidFill>
                <a:schemeClr val="tx2"/>
              </a:solidFill>
              <a:latin typeface="Times New Roman" pitchFamily="18" charset="0"/>
              <a:cs typeface="Times New Roman" pitchFamily="18" charset="0"/>
            </a:endParaRPr>
          </a:p>
        </p:txBody>
      </p:sp>
      <p:pic>
        <p:nvPicPr>
          <p:cNvPr id="40" name="Picture 8" descr="http://scce.ustb.edu.cn/news/img/20111025-6.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9"/>
          <p:cNvSpPr>
            <a:spLocks noChangeArrowheads="1"/>
          </p:cNvSpPr>
          <p:nvPr/>
        </p:nvSpPr>
        <p:spPr bwMode="auto">
          <a:xfrm>
            <a:off x="797381" y="3687195"/>
            <a:ext cx="629845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spcBef>
                <a:spcPts val="1200"/>
              </a:spcBef>
              <a:spcAft>
                <a:spcPts val="2400"/>
              </a:spcAft>
              <a:buFont typeface="Wingdings" pitchFamily="2" charset="2"/>
              <a:buChar char="l"/>
            </a:pPr>
            <a:r>
              <a:rPr lang="zh-CN" altLang="en-US" sz="2000" dirty="0">
                <a:solidFill>
                  <a:schemeClr val="tx2"/>
                </a:solidFill>
                <a:latin typeface="Times New Roman" pitchFamily="18" charset="0"/>
                <a:cs typeface="Times New Roman" pitchFamily="18" charset="0"/>
              </a:rPr>
              <a:t>不能保证用 修复</a:t>
            </a:r>
            <a:r>
              <a:rPr lang="en-US" altLang="zh-CN" sz="2000" dirty="0">
                <a:solidFill>
                  <a:schemeClr val="tx2"/>
                </a:solidFill>
                <a:latin typeface="Times New Roman" pitchFamily="18" charset="0"/>
                <a:cs typeface="Times New Roman" pitchFamily="18" charset="0"/>
              </a:rPr>
              <a:t>bug</a:t>
            </a:r>
            <a:r>
              <a:rPr lang="zh-CN" altLang="en-US" sz="2000" dirty="0">
                <a:solidFill>
                  <a:schemeClr val="tx2"/>
                </a:solidFill>
                <a:latin typeface="Times New Roman" pitchFamily="18" charset="0"/>
                <a:cs typeface="Times New Roman" pitchFamily="18" charset="0"/>
              </a:rPr>
              <a:t>更改和提交的代码行数 </a:t>
            </a:r>
            <a:r>
              <a:rPr lang="en-US" altLang="zh-CN" sz="2000" dirty="0">
                <a:solidFill>
                  <a:schemeClr val="tx2"/>
                </a:solidFill>
                <a:latin typeface="Times New Roman" pitchFamily="18" charset="0"/>
                <a:cs typeface="Times New Roman" pitchFamily="18" charset="0"/>
              </a:rPr>
              <a:t>(error-fixing churn) </a:t>
            </a:r>
            <a:r>
              <a:rPr lang="zh-CN" altLang="en-US" sz="2000" dirty="0">
                <a:solidFill>
                  <a:schemeClr val="tx2"/>
                </a:solidFill>
                <a:latin typeface="Times New Roman" pitchFamily="18" charset="0"/>
                <a:cs typeface="Times New Roman" pitchFamily="18" charset="0"/>
              </a:rPr>
              <a:t>来表示维护代价是最好的近似方法</a:t>
            </a:r>
            <a:endParaRPr lang="en-US" altLang="zh-CN" sz="2000" dirty="0">
              <a:solidFill>
                <a:schemeClr val="tx2"/>
              </a:solidFill>
              <a:latin typeface="Times New Roman" pitchFamily="18" charset="0"/>
              <a:cs typeface="Times New Roman" pitchFamily="18" charset="0"/>
            </a:endParaRPr>
          </a:p>
        </p:txBody>
      </p:sp>
    </p:spTree>
    <p:custDataLst>
      <p:tags r:id="rId1"/>
    </p:custDataLst>
    <p:extLst>
      <p:ext uri="{BB962C8B-B14F-4D97-AF65-F5344CB8AC3E}">
        <p14:creationId xmlns:p14="http://schemas.microsoft.com/office/powerpoint/2010/main" val="310289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9"/>
          <p:cNvSpPr txBox="1">
            <a:spLocks noChangeArrowheads="1"/>
          </p:cNvSpPr>
          <p:nvPr/>
        </p:nvSpPr>
        <p:spPr bwMode="auto">
          <a:xfrm>
            <a:off x="361163" y="1138462"/>
            <a:ext cx="2410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zh-CN" altLang="en-US" sz="2000" dirty="0">
                <a:latin typeface="楷体" panose="02010609060101010101" pitchFamily="49" charset="-122"/>
                <a:ea typeface="楷体" panose="02010609060101010101" pitchFamily="49" charset="-122"/>
              </a:rPr>
              <a:t>实验对象</a:t>
            </a:r>
            <a:endParaRPr lang="en-US" altLang="zh-CN" sz="2000" dirty="0">
              <a:solidFill>
                <a:schemeClr val="bg1">
                  <a:lumMod val="75000"/>
                </a:schemeClr>
              </a:solidFill>
              <a:latin typeface="楷体" panose="02010609060101010101" pitchFamily="49" charset="-122"/>
              <a:ea typeface="楷体" panose="02010609060101010101" pitchFamily="49" charset="-122"/>
            </a:endParaRPr>
          </a:p>
        </p:txBody>
      </p:sp>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7</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标题 1"/>
          <p:cNvSpPr>
            <a:spLocks noGrp="1"/>
          </p:cNvSpPr>
          <p:nvPr>
            <p:ph type="title"/>
          </p:nvPr>
        </p:nvSpPr>
        <p:spPr>
          <a:xfrm>
            <a:off x="7092279" y="152400"/>
            <a:ext cx="1865983" cy="685800"/>
          </a:xfrm>
        </p:spPr>
        <p:txBody>
          <a:bodyPr/>
          <a:lstStyle/>
          <a:p>
            <a:pPr eaLnBrk="1" hangingPunct="1"/>
            <a:r>
              <a:rPr lang="zh-CN" altLang="en-US" dirty="0">
                <a:latin typeface="楷体" panose="02010609060101010101" pitchFamily="49" charset="-122"/>
                <a:ea typeface="楷体" panose="02010609060101010101" pitchFamily="49" charset="-122"/>
              </a:rPr>
              <a:t>经验研究</a:t>
            </a:r>
          </a:p>
        </p:txBody>
      </p:sp>
      <p:sp>
        <p:nvSpPr>
          <p:cNvPr id="2" name="文本框 1">
            <a:extLst>
              <a:ext uri="{FF2B5EF4-FFF2-40B4-BE49-F238E27FC236}">
                <a16:creationId xmlns:a16="http://schemas.microsoft.com/office/drawing/2014/main" id="{F43219C2-B689-4AAC-9480-4F146E954316}"/>
              </a:ext>
            </a:extLst>
          </p:cNvPr>
          <p:cNvSpPr txBox="1"/>
          <p:nvPr/>
        </p:nvSpPr>
        <p:spPr>
          <a:xfrm>
            <a:off x="881694" y="1538572"/>
            <a:ext cx="8001310" cy="1200329"/>
          </a:xfrm>
          <a:prstGeom prst="rect">
            <a:avLst/>
          </a:prstGeom>
          <a:noFill/>
        </p:spPr>
        <p:txBody>
          <a:bodyPr wrap="square" rtlCol="0">
            <a:spAutoFit/>
          </a:bodyPr>
          <a:lstStyle/>
          <a:p>
            <a:pPr>
              <a:lnSpc>
                <a:spcPct val="150000"/>
              </a:lnSpc>
            </a:pPr>
            <a:r>
              <a:rPr lang="zh-CN" altLang="en-US" b="0" dirty="0">
                <a:solidFill>
                  <a:srgbClr val="191B0E"/>
                </a:solidFill>
                <a:latin typeface="Times New Roman" panose="02020603050405020304" pitchFamily="18" charset="0"/>
                <a:cs typeface="Times New Roman" panose="02020603050405020304" pitchFamily="18" charset="0"/>
              </a:rPr>
              <a:t>本研究从</a:t>
            </a:r>
            <a:r>
              <a:rPr lang="en-GB" altLang="zh-CN" b="0" dirty="0">
                <a:solidFill>
                  <a:srgbClr val="191B0E"/>
                </a:solidFill>
                <a:latin typeface="Times New Roman" panose="02020603050405020304" pitchFamily="18" charset="0"/>
                <a:cs typeface="Times New Roman" panose="02020603050405020304" pitchFamily="18" charset="0"/>
              </a:rPr>
              <a:t>Software-</a:t>
            </a:r>
            <a:r>
              <a:rPr lang="en-GB" altLang="zh-CN" b="0" dirty="0" err="1">
                <a:solidFill>
                  <a:srgbClr val="191B0E"/>
                </a:solidFill>
                <a:latin typeface="Times New Roman" panose="02020603050405020304" pitchFamily="18" charset="0"/>
                <a:cs typeface="Times New Roman" panose="02020603050405020304" pitchFamily="18" charset="0"/>
              </a:rPr>
              <a:t>artifact</a:t>
            </a:r>
            <a:r>
              <a:rPr lang="en-GB" altLang="zh-CN" b="0" dirty="0">
                <a:solidFill>
                  <a:srgbClr val="191B0E"/>
                </a:solidFill>
                <a:latin typeface="Times New Roman" panose="02020603050405020304" pitchFamily="18" charset="0"/>
                <a:cs typeface="Times New Roman" panose="02020603050405020304" pitchFamily="18" charset="0"/>
              </a:rPr>
              <a:t> Infrastructure Repository</a:t>
            </a:r>
            <a:r>
              <a:rPr lang="zh-CN" altLang="en-US" b="0" dirty="0">
                <a:solidFill>
                  <a:srgbClr val="191B0E"/>
                </a:solidFill>
                <a:latin typeface="Times New Roman" panose="02020603050405020304" pitchFamily="18" charset="0"/>
                <a:cs typeface="Times New Roman" panose="02020603050405020304" pitchFamily="18" charset="0"/>
              </a:rPr>
              <a:t>（</a:t>
            </a:r>
            <a:r>
              <a:rPr lang="en-US" altLang="zh-CN" b="0" dirty="0">
                <a:solidFill>
                  <a:srgbClr val="191B0E"/>
                </a:solidFill>
                <a:latin typeface="Times New Roman" panose="02020603050405020304" pitchFamily="18" charset="0"/>
                <a:cs typeface="Times New Roman" panose="02020603050405020304" pitchFamily="18" charset="0"/>
              </a:rPr>
              <a:t>SIR</a:t>
            </a:r>
            <a:r>
              <a:rPr lang="zh-CN" altLang="en-US" b="0" dirty="0">
                <a:solidFill>
                  <a:srgbClr val="191B0E"/>
                </a:solidFill>
                <a:latin typeface="Times New Roman" panose="02020603050405020304" pitchFamily="18" charset="0"/>
                <a:cs typeface="Times New Roman" panose="02020603050405020304" pitchFamily="18" charset="0"/>
              </a:rPr>
              <a:t>）中获取了下述软件的多个版本用于实验验证。同样获取的还有测试用例集和植入的缺陷</a:t>
            </a:r>
            <a:endParaRPr lang="en-US" altLang="zh-CN" b="0" dirty="0">
              <a:solidFill>
                <a:srgbClr val="191B0E"/>
              </a:solidFill>
              <a:latin typeface="Times New Roman" panose="02020603050405020304" pitchFamily="18" charset="0"/>
              <a:cs typeface="Times New Roman" panose="02020603050405020304" pitchFamily="18" charset="0"/>
            </a:endParaRPr>
          </a:p>
          <a:p>
            <a:endParaRPr lang="zh-CN" altLang="en-US" dirty="0"/>
          </a:p>
        </p:txBody>
      </p:sp>
      <p:sp>
        <p:nvSpPr>
          <p:cNvPr id="11" name="文本框 10">
            <a:extLst>
              <a:ext uri="{FF2B5EF4-FFF2-40B4-BE49-F238E27FC236}">
                <a16:creationId xmlns:a16="http://schemas.microsoft.com/office/drawing/2014/main" id="{92F63CE4-81E4-4415-AD08-B5B5C8A9A325}"/>
              </a:ext>
            </a:extLst>
          </p:cNvPr>
          <p:cNvSpPr txBox="1"/>
          <p:nvPr/>
        </p:nvSpPr>
        <p:spPr>
          <a:xfrm>
            <a:off x="1115616" y="2412537"/>
            <a:ext cx="7595704" cy="1846659"/>
          </a:xfrm>
          <a:prstGeom prst="rect">
            <a:avLst/>
          </a:prstGeom>
          <a:noFill/>
        </p:spPr>
        <p:txBody>
          <a:bodyPr wrap="square" rtlCol="0">
            <a:spAutoFit/>
          </a:bodyPr>
          <a:lstStyle/>
          <a:p>
            <a:pPr marL="342900" indent="-342900">
              <a:lnSpc>
                <a:spcPct val="150000"/>
              </a:lnSpc>
              <a:buFont typeface="+mj-ea"/>
              <a:buAutoNum type="circleNumDbPlain"/>
            </a:pPr>
            <a:r>
              <a:rPr lang="en-US" altLang="zh-CN" sz="1600" b="0" dirty="0" err="1">
                <a:solidFill>
                  <a:schemeClr val="tx2"/>
                </a:solidFill>
                <a:latin typeface="Times New Roman" panose="02020603050405020304" pitchFamily="18" charset="0"/>
                <a:cs typeface="Times New Roman" panose="02020603050405020304" pitchFamily="18" charset="0"/>
              </a:rPr>
              <a:t>gzip</a:t>
            </a:r>
            <a:r>
              <a:rPr lang="zh-CN" altLang="en-US" sz="1600" b="0" dirty="0">
                <a:solidFill>
                  <a:schemeClr val="tx2"/>
                </a:solidFill>
                <a:latin typeface="Times New Roman" panose="02020603050405020304" pitchFamily="18" charset="0"/>
                <a:cs typeface="Times New Roman" panose="02020603050405020304" pitchFamily="18" charset="0"/>
              </a:rPr>
              <a:t>：</a:t>
            </a:r>
            <a:r>
              <a:rPr lang="en-US" altLang="zh-CN" sz="1600" b="0" dirty="0">
                <a:solidFill>
                  <a:schemeClr val="tx2"/>
                </a:solidFill>
                <a:latin typeface="Times New Roman" panose="02020603050405020304" pitchFamily="18" charset="0"/>
                <a:cs typeface="Times New Roman" panose="02020603050405020304" pitchFamily="18" charset="0"/>
              </a:rPr>
              <a:t>GNU</a:t>
            </a:r>
            <a:r>
              <a:rPr lang="zh-CN" altLang="en-US" sz="1600" b="0" dirty="0">
                <a:solidFill>
                  <a:schemeClr val="tx2"/>
                </a:solidFill>
                <a:latin typeface="Times New Roman" panose="02020603050405020304" pitchFamily="18" charset="0"/>
                <a:cs typeface="Times New Roman" panose="02020603050405020304" pitchFamily="18" charset="0"/>
              </a:rPr>
              <a:t>开发的一个常用的压缩工具</a:t>
            </a:r>
            <a:endParaRPr lang="en-US" altLang="zh-CN" sz="1600" b="0" dirty="0">
              <a:solidFill>
                <a:schemeClr val="tx2"/>
              </a:solidFill>
              <a:latin typeface="Times New Roman" panose="02020603050405020304" pitchFamily="18" charset="0"/>
              <a:cs typeface="Times New Roman" panose="02020603050405020304" pitchFamily="18" charset="0"/>
            </a:endParaRPr>
          </a:p>
          <a:p>
            <a:pPr marL="342900" indent="-342900">
              <a:lnSpc>
                <a:spcPct val="150000"/>
              </a:lnSpc>
              <a:buFont typeface="+mj-ea"/>
              <a:buAutoNum type="circleNumDbPlain"/>
            </a:pPr>
            <a:r>
              <a:rPr lang="en-US" altLang="zh-CN" sz="1600" b="0" dirty="0">
                <a:solidFill>
                  <a:schemeClr val="tx2"/>
                </a:solidFill>
                <a:latin typeface="Times New Roman" panose="02020603050405020304" pitchFamily="18" charset="0"/>
                <a:cs typeface="Times New Roman" panose="02020603050405020304" pitchFamily="18" charset="0"/>
              </a:rPr>
              <a:t>grep</a:t>
            </a:r>
            <a:r>
              <a:rPr lang="zh-CN" altLang="en-US" sz="1600" b="0" dirty="0">
                <a:solidFill>
                  <a:schemeClr val="tx2"/>
                </a:solidFill>
                <a:latin typeface="Times New Roman" panose="02020603050405020304" pitchFamily="18" charset="0"/>
                <a:cs typeface="Times New Roman" panose="02020603050405020304" pitchFamily="18" charset="0"/>
              </a:rPr>
              <a:t>：</a:t>
            </a:r>
            <a:r>
              <a:rPr lang="zh-CN" altLang="en-US" sz="1600" b="0" dirty="0">
                <a:solidFill>
                  <a:srgbClr val="191B0E"/>
                </a:solidFill>
                <a:latin typeface="Times New Roman" panose="02020603050405020304" pitchFamily="18" charset="0"/>
                <a:cs typeface="Times New Roman" panose="02020603050405020304" pitchFamily="18" charset="0"/>
              </a:rPr>
              <a:t>可以利用正则表达式进行全局搜索的工具</a:t>
            </a:r>
            <a:endParaRPr lang="en-US" altLang="zh-CN" sz="1600" b="0" dirty="0">
              <a:solidFill>
                <a:srgbClr val="191B0E"/>
              </a:solidFill>
              <a:latin typeface="Times New Roman" panose="02020603050405020304" pitchFamily="18" charset="0"/>
              <a:cs typeface="Times New Roman" panose="02020603050405020304" pitchFamily="18" charset="0"/>
            </a:endParaRPr>
          </a:p>
          <a:p>
            <a:pPr marL="342900" indent="-342900">
              <a:lnSpc>
                <a:spcPct val="150000"/>
              </a:lnSpc>
              <a:buFont typeface="+mj-ea"/>
              <a:buAutoNum type="circleNumDbPlain"/>
            </a:pPr>
            <a:r>
              <a:rPr lang="en-US" altLang="zh-CN" sz="1600" b="0" dirty="0">
                <a:solidFill>
                  <a:srgbClr val="191B0E"/>
                </a:solidFill>
                <a:latin typeface="Times New Roman" panose="02020603050405020304" pitchFamily="18" charset="0"/>
                <a:cs typeface="Times New Roman" panose="02020603050405020304" pitchFamily="18" charset="0"/>
              </a:rPr>
              <a:t>make</a:t>
            </a:r>
            <a:r>
              <a:rPr lang="zh-CN" altLang="en-US" sz="1600" b="0" dirty="0">
                <a:solidFill>
                  <a:srgbClr val="191B0E"/>
                </a:solidFill>
                <a:latin typeface="Times New Roman" panose="02020603050405020304" pitchFamily="18" charset="0"/>
                <a:cs typeface="Times New Roman" panose="02020603050405020304" pitchFamily="18" charset="0"/>
              </a:rPr>
              <a:t>：一个自动化编译工具，从</a:t>
            </a:r>
            <a:r>
              <a:rPr lang="en-US" altLang="zh-CN" sz="1600" b="0" dirty="0" err="1">
                <a:solidFill>
                  <a:srgbClr val="191B0E"/>
                </a:solidFill>
                <a:latin typeface="Times New Roman" panose="02020603050405020304" pitchFamily="18" charset="0"/>
                <a:cs typeface="Times New Roman" panose="02020603050405020304" pitchFamily="18" charset="0"/>
              </a:rPr>
              <a:t>makefile</a:t>
            </a:r>
            <a:r>
              <a:rPr lang="zh-CN" altLang="en-US" sz="1600" b="0" dirty="0">
                <a:solidFill>
                  <a:srgbClr val="191B0E"/>
                </a:solidFill>
                <a:latin typeface="Times New Roman" panose="02020603050405020304" pitchFamily="18" charset="0"/>
                <a:cs typeface="Times New Roman" panose="02020603050405020304" pitchFamily="18" charset="0"/>
              </a:rPr>
              <a:t>中读取指令，然后编译目标文件</a:t>
            </a:r>
            <a:endParaRPr lang="en-US" altLang="zh-CN" sz="1600" b="0" dirty="0">
              <a:solidFill>
                <a:srgbClr val="191B0E"/>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sz="1600" b="0" dirty="0">
              <a:solidFill>
                <a:schemeClr val="tx2"/>
              </a:solidFill>
              <a:latin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p>
        </p:txBody>
      </p:sp>
      <p:graphicFrame>
        <p:nvGraphicFramePr>
          <p:cNvPr id="3" name="表格 2">
            <a:extLst>
              <a:ext uri="{FF2B5EF4-FFF2-40B4-BE49-F238E27FC236}">
                <a16:creationId xmlns:a16="http://schemas.microsoft.com/office/drawing/2014/main" id="{E7301A0E-93B2-4DD4-A086-AF98A1600E1B}"/>
              </a:ext>
            </a:extLst>
          </p:cNvPr>
          <p:cNvGraphicFramePr>
            <a:graphicFrameLocks noGrp="1"/>
          </p:cNvGraphicFramePr>
          <p:nvPr>
            <p:extLst>
              <p:ext uri="{D42A27DB-BD31-4B8C-83A1-F6EECF244321}">
                <p14:modId xmlns:p14="http://schemas.microsoft.com/office/powerpoint/2010/main" val="928652123"/>
              </p:ext>
            </p:extLst>
          </p:nvPr>
        </p:nvGraphicFramePr>
        <p:xfrm>
          <a:off x="1403648" y="3606807"/>
          <a:ext cx="6098090" cy="2584556"/>
        </p:xfrm>
        <a:graphic>
          <a:graphicData uri="http://schemas.openxmlformats.org/drawingml/2006/table">
            <a:tbl>
              <a:tblPr firstRow="1" bandRow="1">
                <a:tableStyleId>{91EBBBCC-DAD2-459C-BE2E-F6DE35CF9A28}</a:tableStyleId>
              </a:tblPr>
              <a:tblGrid>
                <a:gridCol w="1219618">
                  <a:extLst>
                    <a:ext uri="{9D8B030D-6E8A-4147-A177-3AD203B41FA5}">
                      <a16:colId xmlns:a16="http://schemas.microsoft.com/office/drawing/2014/main" val="4044349220"/>
                    </a:ext>
                  </a:extLst>
                </a:gridCol>
                <a:gridCol w="1219618">
                  <a:extLst>
                    <a:ext uri="{9D8B030D-6E8A-4147-A177-3AD203B41FA5}">
                      <a16:colId xmlns:a16="http://schemas.microsoft.com/office/drawing/2014/main" val="2085371981"/>
                    </a:ext>
                  </a:extLst>
                </a:gridCol>
                <a:gridCol w="1219618">
                  <a:extLst>
                    <a:ext uri="{9D8B030D-6E8A-4147-A177-3AD203B41FA5}">
                      <a16:colId xmlns:a16="http://schemas.microsoft.com/office/drawing/2014/main" val="2553021325"/>
                    </a:ext>
                  </a:extLst>
                </a:gridCol>
                <a:gridCol w="1219618">
                  <a:extLst>
                    <a:ext uri="{9D8B030D-6E8A-4147-A177-3AD203B41FA5}">
                      <a16:colId xmlns:a16="http://schemas.microsoft.com/office/drawing/2014/main" val="1030349415"/>
                    </a:ext>
                  </a:extLst>
                </a:gridCol>
                <a:gridCol w="1219618">
                  <a:extLst>
                    <a:ext uri="{9D8B030D-6E8A-4147-A177-3AD203B41FA5}">
                      <a16:colId xmlns:a16="http://schemas.microsoft.com/office/drawing/2014/main" val="978609170"/>
                    </a:ext>
                  </a:extLst>
                </a:gridCol>
              </a:tblGrid>
              <a:tr h="225970">
                <a:tc>
                  <a:txBody>
                    <a:bodyPr/>
                    <a:lstStyle/>
                    <a:p>
                      <a:r>
                        <a:rPr lang="zh-CN" altLang="en-US" sz="1300" dirty="0"/>
                        <a:t>程序</a:t>
                      </a:r>
                      <a:endParaRPr lang="zh-CN" altLang="en-US" sz="1300" dirty="0">
                        <a:solidFill>
                          <a:schemeClr val="tx2"/>
                        </a:solidFill>
                      </a:endParaRPr>
                    </a:p>
                  </a:txBody>
                  <a:tcPr marL="30086" marR="30086" marT="15038" marB="15038" anchor="ctr"/>
                </a:tc>
                <a:tc>
                  <a:txBody>
                    <a:bodyPr/>
                    <a:lstStyle/>
                    <a:p>
                      <a:r>
                        <a:rPr lang="zh-CN" altLang="en-US" sz="1300" dirty="0"/>
                        <a:t>代码行数</a:t>
                      </a:r>
                      <a:endParaRPr lang="zh-CN" altLang="en-US" sz="1300" dirty="0">
                        <a:solidFill>
                          <a:schemeClr val="tx2"/>
                        </a:solidFill>
                      </a:endParaRPr>
                    </a:p>
                  </a:txBody>
                  <a:tcPr marL="30086" marR="30086" marT="15038" marB="15038" anchor="ctr"/>
                </a:tc>
                <a:tc>
                  <a:txBody>
                    <a:bodyPr/>
                    <a:lstStyle/>
                    <a:p>
                      <a:r>
                        <a:rPr lang="zh-CN" altLang="en-US" sz="1300" dirty="0"/>
                        <a:t>测试用例数目</a:t>
                      </a:r>
                      <a:endParaRPr lang="zh-CN" altLang="en-US" sz="1300" dirty="0">
                        <a:solidFill>
                          <a:schemeClr val="tx2"/>
                        </a:solidFill>
                      </a:endParaRPr>
                    </a:p>
                  </a:txBody>
                  <a:tcPr marL="30086" marR="30086" marT="15038" marB="15038" anchor="ctr"/>
                </a:tc>
                <a:tc>
                  <a:txBody>
                    <a:bodyPr/>
                    <a:lstStyle/>
                    <a:p>
                      <a:r>
                        <a:rPr lang="zh-CN" altLang="en-US" sz="1300" dirty="0"/>
                        <a:t>版本号</a:t>
                      </a:r>
                      <a:endParaRPr lang="zh-CN" altLang="en-US" sz="1300" dirty="0">
                        <a:solidFill>
                          <a:schemeClr val="tx2"/>
                        </a:solidFill>
                      </a:endParaRPr>
                    </a:p>
                  </a:txBody>
                  <a:tcPr marL="30086" marR="30086" marT="15038" marB="15038" anchor="ctr"/>
                </a:tc>
                <a:tc>
                  <a:txBody>
                    <a:bodyPr/>
                    <a:lstStyle/>
                    <a:p>
                      <a:r>
                        <a:rPr lang="zh-CN" altLang="en-US" sz="1300" dirty="0"/>
                        <a:t>故障数目</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3099304166"/>
                  </a:ext>
                </a:extLst>
              </a:tr>
              <a:tr h="235636">
                <a:tc rowSpan="4">
                  <a:txBody>
                    <a:bodyPr/>
                    <a:lstStyle/>
                    <a:p>
                      <a:r>
                        <a:rPr lang="en-US" altLang="zh-CN" sz="1300" dirty="0"/>
                        <a:t>grep</a:t>
                      </a:r>
                      <a:endParaRPr lang="zh-CN" altLang="en-US" sz="1300" dirty="0">
                        <a:solidFill>
                          <a:schemeClr val="tx2"/>
                        </a:solidFill>
                      </a:endParaRPr>
                    </a:p>
                  </a:txBody>
                  <a:tcPr marL="30086" marR="30086" marT="15038" marB="15038" anchor="ctr"/>
                </a:tc>
                <a:tc rowSpan="4">
                  <a:txBody>
                    <a:bodyPr/>
                    <a:lstStyle/>
                    <a:p>
                      <a:r>
                        <a:rPr lang="en-US" altLang="zh-CN" sz="1300" dirty="0"/>
                        <a:t>10068</a:t>
                      </a:r>
                      <a:endParaRPr lang="zh-CN" altLang="en-US" sz="1300" dirty="0">
                        <a:solidFill>
                          <a:schemeClr val="tx2"/>
                        </a:solidFill>
                      </a:endParaRPr>
                    </a:p>
                  </a:txBody>
                  <a:tcPr marL="30086" marR="30086" marT="15038" marB="15038" anchor="ctr"/>
                </a:tc>
                <a:tc rowSpan="4">
                  <a:txBody>
                    <a:bodyPr/>
                    <a:lstStyle/>
                    <a:p>
                      <a:r>
                        <a:rPr lang="en-US" altLang="zh-CN" sz="1300" dirty="0"/>
                        <a:t>470</a:t>
                      </a:r>
                      <a:endParaRPr lang="zh-CN" altLang="en-US" sz="1300" dirty="0">
                        <a:solidFill>
                          <a:schemeClr val="tx2"/>
                        </a:solidFill>
                      </a:endParaRPr>
                    </a:p>
                  </a:txBody>
                  <a:tcPr marL="30086" marR="30086" marT="15038" marB="15038" anchor="ctr"/>
                </a:tc>
                <a:tc>
                  <a:txBody>
                    <a:bodyPr/>
                    <a:lstStyle/>
                    <a:p>
                      <a:r>
                        <a:rPr lang="en-US" altLang="zh-CN" sz="1300" dirty="0"/>
                        <a:t>V1</a:t>
                      </a:r>
                      <a:endParaRPr lang="zh-CN" altLang="en-US" sz="1300" dirty="0">
                        <a:solidFill>
                          <a:schemeClr val="tx2"/>
                        </a:solidFill>
                      </a:endParaRPr>
                    </a:p>
                  </a:txBody>
                  <a:tcPr marL="30086" marR="30086" marT="15038" marB="15038" anchor="ctr"/>
                </a:tc>
                <a:tc>
                  <a:txBody>
                    <a:bodyPr/>
                    <a:lstStyle/>
                    <a:p>
                      <a:r>
                        <a:rPr lang="en-US" altLang="zh-CN" sz="1300" dirty="0"/>
                        <a:t>2</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2085974796"/>
                  </a:ext>
                </a:extLst>
              </a:tr>
              <a:tr h="235636">
                <a:tc vMerge="1">
                  <a:txBody>
                    <a:bodyPr/>
                    <a:lstStyle/>
                    <a:p>
                      <a:endParaRPr lang="zh-CN" altLang="en-US" sz="1300" dirty="0"/>
                    </a:p>
                  </a:txBody>
                  <a:tcPr marL="30086" marR="30086" marT="15038" marB="15038" anchor="ctr"/>
                </a:tc>
                <a:tc vMerge="1">
                  <a:txBody>
                    <a:bodyPr/>
                    <a:lstStyle/>
                    <a:p>
                      <a:endParaRPr lang="zh-CN" altLang="en-US" sz="1300" dirty="0"/>
                    </a:p>
                  </a:txBody>
                  <a:tcPr marL="30086" marR="30086" marT="15038" marB="15038" anchor="ctr"/>
                </a:tc>
                <a:tc vMerge="1">
                  <a:txBody>
                    <a:bodyPr/>
                    <a:lstStyle/>
                    <a:p>
                      <a:endParaRPr lang="zh-CN" altLang="en-US" sz="1300" dirty="0"/>
                    </a:p>
                  </a:txBody>
                  <a:tcPr marL="30086" marR="30086" marT="15038" marB="15038" anchor="ctr"/>
                </a:tc>
                <a:tc>
                  <a:txBody>
                    <a:bodyPr/>
                    <a:lstStyle/>
                    <a:p>
                      <a:r>
                        <a:rPr lang="en-US" altLang="zh-CN" sz="1300" dirty="0"/>
                        <a:t>V2</a:t>
                      </a:r>
                      <a:endParaRPr lang="zh-CN" altLang="en-US" sz="1300" dirty="0">
                        <a:solidFill>
                          <a:schemeClr val="tx2"/>
                        </a:solidFill>
                      </a:endParaRPr>
                    </a:p>
                  </a:txBody>
                  <a:tcPr marL="30086" marR="30086" marT="15038" marB="15038" anchor="ctr"/>
                </a:tc>
                <a:tc>
                  <a:txBody>
                    <a:bodyPr/>
                    <a:lstStyle/>
                    <a:p>
                      <a:r>
                        <a:rPr lang="en-US" altLang="zh-CN" sz="1300" dirty="0"/>
                        <a:t>2</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1218762056"/>
                  </a:ext>
                </a:extLst>
              </a:tr>
              <a:tr h="235636">
                <a:tc vMerge="1">
                  <a:txBody>
                    <a:bodyPr/>
                    <a:lstStyle/>
                    <a:p>
                      <a:endParaRPr lang="zh-CN" altLang="en-US" sz="1300" dirty="0"/>
                    </a:p>
                  </a:txBody>
                  <a:tcPr marL="30086" marR="30086" marT="15038" marB="15038" anchor="ctr"/>
                </a:tc>
                <a:tc vMerge="1">
                  <a:txBody>
                    <a:bodyPr/>
                    <a:lstStyle/>
                    <a:p>
                      <a:endParaRPr lang="zh-CN" altLang="en-US" sz="1300" dirty="0"/>
                    </a:p>
                  </a:txBody>
                  <a:tcPr marL="30086" marR="30086" marT="15038" marB="15038" anchor="ctr"/>
                </a:tc>
                <a:tc vMerge="1">
                  <a:txBody>
                    <a:bodyPr/>
                    <a:lstStyle/>
                    <a:p>
                      <a:endParaRPr lang="zh-CN" altLang="en-US" sz="1300" dirty="0"/>
                    </a:p>
                  </a:txBody>
                  <a:tcPr marL="30086" marR="30086" marT="15038" marB="15038" anchor="ctr"/>
                </a:tc>
                <a:tc>
                  <a:txBody>
                    <a:bodyPr/>
                    <a:lstStyle/>
                    <a:p>
                      <a:r>
                        <a:rPr lang="en-US" altLang="zh-CN" sz="1300" dirty="0"/>
                        <a:t>V3</a:t>
                      </a:r>
                      <a:endParaRPr lang="zh-CN" altLang="en-US" sz="1300" dirty="0">
                        <a:solidFill>
                          <a:schemeClr val="tx2"/>
                        </a:solidFill>
                      </a:endParaRPr>
                    </a:p>
                  </a:txBody>
                  <a:tcPr marL="30086" marR="30086" marT="15038" marB="15038" anchor="ctr"/>
                </a:tc>
                <a:tc>
                  <a:txBody>
                    <a:bodyPr/>
                    <a:lstStyle/>
                    <a:p>
                      <a:r>
                        <a:rPr lang="en-US" altLang="zh-CN" sz="1300" dirty="0"/>
                        <a:t>2</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645998669"/>
                  </a:ext>
                </a:extLst>
              </a:tr>
              <a:tr h="235636">
                <a:tc vMerge="1">
                  <a:txBody>
                    <a:bodyPr/>
                    <a:lstStyle/>
                    <a:p>
                      <a:endParaRPr lang="zh-CN" altLang="en-US" sz="1300" dirty="0"/>
                    </a:p>
                  </a:txBody>
                  <a:tcPr marL="30086" marR="30086" marT="15038" marB="15038" anchor="ctr"/>
                </a:tc>
                <a:tc vMerge="1">
                  <a:txBody>
                    <a:bodyPr/>
                    <a:lstStyle/>
                    <a:p>
                      <a:endParaRPr lang="zh-CN" altLang="en-US" sz="1300" dirty="0"/>
                    </a:p>
                  </a:txBody>
                  <a:tcPr marL="30086" marR="30086" marT="15038" marB="15038" anchor="ctr"/>
                </a:tc>
                <a:tc vMerge="1">
                  <a:txBody>
                    <a:bodyPr/>
                    <a:lstStyle/>
                    <a:p>
                      <a:endParaRPr lang="zh-CN" altLang="en-US" sz="1300" dirty="0"/>
                    </a:p>
                  </a:txBody>
                  <a:tcPr marL="30086" marR="30086" marT="15038" marB="15038" anchor="ctr"/>
                </a:tc>
                <a:tc>
                  <a:txBody>
                    <a:bodyPr/>
                    <a:lstStyle/>
                    <a:p>
                      <a:r>
                        <a:rPr lang="en-US" altLang="zh-CN" sz="1300" dirty="0"/>
                        <a:t>V4</a:t>
                      </a:r>
                      <a:endParaRPr lang="zh-CN" altLang="en-US" sz="1300" dirty="0">
                        <a:solidFill>
                          <a:schemeClr val="tx2"/>
                        </a:solidFill>
                      </a:endParaRPr>
                    </a:p>
                  </a:txBody>
                  <a:tcPr marL="30086" marR="30086" marT="15038" marB="15038" anchor="ctr"/>
                </a:tc>
                <a:tc>
                  <a:txBody>
                    <a:bodyPr/>
                    <a:lstStyle/>
                    <a:p>
                      <a:r>
                        <a:rPr lang="en-US" altLang="zh-CN" sz="1300" dirty="0"/>
                        <a:t>1</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1577659873"/>
                  </a:ext>
                </a:extLst>
              </a:tr>
              <a:tr h="235636">
                <a:tc rowSpan="4">
                  <a:txBody>
                    <a:bodyPr/>
                    <a:lstStyle/>
                    <a:p>
                      <a:r>
                        <a:rPr lang="en-US" altLang="zh-CN" sz="1300" dirty="0" err="1"/>
                        <a:t>gzip</a:t>
                      </a:r>
                      <a:endParaRPr lang="zh-CN" altLang="en-US" sz="1300" dirty="0">
                        <a:solidFill>
                          <a:schemeClr val="tx2"/>
                        </a:solidFill>
                      </a:endParaRPr>
                    </a:p>
                  </a:txBody>
                  <a:tcPr marL="30086" marR="30086" marT="15038" marB="15038" anchor="ctr"/>
                </a:tc>
                <a:tc rowSpan="4">
                  <a:txBody>
                    <a:bodyPr/>
                    <a:lstStyle/>
                    <a:p>
                      <a:r>
                        <a:rPr lang="en-US" altLang="zh-CN" sz="1300" dirty="0"/>
                        <a:t>5680</a:t>
                      </a:r>
                      <a:endParaRPr lang="zh-CN" altLang="en-US" sz="1300" dirty="0">
                        <a:solidFill>
                          <a:schemeClr val="tx2"/>
                        </a:solidFill>
                      </a:endParaRPr>
                    </a:p>
                  </a:txBody>
                  <a:tcPr marL="30086" marR="30086" marT="15038" marB="15038" anchor="ctr"/>
                </a:tc>
                <a:tc rowSpan="4">
                  <a:txBody>
                    <a:bodyPr/>
                    <a:lstStyle/>
                    <a:p>
                      <a:r>
                        <a:rPr lang="en-US" altLang="zh-CN" sz="1300" dirty="0"/>
                        <a:t>214</a:t>
                      </a:r>
                      <a:endParaRPr lang="zh-CN" altLang="en-US" sz="1300" dirty="0">
                        <a:solidFill>
                          <a:schemeClr val="tx2"/>
                        </a:solidFill>
                      </a:endParaRPr>
                    </a:p>
                  </a:txBody>
                  <a:tcPr marL="30086" marR="30086" marT="15038" marB="15038" anchor="ctr"/>
                </a:tc>
                <a:tc>
                  <a:txBody>
                    <a:bodyPr/>
                    <a:lstStyle/>
                    <a:p>
                      <a:r>
                        <a:rPr lang="en-US" altLang="zh-CN" sz="1300" dirty="0"/>
                        <a:t>V1</a:t>
                      </a:r>
                      <a:endParaRPr lang="zh-CN" altLang="en-US" sz="1300" dirty="0">
                        <a:solidFill>
                          <a:schemeClr val="tx2"/>
                        </a:solidFill>
                      </a:endParaRPr>
                    </a:p>
                  </a:txBody>
                  <a:tcPr marL="30086" marR="30086" marT="15038" marB="15038" anchor="ctr"/>
                </a:tc>
                <a:tc>
                  <a:txBody>
                    <a:bodyPr/>
                    <a:lstStyle/>
                    <a:p>
                      <a:r>
                        <a:rPr lang="en-US" altLang="zh-CN" sz="1300" dirty="0"/>
                        <a:t>3</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1770094835"/>
                  </a:ext>
                </a:extLst>
              </a:tr>
              <a:tr h="235636">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300" dirty="0"/>
                        <a:t>V2</a:t>
                      </a:r>
                      <a:endParaRPr lang="zh-CN" altLang="en-US" sz="1300" dirty="0">
                        <a:solidFill>
                          <a:schemeClr val="tx2"/>
                        </a:solidFill>
                      </a:endParaRPr>
                    </a:p>
                  </a:txBody>
                  <a:tcPr marL="30086" marR="30086" marT="15038" marB="15038" anchor="ctr"/>
                </a:tc>
                <a:tc>
                  <a:txBody>
                    <a:bodyPr/>
                    <a:lstStyle/>
                    <a:p>
                      <a:r>
                        <a:rPr lang="en-US" altLang="zh-CN" sz="1300" dirty="0"/>
                        <a:t>1</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4106902600"/>
                  </a:ext>
                </a:extLst>
              </a:tr>
              <a:tr h="235636">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300" dirty="0"/>
                        <a:t>V3</a:t>
                      </a:r>
                      <a:endParaRPr lang="zh-CN" altLang="en-US" sz="1300" dirty="0">
                        <a:solidFill>
                          <a:schemeClr val="tx2"/>
                        </a:solidFill>
                      </a:endParaRPr>
                    </a:p>
                  </a:txBody>
                  <a:tcPr marL="30086" marR="30086" marT="15038" marB="15038" anchor="ctr"/>
                </a:tc>
                <a:tc>
                  <a:txBody>
                    <a:bodyPr/>
                    <a:lstStyle/>
                    <a:p>
                      <a:r>
                        <a:rPr lang="en-US" altLang="zh-CN" sz="1300" dirty="0"/>
                        <a:t>2</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1412310200"/>
                  </a:ext>
                </a:extLst>
              </a:tr>
              <a:tr h="235636">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300" dirty="0"/>
                        <a:t>V4</a:t>
                      </a:r>
                      <a:endParaRPr lang="zh-CN" altLang="en-US" sz="1300" dirty="0">
                        <a:solidFill>
                          <a:schemeClr val="tx2"/>
                        </a:solidFill>
                      </a:endParaRPr>
                    </a:p>
                  </a:txBody>
                  <a:tcPr marL="30086" marR="30086" marT="15038" marB="15038" anchor="ctr"/>
                </a:tc>
                <a:tc>
                  <a:txBody>
                    <a:bodyPr/>
                    <a:lstStyle/>
                    <a:p>
                      <a:r>
                        <a:rPr lang="en-US" altLang="zh-CN" sz="1300" dirty="0"/>
                        <a:t>3</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3808002004"/>
                  </a:ext>
                </a:extLst>
              </a:tr>
              <a:tr h="235636">
                <a:tc rowSpan="2">
                  <a:txBody>
                    <a:bodyPr/>
                    <a:lstStyle/>
                    <a:p>
                      <a:r>
                        <a:rPr lang="en-US" altLang="zh-CN" sz="1300" dirty="0"/>
                        <a:t>make</a:t>
                      </a:r>
                      <a:endParaRPr lang="zh-CN" altLang="en-US" sz="1300" dirty="0">
                        <a:solidFill>
                          <a:schemeClr val="tx2"/>
                        </a:solidFill>
                      </a:endParaRPr>
                    </a:p>
                  </a:txBody>
                  <a:tcPr marL="30086" marR="30086" marT="15038" marB="15038" anchor="ctr"/>
                </a:tc>
                <a:tc rowSpan="2">
                  <a:txBody>
                    <a:bodyPr/>
                    <a:lstStyle/>
                    <a:p>
                      <a:r>
                        <a:rPr lang="en-US" altLang="zh-CN" sz="1300" dirty="0"/>
                        <a:t>35545</a:t>
                      </a:r>
                      <a:endParaRPr lang="zh-CN" altLang="en-US" sz="1300" dirty="0">
                        <a:solidFill>
                          <a:schemeClr val="tx2"/>
                        </a:solidFill>
                      </a:endParaRPr>
                    </a:p>
                  </a:txBody>
                  <a:tcPr marL="30086" marR="30086" marT="15038" marB="15038" anchor="ctr"/>
                </a:tc>
                <a:tc rowSpan="2">
                  <a:txBody>
                    <a:bodyPr/>
                    <a:lstStyle/>
                    <a:p>
                      <a:r>
                        <a:rPr lang="en-US" altLang="zh-CN" sz="1300" dirty="0"/>
                        <a:t>793</a:t>
                      </a:r>
                      <a:endParaRPr lang="zh-CN" altLang="en-US" sz="1300" dirty="0">
                        <a:solidFill>
                          <a:schemeClr val="tx2"/>
                        </a:solidFill>
                      </a:endParaRPr>
                    </a:p>
                  </a:txBody>
                  <a:tcPr marL="30086" marR="30086" marT="15038" marB="15038" anchor="ctr"/>
                </a:tc>
                <a:tc>
                  <a:txBody>
                    <a:bodyPr/>
                    <a:lstStyle/>
                    <a:p>
                      <a:r>
                        <a:rPr lang="en-US" altLang="zh-CN" sz="1300" dirty="0"/>
                        <a:t>V1</a:t>
                      </a:r>
                      <a:endParaRPr lang="zh-CN" altLang="en-US" sz="1300" dirty="0">
                        <a:solidFill>
                          <a:schemeClr val="tx2"/>
                        </a:solidFill>
                      </a:endParaRPr>
                    </a:p>
                  </a:txBody>
                  <a:tcPr marL="30086" marR="30086" marT="15038" marB="15038" anchor="ctr"/>
                </a:tc>
                <a:tc>
                  <a:txBody>
                    <a:bodyPr/>
                    <a:lstStyle/>
                    <a:p>
                      <a:r>
                        <a:rPr lang="en-US" altLang="zh-CN" sz="1300" dirty="0"/>
                        <a:t>2</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1104090777"/>
                  </a:ext>
                </a:extLst>
              </a:tr>
              <a:tr h="235636">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300" dirty="0"/>
                    </a:p>
                  </a:txBody>
                  <a:tcPr marL="30086" marR="30086" marT="15038" marB="1503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300" dirty="0"/>
                        <a:t>V2</a:t>
                      </a:r>
                      <a:endParaRPr lang="zh-CN" altLang="en-US" sz="1300" dirty="0">
                        <a:solidFill>
                          <a:schemeClr val="tx2"/>
                        </a:solidFill>
                      </a:endParaRPr>
                    </a:p>
                  </a:txBody>
                  <a:tcPr marL="30086" marR="30086" marT="15038" marB="15038" anchor="ctr"/>
                </a:tc>
                <a:tc>
                  <a:txBody>
                    <a:bodyPr/>
                    <a:lstStyle/>
                    <a:p>
                      <a:r>
                        <a:rPr lang="en-US" altLang="zh-CN" sz="1300" dirty="0"/>
                        <a:t>1</a:t>
                      </a:r>
                      <a:endParaRPr lang="zh-CN" altLang="en-US" sz="1300" dirty="0">
                        <a:solidFill>
                          <a:schemeClr val="tx2"/>
                        </a:solidFill>
                      </a:endParaRPr>
                    </a:p>
                  </a:txBody>
                  <a:tcPr marL="30086" marR="30086" marT="15038" marB="15038" anchor="ctr"/>
                </a:tc>
                <a:extLst>
                  <a:ext uri="{0D108BD9-81ED-4DB2-BD59-A6C34878D82A}">
                    <a16:rowId xmlns:a16="http://schemas.microsoft.com/office/drawing/2014/main" val="2106883223"/>
                  </a:ext>
                </a:extLst>
              </a:tr>
            </a:tbl>
          </a:graphicData>
        </a:graphic>
      </p:graphicFrame>
    </p:spTree>
    <p:custDataLst>
      <p:tags r:id="rId1"/>
    </p:custDataLst>
    <p:extLst>
      <p:ext uri="{BB962C8B-B14F-4D97-AF65-F5344CB8AC3E}">
        <p14:creationId xmlns:p14="http://schemas.microsoft.com/office/powerpoint/2010/main" val="107550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0"/>
          </p:nvPr>
        </p:nvSpPr>
        <p:spPr/>
        <p:txBody>
          <a:bodyPr/>
          <a:lstStyle/>
          <a:p>
            <a:pPr>
              <a:defRPr/>
            </a:pPr>
            <a:fld id="{0F86B839-0AB1-4A9D-8F57-EB587A74A318}" type="slidenum">
              <a:rPr lang="en-US" altLang="zh-CN" smtClean="0"/>
              <a:pPr>
                <a:defRPr/>
              </a:pPr>
              <a:t>8</a:t>
            </a:fld>
            <a:endParaRPr lang="en-US" altLang="zh-CN" dirty="0"/>
          </a:p>
        </p:txBody>
      </p:sp>
      <p:sp>
        <p:nvSpPr>
          <p:cNvPr id="5125" name="AutoShape 11" descr="http://muclipse.sourceforge.net/img/mutation.jpg"/>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28" name="Picture 8" descr="http://scce.ustb.edu.cn/news/img/20111025-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0"/>
            <a:ext cx="25542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61EE0F8E-104D-4A67-A882-46FFB9FF69AF}"/>
              </a:ext>
            </a:extLst>
          </p:cNvPr>
          <p:cNvSpPr txBox="1">
            <a:spLocks noChangeArrowheads="1"/>
          </p:cNvSpPr>
          <p:nvPr/>
        </p:nvSpPr>
        <p:spPr bwMode="auto">
          <a:xfrm>
            <a:off x="361163" y="1138462"/>
            <a:ext cx="24106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marL="342900" indent="-342900" eaLnBrk="1" hangingPunct="1">
              <a:buFont typeface="Wingdings" panose="05000000000000000000" pitchFamily="2" charset="2"/>
              <a:buChar char="l"/>
            </a:pPr>
            <a:r>
              <a:rPr lang="zh-CN" altLang="en-US" sz="2000" dirty="0">
                <a:latin typeface="楷体" panose="02010609060101010101" pitchFamily="49" charset="-122"/>
                <a:ea typeface="楷体" panose="02010609060101010101" pitchFamily="49" charset="-122"/>
              </a:rPr>
              <a:t>测试过程</a:t>
            </a:r>
            <a:endParaRPr lang="en-US" altLang="zh-CN" sz="2000" dirty="0">
              <a:solidFill>
                <a:schemeClr val="bg1">
                  <a:lumMod val="75000"/>
                </a:schemeClr>
              </a:solidFill>
              <a:latin typeface="楷体" panose="02010609060101010101" pitchFamily="49" charset="-122"/>
              <a:ea typeface="楷体" panose="02010609060101010101" pitchFamily="49" charset="-122"/>
            </a:endParaRPr>
          </a:p>
        </p:txBody>
      </p:sp>
      <p:sp>
        <p:nvSpPr>
          <p:cNvPr id="10" name="标题 1">
            <a:extLst>
              <a:ext uri="{FF2B5EF4-FFF2-40B4-BE49-F238E27FC236}">
                <a16:creationId xmlns:a16="http://schemas.microsoft.com/office/drawing/2014/main" id="{744C4703-92F1-4EED-A534-6E98DD1ED385}"/>
              </a:ext>
            </a:extLst>
          </p:cNvPr>
          <p:cNvSpPr>
            <a:spLocks noGrp="1"/>
          </p:cNvSpPr>
          <p:nvPr>
            <p:ph type="title"/>
          </p:nvPr>
        </p:nvSpPr>
        <p:spPr>
          <a:xfrm>
            <a:off x="7092279" y="152400"/>
            <a:ext cx="1865983" cy="685800"/>
          </a:xfrm>
        </p:spPr>
        <p:txBody>
          <a:bodyPr/>
          <a:lstStyle/>
          <a:p>
            <a:pPr eaLnBrk="1" hangingPunct="1"/>
            <a:r>
              <a:rPr lang="zh-CN" altLang="en-US" dirty="0">
                <a:latin typeface="楷体" panose="02010609060101010101" pitchFamily="49" charset="-122"/>
                <a:ea typeface="楷体" panose="02010609060101010101" pitchFamily="49" charset="-122"/>
              </a:rPr>
              <a:t>经验研究</a:t>
            </a:r>
          </a:p>
        </p:txBody>
      </p:sp>
    </p:spTree>
    <p:custDataLst>
      <p:tags r:id="rId1"/>
    </p:custDataLst>
    <p:extLst>
      <p:ext uri="{BB962C8B-B14F-4D97-AF65-F5344CB8AC3E}">
        <p14:creationId xmlns:p14="http://schemas.microsoft.com/office/powerpoint/2010/main" val="127003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4.1"/>
</p:tagLst>
</file>

<file path=ppt/tags/tag10.xml><?xml version="1.0" encoding="utf-8"?>
<p:tagLst xmlns:a="http://schemas.openxmlformats.org/drawingml/2006/main" xmlns:r="http://schemas.openxmlformats.org/officeDocument/2006/relationships" xmlns:p="http://schemas.openxmlformats.org/presentationml/2006/main">
  <p:tag name="TIMING" val="|0.9|4.1"/>
</p:tagLst>
</file>

<file path=ppt/tags/tag11.xml><?xml version="1.0" encoding="utf-8"?>
<p:tagLst xmlns:a="http://schemas.openxmlformats.org/drawingml/2006/main" xmlns:r="http://schemas.openxmlformats.org/officeDocument/2006/relationships" xmlns:p="http://schemas.openxmlformats.org/presentationml/2006/main">
  <p:tag name="TIMING" val="|0.9|4.1"/>
</p:tagLst>
</file>

<file path=ppt/tags/tag12.xml><?xml version="1.0" encoding="utf-8"?>
<p:tagLst xmlns:a="http://schemas.openxmlformats.org/drawingml/2006/main" xmlns:r="http://schemas.openxmlformats.org/officeDocument/2006/relationships" xmlns:p="http://schemas.openxmlformats.org/presentationml/2006/main">
  <p:tag name="TIMING" val="|0.9|4.1"/>
</p:tagLst>
</file>

<file path=ppt/tags/tag13.xml><?xml version="1.0" encoding="utf-8"?>
<p:tagLst xmlns:a="http://schemas.openxmlformats.org/drawingml/2006/main" xmlns:r="http://schemas.openxmlformats.org/officeDocument/2006/relationships" xmlns:p="http://schemas.openxmlformats.org/presentationml/2006/main">
  <p:tag name="TIMING" val="|0.9|4.1"/>
</p:tagLst>
</file>

<file path=ppt/tags/tag14.xml><?xml version="1.0" encoding="utf-8"?>
<p:tagLst xmlns:a="http://schemas.openxmlformats.org/drawingml/2006/main" xmlns:r="http://schemas.openxmlformats.org/officeDocument/2006/relationships" xmlns:p="http://schemas.openxmlformats.org/presentationml/2006/main">
  <p:tag name="TIMING" val="|0.9|4.1"/>
</p:tagLst>
</file>

<file path=ppt/tags/tag15.xml><?xml version="1.0" encoding="utf-8"?>
<p:tagLst xmlns:a="http://schemas.openxmlformats.org/drawingml/2006/main" xmlns:r="http://schemas.openxmlformats.org/officeDocument/2006/relationships" xmlns:p="http://schemas.openxmlformats.org/presentationml/2006/main">
  <p:tag name="TIMING" val="|0.9|4.1"/>
</p:tagLst>
</file>

<file path=ppt/tags/tag16.xml><?xml version="1.0" encoding="utf-8"?>
<p:tagLst xmlns:a="http://schemas.openxmlformats.org/drawingml/2006/main" xmlns:r="http://schemas.openxmlformats.org/officeDocument/2006/relationships" xmlns:p="http://schemas.openxmlformats.org/presentationml/2006/main">
  <p:tag name="TIMING" val="|0.9|4.1"/>
</p:tagLst>
</file>

<file path=ppt/tags/tag17.xml><?xml version="1.0" encoding="utf-8"?>
<p:tagLst xmlns:a="http://schemas.openxmlformats.org/drawingml/2006/main" xmlns:r="http://schemas.openxmlformats.org/officeDocument/2006/relationships" xmlns:p="http://schemas.openxmlformats.org/presentationml/2006/main">
  <p:tag name="TIMING" val="|0.9|4.1"/>
</p:tagLst>
</file>

<file path=ppt/tags/tag18.xml><?xml version="1.0" encoding="utf-8"?>
<p:tagLst xmlns:a="http://schemas.openxmlformats.org/drawingml/2006/main" xmlns:r="http://schemas.openxmlformats.org/officeDocument/2006/relationships" xmlns:p="http://schemas.openxmlformats.org/presentationml/2006/main">
  <p:tag name="TIMING" val="|0.9|4.1"/>
</p:tagLst>
</file>

<file path=ppt/tags/tag19.xml><?xml version="1.0" encoding="utf-8"?>
<p:tagLst xmlns:a="http://schemas.openxmlformats.org/drawingml/2006/main" xmlns:r="http://schemas.openxmlformats.org/officeDocument/2006/relationships" xmlns:p="http://schemas.openxmlformats.org/presentationml/2006/main">
  <p:tag name="TIMING" val="|0.9|4.1"/>
</p:tagLst>
</file>

<file path=ppt/tags/tag2.xml><?xml version="1.0" encoding="utf-8"?>
<p:tagLst xmlns:a="http://schemas.openxmlformats.org/drawingml/2006/main" xmlns:r="http://schemas.openxmlformats.org/officeDocument/2006/relationships" xmlns:p="http://schemas.openxmlformats.org/presentationml/2006/main">
  <p:tag name="TIMING" val="|0.9|4.1"/>
</p:tagLst>
</file>

<file path=ppt/tags/tag20.xml><?xml version="1.0" encoding="utf-8"?>
<p:tagLst xmlns:a="http://schemas.openxmlformats.org/drawingml/2006/main" xmlns:r="http://schemas.openxmlformats.org/officeDocument/2006/relationships" xmlns:p="http://schemas.openxmlformats.org/presentationml/2006/main">
  <p:tag name="TIMING" val="|0.9|4.1"/>
</p:tagLst>
</file>

<file path=ppt/tags/tag21.xml><?xml version="1.0" encoding="utf-8"?>
<p:tagLst xmlns:a="http://schemas.openxmlformats.org/drawingml/2006/main" xmlns:r="http://schemas.openxmlformats.org/officeDocument/2006/relationships" xmlns:p="http://schemas.openxmlformats.org/presentationml/2006/main">
  <p:tag name="TIMING" val="|0.9|4.1"/>
</p:tagLst>
</file>

<file path=ppt/tags/tag22.xml><?xml version="1.0" encoding="utf-8"?>
<p:tagLst xmlns:a="http://schemas.openxmlformats.org/drawingml/2006/main" xmlns:r="http://schemas.openxmlformats.org/officeDocument/2006/relationships" xmlns:p="http://schemas.openxmlformats.org/presentationml/2006/main">
  <p:tag name="TIMING" val="|0.9|4.1"/>
</p:tagLst>
</file>

<file path=ppt/tags/tag23.xml><?xml version="1.0" encoding="utf-8"?>
<p:tagLst xmlns:a="http://schemas.openxmlformats.org/drawingml/2006/main" xmlns:r="http://schemas.openxmlformats.org/officeDocument/2006/relationships" xmlns:p="http://schemas.openxmlformats.org/presentationml/2006/main">
  <p:tag name="TIMING" val="|0.9|4.1"/>
</p:tagLst>
</file>

<file path=ppt/tags/tag24.xml><?xml version="1.0" encoding="utf-8"?>
<p:tagLst xmlns:a="http://schemas.openxmlformats.org/drawingml/2006/main" xmlns:r="http://schemas.openxmlformats.org/officeDocument/2006/relationships" xmlns:p="http://schemas.openxmlformats.org/presentationml/2006/main">
  <p:tag name="TIMING" val="|0.9|4.1"/>
</p:tagLst>
</file>

<file path=ppt/tags/tag25.xml><?xml version="1.0" encoding="utf-8"?>
<p:tagLst xmlns:a="http://schemas.openxmlformats.org/drawingml/2006/main" xmlns:r="http://schemas.openxmlformats.org/officeDocument/2006/relationships" xmlns:p="http://schemas.openxmlformats.org/presentationml/2006/main">
  <p:tag name="TIMING" val="|0.9|4.1"/>
</p:tagLst>
</file>

<file path=ppt/tags/tag26.xml><?xml version="1.0" encoding="utf-8"?>
<p:tagLst xmlns:a="http://schemas.openxmlformats.org/drawingml/2006/main" xmlns:r="http://schemas.openxmlformats.org/officeDocument/2006/relationships" xmlns:p="http://schemas.openxmlformats.org/presentationml/2006/main">
  <p:tag name="TIMING" val="|0.9|4.1"/>
</p:tagLst>
</file>

<file path=ppt/tags/tag27.xml><?xml version="1.0" encoding="utf-8"?>
<p:tagLst xmlns:a="http://schemas.openxmlformats.org/drawingml/2006/main" xmlns:r="http://schemas.openxmlformats.org/officeDocument/2006/relationships" xmlns:p="http://schemas.openxmlformats.org/presentationml/2006/main">
  <p:tag name="TIMING" val="|0.9|4.1"/>
</p:tagLst>
</file>

<file path=ppt/tags/tag28.xml><?xml version="1.0" encoding="utf-8"?>
<p:tagLst xmlns:a="http://schemas.openxmlformats.org/drawingml/2006/main" xmlns:r="http://schemas.openxmlformats.org/officeDocument/2006/relationships" xmlns:p="http://schemas.openxmlformats.org/presentationml/2006/main">
  <p:tag name="TIMING" val="|0.9|4.1"/>
</p:tagLst>
</file>

<file path=ppt/tags/tag29.xml><?xml version="1.0" encoding="utf-8"?>
<p:tagLst xmlns:a="http://schemas.openxmlformats.org/drawingml/2006/main" xmlns:r="http://schemas.openxmlformats.org/officeDocument/2006/relationships" xmlns:p="http://schemas.openxmlformats.org/presentationml/2006/main">
  <p:tag name="TIMING" val="|0.9|4.1"/>
</p:tagLst>
</file>

<file path=ppt/tags/tag3.xml><?xml version="1.0" encoding="utf-8"?>
<p:tagLst xmlns:a="http://schemas.openxmlformats.org/drawingml/2006/main" xmlns:r="http://schemas.openxmlformats.org/officeDocument/2006/relationships" xmlns:p="http://schemas.openxmlformats.org/presentationml/2006/main">
  <p:tag name="TIMING" val="|0.9|4.1"/>
</p:tagLst>
</file>

<file path=ppt/tags/tag30.xml><?xml version="1.0" encoding="utf-8"?>
<p:tagLst xmlns:a="http://schemas.openxmlformats.org/drawingml/2006/main" xmlns:r="http://schemas.openxmlformats.org/officeDocument/2006/relationships" xmlns:p="http://schemas.openxmlformats.org/presentationml/2006/main">
  <p:tag name="TIMING" val="|0.9|4.1"/>
</p:tagLst>
</file>

<file path=ppt/tags/tag31.xml><?xml version="1.0" encoding="utf-8"?>
<p:tagLst xmlns:a="http://schemas.openxmlformats.org/drawingml/2006/main" xmlns:r="http://schemas.openxmlformats.org/officeDocument/2006/relationships" xmlns:p="http://schemas.openxmlformats.org/presentationml/2006/main">
  <p:tag name="TIMING" val="|0.9|4.1"/>
</p:tagLst>
</file>

<file path=ppt/tags/tag32.xml><?xml version="1.0" encoding="utf-8"?>
<p:tagLst xmlns:a="http://schemas.openxmlformats.org/drawingml/2006/main" xmlns:r="http://schemas.openxmlformats.org/officeDocument/2006/relationships" xmlns:p="http://schemas.openxmlformats.org/presentationml/2006/main">
  <p:tag name="TIMING" val="|0.9|4.1"/>
</p:tagLst>
</file>

<file path=ppt/tags/tag33.xml><?xml version="1.0" encoding="utf-8"?>
<p:tagLst xmlns:a="http://schemas.openxmlformats.org/drawingml/2006/main" xmlns:r="http://schemas.openxmlformats.org/officeDocument/2006/relationships" xmlns:p="http://schemas.openxmlformats.org/presentationml/2006/main">
  <p:tag name="TIMING" val="|0.9|4.1"/>
</p:tagLst>
</file>

<file path=ppt/tags/tag34.xml><?xml version="1.0" encoding="utf-8"?>
<p:tagLst xmlns:a="http://schemas.openxmlformats.org/drawingml/2006/main" xmlns:r="http://schemas.openxmlformats.org/officeDocument/2006/relationships" xmlns:p="http://schemas.openxmlformats.org/presentationml/2006/main">
  <p:tag name="TIMING" val="|0.9|4.1"/>
</p:tagLst>
</file>

<file path=ppt/tags/tag35.xml><?xml version="1.0" encoding="utf-8"?>
<p:tagLst xmlns:a="http://schemas.openxmlformats.org/drawingml/2006/main" xmlns:r="http://schemas.openxmlformats.org/officeDocument/2006/relationships" xmlns:p="http://schemas.openxmlformats.org/presentationml/2006/main">
  <p:tag name="TIMING" val="|0.9|4.1"/>
</p:tagLst>
</file>

<file path=ppt/tags/tag36.xml><?xml version="1.0" encoding="utf-8"?>
<p:tagLst xmlns:a="http://schemas.openxmlformats.org/drawingml/2006/main" xmlns:r="http://schemas.openxmlformats.org/officeDocument/2006/relationships" xmlns:p="http://schemas.openxmlformats.org/presentationml/2006/main">
  <p:tag name="TIMING" val="|0.9|4.1"/>
</p:tagLst>
</file>

<file path=ppt/tags/tag37.xml><?xml version="1.0" encoding="utf-8"?>
<p:tagLst xmlns:a="http://schemas.openxmlformats.org/drawingml/2006/main" xmlns:r="http://schemas.openxmlformats.org/officeDocument/2006/relationships" xmlns:p="http://schemas.openxmlformats.org/presentationml/2006/main">
  <p:tag name="TIMING" val="|0.9|4.1"/>
</p:tagLst>
</file>

<file path=ppt/tags/tag38.xml><?xml version="1.0" encoding="utf-8"?>
<p:tagLst xmlns:a="http://schemas.openxmlformats.org/drawingml/2006/main" xmlns:r="http://schemas.openxmlformats.org/officeDocument/2006/relationships" xmlns:p="http://schemas.openxmlformats.org/presentationml/2006/main">
  <p:tag name="TIMING" val="|0.6|15.1"/>
</p:tagLst>
</file>

<file path=ppt/tags/tag39.xml><?xml version="1.0" encoding="utf-8"?>
<p:tagLst xmlns:a="http://schemas.openxmlformats.org/drawingml/2006/main" xmlns:r="http://schemas.openxmlformats.org/officeDocument/2006/relationships" xmlns:p="http://schemas.openxmlformats.org/presentationml/2006/main">
  <p:tag name="TIMING" val="|1.2"/>
</p:tagLst>
</file>

<file path=ppt/tags/tag4.xml><?xml version="1.0" encoding="utf-8"?>
<p:tagLst xmlns:a="http://schemas.openxmlformats.org/drawingml/2006/main" xmlns:r="http://schemas.openxmlformats.org/officeDocument/2006/relationships" xmlns:p="http://schemas.openxmlformats.org/presentationml/2006/main">
  <p:tag name="TIMING" val="|0.9|4.1"/>
</p:tagLst>
</file>

<file path=ppt/tags/tag40.xml><?xml version="1.0" encoding="utf-8"?>
<p:tagLst xmlns:a="http://schemas.openxmlformats.org/drawingml/2006/main" xmlns:r="http://schemas.openxmlformats.org/officeDocument/2006/relationships" xmlns:p="http://schemas.openxmlformats.org/presentationml/2006/main">
  <p:tag name="TIMING" val="|1.2"/>
</p:tagLst>
</file>

<file path=ppt/tags/tag41.xml><?xml version="1.0" encoding="utf-8"?>
<p:tagLst xmlns:a="http://schemas.openxmlformats.org/drawingml/2006/main" xmlns:r="http://schemas.openxmlformats.org/officeDocument/2006/relationships" xmlns:p="http://schemas.openxmlformats.org/presentationml/2006/main">
  <p:tag name="TIMING" val="|1.2"/>
</p:tagLst>
</file>

<file path=ppt/tags/tag42.xml><?xml version="1.0" encoding="utf-8"?>
<p:tagLst xmlns:a="http://schemas.openxmlformats.org/drawingml/2006/main" xmlns:r="http://schemas.openxmlformats.org/officeDocument/2006/relationships" xmlns:p="http://schemas.openxmlformats.org/presentationml/2006/main">
  <p:tag name="TIMING" val="|1.2"/>
</p:tagLst>
</file>

<file path=ppt/tags/tag43.xml><?xml version="1.0" encoding="utf-8"?>
<p:tagLst xmlns:a="http://schemas.openxmlformats.org/drawingml/2006/main" xmlns:r="http://schemas.openxmlformats.org/officeDocument/2006/relationships" xmlns:p="http://schemas.openxmlformats.org/presentationml/2006/main">
  <p:tag name="TIMING" val="|1.2"/>
</p:tagLst>
</file>

<file path=ppt/tags/tag44.xml><?xml version="1.0" encoding="utf-8"?>
<p:tagLst xmlns:a="http://schemas.openxmlformats.org/drawingml/2006/main" xmlns:r="http://schemas.openxmlformats.org/officeDocument/2006/relationships" xmlns:p="http://schemas.openxmlformats.org/presentationml/2006/main">
  <p:tag name="TIMING" val="|1.2"/>
</p:tagLst>
</file>

<file path=ppt/tags/tag45.xml><?xml version="1.0" encoding="utf-8"?>
<p:tagLst xmlns:a="http://schemas.openxmlformats.org/drawingml/2006/main" xmlns:r="http://schemas.openxmlformats.org/officeDocument/2006/relationships" xmlns:p="http://schemas.openxmlformats.org/presentationml/2006/main">
  <p:tag name="TIMING" val="|1.2"/>
</p:tagLst>
</file>

<file path=ppt/tags/tag46.xml><?xml version="1.0" encoding="utf-8"?>
<p:tagLst xmlns:a="http://schemas.openxmlformats.org/drawingml/2006/main" xmlns:r="http://schemas.openxmlformats.org/officeDocument/2006/relationships" xmlns:p="http://schemas.openxmlformats.org/presentationml/2006/main">
  <p:tag name="TIMING" val="|1.2"/>
</p:tagLst>
</file>

<file path=ppt/tags/tag47.xml><?xml version="1.0" encoding="utf-8"?>
<p:tagLst xmlns:a="http://schemas.openxmlformats.org/drawingml/2006/main" xmlns:r="http://schemas.openxmlformats.org/officeDocument/2006/relationships" xmlns:p="http://schemas.openxmlformats.org/presentationml/2006/main">
  <p:tag name="TIMING" val="|1.2"/>
</p:tagLst>
</file>

<file path=ppt/tags/tag48.xml><?xml version="1.0" encoding="utf-8"?>
<p:tagLst xmlns:a="http://schemas.openxmlformats.org/drawingml/2006/main" xmlns:r="http://schemas.openxmlformats.org/officeDocument/2006/relationships" xmlns:p="http://schemas.openxmlformats.org/presentationml/2006/main">
  <p:tag name="TIMING" val="|0.9|4.1"/>
</p:tagLst>
</file>

<file path=ppt/tags/tag49.xml><?xml version="1.0" encoding="utf-8"?>
<p:tagLst xmlns:a="http://schemas.openxmlformats.org/drawingml/2006/main" xmlns:r="http://schemas.openxmlformats.org/officeDocument/2006/relationships" xmlns:p="http://schemas.openxmlformats.org/presentationml/2006/main">
  <p:tag name="TIMING" val="|0.6|15.1"/>
</p:tagLst>
</file>

<file path=ppt/tags/tag5.xml><?xml version="1.0" encoding="utf-8"?>
<p:tagLst xmlns:a="http://schemas.openxmlformats.org/drawingml/2006/main" xmlns:r="http://schemas.openxmlformats.org/officeDocument/2006/relationships" xmlns:p="http://schemas.openxmlformats.org/presentationml/2006/main">
  <p:tag name="TIMING" val="|0.9|4.1"/>
</p:tagLst>
</file>

<file path=ppt/tags/tag6.xml><?xml version="1.0" encoding="utf-8"?>
<p:tagLst xmlns:a="http://schemas.openxmlformats.org/drawingml/2006/main" xmlns:r="http://schemas.openxmlformats.org/officeDocument/2006/relationships" xmlns:p="http://schemas.openxmlformats.org/presentationml/2006/main">
  <p:tag name="TIMING" val="|0.9|4.1"/>
</p:tagLst>
</file>

<file path=ppt/tags/tag7.xml><?xml version="1.0" encoding="utf-8"?>
<p:tagLst xmlns:a="http://schemas.openxmlformats.org/drawingml/2006/main" xmlns:r="http://schemas.openxmlformats.org/officeDocument/2006/relationships" xmlns:p="http://schemas.openxmlformats.org/presentationml/2006/main">
  <p:tag name="TIMING" val="|0.9|4.1"/>
</p:tagLst>
</file>

<file path=ppt/tags/tag8.xml><?xml version="1.0" encoding="utf-8"?>
<p:tagLst xmlns:a="http://schemas.openxmlformats.org/drawingml/2006/main" xmlns:r="http://schemas.openxmlformats.org/officeDocument/2006/relationships" xmlns:p="http://schemas.openxmlformats.org/presentationml/2006/main">
  <p:tag name="TIMING" val="|0.9|4.1"/>
</p:tagLst>
</file>

<file path=ppt/tags/tag9.xml><?xml version="1.0" encoding="utf-8"?>
<p:tagLst xmlns:a="http://schemas.openxmlformats.org/drawingml/2006/main" xmlns:r="http://schemas.openxmlformats.org/officeDocument/2006/relationships" xmlns:p="http://schemas.openxmlformats.org/presentationml/2006/main">
  <p:tag name="TIMING" val="|0.9|4.1"/>
</p:tagLst>
</file>

<file path=ppt/theme/theme1.xml><?xml version="1.0" encoding="utf-8"?>
<a:theme xmlns:a="http://schemas.openxmlformats.org/drawingml/2006/main" name="3_035tgp_edu_com_bl_v2">
  <a:themeElements>
    <a:clrScheme name="自定义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72B143"/>
      </a:hlink>
      <a:folHlink>
        <a:srgbClr val="969696"/>
      </a:folHlink>
    </a:clrScheme>
    <a:fontScheme name="3_035tgp_edu_com_bl_v2">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1D528D"/>
        </a:dk1>
        <a:lt1>
          <a:srgbClr val="FFFFFF"/>
        </a:lt1>
        <a:dk2>
          <a:srgbClr val="000000"/>
        </a:dk2>
        <a:lt2>
          <a:srgbClr val="DDDDDD"/>
        </a:lt2>
        <a:accent1>
          <a:srgbClr val="72B143"/>
        </a:accent1>
        <a:accent2>
          <a:srgbClr val="0099CC"/>
        </a:accent2>
        <a:accent3>
          <a:srgbClr val="FFFFFF"/>
        </a:accent3>
        <a:accent4>
          <a:srgbClr val="174578"/>
        </a:accent4>
        <a:accent5>
          <a:srgbClr val="BCD5B0"/>
        </a:accent5>
        <a:accent6>
          <a:srgbClr val="008AB9"/>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3E2787"/>
        </a:dk1>
        <a:lt1>
          <a:srgbClr val="FFFFFF"/>
        </a:lt1>
        <a:dk2>
          <a:srgbClr val="000000"/>
        </a:dk2>
        <a:lt2>
          <a:srgbClr val="D6E1E2"/>
        </a:lt2>
        <a:accent1>
          <a:srgbClr val="5C3DCD"/>
        </a:accent1>
        <a:accent2>
          <a:srgbClr val="6699FF"/>
        </a:accent2>
        <a:accent3>
          <a:srgbClr val="FFFFFF"/>
        </a:accent3>
        <a:accent4>
          <a:srgbClr val="342072"/>
        </a:accent4>
        <a:accent5>
          <a:srgbClr val="B5AFE3"/>
        </a:accent5>
        <a:accent6>
          <a:srgbClr val="5C8AE7"/>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Default Design 3">
        <a:dk1>
          <a:srgbClr val="666699"/>
        </a:dk1>
        <a:lt1>
          <a:srgbClr val="FFFFFF"/>
        </a:lt1>
        <a:dk2>
          <a:srgbClr val="000000"/>
        </a:dk2>
        <a:lt2>
          <a:srgbClr val="F7F4D5"/>
        </a:lt2>
        <a:accent1>
          <a:srgbClr val="3F97D3"/>
        </a:accent1>
        <a:accent2>
          <a:srgbClr val="83C35F"/>
        </a:accent2>
        <a:accent3>
          <a:srgbClr val="FFFFFF"/>
        </a:accent3>
        <a:accent4>
          <a:srgbClr val="565682"/>
        </a:accent4>
        <a:accent5>
          <a:srgbClr val="AFC9E6"/>
        </a:accent5>
        <a:accent6>
          <a:srgbClr val="76B0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16132</TotalTime>
  <Words>6669</Words>
  <Application>Microsoft Office PowerPoint</Application>
  <PresentationFormat>全屏显示(4:3)</PresentationFormat>
  <Paragraphs>753</Paragraphs>
  <Slides>77</Slides>
  <Notes>57</Notes>
  <HiddenSlides>5</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9" baseType="lpstr">
      <vt:lpstr>楷体</vt:lpstr>
      <vt:lpstr>宋体</vt:lpstr>
      <vt:lpstr>Arial</vt:lpstr>
      <vt:lpstr>Calibri</vt:lpstr>
      <vt:lpstr>Cambria Math</vt:lpstr>
      <vt:lpstr>Georgia</vt:lpstr>
      <vt:lpstr>Times New Roman</vt:lpstr>
      <vt:lpstr>Verdana</vt:lpstr>
      <vt:lpstr>Wingdings</vt:lpstr>
      <vt:lpstr>3_035tgp_edu_com_bl_v2</vt:lpstr>
      <vt:lpstr>Equation</vt:lpstr>
      <vt:lpstr>公式</vt:lpstr>
      <vt:lpstr>背景</vt:lpstr>
      <vt:lpstr>背景</vt:lpstr>
      <vt:lpstr>背景</vt:lpstr>
      <vt:lpstr>背景</vt:lpstr>
      <vt:lpstr>适应性分区测试</vt:lpstr>
      <vt:lpstr>适应性分区测试</vt:lpstr>
      <vt:lpstr>适应性分区测试</vt:lpstr>
      <vt:lpstr>经验研究</vt:lpstr>
      <vt:lpstr>经验研究</vt:lpstr>
      <vt:lpstr>经验研究</vt:lpstr>
      <vt:lpstr>6 未来研究展望</vt:lpstr>
      <vt:lpstr>2. 研究设计</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3. 实例研究</vt:lpstr>
      <vt:lpstr>4. 结论</vt:lpstr>
      <vt:lpstr>5. 实例研究的局限性</vt:lpstr>
      <vt:lpstr>Decoupling Level: A New Metric for Architectural Maintenance Complexity</vt:lpstr>
      <vt:lpstr>1. 背景</vt:lpstr>
      <vt:lpstr>1.背景</vt:lpstr>
      <vt:lpstr>2.方法</vt:lpstr>
      <vt:lpstr>2.方法</vt:lpstr>
      <vt:lpstr>2.方法</vt:lpstr>
      <vt:lpstr>2.方法</vt:lpstr>
      <vt:lpstr>2.方法</vt:lpstr>
      <vt:lpstr>2.方法</vt:lpstr>
      <vt:lpstr>2.方法</vt:lpstr>
      <vt:lpstr>3.结论</vt:lpstr>
      <vt:lpstr>4.验证</vt:lpstr>
      <vt:lpstr>4.验证</vt:lpstr>
      <vt:lpstr>4.验证</vt:lpstr>
      <vt:lpstr>4.验证</vt:lpstr>
      <vt:lpstr>Identifying and Quantifying Architectural Debt</vt:lpstr>
      <vt:lpstr>1. 背景</vt:lpstr>
      <vt:lpstr>1. 背景</vt:lpstr>
      <vt:lpstr>2.相关概念</vt:lpstr>
      <vt:lpstr>2.相关概念</vt:lpstr>
      <vt:lpstr>2.相关概念</vt:lpstr>
      <vt:lpstr>2.相关概念</vt:lpstr>
      <vt:lpstr>3. 方法介绍</vt:lpstr>
      <vt:lpstr>3. 方法介绍</vt:lpstr>
      <vt:lpstr>3.方法介绍</vt:lpstr>
      <vt:lpstr>HCP Matrix</vt:lpstr>
      <vt:lpstr>3.方法介绍</vt:lpstr>
      <vt:lpstr>Indexing Pattern</vt:lpstr>
      <vt:lpstr>Indexing Pattern</vt:lpstr>
      <vt:lpstr>Indexing Pattern</vt:lpstr>
      <vt:lpstr>Indexing Pattern</vt:lpstr>
      <vt:lpstr>3.方法介绍</vt:lpstr>
      <vt:lpstr>3.方法介绍</vt:lpstr>
      <vt:lpstr>3.方法介绍</vt:lpstr>
      <vt:lpstr>PowerPoint 演示文稿</vt:lpstr>
      <vt:lpstr>3.方法介绍</vt:lpstr>
      <vt:lpstr>3.方法介绍</vt:lpstr>
      <vt:lpstr>4. 结果分析</vt:lpstr>
      <vt:lpstr>4. 结果分析</vt:lpstr>
      <vt:lpstr>5.局限性</vt:lpstr>
    </vt:vector>
  </TitlesOfParts>
  <Company>USTB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Metamorphic Testing for Web Service: Framework and a Case Study</dc:title>
  <dc:creator>WangGuan</dc:creator>
  <cp:lastModifiedBy>Dai phantom</cp:lastModifiedBy>
  <cp:revision>1284</cp:revision>
  <dcterms:created xsi:type="dcterms:W3CDTF">2011-06-21T05:28:24Z</dcterms:created>
  <dcterms:modified xsi:type="dcterms:W3CDTF">2019-06-26T13:00:34Z</dcterms:modified>
</cp:coreProperties>
</file>