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Темный стиль 1 —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BBCC0-3B0F-4856-B592-61124E96F522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FC9AB-638E-4305-B61E-F88CB2877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961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https://www.kommersant.ru/doc/3246832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FC9AB-638E-4305-B61E-F88CB287772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78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BF54CE-22F8-4555-B7A0-F90015A09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3E3DFD-6D60-42F2-BC28-B9631152D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1AF9FA-F60F-4452-B498-5924E9812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6EA2-16A9-41B5-9945-3597EFEC3FDC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50C2EF-1FDB-45D5-BA18-CB972BDD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37C712-450E-4AE4-8B8E-B12D012E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A326-7C93-43FE-8D9A-E790525A1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78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BAF37-9525-40E5-A6B0-2726C5C8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E692C3-AA9C-4D0F-8202-01A919B2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DB3569-7743-4999-B546-B18BB8BF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6EA2-16A9-41B5-9945-3597EFEC3FDC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7A947-CC17-47E8-95CE-A92C321C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E6FBC9-49AA-43CC-A985-4C4717D3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A326-7C93-43FE-8D9A-E790525A1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56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D8F013F-EB48-41FD-8EC5-B6597F455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EFB8336-9D9D-48A5-A29A-52716C902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63549D-A6CB-4AC3-80D7-76C8719A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6EA2-16A9-41B5-9945-3597EFEC3FDC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55C65D-BB0B-4AE5-A789-6CF06DAC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3FBED4-F9D0-4B54-81BE-BE9AC493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A326-7C93-43FE-8D9A-E790525A1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41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D3F98-2DE9-4A0F-BF44-9395FCF4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18B48F-DE74-480C-BC3A-F1A692971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45EA05-B9E6-4B8D-823D-9F1413CC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6EA2-16A9-41B5-9945-3597EFEC3FDC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CCB857-6E46-4026-92E4-D2489445D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4B5C14-1444-4209-885C-870A66DE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A326-7C93-43FE-8D9A-E790525A1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20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0F0739-CEA1-48A2-9F6A-5539DCF3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321377-7ECB-4BF6-9188-B897C2832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1FB928-0E9D-4924-AC0B-DFB2D4AF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6EA2-16A9-41B5-9945-3597EFEC3FDC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472177-CE94-4672-9F06-1047E5C3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D7BA48-0182-4D9D-A0FA-C2D73CA1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A326-7C93-43FE-8D9A-E790525A1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15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EE4AB-731E-45EE-8821-BA54A52D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8AB989-A016-487D-BEDE-564B8C8E7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601770-828D-4E7E-BFD0-145BC9418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035B1F-6355-4416-8DC1-0569CDD51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6EA2-16A9-41B5-9945-3597EFEC3FDC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65FF54-B89D-476F-AB0E-9FA951F1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E01219-D459-401E-8625-501098A6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A326-7C93-43FE-8D9A-E790525A1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24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103D3-9BD9-4E46-B5DC-0E1E3C910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9C97CC-5DD9-417D-B464-F40F28E13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751AF6-63EB-40DE-8B0C-37C66AA7B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93038DB-775D-4E26-B421-E1E3A0FA9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E1BD6FD-052B-448C-B2C8-04B77A8D5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344C31F-7D44-4247-A872-B3827DB3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6EA2-16A9-41B5-9945-3597EFEC3FDC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B38AA9C-63B4-40DC-955F-2016D4AB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CE4A70B-1946-4F54-82CC-B733A108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A326-7C93-43FE-8D9A-E790525A1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43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8E9867-EEEF-482F-B5E6-E038C327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65C5CCC-61AB-4FDF-81B8-43180225A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6EA2-16A9-41B5-9945-3597EFEC3FDC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F0FF383-0D7C-415B-8A45-BBB25E9F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67EE74-341F-4062-BA4E-B64614F8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A326-7C93-43FE-8D9A-E790525A1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00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98E90E-E6FB-4AED-AC11-DA0FB797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6EA2-16A9-41B5-9945-3597EFEC3FDC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F3D634-3583-43DE-8ADB-2129CD889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E90DEE-A013-49F5-816B-EF9824D1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A326-7C93-43FE-8D9A-E790525A1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0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464CE6-E4FF-4CF2-9CC0-FDAA16EC7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73150E-7D7E-4A77-82CE-73376731D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8BAA6C-9B10-4BEB-916F-2E47E02CF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D0964A-D827-495F-9E83-874105A3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6EA2-16A9-41B5-9945-3597EFEC3FDC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2012E8-1097-485E-992C-D107D329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3DA47-9A9D-46BC-81C6-7C34D106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A326-7C93-43FE-8D9A-E790525A1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30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AF4CE7-BEE4-49EC-BC46-B38C58F2C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0722264-D7E6-4213-83B8-70EB1CFD0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FA9945D-ED85-49E8-A278-22341B98D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256739-F9CD-4A16-BCA5-6724E8DC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6EA2-16A9-41B5-9945-3597EFEC3FDC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4C6552-2C5D-4A05-B1C1-63C204F7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6E2A25-F95C-4F93-91E7-5995C35D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A326-7C93-43FE-8D9A-E790525A1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38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66DE8-AA39-480B-ABAA-4434D0326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53A1E3-E7F9-4E84-BE47-842C051A4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6C2688-0F16-4A2D-B471-FB6209B57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56EA2-16A9-41B5-9945-3597EFEC3FDC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D52ABB-356E-4E45-8309-3BB291AAC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7350C1-BB35-4116-B16B-9FA70C5D3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8A326-7C93-43FE-8D9A-E790525A1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5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kommersant.ru/doc/3246832" TargetMode="Externa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white air liner photograph">
            <a:extLst>
              <a:ext uri="{FF2B5EF4-FFF2-40B4-BE49-F238E27FC236}">
                <a16:creationId xmlns:a16="http://schemas.microsoft.com/office/drawing/2014/main" id="{BA13E831-4197-44D0-B1EA-74707D894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645" y="-630936"/>
            <a:ext cx="12266645" cy="811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1185D-A909-40CC-8B47-817D0E7F9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3123" y="1117600"/>
            <a:ext cx="6274557" cy="262128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Raleway" pitchFamily="2" charset="-52"/>
              </a:rPr>
              <a:t>Авиарейсы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Raleway" pitchFamily="2" charset="-52"/>
              </a:rPr>
              <a:t> </a:t>
            </a:r>
            <a:br>
              <a:rPr lang="ru-RU" b="1" dirty="0">
                <a:solidFill>
                  <a:schemeClr val="accent1">
                    <a:lumMod val="75000"/>
                  </a:schemeClr>
                </a:solidFill>
                <a:latin typeface="Raleway" pitchFamily="2" charset="-52"/>
              </a:rPr>
            </a:b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Raleway" pitchFamily="2" charset="-52"/>
              </a:rPr>
              <a:t>без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Raleway" pitchFamily="2" charset="-52"/>
              </a:rPr>
              <a:t>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Raleway" pitchFamily="2" charset="-52"/>
              </a:rPr>
              <a:t>потерь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26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09CE80C0-CE5F-4A57-80FF-4B392B783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199056"/>
              </p:ext>
            </p:extLst>
          </p:nvPr>
        </p:nvGraphicFramePr>
        <p:xfrm>
          <a:off x="1630679" y="657592"/>
          <a:ext cx="9565640" cy="460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4766">
                  <a:extLst>
                    <a:ext uri="{9D8B030D-6E8A-4147-A177-3AD203B41FA5}">
                      <a16:colId xmlns:a16="http://schemas.microsoft.com/office/drawing/2014/main" val="3458844930"/>
                    </a:ext>
                  </a:extLst>
                </a:gridCol>
                <a:gridCol w="2973601">
                  <a:extLst>
                    <a:ext uri="{9D8B030D-6E8A-4147-A177-3AD203B41FA5}">
                      <a16:colId xmlns:a16="http://schemas.microsoft.com/office/drawing/2014/main" val="3908631264"/>
                    </a:ext>
                  </a:extLst>
                </a:gridCol>
                <a:gridCol w="3777273">
                  <a:extLst>
                    <a:ext uri="{9D8B030D-6E8A-4147-A177-3AD203B41FA5}">
                      <a16:colId xmlns:a16="http://schemas.microsoft.com/office/drawing/2014/main" val="3379697106"/>
                    </a:ext>
                  </a:extLst>
                </a:gridCol>
              </a:tblGrid>
              <a:tr h="1256964">
                <a:tc>
                  <a:txBody>
                    <a:bodyPr/>
                    <a:lstStyle/>
                    <a:p>
                      <a:pPr algn="l" fontAlgn="b"/>
                      <a:r>
                        <a:rPr lang="ru-RU" sz="2600" b="1" u="none" strike="noStrike" dirty="0">
                          <a:solidFill>
                            <a:srgbClr val="2F5597"/>
                          </a:solidFill>
                          <a:effectLst/>
                        </a:rPr>
                        <a:t>Направления</a:t>
                      </a:r>
                      <a:endParaRPr lang="ru-RU" sz="2600" b="1" i="0" u="none" strike="noStrike" dirty="0">
                        <a:solidFill>
                          <a:srgbClr val="2F559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solidFill>
                            <a:srgbClr val="2F5597"/>
                          </a:solidFill>
                          <a:effectLst/>
                        </a:rPr>
                        <a:t>PG0252</a:t>
                      </a:r>
                      <a:endParaRPr lang="en-US" sz="2600" b="0" i="0" u="none" strike="noStrike" dirty="0">
                        <a:solidFill>
                          <a:srgbClr val="2F559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solidFill>
                            <a:srgbClr val="2F5597"/>
                          </a:solidFill>
                          <a:effectLst/>
                        </a:rPr>
                        <a:t>PG0480</a:t>
                      </a:r>
                      <a:endParaRPr lang="en-US" sz="2600" b="0" i="0" u="none" strike="noStrike">
                        <a:solidFill>
                          <a:srgbClr val="2F559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992590"/>
                  </a:ext>
                </a:extLst>
              </a:tr>
              <a:tr h="557586">
                <a:tc>
                  <a:txBody>
                    <a:bodyPr/>
                    <a:lstStyle/>
                    <a:p>
                      <a:pPr algn="l" fontAlgn="b"/>
                      <a:r>
                        <a:rPr lang="ru-RU" sz="2600" b="1" u="none" strike="noStrike" dirty="0">
                          <a:solidFill>
                            <a:srgbClr val="2F5597"/>
                          </a:solidFill>
                          <a:effectLst/>
                        </a:rPr>
                        <a:t>Рейсов</a:t>
                      </a:r>
                      <a:endParaRPr lang="ru-RU" sz="2600" b="1" i="0" u="none" strike="noStrike" dirty="0">
                        <a:solidFill>
                          <a:srgbClr val="2F559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u="none" strike="noStrike" dirty="0">
                          <a:solidFill>
                            <a:srgbClr val="2F5597"/>
                          </a:solidFill>
                          <a:effectLst/>
                        </a:rPr>
                        <a:t>59</a:t>
                      </a:r>
                      <a:endParaRPr lang="ru-RU" sz="2600" b="0" i="0" u="none" strike="noStrike" dirty="0">
                        <a:solidFill>
                          <a:srgbClr val="2F559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u="none" strike="noStrike" dirty="0">
                          <a:solidFill>
                            <a:srgbClr val="2F5597"/>
                          </a:solidFill>
                          <a:effectLst/>
                        </a:rPr>
                        <a:t>59</a:t>
                      </a:r>
                      <a:endParaRPr lang="ru-RU" sz="2600" b="0" i="0" u="none" strike="noStrike" dirty="0">
                        <a:solidFill>
                          <a:srgbClr val="2F559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942047"/>
                  </a:ext>
                </a:extLst>
              </a:tr>
              <a:tr h="557586">
                <a:tc>
                  <a:txBody>
                    <a:bodyPr/>
                    <a:lstStyle/>
                    <a:p>
                      <a:pPr algn="l" fontAlgn="b"/>
                      <a:r>
                        <a:rPr lang="ru-RU" sz="2600" b="1" u="none" strike="noStrike" dirty="0">
                          <a:solidFill>
                            <a:srgbClr val="2F5597"/>
                          </a:solidFill>
                          <a:effectLst/>
                        </a:rPr>
                        <a:t>Модель самолета</a:t>
                      </a:r>
                      <a:endParaRPr lang="ru-RU" sz="2600" b="1" i="0" u="none" strike="noStrike" dirty="0">
                        <a:solidFill>
                          <a:srgbClr val="2F559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solidFill>
                            <a:srgbClr val="2F5597"/>
                          </a:solidFill>
                          <a:effectLst/>
                        </a:rPr>
                        <a:t>Boeing 737-300</a:t>
                      </a:r>
                      <a:endParaRPr lang="en-US" sz="2600" b="0" i="0" u="none" strike="noStrike" dirty="0">
                        <a:solidFill>
                          <a:srgbClr val="2F559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solidFill>
                            <a:srgbClr val="2F5597"/>
                          </a:solidFill>
                          <a:effectLst/>
                        </a:rPr>
                        <a:t>Sukhoi Superjet-100</a:t>
                      </a:r>
                      <a:endParaRPr lang="en-US" sz="2600" b="0" i="0" u="none" strike="noStrike">
                        <a:solidFill>
                          <a:srgbClr val="2F559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122250"/>
                  </a:ext>
                </a:extLst>
              </a:tr>
              <a:tr h="557586">
                <a:tc>
                  <a:txBody>
                    <a:bodyPr/>
                    <a:lstStyle/>
                    <a:p>
                      <a:pPr algn="l" fontAlgn="b"/>
                      <a:r>
                        <a:rPr lang="ru-RU" sz="2600" b="1" u="none" strike="noStrike" dirty="0">
                          <a:solidFill>
                            <a:srgbClr val="2F5597"/>
                          </a:solidFill>
                          <a:effectLst/>
                        </a:rPr>
                        <a:t>Расход (кг/ч)</a:t>
                      </a:r>
                      <a:endParaRPr lang="ru-RU" sz="2600" b="1" i="0" u="none" strike="noStrike" dirty="0">
                        <a:solidFill>
                          <a:srgbClr val="2F559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u="none" strike="noStrike">
                          <a:solidFill>
                            <a:srgbClr val="2F5597"/>
                          </a:solidFill>
                          <a:effectLst/>
                        </a:rPr>
                        <a:t>2400</a:t>
                      </a:r>
                      <a:endParaRPr lang="ru-RU" sz="2600" b="0" i="0" u="none" strike="noStrike">
                        <a:solidFill>
                          <a:srgbClr val="2F559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u="none" strike="noStrike">
                          <a:solidFill>
                            <a:srgbClr val="2F5597"/>
                          </a:solidFill>
                          <a:effectLst/>
                        </a:rPr>
                        <a:t>1700</a:t>
                      </a:r>
                      <a:endParaRPr lang="ru-RU" sz="2600" b="0" i="0" u="none" strike="noStrike">
                        <a:solidFill>
                          <a:srgbClr val="2F559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383204"/>
                  </a:ext>
                </a:extLst>
              </a:tr>
              <a:tr h="557586">
                <a:tc>
                  <a:txBody>
                    <a:bodyPr/>
                    <a:lstStyle/>
                    <a:p>
                      <a:pPr algn="l" fontAlgn="b"/>
                      <a:r>
                        <a:rPr lang="ru-RU" sz="2600" b="1" u="none" strike="noStrike" dirty="0">
                          <a:solidFill>
                            <a:srgbClr val="2F5597"/>
                          </a:solidFill>
                          <a:effectLst/>
                        </a:rPr>
                        <a:t>Эконом</a:t>
                      </a:r>
                      <a:endParaRPr lang="ru-RU" sz="2600" b="1" i="0" u="none" strike="noStrike" dirty="0">
                        <a:solidFill>
                          <a:srgbClr val="2F559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u="none" strike="noStrike" dirty="0">
                          <a:solidFill>
                            <a:srgbClr val="2F5597"/>
                          </a:solidFill>
                          <a:effectLst/>
                        </a:rPr>
                        <a:t>118</a:t>
                      </a:r>
                      <a:endParaRPr lang="ru-RU" sz="2600" b="0" i="0" u="none" strike="noStrike" dirty="0">
                        <a:solidFill>
                          <a:srgbClr val="2F559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u="none" strike="noStrike" dirty="0">
                          <a:solidFill>
                            <a:srgbClr val="2F5597"/>
                          </a:solidFill>
                          <a:effectLst/>
                        </a:rPr>
                        <a:t>85</a:t>
                      </a:r>
                      <a:endParaRPr lang="ru-RU" sz="2600" b="0" i="0" u="none" strike="noStrike" dirty="0">
                        <a:solidFill>
                          <a:srgbClr val="2F559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175880"/>
                  </a:ext>
                </a:extLst>
              </a:tr>
              <a:tr h="557586">
                <a:tc>
                  <a:txBody>
                    <a:bodyPr/>
                    <a:lstStyle/>
                    <a:p>
                      <a:pPr algn="l" fontAlgn="b"/>
                      <a:r>
                        <a:rPr lang="ru-RU" sz="2600" b="1" u="none" strike="noStrike" dirty="0">
                          <a:solidFill>
                            <a:srgbClr val="2F5597"/>
                          </a:solidFill>
                          <a:effectLst/>
                        </a:rPr>
                        <a:t>Бизнес</a:t>
                      </a:r>
                      <a:endParaRPr lang="ru-RU" sz="2600" b="1" i="0" u="none" strike="noStrike" dirty="0">
                        <a:solidFill>
                          <a:srgbClr val="2F559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u="none" strike="noStrike">
                          <a:solidFill>
                            <a:srgbClr val="2F5597"/>
                          </a:solidFill>
                          <a:effectLst/>
                        </a:rPr>
                        <a:t>12</a:t>
                      </a:r>
                      <a:endParaRPr lang="ru-RU" sz="2600" b="0" i="0" u="none" strike="noStrike">
                        <a:solidFill>
                          <a:srgbClr val="2F559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u="none" strike="noStrike" dirty="0">
                          <a:solidFill>
                            <a:srgbClr val="2F5597"/>
                          </a:solidFill>
                          <a:effectLst/>
                        </a:rPr>
                        <a:t>12</a:t>
                      </a:r>
                      <a:endParaRPr lang="ru-RU" sz="2600" b="0" i="0" u="none" strike="noStrike" dirty="0">
                        <a:solidFill>
                          <a:srgbClr val="2F559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16629"/>
                  </a:ext>
                </a:extLst>
              </a:tr>
              <a:tr h="557586">
                <a:tc>
                  <a:txBody>
                    <a:bodyPr/>
                    <a:lstStyle/>
                    <a:p>
                      <a:pPr algn="l" fontAlgn="b"/>
                      <a:r>
                        <a:rPr lang="ru-RU" sz="2600" b="1" u="none" strike="noStrike" dirty="0">
                          <a:solidFill>
                            <a:srgbClr val="2F5597"/>
                          </a:solidFill>
                          <a:effectLst/>
                        </a:rPr>
                        <a:t>Общее кол-во мест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u="none" strike="noStrike">
                          <a:solidFill>
                            <a:srgbClr val="2F5597"/>
                          </a:solidFill>
                          <a:effectLst/>
                        </a:rPr>
                        <a:t>130</a:t>
                      </a:r>
                      <a:endParaRPr lang="ru-RU" sz="2600" b="0" i="0" u="none" strike="noStrike">
                        <a:solidFill>
                          <a:srgbClr val="2F559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u="none" strike="noStrike" dirty="0">
                          <a:solidFill>
                            <a:srgbClr val="2F5597"/>
                          </a:solidFill>
                          <a:effectLst/>
                        </a:rPr>
                        <a:t>97</a:t>
                      </a:r>
                      <a:endParaRPr lang="ru-RU" sz="2600" b="0" i="0" u="none" strike="noStrike" dirty="0">
                        <a:solidFill>
                          <a:srgbClr val="2F559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20417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15D776B-C69F-4A6F-8435-7AD62602D906}"/>
              </a:ext>
            </a:extLst>
          </p:cNvPr>
          <p:cNvSpPr txBox="1"/>
          <p:nvPr/>
        </p:nvSpPr>
        <p:spPr>
          <a:xfrm>
            <a:off x="3497269" y="215232"/>
            <a:ext cx="5496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>
                <a:solidFill>
                  <a:schemeClr val="accent1">
                    <a:lumMod val="50000"/>
                  </a:schemeClr>
                </a:solidFill>
              </a:rPr>
              <a:t>Характеристики направлений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3000" b="1" dirty="0">
                <a:solidFill>
                  <a:schemeClr val="accent1">
                    <a:lumMod val="50000"/>
                  </a:schemeClr>
                </a:solidFill>
              </a:rPr>
              <a:t>из Анапы зимой 2017 г.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C096C0-FE0A-4669-AEF8-2CDB00DF44C6}"/>
              </a:ext>
            </a:extLst>
          </p:cNvPr>
          <p:cNvSpPr txBox="1"/>
          <p:nvPr/>
        </p:nvSpPr>
        <p:spPr>
          <a:xfrm>
            <a:off x="2811883" y="5554077"/>
            <a:ext cx="7203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2F5597"/>
                </a:solidFill>
              </a:rPr>
              <a:t>Стоимость авиационного керосина за 2017 год составляла 48,97 руб. с учетом НДС </a:t>
            </a:r>
            <a:r>
              <a:rPr lang="en-US" b="1" dirty="0">
                <a:solidFill>
                  <a:srgbClr val="2F5597"/>
                </a:solidFill>
              </a:rPr>
              <a:t>[1]</a:t>
            </a:r>
            <a:endParaRPr lang="ru-RU" b="1" dirty="0">
              <a:solidFill>
                <a:srgbClr val="2F559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7E6FA5-6EEE-4BA1-A98F-B624A3BFF2FB}"/>
              </a:ext>
            </a:extLst>
          </p:cNvPr>
          <p:cNvSpPr txBox="1"/>
          <p:nvPr/>
        </p:nvSpPr>
        <p:spPr>
          <a:xfrm>
            <a:off x="8993829" y="6494413"/>
            <a:ext cx="5514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[1] https://favt.gov.ru/stat-date-gsm-price/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64583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79B0C7-1144-47A4-8363-E57862E78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85725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FACF14-558B-4C16-85B7-F02D8DA35A34}"/>
              </a:ext>
            </a:extLst>
          </p:cNvPr>
          <p:cNvSpPr txBox="1"/>
          <p:nvPr/>
        </p:nvSpPr>
        <p:spPr>
          <a:xfrm>
            <a:off x="8145625" y="2164702"/>
            <a:ext cx="3620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На графики видно, что количество проданных билетов отличается,  потому что рейсы выполняют самолеты с разной вместимостью. Также видно по среднему, что рейсы направления </a:t>
            </a:r>
            <a:r>
              <a:rPr lang="en-US" dirty="0"/>
              <a:t>PG</a:t>
            </a:r>
            <a:r>
              <a:rPr lang="ru-RU" dirty="0"/>
              <a:t>0480 имеют большую заполняемость.</a:t>
            </a:r>
          </a:p>
        </p:txBody>
      </p:sp>
    </p:spTree>
    <p:extLst>
      <p:ext uri="{BB962C8B-B14F-4D97-AF65-F5344CB8AC3E}">
        <p14:creationId xmlns:p14="http://schemas.microsoft.com/office/powerpoint/2010/main" val="214491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9FF3A1F-2A31-417C-91BE-69C9C8236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85725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507E7D-C519-4946-9B75-7BAC8EA1B5D1}"/>
              </a:ext>
            </a:extLst>
          </p:cNvPr>
          <p:cNvSpPr txBox="1"/>
          <p:nvPr/>
        </p:nvSpPr>
        <p:spPr>
          <a:xfrm>
            <a:off x="8350898" y="2603241"/>
            <a:ext cx="3312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Прибыль, получаемая с рейсов направления </a:t>
            </a:r>
            <a:r>
              <a:rPr lang="en-US" dirty="0"/>
              <a:t>PG0252</a:t>
            </a:r>
            <a:r>
              <a:rPr lang="ru-RU" dirty="0"/>
              <a:t>,  более чем в 2 раза больше. </a:t>
            </a:r>
          </a:p>
        </p:txBody>
      </p:sp>
    </p:spTree>
    <p:extLst>
      <p:ext uri="{BB962C8B-B14F-4D97-AF65-F5344CB8AC3E}">
        <p14:creationId xmlns:p14="http://schemas.microsoft.com/office/powerpoint/2010/main" val="223111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DD966AC-C631-4F4A-B017-6EDFB63C9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85725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E7F18D-F89C-4F47-85C9-57734F07AC0D}"/>
              </a:ext>
            </a:extLst>
          </p:cNvPr>
          <p:cNvSpPr txBox="1"/>
          <p:nvPr/>
        </p:nvSpPr>
        <p:spPr>
          <a:xfrm>
            <a:off x="8117631" y="2146040"/>
            <a:ext cx="35456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По данным аэрофлот</a:t>
            </a:r>
            <a:r>
              <a:rPr lang="en-US" dirty="0"/>
              <a:t>[1]</a:t>
            </a:r>
            <a:r>
              <a:rPr lang="ru-RU" dirty="0"/>
              <a:t>, рейсы</a:t>
            </a:r>
            <a:r>
              <a:rPr lang="en-US" dirty="0"/>
              <a:t> </a:t>
            </a:r>
            <a:r>
              <a:rPr lang="ru-RU" dirty="0"/>
              <a:t>с загрузкой кресел менее, чем 75%, становятся нерентабельными. Рейсы ниже пунктирной линии считаются неприбыльными.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80B4D0-34CC-4E64-9651-DD2D7EC5F1B4}"/>
              </a:ext>
            </a:extLst>
          </p:cNvPr>
          <p:cNvSpPr txBox="1"/>
          <p:nvPr/>
        </p:nvSpPr>
        <p:spPr>
          <a:xfrm>
            <a:off x="8303079" y="6027003"/>
            <a:ext cx="3760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</a:t>
            </a:r>
            <a:r>
              <a:rPr lang="ru-RU" sz="1200" dirty="0"/>
              <a:t>1</a:t>
            </a:r>
            <a:r>
              <a:rPr lang="en-US" sz="1200" dirty="0"/>
              <a:t>] </a:t>
            </a:r>
            <a:r>
              <a:rPr lang="en-US" sz="1200" dirty="0">
                <a:hlinkClick r:id="rId5"/>
              </a:rPr>
              <a:t>https://www.kommersant.ru/doc/3246832</a:t>
            </a:r>
            <a:br>
              <a:rPr lang="ru-RU" sz="1200" dirty="0"/>
            </a:br>
            <a:r>
              <a:rPr lang="ru-RU" sz="1200" dirty="0"/>
              <a:t>3десь и далее учитывается прибыль за вычетом расходов на топливо</a:t>
            </a:r>
          </a:p>
          <a:p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11475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B6F1BF-69BC-49C7-9F95-AF4AE2040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85725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109FD9-C543-43FF-9EBC-5D6BB3799C7C}"/>
              </a:ext>
            </a:extLst>
          </p:cNvPr>
          <p:cNvSpPr txBox="1"/>
          <p:nvPr/>
        </p:nvSpPr>
        <p:spPr>
          <a:xfrm>
            <a:off x="8126965" y="2360644"/>
            <a:ext cx="36109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Из рейсов, которые оказались неприбыльные относительно загруженности, для направления </a:t>
            </a:r>
            <a:r>
              <a:rPr lang="en-US" dirty="0"/>
              <a:t>PG0252</a:t>
            </a:r>
            <a:r>
              <a:rPr lang="ru-RU" dirty="0"/>
              <a:t>, максимальная прибыль составила</a:t>
            </a:r>
            <a:r>
              <a:rPr lang="en-US" dirty="0"/>
              <a:t> 1259520</a:t>
            </a:r>
            <a:r>
              <a:rPr lang="ru-RU" dirty="0"/>
              <a:t> </a:t>
            </a:r>
            <a:r>
              <a:rPr lang="ru-RU" dirty="0" err="1"/>
              <a:t>руб</a:t>
            </a:r>
            <a:r>
              <a:rPr lang="en-US" dirty="0"/>
              <a:t>. </a:t>
            </a:r>
            <a:r>
              <a:rPr lang="ru-RU" dirty="0"/>
              <a:t>Это граница рентабельности рейсов.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EAC70C-719C-4390-99C1-60717F566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1259520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1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504480-092B-4905-8FD2-CC1A2DC94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85725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DEF88C-89FA-4CFE-BF4F-361BAA9A57AE}"/>
              </a:ext>
            </a:extLst>
          </p:cNvPr>
          <p:cNvSpPr txBox="1"/>
          <p:nvPr/>
        </p:nvSpPr>
        <p:spPr>
          <a:xfrm>
            <a:off x="7949682" y="2920482"/>
            <a:ext cx="3974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Новых нерентабельных рейсов для направления </a:t>
            </a:r>
            <a:r>
              <a:rPr lang="en-US" dirty="0"/>
              <a:t>PG0480</a:t>
            </a:r>
            <a:r>
              <a:rPr lang="ru-RU" dirty="0"/>
              <a:t> не обнаружено.</a:t>
            </a:r>
          </a:p>
        </p:txBody>
      </p:sp>
    </p:spTree>
    <p:extLst>
      <p:ext uri="{BB962C8B-B14F-4D97-AF65-F5344CB8AC3E}">
        <p14:creationId xmlns:p14="http://schemas.microsoft.com/office/powerpoint/2010/main" val="4220301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D3E090-A54F-464B-AD11-37B76B370A3E}"/>
              </a:ext>
            </a:extLst>
          </p:cNvPr>
          <p:cNvSpPr txBox="1"/>
          <p:nvPr/>
        </p:nvSpPr>
        <p:spPr>
          <a:xfrm>
            <a:off x="1076632" y="1986117"/>
            <a:ext cx="1003873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600" dirty="0">
                <a:solidFill>
                  <a:schemeClr val="accent1">
                    <a:lumMod val="75000"/>
                  </a:schemeClr>
                </a:solidFill>
              </a:rPr>
              <a:t>Проведя анализ рейсов из Анапы зимой 2017 г.  по загруженности и прибыльности за вычетом расходов на топливо, нерентабельными оказались рейсы:</a:t>
            </a:r>
          </a:p>
          <a:p>
            <a:pPr algn="ctr"/>
            <a:r>
              <a:rPr lang="ru-RU" sz="2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600" dirty="0">
                <a:solidFill>
                  <a:srgbClr val="C00000"/>
                </a:solidFill>
              </a:rPr>
              <a:t>136122, 136178, 136250, 136360, 136464, 136642, 136807</a:t>
            </a:r>
          </a:p>
          <a:p>
            <a:pPr algn="just"/>
            <a:r>
              <a:rPr lang="ru-RU" sz="2600" dirty="0">
                <a:solidFill>
                  <a:schemeClr val="accent1">
                    <a:lumMod val="75000"/>
                  </a:schemeClr>
                </a:solidFill>
              </a:rPr>
              <a:t>Стоит рассмотреть их исключение или политику формирования цен на билеты, чтобы рейсы не приносили убытки.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75094-1B10-42DF-A041-3C4C5F10933B}"/>
              </a:ext>
            </a:extLst>
          </p:cNvPr>
          <p:cNvSpPr txBox="1"/>
          <p:nvPr/>
        </p:nvSpPr>
        <p:spPr>
          <a:xfrm>
            <a:off x="1076632" y="221227"/>
            <a:ext cx="1003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6454279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273</Words>
  <Application>Microsoft Office PowerPoint</Application>
  <PresentationFormat>Широкоэкранный</PresentationFormat>
  <Paragraphs>38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Raleway</vt:lpstr>
      <vt:lpstr>Тема Office</vt:lpstr>
      <vt:lpstr>Авиарейсы  без потерь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Авиарейсы  без потерь </dc:title>
  <dc:creator>Q Q</dc:creator>
  <cp:lastModifiedBy>Q Q</cp:lastModifiedBy>
  <cp:revision>20</cp:revision>
  <dcterms:created xsi:type="dcterms:W3CDTF">2021-01-24T09:24:42Z</dcterms:created>
  <dcterms:modified xsi:type="dcterms:W3CDTF">2021-01-24T14:36:34Z</dcterms:modified>
</cp:coreProperties>
</file>