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Lor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Lora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italic.fntdata"/><Relationship Id="rId47" Type="http://schemas.openxmlformats.org/officeDocument/2006/relationships/font" Target="fonts/Lora-bold.fntdata"/><Relationship Id="rId49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bfd374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bfd374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bfd374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bfd374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bfd374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bfd374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d0dee08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d0dee08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d0dee08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d0dee08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bfd374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bfd37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d0dee08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d0dee08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d7964e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d7964e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d0dee08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d0dee08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e9cf4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4e9cf4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e9cf4a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e9cf4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d0dee08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d0dee08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d0dee08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4d0dee08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d0dee08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d0dee08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06393a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506393a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06393a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506393a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d0dee08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4d0dee08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0dee0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0dee0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d7964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d7964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2eb5a0a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2eb5a0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d0dee08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d0dee08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506393a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506393a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d0dee08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d0dee08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bfd37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bfd37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b58a3b4b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b58a3b4b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bfd374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bfd374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bfd374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bfd374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avacodegeeks.com/2012/12/the-differences-between-test-first-programming-and-test-driven-developmen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nnorth.net/introducing-bdd/" TargetMode="External"/><Relationship Id="rId4" Type="http://schemas.openxmlformats.org/officeDocument/2006/relationships/hyperlink" Target="https://raw.githubusercontent.com/timofonic-otherdevstuff/ebooks-1/master/TDD/Test-Driven%20Development%20by%20Example%20(1).pdf" TargetMode="External"/><Relationship Id="rId5" Type="http://schemas.openxmlformats.org/officeDocument/2006/relationships/hyperlink" Target="http://tisten.ir/wp-content/uploads/2018/11/Growing-Object-Oriented-Software-Guided-by-Tests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ckoverflow.com/questions/334779/is-there-a-difference-between-tdd-and-test-first-development-or-test-first-prog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s://dannorth.net/introducing-bd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EZ05e7EMOLM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rtinfowler.com/tags/test%20categories.html" TargetMode="External"/><Relationship Id="rId4" Type="http://schemas.openxmlformats.org/officeDocument/2006/relationships/hyperlink" Target="https://lostechies.com/jimmybogard/2010/08/25/an-effective-testing-strategy/" TargetMode="External"/><Relationship Id="rId5" Type="http://schemas.openxmlformats.org/officeDocument/2006/relationships/hyperlink" Target="http://www.natpryce.com/articles/000772.html" TargetMode="External"/><Relationship Id="rId6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hyperlink" Target="http://www.natpryce.com/articles/000772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microsoft.com/en-us/research/wp-content/uploads/2009/10/Realizing-Quality-Improvement-Through-Test-Driven-Development-Results-and-Experiences-of-Four-Industrial-Teams-nagappan_tdd.pdf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rtinfowler.com/articles/practical-test-pyramid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hare.net/simform/case-studies-of-test-driven-developmen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hare.net/simform/case-studies-of-test-driven-develop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lostechies.com/jimmybogard/2010/08/25/an-effective-testing-strateg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Approaches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1680302" y="29732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highlight>
                  <a:srgbClr val="FFFFFF"/>
                </a:highlight>
              </a:rPr>
              <a:t>Based on Six Dimension of Testing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highlight>
                  <a:srgbClr val="FFFFFF"/>
                </a:highlight>
              </a:rPr>
              <a:t>How, </a:t>
            </a:r>
            <a:r>
              <a:rPr lang="en">
                <a:solidFill>
                  <a:srgbClr val="1C4587"/>
                </a:solidFill>
                <a:highlight>
                  <a:srgbClr val="FFFFFF"/>
                </a:highlight>
              </a:rPr>
              <a:t>What, When, Who, Where and Why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12650" y="4689650"/>
            <a:ext cx="7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Read more about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3"/>
          <p:cNvGrpSpPr/>
          <p:nvPr/>
        </p:nvGrpSpPr>
        <p:grpSpPr>
          <a:xfrm>
            <a:off x="6254516" y="479943"/>
            <a:ext cx="2656134" cy="2460300"/>
            <a:chOff x="6254516" y="1318143"/>
            <a:chExt cx="2656134" cy="2460300"/>
          </a:xfrm>
        </p:grpSpPr>
        <p:sp>
          <p:nvSpPr>
            <p:cNvPr id="136" name="Google Shape;136;p23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945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3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Who ?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 rot="-2700000">
              <a:off x="6777683" y="2545269"/>
              <a:ext cx="2315633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Programmer vs Tester vs Business Analyst etc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4761418" y="479943"/>
            <a:ext cx="2979233" cy="2460300"/>
            <a:chOff x="4761418" y="1318143"/>
            <a:chExt cx="2979233" cy="2460300"/>
          </a:xfrm>
        </p:grpSpPr>
        <p:sp>
          <p:nvSpPr>
            <p:cNvPr id="141" name="Google Shape;141;p23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814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C814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Where ?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 rot="-2700000">
              <a:off x="5217667" y="2383719"/>
              <a:ext cx="277256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 Level vs Broad Stack Level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3"/>
          <p:cNvGrpSpPr/>
          <p:nvPr/>
        </p:nvGrpSpPr>
        <p:grpSpPr>
          <a:xfrm>
            <a:off x="3269751" y="479943"/>
            <a:ext cx="2973524" cy="2460300"/>
            <a:chOff x="3269751" y="1318143"/>
            <a:chExt cx="2973524" cy="2460300"/>
          </a:xfrm>
        </p:grpSpPr>
        <p:sp>
          <p:nvSpPr>
            <p:cNvPr id="146" name="Google Shape;146;p23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When ?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 rot="-2700000">
              <a:off x="3727173" y="2386571"/>
              <a:ext cx="2764505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Before or After writing the code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1776626" y="479943"/>
            <a:ext cx="2726624" cy="2460300"/>
            <a:chOff x="1776626" y="1318143"/>
            <a:chExt cx="2726624" cy="2460300"/>
          </a:xfrm>
        </p:grpSpPr>
        <p:grpSp>
          <p:nvGrpSpPr>
            <p:cNvPr id="151" name="Google Shape;151;p23"/>
            <p:cNvGrpSpPr/>
            <p:nvPr/>
          </p:nvGrpSpPr>
          <p:grpSpPr>
            <a:xfrm>
              <a:off x="1776626" y="1318143"/>
              <a:ext cx="2726624" cy="2460300"/>
              <a:chOff x="1776626" y="1318143"/>
              <a:chExt cx="2726624" cy="2460300"/>
            </a:xfrm>
          </p:grpSpPr>
          <p:sp>
            <p:nvSpPr>
              <p:cNvPr id="152" name="Google Shape;152;p2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How ?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4" name="Google Shape;154;p23"/>
              <p:cNvSpPr txBox="1"/>
              <p:nvPr/>
            </p:nvSpPr>
            <p:spPr>
              <a:xfrm rot="-2700000">
                <a:off x="2285182" y="2510021"/>
                <a:ext cx="2415335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Automated vs Manual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" name="Google Shape;155;p2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284959" y="479943"/>
            <a:ext cx="2912015" cy="2518630"/>
            <a:chOff x="284959" y="1318143"/>
            <a:chExt cx="2912015" cy="2518630"/>
          </a:xfrm>
        </p:grpSpPr>
        <p:sp>
          <p:nvSpPr>
            <p:cNvPr id="157" name="Google Shape;157;p2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?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 rot="-2700000">
              <a:off x="822355" y="2445173"/>
              <a:ext cx="2543039" cy="5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Functional vs Integration vs Acceptance etc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 rot="2700000">
            <a:off x="3029257" y="2506570"/>
            <a:ext cx="2911987" cy="2518606"/>
            <a:chOff x="284959" y="1318143"/>
            <a:chExt cx="2912015" cy="2518630"/>
          </a:xfrm>
        </p:grpSpPr>
        <p:sp>
          <p:nvSpPr>
            <p:cNvPr id="162" name="Google Shape;162;p2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Why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?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 rot="-2700000">
              <a:off x="822355" y="2445173"/>
              <a:ext cx="2543039" cy="5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test driving your development or you are just making sure your code is functional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1290925" y="867325"/>
            <a:ext cx="678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TDD (Test Driven Development)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BDD (Behaviour Driven Development)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TFD (Test First Development)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0" y="45432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about BDD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TDD, By Example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Growing Object Oriented Software Guided By Test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TDD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675" y="201525"/>
            <a:ext cx="2838334" cy="2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162600" y="968600"/>
            <a:ext cx="5844900" cy="2078700"/>
          </a:xfrm>
          <a:prstGeom prst="wedgeEllipseCallout">
            <a:avLst>
              <a:gd fmla="val 54562" name="adj1"/>
              <a:gd fmla="val -315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Test-driven development (TDD) is a way of managing fear during programming.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Fear in the legitimate, this-is-a-hard-problem-and-I-can’t-see-the-end-from-the-beginning sense - TDD, by Example</a:t>
            </a:r>
            <a:endParaRPr sz="1200"/>
          </a:p>
        </p:txBody>
      </p:sp>
      <p:sp>
        <p:nvSpPr>
          <p:cNvPr id="179" name="Google Shape;179;p25"/>
          <p:cNvSpPr/>
          <p:nvPr/>
        </p:nvSpPr>
        <p:spPr>
          <a:xfrm>
            <a:off x="286000" y="1243450"/>
            <a:ext cx="5844900" cy="2078700"/>
          </a:xfrm>
          <a:prstGeom prst="wedgeEllipseCallout">
            <a:avLst>
              <a:gd fmla="val 54562" name="adj1"/>
              <a:gd fmla="val -315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633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Test-Driven Development (TDD) is a technique for building software that guides software development by writing tests.</a:t>
            </a:r>
            <a:endParaRPr>
              <a:solidFill>
                <a:srgbClr val="303633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975" y="201525"/>
            <a:ext cx="2493728" cy="250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50" y="316350"/>
            <a:ext cx="575393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363775" y="1131775"/>
            <a:ext cx="42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Red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failing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7140"/>
                </a:solidFill>
              </a:rPr>
              <a:t>Green</a:t>
            </a:r>
            <a:endParaRPr b="1" i="1">
              <a:solidFill>
                <a:srgbClr val="0B71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test pass </a:t>
            </a:r>
            <a:r>
              <a:rPr b="1" i="1" lang="en"/>
              <a:t>as quickly as possible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</a:rPr>
              <a:t>Refactor</a:t>
            </a:r>
            <a:endParaRPr b="1" i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the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vs TFD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13875" y="4465125"/>
            <a:ext cx="767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at stack overflow </a:t>
            </a:r>
            <a:endParaRPr sz="9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575" y="3516325"/>
            <a:ext cx="1672425" cy="16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178125" y="411925"/>
            <a:ext cx="7548300" cy="3429000"/>
          </a:xfrm>
          <a:prstGeom prst="cloudCallout">
            <a:avLst>
              <a:gd fmla="val 54867" name="adj1"/>
              <a:gd fmla="val 5129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</a:rPr>
              <a:t>There's a difference in terms of what the driving factor is.</a:t>
            </a:r>
            <a:endParaRPr sz="1150">
              <a:solidFill>
                <a:srgbClr val="2427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</a:rPr>
              <a:t>Do you have a vague idea of what the class (or system - this can happen at different scales, of course) should look like, then think up tests which give it the actual shape? That's TDD.</a:t>
            </a:r>
            <a:endParaRPr sz="1150">
              <a:solidFill>
                <a:srgbClr val="2427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</a:rPr>
              <a:t>Do you know exactly what the public API of the class should be, and just write the tests before the implementation? That's test-first development.</a:t>
            </a:r>
            <a:endParaRPr sz="1150">
              <a:solidFill>
                <a:srgbClr val="2427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</a:rPr>
              <a:t>To put it another way, TDD starts with "What questions do I want to ask?" whereas non-TDD (whether test first or not) starts with "What answer do I want to give?"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7434475" y="3202875"/>
            <a:ext cx="167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5555"/>
                </a:solidFill>
              </a:rPr>
              <a:t>Jon Skeet</a:t>
            </a:r>
            <a:endParaRPr sz="1100">
              <a:solidFill>
                <a:srgbClr val="55555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Behavior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0"/>
            <a:ext cx="14287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6635350" y="1798700"/>
            <a:ext cx="250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5555"/>
                </a:solidFill>
              </a:rPr>
              <a:t>Daniel Terhorst North AKA </a:t>
            </a:r>
            <a:r>
              <a:rPr i="1" lang="en" sz="1100">
                <a:solidFill>
                  <a:srgbClr val="555555"/>
                </a:solidFill>
              </a:rPr>
              <a:t>Dan North</a:t>
            </a:r>
            <a:endParaRPr i="1" sz="1100">
              <a:solidFill>
                <a:srgbClr val="555555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0" y="3184075"/>
            <a:ext cx="60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requirement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322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Where to start?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What to test and what not to test?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How much to test in one go? 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What to call the tests?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How to understand why a test fails?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400"/>
              <a:buAutoNum type="arabi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What’s the next most important thing the system </a:t>
            </a:r>
            <a:r>
              <a:rPr i="1" lang="en" sz="1000">
                <a:solidFill>
                  <a:srgbClr val="555555"/>
                </a:solidFill>
                <a:highlight>
                  <a:srgbClr val="FFFFFF"/>
                </a:highlight>
              </a:rPr>
              <a:t>doesn’t</a:t>
            </a: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 do?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rabi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Test Behavior not classes or methods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rabi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Unit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rabi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Test method names should be sentences including business domain terms, start the method name with should/will/shall 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rabi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An expressive test name is helpful to identify why test fails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lphaL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I had introduced a bug. Bad me. Solution: Fix the bug.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lphaL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The intended behaviour was still relevant but had moved elsewhere. Solution: Move the test and maybe change it.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AutoNum type="alphaLcPeriod"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</a:rPr>
              <a:t>The behaviour was no longer correct – the premise of the system had changed. Solution: </a:t>
            </a:r>
            <a:r>
              <a:rPr i="1" lang="en" sz="1000">
                <a:solidFill>
                  <a:srgbClr val="555555"/>
                </a:solidFill>
                <a:highlight>
                  <a:srgbClr val="FFFFFF"/>
                </a:highlight>
              </a:rPr>
              <a:t>Delete the test.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0"/>
            <a:ext cx="14287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6635350" y="1798700"/>
            <a:ext cx="250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5555"/>
                </a:solidFill>
              </a:rPr>
              <a:t>Daniel Terhorst North AKA </a:t>
            </a:r>
            <a:r>
              <a:rPr i="1" lang="en" sz="1100">
                <a:solidFill>
                  <a:srgbClr val="555555"/>
                </a:solidFill>
              </a:rPr>
              <a:t>Dan North</a:t>
            </a:r>
            <a:endParaRPr i="1" sz="1100">
              <a:solidFill>
                <a:srgbClr val="555555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89075" y="4898575"/>
            <a:ext cx="565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Introduction to BDD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test and what not to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2108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Do not test implementation detail test behavior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 SUT(Systems Under Test) is not classes, it’s the module facade i.e exports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 the Unit test ‘Unit’ means modules not classes, a class may be a facade but many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classes are just implementation details of the module.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Don’t write test for implementation details, write tests for stable public contracts of the API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You can write tests for implementation detail only when it’s difficult to understand,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refactor then delete the tests afterwards.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Unit of isolation is the </a:t>
            </a:r>
            <a:r>
              <a:rPr b="1" lang="en" sz="1100">
                <a:solidFill>
                  <a:schemeClr val="dk1"/>
                </a:solidFill>
              </a:rPr>
              <a:t>test</a:t>
            </a:r>
            <a:r>
              <a:rPr lang="en" sz="1100">
                <a:solidFill>
                  <a:schemeClr val="dk1"/>
                </a:solidFill>
              </a:rPr>
              <a:t>, not the </a:t>
            </a:r>
            <a:r>
              <a:rPr b="1" lang="en" sz="1100">
                <a:solidFill>
                  <a:schemeClr val="dk1"/>
                </a:solidFill>
              </a:rPr>
              <a:t>class</a:t>
            </a:r>
            <a:r>
              <a:rPr lang="en" sz="1100">
                <a:solidFill>
                  <a:schemeClr val="dk1"/>
                </a:solidFill>
              </a:rPr>
              <a:t>, not the </a:t>
            </a:r>
            <a:r>
              <a:rPr b="1" lang="en" sz="1100">
                <a:solidFill>
                  <a:schemeClr val="dk1"/>
                </a:solidFill>
              </a:rPr>
              <a:t>SUT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Do not write new Tests when refactoring.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Avoid heavy mocking.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Don’t test internals, don’t make everything public in order to test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Go green as quickly as possible, commit whatever sin you have to to go there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0" y="4820400"/>
            <a:ext cx="529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TDD, where did it all go wrong</a:t>
            </a:r>
            <a:endParaRPr sz="9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875" y="0"/>
            <a:ext cx="2116125" cy="21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7016625" y="2090550"/>
            <a:ext cx="212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55555"/>
                </a:solidFill>
              </a:rPr>
              <a:t>Ian Cooper</a:t>
            </a:r>
            <a:endParaRPr i="1" sz="1100">
              <a:solidFill>
                <a:srgbClr val="55555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0" y="1209075"/>
            <a:ext cx="4199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</a:rPr>
              <a:t>Test Categories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0" y="4553450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Martin Fowlers blog about test categories</a:t>
            </a:r>
            <a:br>
              <a:rPr lang="en" sz="900"/>
            </a:br>
            <a:r>
              <a:rPr lang="en" sz="900" u="sng">
                <a:solidFill>
                  <a:schemeClr val="hlink"/>
                </a:solidFill>
                <a:hlinkClick r:id="rId4"/>
              </a:rPr>
              <a:t>Read Jimmy Bogard’s blog where subcutaneous test is discussed clearly</a:t>
            </a:r>
            <a:br>
              <a:rPr lang="en" sz="900"/>
            </a:br>
            <a:r>
              <a:rPr lang="en" sz="900" u="sng">
                <a:solidFill>
                  <a:schemeClr val="hlink"/>
                </a:solidFill>
                <a:hlinkClick r:id="rId5"/>
              </a:rPr>
              <a:t>Visualizing Test Terminology</a:t>
            </a:r>
            <a:endParaRPr sz="900"/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4199625" y="724200"/>
            <a:ext cx="4577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Broad Stack Test (E to E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Subcutaneous 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Business Facing Test (Acceptance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Contract Test (Testing external services)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Story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User Journey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Threshold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Integration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Component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Unit Test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 amt="16000"/>
          </a:blip>
          <a:stretch>
            <a:fillRect/>
          </a:stretch>
        </p:blipFill>
        <p:spPr>
          <a:xfrm>
            <a:off x="0" y="0"/>
            <a:ext cx="4306426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1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refactor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Do not attempt to solve the problem and write your best code at the same time. Write your best code at the best time, when you understand the solution.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Refactor when ?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It’s when you remove duplication. [Beck]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It’s when you sanitize the code smells. [Fowler]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It’s when you apply patterns. [Kerievsky]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my tests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25" y="1017725"/>
            <a:ext cx="44481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5872500" y="4485375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Onion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my tests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5872500" y="4485375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and Adapters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50" y="661250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475875" y="1184625"/>
            <a:ext cx="460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 are concrete implementations of the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ports not adapters</a:t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212625" y="4708125"/>
            <a:ext cx="457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Recommended reading</a:t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[Test Class 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Class attribute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[Test Method]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Method attribute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Naming convention : MethodName_Scenario_ExpectedBehavior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Here scenario is number of ways execution can exit a method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Eg: GetUserById_WhenIdIsGreatherThanZero_ReturnsUser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GetUserById_WhenUserNotFound_ThrowsException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GetUserById_WhenUserNofFound_ReturnsNull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DeleteGroup_WhenGroupHasUsersAssigned_ThrowsException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DeleteGroup_WhenGroupNotFound_ThrowsException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 DeleteGroup_WhenSatisfiesBusiness_DeletesGroup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Triple A rule 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Arrange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Setup all the variables and initialization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Call the method to generate result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Assert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Assert the result to true/false/equality etc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575" y="91125"/>
            <a:ext cx="5871425" cy="4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7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What makes a unit test good 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ATRIP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Automatic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 unit test should be automatic, running and testing the results.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Thorough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Coverage of the test should be 100%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Repeatable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Tests should generate same result every time.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Independent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Tests should not rely on other tests, it should run in isolation, ensure clean slate before each test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Professional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Follow good design principles, good naming standards, well factored methods, SOLID, GRASP, DRY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do we need	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Practice, </a:t>
            </a:r>
            <a:r>
              <a:rPr lang="en"/>
              <a:t>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Practice, Practice more Practice...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TDD feasible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development time increases </a:t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0" y="4820400"/>
            <a:ext cx="623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the paper here</a:t>
            </a:r>
            <a:endParaRPr sz="900"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100" y="1017725"/>
            <a:ext cx="4789803" cy="34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5766950" y="4430975"/>
            <a:ext cx="277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Microsoft published paper in 2008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211525" y="1199900"/>
            <a:ext cx="4099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</a:rPr>
              <a:t>Test Pyramid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69" name="Google Shape;69;p15"/>
          <p:cNvSpPr txBox="1"/>
          <p:nvPr>
            <p:ph idx="4294967295" type="subTitle"/>
          </p:nvPr>
        </p:nvSpPr>
        <p:spPr>
          <a:xfrm>
            <a:off x="0" y="4294950"/>
            <a:ext cx="914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about Practical Test Pyramid</a:t>
            </a:r>
            <a:endParaRPr sz="900"/>
          </a:p>
        </p:txBody>
      </p:sp>
      <p:sp>
        <p:nvSpPr>
          <p:cNvPr id="70" name="Google Shape;70;p15"/>
          <p:cNvSpPr txBox="1"/>
          <p:nvPr/>
        </p:nvSpPr>
        <p:spPr>
          <a:xfrm>
            <a:off x="4720838" y="2293425"/>
            <a:ext cx="2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Automated Unit Test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44638" y="1488650"/>
            <a:ext cx="2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Automated Integration Test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09900" y="101240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Automated UI Test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55026" y="536000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Manual Test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886950" y="322850"/>
            <a:ext cx="373200" cy="276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dk1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 rot="-5400000">
            <a:off x="2711750" y="1144425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 rot="10800000">
            <a:off x="8093750" y="308300"/>
            <a:ext cx="373200" cy="276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 rot="5400000">
            <a:off x="7311800" y="1304450"/>
            <a:ext cx="19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Speed &amp; Reliability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039350" y="4001725"/>
            <a:ext cx="5243700" cy="29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957400" y="3950575"/>
            <a:ext cx="2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Number of tests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725" y="0"/>
            <a:ext cx="4180951" cy="3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case studies show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lasting </a:t>
            </a:r>
            <a:r>
              <a:rPr lang="en"/>
              <a:t>regression test (self testing code is very powerful)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coverage is very high (in 90% range)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reduction in long 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mistakes while you are in the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Gain development speed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all bugs can be removed</a:t>
            </a:r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0" y="4820400"/>
            <a:ext cx="566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full length case studies here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on development cost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bug late also increases </a:t>
            </a:r>
            <a:r>
              <a:rPr lang="en"/>
              <a:t>development</a:t>
            </a:r>
            <a:r>
              <a:rPr lang="en"/>
              <a:t> cost (angry customer is a bonus)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Manual testing surely increases development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Manual </a:t>
            </a:r>
            <a:r>
              <a:rPr lang="en"/>
              <a:t>Regression</a:t>
            </a:r>
            <a:r>
              <a:rPr lang="en"/>
              <a:t> testing surely increases development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fear of change(add/change features later) also increases development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amount of change is triggers regression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product makes customer happy, this has enormous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0" y="4820400"/>
            <a:ext cx="566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Read full length case studies here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God It’s over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ice-cream cone anti-pattern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7925" y="111325"/>
            <a:ext cx="586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 become more burdensome as more features are added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25" y="152400"/>
            <a:ext cx="2894174" cy="356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5650" y="1892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statistics from real life project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125" y="3126650"/>
            <a:ext cx="1656375" cy="16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93625" y="4546125"/>
            <a:ext cx="808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Read more here</a:t>
            </a:r>
            <a:endParaRPr sz="900"/>
          </a:p>
        </p:txBody>
      </p:sp>
      <p:sp>
        <p:nvSpPr>
          <p:cNvPr id="95" name="Google Shape;95;p17"/>
          <p:cNvSpPr txBox="1"/>
          <p:nvPr/>
        </p:nvSpPr>
        <p:spPr>
          <a:xfrm>
            <a:off x="7543275" y="4789500"/>
            <a:ext cx="16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55555"/>
                </a:solidFill>
              </a:rPr>
              <a:t>Jimmy Bogard</a:t>
            </a:r>
            <a:endParaRPr i="1" sz="1100">
              <a:solidFill>
                <a:srgbClr val="555555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-15975" y="572850"/>
            <a:ext cx="6743400" cy="3948900"/>
          </a:xfrm>
          <a:prstGeom prst="cloudCallout">
            <a:avLst>
              <a:gd fmla="val 60895" name="adj1"/>
              <a:gd fmla="val 370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Hi my name is Jimmy Bogard, thanks for inviting me here today.</a:t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Our ratio of unit:subcutaneous:full-system tests hovered around something like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10:2:1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. </a:t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We ended the project with something around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5000 unit tests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,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1000 subcutaneous tests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, and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500 full-system tests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 that used WatiN and Gallio to drive a browser.  </a:t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The 6000 unit/subcutaneous tests executed in about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10 minutes,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 while the 500 UI tests completed in about </a:t>
            </a:r>
            <a:r>
              <a:rPr b="1" lang="en" sz="1200">
                <a:solidFill>
                  <a:srgbClr val="4A4A4A"/>
                </a:solidFill>
                <a:highlight>
                  <a:schemeClr val="lt1"/>
                </a:highlight>
              </a:rPr>
              <a:t>50 minutes</a:t>
            </a:r>
            <a:r>
              <a:rPr lang="en" sz="1200">
                <a:solidFill>
                  <a:srgbClr val="4A4A4A"/>
                </a:solidFill>
                <a:highlight>
                  <a:schemeClr val="lt1"/>
                </a:highlight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to achieve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100" y="2571750"/>
            <a:ext cx="2568900" cy="2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11700" y="942150"/>
            <a:ext cx="5082900" cy="2568900"/>
          </a:xfrm>
          <a:prstGeom prst="cloudCallout">
            <a:avLst>
              <a:gd fmla="val 74653" name="adj1"/>
              <a:gd fmla="val 4097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Catch bugs early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Self testing code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Fearless refactoring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Confidence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Enjoy the weekend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Good night sleep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possible challenges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1197363"/>
            <a:ext cx="736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Lots of codes to be written and maintained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slow down development (for a while)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Broken tests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It’s very easy to write bad tests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425" y="783650"/>
            <a:ext cx="35718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174625" y="242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overcome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2996400"/>
            <a:ext cx="736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have to be 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 how to write test that doesn’t break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 how to write good unit tests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535775" y="712150"/>
            <a:ext cx="6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555555"/>
                </a:solidFill>
              </a:rPr>
              <a:t>What is a Unit?</a:t>
            </a:r>
            <a:endParaRPr sz="2400">
              <a:solidFill>
                <a:srgbClr val="555555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535775" y="1435600"/>
            <a:ext cx="4819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Lato"/>
              <a:buChar char="❏"/>
            </a:pP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It’s a small subset of functionality that can be tested independently</a:t>
            </a:r>
            <a:endParaRPr sz="1800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Lato"/>
              <a:buChar char="❏"/>
            </a:pP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It can be a</a:t>
            </a: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method/function</a:t>
            </a:r>
            <a:endParaRPr sz="1800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Lato"/>
              <a:buChar char="❏"/>
            </a:pP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Can be a class</a:t>
            </a:r>
            <a:endParaRPr sz="1800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Lato"/>
              <a:buChar char="❏"/>
            </a:pP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Even a bunch of classes together</a:t>
            </a:r>
            <a:endParaRPr sz="1800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Lato"/>
              <a:buChar char="❏"/>
            </a:pPr>
            <a:r>
              <a:rPr lang="en" sz="1800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Practically speaking it’s a situational thing</a:t>
            </a:r>
            <a:endParaRPr sz="1800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