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0" r:id="rId5"/>
    <p:sldId id="257" r:id="rId6"/>
    <p:sldId id="259" r:id="rId7"/>
    <p:sldId id="258" r:id="rId8"/>
    <p:sldId id="265" r:id="rId9"/>
    <p:sldId id="261"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29-Jun-21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29-Jun-21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29-Jun-21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29-Jun-21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openxmlformats.org/officeDocument/2006/relationships/hyperlink" Target="https://aws.amazon.com/getting-started/hands-on/handle-serverless-application-errors-step-functions-lambda/" TargetMode="External"/><Relationship Id="rId3" Type="http://schemas.openxmlformats.org/officeDocument/2006/relationships/hyperlink" Target="https://www.youtube.com/watch?v=BbUmLRaxZG8" TargetMode="External"/><Relationship Id="rId7" Type="http://schemas.openxmlformats.org/officeDocument/2006/relationships/hyperlink" Target="https://dev.to/sunilkumarmedium/build-a-serverless-dotnet-core-web-api-with-aws-lambda-and-api-gateway-22dd" TargetMode="External"/><Relationship Id="rId2" Type="http://schemas.openxmlformats.org/officeDocument/2006/relationships/hyperlink" Target="https://www.youtube.com/playlist?list=PLXCqSX1D2fd9rVux4a5y6krZQQOwMcWz2" TargetMode="External"/><Relationship Id="rId1" Type="http://schemas.openxmlformats.org/officeDocument/2006/relationships/slideLayout" Target="../slideLayouts/slideLayout2.xml"/><Relationship Id="rId6" Type="http://schemas.openxmlformats.org/officeDocument/2006/relationships/hyperlink" Target="https://www.wipro.com/cloud/deploying-net-core-apis-in-aws-lambda/" TargetMode="External"/><Relationship Id="rId5" Type="http://schemas.openxmlformats.org/officeDocument/2006/relationships/hyperlink" Target="https://codingwithsam.com/posts/getting-started-.NET-AWS-lambda/" TargetMode="External"/><Relationship Id="rId4" Type="http://schemas.openxmlformats.org/officeDocument/2006/relationships/hyperlink" Target="https://youtu.be/IHIJFVUQyFY"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7025" y="355666"/>
            <a:ext cx="8461233" cy="1645411"/>
          </a:xfrm>
        </p:spPr>
        <p:txBody>
          <a:bodyPr>
            <a:normAutofit fontScale="90000"/>
          </a:bodyPr>
          <a:lstStyle/>
          <a:p>
            <a:r>
              <a:rPr lang="en-US" sz="6000" dirty="0" smtClean="0"/>
              <a:t>Building  AWS Lambda  Function </a:t>
            </a:r>
            <a:br>
              <a:rPr lang="en-US" sz="6000" dirty="0" smtClean="0"/>
            </a:br>
            <a:r>
              <a:rPr lang="en-US" sz="6000" dirty="0" smtClean="0"/>
              <a:t>Integrate With  API Gateway</a:t>
            </a:r>
            <a:endParaRPr lang="en-US" sz="6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92" y="3200328"/>
            <a:ext cx="5431153" cy="30414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97" y="548267"/>
            <a:ext cx="2365301" cy="12417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706" y="3454261"/>
            <a:ext cx="4853552" cy="27875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78003116"/>
      </p:ext>
    </p:extLst>
  </p:cSld>
  <p:clrMapOvr>
    <a:masterClrMapping/>
  </p:clrMapOvr>
  <mc:AlternateContent xmlns:mc="http://schemas.openxmlformats.org/markup-compatibility/2006" xmlns:p14="http://schemas.microsoft.com/office/powerpoint/2010/main">
    <mc:Choice Requires="p14">
      <p:transition spd="slow" p14:dur="3000" advClick="0">
        <p:checker/>
      </p:transition>
    </mc:Choice>
    <mc:Fallback xmlns="">
      <p:transition spd="slow" advClick="0">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DotNet</a:t>
            </a:r>
            <a:r>
              <a:rPr lang="en-US" dirty="0" smtClean="0"/>
              <a:t> Core </a:t>
            </a:r>
            <a:r>
              <a:rPr lang="en-US" dirty="0"/>
              <a:t>Central </a:t>
            </a:r>
            <a:r>
              <a:rPr lang="en-US" dirty="0" smtClean="0"/>
              <a:t>best playlist : </a:t>
            </a:r>
            <a:r>
              <a:rPr lang="en-US" sz="1600" dirty="0" smtClean="0">
                <a:hlinkClick r:id="rId2"/>
              </a:rPr>
              <a:t>https</a:t>
            </a:r>
            <a:r>
              <a:rPr lang="en-US" sz="1600" dirty="0">
                <a:hlinkClick r:id="rId2"/>
              </a:rPr>
              <a:t>://</a:t>
            </a:r>
            <a:r>
              <a:rPr lang="en-US" sz="1600" dirty="0" smtClean="0">
                <a:hlinkClick r:id="rId2"/>
              </a:rPr>
              <a:t>www.youtube.com/playlist?list=PLXCqSX1D2fd9rVux4a5y6krZQQOwMcWz2</a:t>
            </a:r>
            <a:endParaRPr lang="en-US" sz="1000" dirty="0" smtClean="0"/>
          </a:p>
          <a:p>
            <a:endParaRPr lang="en-US" sz="1400" dirty="0"/>
          </a:p>
          <a:p>
            <a:r>
              <a:rPr lang="en-US" dirty="0" smtClean="0"/>
              <a:t> </a:t>
            </a:r>
            <a:r>
              <a:rPr lang="en-US" dirty="0"/>
              <a:t>How To Easily Get Started | AWS LAMBDA </a:t>
            </a:r>
            <a:r>
              <a:rPr lang="en-US" dirty="0" smtClean="0"/>
              <a:t>SERIES</a:t>
            </a:r>
          </a:p>
          <a:p>
            <a:pPr lvl="1"/>
            <a:r>
              <a:rPr lang="en-US" sz="1800" dirty="0" smtClean="0">
                <a:hlinkClick r:id="rId3"/>
              </a:rPr>
              <a:t>https</a:t>
            </a:r>
            <a:r>
              <a:rPr lang="en-US" sz="1800" dirty="0">
                <a:hlinkClick r:id="rId3"/>
              </a:rPr>
              <a:t>://</a:t>
            </a:r>
            <a:r>
              <a:rPr lang="en-US" sz="1800" dirty="0" smtClean="0">
                <a:hlinkClick r:id="rId3"/>
              </a:rPr>
              <a:t>www.youtube.com/watch?v=BbUmLRaxZG8</a:t>
            </a:r>
            <a:endParaRPr lang="en-US" sz="1800" dirty="0" smtClean="0"/>
          </a:p>
          <a:p>
            <a:pPr lvl="1"/>
            <a:r>
              <a:rPr lang="en-US" sz="1800" dirty="0" smtClean="0">
                <a:hlinkClick r:id="rId4"/>
              </a:rPr>
              <a:t>https</a:t>
            </a:r>
            <a:r>
              <a:rPr lang="en-US" sz="1800" dirty="0">
                <a:hlinkClick r:id="rId4"/>
              </a:rPr>
              <a:t>://</a:t>
            </a:r>
            <a:r>
              <a:rPr lang="en-US" sz="1800" dirty="0" smtClean="0">
                <a:hlinkClick r:id="rId4"/>
              </a:rPr>
              <a:t>youtu.be/IHIJFVUQyFY</a:t>
            </a:r>
            <a:endParaRPr lang="en-US" sz="1800" dirty="0" smtClean="0"/>
          </a:p>
          <a:p>
            <a:endParaRPr lang="en-US" sz="1800" dirty="0" smtClean="0"/>
          </a:p>
          <a:p>
            <a:r>
              <a:rPr lang="en-US" sz="1800" dirty="0" smtClean="0"/>
              <a:t>Build </a:t>
            </a:r>
            <a:r>
              <a:rPr lang="en-US" sz="1800" dirty="0"/>
              <a:t>a </a:t>
            </a:r>
            <a:r>
              <a:rPr lang="en-US" sz="1800" dirty="0" err="1"/>
              <a:t>Serverless</a:t>
            </a:r>
            <a:r>
              <a:rPr lang="en-US" sz="1800" dirty="0"/>
              <a:t> </a:t>
            </a:r>
            <a:r>
              <a:rPr lang="en-US" sz="1800" dirty="0" err="1"/>
              <a:t>Dotnet</a:t>
            </a:r>
            <a:r>
              <a:rPr lang="en-US" sz="1800" dirty="0"/>
              <a:t> Core Web API with AWS Lambda and API </a:t>
            </a:r>
            <a:r>
              <a:rPr lang="en-US" sz="1800" dirty="0" smtClean="0"/>
              <a:t>Gateway</a:t>
            </a:r>
            <a:endParaRPr lang="en-US" sz="1400" dirty="0" smtClean="0"/>
          </a:p>
          <a:p>
            <a:pPr marL="457200" lvl="1" indent="0">
              <a:buNone/>
            </a:pPr>
            <a:r>
              <a:rPr lang="en-US" sz="1400" dirty="0" smtClean="0">
                <a:hlinkClick r:id="rId5"/>
              </a:rPr>
              <a:t>https://codingwithsam.com/posts/getting-started-.NET-AWS-lambda/</a:t>
            </a:r>
            <a:r>
              <a:rPr lang="en-US" sz="1400" dirty="0" smtClean="0"/>
              <a:t> </a:t>
            </a:r>
          </a:p>
          <a:p>
            <a:pPr marL="457200" lvl="1" indent="0">
              <a:buNone/>
            </a:pPr>
            <a:r>
              <a:rPr lang="en-US" sz="1400" dirty="0" smtClean="0">
                <a:hlinkClick r:id="rId6"/>
              </a:rPr>
              <a:t>https://www.wipro.com/cloud/deploying-net-core-apis-in-aws-lambda/</a:t>
            </a:r>
            <a:r>
              <a:rPr lang="en-US" sz="1400" dirty="0" smtClean="0"/>
              <a:t> </a:t>
            </a:r>
          </a:p>
          <a:p>
            <a:pPr marL="457200" lvl="1" indent="0">
              <a:buNone/>
            </a:pPr>
            <a:r>
              <a:rPr lang="en-US" sz="1400" dirty="0">
                <a:hlinkClick r:id="rId7"/>
              </a:rPr>
              <a:t>https://</a:t>
            </a:r>
            <a:r>
              <a:rPr lang="en-US" sz="1400" dirty="0" smtClean="0">
                <a:hlinkClick r:id="rId7"/>
              </a:rPr>
              <a:t>dev.to/sunilkumarmedium/build-a-serverless-dotnet-core-web-api-with-aws-lambda-and-api-gateway-22dd</a:t>
            </a:r>
            <a:endParaRPr lang="en-US" sz="1400" dirty="0" smtClean="0"/>
          </a:p>
          <a:p>
            <a:pPr marL="457200" lvl="1" indent="0">
              <a:buNone/>
            </a:pPr>
            <a:endParaRPr lang="en-US" sz="1400" dirty="0"/>
          </a:p>
          <a:p>
            <a:pPr marL="457200" lvl="1" indent="0">
              <a:buNone/>
            </a:pPr>
            <a:r>
              <a:rPr lang="en-US" sz="1400" dirty="0"/>
              <a:t>Handle Errors in </a:t>
            </a:r>
            <a:r>
              <a:rPr lang="en-US" sz="1400" dirty="0" err="1"/>
              <a:t>Serverless</a:t>
            </a:r>
            <a:r>
              <a:rPr lang="en-US" sz="1400" dirty="0"/>
              <a:t> </a:t>
            </a:r>
            <a:r>
              <a:rPr lang="en-US" sz="1400" dirty="0"/>
              <a:t>Applications </a:t>
            </a:r>
            <a:r>
              <a:rPr lang="en-US" sz="1400" dirty="0" smtClean="0"/>
              <a:t>– </a:t>
            </a:r>
          </a:p>
          <a:p>
            <a:pPr marL="457200" lvl="1" indent="0">
              <a:buNone/>
            </a:pPr>
            <a:r>
              <a:rPr lang="en-US" sz="1400" dirty="0"/>
              <a:t>	</a:t>
            </a:r>
            <a:r>
              <a:rPr lang="en-US" sz="1400" dirty="0" smtClean="0">
                <a:hlinkClick r:id="rId8"/>
              </a:rPr>
              <a:t>https</a:t>
            </a:r>
            <a:r>
              <a:rPr lang="en-US" sz="1400" dirty="0">
                <a:hlinkClick r:id="rId8"/>
              </a:rPr>
              <a:t>://aws.amazon.com/getting-started/hands-on/handle-serverless-application-errors-step-functions-lambda</a:t>
            </a:r>
            <a:r>
              <a:rPr lang="en-US" sz="1400" dirty="0" smtClean="0">
                <a:hlinkClick r:id="rId8"/>
              </a:rPr>
              <a:t>/</a:t>
            </a:r>
            <a:r>
              <a:rPr lang="en-US" sz="1400" dirty="0" smtClean="0"/>
              <a:t> </a:t>
            </a:r>
            <a:endParaRPr lang="en-US" sz="1400" dirty="0"/>
          </a:p>
          <a:p>
            <a:pPr marL="457200" lvl="1" indent="0">
              <a:buNone/>
            </a:pPr>
            <a:endParaRPr lang="en-US" sz="1400" dirty="0" smtClean="0"/>
          </a:p>
          <a:p>
            <a:pPr marL="457200" lvl="1" indent="0">
              <a:buNone/>
            </a:pPr>
            <a:endParaRPr lang="en-US" sz="1400" dirty="0"/>
          </a:p>
        </p:txBody>
      </p:sp>
    </p:spTree>
    <p:extLst>
      <p:ext uri="{BB962C8B-B14F-4D97-AF65-F5344CB8AC3E}">
        <p14:creationId xmlns:p14="http://schemas.microsoft.com/office/powerpoint/2010/main" val="4878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402" y="1292404"/>
            <a:ext cx="4081530" cy="1325563"/>
          </a:xfrm>
        </p:spPr>
        <p:txBody>
          <a:bodyPr>
            <a:normAutofit/>
          </a:bodyPr>
          <a:lstStyle/>
          <a:p>
            <a:r>
              <a:rPr lang="en-US" sz="7200" dirty="0" smtClean="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The End </a:t>
            </a:r>
            <a:endParaRPr lang="en-US" sz="7200"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endParaRPr>
          </a:p>
        </p:txBody>
      </p:sp>
      <p:sp>
        <p:nvSpPr>
          <p:cNvPr id="3" name="Content Placeholder 2"/>
          <p:cNvSpPr>
            <a:spLocks noGrp="1"/>
          </p:cNvSpPr>
          <p:nvPr>
            <p:ph idx="1"/>
          </p:nvPr>
        </p:nvSpPr>
        <p:spPr>
          <a:xfrm>
            <a:off x="2299183" y="3229424"/>
            <a:ext cx="6362625" cy="2128189"/>
          </a:xfrm>
        </p:spPr>
        <p:txBody>
          <a:bodyPr/>
          <a:lstStyle/>
          <a:p>
            <a:pPr marL="0" indent="0">
              <a:buNone/>
            </a:pPr>
            <a:r>
              <a:rPr lang="en-US" dirty="0" smtClean="0"/>
              <a:t>		Thanks for watching </a:t>
            </a:r>
          </a:p>
          <a:p>
            <a:pPr marL="0" indent="0">
              <a:buNone/>
            </a:pPr>
            <a:endParaRPr lang="en-US" dirty="0" smtClean="0"/>
          </a:p>
          <a:p>
            <a:pPr marL="0" indent="0" algn="ctr">
              <a:buNone/>
            </a:pPr>
            <a:r>
              <a:rPr lang="en-US" dirty="0" smtClean="0"/>
              <a:t>Assalamualaikum Warahmatullah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248" y="5241703"/>
            <a:ext cx="2365301" cy="12417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33288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(Amazon Web Service)</a:t>
            </a:r>
          </a:p>
        </p:txBody>
      </p:sp>
      <p:sp>
        <p:nvSpPr>
          <p:cNvPr id="3" name="Content Placeholder 2"/>
          <p:cNvSpPr>
            <a:spLocks noGrp="1"/>
          </p:cNvSpPr>
          <p:nvPr>
            <p:ph idx="1"/>
          </p:nvPr>
        </p:nvSpPr>
        <p:spPr>
          <a:xfrm>
            <a:off x="838200" y="1568047"/>
            <a:ext cx="10233800" cy="4351338"/>
          </a:xfrm>
        </p:spPr>
        <p:txBody>
          <a:bodyPr/>
          <a:lstStyle/>
          <a:p>
            <a:r>
              <a:rPr lang="en-US" dirty="0"/>
              <a:t>Amazon web service is an online </a:t>
            </a:r>
            <a:r>
              <a:rPr lang="en-US" b="1" dirty="0"/>
              <a:t>platform</a:t>
            </a:r>
            <a:r>
              <a:rPr lang="en-US" dirty="0"/>
              <a:t> that </a:t>
            </a:r>
            <a:r>
              <a:rPr lang="en-US" b="1" dirty="0"/>
              <a:t>provides</a:t>
            </a:r>
            <a:r>
              <a:rPr lang="en-US" dirty="0"/>
              <a:t> scalable and cost-effective </a:t>
            </a:r>
            <a:r>
              <a:rPr lang="en-US" b="1" dirty="0"/>
              <a:t>cloud computing</a:t>
            </a:r>
            <a:r>
              <a:rPr lang="en-US" dirty="0"/>
              <a:t> solutions.</a:t>
            </a:r>
          </a:p>
          <a:p>
            <a:pPr marL="0" indent="0">
              <a:buNone/>
            </a:pPr>
            <a:endParaRPr lang="en-US" dirty="0" smtClean="0"/>
          </a:p>
          <a:p>
            <a:r>
              <a:rPr lang="en-US" dirty="0" smtClean="0"/>
              <a:t>Cloud </a:t>
            </a:r>
            <a:r>
              <a:rPr lang="en-US" dirty="0"/>
              <a:t>computing is the on-demand availability of computer system resources, especially data storage and computing power, without </a:t>
            </a:r>
            <a:r>
              <a:rPr lang="en-US" dirty="0" smtClean="0"/>
              <a:t>directly management </a:t>
            </a:r>
            <a:r>
              <a:rPr lang="en-US" dirty="0"/>
              <a:t>by the user.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557" y="3930780"/>
            <a:ext cx="4853552" cy="27875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27643138"/>
      </p:ext>
    </p:extLst>
  </p:cSld>
  <p:clrMapOvr>
    <a:masterClrMapping/>
  </p:clrMapOvr>
  <mc:AlternateContent xmlns:mc="http://schemas.openxmlformats.org/markup-compatibility/2006" xmlns:p14="http://schemas.microsoft.com/office/powerpoint/2010/main">
    <mc:Choice Requires="p14">
      <p:transition spd="slow" p14:dur="3000" advClick="0">
        <p14:gallery dir="l"/>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Application</a:t>
            </a:r>
            <a:endParaRPr lang="en-US" dirty="0"/>
          </a:p>
        </p:txBody>
      </p:sp>
      <p:sp>
        <p:nvSpPr>
          <p:cNvPr id="3" name="Content Placeholder 2"/>
          <p:cNvSpPr>
            <a:spLocks noGrp="1"/>
          </p:cNvSpPr>
          <p:nvPr>
            <p:ph idx="1"/>
          </p:nvPr>
        </p:nvSpPr>
        <p:spPr>
          <a:xfrm>
            <a:off x="838200" y="2250628"/>
            <a:ext cx="10233800" cy="4351338"/>
          </a:xfrm>
        </p:spPr>
        <p:txBody>
          <a:bodyPr>
            <a:normAutofit lnSpcReduction="10000"/>
          </a:bodyPr>
          <a:lstStyle/>
          <a:p>
            <a:r>
              <a:rPr lang="en-US" dirty="0"/>
              <a:t>Serverless is a cloud-native development model that allows developers to build and run applications without having to manage servers</a:t>
            </a:r>
            <a:r>
              <a:rPr lang="en-US" dirty="0" smtClean="0"/>
              <a:t>.</a:t>
            </a:r>
          </a:p>
          <a:p>
            <a:pPr marL="0" indent="0">
              <a:buNone/>
            </a:pPr>
            <a:endParaRPr lang="en-US" dirty="0" smtClean="0"/>
          </a:p>
          <a:p>
            <a:r>
              <a:rPr lang="en-US" dirty="0"/>
              <a:t>There are still servers in serverless, but they are abstracted away from app development. </a:t>
            </a:r>
            <a:endParaRPr lang="en-US" dirty="0" smtClean="0"/>
          </a:p>
          <a:p>
            <a:endParaRPr lang="en-US" dirty="0"/>
          </a:p>
          <a:p>
            <a:r>
              <a:rPr lang="en-US" dirty="0"/>
              <a:t>Developers can simply package their code in containers for deployment.</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402" y="230188"/>
            <a:ext cx="2365301" cy="12417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99534799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Some useful services to build Serverless Application</a:t>
            </a:r>
            <a:endParaRPr lang="en-US" sz="3600" dirty="0"/>
          </a:p>
        </p:txBody>
      </p:sp>
      <p:sp>
        <p:nvSpPr>
          <p:cNvPr id="3" name="Content Placeholder 2"/>
          <p:cNvSpPr>
            <a:spLocks noGrp="1"/>
          </p:cNvSpPr>
          <p:nvPr>
            <p:ph idx="1"/>
          </p:nvPr>
        </p:nvSpPr>
        <p:spPr/>
        <p:txBody>
          <a:bodyPr/>
          <a:lstStyle/>
          <a:p>
            <a:r>
              <a:rPr lang="en-US" dirty="0"/>
              <a:t>API Gateway </a:t>
            </a:r>
            <a:endParaRPr lang="en-US" dirty="0" smtClean="0"/>
          </a:p>
          <a:p>
            <a:r>
              <a:rPr lang="en-US" dirty="0" smtClean="0"/>
              <a:t>AWS Lambda </a:t>
            </a:r>
          </a:p>
          <a:p>
            <a:r>
              <a:rPr lang="en-US" dirty="0" smtClean="0"/>
              <a:t>DynamoDb</a:t>
            </a:r>
          </a:p>
          <a:p>
            <a:r>
              <a:rPr lang="en-US" dirty="0" smtClean="0"/>
              <a:t>IAM Roles , users </a:t>
            </a:r>
          </a:p>
          <a:p>
            <a:r>
              <a:rPr lang="en-US" dirty="0" smtClean="0"/>
              <a:t>Cloudwatch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497" y="1935071"/>
            <a:ext cx="6078827" cy="35806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90666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3829" y="202607"/>
            <a:ext cx="6918241" cy="1325563"/>
          </a:xfrm>
        </p:spPr>
        <p:txBody>
          <a:bodyPr/>
          <a:lstStyle/>
          <a:p>
            <a:r>
              <a:rPr lang="en-US" dirty="0" smtClean="0"/>
              <a:t>AWS Lambda</a:t>
            </a:r>
            <a:endParaRPr lang="en-US" dirty="0"/>
          </a:p>
        </p:txBody>
      </p:sp>
      <p:sp>
        <p:nvSpPr>
          <p:cNvPr id="3" name="Content Placeholder 2"/>
          <p:cNvSpPr>
            <a:spLocks noGrp="1"/>
          </p:cNvSpPr>
          <p:nvPr>
            <p:ph idx="1"/>
          </p:nvPr>
        </p:nvSpPr>
        <p:spPr>
          <a:xfrm>
            <a:off x="39151" y="1226861"/>
            <a:ext cx="5242163" cy="4342015"/>
          </a:xfrm>
        </p:spPr>
        <p:txBody>
          <a:bodyPr>
            <a:noAutofit/>
          </a:bodyPr>
          <a:lstStyle/>
          <a:p>
            <a:r>
              <a:rPr lang="en-US" sz="1800" dirty="0" smtClean="0"/>
              <a:t>AWS Lambda is a serverless compute service</a:t>
            </a:r>
          </a:p>
          <a:p>
            <a:endParaRPr lang="en-US" sz="1800" dirty="0" smtClean="0"/>
          </a:p>
          <a:p>
            <a:r>
              <a:rPr lang="en-US" sz="1800" dirty="0"/>
              <a:t>AWS Lambda is a Platform as a Service (PaaS). It helps you to run and execute </a:t>
            </a:r>
            <a:r>
              <a:rPr lang="en-US" sz="1800" dirty="0" smtClean="0"/>
              <a:t>your </a:t>
            </a:r>
            <a:r>
              <a:rPr lang="en-US" sz="1800" dirty="0"/>
              <a:t>backend code</a:t>
            </a:r>
            <a:r>
              <a:rPr lang="en-US" sz="1800" dirty="0" smtClean="0"/>
              <a:t>.</a:t>
            </a:r>
          </a:p>
          <a:p>
            <a:endParaRPr lang="en-US" sz="1800" dirty="0" smtClean="0"/>
          </a:p>
          <a:p>
            <a:r>
              <a:rPr lang="en-US" sz="1800" dirty="0" smtClean="0"/>
              <a:t>It lets us run code without managing servers or managing runtimes.</a:t>
            </a:r>
          </a:p>
          <a:p>
            <a:endParaRPr lang="en-US" sz="1800" dirty="0" smtClean="0"/>
          </a:p>
          <a:p>
            <a:r>
              <a:rPr lang="en-US" sz="1800" dirty="0" smtClean="0"/>
              <a:t>Just pay for the consume time you use.</a:t>
            </a:r>
          </a:p>
          <a:p>
            <a:endParaRPr lang="en-US" sz="1800" dirty="0" smtClean="0"/>
          </a:p>
          <a:p>
            <a:r>
              <a:rPr lang="en-US" sz="1800" b="1" dirty="0"/>
              <a:t>AWS Lambda</a:t>
            </a:r>
            <a:r>
              <a:rPr lang="en-US" sz="1800" dirty="0"/>
              <a:t> natively </a:t>
            </a:r>
            <a:r>
              <a:rPr lang="en-US" sz="1800" b="1" dirty="0"/>
              <a:t>supports</a:t>
            </a:r>
            <a:r>
              <a:rPr lang="en-US" sz="1800" dirty="0"/>
              <a:t> Java, Go, PowerShell, Node. js, C#, Python, and </a:t>
            </a:r>
            <a:r>
              <a:rPr lang="en-US" sz="1800" dirty="0" smtClean="0"/>
              <a:t>ruby </a:t>
            </a:r>
            <a:r>
              <a:rPr lang="en-US" sz="1800" dirty="0"/>
              <a:t>code, and provides a Runtime </a:t>
            </a:r>
            <a:r>
              <a:rPr lang="en-US" sz="1800" dirty="0" smtClean="0"/>
              <a:t>API.</a:t>
            </a:r>
          </a:p>
          <a:p>
            <a:endParaRPr lang="en-US" sz="1800" dirty="0"/>
          </a:p>
        </p:txBody>
      </p:sp>
      <p:pic>
        <p:nvPicPr>
          <p:cNvPr id="5" name="Picture 4"/>
          <p:cNvPicPr>
            <a:picLocks noChangeAspect="1"/>
          </p:cNvPicPr>
          <p:nvPr/>
        </p:nvPicPr>
        <p:blipFill>
          <a:blip r:embed="rId2"/>
          <a:stretch>
            <a:fillRect/>
          </a:stretch>
        </p:blipFill>
        <p:spPr>
          <a:xfrm>
            <a:off x="5035639" y="2067592"/>
            <a:ext cx="7156361" cy="41954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162313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484"/>
            <a:ext cx="5934747" cy="2331076"/>
          </a:xfrm>
        </p:spPr>
        <p:txBody>
          <a:bodyPr>
            <a:noAutofit/>
          </a:bodyPr>
          <a:lstStyle/>
          <a:p>
            <a:r>
              <a:rPr lang="en-US" sz="2800" b="1" dirty="0" smtClean="0">
                <a:latin typeface="+mn-lt"/>
              </a:rPr>
              <a:t>AWS Lambda When to use</a:t>
            </a:r>
            <a:br>
              <a:rPr lang="en-US" sz="2800" b="1" dirty="0" smtClean="0">
                <a:latin typeface="+mn-lt"/>
              </a:rPr>
            </a:br>
            <a:r>
              <a:rPr lang="en-US" sz="2000" b="1" dirty="0">
                <a:latin typeface="+mn-lt"/>
              </a:rPr>
              <a:t/>
            </a:r>
            <a:br>
              <a:rPr lang="en-US" sz="2000" b="1" dirty="0">
                <a:latin typeface="+mn-lt"/>
              </a:rPr>
            </a:br>
            <a:r>
              <a:rPr lang="en-US" sz="2000" b="1" dirty="0" smtClean="0">
                <a:latin typeface="+mn-lt"/>
              </a:rPr>
              <a:t>1. You </a:t>
            </a:r>
            <a:r>
              <a:rPr lang="en-US" sz="2000" b="1" dirty="0">
                <a:latin typeface="+mn-lt"/>
              </a:rPr>
              <a:t>Only Pay for What You </a:t>
            </a:r>
            <a:r>
              <a:rPr lang="en-US" sz="2000" b="1" dirty="0" smtClean="0">
                <a:latin typeface="+mn-lt"/>
              </a:rPr>
              <a:t>Use</a:t>
            </a:r>
            <a:br>
              <a:rPr lang="en-US" sz="2000" b="1" dirty="0" smtClean="0">
                <a:latin typeface="+mn-lt"/>
              </a:rPr>
            </a:br>
            <a:r>
              <a:rPr lang="en-US" sz="2000" b="1" dirty="0" smtClean="0">
                <a:latin typeface="+mn-lt"/>
              </a:rPr>
              <a:t/>
            </a:r>
            <a:br>
              <a:rPr lang="en-US" sz="2000" b="1" dirty="0" smtClean="0">
                <a:latin typeface="+mn-lt"/>
              </a:rPr>
            </a:br>
            <a:r>
              <a:rPr lang="en-US" sz="2000" b="1" dirty="0" smtClean="0">
                <a:latin typeface="+mn-lt"/>
              </a:rPr>
              <a:t>2. </a:t>
            </a:r>
            <a:r>
              <a:rPr lang="en-US" sz="2000" dirty="0">
                <a:latin typeface="+mn-lt"/>
              </a:rPr>
              <a:t>You do not need to set up any Virtual Machine</a:t>
            </a:r>
            <a:r>
              <a:rPr lang="en-US" sz="2000" dirty="0" smtClean="0">
                <a:latin typeface="+mn-lt"/>
              </a:rPr>
              <a:t>.</a:t>
            </a:r>
            <a:br>
              <a:rPr lang="en-US" sz="2000" dirty="0" smtClean="0">
                <a:latin typeface="+mn-lt"/>
              </a:rPr>
            </a:br>
            <a:r>
              <a:rPr lang="en-US" sz="2000" b="1" dirty="0">
                <a:latin typeface="+mn-lt"/>
              </a:rPr>
              <a:t/>
            </a:r>
            <a:br>
              <a:rPr lang="en-US" sz="2000" b="1" dirty="0">
                <a:latin typeface="+mn-lt"/>
              </a:rPr>
            </a:br>
            <a:r>
              <a:rPr lang="en-US" sz="2000" b="1" dirty="0" smtClean="0">
                <a:latin typeface="+mn-lt"/>
              </a:rPr>
              <a:t>3. </a:t>
            </a:r>
            <a:r>
              <a:rPr lang="en-US" sz="2000" dirty="0">
                <a:latin typeface="+mn-lt"/>
              </a:rPr>
              <a:t>Executes AWS Lambda Code when it is triggered by AWS </a:t>
            </a:r>
            <a:r>
              <a:rPr lang="en-US" sz="2000" dirty="0" smtClean="0">
                <a:latin typeface="+mn-lt"/>
              </a:rPr>
              <a:t>services</a:t>
            </a:r>
            <a:r>
              <a:rPr lang="en-US" sz="2000" b="1" dirty="0" smtClean="0">
                <a:latin typeface="+mn-lt"/>
              </a:rPr>
              <a:t/>
            </a:r>
            <a:br>
              <a:rPr lang="en-US" sz="2000" b="1" dirty="0" smtClean="0">
                <a:latin typeface="+mn-lt"/>
              </a:rPr>
            </a:br>
            <a:endParaRPr lang="en-US"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839" y="3318457"/>
            <a:ext cx="7907627" cy="3327042"/>
          </a:xfrm>
        </p:spPr>
      </p:pic>
      <p:sp>
        <p:nvSpPr>
          <p:cNvPr id="5" name="TextBox 4"/>
          <p:cNvSpPr txBox="1"/>
          <p:nvPr/>
        </p:nvSpPr>
        <p:spPr>
          <a:xfrm>
            <a:off x="6115050" y="321972"/>
            <a:ext cx="5849423" cy="2616101"/>
          </a:xfrm>
          <a:prstGeom prst="rect">
            <a:avLst/>
          </a:prstGeom>
          <a:noFill/>
        </p:spPr>
        <p:txBody>
          <a:bodyPr wrap="square" rtlCol="0">
            <a:spAutoFit/>
          </a:bodyPr>
          <a:lstStyle/>
          <a:p>
            <a:r>
              <a:rPr lang="en-US" sz="2800" dirty="0" smtClean="0"/>
              <a:t>When not </a:t>
            </a:r>
            <a:r>
              <a:rPr lang="en-US" sz="2800" dirty="0"/>
              <a:t>to use</a:t>
            </a:r>
            <a:br>
              <a:rPr lang="en-US" sz="2800" dirty="0"/>
            </a:br>
            <a:r>
              <a:rPr lang="en-US" sz="2800" dirty="0"/>
              <a:t>1. </a:t>
            </a:r>
            <a:r>
              <a:rPr lang="en-US" dirty="0"/>
              <a:t>AWS Lambda completely depended on AWS for the infrastructure; you cannot install anything additional software if your code demands it</a:t>
            </a:r>
            <a:r>
              <a:rPr lang="en-US" dirty="0" smtClean="0"/>
              <a:t>.</a:t>
            </a:r>
          </a:p>
          <a:p>
            <a:r>
              <a:rPr lang="en-US" dirty="0"/>
              <a:t/>
            </a:r>
            <a:br>
              <a:rPr lang="en-US" dirty="0"/>
            </a:br>
            <a:r>
              <a:rPr lang="en-US" dirty="0"/>
              <a:t>2. not suitable for small projects</a:t>
            </a:r>
            <a:r>
              <a:rPr lang="en-US" dirty="0" smtClean="0"/>
              <a:t>.</a:t>
            </a:r>
            <a:r>
              <a:rPr lang="en-US" dirty="0"/>
              <a:t/>
            </a:r>
            <a:br>
              <a:rPr lang="en-US" dirty="0"/>
            </a:br>
            <a:r>
              <a:rPr lang="en-US" dirty="0"/>
              <a:t>3. Continuously running and long running process</a:t>
            </a:r>
            <a:br>
              <a:rPr lang="en-US" dirty="0"/>
            </a:br>
            <a:r>
              <a:rPr lang="en-US" dirty="0"/>
              <a:t>4. complex business logic with multiple transaction</a:t>
            </a:r>
          </a:p>
        </p:txBody>
      </p:sp>
    </p:spTree>
    <p:extLst>
      <p:ext uri="{BB962C8B-B14F-4D97-AF65-F5344CB8AC3E}">
        <p14:creationId xmlns:p14="http://schemas.microsoft.com/office/powerpoint/2010/main" val="2361712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858" y="-38637"/>
            <a:ext cx="11734284" cy="1188412"/>
          </a:xfrm>
        </p:spPr>
        <p:txBody>
          <a:bodyPr>
            <a:normAutofit/>
          </a:bodyPr>
          <a:lstStyle/>
          <a:p>
            <a:r>
              <a:rPr lang="en-US" dirty="0" smtClean="0"/>
              <a:t>When to trigger Lambda function</a:t>
            </a:r>
            <a:endParaRPr lang="en-US" dirty="0"/>
          </a:p>
        </p:txBody>
      </p:sp>
      <p:pic>
        <p:nvPicPr>
          <p:cNvPr id="4" name="Content Placeholder 3"/>
          <p:cNvPicPr>
            <a:picLocks noGrp="1" noChangeAspect="1"/>
          </p:cNvPicPr>
          <p:nvPr>
            <p:ph idx="1"/>
          </p:nvPr>
        </p:nvPicPr>
        <p:blipFill>
          <a:blip r:embed="rId2"/>
          <a:stretch>
            <a:fillRect/>
          </a:stretch>
        </p:blipFill>
        <p:spPr>
          <a:xfrm>
            <a:off x="228858" y="3380705"/>
            <a:ext cx="11606827" cy="3251915"/>
          </a:xfrm>
          <a:prstGeom prst="rect">
            <a:avLst/>
          </a:prstGeom>
        </p:spPr>
      </p:pic>
      <p:sp>
        <p:nvSpPr>
          <p:cNvPr id="3" name="TextBox 2"/>
          <p:cNvSpPr txBox="1"/>
          <p:nvPr/>
        </p:nvSpPr>
        <p:spPr>
          <a:xfrm>
            <a:off x="463639" y="1420232"/>
            <a:ext cx="11628292" cy="2031325"/>
          </a:xfrm>
          <a:prstGeom prst="rect">
            <a:avLst/>
          </a:prstGeom>
          <a:noFill/>
        </p:spPr>
        <p:txBody>
          <a:bodyPr wrap="square" rtlCol="0">
            <a:spAutoFit/>
          </a:bodyPr>
          <a:lstStyle/>
          <a:p>
            <a:r>
              <a:rPr lang="en-US" dirty="0"/>
              <a:t>Example of when to call lambda function -</a:t>
            </a:r>
          </a:p>
          <a:p>
            <a:pPr lvl="1"/>
            <a:r>
              <a:rPr lang="en-US" dirty="0"/>
              <a:t>Upload files in an S3 bucket	</a:t>
            </a:r>
          </a:p>
          <a:p>
            <a:pPr lvl="1"/>
            <a:r>
              <a:rPr lang="en-US" dirty="0"/>
              <a:t>When HTTP get/post endpoint URL is hit</a:t>
            </a:r>
          </a:p>
          <a:p>
            <a:pPr lvl="1"/>
            <a:r>
              <a:rPr lang="en-US" dirty="0"/>
              <a:t>For adding/modifying and deleting Dynamo DB </a:t>
            </a:r>
            <a:r>
              <a:rPr lang="en-US" dirty="0" smtClean="0"/>
              <a:t>tables</a:t>
            </a:r>
            <a:endParaRPr lang="en-US" dirty="0"/>
          </a:p>
          <a:p>
            <a:pPr lvl="1"/>
            <a:r>
              <a:rPr lang="en-US" dirty="0"/>
              <a:t>Push </a:t>
            </a:r>
            <a:r>
              <a:rPr lang="en-US" dirty="0" smtClean="0"/>
              <a:t>notification</a:t>
            </a:r>
            <a:r>
              <a:rPr lang="en-US" dirty="0"/>
              <a:t>	</a:t>
            </a:r>
          </a:p>
          <a:p>
            <a:pPr lvl="1"/>
            <a:r>
              <a:rPr lang="en-US" dirty="0"/>
              <a:t>Email sending</a:t>
            </a:r>
          </a:p>
          <a:p>
            <a:endParaRPr lang="en-US" dirty="0"/>
          </a:p>
        </p:txBody>
      </p:sp>
    </p:spTree>
    <p:extLst>
      <p:ext uri="{BB962C8B-B14F-4D97-AF65-F5344CB8AC3E}">
        <p14:creationId xmlns:p14="http://schemas.microsoft.com/office/powerpoint/2010/main" val="443947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lambda function works ?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565" y="2147597"/>
            <a:ext cx="9030683" cy="4351338"/>
          </a:xfrm>
        </p:spPr>
      </p:pic>
    </p:spTree>
    <p:extLst>
      <p:ext uri="{BB962C8B-B14F-4D97-AF65-F5344CB8AC3E}">
        <p14:creationId xmlns:p14="http://schemas.microsoft.com/office/powerpoint/2010/main" val="22744506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Step by step approach to build AWS Lambda</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dirty="0" smtClean="0"/>
              <a:t>1st session -&gt; </a:t>
            </a:r>
          </a:p>
          <a:p>
            <a:r>
              <a:rPr lang="en-US" sz="1600" dirty="0" smtClean="0"/>
              <a:t>Install AWS Toolkit in visual studio from Extensions. </a:t>
            </a:r>
          </a:p>
          <a:p>
            <a:r>
              <a:rPr lang="en-US" sz="1600" dirty="0" smtClean="0"/>
              <a:t>Create a AWS Lambda Project and explain the project structure. </a:t>
            </a:r>
          </a:p>
          <a:p>
            <a:r>
              <a:rPr lang="en-US" sz="1600" dirty="0" smtClean="0"/>
              <a:t>Create an IAM User with roles to get the access key id and secret key. </a:t>
            </a:r>
            <a:endParaRPr lang="en-US" sz="1600" dirty="0"/>
          </a:p>
          <a:p>
            <a:r>
              <a:rPr lang="en-US" sz="1600" dirty="0" smtClean="0"/>
              <a:t>Add logger and Publish the Lambda project and test the function.</a:t>
            </a:r>
          </a:p>
          <a:p>
            <a:pPr marL="0" indent="0">
              <a:buNone/>
            </a:pPr>
            <a:r>
              <a:rPr lang="en-US" sz="1600" dirty="0" smtClean="0"/>
              <a:t> </a:t>
            </a:r>
          </a:p>
          <a:p>
            <a:pPr marL="0" indent="0">
              <a:buNone/>
            </a:pPr>
            <a:r>
              <a:rPr lang="en-US" sz="2000" dirty="0" smtClean="0"/>
              <a:t>2</a:t>
            </a:r>
            <a:r>
              <a:rPr lang="en-US" sz="2000" baseline="30000" dirty="0" smtClean="0"/>
              <a:t>nd</a:t>
            </a:r>
            <a:r>
              <a:rPr lang="en-US" sz="2000" dirty="0" smtClean="0"/>
              <a:t> session -&gt; </a:t>
            </a:r>
          </a:p>
          <a:p>
            <a:r>
              <a:rPr lang="en-US" sz="1600" dirty="0" smtClean="0"/>
              <a:t>API Gateway proxy request and response to handle request and response of REST API. </a:t>
            </a:r>
          </a:p>
          <a:p>
            <a:r>
              <a:rPr lang="en-US" sz="1600" dirty="0" smtClean="0"/>
              <a:t>Explain &amp; Create an table in Dynamo DB (No SQL Database )</a:t>
            </a:r>
          </a:p>
          <a:p>
            <a:r>
              <a:rPr lang="en-US" sz="1600" dirty="0" smtClean="0"/>
              <a:t>Build a lambda function to Add &amp; Get Items from a Dynamo DB table. </a:t>
            </a:r>
          </a:p>
          <a:p>
            <a:r>
              <a:rPr lang="en-US" sz="1600" dirty="0"/>
              <a:t>Create an API Gateway (build REST API </a:t>
            </a:r>
            <a:r>
              <a:rPr lang="en-US" sz="1600" dirty="0" smtClean="0"/>
              <a:t>) and Integrate it with the lambda function.</a:t>
            </a:r>
            <a:endParaRPr lang="en-US" sz="1600" dirty="0"/>
          </a:p>
          <a:p>
            <a:endParaRPr lang="en-US" sz="1600" dirty="0"/>
          </a:p>
        </p:txBody>
      </p:sp>
    </p:spTree>
    <p:extLst>
      <p:ext uri="{BB962C8B-B14F-4D97-AF65-F5344CB8AC3E}">
        <p14:creationId xmlns:p14="http://schemas.microsoft.com/office/powerpoint/2010/main" val="4268240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796</TotalTime>
  <Words>352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Baskerville Old Face</vt:lpstr>
      <vt:lpstr>Corbel</vt:lpstr>
      <vt:lpstr>Depth</vt:lpstr>
      <vt:lpstr>Building  AWS Lambda  Function  Integrate With  API Gateway</vt:lpstr>
      <vt:lpstr>AWS (Amazon Web Service)</vt:lpstr>
      <vt:lpstr>Serverless Application</vt:lpstr>
      <vt:lpstr>Some useful services to build Serverless Application</vt:lpstr>
      <vt:lpstr>AWS Lambda</vt:lpstr>
      <vt:lpstr>AWS Lambda When to use  1. You Only Pay for What You Use  2. You do not need to set up any Virtual Machine.  3. Executes AWS Lambda Code when it is triggered by AWS services </vt:lpstr>
      <vt:lpstr>When to trigger Lambda function</vt:lpstr>
      <vt:lpstr>How lambda function works ? </vt:lpstr>
      <vt:lpstr>Step by step approach to build AWS Lambda</vt:lpstr>
      <vt:lpstr>References</vt:lpstr>
      <vt:lpstr>The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Title</dc:title>
  <dc:creator>Microsoft account</dc:creator>
  <cp:lastModifiedBy>Microsoft account</cp:lastModifiedBy>
  <cp:revision>42</cp:revision>
  <dcterms:created xsi:type="dcterms:W3CDTF">2021-06-25T14:43:50Z</dcterms:created>
  <dcterms:modified xsi:type="dcterms:W3CDTF">2021-06-29T15:57:14Z</dcterms:modified>
</cp:coreProperties>
</file>