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85800" y="2286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85800" y="1314450"/>
            <a:ext cx="7772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A0019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A0019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A001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685800" y="2286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1314450"/>
            <a:ext cx="38100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A0019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A0019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A0019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A0019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A0019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A0019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A0019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A0019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48200" y="1314450"/>
            <a:ext cx="38100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A0019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A0019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A0019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A0019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A0019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A0019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A0019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A0019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722312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722312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A0019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2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A0019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A0019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A001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_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efaul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2" type="sldNum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 rot="5400000">
            <a:off x="5457749" y="1285950"/>
            <a:ext cx="40578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 rot="5400000">
            <a:off x="1495349" y="-580950"/>
            <a:ext cx="40578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A0019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A0019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A001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685800" y="2286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 rot="5400000">
            <a:off x="3086099" y="-1085850"/>
            <a:ext cx="2971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A0019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A0019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A001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A0019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A0019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A0019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A0019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A0019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A001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A0019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A0019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A0019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85800" y="2286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A0019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A0019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A001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A001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3" type="body"/>
          </p:nvPr>
        </p:nvSpPr>
        <p:spPr>
          <a:xfrm>
            <a:off x="4645025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A0019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A0019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A001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A001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0" y="2286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85800" y="1314450"/>
            <a:ext cx="7772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A0019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A0019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A001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Shape 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57700"/>
            <a:ext cx="9145500" cy="685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 4061 Discussion 1</a:t>
            </a:r>
            <a:endParaRPr/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3500" lvl="0" marL="342900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1/22/18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685800" y="22860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Structs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1314450"/>
            <a:ext cx="7772400" cy="29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s</a:t>
            </a:r>
            <a:r>
              <a:rPr lang="en"/>
              <a:t>truct point locale = {12, 23};</a:t>
            </a:r>
            <a:endParaRPr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printf(“Point is located at: %d, %d”, locale.x, locale.y);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85800" y="22860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1314450"/>
            <a:ext cx="7772400" cy="29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You will need to interact with Linux via the cmd line for this course.</a:t>
            </a:r>
            <a:endParaRPr/>
          </a:p>
          <a:p>
            <a: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You can access the bash shell remotely via ssh (Mac) or PuTTY (Windows).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85800" y="22860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Bash cmds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1314450"/>
            <a:ext cx="7772400" cy="29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c</a:t>
            </a:r>
            <a:r>
              <a:rPr lang="en"/>
              <a:t>d			-	Change directory</a:t>
            </a:r>
            <a:endParaRPr/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l</a:t>
            </a:r>
            <a:r>
              <a:rPr lang="en"/>
              <a:t>s			-	List all files in directory</a:t>
            </a:r>
            <a:endParaRPr/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l</a:t>
            </a:r>
            <a:r>
              <a:rPr lang="en"/>
              <a:t>s -l		-	List all files (with metadata)</a:t>
            </a:r>
            <a:endParaRPr/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./prgrm	-	Execute file ‘prgrm’</a:t>
            </a:r>
            <a:endParaRPr/>
          </a:p>
          <a:p>
            <a: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m</a:t>
            </a:r>
            <a:r>
              <a:rPr lang="en"/>
              <a:t>an		-	View manual of a cmd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685800" y="22860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Chmod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0" y="1085850"/>
            <a:ext cx="9144000" cy="29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c</a:t>
            </a:r>
            <a:r>
              <a:rPr lang="en"/>
              <a:t>hmod 0UGO file.c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400"/>
              <a:t>1 = read, 2 = write, 4 = execute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400"/>
              <a:t>Ex: chmod 0731 foo.c </a:t>
            </a:r>
            <a:r>
              <a:rPr b="1" lang="en" sz="2400"/>
              <a:t>OR</a:t>
            </a:r>
            <a:r>
              <a:rPr lang="en" sz="2400"/>
              <a:t> chmod u+rwx g+rw o+r foo.c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400"/>
              <a:t>The above gives all permissions to the file owner, read and write permissions to members of the user’s group, and read-only permissions to all other users.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685800" y="22860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GCC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1314450"/>
            <a:ext cx="7772400" cy="29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GNU C Compiler (GCC)</a:t>
            </a:r>
            <a:endParaRPr/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Compiler we will be using for this course.</a:t>
            </a:r>
            <a:endParaRPr/>
          </a:p>
          <a:p>
            <a: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Your programs must compile with the gcc version on the lab machines to receive credit.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685800" y="22860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GCC (continued)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1314450"/>
            <a:ext cx="7772400" cy="29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-o flag indicates what to name the output.</a:t>
            </a:r>
            <a:endParaRPr/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-g flag to compile with debug symbols.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685800" y="22860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1314450"/>
            <a:ext cx="7772400" cy="29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Make files provide an easy way to store cmd line command scripts to run in a single command.</a:t>
            </a:r>
            <a:endParaRPr/>
          </a:p>
          <a:p>
            <a: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"/>
              <a:t>Ex: ‘make prgrm1’ runs the make script to build prgrm1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685800" y="22860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Example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0" y="1085850"/>
            <a:ext cx="9144000" cy="3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800"/>
              <a:t>CC = gcc;</a:t>
            </a:r>
            <a:endParaRPr sz="2800"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800"/>
              <a:t>CFLG = -std=c99</a:t>
            </a:r>
            <a:endParaRPr sz="2800"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800"/>
              <a:t>DBGFLG = -g</a:t>
            </a:r>
            <a:endParaRPr sz="2800"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2800"/>
              <a:t>m</a:t>
            </a:r>
            <a:r>
              <a:rPr b="1" lang="en" sz="2800"/>
              <a:t>ake:</a:t>
            </a:r>
            <a:r>
              <a:rPr lang="en" sz="2800"/>
              <a:t> $(CC) $(CFLG) -o prgrm1.o input.c</a:t>
            </a:r>
            <a:endParaRPr sz="2800"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2800"/>
              <a:t>debug:</a:t>
            </a:r>
            <a:r>
              <a:rPr lang="en" sz="2800"/>
              <a:t> $(CC) $(CFLG) $(DBGFLG) -o prgrm1.o input.c</a:t>
            </a:r>
            <a:endParaRPr sz="2800"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2800"/>
              <a:t>c</a:t>
            </a:r>
            <a:r>
              <a:rPr b="1" lang="en" sz="2800"/>
              <a:t>lean:</a:t>
            </a:r>
            <a:r>
              <a:rPr lang="en" sz="2800"/>
              <a:t> rm prgrm1.o</a:t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685800" y="22860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with GDB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1314450"/>
            <a:ext cx="7772400" cy="29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GNU Debugger (GDB)</a:t>
            </a:r>
            <a:endParaRPr/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Default debugger for GNU C.</a:t>
            </a:r>
            <a:endParaRPr/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To use GDB, you must compile with -g</a:t>
            </a:r>
            <a:endParaRPr/>
          </a:p>
          <a:p>
            <a: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To run: gdb ./prgrm1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GDB Commands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857400"/>
            <a:ext cx="7772400" cy="29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r		: Run the program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b N	: Set breakpoint at line N.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b fn	: Set breakpoint at start of function fn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s		: Runs next line (if paused)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f 		: Runs the rest of current function (if paused)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s N	: Runs next N lines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p var	: Prints value of variable var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bt		: Print stack trace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q		: Quits GDB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685800" y="22860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</a:t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1314450"/>
            <a:ext cx="7772400" cy="29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C Programming Review</a:t>
            </a:r>
            <a:endParaRPr/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Bash, GCC, Make and GDB</a:t>
            </a:r>
            <a:endParaRPr/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 u="sng"/>
              <a:t>Graded</a:t>
            </a:r>
            <a:r>
              <a:rPr lang="en"/>
              <a:t> exercise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Graded Example Program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0" y="857400"/>
            <a:ext cx="9144000" cy="3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" sz="3000"/>
              <a:t>In the file</a:t>
            </a:r>
            <a:r>
              <a:rPr lang="en" sz="3000"/>
              <a:t>s</a:t>
            </a:r>
            <a:r>
              <a:rPr lang="en" sz="3000"/>
              <a:t> for today, there is a </a:t>
            </a:r>
            <a:r>
              <a:rPr lang="en" sz="3000"/>
              <a:t>makefile (makefile)</a:t>
            </a:r>
            <a:r>
              <a:rPr lang="en" sz="3000"/>
              <a:t>, a C file (intro.c) and a compiled program (sol.o).</a:t>
            </a:r>
            <a:endParaRPr sz="3000"/>
          </a:p>
          <a:p>
            <a:pPr indent="-419100" lvl="0" marL="457200" rtl="0"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" sz="3000"/>
              <a:t>You are to debug intro.c until it compiles (using make) and runs like sol.o.</a:t>
            </a:r>
            <a:endParaRPr sz="3000"/>
          </a:p>
          <a:p>
            <a:pPr indent="-419100" lvl="1" marL="914400" rtl="0">
              <a:spcBef>
                <a:spcPts val="1000"/>
              </a:spcBef>
              <a:spcAft>
                <a:spcPts val="0"/>
              </a:spcAft>
              <a:buSzPts val="3000"/>
              <a:buChar char="–"/>
            </a:pPr>
            <a:r>
              <a:rPr lang="en" sz="3000"/>
              <a:t>You must follow instructions in comments.</a:t>
            </a:r>
            <a:endParaRPr sz="3000"/>
          </a:p>
          <a:p>
            <a:pPr indent="-419100" lvl="1" marL="914400">
              <a:spcBef>
                <a:spcPts val="1000"/>
              </a:spcBef>
              <a:spcAft>
                <a:spcPts val="1000"/>
              </a:spcAft>
              <a:buSzPts val="3000"/>
              <a:buChar char="–"/>
            </a:pPr>
            <a:r>
              <a:rPr lang="en" sz="3000"/>
              <a:t>You should not need to alter the makefile.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685800" y="22860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Programming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1314450"/>
            <a:ext cx="7772400" cy="29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Basics</a:t>
            </a:r>
            <a:endParaRPr/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Pointers</a:t>
            </a:r>
            <a:endParaRPr/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Memory Allocation</a:t>
            </a:r>
            <a:endParaRPr/>
          </a:p>
          <a:p>
            <a: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Structs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85800" y="22860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Basics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1314450"/>
            <a:ext cx="7772400" cy="29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Variables are typed, ex: </a:t>
            </a:r>
            <a:r>
              <a:rPr lang="en">
                <a:solidFill>
                  <a:srgbClr val="FF0000"/>
                </a:solidFill>
              </a:rPr>
              <a:t>int</a:t>
            </a:r>
            <a:r>
              <a:rPr lang="en"/>
              <a:t> x = 5;</a:t>
            </a:r>
            <a:endParaRPr/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Functions declared first with return type</a:t>
            </a:r>
            <a:endParaRPr/>
          </a:p>
          <a:p>
            <a: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"/>
              <a:t>Ex: </a:t>
            </a:r>
            <a:r>
              <a:rPr lang="en">
                <a:solidFill>
                  <a:srgbClr val="FF0000"/>
                </a:solidFill>
              </a:rPr>
              <a:t>i</a:t>
            </a:r>
            <a:r>
              <a:rPr lang="en">
                <a:solidFill>
                  <a:srgbClr val="FF0000"/>
                </a:solidFill>
              </a:rPr>
              <a:t>nt</a:t>
            </a:r>
            <a:r>
              <a:rPr lang="en"/>
              <a:t> getCount();	</a:t>
            </a:r>
            <a:r>
              <a:rPr lang="en">
                <a:solidFill>
                  <a:srgbClr val="6AA84F"/>
                </a:solidFill>
              </a:rPr>
              <a:t>// Returns an integer</a:t>
            </a:r>
            <a:endParaRPr>
              <a:solidFill>
                <a:srgbClr val="6AA84F"/>
              </a:solidFill>
            </a:endParaRPr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Print to stdout with printf(char*, ...);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685800" y="22860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1314450"/>
            <a:ext cx="7772400" cy="29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Pointers are declared with the *.</a:t>
            </a:r>
            <a:endParaRPr/>
          </a:p>
          <a:p>
            <a: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"/>
              <a:t>Ex: </a:t>
            </a:r>
            <a:r>
              <a:rPr lang="en">
                <a:solidFill>
                  <a:srgbClr val="FF0000"/>
                </a:solidFill>
              </a:rPr>
              <a:t>int*</a:t>
            </a:r>
            <a:r>
              <a:rPr lang="en"/>
              <a:t> p;</a:t>
            </a:r>
            <a:endParaRPr/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Pointers must point to memory.</a:t>
            </a:r>
            <a:endParaRPr/>
          </a:p>
          <a:p>
            <a: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"/>
              <a:t>Ex: p = x; </a:t>
            </a:r>
            <a:r>
              <a:rPr b="1" lang="en"/>
              <a:t>OR</a:t>
            </a:r>
            <a:r>
              <a:rPr lang="en"/>
              <a:t> p = (int*) malloc(sizeof(int));</a:t>
            </a:r>
            <a:endParaRPr/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Why sizeof(int)?</a:t>
            </a:r>
            <a:endParaRPr/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Why do we cast malloc to int*?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685800" y="22860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Pointers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1314450"/>
            <a:ext cx="7772400" cy="29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Pointers have three possible uses.</a:t>
            </a:r>
            <a:endParaRPr/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i</a:t>
            </a:r>
            <a:r>
              <a:rPr lang="en"/>
              <a:t>nt* p = x;	</a:t>
            </a:r>
            <a:r>
              <a:rPr lang="en">
                <a:solidFill>
                  <a:srgbClr val="6AA84F"/>
                </a:solidFill>
              </a:rPr>
              <a:t>// Declaration</a:t>
            </a:r>
            <a:endParaRPr>
              <a:solidFill>
                <a:srgbClr val="6AA84F"/>
              </a:solidFill>
            </a:endParaRPr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printf(p);	</a:t>
            </a:r>
            <a:r>
              <a:rPr lang="en">
                <a:solidFill>
                  <a:srgbClr val="6AA84F"/>
                </a:solidFill>
              </a:rPr>
              <a:t>// Prints address p points to</a:t>
            </a:r>
            <a:endParaRPr>
              <a:solidFill>
                <a:srgbClr val="6AA84F"/>
              </a:solidFill>
            </a:endParaRPr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printf(&amp;p);	</a:t>
            </a:r>
            <a:r>
              <a:rPr lang="en">
                <a:solidFill>
                  <a:srgbClr val="6AA84F"/>
                </a:solidFill>
              </a:rPr>
              <a:t>// Prints address of p</a:t>
            </a:r>
            <a:endParaRPr>
              <a:solidFill>
                <a:srgbClr val="6AA84F"/>
              </a:solidFill>
            </a:endParaRPr>
          </a:p>
          <a:p>
            <a: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printf(*p);	</a:t>
            </a:r>
            <a:r>
              <a:rPr lang="en">
                <a:solidFill>
                  <a:srgbClr val="6AA84F"/>
                </a:solidFill>
              </a:rPr>
              <a:t>// Prints value at address p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85800" y="22860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 and Functions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1314450"/>
            <a:ext cx="7772400" cy="29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v</a:t>
            </a:r>
            <a:r>
              <a:rPr lang="en"/>
              <a:t>oid foo(int* bar)	&lt;- Takes in int pointer</a:t>
            </a:r>
            <a:endParaRPr/>
          </a:p>
          <a:p>
            <a: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"/>
              <a:t>Changes to bar persist after scope of foo()</a:t>
            </a:r>
            <a:endParaRPr/>
          </a:p>
          <a:p>
            <a: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When returning a pointer from a function, </a:t>
            </a:r>
            <a:r>
              <a:rPr b="1" lang="en" u="sng"/>
              <a:t>the memory it points to must have been allocated using malloc</a:t>
            </a:r>
            <a:r>
              <a:rPr lang="en"/>
              <a:t>. Why?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685800" y="22860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Allocation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1314450"/>
            <a:ext cx="7772400" cy="29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i</a:t>
            </a:r>
            <a:r>
              <a:rPr lang="en"/>
              <a:t>nt x = 5;</a:t>
            </a:r>
            <a:r>
              <a:rPr lang="en"/>
              <a:t>	</a:t>
            </a:r>
            <a:r>
              <a:rPr lang="en">
                <a:solidFill>
                  <a:srgbClr val="6AA84F"/>
                </a:solidFill>
              </a:rPr>
              <a:t>// Allocated on stack.</a:t>
            </a:r>
            <a:endParaRPr>
              <a:solidFill>
                <a:srgbClr val="6AA84F"/>
              </a:solidFill>
            </a:endParaRPr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i</a:t>
            </a:r>
            <a:r>
              <a:rPr lang="en"/>
              <a:t>nt* y = (*int) malloc(sizeof(int));</a:t>
            </a:r>
            <a:endParaRPr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	*y = 5;</a:t>
            </a:r>
            <a:r>
              <a:rPr lang="en"/>
              <a:t>		</a:t>
            </a:r>
            <a:r>
              <a:rPr lang="en">
                <a:solidFill>
                  <a:srgbClr val="6AA84F"/>
                </a:solidFill>
              </a:rPr>
              <a:t>// Allocated on heap.</a:t>
            </a:r>
            <a:endParaRPr>
              <a:solidFill>
                <a:srgbClr val="6AA84F"/>
              </a:solidFill>
            </a:endParaRPr>
          </a:p>
          <a:p>
            <a:pPr indent="-431800" lvl="0" marL="45720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Memory on stack persists only for that function call. Heap persists until free().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685800" y="22860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Structs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1085850"/>
            <a:ext cx="7772400" cy="29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C’s primitive version of objects.</a:t>
            </a:r>
            <a:endParaRPr/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Creates a compound data structure for storing related data of different types.</a:t>
            </a:r>
            <a:endParaRPr/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Ex: </a:t>
            </a:r>
            <a:r>
              <a:rPr lang="en"/>
              <a:t>struct point{</a:t>
            </a:r>
            <a:endParaRPr/>
          </a:p>
          <a:p>
            <a:pPr indent="45720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	int x;</a:t>
            </a:r>
            <a:endParaRPr/>
          </a:p>
          <a:p>
            <a:pPr indent="45720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	Int y; 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2D-3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