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20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BB99-1924-0AED-4BBD-F8BF24819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772F6-1BE6-794F-5653-9339A586A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00010-7D06-91F0-7B13-B024CFD1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352B-7935-4CAD-A43E-B1678406793C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5D2CE-E5E9-6C88-07B5-0BD54135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2060D-B410-BFE7-E605-F943CC5A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466F-0D25-40AA-B49A-D29AAD2E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3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82B8-A884-B55E-F1F0-B5773E32A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D127E-49D1-C2A2-63CB-87414CED8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069ED-AC39-B8E9-0A4C-9C6DE2EE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352B-7935-4CAD-A43E-B1678406793C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7B289-4D0F-6615-1771-4AFBAABFB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61D3F-E895-6049-F961-1B4B8A24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466F-0D25-40AA-B49A-D29AAD2E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9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7C75-5077-3A12-4540-1F41958FC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0E996-810A-435B-2AE6-E3F68F789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4F2DD-5709-8ECC-413E-BBAFF57A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352B-7935-4CAD-A43E-B1678406793C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E37FB-EBC2-3221-0E2B-75775409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8F775-7902-A8B2-0E31-E61588C8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466F-0D25-40AA-B49A-D29AAD2E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0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7A1B-6E20-C523-1562-44A748AA5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EE574-1B7B-B520-E5DC-6BD94AB53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DCDAE-329D-BE1B-ECB3-7E3AE147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352B-7935-4CAD-A43E-B1678406793C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F6161-1223-3131-A56A-44F1A596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C8A47-B251-1925-9348-802BE6FB8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466F-0D25-40AA-B49A-D29AAD2E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0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A7F3-266A-A255-889B-862B9D57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4DB85-B275-A697-A044-5216DE328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6413F-3851-30CA-85D5-64563C1B2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352B-7935-4CAD-A43E-B1678406793C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E589-DB4E-51A1-BAEF-93519FD9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054B8-BB53-8F93-9563-F38A28CD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466F-0D25-40AA-B49A-D29AAD2E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9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D2F1-48D9-B823-DC29-F626B3430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217D6-3C4C-8033-9211-B065A7BE4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24560-551B-B85E-9A6D-8357F0F7D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B7ED9-2A3F-EA02-44C3-88632B67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352B-7935-4CAD-A43E-B1678406793C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EA061-A972-927E-8BCE-96C024FBC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185B1-E99F-88E0-3B89-F4083179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466F-0D25-40AA-B49A-D29AAD2E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3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FE90-F925-25C8-EF72-D666AD520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1ACD3-CABB-CBB5-E4D3-A2830F766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6A3CD-CC6C-5EA5-1AD6-5FFACDDF5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2A3DD-116A-E96C-FBE0-77593E387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5FD280-3DA1-B35E-5E77-EF0EC09CE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0A7A4F-4112-D297-0D50-FEFEED472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352B-7935-4CAD-A43E-B1678406793C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929E8E-D350-C385-5A65-4F206E4E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E9317-34BB-0B11-8B59-FF95F21A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466F-0D25-40AA-B49A-D29AAD2E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9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8CF9-D940-85D7-7F62-E9CB54CBF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3655D5-B2D7-89E2-529C-E0BD96A9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352B-7935-4CAD-A43E-B1678406793C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499A5-D721-3166-4FA0-7E51D2D17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E9AA4-CC46-0174-A7CD-9474A54C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466F-0D25-40AA-B49A-D29AAD2E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6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CAF332-3E2E-EE43-06E9-9FE70E8B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352B-7935-4CAD-A43E-B1678406793C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EF5F-0E45-75D9-DA83-F7AC382B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F4882-4EEB-EBC7-D967-634DE685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466F-0D25-40AA-B49A-D29AAD2E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3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87BBB-EB0B-9373-F9D4-7C5FC105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65390-CA41-7C82-F8C1-4B95DDDA6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7AB44-5ED9-1206-E1E9-0AE1AC083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DDCDA-EE0F-C2C0-A686-6A15C47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352B-7935-4CAD-A43E-B1678406793C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0A53D-630C-FF02-BF36-EB87C50C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85139-714C-363B-C463-7BEA4CA0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466F-0D25-40AA-B49A-D29AAD2E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4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EE83-C00C-BBA4-DBBF-B43B615A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615A7A-FC4B-2367-A620-2214EB7CA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40687-2F9C-D4FF-887A-C9F20D996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5BA7B-3069-1B54-1941-DDA2A04B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352B-7935-4CAD-A43E-B1678406793C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59870-665C-1476-6F2D-48C570EC0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57F72-A4F2-78AC-9F54-62717D30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466F-0D25-40AA-B49A-D29AAD2E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50643-EC02-6890-5176-9C1F1CB93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A2D35-E573-422D-362E-0F359F30B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07899-DD45-8AD9-5E3A-5D188E723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FA352B-7935-4CAD-A43E-B1678406793C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9B177-20E8-DB5C-0962-1EF821ACA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5D606-DF1E-4955-13CA-1FF2A465E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2C466F-0D25-40AA-B49A-D29AAD2E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6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4DCC4-66D1-0FD0-44B4-4D4955EF03BE}"/>
              </a:ext>
            </a:extLst>
          </p:cNvPr>
          <p:cNvSpPr/>
          <p:nvPr/>
        </p:nvSpPr>
        <p:spPr>
          <a:xfrm>
            <a:off x="1654195" y="3251962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A2B2EE-9796-E46D-9726-209691D4390E}"/>
              </a:ext>
            </a:extLst>
          </p:cNvPr>
          <p:cNvSpPr/>
          <p:nvPr/>
        </p:nvSpPr>
        <p:spPr>
          <a:xfrm>
            <a:off x="2009061" y="3251962"/>
            <a:ext cx="354076" cy="3540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9B8C2A-5CF1-068D-C6A3-D88A86A62A3B}"/>
              </a:ext>
            </a:extLst>
          </p:cNvPr>
          <p:cNvSpPr/>
          <p:nvPr/>
        </p:nvSpPr>
        <p:spPr>
          <a:xfrm>
            <a:off x="2363136" y="3251962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C4611C-BCC4-0C4E-E565-C626DCDB2CEC}"/>
              </a:ext>
            </a:extLst>
          </p:cNvPr>
          <p:cNvSpPr/>
          <p:nvPr/>
        </p:nvSpPr>
        <p:spPr>
          <a:xfrm>
            <a:off x="2718004" y="3251962"/>
            <a:ext cx="354076" cy="3540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FEB14-A8EE-9E11-840D-5CC28E286A82}"/>
              </a:ext>
            </a:extLst>
          </p:cNvPr>
          <p:cNvSpPr txBox="1"/>
          <p:nvPr/>
        </p:nvSpPr>
        <p:spPr>
          <a:xfrm>
            <a:off x="1197205" y="480767"/>
            <a:ext cx="697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An </a:t>
            </a:r>
            <a:r>
              <a:rPr lang="fr-CH" dirty="0" err="1"/>
              <a:t>address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an u32 value (</a:t>
            </a:r>
            <a:r>
              <a:rPr lang="fr-CH" dirty="0" err="1"/>
              <a:t>possibly</a:t>
            </a:r>
            <a:r>
              <a:rPr lang="fr-CH" dirty="0"/>
              <a:t> </a:t>
            </a:r>
            <a:r>
              <a:rPr lang="fr-CH" dirty="0" err="1"/>
              <a:t>uper</a:t>
            </a:r>
            <a:r>
              <a:rPr lang="fr-CH" dirty="0"/>
              <a:t> </a:t>
            </a:r>
            <a:r>
              <a:rPr lang="fr-CH" dirty="0" err="1"/>
              <a:t>bounded</a:t>
            </a:r>
            <a:r>
              <a:rPr lang="fr-CH" dirty="0"/>
              <a:t>) </a:t>
            </a:r>
            <a:r>
              <a:rPr lang="fr-CH" dirty="0" err="1"/>
              <a:t>written</a:t>
            </a:r>
            <a:r>
              <a:rPr lang="fr-CH" dirty="0"/>
              <a:t> in base 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40BF7F-CCBB-48A0-EB43-82A50B574808}"/>
                  </a:ext>
                </a:extLst>
              </p:cNvPr>
              <p:cNvSpPr txBox="1"/>
              <p:nvPr/>
            </p:nvSpPr>
            <p:spPr>
              <a:xfrm>
                <a:off x="8175141" y="526933"/>
                <a:ext cx="3696075" cy="282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=⟨</m:t>
                      </m:r>
                      <m:d>
                        <m:dPr>
                          <m:begChr m:val="["/>
                          <m:endChr m:val="]"/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, [1, 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p>
                        <m:sSup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]⟩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40BF7F-CCBB-48A0-EB43-82A50B574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141" y="526933"/>
                <a:ext cx="3696075" cy="282257"/>
              </a:xfrm>
              <a:prstGeom prst="rect">
                <a:avLst/>
              </a:prstGeom>
              <a:blipFill>
                <a:blip r:embed="rId2"/>
                <a:stretch>
                  <a:fillRect l="-495" t="-4255" r="-2145" b="-36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34DCEDF-FEB5-CABA-8E81-A3B5121A72AA}"/>
              </a:ext>
            </a:extLst>
          </p:cNvPr>
          <p:cNvSpPr txBox="1"/>
          <p:nvPr/>
        </p:nvSpPr>
        <p:spPr>
          <a:xfrm>
            <a:off x="1196147" y="1179921"/>
            <a:ext cx="6789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Values base N are </a:t>
            </a:r>
            <a:r>
              <a:rPr lang="fr-CH" dirty="0" err="1"/>
              <a:t>too</a:t>
            </a:r>
            <a:r>
              <a:rPr lang="fr-CH" dirty="0"/>
              <a:t> large to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efficiently</a:t>
            </a:r>
            <a:r>
              <a:rPr lang="fr-CH" dirty="0"/>
              <a:t> circuit </a:t>
            </a:r>
            <a:r>
              <a:rPr lang="fr-CH" dirty="0" err="1"/>
              <a:t>bootstrapped</a:t>
            </a:r>
            <a:r>
              <a:rPr lang="fr-CH" dirty="0"/>
              <a:t>, </a:t>
            </a:r>
          </a:p>
          <a:p>
            <a:r>
              <a:rPr lang="fr-CH" dirty="0" err="1"/>
              <a:t>so</a:t>
            </a:r>
            <a:r>
              <a:rPr lang="fr-CH" dirty="0"/>
              <a:t> </a:t>
            </a:r>
            <a:r>
              <a:rPr lang="fr-CH" dirty="0" err="1"/>
              <a:t>they</a:t>
            </a:r>
            <a:r>
              <a:rPr lang="fr-CH" dirty="0"/>
              <a:t> are </a:t>
            </a:r>
            <a:r>
              <a:rPr lang="fr-CH" dirty="0" err="1"/>
              <a:t>further</a:t>
            </a:r>
            <a:r>
              <a:rPr lang="fr-CH" dirty="0"/>
              <a:t> </a:t>
            </a:r>
            <a:r>
              <a:rPr lang="fr-CH" dirty="0" err="1"/>
              <a:t>decomposed</a:t>
            </a:r>
            <a:r>
              <a:rPr lang="fr-CH" dirty="0"/>
              <a:t> in </a:t>
            </a:r>
            <a:r>
              <a:rPr lang="fr-CH" dirty="0" err="1"/>
              <a:t>smaller</a:t>
            </a:r>
            <a:r>
              <a:rPr lang="fr-CH" dirty="0"/>
              <a:t> digits, for </a:t>
            </a:r>
            <a:r>
              <a:rPr lang="fr-CH" dirty="0" err="1"/>
              <a:t>example</a:t>
            </a:r>
            <a:r>
              <a:rPr lang="fr-CH" dirty="0"/>
              <a:t> B=64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735AD9-B8C9-CE5E-5724-2E9033116F22}"/>
                  </a:ext>
                </a:extLst>
              </p:cNvPr>
              <p:cNvSpPr txBox="1"/>
              <p:nvPr/>
            </p:nvSpPr>
            <p:spPr>
              <a:xfrm>
                <a:off x="6941800" y="1992871"/>
                <a:ext cx="5040675" cy="11490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CH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sSub>
                                      <m:sSubPr>
                                        <m:ctrlPr>
                                          <a:rPr lang="fr-CH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CH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CH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fr-CH" b="0" i="1" smtClean="0">
                                            <a:latin typeface="Cambria Math" panose="02040503050406030204" pitchFamily="18" charset="0"/>
                                          </a:rPr>
                                          <m:t>,0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fr-CH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fr-CH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CH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CH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fr-CH" b="0" i="1" smtClean="0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  <m:r>
                                      <a:rPr lang="fr-CH" b="0" i="1" smtClean="0">
                                        <a:latin typeface="Cambria Math" panose="02040503050406030204" pitchFamily="18" charset="0"/>
                                      </a:rPr>
                                      <m:t>, …,</m:t>
                                    </m:r>
                                    <m:sSub>
                                      <m:sSubPr>
                                        <m:ctrlPr>
                                          <a:rPr lang="fr-CH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CH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CH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fr-CH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CH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  <m:r>
                                      <a:rPr lang="fr-CH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CH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sSub>
                                      <m:sSubPr>
                                        <m:ctrlPr>
                                          <a:rPr lang="fr-CH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CH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CH" b="0" i="1" smtClean="0">
                                            <a:latin typeface="Cambria Math" panose="02040503050406030204" pitchFamily="18" charset="0"/>
                                          </a:rPr>
                                          <m:t>1,0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fr-CH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fr-CH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CH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CH" b="0" i="1" smtClean="0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  <m:r>
                                      <a:rPr lang="fr-CH" b="0" i="1" smtClean="0">
                                        <a:latin typeface="Cambria Math" panose="02040503050406030204" pitchFamily="18" charset="0"/>
                                      </a:rPr>
                                      <m:t>, …,</m:t>
                                    </m:r>
                                    <m:sSub>
                                      <m:sSubPr>
                                        <m:ctrlPr>
                                          <a:rPr lang="fr-CH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CH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CH" b="0" i="1" smtClean="0">
                                            <a:latin typeface="Cambria Math" panose="020405030504060302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fr-CH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  <m:r>
                                      <a:rPr lang="fr-CH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fr-CH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fr-CH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CH" b="0" i="1" smtClean="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sSub>
                                          <m:sSubPr>
                                            <m:ctrlPr>
                                              <a:rPr lang="fr-CH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CH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fr-CH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fr-CH" b="0" i="1" smtClean="0">
                                                <a:latin typeface="Cambria Math" panose="02040503050406030204" pitchFamily="18" charset="0"/>
                                              </a:rPr>
                                              <m:t>,0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fr-CH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fr-CH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CH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fr-CH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fr-CH" b="0" i="1" smtClean="0">
                                                <a:latin typeface="Cambria Math" panose="02040503050406030204" pitchFamily="18" charset="0"/>
                                              </a:rPr>
                                              <m:t>,1</m:t>
                                            </m:r>
                                          </m:sub>
                                        </m:sSub>
                                        <m:r>
                                          <a:rPr lang="fr-CH" b="0" i="1" smtClean="0">
                                            <a:latin typeface="Cambria Math" panose="02040503050406030204" pitchFamily="18" charset="0"/>
                                          </a:rPr>
                                          <m:t>, …,</m:t>
                                        </m:r>
                                        <m:sSub>
                                          <m:sSubPr>
                                            <m:ctrlPr>
                                              <a:rPr lang="fr-CH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CH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fr-CH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fr-CH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fr-CH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  <m:r>
                                          <a:rPr lang="fr-CH" b="0" i="1" smtClean="0"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CH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fr-CH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fr-CH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CH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fr-CH" b="0" i="1" smtClean="0">
                                        <a:latin typeface="Cambria Math" panose="02040503050406030204" pitchFamily="18" charset="0"/>
                                      </a:rPr>
                                      <m:t>, …,</m:t>
                                    </m:r>
                                    <m:sSup>
                                      <m:sSupPr>
                                        <m:ctrlPr>
                                          <a:rPr lang="fr-CH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CH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fr-CH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p>
                                    </m:sSup>
                                    <m:r>
                                      <a:rPr lang="fr-CH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CH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fr-CH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fr-CH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CH" b="0" i="1" smtClean="0">
                                        <a:latin typeface="Cambria Math" panose="02040503050406030204" pitchFamily="18" charset="0"/>
                                      </a:rPr>
                                      <m:t>𝑁𝐵</m:t>
                                    </m:r>
                                    <m:r>
                                      <a:rPr lang="fr-CH" b="0" i="1" smtClean="0">
                                        <a:latin typeface="Cambria Math" panose="02040503050406030204" pitchFamily="18" charset="0"/>
                                      </a:rPr>
                                      <m:t>, …,</m:t>
                                    </m:r>
                                    <m:r>
                                      <a:rPr lang="fr-CH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sSup>
                                      <m:sSupPr>
                                        <m:ctrlPr>
                                          <a:rPr lang="fr-CH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CH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fr-CH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p>
                                    </m:sSup>
                                    <m:r>
                                      <a:rPr lang="fr-CH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fr-CH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fr-CH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CH" b="0" i="1" smtClean="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sSup>
                                          <m:sSupPr>
                                            <m:ctrlPr>
                                              <a:rPr lang="fr-CH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CH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p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CH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p>
                                        </m:sSup>
                                        <m:r>
                                          <m:rPr>
                                            <m:brk m:alnAt="7"/>
                                          </m:rPr>
                                          <a:rPr lang="fr-CH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fr-CH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CH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p>
                                            <m:r>
                                              <a:rPr lang="fr-CH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p>
                                        </m:sSup>
                                        <m:r>
                                          <a:rPr lang="fr-CH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fr-CH" b="0" i="1" smtClean="0">
                                            <a:latin typeface="Cambria Math" panose="02040503050406030204" pitchFamily="18" charset="0"/>
                                          </a:rPr>
                                          <m:t>, …,</m:t>
                                        </m:r>
                                        <m:sSup>
                                          <m:sSupPr>
                                            <m:ctrlPr>
                                              <a:rPr lang="fr-CH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CH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p>
                                            <m:r>
                                              <a:rPr lang="fr-CH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fr-CH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CH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p>
                                            <m:r>
                                              <a:rPr lang="fr-CH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p>
                                        </m:sSup>
                                        <m:r>
                                          <a:rPr lang="fr-CH" b="0" i="1" smtClean="0"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735AD9-B8C9-CE5E-5724-2E9033116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800" y="1992871"/>
                <a:ext cx="5040675" cy="11490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502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57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Jean-Philippe Bossuat</dc:creator>
  <cp:lastModifiedBy>Jean-Philippe Bossuat</cp:lastModifiedBy>
  <cp:revision>1</cp:revision>
  <dcterms:created xsi:type="dcterms:W3CDTF">2025-01-24T10:26:20Z</dcterms:created>
  <dcterms:modified xsi:type="dcterms:W3CDTF">2025-01-24T13:40:19Z</dcterms:modified>
</cp:coreProperties>
</file>