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9" r:id="rId3"/>
    <p:sldId id="292" r:id="rId4"/>
    <p:sldId id="293" r:id="rId5"/>
    <p:sldId id="294" r:id="rId6"/>
    <p:sldId id="296" r:id="rId7"/>
    <p:sldId id="300" r:id="rId8"/>
    <p:sldId id="299" r:id="rId9"/>
    <p:sldId id="297" r:id="rId10"/>
    <p:sldId id="301" r:id="rId11"/>
    <p:sldId id="291" r:id="rId12"/>
    <p:sldId id="295" r:id="rId13"/>
    <p:sldId id="282" r:id="rId14"/>
  </p:sldIdLst>
  <p:sldSz cx="9144000" cy="5143500" type="screen16x9"/>
  <p:notesSz cx="6858000" cy="9144000"/>
  <p:embeddedFontLst>
    <p:embeddedFont>
      <p:font typeface="Fira Sans Extra Condensed" panose="020B0604020202020204" charset="0"/>
      <p:regular r:id="rId16"/>
      <p:bold r:id="rId17"/>
      <p:italic r:id="rId18"/>
      <p:boldItalic r:id="rId19"/>
    </p:embeddedFont>
    <p:embeddedFont>
      <p:font typeface="Roboto" panose="020B0604020202020204" charset="0"/>
      <p:regular r:id="rId20"/>
      <p:bold r:id="rId21"/>
      <p:italic r:id="rId22"/>
      <p:boldItalic r:id="rId23"/>
    </p:embeddedFont>
    <p:embeddedFont>
      <p:font typeface="Fira Sans Extra Condensed SemiBold"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e42de1c253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e42de1c253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e4c0445b13_0_40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e4c0445b13_0_40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249824"/>
            <a:ext cx="4114800" cy="1863600"/>
          </a:xfrm>
          <a:prstGeom prst="rect">
            <a:avLst/>
          </a:prstGeom>
        </p:spPr>
        <p:txBody>
          <a:bodyPr spcFirstLastPara="1" wrap="square" lIns="91425" tIns="91425" rIns="91425" bIns="91425" anchor="t" anchorCtr="0">
            <a:normAutofit/>
          </a:bodyPr>
          <a:lstStyle>
            <a:lvl1pPr lvl="0">
              <a:spcBef>
                <a:spcPts val="0"/>
              </a:spcBef>
              <a:spcAft>
                <a:spcPts val="0"/>
              </a:spcAft>
              <a:buSzPts val="5200"/>
              <a:buNone/>
              <a:defRPr sz="54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145675"/>
            <a:ext cx="4114800" cy="33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0" y="677145"/>
            <a:ext cx="4241521" cy="11100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500" b="1" smtClean="0">
                <a:latin typeface="Fira Sans Extra Condensed" panose="020B0604020202020204" charset="0"/>
                <a:cs typeface="Times New Roman" panose="02020603050405020304" pitchFamily="18" charset="0"/>
              </a:rPr>
              <a:t>Flyweight Pattern</a:t>
            </a:r>
            <a:endParaRPr sz="4500" b="1">
              <a:latin typeface="Fira Sans Extra Condensed" panose="020B0604020202020204" charset="0"/>
              <a:cs typeface="Times New Roman" panose="02020603050405020304" pitchFamily="18" charset="0"/>
            </a:endParaRPr>
          </a:p>
        </p:txBody>
      </p:sp>
      <p:sp>
        <p:nvSpPr>
          <p:cNvPr id="112" name="Google Shape;47;p15">
            <a:extLst>
              <a:ext uri="{FF2B5EF4-FFF2-40B4-BE49-F238E27FC236}">
                <a16:creationId xmlns:a16="http://schemas.microsoft.com/office/drawing/2014/main" id="{BCDCC62A-F5B3-47CD-9B54-4B15A58E7B0B}"/>
              </a:ext>
            </a:extLst>
          </p:cNvPr>
          <p:cNvSpPr txBox="1">
            <a:spLocks/>
          </p:cNvSpPr>
          <p:nvPr/>
        </p:nvSpPr>
        <p:spPr>
          <a:xfrm>
            <a:off x="63361" y="3664485"/>
            <a:ext cx="4114800" cy="50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endParaRPr lang="en-US"/>
          </a:p>
          <a:p>
            <a:pPr marL="0" indent="0"/>
            <a:endParaRPr lang="en-US"/>
          </a:p>
        </p:txBody>
      </p:sp>
      <p:sp>
        <p:nvSpPr>
          <p:cNvPr id="113" name="Google Shape;47;p15">
            <a:extLst>
              <a:ext uri="{FF2B5EF4-FFF2-40B4-BE49-F238E27FC236}">
                <a16:creationId xmlns:a16="http://schemas.microsoft.com/office/drawing/2014/main" id="{F0CCD1F2-80C4-49AA-8293-91EE47F5AEEA}"/>
              </a:ext>
            </a:extLst>
          </p:cNvPr>
          <p:cNvSpPr txBox="1">
            <a:spLocks/>
          </p:cNvSpPr>
          <p:nvPr/>
        </p:nvSpPr>
        <p:spPr>
          <a:xfrm>
            <a:off x="63361" y="3512127"/>
            <a:ext cx="4114800" cy="1371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8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lnSpc>
                <a:spcPct val="150000"/>
              </a:lnSpc>
            </a:pPr>
            <a:r>
              <a:rPr lang="en-US" sz="2500">
                <a:latin typeface="Fira Sans Extra Condensed" panose="020B0604020202020204" charset="0"/>
              </a:rPr>
              <a:t>GVHD: </a:t>
            </a:r>
            <a:r>
              <a:rPr lang="en-US" sz="2500" err="1">
                <a:latin typeface="Fira Sans Extra Condensed" panose="020B0604020202020204" charset="0"/>
              </a:rPr>
              <a:t>Ths.Lương</a:t>
            </a:r>
            <a:r>
              <a:rPr lang="en-US" sz="2500">
                <a:latin typeface="Fira Sans Extra Condensed" panose="020B0604020202020204" charset="0"/>
              </a:rPr>
              <a:t> </a:t>
            </a:r>
            <a:r>
              <a:rPr lang="en-US" sz="2500" err="1">
                <a:latin typeface="Fira Sans Extra Condensed" panose="020B0604020202020204" charset="0"/>
              </a:rPr>
              <a:t>Văn</a:t>
            </a:r>
            <a:r>
              <a:rPr lang="en-US" sz="2500">
                <a:latin typeface="Fira Sans Extra Condensed" panose="020B0604020202020204" charset="0"/>
              </a:rPr>
              <a:t> </a:t>
            </a:r>
            <a:r>
              <a:rPr lang="en-US" sz="2500" smtClean="0">
                <a:latin typeface="Fira Sans Extra Condensed" panose="020B0604020202020204" charset="0"/>
              </a:rPr>
              <a:t>Minh</a:t>
            </a:r>
          </a:p>
          <a:p>
            <a:pPr marL="0" lvl="0" indent="0">
              <a:lnSpc>
                <a:spcPct val="150000"/>
              </a:lnSpc>
            </a:pPr>
            <a:r>
              <a:rPr lang="en" sz="2500">
                <a:latin typeface="Fira Sans Extra Condensed" panose="020B0604020202020204" charset="0"/>
              </a:rPr>
              <a:t>SVTH </a:t>
            </a:r>
            <a:r>
              <a:rPr lang="en" sz="2500" smtClean="0">
                <a:latin typeface="Fira Sans Extra Condensed" panose="020B0604020202020204" charset="0"/>
              </a:rPr>
              <a:t>: Phan Tuấn Anh</a:t>
            </a:r>
            <a:endParaRPr lang="en" sz="2500">
              <a:latin typeface="Fira Sans Extra Condensed" panose="020B0604020202020204" charset="0"/>
            </a:endParaRPr>
          </a:p>
          <a:p>
            <a:pPr marL="0" indent="0">
              <a:lnSpc>
                <a:spcPct val="150000"/>
              </a:lnSpc>
            </a:pPr>
            <a:endParaRPr lang="en-US"/>
          </a:p>
        </p:txBody>
      </p:sp>
      <p:pic>
        <p:nvPicPr>
          <p:cNvPr id="3" name="Picture 2">
            <a:extLst>
              <a:ext uri="{FF2B5EF4-FFF2-40B4-BE49-F238E27FC236}">
                <a16:creationId xmlns:a16="http://schemas.microsoft.com/office/drawing/2014/main" id="{66FF2075-5156-4D7B-B917-0EDD77940E8B}"/>
              </a:ext>
            </a:extLst>
          </p:cNvPr>
          <p:cNvPicPr>
            <a:picLocks noChangeAspect="1"/>
          </p:cNvPicPr>
          <p:nvPr/>
        </p:nvPicPr>
        <p:blipFill>
          <a:blip r:embed="rId3"/>
          <a:stretch>
            <a:fillRect/>
          </a:stretch>
        </p:blipFill>
        <p:spPr>
          <a:xfrm>
            <a:off x="4241522" y="0"/>
            <a:ext cx="4902478" cy="51435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47" y="163621"/>
            <a:ext cx="8375106" cy="4816257"/>
          </a:xfrm>
          <a:prstGeom prst="rect">
            <a:avLst/>
          </a:prstGeom>
        </p:spPr>
      </p:pic>
    </p:spTree>
    <p:extLst>
      <p:ext uri="{BB962C8B-B14F-4D97-AF65-F5344CB8AC3E}">
        <p14:creationId xmlns:p14="http://schemas.microsoft.com/office/powerpoint/2010/main" val="32762365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9074"/>
            <a:ext cx="9144000" cy="961166"/>
          </a:xfrm>
        </p:spPr>
        <p:txBody>
          <a:bodyPr>
            <a:noAutofit/>
          </a:bodyPr>
          <a:lstStyle/>
          <a:p>
            <a:pPr algn="ctr"/>
            <a:r>
              <a:rPr lang="en-US" sz="4000" err="1" smtClean="0"/>
              <a:t>Ưu</a:t>
            </a:r>
            <a:r>
              <a:rPr lang="en-US" sz="4000" smtClean="0"/>
              <a:t> </a:t>
            </a:r>
            <a:r>
              <a:rPr lang="en-US" sz="4000" err="1" smtClean="0"/>
              <a:t>điểm</a:t>
            </a:r>
            <a:r>
              <a:rPr lang="en-US" sz="4000"/>
              <a:t> </a:t>
            </a:r>
            <a:r>
              <a:rPr lang="en-US" sz="4000" smtClean="0"/>
              <a:t>của Flyweight Pattern</a:t>
            </a:r>
            <a:endParaRPr lang="en-US" sz="4000"/>
          </a:p>
        </p:txBody>
      </p:sp>
      <p:sp>
        <p:nvSpPr>
          <p:cNvPr id="3" name="Text Placeholder 2"/>
          <p:cNvSpPr>
            <a:spLocks noGrp="1"/>
          </p:cNvSpPr>
          <p:nvPr>
            <p:ph type="body" idx="1"/>
          </p:nvPr>
        </p:nvSpPr>
        <p:spPr>
          <a:xfrm>
            <a:off x="0" y="1414205"/>
            <a:ext cx="9144000" cy="3033105"/>
          </a:xfrm>
        </p:spPr>
        <p:txBody>
          <a:bodyPr>
            <a:normAutofit/>
          </a:bodyPr>
          <a:lstStyle/>
          <a:p>
            <a:pPr>
              <a:lnSpc>
                <a:spcPct val="150000"/>
              </a:lnSpc>
              <a:buFont typeface="Wingdings" panose="05000000000000000000" pitchFamily="2" charset="2"/>
              <a:buChar char="Ø"/>
            </a:pPr>
            <a:r>
              <a:rPr lang="vi-VN" sz="2200" smtClean="0">
                <a:latin typeface="Fira Sans Extra Condensed" panose="020B0604020202020204" charset="0"/>
              </a:rPr>
              <a:t>Giảm </a:t>
            </a:r>
            <a:r>
              <a:rPr lang="vi-VN" sz="2200">
                <a:latin typeface="Fira Sans Extra Condensed" panose="020B0604020202020204" charset="0"/>
              </a:rPr>
              <a:t>số lượng đối tượng được tạo ra bằng cách chia sẻ đối tượng. Vì vậy, tiết kiệm bộ nhớ và các thiết bị lưu trữ cần thiết.</a:t>
            </a:r>
          </a:p>
          <a:p>
            <a:pPr>
              <a:lnSpc>
                <a:spcPct val="150000"/>
              </a:lnSpc>
              <a:buFont typeface="Wingdings" panose="05000000000000000000" pitchFamily="2" charset="2"/>
              <a:buChar char="Ø"/>
            </a:pPr>
            <a:r>
              <a:rPr lang="vi-VN" sz="2200">
                <a:latin typeface="Fira Sans Extra Condensed" panose="020B0604020202020204" charset="0"/>
              </a:rPr>
              <a:t>Cãi thiện khả năng cache dữ liệu vì thời gian đáp ứng nhanh.</a:t>
            </a:r>
          </a:p>
          <a:p>
            <a:pPr>
              <a:lnSpc>
                <a:spcPct val="150000"/>
              </a:lnSpc>
              <a:buFont typeface="Wingdings" panose="05000000000000000000" pitchFamily="2" charset="2"/>
              <a:buChar char="Ø"/>
            </a:pPr>
            <a:r>
              <a:rPr lang="vi-VN" sz="2200">
                <a:latin typeface="Fira Sans Extra Condensed" panose="020B0604020202020204" charset="0"/>
              </a:rPr>
              <a:t>Tăng performance.</a:t>
            </a:r>
          </a:p>
          <a:p>
            <a:pPr>
              <a:lnSpc>
                <a:spcPct val="150000"/>
              </a:lnSpc>
            </a:pPr>
            <a:endParaRPr lang="en-US" sz="2000">
              <a:latin typeface="Fira Sans Extra Condensed" panose="020B0604020202020204" charset="0"/>
            </a:endParaRPr>
          </a:p>
        </p:txBody>
      </p:sp>
    </p:spTree>
    <p:extLst>
      <p:ext uri="{BB962C8B-B14F-4D97-AF65-F5344CB8AC3E}">
        <p14:creationId xmlns:p14="http://schemas.microsoft.com/office/powerpoint/2010/main" val="411583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3764"/>
            <a:ext cx="9144000" cy="773089"/>
          </a:xfrm>
        </p:spPr>
        <p:txBody>
          <a:bodyPr>
            <a:noAutofit/>
          </a:bodyPr>
          <a:lstStyle/>
          <a:p>
            <a:r>
              <a:rPr lang="en-US" sz="4000" smtClean="0"/>
              <a:t>Nhược điểm của Flyweight Pattern</a:t>
            </a:r>
            <a:endParaRPr lang="en-US" sz="4000"/>
          </a:p>
        </p:txBody>
      </p:sp>
      <p:sp>
        <p:nvSpPr>
          <p:cNvPr id="3" name="Text Placeholder 2"/>
          <p:cNvSpPr>
            <a:spLocks noGrp="1"/>
          </p:cNvSpPr>
          <p:nvPr>
            <p:ph type="body" idx="1"/>
          </p:nvPr>
        </p:nvSpPr>
        <p:spPr>
          <a:xfrm>
            <a:off x="0" y="1490404"/>
            <a:ext cx="9144000" cy="3029100"/>
          </a:xfrm>
        </p:spPr>
        <p:txBody>
          <a:bodyPr>
            <a:normAutofit/>
          </a:bodyPr>
          <a:lstStyle/>
          <a:p>
            <a:pPr>
              <a:lnSpc>
                <a:spcPct val="150000"/>
              </a:lnSpc>
              <a:buFont typeface="Wingdings" panose="05000000000000000000" pitchFamily="2" charset="2"/>
              <a:buChar char="Ø"/>
            </a:pPr>
            <a:r>
              <a:rPr lang="en-US" sz="2000" smtClean="0">
                <a:latin typeface="Fira Sans Extra Condensed" panose="020B0604020202020204" charset="0"/>
              </a:rPr>
              <a:t>Code trở nên khó debug và bảo trì. Khó debug vì dữ liệu được chia sẻ giữa các đối tượng.</a:t>
            </a:r>
          </a:p>
          <a:p>
            <a:pPr>
              <a:lnSpc>
                <a:spcPct val="150000"/>
              </a:lnSpc>
              <a:buFont typeface="Wingdings" panose="05000000000000000000" pitchFamily="2" charset="2"/>
              <a:buChar char="Ø"/>
            </a:pPr>
            <a:r>
              <a:rPr lang="en-US" sz="2000" smtClean="0">
                <a:latin typeface="Fira Sans Extra Condensed" panose="020B0604020202020204" charset="0"/>
              </a:rPr>
              <a:t>Sự đánh đổi giữa hiệu quả tiết kiệm bộ nhớ, chi phí xây dựng bảo trì, và chi phí quản lý tìm kiếm dữ liệu của FlyweightFactory.</a:t>
            </a:r>
            <a:endParaRPr lang="en-US" sz="2000">
              <a:latin typeface="Fira Sans Extra Condensed" panose="020B0604020202020204" charset="0"/>
            </a:endParaRPr>
          </a:p>
        </p:txBody>
      </p:sp>
    </p:spTree>
    <p:extLst>
      <p:ext uri="{BB962C8B-B14F-4D97-AF65-F5344CB8AC3E}">
        <p14:creationId xmlns:p14="http://schemas.microsoft.com/office/powerpoint/2010/main" val="366199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7" name="Google Shape;2217;p41"/>
          <p:cNvSpPr txBox="1">
            <a:spLocks noGrp="1"/>
          </p:cNvSpPr>
          <p:nvPr>
            <p:ph type="title"/>
          </p:nvPr>
        </p:nvSpPr>
        <p:spPr>
          <a:xfrm>
            <a:off x="368300" y="644236"/>
            <a:ext cx="8229600" cy="72283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CẢM ƠN THẦY VÀ CÁC BẠN ĐÃ LẮNG NGHE</a:t>
            </a:r>
            <a:endParaRPr sz="4000"/>
          </a:p>
        </p:txBody>
      </p:sp>
      <p:pic>
        <p:nvPicPr>
          <p:cNvPr id="5" name="Picture 4">
            <a:extLst>
              <a:ext uri="{FF2B5EF4-FFF2-40B4-BE49-F238E27FC236}">
                <a16:creationId xmlns:a16="http://schemas.microsoft.com/office/drawing/2014/main" id="{40FBE697-4BA8-4A78-8A33-74BF8CB5F192}"/>
              </a:ext>
            </a:extLst>
          </p:cNvPr>
          <p:cNvPicPr>
            <a:picLocks noChangeAspect="1"/>
          </p:cNvPicPr>
          <p:nvPr/>
        </p:nvPicPr>
        <p:blipFill>
          <a:blip r:embed="rId3"/>
          <a:stretch>
            <a:fillRect/>
          </a:stretch>
        </p:blipFill>
        <p:spPr>
          <a:xfrm>
            <a:off x="1899804" y="1530927"/>
            <a:ext cx="4762500" cy="32385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8"/>
          <p:cNvSpPr txBox="1">
            <a:spLocks noGrp="1"/>
          </p:cNvSpPr>
          <p:nvPr>
            <p:ph type="title"/>
          </p:nvPr>
        </p:nvSpPr>
        <p:spPr>
          <a:xfrm>
            <a:off x="0" y="86591"/>
            <a:ext cx="9144000" cy="10598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smtClean="0">
                <a:latin typeface="Fira Sans Extra Condensed" panose="020B0604020202020204" charset="0"/>
                <a:cs typeface="Times New Roman" panose="02020603050405020304" pitchFamily="18" charset="0"/>
              </a:rPr>
              <a:t>Flyweight Pattern là gì?</a:t>
            </a:r>
            <a:endParaRPr sz="4000">
              <a:latin typeface="Fira Sans Extra Condensed" panose="020B0604020202020204" charset="0"/>
              <a:cs typeface="Times New Roman" panose="02020603050405020304" pitchFamily="18" charset="0"/>
            </a:endParaRPr>
          </a:p>
        </p:txBody>
      </p:sp>
      <p:sp>
        <p:nvSpPr>
          <p:cNvPr id="15" name="Google Shape;304;p18"/>
          <p:cNvSpPr txBox="1">
            <a:spLocks/>
          </p:cNvSpPr>
          <p:nvPr/>
        </p:nvSpPr>
        <p:spPr>
          <a:xfrm>
            <a:off x="0" y="949036"/>
            <a:ext cx="9144000" cy="18426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1pPr>
            <a:lvl2pPr marR="0" lvl="1"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2pPr>
            <a:lvl3pPr marR="0" lvl="2"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3pPr>
            <a:lvl4pPr marR="0" lvl="3"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4pPr>
            <a:lvl5pPr marR="0" lvl="4"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5pPr>
            <a:lvl6pPr marR="0" lvl="5"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6pPr>
            <a:lvl7pPr marR="0" lvl="6"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7pPr>
            <a:lvl8pPr marR="0" lvl="7"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8pPr>
            <a:lvl9pPr marR="0" lvl="8" algn="l" rtl="0">
              <a:lnSpc>
                <a:spcPct val="100000"/>
              </a:lnSpc>
              <a:spcBef>
                <a:spcPts val="0"/>
              </a:spcBef>
              <a:spcAft>
                <a:spcPts val="0"/>
              </a:spcAft>
              <a:buClr>
                <a:schemeClr val="dk1"/>
              </a:buClr>
              <a:buSzPts val="2800"/>
              <a:buFont typeface="Fira Sans Extra Condensed"/>
              <a:buNone/>
              <a:defRPr sz="2800" b="1" i="0" u="none" strike="noStrike" cap="none">
                <a:solidFill>
                  <a:schemeClr val="dk1"/>
                </a:solidFill>
                <a:latin typeface="Fira Sans Extra Condensed"/>
                <a:ea typeface="Fira Sans Extra Condensed"/>
                <a:cs typeface="Fira Sans Extra Condensed"/>
                <a:sym typeface="Fira Sans Extra Condensed"/>
              </a:defRPr>
            </a:lvl9pPr>
          </a:lstStyle>
          <a:p>
            <a:pPr marL="457200" indent="-457200" algn="l">
              <a:lnSpc>
                <a:spcPct val="150000"/>
              </a:lnSpc>
              <a:buClr>
                <a:schemeClr val="tx1"/>
              </a:buClr>
              <a:buFont typeface="Wingdings" panose="05000000000000000000" pitchFamily="2" charset="2"/>
              <a:buChar char="Ø"/>
            </a:pPr>
            <a:r>
              <a:rPr lang="en-US" sz="2000" b="0" smtClean="0">
                <a:latin typeface="Fira Sans Extra Condensed" panose="020B0604020202020204" charset="0"/>
                <a:cs typeface="Times New Roman" panose="02020603050405020304" pitchFamily="18" charset="0"/>
              </a:rPr>
              <a:t>Flyweight Pattern là một trong những Pattern thuộc nhóm cấu trúc </a:t>
            </a:r>
            <a:r>
              <a:rPr lang="en-US" sz="2000" smtClean="0">
                <a:latin typeface="Fira Sans Extra Condensed" panose="020B0604020202020204" charset="0"/>
                <a:cs typeface="Times New Roman" panose="02020603050405020304" pitchFamily="18" charset="0"/>
              </a:rPr>
              <a:t>(Structural Pattern)</a:t>
            </a:r>
            <a:r>
              <a:rPr lang="en-US" sz="2000" b="0" smtClean="0">
                <a:latin typeface="Fira Sans Extra Condensed" panose="020B0604020202020204" charset="0"/>
                <a:cs typeface="Times New Roman" panose="02020603050405020304" pitchFamily="18" charset="0"/>
              </a:rPr>
              <a:t>.</a:t>
            </a:r>
          </a:p>
          <a:p>
            <a:pPr marL="457200" indent="-457200" algn="l">
              <a:buClr>
                <a:schemeClr val="tx1"/>
              </a:buClr>
              <a:buFont typeface="Wingdings" panose="05000000000000000000" pitchFamily="2" charset="2"/>
              <a:buChar char="Ø"/>
            </a:pPr>
            <a:r>
              <a:rPr lang="en-US" sz="2000" b="0" smtClean="0">
                <a:latin typeface="Fira Sans Extra Condensed" panose="020B0604020202020204" charset="0"/>
                <a:cs typeface="Times New Roman" panose="02020603050405020304" pitchFamily="18" charset="0"/>
              </a:rPr>
              <a:t>Flyweight Pattern sử dụng tính năng chia sẻ để hỗ trợ 1 cách hiệu quả số lượng lớn các đối tượng nhỏ có các đặc điểm chung, mà các đối tượng này lại được sử dụng tùy thuộc vào hoàn cảnh và điều kiện ngoài.</a:t>
            </a:r>
            <a:endParaRPr lang="en-US" sz="2000" b="0">
              <a:latin typeface="Fira Sans Extra Condensed" panose="020B0604020202020204"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1491" y="2484294"/>
            <a:ext cx="6761017" cy="25414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509"/>
            <a:ext cx="9144000" cy="782875"/>
          </a:xfrm>
        </p:spPr>
        <p:txBody>
          <a:bodyPr>
            <a:noAutofit/>
          </a:bodyPr>
          <a:lstStyle/>
          <a:p>
            <a:r>
              <a:rPr lang="en-US" sz="4000" smtClean="0"/>
              <a:t>Sử dụng Flyweight Pattern khi nào ?</a:t>
            </a:r>
            <a:endParaRPr lang="en-US" sz="4000"/>
          </a:p>
        </p:txBody>
      </p:sp>
      <p:sp>
        <p:nvSpPr>
          <p:cNvPr id="3" name="Text Placeholder 2"/>
          <p:cNvSpPr>
            <a:spLocks noGrp="1"/>
          </p:cNvSpPr>
          <p:nvPr>
            <p:ph type="body" idx="1"/>
          </p:nvPr>
        </p:nvSpPr>
        <p:spPr>
          <a:xfrm>
            <a:off x="0" y="1384162"/>
            <a:ext cx="9144000" cy="3326383"/>
          </a:xfrm>
        </p:spPr>
        <p:txBody>
          <a:bodyPr>
            <a:normAutofit/>
          </a:bodyPr>
          <a:lstStyle/>
          <a:p>
            <a:pPr>
              <a:lnSpc>
                <a:spcPct val="150000"/>
              </a:lnSpc>
              <a:buFont typeface="Wingdings" panose="05000000000000000000" pitchFamily="2" charset="2"/>
              <a:buChar char="Ø"/>
            </a:pPr>
            <a:r>
              <a:rPr lang="vi-VN" sz="2000">
                <a:latin typeface="Fira Sans Extra Condensed" panose="020B0604020202020204" charset="0"/>
              </a:rPr>
              <a:t>Khi có một số lớn các đối tượng được ứng dụng tạo ra một cách lặp đi lặp lại.</a:t>
            </a:r>
          </a:p>
          <a:p>
            <a:pPr>
              <a:lnSpc>
                <a:spcPct val="150000"/>
              </a:lnSpc>
              <a:buFont typeface="Wingdings" panose="05000000000000000000" pitchFamily="2" charset="2"/>
              <a:buChar char="Ø"/>
            </a:pPr>
            <a:r>
              <a:rPr lang="vi-VN" sz="2000">
                <a:latin typeface="Fira Sans Extra Condensed" panose="020B0604020202020204" charset="0"/>
              </a:rPr>
              <a:t>Khi việc tạo ra đối tượng đòi hỏi nhiều bộ nhớ và thời gian.</a:t>
            </a:r>
          </a:p>
          <a:p>
            <a:pPr>
              <a:lnSpc>
                <a:spcPct val="150000"/>
              </a:lnSpc>
              <a:buFont typeface="Wingdings" panose="05000000000000000000" pitchFamily="2" charset="2"/>
              <a:buChar char="Ø"/>
            </a:pPr>
            <a:r>
              <a:rPr lang="vi-VN" sz="2000">
                <a:latin typeface="Fira Sans Extra Condensed" panose="020B0604020202020204" charset="0"/>
              </a:rPr>
              <a:t>Khi muốn tái sử dụng đối tượng đã tồn tại thay vì phải tốn thời gian để tạo mới.</a:t>
            </a:r>
          </a:p>
          <a:p>
            <a:pPr>
              <a:lnSpc>
                <a:spcPct val="150000"/>
              </a:lnSpc>
              <a:buFont typeface="Wingdings" panose="05000000000000000000" pitchFamily="2" charset="2"/>
              <a:buChar char="Ø"/>
            </a:pPr>
            <a:r>
              <a:rPr lang="vi-VN" sz="2000">
                <a:latin typeface="Fira Sans Extra Condensed" panose="020B0604020202020204" charset="0"/>
              </a:rPr>
              <a:t>Khi nhóm đối tượng chứa nhiều đối tượng tương tự và hai đối tượng trong nhóm không khác nhau nhiều.</a:t>
            </a:r>
          </a:p>
        </p:txBody>
      </p:sp>
    </p:spTree>
    <p:extLst>
      <p:ext uri="{BB962C8B-B14F-4D97-AF65-F5344CB8AC3E}">
        <p14:creationId xmlns:p14="http://schemas.microsoft.com/office/powerpoint/2010/main" val="27311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127"/>
            <a:ext cx="9144000" cy="782875"/>
          </a:xfrm>
        </p:spPr>
        <p:txBody>
          <a:bodyPr>
            <a:noAutofit/>
          </a:bodyPr>
          <a:lstStyle/>
          <a:p>
            <a:r>
              <a:rPr lang="en-US" sz="4000" smtClean="0">
                <a:latin typeface="Fira Sans Extra Condensed" panose="020B0604020202020204" charset="0"/>
                <a:cs typeface="Times New Roman" panose="02020603050405020304" pitchFamily="18" charset="0"/>
              </a:rPr>
              <a:t>Hai trạng thái của Flyweight Object</a:t>
            </a:r>
            <a:endParaRPr lang="en-US" sz="4000">
              <a:latin typeface="Fira Sans Extra Condensed" panose="020B0604020202020204" charset="0"/>
              <a:cs typeface="Times New Roman" panose="02020603050405020304" pitchFamily="18" charset="0"/>
            </a:endParaRPr>
          </a:p>
        </p:txBody>
      </p:sp>
      <p:sp>
        <p:nvSpPr>
          <p:cNvPr id="3" name="Text Placeholder 2"/>
          <p:cNvSpPr>
            <a:spLocks noGrp="1"/>
          </p:cNvSpPr>
          <p:nvPr>
            <p:ph type="body" idx="1"/>
          </p:nvPr>
        </p:nvSpPr>
        <p:spPr>
          <a:xfrm>
            <a:off x="0" y="769114"/>
            <a:ext cx="9144000" cy="4360625"/>
          </a:xfrm>
        </p:spPr>
        <p:txBody>
          <a:bodyPr>
            <a:noAutofit/>
          </a:bodyPr>
          <a:lstStyle/>
          <a:p>
            <a:pPr>
              <a:lnSpc>
                <a:spcPct val="150000"/>
              </a:lnSpc>
              <a:buFont typeface="Wingdings" panose="05000000000000000000" pitchFamily="2" charset="2"/>
              <a:buChar char="Ø"/>
            </a:pPr>
            <a:r>
              <a:rPr lang="vi-VN" sz="1700">
                <a:latin typeface="Fira Sans Extra Condensed" panose="020B0604020202020204" charset="0"/>
              </a:rPr>
              <a:t>Flyweight object là </a:t>
            </a:r>
            <a:r>
              <a:rPr lang="vi-VN" sz="1700" b="1">
                <a:latin typeface="Fira Sans Extra Condensed" panose="020B0604020202020204" charset="0"/>
              </a:rPr>
              <a:t>immutable</a:t>
            </a:r>
            <a:r>
              <a:rPr lang="vi-VN" sz="1700">
                <a:latin typeface="Fira Sans Extra Condensed" panose="020B0604020202020204" charset="0"/>
              </a:rPr>
              <a:t>, nghĩa là không thể thay đổi khi nó đã được khởi </a:t>
            </a:r>
            <a:r>
              <a:rPr lang="vi-VN" sz="1700" smtClean="0">
                <a:latin typeface="Fira Sans Extra Condensed" panose="020B0604020202020204" charset="0"/>
              </a:rPr>
              <a:t>tạo</a:t>
            </a:r>
            <a:r>
              <a:rPr lang="en-US" sz="1700" smtClean="0">
                <a:latin typeface="Fira Sans Extra Condensed" panose="020B0604020202020204" charset="0"/>
              </a:rPr>
              <a:t>, trạng </a:t>
            </a:r>
            <a:r>
              <a:rPr lang="en-US" sz="1700">
                <a:latin typeface="Fira Sans Extra Condensed" panose="020B0604020202020204" charset="0"/>
              </a:rPr>
              <a:t>thái của </a:t>
            </a:r>
            <a:r>
              <a:rPr lang="en-US" sz="1700" smtClean="0">
                <a:latin typeface="Fira Sans Extra Condensed" panose="020B0604020202020204" charset="0"/>
              </a:rPr>
              <a:t>Flyweight </a:t>
            </a:r>
            <a:r>
              <a:rPr lang="en-US" sz="1700">
                <a:latin typeface="Fira Sans Extra Condensed" panose="020B0604020202020204" charset="0"/>
              </a:rPr>
              <a:t>O</a:t>
            </a:r>
            <a:r>
              <a:rPr lang="en-US" sz="1700" smtClean="0">
                <a:latin typeface="Fira Sans Extra Condensed" panose="020B0604020202020204" charset="0"/>
              </a:rPr>
              <a:t>bject </a:t>
            </a:r>
            <a:r>
              <a:rPr lang="en-US" sz="1700">
                <a:latin typeface="Fira Sans Extra Condensed" panose="020B0604020202020204" charset="0"/>
              </a:rPr>
              <a:t>là một phần quan trọng trong việc thiết </a:t>
            </a:r>
            <a:r>
              <a:rPr lang="en-US" sz="1700" smtClean="0">
                <a:latin typeface="Fira Sans Extra Condensed" panose="020B0604020202020204" charset="0"/>
              </a:rPr>
              <a:t>kế Flyweght Pattern.</a:t>
            </a:r>
          </a:p>
          <a:p>
            <a:pPr>
              <a:lnSpc>
                <a:spcPct val="150000"/>
              </a:lnSpc>
              <a:buFont typeface="Wingdings" panose="05000000000000000000" pitchFamily="2" charset="2"/>
              <a:buChar char="Ø"/>
            </a:pPr>
            <a:r>
              <a:rPr lang="en-US" sz="1700" smtClean="0">
                <a:latin typeface="Fira Sans Extra Condensed" panose="020B0604020202020204" charset="0"/>
              </a:rPr>
              <a:t>Intrinsic State (trạng thái nội tại): </a:t>
            </a:r>
            <a:r>
              <a:rPr lang="vi-VN" sz="1700">
                <a:latin typeface="Fira Sans Extra Condensed" panose="020B0604020202020204" charset="0"/>
              </a:rPr>
              <a:t>Trạng thái này chứa dữ liệu không thể thay đổi (unchangeable) và không phụ </a:t>
            </a:r>
            <a:r>
              <a:rPr lang="vi-VN" sz="1700" smtClean="0">
                <a:latin typeface="Fira Sans Extra Condensed" panose="020B0604020202020204" charset="0"/>
              </a:rPr>
              <a:t>thuộc </a:t>
            </a:r>
            <a:r>
              <a:rPr lang="vi-VN" sz="1700">
                <a:latin typeface="Fira Sans Extra Condensed" panose="020B0604020202020204" charset="0"/>
              </a:rPr>
              <a:t>vào ngữ cảnh (context) của đối tượng Flyweight </a:t>
            </a:r>
            <a:r>
              <a:rPr lang="en-US" sz="1700" smtClean="0">
                <a:latin typeface="Fira Sans Extra Condensed" panose="020B0604020202020204" charset="0"/>
              </a:rPr>
              <a:t>.</a:t>
            </a:r>
            <a:r>
              <a:rPr lang="vi-VN" sz="1700">
                <a:latin typeface="Fira Sans Extra Condensed" panose="020B0604020202020204" charset="0"/>
              </a:rPr>
              <a:t> </a:t>
            </a:r>
            <a:r>
              <a:rPr lang="en-US" sz="1700" smtClean="0">
                <a:latin typeface="Fira Sans Extra Condensed" panose="020B0604020202020204" charset="0"/>
              </a:rPr>
              <a:t>Đi</a:t>
            </a:r>
            <a:r>
              <a:rPr lang="vi-VN" sz="1700" smtClean="0">
                <a:latin typeface="Fira Sans Extra Condensed" panose="020B0604020202020204" charset="0"/>
              </a:rPr>
              <a:t>ều </a:t>
            </a:r>
            <a:r>
              <a:rPr lang="vi-VN" sz="1700">
                <a:latin typeface="Fira Sans Extra Condensed" panose="020B0604020202020204" charset="0"/>
              </a:rPr>
              <a:t>quan trọng cần lưu ý là các đối tượng Flyweight chỉ nên nhận trạng thái bên trong của chúng thông qua các tham số của hàm tạo và không cung cấp các phương thức setter hay các biến </a:t>
            </a:r>
            <a:r>
              <a:rPr lang="vi-VN" sz="1700" smtClean="0">
                <a:latin typeface="Fira Sans Extra Condensed" panose="020B0604020202020204" charset="0"/>
              </a:rPr>
              <a:t>public</a:t>
            </a:r>
            <a:r>
              <a:rPr lang="en-US" sz="1700" smtClean="0">
                <a:latin typeface="Fira Sans Extra Condensed" panose="020B0604020202020204" charset="0"/>
              </a:rPr>
              <a:t>.</a:t>
            </a:r>
          </a:p>
          <a:p>
            <a:pPr>
              <a:lnSpc>
                <a:spcPct val="150000"/>
              </a:lnSpc>
              <a:buFont typeface="Wingdings" panose="05000000000000000000" pitchFamily="2" charset="2"/>
              <a:buChar char="Ø"/>
            </a:pPr>
            <a:r>
              <a:rPr lang="en-US" sz="1700" smtClean="0">
                <a:latin typeface="Fira Sans Extra Condensed" panose="020B0604020202020204" charset="0"/>
              </a:rPr>
              <a:t>Extrinsic State (trạng thái bên ngoài): </a:t>
            </a:r>
            <a:r>
              <a:rPr lang="vi-VN" sz="1700">
                <a:latin typeface="Fira Sans Extra Condensed" panose="020B0604020202020204" charset="0"/>
              </a:rPr>
              <a:t>Trạng thái bên ngoài thể hiện tính chất phụ thuộc ngữ cảnh của đối tượng </a:t>
            </a:r>
            <a:r>
              <a:rPr lang="vi-VN" sz="1700" smtClean="0">
                <a:latin typeface="Fira Sans Extra Condensed" panose="020B0604020202020204" charset="0"/>
              </a:rPr>
              <a:t>flyweight</a:t>
            </a:r>
            <a:r>
              <a:rPr lang="en-US" sz="1700" smtClean="0">
                <a:latin typeface="Fira Sans Extra Condensed" panose="020B0604020202020204" charset="0"/>
              </a:rPr>
              <a:t>. </a:t>
            </a:r>
            <a:r>
              <a:rPr lang="vi-VN" sz="1700">
                <a:latin typeface="Fira Sans Extra Condensed" panose="020B0604020202020204" charset="0"/>
              </a:rPr>
              <a:t>Vì trạng thái bên ngoài là phụ thuộc ngữ cảnh và có thể thay đổi nên các đối tượng đó không thể được chia </a:t>
            </a:r>
            <a:r>
              <a:rPr lang="vi-VN" sz="1700" smtClean="0">
                <a:latin typeface="Fira Sans Extra Condensed" panose="020B0604020202020204" charset="0"/>
              </a:rPr>
              <a:t>sẻ</a:t>
            </a:r>
            <a:r>
              <a:rPr lang="en-US" sz="1700" smtClean="0">
                <a:latin typeface="Fira Sans Extra Condensed" panose="020B0604020202020204" charset="0"/>
              </a:rPr>
              <a:t>.</a:t>
            </a:r>
            <a:r>
              <a:rPr lang="vi-VN" sz="1700">
                <a:latin typeface="Fira Sans Extra Condensed" panose="020B0604020202020204" charset="0"/>
              </a:rPr>
              <a:t> Do đó, client chịu trách nhiệm truyền dữ liệu liên quan đến trạng thái bên ngoài cho đối tượng flyweight khi cần thiết, có thể thông qua các tham số (argument</a:t>
            </a:r>
            <a:r>
              <a:rPr lang="vi-VN" sz="1700" smtClean="0">
                <a:latin typeface="Fira Sans Extra Condensed" panose="020B0604020202020204" charset="0"/>
              </a:rPr>
              <a:t>)</a:t>
            </a:r>
            <a:r>
              <a:rPr lang="en-US" sz="1700" smtClean="0">
                <a:latin typeface="Fira Sans Extra Condensed" panose="020B0604020202020204" charset="0"/>
              </a:rPr>
              <a:t>.</a:t>
            </a:r>
            <a:endParaRPr lang="en-US" sz="1700">
              <a:latin typeface="Fira Sans Extra Condensed" panose="020B0604020202020204" charset="0"/>
            </a:endParaRPr>
          </a:p>
        </p:txBody>
      </p:sp>
    </p:spTree>
    <p:extLst>
      <p:ext uri="{BB962C8B-B14F-4D97-AF65-F5344CB8AC3E}">
        <p14:creationId xmlns:p14="http://schemas.microsoft.com/office/powerpoint/2010/main" val="35799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7092"/>
            <a:ext cx="9144000" cy="782875"/>
          </a:xfrm>
        </p:spPr>
        <p:txBody>
          <a:bodyPr>
            <a:noAutofit/>
          </a:bodyPr>
          <a:lstStyle/>
          <a:p>
            <a:r>
              <a:rPr lang="en-US" sz="4000" smtClean="0"/>
              <a:t>Cài đặt Flyweight Pattern như thế nào?</a:t>
            </a:r>
            <a:endParaRPr lang="en-US" sz="400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12" y="1249507"/>
            <a:ext cx="8334375" cy="3600450"/>
          </a:xfrm>
          <a:prstGeom prst="rect">
            <a:avLst/>
          </a:prstGeom>
        </p:spPr>
      </p:pic>
    </p:spTree>
    <p:extLst>
      <p:ext uri="{BB962C8B-B14F-4D97-AF65-F5344CB8AC3E}">
        <p14:creationId xmlns:p14="http://schemas.microsoft.com/office/powerpoint/2010/main" val="279724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6078" y="0"/>
            <a:ext cx="5591844" cy="5143500"/>
          </a:xfrm>
          <a:prstGeom prst="rect">
            <a:avLst/>
          </a:prstGeom>
        </p:spPr>
      </p:pic>
    </p:spTree>
    <p:extLst>
      <p:ext uri="{BB962C8B-B14F-4D97-AF65-F5344CB8AC3E}">
        <p14:creationId xmlns:p14="http://schemas.microsoft.com/office/powerpoint/2010/main" val="3585469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7654" y="0"/>
            <a:ext cx="4488691" cy="5143500"/>
          </a:xfrm>
          <a:prstGeom prst="rect">
            <a:avLst/>
          </a:prstGeom>
        </p:spPr>
      </p:pic>
    </p:spTree>
    <p:extLst>
      <p:ext uri="{BB962C8B-B14F-4D97-AF65-F5344CB8AC3E}">
        <p14:creationId xmlns:p14="http://schemas.microsoft.com/office/powerpoint/2010/main" val="3316928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669" y="0"/>
            <a:ext cx="5846662" cy="5143500"/>
          </a:xfrm>
          <a:prstGeom prst="rect">
            <a:avLst/>
          </a:prstGeom>
        </p:spPr>
      </p:pic>
    </p:spTree>
    <p:extLst>
      <p:ext uri="{BB962C8B-B14F-4D97-AF65-F5344CB8AC3E}">
        <p14:creationId xmlns:p14="http://schemas.microsoft.com/office/powerpoint/2010/main" val="1766984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359" y="0"/>
            <a:ext cx="6617282" cy="5143500"/>
          </a:xfrm>
          <a:prstGeom prst="rect">
            <a:avLst/>
          </a:prstGeom>
        </p:spPr>
      </p:pic>
    </p:spTree>
    <p:extLst>
      <p:ext uri="{BB962C8B-B14F-4D97-AF65-F5344CB8AC3E}">
        <p14:creationId xmlns:p14="http://schemas.microsoft.com/office/powerpoint/2010/main" val="23599396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Privacy Infographics by Slidesgo">
  <a:themeElements>
    <a:clrScheme name="Simple Light">
      <a:dk1>
        <a:srgbClr val="000000"/>
      </a:dk1>
      <a:lt1>
        <a:srgbClr val="FFFFFF"/>
      </a:lt1>
      <a:dk2>
        <a:srgbClr val="666666"/>
      </a:dk2>
      <a:lt2>
        <a:srgbClr val="D9D9D9"/>
      </a:lt2>
      <a:accent1>
        <a:srgbClr val="FF932D"/>
      </a:accent1>
      <a:accent2>
        <a:srgbClr val="F9645D"/>
      </a:accent2>
      <a:accent3>
        <a:srgbClr val="FFD966"/>
      </a:accent3>
      <a:accent4>
        <a:srgbClr val="03DEB1"/>
      </a:accent4>
      <a:accent5>
        <a:srgbClr val="533CD2"/>
      </a:accent5>
      <a:accent6>
        <a:srgbClr val="0071D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298</Words>
  <Application>Microsoft Office PowerPoint</Application>
  <PresentationFormat>On-screen Show (16:9)</PresentationFormat>
  <Paragraphs>24</Paragraphs>
  <Slides>13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Fira Sans Extra Condensed</vt:lpstr>
      <vt:lpstr>Wingdings</vt:lpstr>
      <vt:lpstr>Roboto</vt:lpstr>
      <vt:lpstr>Fira Sans Extra Condensed SemiBold</vt:lpstr>
      <vt:lpstr>Arial</vt:lpstr>
      <vt:lpstr>Times New Roman</vt:lpstr>
      <vt:lpstr>Data Privacy Infographics by Slidesgo</vt:lpstr>
      <vt:lpstr>Flyweight Pattern</vt:lpstr>
      <vt:lpstr>Flyweight Pattern là gì?</vt:lpstr>
      <vt:lpstr>Sử dụng Flyweight Pattern khi nào ?</vt:lpstr>
      <vt:lpstr>Hai trạng thái của Flyweight Object</vt:lpstr>
      <vt:lpstr>Cài đặt Flyweight Pattern như thế nào?</vt:lpstr>
      <vt:lpstr>PowerPoint Presentation</vt:lpstr>
      <vt:lpstr>PowerPoint Presentation</vt:lpstr>
      <vt:lpstr>PowerPoint Presentation</vt:lpstr>
      <vt:lpstr>PowerPoint Presentation</vt:lpstr>
      <vt:lpstr>PowerPoint Presentation</vt:lpstr>
      <vt:lpstr>Ưu điểm của Flyweight Pattern</vt:lpstr>
      <vt:lpstr>Nhược điểm của Flyweight Pattern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Design Pattern</dc:title>
  <dc:creator>Vu Dang</dc:creator>
  <cp:lastModifiedBy>Phan Tuan Anh</cp:lastModifiedBy>
  <cp:revision>46</cp:revision>
  <dcterms:modified xsi:type="dcterms:W3CDTF">2021-10-03T16:48:22Z</dcterms:modified>
</cp:coreProperties>
</file>