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52.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41.xml.rels" ContentType="application/vnd.openxmlformats-package.relationships+xml"/>
  <Override PartName="/ppt/slides/_rels/slide56.xml.rels" ContentType="application/vnd.openxmlformats-package.relationships+xml"/>
  <Override PartName="/ppt/slides/_rels/slide50.xml.rels" ContentType="application/vnd.openxmlformats-package.relationships+xml"/>
  <Override PartName="/ppt/slides/_rels/slide34.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0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3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3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3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4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4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42"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4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4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0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5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5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0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000" spc="-1" strike="noStrike">
              <a:solidFill>
                <a:srgbClr val="000000"/>
              </a:solidFill>
              <a:latin typeface="Arial"/>
            </a:endParaRPr>
          </a:p>
        </p:txBody>
      </p:sp>
      <p:sp>
        <p:nvSpPr>
          <p:cNvPr id="5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0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77920"/>
            <a:ext cx="8229240" cy="5283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6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000" spc="-1" strike="noStrike">
              <a:solidFill>
                <a:srgbClr val="000000"/>
              </a:solidFill>
              <a:latin typeface="Arial"/>
            </a:endParaRPr>
          </a:p>
        </p:txBody>
      </p:sp>
      <p:sp>
        <p:nvSpPr>
          <p:cNvPr id="6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6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000" spc="-1" strike="noStrike">
              <a:solidFill>
                <a:srgbClr val="000000"/>
              </a:solidFill>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7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0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7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7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0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7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7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7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8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8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8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8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8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8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8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0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9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9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0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0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000" spc="-1" strike="noStrike">
              <a:solidFill>
                <a:srgbClr val="000000"/>
              </a:solidFill>
              <a:latin typeface="Arial"/>
            </a:endParaRPr>
          </a:p>
        </p:txBody>
      </p:sp>
      <p:sp>
        <p:nvSpPr>
          <p:cNvPr id="10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0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0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457200" y="277920"/>
            <a:ext cx="8229240" cy="5283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10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000" spc="-1" strike="noStrike">
              <a:solidFill>
                <a:srgbClr val="000000"/>
              </a:solidFill>
              <a:latin typeface="Arial"/>
            </a:endParaRPr>
          </a:p>
        </p:txBody>
      </p:sp>
      <p:sp>
        <p:nvSpPr>
          <p:cNvPr id="10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0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000" spc="-1" strike="noStrike">
              <a:solidFill>
                <a:srgbClr val="000000"/>
              </a:solidFill>
              <a:latin typeface="Arial"/>
            </a:endParaRPr>
          </a:p>
        </p:txBody>
      </p:sp>
      <p:sp>
        <p:nvSpPr>
          <p:cNvPr id="11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11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11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11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0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1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11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0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1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12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12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2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12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12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12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12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13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0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000" spc="-1" strike="noStrike">
              <a:solidFill>
                <a:srgbClr val="000000"/>
              </a:solidFill>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0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7920"/>
            <a:ext cx="8229240" cy="5283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2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000" spc="-1" strike="noStrike">
              <a:solidFill>
                <a:srgbClr val="000000"/>
              </a:solidFill>
              <a:latin typeface="Arial"/>
            </a:endParaRPr>
          </a:p>
        </p:txBody>
      </p:sp>
      <p:sp>
        <p:nvSpPr>
          <p:cNvPr id="2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000" spc="-1" strike="noStrike">
              <a:solidFill>
                <a:srgbClr val="000000"/>
              </a:solid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7920"/>
            <a:ext cx="8229240" cy="1139400"/>
          </a:xfrm>
          <a:prstGeom prst="rect">
            <a:avLst/>
          </a:prstGeom>
        </p:spPr>
        <p:txBody>
          <a:bodyPr lIns="0" rIns="0" tIns="0" bIns="0" anchor="ctr">
            <a:noAutofit/>
          </a:bodyPr>
          <a:p>
            <a:endParaRPr b="0" lang="en-US" sz="3600" spc="-1" strike="noStrike">
              <a:solidFill>
                <a:srgbClr val="000000"/>
              </a:solid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000" spc="-1" strike="noStrike">
              <a:solidFill>
                <a:srgbClr val="000000"/>
              </a:solidFill>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0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380880" y="228600"/>
            <a:ext cx="8229240" cy="609120"/>
          </a:xfrm>
          <a:custGeom>
            <a:avLst/>
            <a:gdLst/>
            <a:ahLst/>
            <a:rect l="l" t="t" r="r" b="b"/>
            <a:pathLst>
              <a:path w="1000" h="1000">
                <a:moveTo>
                  <a:pt x="0" y="1000"/>
                </a:moveTo>
                <a:lnTo>
                  <a:pt x="0" y="0"/>
                </a:lnTo>
                <a:lnTo>
                  <a:pt x="1000" y="0"/>
                </a:lnTo>
              </a:path>
            </a:pathLst>
          </a:custGeom>
          <a:noFill/>
          <a:ln w="19080">
            <a:solidFill>
              <a:schemeClr val="accent1"/>
            </a:solidFill>
            <a:miter/>
          </a:ln>
        </p:spPr>
        <p:style>
          <a:lnRef idx="0"/>
          <a:fillRef idx="0"/>
          <a:effectRef idx="0"/>
          <a:fontRef idx="minor"/>
        </p:style>
      </p:sp>
      <p:sp>
        <p:nvSpPr>
          <p:cNvPr id="1" name="Line 2"/>
          <p:cNvSpPr/>
          <p:nvPr/>
        </p:nvSpPr>
        <p:spPr>
          <a:xfrm>
            <a:off x="457200" y="6172200"/>
            <a:ext cx="8229600" cy="0"/>
          </a:xfrm>
          <a:prstGeom prst="line">
            <a:avLst/>
          </a:prstGeom>
          <a:ln w="19080">
            <a:solidFill>
              <a:schemeClr val="accent1"/>
            </a:solidFill>
            <a:round/>
          </a:ln>
        </p:spPr>
        <p:style>
          <a:lnRef idx="0"/>
          <a:fillRef idx="0"/>
          <a:effectRef idx="0"/>
          <a:fontRef idx="minor"/>
        </p:style>
      </p:sp>
      <p:sp>
        <p:nvSpPr>
          <p:cNvPr id="2" name="CustomShape 3"/>
          <p:cNvSpPr/>
          <p:nvPr/>
        </p:nvSpPr>
        <p:spPr>
          <a:xfrm>
            <a:off x="609480" y="1219320"/>
            <a:ext cx="7924320" cy="914040"/>
          </a:xfrm>
          <a:custGeom>
            <a:avLst/>
            <a:gdLst/>
            <a:ahLst/>
            <a:rect l="l" t="t" r="r" b="b"/>
            <a:pathLst>
              <a:path w="1000" h="1000">
                <a:moveTo>
                  <a:pt x="0" y="1000"/>
                </a:moveTo>
                <a:lnTo>
                  <a:pt x="0" y="0"/>
                </a:lnTo>
                <a:lnTo>
                  <a:pt x="1000" y="0"/>
                </a:lnTo>
              </a:path>
            </a:pathLst>
          </a:custGeom>
          <a:noFill/>
          <a:ln w="25560">
            <a:solidFill>
              <a:schemeClr val="accent1"/>
            </a:solidFill>
            <a:miter/>
          </a:ln>
        </p:spPr>
        <p:style>
          <a:lnRef idx="0"/>
          <a:fillRef idx="0"/>
          <a:effectRef idx="0"/>
          <a:fontRef idx="minor"/>
        </p:style>
      </p:sp>
      <p:sp>
        <p:nvSpPr>
          <p:cNvPr id="3" name="Line 4"/>
          <p:cNvSpPr/>
          <p:nvPr/>
        </p:nvSpPr>
        <p:spPr>
          <a:xfrm>
            <a:off x="1981080" y="3962160"/>
            <a:ext cx="6512040" cy="0"/>
          </a:xfrm>
          <a:prstGeom prst="line">
            <a:avLst/>
          </a:prstGeom>
          <a:ln w="19080">
            <a:solidFill>
              <a:schemeClr val="accent1"/>
            </a:solidFill>
            <a:round/>
          </a:ln>
        </p:spPr>
        <p:style>
          <a:lnRef idx="0"/>
          <a:fillRef idx="0"/>
          <a:effectRef idx="0"/>
          <a:fontRef idx="minor"/>
        </p:style>
      </p:sp>
      <p:sp>
        <p:nvSpPr>
          <p:cNvPr id="4" name="PlaceHolder 5"/>
          <p:cNvSpPr>
            <a:spLocks noGrp="1"/>
          </p:cNvSpPr>
          <p:nvPr>
            <p:ph type="title"/>
          </p:nvPr>
        </p:nvSpPr>
        <p:spPr>
          <a:xfrm>
            <a:off x="914400" y="1523880"/>
            <a:ext cx="7622640" cy="1752120"/>
          </a:xfrm>
          <a:prstGeom prst="rect">
            <a:avLst/>
          </a:prstGeom>
        </p:spPr>
        <p:txBody>
          <a:bodyPr>
            <a:noAutofit/>
          </a:bodyPr>
          <a:p>
            <a:pPr>
              <a:lnSpc>
                <a:spcPct val="100000"/>
              </a:lnSpc>
            </a:pPr>
            <a:r>
              <a:rPr b="0" lang="en-US" sz="4400" spc="-1" strike="noStrike">
                <a:solidFill>
                  <a:srgbClr val="006633"/>
                </a:solidFill>
                <a:latin typeface="Arial"/>
              </a:rPr>
              <a:t>Click to </a:t>
            </a:r>
            <a:r>
              <a:rPr b="0" lang="en-US" sz="4400" spc="-1" strike="noStrike">
                <a:solidFill>
                  <a:srgbClr val="006633"/>
                </a:solidFill>
                <a:latin typeface="Arial"/>
              </a:rPr>
              <a:t>edit </a:t>
            </a:r>
            <a:r>
              <a:rPr b="0" lang="en-US" sz="4400" spc="-1" strike="noStrike">
                <a:solidFill>
                  <a:srgbClr val="006633"/>
                </a:solidFill>
                <a:latin typeface="Arial"/>
              </a:rPr>
              <a:t>Master </a:t>
            </a:r>
            <a:r>
              <a:rPr b="0" lang="en-US" sz="4400" spc="-1" strike="noStrike">
                <a:solidFill>
                  <a:srgbClr val="006633"/>
                </a:solidFill>
                <a:latin typeface="Arial"/>
              </a:rPr>
              <a:t>title </a:t>
            </a:r>
            <a:r>
              <a:rPr b="0" lang="en-US" sz="4400" spc="-1" strike="noStrike">
                <a:solidFill>
                  <a:srgbClr val="006633"/>
                </a:solidFill>
                <a:latin typeface="Arial"/>
              </a:rPr>
              <a:t>style</a:t>
            </a:r>
            <a:endParaRPr b="0" lang="en-US" sz="4400" spc="-1" strike="noStrike">
              <a:solidFill>
                <a:srgbClr val="000000"/>
              </a:solidFill>
              <a:latin typeface="Arial"/>
            </a:endParaRPr>
          </a:p>
        </p:txBody>
      </p:sp>
      <p:sp>
        <p:nvSpPr>
          <p:cNvPr id="5" name="PlaceHolder 6"/>
          <p:cNvSpPr>
            <a:spLocks noGrp="1"/>
          </p:cNvSpPr>
          <p:nvPr>
            <p:ph type="dt"/>
          </p:nvPr>
        </p:nvSpPr>
        <p:spPr>
          <a:xfrm>
            <a:off x="457200" y="6243480"/>
            <a:ext cx="2133360" cy="456840"/>
          </a:xfrm>
          <a:prstGeom prst="rect">
            <a:avLst/>
          </a:prstGeom>
        </p:spPr>
        <p:txBody>
          <a:bodyPr anchor="b">
            <a:noAutofit/>
          </a:bodyPr>
          <a:p>
            <a:endParaRPr b="0" lang="en-US" sz="2400" spc="-1" strike="noStrike">
              <a:latin typeface="Times New Roman"/>
            </a:endParaRPr>
          </a:p>
        </p:txBody>
      </p:sp>
      <p:sp>
        <p:nvSpPr>
          <p:cNvPr id="6" name="PlaceHolder 7"/>
          <p:cNvSpPr>
            <a:spLocks noGrp="1"/>
          </p:cNvSpPr>
          <p:nvPr>
            <p:ph type="ftr"/>
          </p:nvPr>
        </p:nvSpPr>
        <p:spPr>
          <a:xfrm>
            <a:off x="3124080" y="6243480"/>
            <a:ext cx="2895120" cy="456840"/>
          </a:xfrm>
          <a:prstGeom prst="rect">
            <a:avLst/>
          </a:prstGeom>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7" name="PlaceHolder 8"/>
          <p:cNvSpPr>
            <a:spLocks noGrp="1"/>
          </p:cNvSpPr>
          <p:nvPr>
            <p:ph type="sldNum"/>
          </p:nvPr>
        </p:nvSpPr>
        <p:spPr>
          <a:xfrm>
            <a:off x="6553080" y="6243480"/>
            <a:ext cx="2133360" cy="456840"/>
          </a:xfrm>
          <a:prstGeom prst="rect">
            <a:avLst/>
          </a:prstGeom>
        </p:spPr>
        <p:txBody>
          <a:bodyPr anchor="b">
            <a:noAutofit/>
          </a:bodyPr>
          <a:p>
            <a:pPr algn="r">
              <a:lnSpc>
                <a:spcPct val="100000"/>
              </a:lnSpc>
            </a:pPr>
            <a:fld id="{876D3815-1031-4AEE-A646-8FDA653FAAD6}" type="slidenum">
              <a:rPr b="0" lang="en-US" sz="1200" spc="-1" strike="noStrike">
                <a:solidFill>
                  <a:srgbClr val="000000"/>
                </a:solidFill>
                <a:latin typeface="Garamond"/>
              </a:rPr>
              <a:t>3</a:t>
            </a:fld>
            <a:endParaRPr b="0" lang="en-US" sz="1200" spc="-1" strike="noStrike">
              <a:latin typeface="Times New Roman"/>
            </a:endParaRPr>
          </a:p>
        </p:txBody>
      </p:sp>
      <p:sp>
        <p:nvSpPr>
          <p:cNvPr id="8" name="PlaceHolder 9"/>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000" spc="-1" strike="noStrike">
                <a:solidFill>
                  <a:srgbClr val="000000"/>
                </a:solidFill>
                <a:latin typeface="Arial"/>
              </a:rPr>
              <a:t>Click to edit the outline text format</a:t>
            </a:r>
            <a:endParaRPr b="0" lang="en-US" sz="3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200" spc="-1" strike="noStrike">
                <a:solidFill>
                  <a:srgbClr val="000000"/>
                </a:solidFill>
                <a:latin typeface="Arial"/>
              </a:rPr>
              <a:t>Second Outline Level</a:t>
            </a:r>
            <a:endParaRPr b="0" lang="en-US" sz="2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380880" y="228600"/>
            <a:ext cx="8229240" cy="609120"/>
          </a:xfrm>
          <a:custGeom>
            <a:avLst/>
            <a:gdLst/>
            <a:ahLst/>
            <a:rect l="l" t="t" r="r" b="b"/>
            <a:pathLst>
              <a:path w="1000" h="1000">
                <a:moveTo>
                  <a:pt x="0" y="1000"/>
                </a:moveTo>
                <a:lnTo>
                  <a:pt x="0" y="0"/>
                </a:lnTo>
                <a:lnTo>
                  <a:pt x="1000" y="0"/>
                </a:lnTo>
              </a:path>
            </a:pathLst>
          </a:custGeom>
          <a:noFill/>
          <a:ln w="19080">
            <a:solidFill>
              <a:schemeClr val="accent1"/>
            </a:solidFill>
            <a:miter/>
          </a:ln>
        </p:spPr>
        <p:style>
          <a:lnRef idx="0"/>
          <a:fillRef idx="0"/>
          <a:effectRef idx="0"/>
          <a:fontRef idx="minor"/>
        </p:style>
      </p:sp>
      <p:sp>
        <p:nvSpPr>
          <p:cNvPr id="46" name="Line 2"/>
          <p:cNvSpPr/>
          <p:nvPr/>
        </p:nvSpPr>
        <p:spPr>
          <a:xfrm>
            <a:off x="457200" y="6172200"/>
            <a:ext cx="8229600" cy="0"/>
          </a:xfrm>
          <a:prstGeom prst="line">
            <a:avLst/>
          </a:prstGeom>
          <a:ln w="19080">
            <a:solidFill>
              <a:schemeClr val="accent1"/>
            </a:solidFill>
            <a:round/>
          </a:ln>
        </p:spPr>
        <p:style>
          <a:lnRef idx="0"/>
          <a:fillRef idx="0"/>
          <a:effectRef idx="0"/>
          <a:fontRef idx="minor"/>
        </p:style>
      </p:sp>
      <p:sp>
        <p:nvSpPr>
          <p:cNvPr id="47" name="PlaceHolder 3"/>
          <p:cNvSpPr>
            <a:spLocks noGrp="1"/>
          </p:cNvSpPr>
          <p:nvPr>
            <p:ph type="title"/>
          </p:nvPr>
        </p:nvSpPr>
        <p:spPr>
          <a:xfrm>
            <a:off x="457200" y="277920"/>
            <a:ext cx="8229240" cy="1139400"/>
          </a:xfrm>
          <a:prstGeom prst="rect">
            <a:avLst/>
          </a:prstGeom>
        </p:spPr>
        <p:txBody>
          <a:bodyPr>
            <a:noAutofit/>
          </a:bodyPr>
          <a:p>
            <a:pPr>
              <a:lnSpc>
                <a:spcPct val="100000"/>
              </a:lnSpc>
            </a:pPr>
            <a:r>
              <a:rPr b="0" lang="en-US" sz="3600" spc="-1" strike="noStrike">
                <a:solidFill>
                  <a:srgbClr val="006633"/>
                </a:solidFill>
                <a:latin typeface="Arial"/>
              </a:rPr>
              <a:t>Click to edit Master title style</a:t>
            </a:r>
            <a:endParaRPr b="0" lang="en-US" sz="3600" spc="-1" strike="noStrike">
              <a:solidFill>
                <a:srgbClr val="000000"/>
              </a:solidFill>
              <a:latin typeface="Arial"/>
            </a:endParaRPr>
          </a:p>
        </p:txBody>
      </p:sp>
      <p:sp>
        <p:nvSpPr>
          <p:cNvPr id="48" name="PlaceHolder 4"/>
          <p:cNvSpPr>
            <a:spLocks noGrp="1"/>
          </p:cNvSpPr>
          <p:nvPr>
            <p:ph type="body"/>
          </p:nvPr>
        </p:nvSpPr>
        <p:spPr>
          <a:xfrm>
            <a:off x="457200" y="1600200"/>
            <a:ext cx="8229240" cy="4530240"/>
          </a:xfrm>
          <a:prstGeom prst="rect">
            <a:avLst/>
          </a:prstGeom>
        </p:spPr>
        <p:txBody>
          <a:bodyPr>
            <a:noAutofit/>
          </a:bodyPr>
          <a:p>
            <a:pPr marL="343080" indent="-342720">
              <a:lnSpc>
                <a:spcPct val="100000"/>
              </a:lnSpc>
              <a:spcBef>
                <a:spcPts val="601"/>
              </a:spcBef>
              <a:buClr>
                <a:srgbClr val="cc9900"/>
              </a:buClr>
              <a:buSzPct val="65000"/>
              <a:buFont typeface="Wingdings" charset="2"/>
              <a:buChar char=""/>
            </a:pPr>
            <a:r>
              <a:rPr b="0" lang="en-US" sz="3000" spc="-1" strike="noStrike">
                <a:solidFill>
                  <a:srgbClr val="000000"/>
                </a:solidFill>
                <a:latin typeface="Arial"/>
              </a:rPr>
              <a:t>Click to edit Master text styles</a:t>
            </a:r>
            <a:endParaRPr b="0" lang="en-US" sz="3000" spc="-1" strike="noStrike">
              <a:solidFill>
                <a:srgbClr val="000000"/>
              </a:solidFill>
              <a:latin typeface="Arial"/>
            </a:endParaRPr>
          </a:p>
          <a:p>
            <a:pPr lvl="1" marL="669960" indent="-325080">
              <a:lnSpc>
                <a:spcPct val="100000"/>
              </a:lnSpc>
              <a:spcBef>
                <a:spcPts val="519"/>
              </a:spcBef>
              <a:buClr>
                <a:srgbClr val="3b812f"/>
              </a:buClr>
              <a:buSzPct val="60000"/>
              <a:buFont typeface="Wingdings" charset="2"/>
              <a:buChar char=""/>
            </a:pPr>
            <a:r>
              <a:rPr b="0" lang="en-US" sz="2600" spc="-1" strike="noStrike">
                <a:solidFill>
                  <a:srgbClr val="000000"/>
                </a:solidFill>
                <a:latin typeface="Arial"/>
              </a:rPr>
              <a:t>Second level</a:t>
            </a:r>
            <a:endParaRPr b="0" lang="en-US" sz="2600" spc="-1" strike="noStrike">
              <a:solidFill>
                <a:srgbClr val="000000"/>
              </a:solidFill>
              <a:latin typeface="Arial"/>
            </a:endParaRPr>
          </a:p>
          <a:p>
            <a:pPr lvl="2" marL="1022400" indent="-350640">
              <a:lnSpc>
                <a:spcPct val="100000"/>
              </a:lnSpc>
              <a:spcBef>
                <a:spcPts val="439"/>
              </a:spcBef>
              <a:buClr>
                <a:srgbClr val="cc9900"/>
              </a:buClr>
              <a:buSzPct val="65000"/>
              <a:buFont typeface="Wingdings" charset="2"/>
              <a:buChar char=""/>
            </a:pPr>
            <a:r>
              <a:rPr b="0" lang="en-US" sz="2200" spc="-1" strike="noStrike">
                <a:solidFill>
                  <a:srgbClr val="000000"/>
                </a:solidFill>
                <a:latin typeface="Arial"/>
              </a:rPr>
              <a:t>Third level</a:t>
            </a:r>
            <a:endParaRPr b="0" lang="en-US" sz="2200" spc="-1" strike="noStrike">
              <a:solidFill>
                <a:srgbClr val="000000"/>
              </a:solidFill>
              <a:latin typeface="Arial"/>
            </a:endParaRPr>
          </a:p>
          <a:p>
            <a:pPr lvl="3" marL="1339920" indent="-315720">
              <a:lnSpc>
                <a:spcPct val="100000"/>
              </a:lnSpc>
              <a:spcBef>
                <a:spcPts val="400"/>
              </a:spcBef>
              <a:buClr>
                <a:srgbClr val="3b812f"/>
              </a:buClr>
              <a:buSzPct val="70000"/>
              <a:buFont typeface="Wingdings" charset="2"/>
              <a:buChar char=""/>
            </a:pPr>
            <a:r>
              <a:rPr b="0" lang="en-US" sz="2000" spc="-1" strike="noStrike">
                <a:solidFill>
                  <a:srgbClr val="000000"/>
                </a:solidFill>
                <a:latin typeface="Arial"/>
              </a:rPr>
              <a:t>Fourth level</a:t>
            </a:r>
            <a:endParaRPr b="0" lang="en-US" sz="2000" spc="-1" strike="noStrike">
              <a:solidFill>
                <a:srgbClr val="000000"/>
              </a:solidFill>
              <a:latin typeface="Arial"/>
            </a:endParaRPr>
          </a:p>
          <a:p>
            <a:pPr lvl="4" marL="1681200" indent="-339480">
              <a:lnSpc>
                <a:spcPct val="100000"/>
              </a:lnSpc>
              <a:spcBef>
                <a:spcPts val="400"/>
              </a:spcBef>
              <a:buClr>
                <a:srgbClr val="cc9900"/>
              </a:buClr>
              <a:buSzPct val="75000"/>
              <a:buFont typeface="Wingdings" charset="2"/>
              <a:buChar char=""/>
            </a:pPr>
            <a:r>
              <a:rPr b="0" lang="en-US" sz="2000" spc="-1" strike="noStrike">
                <a:solidFill>
                  <a:srgbClr val="000000"/>
                </a:solidFill>
                <a:latin typeface="Arial"/>
              </a:rPr>
              <a:t>Fifth level</a:t>
            </a:r>
            <a:endParaRPr b="0" lang="en-US" sz="2000" spc="-1" strike="noStrike">
              <a:solidFill>
                <a:srgbClr val="000000"/>
              </a:solidFill>
              <a:latin typeface="Arial"/>
            </a:endParaRPr>
          </a:p>
        </p:txBody>
      </p:sp>
      <p:sp>
        <p:nvSpPr>
          <p:cNvPr id="49" name="PlaceHolder 5"/>
          <p:cNvSpPr>
            <a:spLocks noGrp="1"/>
          </p:cNvSpPr>
          <p:nvPr>
            <p:ph type="dt"/>
          </p:nvPr>
        </p:nvSpPr>
        <p:spPr>
          <a:xfrm>
            <a:off x="457200" y="6243480"/>
            <a:ext cx="2133360" cy="456840"/>
          </a:xfrm>
          <a:prstGeom prst="rect">
            <a:avLst/>
          </a:prstGeom>
        </p:spPr>
        <p:txBody>
          <a:bodyPr anchor="b">
            <a:noAutofit/>
          </a:bodyPr>
          <a:p>
            <a:endParaRPr b="0" lang="en-US" sz="2400" spc="-1" strike="noStrike">
              <a:latin typeface="Times New Roman"/>
            </a:endParaRPr>
          </a:p>
        </p:txBody>
      </p:sp>
      <p:sp>
        <p:nvSpPr>
          <p:cNvPr id="50" name="PlaceHolder 6"/>
          <p:cNvSpPr>
            <a:spLocks noGrp="1"/>
          </p:cNvSpPr>
          <p:nvPr>
            <p:ph type="ftr"/>
          </p:nvPr>
        </p:nvSpPr>
        <p:spPr>
          <a:xfrm>
            <a:off x="3124080" y="6248520"/>
            <a:ext cx="2895120" cy="456840"/>
          </a:xfrm>
          <a:prstGeom prst="rect">
            <a:avLst/>
          </a:prstGeom>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51" name="PlaceHolder 7"/>
          <p:cNvSpPr>
            <a:spLocks noGrp="1"/>
          </p:cNvSpPr>
          <p:nvPr>
            <p:ph type="sldNum"/>
          </p:nvPr>
        </p:nvSpPr>
        <p:spPr>
          <a:xfrm>
            <a:off x="6553080" y="6243480"/>
            <a:ext cx="2133360" cy="456840"/>
          </a:xfrm>
          <a:prstGeom prst="rect">
            <a:avLst/>
          </a:prstGeom>
        </p:spPr>
        <p:txBody>
          <a:bodyPr anchor="b">
            <a:noAutofit/>
          </a:bodyPr>
          <a:p>
            <a:pPr algn="r">
              <a:lnSpc>
                <a:spcPct val="100000"/>
              </a:lnSpc>
            </a:pPr>
            <a:fld id="{75D488BA-C8F7-482E-8469-679350082697}"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CustomShape 1"/>
          <p:cNvSpPr/>
          <p:nvPr/>
        </p:nvSpPr>
        <p:spPr>
          <a:xfrm>
            <a:off x="380880" y="228600"/>
            <a:ext cx="8229240" cy="609120"/>
          </a:xfrm>
          <a:custGeom>
            <a:avLst/>
            <a:gdLst/>
            <a:ahLst/>
            <a:rect l="l" t="t" r="r" b="b"/>
            <a:pathLst>
              <a:path w="1000" h="1000">
                <a:moveTo>
                  <a:pt x="0" y="1000"/>
                </a:moveTo>
                <a:lnTo>
                  <a:pt x="0" y="0"/>
                </a:lnTo>
                <a:lnTo>
                  <a:pt x="1000" y="0"/>
                </a:lnTo>
              </a:path>
            </a:pathLst>
          </a:custGeom>
          <a:noFill/>
          <a:ln w="19080">
            <a:solidFill>
              <a:schemeClr val="accent1"/>
            </a:solidFill>
            <a:miter/>
          </a:ln>
        </p:spPr>
        <p:style>
          <a:lnRef idx="0"/>
          <a:fillRef idx="0"/>
          <a:effectRef idx="0"/>
          <a:fontRef idx="minor"/>
        </p:style>
      </p:sp>
      <p:sp>
        <p:nvSpPr>
          <p:cNvPr id="89" name="Line 2"/>
          <p:cNvSpPr/>
          <p:nvPr/>
        </p:nvSpPr>
        <p:spPr>
          <a:xfrm>
            <a:off x="457200" y="6172200"/>
            <a:ext cx="8229600" cy="0"/>
          </a:xfrm>
          <a:prstGeom prst="line">
            <a:avLst/>
          </a:prstGeom>
          <a:ln w="19080">
            <a:solidFill>
              <a:schemeClr val="accent1"/>
            </a:solidFill>
            <a:round/>
          </a:ln>
        </p:spPr>
        <p:style>
          <a:lnRef idx="0"/>
          <a:fillRef idx="0"/>
          <a:effectRef idx="0"/>
          <a:fontRef idx="minor"/>
        </p:style>
      </p:sp>
      <p:sp>
        <p:nvSpPr>
          <p:cNvPr id="90" name="PlaceHolder 3"/>
          <p:cNvSpPr>
            <a:spLocks noGrp="1"/>
          </p:cNvSpPr>
          <p:nvPr>
            <p:ph type="title"/>
          </p:nvPr>
        </p:nvSpPr>
        <p:spPr>
          <a:xfrm>
            <a:off x="457200" y="277920"/>
            <a:ext cx="8229240" cy="1139400"/>
          </a:xfrm>
          <a:prstGeom prst="rect">
            <a:avLst/>
          </a:prstGeom>
        </p:spPr>
        <p:txBody>
          <a:bodyPr>
            <a:noAutofit/>
          </a:bodyPr>
          <a:p>
            <a:pPr>
              <a:lnSpc>
                <a:spcPct val="100000"/>
              </a:lnSpc>
            </a:pPr>
            <a:r>
              <a:rPr b="0" lang="en-US" sz="3600" spc="-1" strike="noStrike">
                <a:solidFill>
                  <a:srgbClr val="006633"/>
                </a:solidFill>
                <a:latin typeface="Arial"/>
              </a:rPr>
              <a:t>Click to edit Master title style</a:t>
            </a:r>
            <a:endParaRPr b="0" lang="en-US" sz="3600" spc="-1" strike="noStrike">
              <a:solidFill>
                <a:srgbClr val="000000"/>
              </a:solidFill>
              <a:latin typeface="Arial"/>
            </a:endParaRPr>
          </a:p>
        </p:txBody>
      </p:sp>
      <p:sp>
        <p:nvSpPr>
          <p:cNvPr id="91" name="PlaceHolder 4"/>
          <p:cNvSpPr>
            <a:spLocks noGrp="1"/>
          </p:cNvSpPr>
          <p:nvPr>
            <p:ph type="dt"/>
          </p:nvPr>
        </p:nvSpPr>
        <p:spPr>
          <a:xfrm>
            <a:off x="457200" y="6243480"/>
            <a:ext cx="2133360" cy="456840"/>
          </a:xfrm>
          <a:prstGeom prst="rect">
            <a:avLst/>
          </a:prstGeom>
        </p:spPr>
        <p:txBody>
          <a:bodyPr anchor="b">
            <a:noAutofit/>
          </a:bodyPr>
          <a:p>
            <a:endParaRPr b="0" lang="en-US" sz="2400" spc="-1" strike="noStrike">
              <a:latin typeface="Times New Roman"/>
            </a:endParaRPr>
          </a:p>
        </p:txBody>
      </p:sp>
      <p:sp>
        <p:nvSpPr>
          <p:cNvPr id="92" name="PlaceHolder 5"/>
          <p:cNvSpPr>
            <a:spLocks noGrp="1"/>
          </p:cNvSpPr>
          <p:nvPr>
            <p:ph type="ftr"/>
          </p:nvPr>
        </p:nvSpPr>
        <p:spPr>
          <a:xfrm>
            <a:off x="3124080" y="6248520"/>
            <a:ext cx="2895120" cy="456840"/>
          </a:xfrm>
          <a:prstGeom prst="rect">
            <a:avLst/>
          </a:prstGeom>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93" name="PlaceHolder 6"/>
          <p:cNvSpPr>
            <a:spLocks noGrp="1"/>
          </p:cNvSpPr>
          <p:nvPr>
            <p:ph type="sldNum"/>
          </p:nvPr>
        </p:nvSpPr>
        <p:spPr>
          <a:xfrm>
            <a:off x="6553080" y="6243480"/>
            <a:ext cx="2133360" cy="456840"/>
          </a:xfrm>
          <a:prstGeom prst="rect">
            <a:avLst/>
          </a:prstGeom>
        </p:spPr>
        <p:txBody>
          <a:bodyPr anchor="b">
            <a:noAutofit/>
          </a:bodyPr>
          <a:p>
            <a:pPr algn="r">
              <a:lnSpc>
                <a:spcPct val="100000"/>
              </a:lnSpc>
            </a:pPr>
            <a:fld id="{3A68EEF7-D26B-486B-B12C-B1E82CC7BE85}"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94" name="PlaceHolder 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000" spc="-1" strike="noStrike">
                <a:solidFill>
                  <a:srgbClr val="000000"/>
                </a:solidFill>
                <a:latin typeface="Arial"/>
              </a:rPr>
              <a:t>Click to edit the outline text format</a:t>
            </a:r>
            <a:endParaRPr b="0" lang="en-US" sz="3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200" spc="-1" strike="noStrike">
                <a:solidFill>
                  <a:srgbClr val="000000"/>
                </a:solidFill>
                <a:latin typeface="Arial"/>
              </a:rPr>
              <a:t>Second Outline Level</a:t>
            </a:r>
            <a:endParaRPr b="0" lang="en-US" sz="2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3124080" y="624348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132"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B0048F34-5C9B-4458-B2BB-5AD3CD101FBA}" type="slidenum">
              <a:rPr b="0" lang="en-US" sz="1200" spc="-1" strike="noStrike">
                <a:solidFill>
                  <a:srgbClr val="000000"/>
                </a:solidFill>
                <a:latin typeface="Garamond"/>
              </a:rPr>
              <a:t>&lt;number&gt;</a:t>
            </a:fld>
            <a:endParaRPr b="0" lang="en-US" sz="1200" spc="-1" strike="noStrike">
              <a:latin typeface="Times New Roman"/>
            </a:endParaRPr>
          </a:p>
        </p:txBody>
      </p:sp>
      <p:sp>
        <p:nvSpPr>
          <p:cNvPr id="133" name="TextShape 3"/>
          <p:cNvSpPr txBox="1"/>
          <p:nvPr/>
        </p:nvSpPr>
        <p:spPr>
          <a:xfrm>
            <a:off x="914400" y="1523880"/>
            <a:ext cx="7622640" cy="1752120"/>
          </a:xfrm>
          <a:prstGeom prst="rect">
            <a:avLst/>
          </a:prstGeom>
          <a:noFill/>
          <a:ln w="9360">
            <a:noFill/>
          </a:ln>
        </p:spPr>
        <p:txBody>
          <a:bodyPr>
            <a:noAutofit/>
          </a:bodyPr>
          <a:p>
            <a:pPr>
              <a:lnSpc>
                <a:spcPct val="100000"/>
              </a:lnSpc>
            </a:pPr>
            <a:r>
              <a:rPr b="0" lang="en-US" sz="4400" spc="-1" strike="noStrike">
                <a:solidFill>
                  <a:srgbClr val="006633"/>
                </a:solidFill>
                <a:latin typeface="Arial"/>
              </a:rPr>
              <a:t>Phần 2: Ngôn ngữ C++</a:t>
            </a:r>
            <a:endParaRPr b="0" lang="en-US" sz="4400" spc="-1" strike="noStrike">
              <a:solidFill>
                <a:srgbClr val="000000"/>
              </a:solidFill>
              <a:latin typeface="Arial"/>
            </a:endParaRPr>
          </a:p>
        </p:txBody>
      </p:sp>
      <p:sp>
        <p:nvSpPr>
          <p:cNvPr id="134" name="TextShape 4"/>
          <p:cNvSpPr txBox="1"/>
          <p:nvPr/>
        </p:nvSpPr>
        <p:spPr>
          <a:xfrm>
            <a:off x="1981080" y="3962520"/>
            <a:ext cx="6552720" cy="1752120"/>
          </a:xfrm>
          <a:prstGeom prst="rect">
            <a:avLst/>
          </a:prstGeom>
          <a:noFill/>
          <a:ln w="9360">
            <a:noFill/>
          </a:ln>
        </p:spPr>
        <p:txBody>
          <a:bodyPr>
            <a:noAutofit/>
          </a:bodyPr>
          <a:p>
            <a:pPr>
              <a:lnSpc>
                <a:spcPct val="100000"/>
              </a:lnSpc>
              <a:spcBef>
                <a:spcPts val="561"/>
              </a:spcBef>
              <a:tabLst>
                <a:tab algn="l" pos="0"/>
              </a:tabLst>
            </a:pPr>
            <a:r>
              <a:rPr b="0" lang="en-US" sz="2800" spc="-1" strike="noStrike">
                <a:solidFill>
                  <a:srgbClr val="000000"/>
                </a:solidFill>
                <a:latin typeface="Arial"/>
              </a:rPr>
              <a:t>Chương 2: Giới thiệu về ngôn ngữ lập trình C++</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178"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A8232D8C-3FA5-42C9-967E-599FB0B74FB2}"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179"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Đối tượng và lớp</a:t>
            </a:r>
            <a:endParaRPr b="0" lang="en-US" sz="3600" spc="-1" strike="noStrike">
              <a:solidFill>
                <a:srgbClr val="000000"/>
              </a:solidFill>
              <a:latin typeface="Arial"/>
            </a:endParaRPr>
          </a:p>
        </p:txBody>
      </p:sp>
      <p:sp>
        <p:nvSpPr>
          <p:cNvPr id="180" name="TextShape 4"/>
          <p:cNvSpPr txBox="1"/>
          <p:nvPr/>
        </p:nvSpPr>
        <p:spPr>
          <a:xfrm>
            <a:off x="457200" y="1600200"/>
            <a:ext cx="8229240" cy="4530240"/>
          </a:xfrm>
          <a:prstGeom prst="rect">
            <a:avLst/>
          </a:prstGeom>
          <a:noFill/>
          <a:ln w="9360">
            <a:noFill/>
          </a:ln>
        </p:spPr>
        <p:txBody>
          <a:bodyPr>
            <a:noAutofit/>
          </a:bodyPr>
          <a:p>
            <a:pPr marL="343080" indent="-342720">
              <a:lnSpc>
                <a:spcPct val="100000"/>
              </a:lnSpc>
              <a:spcBef>
                <a:spcPts val="601"/>
              </a:spcBef>
              <a:buClr>
                <a:srgbClr val="cc9900"/>
              </a:buClr>
              <a:buSzPct val="65000"/>
              <a:buFont typeface="Wingdings" charset="2"/>
              <a:buChar char=""/>
            </a:pPr>
            <a:r>
              <a:rPr b="0" lang="en-US" sz="3000" spc="-1" strike="noStrike">
                <a:solidFill>
                  <a:srgbClr val="000000"/>
                </a:solidFill>
                <a:latin typeface="Arial"/>
              </a:rPr>
              <a:t>Lớp</a:t>
            </a:r>
            <a:endParaRPr b="0" lang="en-US" sz="3000" spc="-1" strike="noStrike">
              <a:solidFill>
                <a:srgbClr val="000000"/>
              </a:solidFill>
              <a:latin typeface="Arial"/>
            </a:endParaRPr>
          </a:p>
          <a:p>
            <a:pPr lvl="1" marL="669960" indent="-325080">
              <a:lnSpc>
                <a:spcPct val="100000"/>
              </a:lnSpc>
              <a:spcBef>
                <a:spcPts val="439"/>
              </a:spcBef>
              <a:buClr>
                <a:srgbClr val="3b812f"/>
              </a:buClr>
              <a:buSzPct val="60000"/>
              <a:buFont typeface="Wingdings" charset="2"/>
              <a:buChar char=""/>
            </a:pPr>
            <a:r>
              <a:rPr b="0" lang="en-US" sz="2200" spc="-1" strike="noStrike">
                <a:solidFill>
                  <a:srgbClr val="000000"/>
                </a:solidFill>
                <a:latin typeface="Arial"/>
              </a:rPr>
              <a:t>Là sự khái quát hóa các đối tượng cùng loại</a:t>
            </a:r>
            <a:endParaRPr b="0" lang="en-US" sz="2200" spc="-1" strike="noStrike">
              <a:solidFill>
                <a:srgbClr val="000000"/>
              </a:solidFill>
              <a:latin typeface="Arial"/>
            </a:endParaRPr>
          </a:p>
          <a:p>
            <a:pPr lvl="1" marL="669960" indent="-325080">
              <a:lnSpc>
                <a:spcPct val="100000"/>
              </a:lnSpc>
              <a:spcBef>
                <a:spcPts val="439"/>
              </a:spcBef>
              <a:buClr>
                <a:srgbClr val="3b812f"/>
              </a:buClr>
              <a:buSzPct val="60000"/>
              <a:buFont typeface="Wingdings" charset="2"/>
              <a:buChar char=""/>
            </a:pPr>
            <a:r>
              <a:rPr b="0" lang="en-US" sz="2200" spc="-1" strike="noStrike">
                <a:solidFill>
                  <a:srgbClr val="000000"/>
                </a:solidFill>
                <a:latin typeface="Arial"/>
              </a:rPr>
              <a:t>Có ý nghĩa đối với đối tượng tương tự như ý nghĩa của kiểu dữ liệu đối với các đối tượng dữ liệu, là cho phép dễ dàng tạo ra nhiều đối tượng cùng một kiểu (chung các kiểu dữ liệu và các phương thức)</a:t>
            </a:r>
            <a:endParaRPr b="0" lang="en-US" sz="2200" spc="-1" strike="noStrike">
              <a:solidFill>
                <a:srgbClr val="000000"/>
              </a:solidFill>
              <a:latin typeface="Arial"/>
            </a:endParaRPr>
          </a:p>
        </p:txBody>
      </p:sp>
      <p:sp>
        <p:nvSpPr>
          <p:cNvPr id="181" name="CustomShape 5"/>
          <p:cNvSpPr/>
          <p:nvPr/>
        </p:nvSpPr>
        <p:spPr>
          <a:xfrm>
            <a:off x="1523880" y="4038480"/>
            <a:ext cx="1752120" cy="380520"/>
          </a:xfrm>
          <a:prstGeom prst="rect">
            <a:avLst/>
          </a:prstGeom>
          <a:solidFill>
            <a:schemeClr val="accent5"/>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Hình tròn</a:t>
            </a:r>
            <a:endParaRPr b="0" lang="en-US" sz="1800" spc="-1" strike="noStrike">
              <a:latin typeface="Arial"/>
            </a:endParaRPr>
          </a:p>
        </p:txBody>
      </p:sp>
      <p:sp>
        <p:nvSpPr>
          <p:cNvPr id="182" name="CustomShape 6"/>
          <p:cNvSpPr/>
          <p:nvPr/>
        </p:nvSpPr>
        <p:spPr>
          <a:xfrm>
            <a:off x="1523880" y="4419720"/>
            <a:ext cx="1752120" cy="837720"/>
          </a:xfrm>
          <a:prstGeom prst="rect">
            <a:avLst/>
          </a:prstGeom>
          <a:solidFill>
            <a:schemeClr val="accent3">
              <a:lumMod val="95000"/>
            </a:schemeClr>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Bán kính r</a:t>
            </a:r>
            <a:endParaRPr b="0" lang="en-US" sz="1800" spc="-1" strike="noStrike">
              <a:latin typeface="Arial"/>
            </a:endParaRPr>
          </a:p>
        </p:txBody>
      </p:sp>
      <p:sp>
        <p:nvSpPr>
          <p:cNvPr id="183" name="CustomShape 7"/>
          <p:cNvSpPr/>
          <p:nvPr/>
        </p:nvSpPr>
        <p:spPr>
          <a:xfrm>
            <a:off x="1523880" y="5257800"/>
            <a:ext cx="1752120" cy="837720"/>
          </a:xfrm>
          <a:prstGeom prst="rect">
            <a:avLst/>
          </a:prstGeom>
          <a:solidFill>
            <a:schemeClr val="accent3">
              <a:lumMod val="95000"/>
            </a:schemeClr>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TínhChuVi()</a:t>
            </a:r>
            <a:endParaRPr b="0" lang="en-US" sz="1800" spc="-1" strike="noStrike">
              <a:latin typeface="Arial"/>
            </a:endParaRPr>
          </a:p>
          <a:p>
            <a:pPr algn="ctr">
              <a:lnSpc>
                <a:spcPct val="100000"/>
              </a:lnSpc>
            </a:pPr>
            <a:r>
              <a:rPr b="0" lang="en-US" sz="1800" spc="-1" strike="noStrike">
                <a:solidFill>
                  <a:srgbClr val="000000"/>
                </a:solidFill>
                <a:latin typeface="Arial"/>
              </a:rPr>
              <a:t>TínhDiệnTích()</a:t>
            </a:r>
            <a:endParaRPr b="0" lang="en-US" sz="1800" spc="-1" strike="noStrike">
              <a:latin typeface="Arial"/>
            </a:endParaRPr>
          </a:p>
        </p:txBody>
      </p:sp>
      <p:sp>
        <p:nvSpPr>
          <p:cNvPr id="184" name="CustomShape 8"/>
          <p:cNvSpPr/>
          <p:nvPr/>
        </p:nvSpPr>
        <p:spPr>
          <a:xfrm>
            <a:off x="6324480" y="4038480"/>
            <a:ext cx="1752120" cy="380520"/>
          </a:xfrm>
          <a:prstGeom prst="rect">
            <a:avLst/>
          </a:prstGeom>
          <a:solidFill>
            <a:schemeClr val="accent5"/>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PT bậc 2 </a:t>
            </a:r>
            <a:endParaRPr b="0" lang="en-US" sz="1800" spc="-1" strike="noStrike">
              <a:latin typeface="Arial"/>
            </a:endParaRPr>
          </a:p>
        </p:txBody>
      </p:sp>
      <p:sp>
        <p:nvSpPr>
          <p:cNvPr id="185" name="CustomShape 9"/>
          <p:cNvSpPr/>
          <p:nvPr/>
        </p:nvSpPr>
        <p:spPr>
          <a:xfrm>
            <a:off x="6324480" y="4419720"/>
            <a:ext cx="1752120" cy="837720"/>
          </a:xfrm>
          <a:prstGeom prst="rect">
            <a:avLst/>
          </a:prstGeom>
          <a:solidFill>
            <a:schemeClr val="accent3">
              <a:lumMod val="95000"/>
            </a:schemeClr>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a;</a:t>
            </a:r>
            <a:endParaRPr b="0" lang="en-US" sz="1800" spc="-1" strike="noStrike">
              <a:latin typeface="Arial"/>
            </a:endParaRPr>
          </a:p>
          <a:p>
            <a:pPr algn="ctr">
              <a:lnSpc>
                <a:spcPct val="100000"/>
              </a:lnSpc>
            </a:pPr>
            <a:r>
              <a:rPr b="0" lang="en-US" sz="1800" spc="-1" strike="noStrike">
                <a:solidFill>
                  <a:srgbClr val="000000"/>
                </a:solidFill>
                <a:latin typeface="Arial"/>
              </a:rPr>
              <a:t>b;</a:t>
            </a:r>
            <a:endParaRPr b="0" lang="en-US" sz="1800" spc="-1" strike="noStrike">
              <a:latin typeface="Arial"/>
            </a:endParaRPr>
          </a:p>
          <a:p>
            <a:pPr algn="ctr">
              <a:lnSpc>
                <a:spcPct val="100000"/>
              </a:lnSpc>
            </a:pPr>
            <a:r>
              <a:rPr b="0" lang="en-US" sz="1800" spc="-1" strike="noStrike">
                <a:solidFill>
                  <a:srgbClr val="000000"/>
                </a:solidFill>
                <a:latin typeface="Arial"/>
              </a:rPr>
              <a:t>c;</a:t>
            </a:r>
            <a:endParaRPr b="0" lang="en-US" sz="1800" spc="-1" strike="noStrike">
              <a:latin typeface="Arial"/>
            </a:endParaRPr>
          </a:p>
        </p:txBody>
      </p:sp>
      <p:sp>
        <p:nvSpPr>
          <p:cNvPr id="186" name="CustomShape 10"/>
          <p:cNvSpPr/>
          <p:nvPr/>
        </p:nvSpPr>
        <p:spPr>
          <a:xfrm>
            <a:off x="6324480" y="5257800"/>
            <a:ext cx="1752120" cy="837720"/>
          </a:xfrm>
          <a:prstGeom prst="rect">
            <a:avLst/>
          </a:prstGeom>
          <a:solidFill>
            <a:schemeClr val="accent3">
              <a:lumMod val="95000"/>
            </a:schemeClr>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TínhDelta()</a:t>
            </a:r>
            <a:endParaRPr b="0" lang="en-US" sz="1800" spc="-1" strike="noStrike">
              <a:latin typeface="Arial"/>
            </a:endParaRPr>
          </a:p>
          <a:p>
            <a:pPr algn="ctr">
              <a:lnSpc>
                <a:spcPct val="100000"/>
              </a:lnSpc>
            </a:pPr>
            <a:r>
              <a:rPr b="0" lang="en-US" sz="1800" spc="-1" strike="noStrike">
                <a:solidFill>
                  <a:srgbClr val="000000"/>
                </a:solidFill>
                <a:latin typeface="Arial"/>
              </a:rPr>
              <a:t>TínhNghiem()</a:t>
            </a:r>
            <a:endParaRPr b="0" lang="en-US" sz="1800" spc="-1" strike="noStrike">
              <a:latin typeface="Arial"/>
            </a:endParaRPr>
          </a:p>
        </p:txBody>
      </p:sp>
      <p:sp>
        <p:nvSpPr>
          <p:cNvPr id="187" name="CustomShape 11"/>
          <p:cNvSpPr/>
          <p:nvPr/>
        </p:nvSpPr>
        <p:spPr>
          <a:xfrm>
            <a:off x="3809880" y="4038480"/>
            <a:ext cx="1752120" cy="380520"/>
          </a:xfrm>
          <a:prstGeom prst="rect">
            <a:avLst/>
          </a:prstGeom>
          <a:solidFill>
            <a:schemeClr val="accent5"/>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Hình chữ nhật</a:t>
            </a:r>
            <a:endParaRPr b="0" lang="en-US" sz="1800" spc="-1" strike="noStrike">
              <a:latin typeface="Arial"/>
            </a:endParaRPr>
          </a:p>
        </p:txBody>
      </p:sp>
      <p:sp>
        <p:nvSpPr>
          <p:cNvPr id="188" name="CustomShape 12"/>
          <p:cNvSpPr/>
          <p:nvPr/>
        </p:nvSpPr>
        <p:spPr>
          <a:xfrm>
            <a:off x="3809880" y="4419720"/>
            <a:ext cx="1752120" cy="837720"/>
          </a:xfrm>
          <a:prstGeom prst="rect">
            <a:avLst/>
          </a:prstGeom>
          <a:solidFill>
            <a:schemeClr val="accent3">
              <a:lumMod val="95000"/>
            </a:schemeClr>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Chiều rộng a;</a:t>
            </a:r>
            <a:endParaRPr b="0" lang="en-US" sz="1800" spc="-1" strike="noStrike">
              <a:latin typeface="Arial"/>
            </a:endParaRPr>
          </a:p>
          <a:p>
            <a:pPr algn="ctr">
              <a:lnSpc>
                <a:spcPct val="100000"/>
              </a:lnSpc>
            </a:pPr>
            <a:r>
              <a:rPr b="0" lang="en-US" sz="1800" spc="-1" strike="noStrike">
                <a:solidFill>
                  <a:srgbClr val="000000"/>
                </a:solidFill>
                <a:latin typeface="Arial"/>
              </a:rPr>
              <a:t>Chiều dài b;</a:t>
            </a:r>
            <a:endParaRPr b="0" lang="en-US" sz="1800" spc="-1" strike="noStrike">
              <a:latin typeface="Arial"/>
            </a:endParaRPr>
          </a:p>
        </p:txBody>
      </p:sp>
      <p:sp>
        <p:nvSpPr>
          <p:cNvPr id="189" name="CustomShape 13"/>
          <p:cNvSpPr/>
          <p:nvPr/>
        </p:nvSpPr>
        <p:spPr>
          <a:xfrm>
            <a:off x="3809880" y="5257800"/>
            <a:ext cx="1752120" cy="837720"/>
          </a:xfrm>
          <a:prstGeom prst="rect">
            <a:avLst/>
          </a:prstGeom>
          <a:solidFill>
            <a:schemeClr val="accent3">
              <a:lumMod val="95000"/>
            </a:schemeClr>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TínhChuVi()</a:t>
            </a:r>
            <a:endParaRPr b="0" lang="en-US" sz="1800" spc="-1" strike="noStrike">
              <a:latin typeface="Arial"/>
            </a:endParaRPr>
          </a:p>
          <a:p>
            <a:pPr algn="ctr">
              <a:lnSpc>
                <a:spcPct val="100000"/>
              </a:lnSpc>
            </a:pPr>
            <a:r>
              <a:rPr b="0" lang="en-US" sz="1800" spc="-1" strike="noStrike">
                <a:solidFill>
                  <a:srgbClr val="000000"/>
                </a:solidFill>
                <a:latin typeface="Arial"/>
              </a:rPr>
              <a:t>TínhDiệnTích()</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191"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0C4FBA92-8AB5-4452-A71A-17C0E979F2D9}"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192"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Quan hệ giữa đối tượng và lớp</a:t>
            </a:r>
            <a:endParaRPr b="0" lang="en-US" sz="3600" spc="-1" strike="noStrike">
              <a:solidFill>
                <a:srgbClr val="000000"/>
              </a:solidFill>
              <a:latin typeface="Arial"/>
            </a:endParaRPr>
          </a:p>
        </p:txBody>
      </p:sp>
      <p:sp>
        <p:nvSpPr>
          <p:cNvPr id="193" name="TextShape 4"/>
          <p:cNvSpPr txBox="1"/>
          <p:nvPr/>
        </p:nvSpPr>
        <p:spPr>
          <a:xfrm>
            <a:off x="457200" y="1600200"/>
            <a:ext cx="8229240" cy="4530240"/>
          </a:xfrm>
          <a:prstGeom prst="rect">
            <a:avLst/>
          </a:prstGeom>
          <a:noFill/>
          <a:ln w="9360">
            <a:noFill/>
          </a:ln>
        </p:spPr>
        <p:txBody>
          <a:bodyPr>
            <a:noAutofit/>
          </a:bodyPr>
          <a:p>
            <a:pPr marL="343080" indent="-342720">
              <a:lnSpc>
                <a:spcPct val="100000"/>
              </a:lnSpc>
              <a:spcBef>
                <a:spcPts val="601"/>
              </a:spcBef>
              <a:buClr>
                <a:srgbClr val="cc9900"/>
              </a:buClr>
              <a:buSzPct val="65000"/>
              <a:buFont typeface="Wingdings" charset="2"/>
              <a:buChar char=""/>
            </a:pPr>
            <a:r>
              <a:rPr b="0" lang="en-US" sz="3000" spc="-1" strike="noStrike">
                <a:solidFill>
                  <a:srgbClr val="000000"/>
                </a:solidFill>
                <a:latin typeface="Arial"/>
              </a:rPr>
              <a:t>Đối tượng còn được gọi là </a:t>
            </a:r>
            <a:r>
              <a:rPr b="0" i="1" lang="en-US" sz="3000" spc="-1" strike="noStrike">
                <a:solidFill>
                  <a:srgbClr val="000000"/>
                </a:solidFill>
                <a:latin typeface="Arial"/>
              </a:rPr>
              <a:t>thể hiện</a:t>
            </a:r>
            <a:r>
              <a:rPr b="0" lang="en-US" sz="3000" spc="-1" strike="noStrike">
                <a:solidFill>
                  <a:srgbClr val="000000"/>
                </a:solidFill>
                <a:latin typeface="Arial"/>
              </a:rPr>
              <a:t> (instance) của một lớp</a:t>
            </a:r>
            <a:endParaRPr b="0" lang="en-US" sz="3000" spc="-1" strike="noStrike">
              <a:solidFill>
                <a:srgbClr val="000000"/>
              </a:solidFill>
              <a:latin typeface="Arial"/>
            </a:endParaRPr>
          </a:p>
        </p:txBody>
      </p:sp>
      <p:sp>
        <p:nvSpPr>
          <p:cNvPr id="194" name="CustomShape 5"/>
          <p:cNvSpPr/>
          <p:nvPr/>
        </p:nvSpPr>
        <p:spPr>
          <a:xfrm>
            <a:off x="3809880" y="2438280"/>
            <a:ext cx="1752120" cy="380520"/>
          </a:xfrm>
          <a:prstGeom prst="rect">
            <a:avLst/>
          </a:prstGeom>
          <a:solidFill>
            <a:schemeClr val="accent5"/>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Hình chữ nhật</a:t>
            </a:r>
            <a:endParaRPr b="0" lang="en-US" sz="1800" spc="-1" strike="noStrike">
              <a:latin typeface="Arial"/>
            </a:endParaRPr>
          </a:p>
        </p:txBody>
      </p:sp>
      <p:sp>
        <p:nvSpPr>
          <p:cNvPr id="195" name="CustomShape 6"/>
          <p:cNvSpPr/>
          <p:nvPr/>
        </p:nvSpPr>
        <p:spPr>
          <a:xfrm>
            <a:off x="3809880" y="2819520"/>
            <a:ext cx="1752120" cy="609120"/>
          </a:xfrm>
          <a:prstGeom prst="rect">
            <a:avLst/>
          </a:prstGeom>
          <a:solidFill>
            <a:schemeClr val="accent3">
              <a:lumMod val="95000"/>
            </a:schemeClr>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Chiều rộng a;</a:t>
            </a:r>
            <a:endParaRPr b="0" lang="en-US" sz="1800" spc="-1" strike="noStrike">
              <a:latin typeface="Arial"/>
            </a:endParaRPr>
          </a:p>
          <a:p>
            <a:pPr algn="ctr">
              <a:lnSpc>
                <a:spcPct val="100000"/>
              </a:lnSpc>
            </a:pPr>
            <a:r>
              <a:rPr b="0" lang="en-US" sz="1800" spc="-1" strike="noStrike">
                <a:solidFill>
                  <a:srgbClr val="000000"/>
                </a:solidFill>
                <a:latin typeface="Arial"/>
              </a:rPr>
              <a:t>Chiều dài b;</a:t>
            </a:r>
            <a:endParaRPr b="0" lang="en-US" sz="1800" spc="-1" strike="noStrike">
              <a:latin typeface="Arial"/>
            </a:endParaRPr>
          </a:p>
        </p:txBody>
      </p:sp>
      <p:sp>
        <p:nvSpPr>
          <p:cNvPr id="196" name="CustomShape 7"/>
          <p:cNvSpPr/>
          <p:nvPr/>
        </p:nvSpPr>
        <p:spPr>
          <a:xfrm>
            <a:off x="3809880" y="3429000"/>
            <a:ext cx="1752120" cy="609120"/>
          </a:xfrm>
          <a:prstGeom prst="rect">
            <a:avLst/>
          </a:prstGeom>
          <a:solidFill>
            <a:schemeClr val="accent3">
              <a:lumMod val="95000"/>
            </a:schemeClr>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TínhChuVi()</a:t>
            </a:r>
            <a:endParaRPr b="0" lang="en-US" sz="1800" spc="-1" strike="noStrike">
              <a:latin typeface="Arial"/>
            </a:endParaRPr>
          </a:p>
          <a:p>
            <a:pPr algn="ctr">
              <a:lnSpc>
                <a:spcPct val="100000"/>
              </a:lnSpc>
            </a:pPr>
            <a:r>
              <a:rPr b="0" lang="en-US" sz="1800" spc="-1" strike="noStrike">
                <a:solidFill>
                  <a:srgbClr val="000000"/>
                </a:solidFill>
                <a:latin typeface="Arial"/>
              </a:rPr>
              <a:t>TínhDiệnTích()</a:t>
            </a:r>
            <a:endParaRPr b="0" lang="en-US" sz="1800" spc="-1" strike="noStrike">
              <a:latin typeface="Arial"/>
            </a:endParaRPr>
          </a:p>
        </p:txBody>
      </p:sp>
      <p:sp>
        <p:nvSpPr>
          <p:cNvPr id="197" name="CustomShape 8"/>
          <p:cNvSpPr/>
          <p:nvPr/>
        </p:nvSpPr>
        <p:spPr>
          <a:xfrm>
            <a:off x="1600200" y="4495680"/>
            <a:ext cx="1752120" cy="380520"/>
          </a:xfrm>
          <a:prstGeom prst="rect">
            <a:avLst/>
          </a:prstGeom>
          <a:solidFill>
            <a:schemeClr val="accent5"/>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:Hình chữ nhật A</a:t>
            </a:r>
            <a:endParaRPr b="0" lang="en-US" sz="1800" spc="-1" strike="noStrike">
              <a:latin typeface="Arial"/>
            </a:endParaRPr>
          </a:p>
        </p:txBody>
      </p:sp>
      <p:sp>
        <p:nvSpPr>
          <p:cNvPr id="198" name="CustomShape 9"/>
          <p:cNvSpPr/>
          <p:nvPr/>
        </p:nvSpPr>
        <p:spPr>
          <a:xfrm>
            <a:off x="1600200" y="4876920"/>
            <a:ext cx="1752120" cy="609120"/>
          </a:xfrm>
          <a:prstGeom prst="rect">
            <a:avLst/>
          </a:prstGeom>
          <a:solidFill>
            <a:schemeClr val="accent3">
              <a:lumMod val="95000"/>
            </a:schemeClr>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Chiều rộng a=1;</a:t>
            </a:r>
            <a:endParaRPr b="0" lang="en-US" sz="1800" spc="-1" strike="noStrike">
              <a:latin typeface="Arial"/>
            </a:endParaRPr>
          </a:p>
          <a:p>
            <a:pPr algn="ctr">
              <a:lnSpc>
                <a:spcPct val="100000"/>
              </a:lnSpc>
            </a:pPr>
            <a:r>
              <a:rPr b="0" lang="en-US" sz="1800" spc="-1" strike="noStrike">
                <a:solidFill>
                  <a:srgbClr val="000000"/>
                </a:solidFill>
                <a:latin typeface="Arial"/>
              </a:rPr>
              <a:t>Chiều dài b=2;</a:t>
            </a:r>
            <a:endParaRPr b="0" lang="en-US" sz="1800" spc="-1" strike="noStrike">
              <a:latin typeface="Arial"/>
            </a:endParaRPr>
          </a:p>
        </p:txBody>
      </p:sp>
      <p:sp>
        <p:nvSpPr>
          <p:cNvPr id="199" name="CustomShape 10"/>
          <p:cNvSpPr/>
          <p:nvPr/>
        </p:nvSpPr>
        <p:spPr>
          <a:xfrm>
            <a:off x="1600200" y="5486400"/>
            <a:ext cx="1752120" cy="609120"/>
          </a:xfrm>
          <a:prstGeom prst="rect">
            <a:avLst/>
          </a:prstGeom>
          <a:solidFill>
            <a:schemeClr val="accent3">
              <a:lumMod val="95000"/>
            </a:schemeClr>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TínhChuVi()</a:t>
            </a:r>
            <a:endParaRPr b="0" lang="en-US" sz="1800" spc="-1" strike="noStrike">
              <a:latin typeface="Arial"/>
            </a:endParaRPr>
          </a:p>
          <a:p>
            <a:pPr algn="ctr">
              <a:lnSpc>
                <a:spcPct val="100000"/>
              </a:lnSpc>
            </a:pPr>
            <a:r>
              <a:rPr b="0" lang="en-US" sz="1800" spc="-1" strike="noStrike">
                <a:solidFill>
                  <a:srgbClr val="000000"/>
                </a:solidFill>
                <a:latin typeface="Arial"/>
              </a:rPr>
              <a:t>TínhDiệnTích()</a:t>
            </a:r>
            <a:endParaRPr b="0" lang="en-US" sz="1800" spc="-1" strike="noStrike">
              <a:latin typeface="Arial"/>
            </a:endParaRPr>
          </a:p>
        </p:txBody>
      </p:sp>
      <p:sp>
        <p:nvSpPr>
          <p:cNvPr id="200" name="CustomShape 11"/>
          <p:cNvSpPr/>
          <p:nvPr/>
        </p:nvSpPr>
        <p:spPr>
          <a:xfrm>
            <a:off x="5562720" y="4495680"/>
            <a:ext cx="1752120" cy="380520"/>
          </a:xfrm>
          <a:prstGeom prst="rect">
            <a:avLst/>
          </a:prstGeom>
          <a:solidFill>
            <a:schemeClr val="accent5"/>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:Hình chữ nhật B</a:t>
            </a:r>
            <a:endParaRPr b="0" lang="en-US" sz="1800" spc="-1" strike="noStrike">
              <a:latin typeface="Arial"/>
            </a:endParaRPr>
          </a:p>
        </p:txBody>
      </p:sp>
      <p:sp>
        <p:nvSpPr>
          <p:cNvPr id="201" name="CustomShape 12"/>
          <p:cNvSpPr/>
          <p:nvPr/>
        </p:nvSpPr>
        <p:spPr>
          <a:xfrm>
            <a:off x="5562720" y="4876920"/>
            <a:ext cx="1752120" cy="609120"/>
          </a:xfrm>
          <a:prstGeom prst="rect">
            <a:avLst/>
          </a:prstGeom>
          <a:solidFill>
            <a:schemeClr val="accent3">
              <a:lumMod val="95000"/>
            </a:schemeClr>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Chiều rộng a=2;</a:t>
            </a:r>
            <a:endParaRPr b="0" lang="en-US" sz="1800" spc="-1" strike="noStrike">
              <a:latin typeface="Arial"/>
            </a:endParaRPr>
          </a:p>
          <a:p>
            <a:pPr algn="ctr">
              <a:lnSpc>
                <a:spcPct val="100000"/>
              </a:lnSpc>
            </a:pPr>
            <a:r>
              <a:rPr b="0" lang="en-US" sz="1800" spc="-1" strike="noStrike">
                <a:solidFill>
                  <a:srgbClr val="000000"/>
                </a:solidFill>
                <a:latin typeface="Arial"/>
              </a:rPr>
              <a:t>Chiều dài b=3;</a:t>
            </a:r>
            <a:endParaRPr b="0" lang="en-US" sz="1800" spc="-1" strike="noStrike">
              <a:latin typeface="Arial"/>
            </a:endParaRPr>
          </a:p>
        </p:txBody>
      </p:sp>
      <p:sp>
        <p:nvSpPr>
          <p:cNvPr id="202" name="CustomShape 13"/>
          <p:cNvSpPr/>
          <p:nvPr/>
        </p:nvSpPr>
        <p:spPr>
          <a:xfrm>
            <a:off x="5562720" y="5486400"/>
            <a:ext cx="1752120" cy="609120"/>
          </a:xfrm>
          <a:prstGeom prst="rect">
            <a:avLst/>
          </a:prstGeom>
          <a:solidFill>
            <a:schemeClr val="accent3">
              <a:lumMod val="95000"/>
            </a:schemeClr>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TínhChuVi()</a:t>
            </a:r>
            <a:endParaRPr b="0" lang="en-US" sz="1800" spc="-1" strike="noStrike">
              <a:latin typeface="Arial"/>
            </a:endParaRPr>
          </a:p>
          <a:p>
            <a:pPr algn="ctr">
              <a:lnSpc>
                <a:spcPct val="100000"/>
              </a:lnSpc>
            </a:pPr>
            <a:r>
              <a:rPr b="0" lang="en-US" sz="1800" spc="-1" strike="noStrike">
                <a:solidFill>
                  <a:srgbClr val="000000"/>
                </a:solidFill>
                <a:latin typeface="Arial"/>
              </a:rPr>
              <a:t>TínhDiệnTích()</a:t>
            </a:r>
            <a:endParaRPr b="0" lang="en-US" sz="1800" spc="-1" strike="noStrike">
              <a:latin typeface="Arial"/>
            </a:endParaRPr>
          </a:p>
        </p:txBody>
      </p:sp>
      <p:sp>
        <p:nvSpPr>
          <p:cNvPr id="203" name="Line 14"/>
          <p:cNvSpPr/>
          <p:nvPr/>
        </p:nvSpPr>
        <p:spPr>
          <a:xfrm>
            <a:off x="4876560" y="4038480"/>
            <a:ext cx="1371600" cy="457200"/>
          </a:xfrm>
          <a:prstGeom prst="line">
            <a:avLst/>
          </a:prstGeom>
          <a:ln w="9360">
            <a:solidFill>
              <a:schemeClr val="tx1"/>
            </a:solidFill>
            <a:round/>
            <a:tailEnd len="med" type="triangle" w="med"/>
          </a:ln>
        </p:spPr>
        <p:style>
          <a:lnRef idx="0"/>
          <a:fillRef idx="0"/>
          <a:effectRef idx="0"/>
          <a:fontRef idx="minor"/>
        </p:style>
      </p:sp>
      <p:sp>
        <p:nvSpPr>
          <p:cNvPr id="204" name="Line 15"/>
          <p:cNvSpPr/>
          <p:nvPr/>
        </p:nvSpPr>
        <p:spPr>
          <a:xfrm flipH="1">
            <a:off x="2666880" y="4038480"/>
            <a:ext cx="1828800" cy="457200"/>
          </a:xfrm>
          <a:prstGeom prst="line">
            <a:avLst/>
          </a:prstGeom>
          <a:ln w="9360">
            <a:solidFill>
              <a:schemeClr val="tx1"/>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206"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D0002B96-F2ED-46AC-827A-1063E164139A}"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207"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Chương trình mẫu tiếp theo</a:t>
            </a:r>
            <a:endParaRPr b="0" lang="en-US" sz="3600" spc="-1" strike="noStrike">
              <a:solidFill>
                <a:srgbClr val="000000"/>
              </a:solidFill>
              <a:latin typeface="Arial"/>
            </a:endParaRPr>
          </a:p>
        </p:txBody>
      </p:sp>
      <p:sp>
        <p:nvSpPr>
          <p:cNvPr id="208" name="TextShape 4"/>
          <p:cNvSpPr txBox="1"/>
          <p:nvPr/>
        </p:nvSpPr>
        <p:spPr>
          <a:xfrm>
            <a:off x="457200" y="1600200"/>
            <a:ext cx="8229240" cy="4530240"/>
          </a:xfrm>
          <a:prstGeom prst="rect">
            <a:avLst/>
          </a:prstGeom>
          <a:noFill/>
          <a:ln w="9360">
            <a:noFill/>
          </a:ln>
        </p:spPr>
        <p:txBody>
          <a:bodyPr>
            <a:noAutofit/>
          </a:bodyPr>
          <a:p>
            <a:pPr marL="343080" indent="-342720">
              <a:lnSpc>
                <a:spcPct val="100000"/>
              </a:lnSpc>
              <a:spcBef>
                <a:spcPts val="601"/>
              </a:spcBef>
              <a:buClr>
                <a:srgbClr val="cc9900"/>
              </a:buClr>
              <a:buSzPct val="65000"/>
              <a:buFont typeface="Wingdings" charset="2"/>
              <a:buChar char=""/>
            </a:pPr>
            <a:r>
              <a:rPr b="1" lang="en-US" sz="3000" spc="-1" strike="noStrike">
                <a:solidFill>
                  <a:srgbClr val="000000"/>
                </a:solidFill>
                <a:latin typeface="Arial"/>
              </a:rPr>
              <a:t>Program 2.2</a:t>
            </a:r>
            <a:r>
              <a:rPr b="0" lang="en-US" sz="3000" spc="-1" strike="noStrike">
                <a:solidFill>
                  <a:srgbClr val="000000"/>
                </a:solidFill>
                <a:latin typeface="Arial"/>
              </a:rPr>
              <a:t>: chương trình này sẽ có 1 đối tượng thuộc một lớp Circle, dùng để nhập vào giá trị bán kính và tính ra diện tích hình tròn này.</a:t>
            </a:r>
            <a:endParaRPr b="0" lang="en-US" sz="3000" spc="-1" strike="noStrike">
              <a:solidFill>
                <a:srgbClr val="000000"/>
              </a:solidFill>
              <a:latin typeface="Arial"/>
            </a:endParaRPr>
          </a:p>
          <a:p>
            <a:pPr marL="343080" indent="-342720">
              <a:lnSpc>
                <a:spcPct val="100000"/>
              </a:lnSpc>
              <a:spcBef>
                <a:spcPts val="601"/>
              </a:spcBef>
              <a:buClr>
                <a:srgbClr val="cc9900"/>
              </a:buClr>
              <a:buSzPct val="65000"/>
              <a:buFont typeface="Wingdings" charset="2"/>
              <a:buChar char=""/>
            </a:pPr>
            <a:r>
              <a:rPr b="0" lang="en-US" sz="3000" spc="-1" strike="noStrike" u="sng">
                <a:solidFill>
                  <a:srgbClr val="000000"/>
                </a:solidFill>
                <a:uFillTx/>
                <a:latin typeface="Arial"/>
              </a:rPr>
              <a:t>Lưu ý</a:t>
            </a:r>
            <a:r>
              <a:rPr b="0" lang="en-US" sz="3000" spc="-1" strike="noStrike">
                <a:solidFill>
                  <a:srgbClr val="000000"/>
                </a:solidFill>
                <a:latin typeface="Arial"/>
              </a:rPr>
              <a:t>: Phần khai báo các tệp thư viện và không gian tên của Program 2.2 giống như của Program 2.1.</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Program 2.2</a:t>
            </a:r>
            <a:endParaRPr b="0" lang="en-US" sz="3600" spc="-1" strike="noStrike">
              <a:solidFill>
                <a:srgbClr val="000000"/>
              </a:solidFill>
              <a:latin typeface="Arial"/>
            </a:endParaRPr>
          </a:p>
        </p:txBody>
      </p:sp>
      <p:sp>
        <p:nvSpPr>
          <p:cNvPr id="210" name="TextShape 2"/>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211" name="TextShape 3"/>
          <p:cNvSpPr txBox="1"/>
          <p:nvPr/>
        </p:nvSpPr>
        <p:spPr>
          <a:xfrm>
            <a:off x="6553080" y="6243480"/>
            <a:ext cx="2133360" cy="456840"/>
          </a:xfrm>
          <a:prstGeom prst="rect">
            <a:avLst/>
          </a:prstGeom>
          <a:noFill/>
          <a:ln w="9360">
            <a:noFill/>
          </a:ln>
        </p:spPr>
        <p:txBody>
          <a:bodyPr anchor="b">
            <a:noAutofit/>
          </a:bodyPr>
          <a:p>
            <a:pPr algn="r">
              <a:lnSpc>
                <a:spcPct val="100000"/>
              </a:lnSpc>
            </a:pPr>
            <a:fld id="{2F72A5A6-15AE-4161-A24C-F2D839D79A85}"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212" name="CustomShape 4"/>
          <p:cNvSpPr/>
          <p:nvPr/>
        </p:nvSpPr>
        <p:spPr>
          <a:xfrm>
            <a:off x="609480" y="1676520"/>
            <a:ext cx="8000640" cy="4419360"/>
          </a:xfrm>
          <a:prstGeom prst="roundRect">
            <a:avLst>
              <a:gd name="adj" fmla="val 16667"/>
            </a:avLst>
          </a:prstGeom>
          <a:solidFill>
            <a:schemeClr val="accent3">
              <a:lumMod val="95000"/>
            </a:schemeClr>
          </a:solidFill>
          <a:ln w="9360">
            <a:solidFill>
              <a:schemeClr val="tx1"/>
            </a:solidFill>
            <a:round/>
          </a:ln>
        </p:spPr>
        <p:style>
          <a:lnRef idx="0"/>
          <a:fillRef idx="0"/>
          <a:effectRef idx="0"/>
          <a:fontRef idx="minor"/>
        </p:style>
        <p:txBody>
          <a:bodyPr wrap="none" lIns="90000" rIns="90000" tIns="45000" bIns="45000" anchor="ctr">
            <a:noAutofit/>
          </a:bodyPr>
          <a:p>
            <a:pPr>
              <a:lnSpc>
                <a:spcPct val="100000"/>
              </a:lnSpc>
            </a:pPr>
            <a:r>
              <a:rPr b="1" lang="en-US" sz="1600" spc="-1" strike="noStrike">
                <a:solidFill>
                  <a:srgbClr val="000000"/>
                </a:solidFill>
                <a:latin typeface="Arial"/>
              </a:rPr>
              <a:t>class</a:t>
            </a:r>
            <a:r>
              <a:rPr b="0" lang="en-US" sz="1600" spc="-1" strike="noStrike">
                <a:solidFill>
                  <a:srgbClr val="000000"/>
                </a:solidFill>
                <a:latin typeface="Arial"/>
              </a:rPr>
              <a:t> Circle {</a:t>
            </a:r>
            <a:endParaRPr b="0" lang="en-US" sz="1600" spc="-1" strike="noStrike">
              <a:latin typeface="Arial"/>
            </a:endParaRPr>
          </a:p>
          <a:p>
            <a:pPr>
              <a:lnSpc>
                <a:spcPct val="100000"/>
              </a:lnSpc>
            </a:pPr>
            <a:r>
              <a:rPr b="0" lang="en-US" sz="1600" spc="-1" strike="noStrike">
                <a:solidFill>
                  <a:srgbClr val="000000"/>
                </a:solidFill>
                <a:latin typeface="Arial"/>
              </a:rPr>
              <a:t>    </a:t>
            </a:r>
            <a:r>
              <a:rPr b="1" lang="en-US" sz="1600" spc="-1" strike="noStrike">
                <a:solidFill>
                  <a:srgbClr val="000000"/>
                </a:solidFill>
                <a:latin typeface="Arial"/>
              </a:rPr>
              <a:t>private</a:t>
            </a:r>
            <a:r>
              <a:rPr b="0" lang="en-US" sz="1600" spc="-1" strike="noStrike">
                <a:solidFill>
                  <a:srgbClr val="000000"/>
                </a:solidFill>
                <a:latin typeface="Arial"/>
              </a:rPr>
              <a:t>:</a:t>
            </a:r>
            <a:endParaRPr b="0" lang="en-US" sz="1600" spc="-1" strike="noStrike">
              <a:latin typeface="Arial"/>
            </a:endParaRPr>
          </a:p>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static const float PI=3.14; </a:t>
            </a:r>
            <a:r>
              <a:rPr b="0" lang="en-US" sz="1600" spc="-1" strike="noStrike">
                <a:solidFill>
                  <a:srgbClr val="ff0000"/>
                </a:solidFill>
                <a:latin typeface="Arial"/>
              </a:rPr>
              <a:t>//Hằng số tĩnh, hằng số của lớp</a:t>
            </a:r>
            <a:endParaRPr b="0" lang="en-US" sz="1600" spc="-1" strike="noStrike">
              <a:latin typeface="Arial"/>
            </a:endParaRPr>
          </a:p>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float r;</a:t>
            </a:r>
            <a:r>
              <a:rPr b="0" lang="en-US" sz="1600" spc="-1" strike="noStrike">
                <a:solidFill>
                  <a:srgbClr val="000000"/>
                </a:solidFill>
                <a:latin typeface="Arial"/>
              </a:rPr>
              <a:t>	</a:t>
            </a:r>
            <a:r>
              <a:rPr b="0" lang="en-US" sz="1600" spc="-1" strike="noStrike">
                <a:solidFill>
                  <a:srgbClr val="ff0000"/>
                </a:solidFill>
                <a:latin typeface="Arial"/>
              </a:rPr>
              <a:t>//Bán kính, thành phần dữ liệu của từng đối tượng</a:t>
            </a:r>
            <a:endParaRPr b="0" lang="en-US" sz="1600" spc="-1" strike="noStrike">
              <a:latin typeface="Arial"/>
            </a:endParaRPr>
          </a:p>
          <a:p>
            <a:pPr>
              <a:lnSpc>
                <a:spcPct val="100000"/>
              </a:lnSpc>
            </a:pPr>
            <a:r>
              <a:rPr b="0" lang="en-US" sz="1600" spc="-1" strike="noStrike">
                <a:solidFill>
                  <a:srgbClr val="000000"/>
                </a:solidFill>
                <a:latin typeface="Arial"/>
              </a:rPr>
              <a:t>	</a:t>
            </a:r>
            <a:endParaRPr b="0" lang="en-US" sz="1600" spc="-1" strike="noStrike">
              <a:latin typeface="Arial"/>
            </a:endParaRPr>
          </a:p>
          <a:p>
            <a:pPr>
              <a:lnSpc>
                <a:spcPct val="100000"/>
              </a:lnSpc>
            </a:pPr>
            <a:r>
              <a:rPr b="0" lang="en-US" sz="1600" spc="-1" strike="noStrike">
                <a:solidFill>
                  <a:srgbClr val="000000"/>
                </a:solidFill>
                <a:latin typeface="Arial"/>
              </a:rPr>
              <a:t>    </a:t>
            </a:r>
            <a:r>
              <a:rPr b="1" lang="en-US" sz="1600" spc="-1" strike="noStrike">
                <a:solidFill>
                  <a:srgbClr val="000000"/>
                </a:solidFill>
                <a:latin typeface="Arial"/>
              </a:rPr>
              <a:t>public</a:t>
            </a:r>
            <a:r>
              <a:rPr b="0" lang="en-US" sz="1600" spc="-1" strike="noStrike">
                <a:solidFill>
                  <a:srgbClr val="000000"/>
                </a:solidFill>
                <a:latin typeface="Arial"/>
              </a:rPr>
              <a:t>:</a:t>
            </a:r>
            <a:endParaRPr b="0" lang="en-US" sz="1600" spc="-1" strike="noStrike">
              <a:latin typeface="Arial"/>
            </a:endParaRPr>
          </a:p>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void setRadius(float re){</a:t>
            </a:r>
            <a:endParaRPr b="0" lang="en-US" sz="1600" spc="-1" strike="noStrike">
              <a:latin typeface="Arial"/>
            </a:endParaRPr>
          </a:p>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r=re;</a:t>
            </a:r>
            <a:endParaRPr b="0" lang="en-US" sz="1600" spc="-1" strike="noStrike">
              <a:latin typeface="Arial"/>
            </a:endParaRPr>
          </a:p>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a:t>
            </a:r>
            <a:endParaRPr b="0" lang="en-US" sz="1600" spc="-1" strike="noStrike">
              <a:latin typeface="Arial"/>
            </a:endParaRPr>
          </a:p>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float getRadius(){</a:t>
            </a:r>
            <a:endParaRPr b="0" lang="en-US" sz="1600" spc="-1" strike="noStrike">
              <a:latin typeface="Arial"/>
            </a:endParaRPr>
          </a:p>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return r;</a:t>
            </a:r>
            <a:endParaRPr b="0" lang="en-US" sz="1600" spc="-1" strike="noStrike">
              <a:latin typeface="Arial"/>
            </a:endParaRPr>
          </a:p>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a:t>
            </a:r>
            <a:endParaRPr b="0" lang="en-US" sz="1600" spc="-1" strike="noStrike">
              <a:latin typeface="Arial"/>
            </a:endParaRPr>
          </a:p>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float area(){</a:t>
            </a:r>
            <a:endParaRPr b="0" lang="en-US" sz="1600" spc="-1" strike="noStrike">
              <a:latin typeface="Arial"/>
            </a:endParaRPr>
          </a:p>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return PI*r*r;</a:t>
            </a:r>
            <a:endParaRPr b="0" lang="en-US" sz="1600" spc="-1" strike="noStrike">
              <a:latin typeface="Arial"/>
            </a:endParaRPr>
          </a:p>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a:t>
            </a:r>
            <a:endParaRPr b="0" lang="en-US" sz="1600" spc="-1" strike="noStrike">
              <a:latin typeface="Arial"/>
            </a:endParaRPr>
          </a:p>
          <a:p>
            <a:pPr>
              <a:lnSpc>
                <a:spcPct val="100000"/>
              </a:lnSpc>
            </a:pPr>
            <a:r>
              <a:rPr b="0" lang="en-US" sz="1600" spc="-1" strike="noStrike">
                <a:solidFill>
                  <a:srgbClr val="000000"/>
                </a:solidFill>
                <a:latin typeface="Arial"/>
              </a:rPr>
              <a:t>};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214"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C4BFC8A9-3DE0-41BC-8971-F6A8FEABA7E2}"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215"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Program 2.2: (tiếp và hết)</a:t>
            </a:r>
            <a:endParaRPr b="0" lang="en-US" sz="3600" spc="-1" strike="noStrike">
              <a:solidFill>
                <a:srgbClr val="000000"/>
              </a:solidFill>
              <a:latin typeface="Arial"/>
            </a:endParaRPr>
          </a:p>
        </p:txBody>
      </p:sp>
      <p:sp>
        <p:nvSpPr>
          <p:cNvPr id="216" name="TextShape 4"/>
          <p:cNvSpPr txBox="1"/>
          <p:nvPr/>
        </p:nvSpPr>
        <p:spPr>
          <a:xfrm>
            <a:off x="455760" y="1598760"/>
            <a:ext cx="8226000" cy="4533480"/>
          </a:xfrm>
          <a:prstGeom prst="rect">
            <a:avLst/>
          </a:prstGeom>
          <a:solidFill>
            <a:srgbClr val="f2f2f2"/>
          </a:solidFill>
          <a:ln w="9360">
            <a:solidFill>
              <a:srgbClr val="000000"/>
            </a:solidFill>
            <a:round/>
          </a:ln>
        </p:spPr>
        <p:txBody>
          <a:bodyPr>
            <a:noAutofit/>
          </a:bodyPr>
          <a:p>
            <a:pPr marL="343080" indent="-342720">
              <a:lnSpc>
                <a:spcPct val="90000"/>
              </a:lnSpc>
              <a:spcBef>
                <a:spcPts val="519"/>
              </a:spcBef>
              <a:tabLst>
                <a:tab algn="l" pos="0"/>
              </a:tabLst>
            </a:pPr>
            <a:r>
              <a:rPr b="0" lang="en-US" sz="2600" spc="-1" strike="noStrike">
                <a:solidFill>
                  <a:srgbClr val="000000"/>
                </a:solidFill>
                <a:latin typeface="Arial"/>
              </a:rPr>
              <a:t>int main()</a:t>
            </a:r>
            <a:endParaRPr b="0" lang="en-US" sz="2600" spc="-1" strike="noStrike">
              <a:solidFill>
                <a:srgbClr val="000000"/>
              </a:solidFill>
              <a:latin typeface="Arial"/>
            </a:endParaRPr>
          </a:p>
          <a:p>
            <a:pPr marL="343080" indent="-342720">
              <a:lnSpc>
                <a:spcPct val="90000"/>
              </a:lnSpc>
              <a:spcBef>
                <a:spcPts val="519"/>
              </a:spcBef>
              <a:tabLst>
                <a:tab algn="l" pos="0"/>
              </a:tabLst>
            </a:pPr>
            <a:r>
              <a:rPr b="0" lang="en-US" sz="2600" spc="-1" strike="noStrike">
                <a:solidFill>
                  <a:srgbClr val="000000"/>
                </a:solidFill>
                <a:latin typeface="Arial"/>
              </a:rPr>
              <a:t>{</a:t>
            </a:r>
            <a:endParaRPr b="0" lang="en-US" sz="2600" spc="-1" strike="noStrike">
              <a:solidFill>
                <a:srgbClr val="000000"/>
              </a:solidFill>
              <a:latin typeface="Arial"/>
            </a:endParaRPr>
          </a:p>
          <a:p>
            <a:pPr marL="343080" indent="-342720">
              <a:lnSpc>
                <a:spcPct val="90000"/>
              </a:lnSpc>
              <a:spcBef>
                <a:spcPts val="519"/>
              </a:spcBef>
              <a:tabLst>
                <a:tab algn="l" pos="0"/>
              </a:tabLst>
            </a:pPr>
            <a:r>
              <a:rPr b="0" lang="en-US" sz="2600" spc="-1" strike="noStrike">
                <a:solidFill>
                  <a:srgbClr val="000000"/>
                </a:solidFill>
                <a:latin typeface="Arial"/>
              </a:rPr>
              <a:t>	</a:t>
            </a:r>
            <a:r>
              <a:rPr b="0" lang="en-US" sz="2600" spc="-1" strike="noStrike">
                <a:solidFill>
                  <a:srgbClr val="000000"/>
                </a:solidFill>
                <a:latin typeface="Arial"/>
              </a:rPr>
              <a:t>Circle c;  </a:t>
            </a:r>
            <a:r>
              <a:rPr b="0" lang="en-US" sz="2600" spc="-1" strike="noStrike">
                <a:solidFill>
                  <a:srgbClr val="000000"/>
                </a:solidFill>
                <a:latin typeface="Arial"/>
              </a:rPr>
              <a:t>	</a:t>
            </a:r>
            <a:r>
              <a:rPr b="0" lang="en-US" sz="2600" spc="-1" strike="noStrike">
                <a:solidFill>
                  <a:srgbClr val="000000"/>
                </a:solidFill>
                <a:latin typeface="Arial"/>
              </a:rPr>
              <a:t>	</a:t>
            </a:r>
            <a:r>
              <a:rPr b="0" lang="en-US" sz="2000" spc="-1" strike="noStrike">
                <a:solidFill>
                  <a:srgbClr val="ff0000"/>
                </a:solidFill>
                <a:latin typeface="Arial"/>
              </a:rPr>
              <a:t>//Khai báo đối tượng thuộc lớp</a:t>
            </a:r>
            <a:endParaRPr b="0" lang="en-US" sz="2000" spc="-1" strike="noStrike">
              <a:solidFill>
                <a:srgbClr val="000000"/>
              </a:solidFill>
              <a:latin typeface="Arial"/>
            </a:endParaRPr>
          </a:p>
          <a:p>
            <a:pPr marL="343080" indent="-342720">
              <a:lnSpc>
                <a:spcPct val="90000"/>
              </a:lnSpc>
              <a:spcBef>
                <a:spcPts val="519"/>
              </a:spcBef>
              <a:tabLst>
                <a:tab algn="l" pos="0"/>
              </a:tabLst>
            </a:pPr>
            <a:r>
              <a:rPr b="0" lang="en-US" sz="2600" spc="-1" strike="noStrike">
                <a:solidFill>
                  <a:srgbClr val="000000"/>
                </a:solidFill>
                <a:latin typeface="Arial"/>
              </a:rPr>
              <a:t>	</a:t>
            </a:r>
            <a:r>
              <a:rPr b="0" lang="en-US" sz="2600" spc="-1" strike="noStrike">
                <a:solidFill>
                  <a:srgbClr val="000000"/>
                </a:solidFill>
                <a:latin typeface="Arial"/>
              </a:rPr>
              <a:t>c.setRadius(10);   </a:t>
            </a:r>
            <a:r>
              <a:rPr b="0" lang="en-US" sz="2000" spc="-1" strike="noStrike">
                <a:solidFill>
                  <a:srgbClr val="ff0000"/>
                </a:solidFill>
                <a:latin typeface="Arial"/>
              </a:rPr>
              <a:t>//Gọi hàm thành viên của đối tượng</a:t>
            </a:r>
            <a:endParaRPr b="0" lang="en-US" sz="2000" spc="-1" strike="noStrike">
              <a:solidFill>
                <a:srgbClr val="000000"/>
              </a:solidFill>
              <a:latin typeface="Arial"/>
            </a:endParaRPr>
          </a:p>
          <a:p>
            <a:pPr marL="343080" indent="-342720">
              <a:lnSpc>
                <a:spcPct val="90000"/>
              </a:lnSpc>
              <a:spcBef>
                <a:spcPts val="519"/>
              </a:spcBef>
              <a:tabLst>
                <a:tab algn="l" pos="0"/>
              </a:tabLst>
            </a:pPr>
            <a:r>
              <a:rPr b="0" lang="en-US" sz="2600" spc="-1" strike="noStrike">
                <a:solidFill>
                  <a:srgbClr val="000000"/>
                </a:solidFill>
                <a:latin typeface="Arial"/>
              </a:rPr>
              <a:t>	</a:t>
            </a:r>
            <a:r>
              <a:rPr b="0" lang="en-US" sz="2600" spc="-1" strike="noStrike">
                <a:solidFill>
                  <a:srgbClr val="000000"/>
                </a:solidFill>
                <a:latin typeface="Arial"/>
              </a:rPr>
              <a:t>cout&lt;&lt; “Area of circle with r = ”   </a:t>
            </a:r>
            <a:r>
              <a:rPr b="0" lang="en-US" sz="2600" spc="-1" strike="noStrike">
                <a:solidFill>
                  <a:srgbClr val="000000"/>
                </a:solidFill>
                <a:latin typeface="Arial"/>
              </a:rPr>
              <a:t>	</a:t>
            </a:r>
            <a:r>
              <a:rPr b="0" lang="en-US" sz="2600" spc="-1" strike="noStrike">
                <a:solidFill>
                  <a:srgbClr val="000000"/>
                </a:solidFill>
                <a:latin typeface="Arial"/>
              </a:rPr>
              <a:t>&lt;&lt;c.getRadius()&lt;&lt; " is “ &lt;&lt;c.area()&lt;&lt;endl;</a:t>
            </a:r>
            <a:endParaRPr b="0" lang="en-US" sz="2600" spc="-1" strike="noStrike">
              <a:solidFill>
                <a:srgbClr val="000000"/>
              </a:solidFill>
              <a:latin typeface="Arial"/>
            </a:endParaRPr>
          </a:p>
          <a:p>
            <a:pPr marL="343080" indent="-342720">
              <a:lnSpc>
                <a:spcPct val="90000"/>
              </a:lnSpc>
              <a:spcBef>
                <a:spcPts val="519"/>
              </a:spcBef>
              <a:tabLst>
                <a:tab algn="l" pos="0"/>
              </a:tabLst>
            </a:pPr>
            <a:r>
              <a:rPr b="0" lang="en-US" sz="2600" spc="-1" strike="noStrike">
                <a:solidFill>
                  <a:srgbClr val="000000"/>
                </a:solidFill>
                <a:latin typeface="Arial"/>
              </a:rPr>
              <a:t>    </a:t>
            </a:r>
            <a:endParaRPr b="0" lang="en-US" sz="2600" spc="-1" strike="noStrike">
              <a:solidFill>
                <a:srgbClr val="000000"/>
              </a:solidFill>
              <a:latin typeface="Arial"/>
            </a:endParaRPr>
          </a:p>
          <a:p>
            <a:pPr marL="343080" indent="-342720">
              <a:lnSpc>
                <a:spcPct val="90000"/>
              </a:lnSpc>
              <a:spcBef>
                <a:spcPts val="519"/>
              </a:spcBef>
              <a:tabLst>
                <a:tab algn="l" pos="0"/>
              </a:tabLst>
            </a:pPr>
            <a:r>
              <a:rPr b="0" lang="en-US" sz="2600" spc="-1" strike="noStrike">
                <a:solidFill>
                  <a:srgbClr val="000000"/>
                </a:solidFill>
                <a:latin typeface="Arial"/>
              </a:rPr>
              <a:t>    </a:t>
            </a:r>
            <a:r>
              <a:rPr b="0" lang="en-US" sz="2600" spc="-1" strike="noStrike">
                <a:solidFill>
                  <a:srgbClr val="000000"/>
                </a:solidFill>
                <a:latin typeface="Arial"/>
              </a:rPr>
              <a:t>return EXIT_SUCCESS;</a:t>
            </a:r>
            <a:endParaRPr b="0" lang="en-US" sz="2600" spc="-1" strike="noStrike">
              <a:solidFill>
                <a:srgbClr val="000000"/>
              </a:solidFill>
              <a:latin typeface="Arial"/>
            </a:endParaRPr>
          </a:p>
          <a:p>
            <a:pPr marL="343080" indent="-342720">
              <a:lnSpc>
                <a:spcPct val="90000"/>
              </a:lnSpc>
              <a:spcBef>
                <a:spcPts val="519"/>
              </a:spcBef>
              <a:tabLst>
                <a:tab algn="l" pos="0"/>
              </a:tabLst>
            </a:pPr>
            <a:r>
              <a:rPr b="0" lang="en-US" sz="2600" spc="-1" strike="noStrike">
                <a:solidFill>
                  <a:srgbClr val="000000"/>
                </a:solidFill>
                <a:latin typeface="Arial"/>
              </a:rPr>
              <a:t>}</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218"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93BE7151-74D1-441E-B1E5-F8E7254CF1C4}"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219"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Kết quả chạy chương trình</a:t>
            </a:r>
            <a:endParaRPr b="0" lang="en-US" sz="3600" spc="-1" strike="noStrike">
              <a:solidFill>
                <a:srgbClr val="000000"/>
              </a:solidFill>
              <a:latin typeface="Arial"/>
            </a:endParaRPr>
          </a:p>
        </p:txBody>
      </p:sp>
      <p:pic>
        <p:nvPicPr>
          <p:cNvPr id="220" name="Picture 3" descr=""/>
          <p:cNvPicPr/>
          <p:nvPr/>
        </p:nvPicPr>
        <p:blipFill>
          <a:blip r:embed="rId1"/>
          <a:stretch/>
        </p:blipFill>
        <p:spPr>
          <a:xfrm>
            <a:off x="457200" y="1600200"/>
            <a:ext cx="8229240" cy="4530240"/>
          </a:xfrm>
          <a:prstGeom prst="rect">
            <a:avLst/>
          </a:prstGeom>
          <a:ln w="936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Program 2.2: (sử dụng nhiều đối tượng thuộc lớp)</a:t>
            </a:r>
            <a:endParaRPr b="0" lang="en-US" sz="3600" spc="-1" strike="noStrike">
              <a:solidFill>
                <a:srgbClr val="000000"/>
              </a:solidFill>
              <a:latin typeface="Arial"/>
            </a:endParaRPr>
          </a:p>
        </p:txBody>
      </p:sp>
      <p:sp>
        <p:nvSpPr>
          <p:cNvPr id="222" name="TextShape 2"/>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223" name="TextShape 3"/>
          <p:cNvSpPr txBox="1"/>
          <p:nvPr/>
        </p:nvSpPr>
        <p:spPr>
          <a:xfrm>
            <a:off x="6553080" y="6243480"/>
            <a:ext cx="2133360" cy="456840"/>
          </a:xfrm>
          <a:prstGeom prst="rect">
            <a:avLst/>
          </a:prstGeom>
          <a:noFill/>
          <a:ln w="9360">
            <a:noFill/>
          </a:ln>
        </p:spPr>
        <p:txBody>
          <a:bodyPr anchor="b">
            <a:noAutofit/>
          </a:bodyPr>
          <a:p>
            <a:pPr algn="r">
              <a:lnSpc>
                <a:spcPct val="100000"/>
              </a:lnSpc>
            </a:pPr>
            <a:fld id="{4EE6F2C4-2FE6-41EC-BC1B-44143A8911C1}"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224" name="CustomShape 4"/>
          <p:cNvSpPr/>
          <p:nvPr/>
        </p:nvSpPr>
        <p:spPr>
          <a:xfrm>
            <a:off x="455760" y="1598760"/>
            <a:ext cx="8226000" cy="4533480"/>
          </a:xfrm>
          <a:prstGeom prst="roundRect">
            <a:avLst>
              <a:gd name="adj" fmla="val 16667"/>
            </a:avLst>
          </a:prstGeom>
          <a:solidFill>
            <a:schemeClr val="accent3">
              <a:lumMod val="95000"/>
            </a:schemeClr>
          </a:solidFill>
          <a:ln>
            <a:solidFill>
              <a:schemeClr val="tx1"/>
            </a:solidFill>
          </a:ln>
        </p:spPr>
        <p:style>
          <a:lnRef idx="0"/>
          <a:fillRef idx="0"/>
          <a:effectRef idx="0"/>
          <a:fontRef idx="minor"/>
        </p:style>
        <p:txBody>
          <a:bodyPr lIns="90000" rIns="90000" tIns="45000" bIns="45000">
            <a:noAutofit/>
          </a:bodyPr>
          <a:p>
            <a:pPr marL="343080" indent="-342720">
              <a:lnSpc>
                <a:spcPct val="90000"/>
              </a:lnSpc>
              <a:spcBef>
                <a:spcPts val="400"/>
              </a:spcBef>
              <a:tabLst>
                <a:tab algn="l" pos="0"/>
              </a:tabLst>
            </a:pPr>
            <a:r>
              <a:rPr b="0" lang="en-US" sz="2000" spc="-1" strike="noStrike">
                <a:solidFill>
                  <a:srgbClr val="000000"/>
                </a:solidFill>
                <a:latin typeface="Arial"/>
              </a:rPr>
              <a:t>int main()</a:t>
            </a:r>
            <a:endParaRPr b="0" lang="en-US" sz="2000" spc="-1" strike="noStrike">
              <a:latin typeface="Arial"/>
            </a:endParaRPr>
          </a:p>
          <a:p>
            <a:pPr marL="343080" indent="-342720">
              <a:lnSpc>
                <a:spcPct val="90000"/>
              </a:lnSpc>
              <a:spcBef>
                <a:spcPts val="400"/>
              </a:spcBef>
              <a:tabLst>
                <a:tab algn="l" pos="0"/>
              </a:tabLst>
            </a:pPr>
            <a:r>
              <a:rPr b="0" lang="en-US" sz="2000" spc="-1" strike="noStrike">
                <a:solidFill>
                  <a:srgbClr val="000000"/>
                </a:solidFill>
                <a:latin typeface="Arial"/>
              </a:rPr>
              <a:t>{</a:t>
            </a:r>
            <a:endParaRPr b="0" lang="en-US" sz="2000" spc="-1" strike="noStrike">
              <a:latin typeface="Arial"/>
            </a:endParaRPr>
          </a:p>
          <a:p>
            <a:pPr marL="343080" indent="-342720">
              <a:lnSpc>
                <a:spcPct val="9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Circle c1;  </a:t>
            </a:r>
            <a:r>
              <a:rPr b="0" lang="en-US" sz="2000" spc="-1" strike="noStrike">
                <a:solidFill>
                  <a:srgbClr val="000000"/>
                </a:solidFill>
                <a:latin typeface="Arial"/>
              </a:rPr>
              <a:t>	</a:t>
            </a:r>
            <a:r>
              <a:rPr b="0" lang="en-US" sz="1600" spc="-1" strike="noStrike">
                <a:solidFill>
                  <a:srgbClr val="ff0000"/>
                </a:solidFill>
                <a:latin typeface="Arial"/>
              </a:rPr>
              <a:t>//Khai báo đối tượng thuộc lớp</a:t>
            </a:r>
            <a:endParaRPr b="0" lang="en-US" sz="1600" spc="-1" strike="noStrike">
              <a:latin typeface="Arial"/>
            </a:endParaRPr>
          </a:p>
          <a:p>
            <a:pPr marL="343080" indent="-342720">
              <a:lnSpc>
                <a:spcPct val="9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c1.setRadius(10);   </a:t>
            </a:r>
            <a:r>
              <a:rPr b="0" lang="en-US" sz="1600" spc="-1" strike="noStrike">
                <a:solidFill>
                  <a:srgbClr val="ff0000"/>
                </a:solidFill>
                <a:latin typeface="Arial"/>
              </a:rPr>
              <a:t>//Gọi hàm thành viên của đối tượng</a:t>
            </a:r>
            <a:endParaRPr b="0" lang="en-US" sz="1600" spc="-1" strike="noStrike">
              <a:latin typeface="Arial"/>
            </a:endParaRPr>
          </a:p>
          <a:p>
            <a:pPr marL="343080" indent="-342720">
              <a:lnSpc>
                <a:spcPct val="9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cout&lt;&lt; “Area of circle c1 = ”&lt;&lt;c1.area()&lt;&lt;endl;</a:t>
            </a:r>
            <a:endParaRPr b="0" lang="en-US" sz="2000" spc="-1" strike="noStrike">
              <a:latin typeface="Arial"/>
            </a:endParaRPr>
          </a:p>
          <a:p>
            <a:pPr marL="343080" indent="-342720">
              <a:lnSpc>
                <a:spcPct val="90000"/>
              </a:lnSpc>
              <a:spcBef>
                <a:spcPts val="400"/>
              </a:spcBef>
              <a:tabLst>
                <a:tab algn="l" pos="0"/>
              </a:tabLst>
            </a:pPr>
            <a:r>
              <a:rPr b="0" lang="en-US" sz="2000" spc="-1" strike="noStrike">
                <a:solidFill>
                  <a:srgbClr val="000000"/>
                </a:solidFill>
                <a:latin typeface="Arial"/>
              </a:rPr>
              <a:t>    </a:t>
            </a:r>
            <a:endParaRPr b="0" lang="en-US" sz="2000" spc="-1" strike="noStrike">
              <a:latin typeface="Arial"/>
            </a:endParaRPr>
          </a:p>
          <a:p>
            <a:pPr marL="343080" indent="-342720">
              <a:lnSpc>
                <a:spcPct val="9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Circle c2;  </a:t>
            </a:r>
            <a:r>
              <a:rPr b="0" lang="en-US" sz="2000" spc="-1" strike="noStrike">
                <a:solidFill>
                  <a:srgbClr val="000000"/>
                </a:solidFill>
                <a:latin typeface="Arial"/>
              </a:rPr>
              <a:t>	</a:t>
            </a:r>
            <a:r>
              <a:rPr b="0" lang="en-US" sz="1600" spc="-1" strike="noStrike">
                <a:solidFill>
                  <a:srgbClr val="ff0000"/>
                </a:solidFill>
                <a:latin typeface="Arial"/>
              </a:rPr>
              <a:t>//Khai báo đối tượng thuộc lớp</a:t>
            </a:r>
            <a:endParaRPr b="0" lang="en-US" sz="1600" spc="-1" strike="noStrike">
              <a:latin typeface="Arial"/>
            </a:endParaRPr>
          </a:p>
          <a:p>
            <a:pPr marL="343080" indent="-342720">
              <a:lnSpc>
                <a:spcPct val="9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c2.setRadius(20);   </a:t>
            </a:r>
            <a:r>
              <a:rPr b="0" lang="en-US" sz="1600" spc="-1" strike="noStrike">
                <a:solidFill>
                  <a:srgbClr val="ff0000"/>
                </a:solidFill>
                <a:latin typeface="Arial"/>
              </a:rPr>
              <a:t>//Gọi hàm thành viên của đối tượng</a:t>
            </a:r>
            <a:endParaRPr b="0" lang="en-US" sz="1600" spc="-1" strike="noStrike">
              <a:latin typeface="Arial"/>
            </a:endParaRPr>
          </a:p>
          <a:p>
            <a:pPr marL="343080" indent="-342720">
              <a:lnSpc>
                <a:spcPct val="9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cout&lt;&lt; “Area of circle c2 = ”&lt;&lt;c2.area()&lt;&lt;endl;</a:t>
            </a:r>
            <a:endParaRPr b="0" lang="en-US" sz="2000" spc="-1" strike="noStrike">
              <a:latin typeface="Arial"/>
            </a:endParaRPr>
          </a:p>
          <a:p>
            <a:pPr marL="343080" indent="-342720">
              <a:lnSpc>
                <a:spcPct val="9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return EXIT_SUCCESS;</a:t>
            </a:r>
            <a:endParaRPr b="0" lang="en-US" sz="2000" spc="-1" strike="noStrike">
              <a:latin typeface="Arial"/>
            </a:endParaRPr>
          </a:p>
          <a:p>
            <a:pPr marL="343080" indent="-342720">
              <a:lnSpc>
                <a:spcPct val="90000"/>
              </a:lnSpc>
              <a:spcBef>
                <a:spcPts val="400"/>
              </a:spcBef>
              <a:tabLst>
                <a:tab algn="l" pos="0"/>
              </a:tabLst>
            </a:pPr>
            <a:r>
              <a:rPr b="0" lang="en-US" sz="2000" spc="-1" strike="noStrike">
                <a:solidFill>
                  <a:srgbClr val="000000"/>
                </a:solidFill>
                <a:latin typeface="Arial"/>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Quan hệ giữa lớp Circle và các đối tượng của nó</a:t>
            </a:r>
            <a:endParaRPr b="0" lang="en-US" sz="3600" spc="-1" strike="noStrike">
              <a:solidFill>
                <a:srgbClr val="000000"/>
              </a:solidFill>
              <a:latin typeface="Arial"/>
            </a:endParaRPr>
          </a:p>
        </p:txBody>
      </p:sp>
      <p:sp>
        <p:nvSpPr>
          <p:cNvPr id="226" name="TextShape 2"/>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227" name="TextShape 3"/>
          <p:cNvSpPr txBox="1"/>
          <p:nvPr/>
        </p:nvSpPr>
        <p:spPr>
          <a:xfrm>
            <a:off x="6553080" y="6243480"/>
            <a:ext cx="2133360" cy="456840"/>
          </a:xfrm>
          <a:prstGeom prst="rect">
            <a:avLst/>
          </a:prstGeom>
          <a:noFill/>
          <a:ln w="9360">
            <a:noFill/>
          </a:ln>
        </p:spPr>
        <p:txBody>
          <a:bodyPr anchor="b">
            <a:noAutofit/>
          </a:bodyPr>
          <a:p>
            <a:pPr algn="r">
              <a:lnSpc>
                <a:spcPct val="100000"/>
              </a:lnSpc>
            </a:pPr>
            <a:fld id="{6964F881-E554-4B11-93F9-AFFB3F9504B4}"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228" name="CustomShape 4"/>
          <p:cNvSpPr/>
          <p:nvPr/>
        </p:nvSpPr>
        <p:spPr>
          <a:xfrm>
            <a:off x="3581280" y="1600200"/>
            <a:ext cx="1752120" cy="456840"/>
          </a:xfrm>
          <a:prstGeom prst="rect">
            <a:avLst/>
          </a:prstGeom>
          <a:solidFill>
            <a:schemeClr val="accent5"/>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1" lang="en-US" sz="2000" spc="-1" strike="noStrike">
                <a:solidFill>
                  <a:srgbClr val="000000"/>
                </a:solidFill>
                <a:latin typeface="Arial"/>
              </a:rPr>
              <a:t>class Circle</a:t>
            </a:r>
            <a:endParaRPr b="0" lang="en-US" sz="2000" spc="-1" strike="noStrike">
              <a:latin typeface="Arial"/>
            </a:endParaRPr>
          </a:p>
        </p:txBody>
      </p:sp>
      <p:sp>
        <p:nvSpPr>
          <p:cNvPr id="229" name="CustomShape 5"/>
          <p:cNvSpPr/>
          <p:nvPr/>
        </p:nvSpPr>
        <p:spPr>
          <a:xfrm>
            <a:off x="3581280" y="2057400"/>
            <a:ext cx="1752120" cy="685440"/>
          </a:xfrm>
          <a:prstGeom prst="rect">
            <a:avLst/>
          </a:prstGeom>
          <a:solidFill>
            <a:schemeClr val="accent3">
              <a:lumMod val="95000"/>
            </a:schemeClr>
          </a:solidFill>
          <a:ln w="9360">
            <a:solidFill>
              <a:schemeClr val="tx1"/>
            </a:solidFill>
            <a:miter/>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000000"/>
                </a:solidFill>
                <a:latin typeface="Arial"/>
              </a:rPr>
              <a:t>[-] PI = 3.14</a:t>
            </a:r>
            <a:endParaRPr b="0" lang="en-US" sz="1800" spc="-1" strike="noStrike">
              <a:latin typeface="Arial"/>
            </a:endParaRPr>
          </a:p>
          <a:p>
            <a:pPr>
              <a:lnSpc>
                <a:spcPct val="100000"/>
              </a:lnSpc>
            </a:pPr>
            <a:r>
              <a:rPr b="0" lang="en-US" sz="1800" spc="-1" strike="noStrike">
                <a:solidFill>
                  <a:srgbClr val="000000"/>
                </a:solidFill>
                <a:latin typeface="Arial"/>
              </a:rPr>
              <a:t>[-] float r</a:t>
            </a:r>
            <a:endParaRPr b="0" lang="en-US" sz="1800" spc="-1" strike="noStrike">
              <a:latin typeface="Arial"/>
            </a:endParaRPr>
          </a:p>
        </p:txBody>
      </p:sp>
      <p:sp>
        <p:nvSpPr>
          <p:cNvPr id="230" name="CustomShape 6"/>
          <p:cNvSpPr/>
          <p:nvPr/>
        </p:nvSpPr>
        <p:spPr>
          <a:xfrm>
            <a:off x="3581280" y="2743200"/>
            <a:ext cx="1752120" cy="761760"/>
          </a:xfrm>
          <a:prstGeom prst="rect">
            <a:avLst/>
          </a:prstGeom>
          <a:solidFill>
            <a:schemeClr val="accent3">
              <a:lumMod val="95000"/>
            </a:schemeClr>
          </a:solidFill>
          <a:ln w="9360">
            <a:solidFill>
              <a:schemeClr val="tx1"/>
            </a:solidFill>
            <a:miter/>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000000"/>
                </a:solidFill>
                <a:latin typeface="Arial"/>
              </a:rPr>
              <a:t>[+] setRadius();</a:t>
            </a:r>
            <a:endParaRPr b="0" lang="en-US" sz="1800" spc="-1" strike="noStrike">
              <a:latin typeface="Arial"/>
            </a:endParaRPr>
          </a:p>
          <a:p>
            <a:pPr>
              <a:lnSpc>
                <a:spcPct val="100000"/>
              </a:lnSpc>
            </a:pPr>
            <a:r>
              <a:rPr b="0" lang="en-US" sz="1800" spc="-1" strike="noStrike">
                <a:solidFill>
                  <a:srgbClr val="000000"/>
                </a:solidFill>
                <a:latin typeface="Arial"/>
              </a:rPr>
              <a:t>[+] area();</a:t>
            </a:r>
            <a:endParaRPr b="0" lang="en-US" sz="1800" spc="-1" strike="noStrike">
              <a:latin typeface="Arial"/>
            </a:endParaRPr>
          </a:p>
        </p:txBody>
      </p:sp>
      <p:sp>
        <p:nvSpPr>
          <p:cNvPr id="231" name="CustomShape 7"/>
          <p:cNvSpPr/>
          <p:nvPr/>
        </p:nvSpPr>
        <p:spPr>
          <a:xfrm>
            <a:off x="1600200" y="4114800"/>
            <a:ext cx="1752120" cy="456840"/>
          </a:xfrm>
          <a:prstGeom prst="rect">
            <a:avLst/>
          </a:prstGeom>
          <a:solidFill>
            <a:schemeClr val="accent5"/>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1" lang="en-US" sz="2000" spc="-1" strike="noStrike">
                <a:solidFill>
                  <a:srgbClr val="000000"/>
                </a:solidFill>
                <a:latin typeface="Arial"/>
              </a:rPr>
              <a:t>:object c1</a:t>
            </a:r>
            <a:endParaRPr b="0" lang="en-US" sz="2000" spc="-1" strike="noStrike">
              <a:latin typeface="Arial"/>
            </a:endParaRPr>
          </a:p>
        </p:txBody>
      </p:sp>
      <p:sp>
        <p:nvSpPr>
          <p:cNvPr id="232" name="CustomShape 8"/>
          <p:cNvSpPr/>
          <p:nvPr/>
        </p:nvSpPr>
        <p:spPr>
          <a:xfrm>
            <a:off x="1600200" y="4572000"/>
            <a:ext cx="1752120" cy="609120"/>
          </a:xfrm>
          <a:prstGeom prst="rect">
            <a:avLst/>
          </a:prstGeom>
          <a:solidFill>
            <a:schemeClr val="accent3">
              <a:lumMod val="95000"/>
            </a:schemeClr>
          </a:solidFill>
          <a:ln w="9360">
            <a:solidFill>
              <a:schemeClr val="tx1"/>
            </a:solidFill>
            <a:miter/>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000000"/>
                </a:solidFill>
                <a:latin typeface="Arial"/>
              </a:rPr>
              <a:t>[-] r = 10</a:t>
            </a:r>
            <a:endParaRPr b="0" lang="en-US" sz="1800" spc="-1" strike="noStrike">
              <a:latin typeface="Arial"/>
            </a:endParaRPr>
          </a:p>
        </p:txBody>
      </p:sp>
      <p:sp>
        <p:nvSpPr>
          <p:cNvPr id="233" name="CustomShape 9"/>
          <p:cNvSpPr/>
          <p:nvPr/>
        </p:nvSpPr>
        <p:spPr>
          <a:xfrm>
            <a:off x="1600200" y="5181480"/>
            <a:ext cx="1752120" cy="761760"/>
          </a:xfrm>
          <a:prstGeom prst="rect">
            <a:avLst/>
          </a:prstGeom>
          <a:solidFill>
            <a:schemeClr val="accent3">
              <a:lumMod val="95000"/>
            </a:schemeClr>
          </a:solidFill>
          <a:ln w="9360">
            <a:solidFill>
              <a:schemeClr val="tx1"/>
            </a:solidFill>
            <a:miter/>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000000"/>
                </a:solidFill>
                <a:latin typeface="Arial"/>
              </a:rPr>
              <a:t>[+] setRadius();</a:t>
            </a:r>
            <a:endParaRPr b="0" lang="en-US" sz="1800" spc="-1" strike="noStrike">
              <a:latin typeface="Arial"/>
            </a:endParaRPr>
          </a:p>
          <a:p>
            <a:pPr>
              <a:lnSpc>
                <a:spcPct val="100000"/>
              </a:lnSpc>
            </a:pPr>
            <a:r>
              <a:rPr b="0" lang="en-US" sz="1800" spc="-1" strike="noStrike">
                <a:solidFill>
                  <a:srgbClr val="000000"/>
                </a:solidFill>
                <a:latin typeface="Arial"/>
              </a:rPr>
              <a:t>[+] area();</a:t>
            </a:r>
            <a:endParaRPr b="0" lang="en-US" sz="1800" spc="-1" strike="noStrike">
              <a:latin typeface="Arial"/>
            </a:endParaRPr>
          </a:p>
        </p:txBody>
      </p:sp>
      <p:sp>
        <p:nvSpPr>
          <p:cNvPr id="234" name="CustomShape 10"/>
          <p:cNvSpPr/>
          <p:nvPr/>
        </p:nvSpPr>
        <p:spPr>
          <a:xfrm>
            <a:off x="5562720" y="4114800"/>
            <a:ext cx="1752120" cy="456840"/>
          </a:xfrm>
          <a:prstGeom prst="rect">
            <a:avLst/>
          </a:prstGeom>
          <a:solidFill>
            <a:schemeClr val="accent5"/>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1" lang="en-US" sz="2000" spc="-1" strike="noStrike">
                <a:solidFill>
                  <a:srgbClr val="000000"/>
                </a:solidFill>
                <a:latin typeface="Arial"/>
              </a:rPr>
              <a:t>:object c2</a:t>
            </a:r>
            <a:endParaRPr b="0" lang="en-US" sz="2000" spc="-1" strike="noStrike">
              <a:latin typeface="Arial"/>
            </a:endParaRPr>
          </a:p>
        </p:txBody>
      </p:sp>
      <p:sp>
        <p:nvSpPr>
          <p:cNvPr id="235" name="CustomShape 11"/>
          <p:cNvSpPr/>
          <p:nvPr/>
        </p:nvSpPr>
        <p:spPr>
          <a:xfrm>
            <a:off x="5562720" y="4572000"/>
            <a:ext cx="1752120" cy="609120"/>
          </a:xfrm>
          <a:prstGeom prst="rect">
            <a:avLst/>
          </a:prstGeom>
          <a:solidFill>
            <a:schemeClr val="accent3">
              <a:lumMod val="95000"/>
            </a:schemeClr>
          </a:solidFill>
          <a:ln w="9360">
            <a:solidFill>
              <a:schemeClr val="tx1"/>
            </a:solidFill>
            <a:miter/>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000000"/>
                </a:solidFill>
                <a:latin typeface="Arial"/>
              </a:rPr>
              <a:t>[-] r = 20</a:t>
            </a:r>
            <a:endParaRPr b="0" lang="en-US" sz="1800" spc="-1" strike="noStrike">
              <a:latin typeface="Arial"/>
            </a:endParaRPr>
          </a:p>
        </p:txBody>
      </p:sp>
      <p:sp>
        <p:nvSpPr>
          <p:cNvPr id="236" name="CustomShape 12"/>
          <p:cNvSpPr/>
          <p:nvPr/>
        </p:nvSpPr>
        <p:spPr>
          <a:xfrm>
            <a:off x="5562720" y="5181480"/>
            <a:ext cx="1752120" cy="761760"/>
          </a:xfrm>
          <a:prstGeom prst="rect">
            <a:avLst/>
          </a:prstGeom>
          <a:solidFill>
            <a:schemeClr val="accent3">
              <a:lumMod val="95000"/>
            </a:schemeClr>
          </a:solidFill>
          <a:ln w="9360">
            <a:solidFill>
              <a:schemeClr val="tx1"/>
            </a:solidFill>
            <a:miter/>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000000"/>
                </a:solidFill>
                <a:latin typeface="Arial"/>
              </a:rPr>
              <a:t>[+] setRadius();</a:t>
            </a:r>
            <a:endParaRPr b="0" lang="en-US" sz="1800" spc="-1" strike="noStrike">
              <a:latin typeface="Arial"/>
            </a:endParaRPr>
          </a:p>
          <a:p>
            <a:pPr>
              <a:lnSpc>
                <a:spcPct val="100000"/>
              </a:lnSpc>
            </a:pPr>
            <a:r>
              <a:rPr b="0" lang="en-US" sz="1800" spc="-1" strike="noStrike">
                <a:solidFill>
                  <a:srgbClr val="000000"/>
                </a:solidFill>
                <a:latin typeface="Arial"/>
              </a:rPr>
              <a:t>[+] area();</a:t>
            </a:r>
            <a:endParaRPr b="0" lang="en-US" sz="1800" spc="-1" strike="noStrike">
              <a:latin typeface="Arial"/>
            </a:endParaRPr>
          </a:p>
        </p:txBody>
      </p:sp>
      <p:sp>
        <p:nvSpPr>
          <p:cNvPr id="237" name="Line 13"/>
          <p:cNvSpPr/>
          <p:nvPr/>
        </p:nvSpPr>
        <p:spPr>
          <a:xfrm>
            <a:off x="4952880" y="3504960"/>
            <a:ext cx="1295280" cy="609840"/>
          </a:xfrm>
          <a:prstGeom prst="line">
            <a:avLst/>
          </a:prstGeom>
          <a:ln w="9360">
            <a:solidFill>
              <a:schemeClr val="tx1"/>
            </a:solidFill>
            <a:round/>
            <a:tailEnd len="med" type="triangle" w="med"/>
          </a:ln>
        </p:spPr>
        <p:style>
          <a:lnRef idx="0"/>
          <a:fillRef idx="0"/>
          <a:effectRef idx="0"/>
          <a:fontRef idx="minor"/>
        </p:style>
      </p:sp>
      <p:sp>
        <p:nvSpPr>
          <p:cNvPr id="238" name="Line 14"/>
          <p:cNvSpPr/>
          <p:nvPr/>
        </p:nvSpPr>
        <p:spPr>
          <a:xfrm flipH="1">
            <a:off x="2666880" y="3504960"/>
            <a:ext cx="1371600" cy="609840"/>
          </a:xfrm>
          <a:prstGeom prst="line">
            <a:avLst/>
          </a:prstGeom>
          <a:ln w="9360">
            <a:solidFill>
              <a:schemeClr val="tx1"/>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240"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247ABEF1-FC61-4342-B76F-991EE0A9616A}"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241"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Thông báo và truyền thông báo</a:t>
            </a:r>
            <a:endParaRPr b="0" lang="en-US" sz="3600" spc="-1" strike="noStrike">
              <a:solidFill>
                <a:srgbClr val="000000"/>
              </a:solidFill>
              <a:latin typeface="Arial"/>
            </a:endParaRPr>
          </a:p>
        </p:txBody>
      </p:sp>
      <p:sp>
        <p:nvSpPr>
          <p:cNvPr id="242" name="TextShape 4"/>
          <p:cNvSpPr txBox="1"/>
          <p:nvPr/>
        </p:nvSpPr>
        <p:spPr>
          <a:xfrm>
            <a:off x="457200" y="1600200"/>
            <a:ext cx="8229240" cy="4530240"/>
          </a:xfrm>
          <a:prstGeom prst="rect">
            <a:avLst/>
          </a:prstGeom>
          <a:noFill/>
          <a:ln w="9360">
            <a:noFill/>
          </a:ln>
        </p:spPr>
        <p:txBody>
          <a:bodyPr>
            <a:noAutofit/>
          </a:bodyPr>
          <a:p>
            <a:pPr marL="343080" indent="-342720">
              <a:lnSpc>
                <a:spcPct val="100000"/>
              </a:lnSpc>
              <a:spcBef>
                <a:spcPts val="601"/>
              </a:spcBef>
              <a:buClr>
                <a:srgbClr val="cc9900"/>
              </a:buClr>
              <a:buSzPct val="65000"/>
              <a:buFont typeface="Wingdings" charset="2"/>
              <a:buChar char=""/>
            </a:pPr>
            <a:r>
              <a:rPr b="1" lang="en-US" sz="3000" spc="-1" strike="noStrike">
                <a:solidFill>
                  <a:srgbClr val="000000"/>
                </a:solidFill>
                <a:latin typeface="Arial"/>
              </a:rPr>
              <a:t>Khái niệm</a:t>
            </a:r>
            <a:r>
              <a:rPr b="0" lang="en-US" sz="3000" spc="-1" strike="noStrike">
                <a:solidFill>
                  <a:srgbClr val="000000"/>
                </a:solidFill>
                <a:latin typeface="Arial"/>
              </a:rPr>
              <a:t>: </a:t>
            </a:r>
            <a:r>
              <a:rPr b="0" lang="en-US" sz="2200" spc="-1" strike="noStrike">
                <a:solidFill>
                  <a:srgbClr val="000000"/>
                </a:solidFill>
                <a:latin typeface="Arial"/>
              </a:rPr>
              <a:t>Trong lập trình HĐT, khi một đối tượng </a:t>
            </a:r>
            <a:r>
              <a:rPr b="0" i="1" lang="en-US" sz="2200" spc="-1" strike="noStrike">
                <a:solidFill>
                  <a:srgbClr val="000000"/>
                </a:solidFill>
                <a:latin typeface="Arial"/>
              </a:rPr>
              <a:t>a</a:t>
            </a:r>
            <a:r>
              <a:rPr b="0" lang="en-US" sz="2200" spc="-1" strike="noStrike">
                <a:solidFill>
                  <a:srgbClr val="000000"/>
                </a:solidFill>
                <a:latin typeface="Arial"/>
              </a:rPr>
              <a:t> gọi một thao tác </a:t>
            </a:r>
            <a:r>
              <a:rPr b="0" i="1" lang="en-US" sz="2200" spc="-1" strike="noStrike">
                <a:solidFill>
                  <a:srgbClr val="000000"/>
                </a:solidFill>
                <a:latin typeface="Arial"/>
              </a:rPr>
              <a:t>m</a:t>
            </a:r>
            <a:r>
              <a:rPr b="0" lang="en-US" sz="2200" spc="-1" strike="noStrike">
                <a:solidFill>
                  <a:srgbClr val="000000"/>
                </a:solidFill>
                <a:latin typeface="Arial"/>
              </a:rPr>
              <a:t> của một đối tượng </a:t>
            </a:r>
            <a:r>
              <a:rPr b="0" i="1" lang="en-US" sz="2200" spc="-1" strike="noStrike">
                <a:solidFill>
                  <a:srgbClr val="000000"/>
                </a:solidFill>
                <a:latin typeface="Arial"/>
              </a:rPr>
              <a:t>b</a:t>
            </a:r>
            <a:r>
              <a:rPr b="0" lang="en-US" sz="2200" spc="-1" strike="noStrike">
                <a:solidFill>
                  <a:srgbClr val="000000"/>
                </a:solidFill>
                <a:latin typeface="Arial"/>
              </a:rPr>
              <a:t>, ta nói rằng </a:t>
            </a:r>
            <a:r>
              <a:rPr b="0" i="1" lang="en-US" sz="2200" spc="-1" strike="noStrike">
                <a:solidFill>
                  <a:srgbClr val="000000"/>
                </a:solidFill>
                <a:latin typeface="Arial"/>
              </a:rPr>
              <a:t>a </a:t>
            </a:r>
            <a:r>
              <a:rPr b="0" lang="en-US" sz="2200" spc="-1" strike="noStrike">
                <a:solidFill>
                  <a:srgbClr val="000000"/>
                </a:solidFill>
                <a:latin typeface="Arial"/>
              </a:rPr>
              <a:t>truyền thông báo </a:t>
            </a:r>
            <a:r>
              <a:rPr b="0" i="1" lang="en-US" sz="2200" spc="-1" strike="noStrike">
                <a:solidFill>
                  <a:srgbClr val="000000"/>
                </a:solidFill>
                <a:latin typeface="Arial"/>
              </a:rPr>
              <a:t>m </a:t>
            </a:r>
            <a:r>
              <a:rPr b="0" lang="en-US" sz="2200" spc="-1" strike="noStrike">
                <a:solidFill>
                  <a:srgbClr val="000000"/>
                </a:solidFill>
                <a:latin typeface="Arial"/>
              </a:rPr>
              <a:t>đến </a:t>
            </a:r>
            <a:r>
              <a:rPr b="0" i="1" lang="en-US" sz="2200" spc="-1" strike="noStrike">
                <a:solidFill>
                  <a:srgbClr val="000000"/>
                </a:solidFill>
                <a:latin typeface="Arial"/>
              </a:rPr>
              <a:t>b</a:t>
            </a:r>
            <a:r>
              <a:rPr b="0" lang="en-US" sz="2200" spc="-1" strike="noStrike">
                <a:solidFill>
                  <a:srgbClr val="000000"/>
                </a:solidFill>
                <a:latin typeface="Arial"/>
              </a:rPr>
              <a:t>. Thông báo thể hiện </a:t>
            </a:r>
            <a:r>
              <a:rPr b="0" i="1" lang="en-US" sz="2200" spc="-1" strike="noStrike">
                <a:solidFill>
                  <a:srgbClr val="000000"/>
                </a:solidFill>
                <a:latin typeface="Arial"/>
              </a:rPr>
              <a:t>a</a:t>
            </a:r>
            <a:r>
              <a:rPr b="0" lang="en-US" sz="2200" spc="-1" strike="noStrike">
                <a:solidFill>
                  <a:srgbClr val="000000"/>
                </a:solidFill>
                <a:latin typeface="Arial"/>
              </a:rPr>
              <a:t> muốn yêu cầu </a:t>
            </a:r>
            <a:r>
              <a:rPr b="0" i="1" lang="en-US" sz="2200" spc="-1" strike="noStrike">
                <a:solidFill>
                  <a:srgbClr val="000000"/>
                </a:solidFill>
                <a:latin typeface="Arial"/>
              </a:rPr>
              <a:t>b</a:t>
            </a:r>
            <a:r>
              <a:rPr b="0" lang="en-US" sz="2200" spc="-1" strike="noStrike">
                <a:solidFill>
                  <a:srgbClr val="000000"/>
                </a:solidFill>
                <a:latin typeface="Arial"/>
              </a:rPr>
              <a:t> thực hiện một công việc nào đó. Thao tác </a:t>
            </a:r>
            <a:r>
              <a:rPr b="0" i="1" lang="en-US" sz="2200" spc="-1" strike="noStrike">
                <a:solidFill>
                  <a:srgbClr val="000000"/>
                </a:solidFill>
                <a:latin typeface="Arial"/>
              </a:rPr>
              <a:t>m() </a:t>
            </a:r>
            <a:r>
              <a:rPr b="0" lang="en-US" sz="2200" spc="-1" strike="noStrike">
                <a:solidFill>
                  <a:srgbClr val="000000"/>
                </a:solidFill>
                <a:latin typeface="Arial"/>
              </a:rPr>
              <a:t>mà </a:t>
            </a:r>
            <a:r>
              <a:rPr b="0" i="1" lang="en-US" sz="2200" spc="-1" strike="noStrike">
                <a:solidFill>
                  <a:srgbClr val="000000"/>
                </a:solidFill>
                <a:latin typeface="Arial"/>
              </a:rPr>
              <a:t>b</a:t>
            </a:r>
            <a:r>
              <a:rPr b="0" lang="en-US" sz="2200" spc="-1" strike="noStrike">
                <a:solidFill>
                  <a:srgbClr val="000000"/>
                </a:solidFill>
                <a:latin typeface="Arial"/>
              </a:rPr>
              <a:t> cài đặt chính là để thực hiện yêu cầu đó</a:t>
            </a:r>
            <a:r>
              <a:rPr b="0" lang="en-US" sz="3000" spc="-1" strike="noStrike">
                <a:solidFill>
                  <a:srgbClr val="000000"/>
                </a:solidFill>
                <a:latin typeface="Arial"/>
              </a:rPr>
              <a:t> </a:t>
            </a:r>
            <a:endParaRPr b="0" lang="en-US" sz="3000" spc="-1" strike="noStrike">
              <a:solidFill>
                <a:srgbClr val="000000"/>
              </a:solidFill>
              <a:latin typeface="Arial"/>
            </a:endParaRPr>
          </a:p>
        </p:txBody>
      </p:sp>
      <p:sp>
        <p:nvSpPr>
          <p:cNvPr id="243" name="CustomShape 5"/>
          <p:cNvSpPr/>
          <p:nvPr/>
        </p:nvSpPr>
        <p:spPr>
          <a:xfrm>
            <a:off x="1828800" y="4038480"/>
            <a:ext cx="1599840" cy="380520"/>
          </a:xfrm>
          <a:prstGeom prst="rect">
            <a:avLst/>
          </a:prstGeom>
          <a:solidFill>
            <a:schemeClr val="accent5"/>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1" lang="en-US" sz="1800" spc="-1" strike="noStrike">
                <a:solidFill>
                  <a:srgbClr val="000000"/>
                </a:solidFill>
                <a:latin typeface="Arial"/>
              </a:rPr>
              <a:t>:a</a:t>
            </a:r>
            <a:endParaRPr b="0" lang="en-US" sz="1800" spc="-1" strike="noStrike">
              <a:latin typeface="Arial"/>
            </a:endParaRPr>
          </a:p>
        </p:txBody>
      </p:sp>
      <p:sp>
        <p:nvSpPr>
          <p:cNvPr id="244" name="CustomShape 6"/>
          <p:cNvSpPr/>
          <p:nvPr/>
        </p:nvSpPr>
        <p:spPr>
          <a:xfrm>
            <a:off x="1828800" y="4419720"/>
            <a:ext cx="1599840" cy="609120"/>
          </a:xfrm>
          <a:prstGeom prst="rect">
            <a:avLst/>
          </a:prstGeom>
          <a:solidFill>
            <a:schemeClr val="accent3">
              <a:lumMod val="95000"/>
            </a:schemeClr>
          </a:solidFill>
          <a:ln w="9360">
            <a:solidFill>
              <a:schemeClr val="tx1"/>
            </a:solidFill>
            <a:miter/>
          </a:ln>
        </p:spPr>
        <p:style>
          <a:lnRef idx="0"/>
          <a:fillRef idx="0"/>
          <a:effectRef idx="0"/>
          <a:fontRef idx="minor"/>
        </p:style>
      </p:sp>
      <p:sp>
        <p:nvSpPr>
          <p:cNvPr id="245" name="CustomShape 7"/>
          <p:cNvSpPr/>
          <p:nvPr/>
        </p:nvSpPr>
        <p:spPr>
          <a:xfrm>
            <a:off x="1828800" y="5029200"/>
            <a:ext cx="1599840" cy="609120"/>
          </a:xfrm>
          <a:prstGeom prst="rect">
            <a:avLst/>
          </a:prstGeom>
          <a:solidFill>
            <a:schemeClr val="accent3">
              <a:lumMod val="95000"/>
            </a:schemeClr>
          </a:solidFill>
          <a:ln w="9360">
            <a:solidFill>
              <a:schemeClr val="tx1"/>
            </a:solidFill>
            <a:miter/>
          </a:ln>
        </p:spPr>
        <p:style>
          <a:lnRef idx="0"/>
          <a:fillRef idx="0"/>
          <a:effectRef idx="0"/>
          <a:fontRef idx="minor"/>
        </p:style>
      </p:sp>
      <p:sp>
        <p:nvSpPr>
          <p:cNvPr id="246" name="CustomShape 8"/>
          <p:cNvSpPr/>
          <p:nvPr/>
        </p:nvSpPr>
        <p:spPr>
          <a:xfrm>
            <a:off x="5562720" y="4038480"/>
            <a:ext cx="1599840" cy="380520"/>
          </a:xfrm>
          <a:prstGeom prst="rect">
            <a:avLst/>
          </a:prstGeom>
          <a:solidFill>
            <a:schemeClr val="accent5"/>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1" lang="en-US" sz="1800" spc="-1" strike="noStrike">
                <a:solidFill>
                  <a:srgbClr val="000000"/>
                </a:solidFill>
                <a:latin typeface="Arial"/>
              </a:rPr>
              <a:t>:b</a:t>
            </a:r>
            <a:endParaRPr b="0" lang="en-US" sz="1800" spc="-1" strike="noStrike">
              <a:latin typeface="Arial"/>
            </a:endParaRPr>
          </a:p>
        </p:txBody>
      </p:sp>
      <p:sp>
        <p:nvSpPr>
          <p:cNvPr id="247" name="CustomShape 9"/>
          <p:cNvSpPr/>
          <p:nvPr/>
        </p:nvSpPr>
        <p:spPr>
          <a:xfrm>
            <a:off x="5562720" y="4419720"/>
            <a:ext cx="1599840" cy="609120"/>
          </a:xfrm>
          <a:prstGeom prst="rect">
            <a:avLst/>
          </a:prstGeom>
          <a:solidFill>
            <a:schemeClr val="accent3">
              <a:lumMod val="95000"/>
            </a:schemeClr>
          </a:solidFill>
          <a:ln w="9360">
            <a:solidFill>
              <a:schemeClr val="tx1"/>
            </a:solidFill>
            <a:miter/>
          </a:ln>
        </p:spPr>
        <p:style>
          <a:lnRef idx="0"/>
          <a:fillRef idx="0"/>
          <a:effectRef idx="0"/>
          <a:fontRef idx="minor"/>
        </p:style>
      </p:sp>
      <p:sp>
        <p:nvSpPr>
          <p:cNvPr id="248" name="CustomShape 10"/>
          <p:cNvSpPr/>
          <p:nvPr/>
        </p:nvSpPr>
        <p:spPr>
          <a:xfrm>
            <a:off x="5562720" y="5029200"/>
            <a:ext cx="1599840" cy="609120"/>
          </a:xfrm>
          <a:prstGeom prst="rect">
            <a:avLst/>
          </a:prstGeom>
          <a:solidFill>
            <a:schemeClr val="accent3">
              <a:lumMod val="95000"/>
            </a:schemeClr>
          </a:solidFill>
          <a:ln w="9360">
            <a:solidFill>
              <a:schemeClr val="tx1"/>
            </a:solidFill>
            <a:miter/>
          </a:ln>
        </p:spPr>
        <p:style>
          <a:lnRef idx="0"/>
          <a:fillRef idx="0"/>
          <a:effectRef idx="0"/>
          <a:fontRef idx="minor"/>
        </p:style>
        <p:txBody>
          <a:bodyPr wrap="none" lIns="90000" rIns="90000" tIns="45000" bIns="45000" anchor="ctr">
            <a:noAutofit/>
          </a:bodyPr>
          <a:p>
            <a:pPr>
              <a:lnSpc>
                <a:spcPct val="100000"/>
              </a:lnSpc>
            </a:pPr>
            <a:r>
              <a:rPr b="1" lang="en-US" sz="1600" spc="-1" strike="noStrike">
                <a:solidFill>
                  <a:srgbClr val="000000"/>
                </a:solidFill>
                <a:latin typeface="Arial"/>
              </a:rPr>
              <a:t>m()</a:t>
            </a:r>
            <a:endParaRPr b="0" lang="en-US" sz="1600" spc="-1" strike="noStrike">
              <a:latin typeface="Arial"/>
            </a:endParaRPr>
          </a:p>
        </p:txBody>
      </p:sp>
      <p:sp>
        <p:nvSpPr>
          <p:cNvPr id="249" name="Line 11"/>
          <p:cNvSpPr/>
          <p:nvPr/>
        </p:nvSpPr>
        <p:spPr>
          <a:xfrm>
            <a:off x="3429000" y="4647960"/>
            <a:ext cx="2133360" cy="0"/>
          </a:xfrm>
          <a:prstGeom prst="line">
            <a:avLst/>
          </a:prstGeom>
          <a:ln w="9360">
            <a:solidFill>
              <a:schemeClr val="tx1"/>
            </a:solidFill>
            <a:round/>
            <a:tailEnd len="med" type="triangle" w="med"/>
          </a:ln>
        </p:spPr>
        <p:style>
          <a:lnRef idx="0"/>
          <a:fillRef idx="0"/>
          <a:effectRef idx="0"/>
          <a:fontRef idx="minor"/>
        </p:style>
      </p:sp>
      <p:sp>
        <p:nvSpPr>
          <p:cNvPr id="250" name="CustomShape 12"/>
          <p:cNvSpPr/>
          <p:nvPr/>
        </p:nvSpPr>
        <p:spPr>
          <a:xfrm>
            <a:off x="3733920" y="4281480"/>
            <a:ext cx="1371240" cy="639000"/>
          </a:xfrm>
          <a:prstGeom prst="rect">
            <a:avLst/>
          </a:prstGeom>
          <a:noFill/>
          <a:ln w="9360">
            <a:noFill/>
          </a:ln>
        </p:spPr>
        <p:style>
          <a:lnRef idx="0"/>
          <a:fillRef idx="0"/>
          <a:effectRef idx="0"/>
          <a:fontRef idx="minor"/>
        </p:style>
        <p:txBody>
          <a:bodyPr lIns="90000" rIns="90000" tIns="45000" bIns="45000">
            <a:spAutoFit/>
          </a:bodyPr>
          <a:p>
            <a:pPr algn="ctr">
              <a:lnSpc>
                <a:spcPct val="100000"/>
              </a:lnSpc>
              <a:spcBef>
                <a:spcPts val="601"/>
              </a:spcBef>
            </a:pPr>
            <a:r>
              <a:rPr b="0" lang="en-US" sz="1800" spc="-1" strike="noStrike">
                <a:solidFill>
                  <a:srgbClr val="000000"/>
                </a:solidFill>
                <a:latin typeface="Arial"/>
              </a:rPr>
              <a:t>Thông báo 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Ví dụ: tính diện tích hình tròn nội tiếp một tam giác</a:t>
            </a:r>
            <a:endParaRPr b="0" lang="en-US" sz="3600" spc="-1" strike="noStrike">
              <a:solidFill>
                <a:srgbClr val="000000"/>
              </a:solidFill>
              <a:latin typeface="Arial"/>
            </a:endParaRPr>
          </a:p>
        </p:txBody>
      </p:sp>
      <p:sp>
        <p:nvSpPr>
          <p:cNvPr id="252" name="TextShape 2"/>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253" name="TextShape 3"/>
          <p:cNvSpPr txBox="1"/>
          <p:nvPr/>
        </p:nvSpPr>
        <p:spPr>
          <a:xfrm>
            <a:off x="6553080" y="6243480"/>
            <a:ext cx="2133360" cy="456840"/>
          </a:xfrm>
          <a:prstGeom prst="rect">
            <a:avLst/>
          </a:prstGeom>
          <a:noFill/>
          <a:ln w="9360">
            <a:noFill/>
          </a:ln>
        </p:spPr>
        <p:txBody>
          <a:bodyPr anchor="b">
            <a:noAutofit/>
          </a:bodyPr>
          <a:p>
            <a:pPr algn="r">
              <a:lnSpc>
                <a:spcPct val="100000"/>
              </a:lnSpc>
            </a:pPr>
            <a:fld id="{0AB38B5D-7B70-4BDB-AB7B-9AA293210379}"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254" name="CustomShape 4"/>
          <p:cNvSpPr/>
          <p:nvPr/>
        </p:nvSpPr>
        <p:spPr>
          <a:xfrm>
            <a:off x="838080" y="1676520"/>
            <a:ext cx="2285640" cy="914040"/>
          </a:xfrm>
          <a:prstGeom prst="rect">
            <a:avLst/>
          </a:prstGeom>
          <a:solidFill>
            <a:schemeClr val="accent5"/>
          </a:solidFill>
          <a:ln w="9360">
            <a:solidFill>
              <a:schemeClr val="tx1"/>
            </a:solidFill>
            <a:miter/>
          </a:ln>
        </p:spPr>
        <p:style>
          <a:lnRef idx="0"/>
          <a:fillRef idx="0"/>
          <a:effectRef idx="0"/>
          <a:fontRef idx="minor"/>
        </p:style>
        <p:txBody>
          <a:bodyPr lIns="72000" rIns="72000" tIns="45000" bIns="45000" anchor="ctr">
            <a:noAutofit/>
          </a:bodyPr>
          <a:p>
            <a:pPr algn="ctr">
              <a:lnSpc>
                <a:spcPct val="100000"/>
              </a:lnSpc>
            </a:pPr>
            <a:r>
              <a:rPr b="1" lang="en-US" sz="1800" spc="-1" strike="noStrike">
                <a:solidFill>
                  <a:srgbClr val="000000"/>
                </a:solidFill>
                <a:latin typeface="Arial"/>
              </a:rPr>
              <a:t>Đối tượng t thuộc lớp Triangle</a:t>
            </a:r>
            <a:endParaRPr b="0" lang="en-US" sz="1800" spc="-1" strike="noStrike">
              <a:latin typeface="Arial"/>
            </a:endParaRPr>
          </a:p>
        </p:txBody>
      </p:sp>
      <p:sp>
        <p:nvSpPr>
          <p:cNvPr id="255" name="CustomShape 5"/>
          <p:cNvSpPr/>
          <p:nvPr/>
        </p:nvSpPr>
        <p:spPr>
          <a:xfrm>
            <a:off x="838080" y="2590920"/>
            <a:ext cx="2285640" cy="609120"/>
          </a:xfrm>
          <a:prstGeom prst="rect">
            <a:avLst/>
          </a:prstGeom>
          <a:solidFill>
            <a:schemeClr val="accent3">
              <a:lumMod val="95000"/>
            </a:schemeClr>
          </a:solidFill>
          <a:ln w="9360">
            <a:solidFill>
              <a:schemeClr val="tx1"/>
            </a:solidFill>
            <a:miter/>
          </a:ln>
        </p:spPr>
        <p:style>
          <a:lnRef idx="0"/>
          <a:fillRef idx="0"/>
          <a:effectRef idx="0"/>
          <a:fontRef idx="minor"/>
        </p:style>
      </p:sp>
      <p:sp>
        <p:nvSpPr>
          <p:cNvPr id="256" name="CustomShape 6"/>
          <p:cNvSpPr/>
          <p:nvPr/>
        </p:nvSpPr>
        <p:spPr>
          <a:xfrm>
            <a:off x="838080" y="3200400"/>
            <a:ext cx="2285640" cy="609120"/>
          </a:xfrm>
          <a:prstGeom prst="rect">
            <a:avLst/>
          </a:prstGeom>
          <a:solidFill>
            <a:schemeClr val="accent3">
              <a:lumMod val="95000"/>
            </a:schemeClr>
          </a:solidFill>
          <a:ln w="9360">
            <a:solidFill>
              <a:schemeClr val="tx1"/>
            </a:solidFill>
            <a:miter/>
          </a:ln>
        </p:spPr>
        <p:style>
          <a:lnRef idx="0"/>
          <a:fillRef idx="0"/>
          <a:effectRef idx="0"/>
          <a:fontRef idx="minor"/>
        </p:style>
        <p:txBody>
          <a:bodyPr wrap="none" lIns="90000" rIns="90000" tIns="45000" bIns="45000" anchor="ctr">
            <a:noAutofit/>
          </a:bodyPr>
          <a:p>
            <a:pPr>
              <a:lnSpc>
                <a:spcPct val="100000"/>
              </a:lnSpc>
            </a:pPr>
            <a:r>
              <a:rPr b="0" lang="en-US" sz="1600" spc="-1" strike="noStrike">
                <a:solidFill>
                  <a:srgbClr val="000000"/>
                </a:solidFill>
                <a:latin typeface="Arial"/>
              </a:rPr>
              <a:t>areaOfInCirele();</a:t>
            </a:r>
            <a:endParaRPr b="0" lang="en-US" sz="1600" spc="-1" strike="noStrike">
              <a:latin typeface="Arial"/>
            </a:endParaRPr>
          </a:p>
        </p:txBody>
      </p:sp>
      <p:sp>
        <p:nvSpPr>
          <p:cNvPr id="257" name="CustomShape 7"/>
          <p:cNvSpPr/>
          <p:nvPr/>
        </p:nvSpPr>
        <p:spPr>
          <a:xfrm>
            <a:off x="5562720" y="2590920"/>
            <a:ext cx="1599840" cy="609120"/>
          </a:xfrm>
          <a:prstGeom prst="rect">
            <a:avLst/>
          </a:prstGeom>
          <a:solidFill>
            <a:schemeClr val="accent3">
              <a:lumMod val="95000"/>
            </a:schemeClr>
          </a:solidFill>
          <a:ln w="9360">
            <a:solidFill>
              <a:schemeClr val="tx1"/>
            </a:solidFill>
            <a:miter/>
          </a:ln>
        </p:spPr>
        <p:style>
          <a:lnRef idx="0"/>
          <a:fillRef idx="0"/>
          <a:effectRef idx="0"/>
          <a:fontRef idx="minor"/>
        </p:style>
      </p:sp>
      <p:sp>
        <p:nvSpPr>
          <p:cNvPr id="258" name="CustomShape 8"/>
          <p:cNvSpPr/>
          <p:nvPr/>
        </p:nvSpPr>
        <p:spPr>
          <a:xfrm>
            <a:off x="5562720" y="3200400"/>
            <a:ext cx="1599840" cy="609120"/>
          </a:xfrm>
          <a:prstGeom prst="rect">
            <a:avLst/>
          </a:prstGeom>
          <a:solidFill>
            <a:schemeClr val="accent3">
              <a:lumMod val="95000"/>
            </a:schemeClr>
          </a:solidFill>
          <a:ln w="9360">
            <a:solidFill>
              <a:schemeClr val="tx1"/>
            </a:solidFill>
            <a:miter/>
          </a:ln>
        </p:spPr>
        <p:style>
          <a:lnRef idx="0"/>
          <a:fillRef idx="0"/>
          <a:effectRef idx="0"/>
          <a:fontRef idx="minor"/>
        </p:style>
        <p:txBody>
          <a:bodyPr wrap="none" lIns="90000" rIns="90000" tIns="45000" bIns="45000" anchor="ctr">
            <a:noAutofit/>
          </a:bodyPr>
          <a:p>
            <a:pPr>
              <a:lnSpc>
                <a:spcPct val="100000"/>
              </a:lnSpc>
            </a:pPr>
            <a:r>
              <a:rPr b="1" lang="en-US" sz="1600" spc="-1" strike="noStrike">
                <a:solidFill>
                  <a:srgbClr val="000000"/>
                </a:solidFill>
                <a:latin typeface="Arial"/>
              </a:rPr>
              <a:t>area()</a:t>
            </a:r>
            <a:endParaRPr b="0" lang="en-US" sz="1600" spc="-1" strike="noStrike">
              <a:latin typeface="Arial"/>
            </a:endParaRPr>
          </a:p>
        </p:txBody>
      </p:sp>
      <p:sp>
        <p:nvSpPr>
          <p:cNvPr id="259" name="Line 9"/>
          <p:cNvSpPr/>
          <p:nvPr/>
        </p:nvSpPr>
        <p:spPr>
          <a:xfrm>
            <a:off x="3124080" y="2819160"/>
            <a:ext cx="2438280" cy="0"/>
          </a:xfrm>
          <a:prstGeom prst="line">
            <a:avLst/>
          </a:prstGeom>
          <a:ln w="9360">
            <a:solidFill>
              <a:schemeClr val="tx1"/>
            </a:solidFill>
            <a:round/>
            <a:tailEnd len="med" type="triangle" w="med"/>
          </a:ln>
        </p:spPr>
        <p:style>
          <a:lnRef idx="0"/>
          <a:fillRef idx="0"/>
          <a:effectRef idx="0"/>
          <a:fontRef idx="minor"/>
        </p:style>
      </p:sp>
      <p:sp>
        <p:nvSpPr>
          <p:cNvPr id="260" name="CustomShape 10"/>
          <p:cNvSpPr/>
          <p:nvPr/>
        </p:nvSpPr>
        <p:spPr>
          <a:xfrm>
            <a:off x="3733920" y="2452680"/>
            <a:ext cx="1371240" cy="913320"/>
          </a:xfrm>
          <a:prstGeom prst="rect">
            <a:avLst/>
          </a:prstGeom>
          <a:noFill/>
          <a:ln w="9360">
            <a:noFill/>
          </a:ln>
        </p:spPr>
        <p:style>
          <a:lnRef idx="0"/>
          <a:fillRef idx="0"/>
          <a:effectRef idx="0"/>
          <a:fontRef idx="minor"/>
        </p:style>
        <p:txBody>
          <a:bodyPr lIns="90000" rIns="90000" tIns="45000" bIns="45000">
            <a:spAutoFit/>
          </a:bodyPr>
          <a:p>
            <a:pPr algn="ctr">
              <a:lnSpc>
                <a:spcPct val="100000"/>
              </a:lnSpc>
              <a:spcBef>
                <a:spcPts val="601"/>
              </a:spcBef>
            </a:pPr>
            <a:r>
              <a:rPr b="0" lang="en-US" sz="1800" spc="-1" strike="noStrike">
                <a:solidFill>
                  <a:srgbClr val="000000"/>
                </a:solidFill>
                <a:latin typeface="Arial"/>
              </a:rPr>
              <a:t>Thông báo </a:t>
            </a:r>
            <a:r>
              <a:rPr b="0" i="1" lang="en-US" sz="1800" spc="-1" strike="noStrike">
                <a:solidFill>
                  <a:srgbClr val="000000"/>
                </a:solidFill>
                <a:latin typeface="Arial"/>
              </a:rPr>
              <a:t>tính diện tích</a:t>
            </a:r>
            <a:endParaRPr b="0" lang="en-US" sz="1800" spc="-1" strike="noStrike">
              <a:latin typeface="Arial"/>
            </a:endParaRPr>
          </a:p>
        </p:txBody>
      </p:sp>
      <p:sp>
        <p:nvSpPr>
          <p:cNvPr id="261" name="CustomShape 11"/>
          <p:cNvSpPr/>
          <p:nvPr/>
        </p:nvSpPr>
        <p:spPr>
          <a:xfrm>
            <a:off x="5562720" y="1676520"/>
            <a:ext cx="1599840" cy="914040"/>
          </a:xfrm>
          <a:prstGeom prst="rect">
            <a:avLst/>
          </a:prstGeom>
          <a:solidFill>
            <a:schemeClr val="accent5"/>
          </a:solidFill>
          <a:ln w="9360">
            <a:solidFill>
              <a:schemeClr val="tx1"/>
            </a:solidFill>
            <a:miter/>
          </a:ln>
        </p:spPr>
        <p:style>
          <a:lnRef idx="0"/>
          <a:fillRef idx="0"/>
          <a:effectRef idx="0"/>
          <a:fontRef idx="minor"/>
        </p:style>
        <p:txBody>
          <a:bodyPr lIns="72000" rIns="72000" tIns="45000" bIns="45000" anchor="ctr">
            <a:noAutofit/>
          </a:bodyPr>
          <a:p>
            <a:pPr algn="ctr">
              <a:lnSpc>
                <a:spcPct val="100000"/>
              </a:lnSpc>
            </a:pPr>
            <a:r>
              <a:rPr b="1" lang="en-US" sz="1800" spc="-1" strike="noStrike">
                <a:solidFill>
                  <a:srgbClr val="000000"/>
                </a:solidFill>
                <a:latin typeface="Arial"/>
              </a:rPr>
              <a:t>Đối tượng c thuộc lớp Circle</a:t>
            </a:r>
            <a:endParaRPr b="0" lang="en-US" sz="1800" spc="-1" strike="noStrike">
              <a:latin typeface="Arial"/>
            </a:endParaRPr>
          </a:p>
        </p:txBody>
      </p:sp>
      <p:sp>
        <p:nvSpPr>
          <p:cNvPr id="262" name="CustomShape 12"/>
          <p:cNvSpPr/>
          <p:nvPr/>
        </p:nvSpPr>
        <p:spPr>
          <a:xfrm>
            <a:off x="5562720" y="4191120"/>
            <a:ext cx="198072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rPr>
              <a:t>c là hình tròn nội tiếp tam giác 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136"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DD81C77B-8668-4A88-A32B-119532C250F7}"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137"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Các nội dung chính</a:t>
            </a:r>
            <a:endParaRPr b="0" lang="en-US" sz="3600" spc="-1" strike="noStrike">
              <a:solidFill>
                <a:srgbClr val="000000"/>
              </a:solidFill>
              <a:latin typeface="Arial"/>
            </a:endParaRPr>
          </a:p>
        </p:txBody>
      </p:sp>
      <p:sp>
        <p:nvSpPr>
          <p:cNvPr id="138" name="TextShape 4"/>
          <p:cNvSpPr txBox="1"/>
          <p:nvPr/>
        </p:nvSpPr>
        <p:spPr>
          <a:xfrm>
            <a:off x="457200" y="1600200"/>
            <a:ext cx="8229240" cy="4530240"/>
          </a:xfrm>
          <a:prstGeom prst="rect">
            <a:avLst/>
          </a:prstGeom>
          <a:noFill/>
          <a:ln w="9360">
            <a:noFill/>
          </a:ln>
        </p:spPr>
        <p:txBody>
          <a:bodyPr>
            <a:noAutofit/>
          </a:bodyPr>
          <a:p>
            <a:pPr marL="571680" indent="-571320">
              <a:lnSpc>
                <a:spcPct val="100000"/>
              </a:lnSpc>
              <a:spcBef>
                <a:spcPts val="601"/>
              </a:spcBef>
              <a:buClr>
                <a:srgbClr val="cc9900"/>
              </a:buClr>
              <a:buSzPct val="65000"/>
              <a:buFont typeface="Wingdings" charset="2"/>
              <a:buAutoNum type="arabicPeriod"/>
            </a:pPr>
            <a:r>
              <a:rPr b="0" lang="en-US" sz="3000" spc="-1" strike="noStrike">
                <a:solidFill>
                  <a:srgbClr val="000000"/>
                </a:solidFill>
                <a:latin typeface="Arial"/>
              </a:rPr>
              <a:t>Các đặc điểm mới của C++ so với C</a:t>
            </a:r>
            <a:endParaRPr b="0" lang="en-US" sz="3000" spc="-1" strike="noStrike">
              <a:solidFill>
                <a:srgbClr val="000000"/>
              </a:solidFill>
              <a:latin typeface="Arial"/>
            </a:endParaRPr>
          </a:p>
          <a:p>
            <a:pPr marL="571680" indent="-571320">
              <a:lnSpc>
                <a:spcPct val="100000"/>
              </a:lnSpc>
              <a:spcBef>
                <a:spcPts val="601"/>
              </a:spcBef>
              <a:buClr>
                <a:srgbClr val="cc9900"/>
              </a:buClr>
              <a:buSzPct val="65000"/>
              <a:buFont typeface="Wingdings" charset="2"/>
              <a:buAutoNum type="arabicPeriod"/>
            </a:pPr>
            <a:r>
              <a:rPr b="0" lang="en-US" sz="3000" spc="-1" strike="noStrike">
                <a:solidFill>
                  <a:srgbClr val="000000"/>
                </a:solidFill>
                <a:latin typeface="Arial"/>
              </a:rPr>
              <a:t>Các khái niệm cơ bản của lập trình hướng đối tượng</a:t>
            </a:r>
            <a:endParaRPr b="0" lang="en-US" sz="3000" spc="-1" strike="noStrike">
              <a:solidFill>
                <a:srgbClr val="000000"/>
              </a:solidFill>
              <a:latin typeface="Arial"/>
            </a:endParaRPr>
          </a:p>
          <a:p>
            <a:pPr marL="571680" indent="-571320">
              <a:lnSpc>
                <a:spcPct val="100000"/>
              </a:lnSpc>
              <a:spcBef>
                <a:spcPts val="601"/>
              </a:spcBef>
              <a:buClr>
                <a:srgbClr val="cc9900"/>
              </a:buClr>
              <a:buSzPct val="65000"/>
              <a:buFont typeface="Wingdings" charset="2"/>
              <a:buAutoNum type="arabicPeriod"/>
            </a:pPr>
            <a:r>
              <a:rPr b="0" lang="en-US" sz="3000" spc="-1" strike="noStrike">
                <a:solidFill>
                  <a:srgbClr val="000000"/>
                </a:solidFill>
                <a:latin typeface="Arial"/>
              </a:rPr>
              <a:t>Một số mở rộng của C++</a:t>
            </a:r>
            <a:endParaRPr b="0" lang="en-US" sz="3000" spc="-1" strike="noStrike">
              <a:solidFill>
                <a:srgbClr val="000000"/>
              </a:solidFill>
              <a:latin typeface="Arial"/>
            </a:endParaRPr>
          </a:p>
          <a:p>
            <a:pPr marL="571680" indent="-571320">
              <a:lnSpc>
                <a:spcPct val="100000"/>
              </a:lnSpc>
              <a:spcBef>
                <a:spcPts val="601"/>
              </a:spcBef>
              <a:buClr>
                <a:srgbClr val="cc9900"/>
              </a:buClr>
              <a:buSzPct val="65000"/>
              <a:buFont typeface="Wingdings" charset="2"/>
              <a:buAutoNum type="arabicPeriod"/>
            </a:pPr>
            <a:r>
              <a:rPr b="0" lang="en-US" sz="3000" spc="-1" strike="noStrike">
                <a:solidFill>
                  <a:srgbClr val="000000"/>
                </a:solidFill>
                <a:latin typeface="Arial"/>
              </a:rPr>
              <a:t>Cấu trúc của một chương trình C++ </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Ví dụ: đoạn chương trình minh họa</a:t>
            </a:r>
            <a:endParaRPr b="0" lang="en-US" sz="3600" spc="-1" strike="noStrike">
              <a:solidFill>
                <a:srgbClr val="000000"/>
              </a:solidFill>
              <a:latin typeface="Arial"/>
            </a:endParaRPr>
          </a:p>
        </p:txBody>
      </p:sp>
      <p:sp>
        <p:nvSpPr>
          <p:cNvPr id="264" name="TextShape 2"/>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265" name="TextShape 3"/>
          <p:cNvSpPr txBox="1"/>
          <p:nvPr/>
        </p:nvSpPr>
        <p:spPr>
          <a:xfrm>
            <a:off x="6553080" y="6243480"/>
            <a:ext cx="2133360" cy="456840"/>
          </a:xfrm>
          <a:prstGeom prst="rect">
            <a:avLst/>
          </a:prstGeom>
          <a:noFill/>
          <a:ln w="9360">
            <a:noFill/>
          </a:ln>
        </p:spPr>
        <p:txBody>
          <a:bodyPr anchor="b">
            <a:noAutofit/>
          </a:bodyPr>
          <a:p>
            <a:pPr algn="r">
              <a:lnSpc>
                <a:spcPct val="100000"/>
              </a:lnSpc>
            </a:pPr>
            <a:fld id="{C599EF51-8903-4BD0-B666-8026A8D71A00}"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266" name="CustomShape 4"/>
          <p:cNvSpPr/>
          <p:nvPr/>
        </p:nvSpPr>
        <p:spPr>
          <a:xfrm>
            <a:off x="457200" y="1371600"/>
            <a:ext cx="8152920" cy="4969080"/>
          </a:xfrm>
          <a:prstGeom prst="rect">
            <a:avLst/>
          </a:prstGeom>
          <a:solidFill>
            <a:schemeClr val="accent3">
              <a:lumMod val="95000"/>
            </a:schemeClr>
          </a:solidFill>
          <a:ln>
            <a:solidFill>
              <a:schemeClr val="tx1"/>
            </a:solid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Arial"/>
              </a:rPr>
              <a:t>class</a:t>
            </a:r>
            <a:r>
              <a:rPr b="0" lang="en-US" sz="2000" spc="-1" strike="noStrike">
                <a:solidFill>
                  <a:srgbClr val="000000"/>
                </a:solidFill>
                <a:latin typeface="Arial"/>
              </a:rPr>
              <a:t> Circle {</a:t>
            </a:r>
            <a:endParaRPr b="0" lang="en-US" sz="2000" spc="-1" strike="noStrike">
              <a:latin typeface="Arial"/>
            </a:endParaRPr>
          </a:p>
          <a:p>
            <a:pPr>
              <a:lnSpc>
                <a:spcPct val="100000"/>
              </a:lnSpc>
            </a:pPr>
            <a:r>
              <a:rPr b="0" lang="en-US" sz="2000" spc="-1" strike="noStrike">
                <a:solidFill>
                  <a:srgbClr val="000000"/>
                </a:solidFill>
                <a:latin typeface="Arial"/>
              </a:rPr>
              <a:t>   …   </a:t>
            </a:r>
            <a:r>
              <a:rPr b="0" lang="en-US" sz="2000" spc="-1" strike="noStrike">
                <a:solidFill>
                  <a:srgbClr val="ff0000"/>
                </a:solidFill>
                <a:latin typeface="Arial"/>
              </a:rPr>
              <a:t>//Khai báo dữ liệu</a:t>
            </a:r>
            <a:endParaRPr b="0" lang="en-US" sz="2000" spc="-1" strike="noStrike">
              <a:latin typeface="Arial"/>
            </a:endParaRPr>
          </a:p>
          <a:p>
            <a:pPr>
              <a:lnSpc>
                <a:spcPct val="100000"/>
              </a:lnSpc>
            </a:pPr>
            <a:r>
              <a:rPr b="0" lang="en-US" sz="2000" spc="-1" strike="noStrike">
                <a:solidFill>
                  <a:srgbClr val="000000"/>
                </a:solidFill>
                <a:latin typeface="Arial"/>
              </a:rPr>
              <a:t>   </a:t>
            </a:r>
            <a:r>
              <a:rPr b="0" lang="en-US" sz="2000" spc="-1" strike="noStrike">
                <a:solidFill>
                  <a:srgbClr val="000000"/>
                </a:solidFill>
                <a:latin typeface="Arial"/>
              </a:rPr>
              <a:t>void setRadius(float r) {…}</a:t>
            </a:r>
            <a:endParaRPr b="0" lang="en-US" sz="2000" spc="-1" strike="noStrike">
              <a:latin typeface="Arial"/>
            </a:endParaRPr>
          </a:p>
          <a:p>
            <a:pPr>
              <a:lnSpc>
                <a:spcPct val="100000"/>
              </a:lnSpc>
            </a:pPr>
            <a:r>
              <a:rPr b="0" lang="en-US" sz="2000" spc="-1" strike="noStrike">
                <a:solidFill>
                  <a:srgbClr val="000000"/>
                </a:solidFill>
                <a:latin typeface="Arial"/>
              </a:rPr>
              <a:t>   </a:t>
            </a:r>
            <a:r>
              <a:rPr b="0" lang="en-US" sz="2000" spc="-1" strike="noStrike">
                <a:solidFill>
                  <a:srgbClr val="000000"/>
                </a:solidFill>
                <a:latin typeface="Arial"/>
              </a:rPr>
              <a:t>float area() {…}</a:t>
            </a:r>
            <a:endParaRPr b="0" lang="en-US" sz="2000" spc="-1" strike="noStrike">
              <a:latin typeface="Arial"/>
            </a:endParaRPr>
          </a:p>
          <a:p>
            <a:pPr>
              <a:lnSpc>
                <a:spcPct val="100000"/>
              </a:lnSpc>
            </a:pPr>
            <a:r>
              <a:rPr b="0" lang="en-US" sz="2000" spc="-1" strike="noStrike">
                <a:solidFill>
                  <a:srgbClr val="000000"/>
                </a:solidFill>
                <a:latin typeface="Arial"/>
              </a:rPr>
              <a: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2000" spc="-1" strike="noStrike">
                <a:solidFill>
                  <a:srgbClr val="000000"/>
                </a:solidFill>
                <a:latin typeface="Arial"/>
              </a:rPr>
              <a:t>class </a:t>
            </a:r>
            <a:r>
              <a:rPr b="0" lang="en-US" sz="2000" spc="-1" strike="noStrike">
                <a:solidFill>
                  <a:srgbClr val="000000"/>
                </a:solidFill>
                <a:latin typeface="Arial"/>
              </a:rPr>
              <a:t>Triangle {</a:t>
            </a:r>
            <a:endParaRPr b="0" lang="en-US" sz="2000" spc="-1" strike="noStrike">
              <a:latin typeface="Arial"/>
            </a:endParaRPr>
          </a:p>
          <a:p>
            <a:pPr>
              <a:lnSpc>
                <a:spcPct val="100000"/>
              </a:lnSpc>
            </a:pPr>
            <a:r>
              <a:rPr b="0" lang="en-US" sz="2000" spc="-1" strike="noStrike">
                <a:solidFill>
                  <a:srgbClr val="000000"/>
                </a:solidFill>
                <a:latin typeface="Arial"/>
              </a:rPr>
              <a:t>   …   </a:t>
            </a:r>
            <a:r>
              <a:rPr b="0" lang="en-US" sz="2000" spc="-1" strike="noStrike">
                <a:solidFill>
                  <a:srgbClr val="ff0000"/>
                </a:solidFill>
                <a:latin typeface="Arial"/>
              </a:rPr>
              <a:t>//Khai báo dữ liệu</a:t>
            </a:r>
            <a:endParaRPr b="0" lang="en-US" sz="2000" spc="-1" strike="noStrike">
              <a:latin typeface="Arial"/>
            </a:endParaRPr>
          </a:p>
          <a:p>
            <a:pPr>
              <a:lnSpc>
                <a:spcPct val="100000"/>
              </a:lnSpc>
            </a:pPr>
            <a:r>
              <a:rPr b="0" lang="en-US" sz="2000" spc="-1" strike="noStrike">
                <a:solidFill>
                  <a:srgbClr val="000000"/>
                </a:solidFill>
                <a:latin typeface="Arial"/>
              </a:rPr>
              <a:t>   </a:t>
            </a:r>
            <a:r>
              <a:rPr b="0" lang="en-US" sz="2000" spc="-1" strike="noStrike">
                <a:solidFill>
                  <a:srgbClr val="000000"/>
                </a:solidFill>
                <a:latin typeface="Arial"/>
              </a:rPr>
              <a:t>float areaOfInCirele() {</a:t>
            </a:r>
            <a:endParaRPr b="0" lang="en-US" sz="2000" spc="-1" strike="noStrike">
              <a:latin typeface="Arial"/>
            </a:endParaRPr>
          </a:p>
          <a:p>
            <a:pPr>
              <a:lnSpc>
                <a:spcPct val="100000"/>
              </a:lnSpc>
            </a:pPr>
            <a:r>
              <a:rPr b="0" lang="en-US" sz="2000" spc="-1" strike="noStrike">
                <a:solidFill>
                  <a:srgbClr val="000000"/>
                </a:solidFill>
                <a:latin typeface="Arial"/>
              </a:rPr>
              <a:t>      </a:t>
            </a:r>
            <a:r>
              <a:rPr b="0" lang="en-US" sz="2000" spc="-1" strike="noStrike">
                <a:solidFill>
                  <a:srgbClr val="000000"/>
                </a:solidFill>
                <a:latin typeface="Arial"/>
              </a:rPr>
              <a:t>foat r;              </a:t>
            </a:r>
            <a:r>
              <a:rPr b="0" lang="en-US" sz="2000" spc="-1" strike="noStrike">
                <a:solidFill>
                  <a:srgbClr val="ff0000"/>
                </a:solidFill>
                <a:latin typeface="Arial"/>
              </a:rPr>
              <a:t>//Biến lưu bán kính hình tròn nội tiếp</a:t>
            </a:r>
            <a:endParaRPr b="0" lang="en-US" sz="2000" spc="-1" strike="noStrike">
              <a:latin typeface="Arial"/>
            </a:endParaRPr>
          </a:p>
          <a:p>
            <a:pPr>
              <a:lnSpc>
                <a:spcPct val="100000"/>
              </a:lnSpc>
            </a:pPr>
            <a:r>
              <a:rPr b="0" lang="en-US" sz="2000" spc="-1" strike="noStrike">
                <a:solidFill>
                  <a:srgbClr val="000000"/>
                </a:solidFill>
                <a:latin typeface="Arial"/>
              </a:rPr>
              <a:t>      …                     </a:t>
            </a:r>
            <a:r>
              <a:rPr b="0" lang="en-US" sz="2000" spc="-1" strike="noStrike">
                <a:solidFill>
                  <a:srgbClr val="ff0000"/>
                </a:solidFill>
                <a:latin typeface="Arial"/>
              </a:rPr>
              <a:t>//Đoạn chương trình tính bán kính </a:t>
            </a:r>
            <a:endParaRPr b="0" lang="en-US" sz="2000" spc="-1" strike="noStrike">
              <a:latin typeface="Arial"/>
            </a:endParaRPr>
          </a:p>
          <a:p>
            <a:pPr>
              <a:lnSpc>
                <a:spcPct val="100000"/>
              </a:lnSpc>
            </a:pPr>
            <a:r>
              <a:rPr b="0" lang="en-US" sz="2000" spc="-1" strike="noStrike">
                <a:solidFill>
                  <a:srgbClr val="000000"/>
                </a:solidFill>
                <a:latin typeface="Arial"/>
              </a:rPr>
              <a:t>      </a:t>
            </a:r>
            <a:r>
              <a:rPr b="0" lang="en-US" sz="2000" spc="-1" strike="noStrike">
                <a:solidFill>
                  <a:srgbClr val="000000"/>
                </a:solidFill>
                <a:latin typeface="Arial"/>
              </a:rPr>
              <a:t>Circle c;            </a:t>
            </a:r>
            <a:r>
              <a:rPr b="0" lang="en-US" sz="2000" spc="-1" strike="noStrike">
                <a:solidFill>
                  <a:srgbClr val="ff0000"/>
                </a:solidFill>
                <a:latin typeface="Arial"/>
              </a:rPr>
              <a:t>//Khai báo một đối tượng c thuộc lớp Circle</a:t>
            </a:r>
            <a:endParaRPr b="0" lang="en-US" sz="2000" spc="-1" strike="noStrike">
              <a:latin typeface="Arial"/>
            </a:endParaRPr>
          </a:p>
          <a:p>
            <a:pPr>
              <a:lnSpc>
                <a:spcPct val="100000"/>
              </a:lnSpc>
            </a:pPr>
            <a:r>
              <a:rPr b="0" lang="en-US" sz="2000" spc="-1" strike="noStrike">
                <a:solidFill>
                  <a:srgbClr val="000000"/>
                </a:solidFill>
                <a:latin typeface="Arial"/>
              </a:rPr>
              <a:t>      </a:t>
            </a:r>
            <a:r>
              <a:rPr b="0" lang="en-US" sz="2000" spc="-1" strike="noStrike">
                <a:solidFill>
                  <a:srgbClr val="000000"/>
                </a:solidFill>
                <a:latin typeface="Arial"/>
              </a:rPr>
              <a:t>c.setRadius(r);  </a:t>
            </a:r>
            <a:r>
              <a:rPr b="0" lang="en-US" sz="2000" spc="-1" strike="noStrike">
                <a:solidFill>
                  <a:srgbClr val="ff0000"/>
                </a:solidFill>
                <a:latin typeface="Arial"/>
              </a:rPr>
              <a:t>//Gửi thông báo đến c để cập nhật bán kính</a:t>
            </a:r>
            <a:endParaRPr b="0" lang="en-US" sz="2000" spc="-1" strike="noStrike">
              <a:latin typeface="Arial"/>
            </a:endParaRPr>
          </a:p>
          <a:p>
            <a:pPr>
              <a:lnSpc>
                <a:spcPct val="100000"/>
              </a:lnSpc>
            </a:pPr>
            <a:r>
              <a:rPr b="0" lang="en-US" sz="2000" spc="-1" strike="noStrike">
                <a:solidFill>
                  <a:srgbClr val="000000"/>
                </a:solidFill>
                <a:latin typeface="Arial"/>
              </a:rPr>
              <a:t>      </a:t>
            </a:r>
            <a:r>
              <a:rPr b="0" lang="en-US" sz="2000" spc="-1" strike="noStrike">
                <a:solidFill>
                  <a:srgbClr val="000000"/>
                </a:solidFill>
                <a:latin typeface="Arial"/>
              </a:rPr>
              <a:t>return c.area();  </a:t>
            </a:r>
            <a:r>
              <a:rPr b="0" lang="en-US" sz="2000" spc="-1" strike="noStrike">
                <a:solidFill>
                  <a:srgbClr val="ff0000"/>
                </a:solidFill>
                <a:latin typeface="Arial"/>
              </a:rPr>
              <a:t>//Gửi thông báo đến c để tính diện tích hình tròn</a:t>
            </a:r>
            <a:endParaRPr b="0" lang="en-US" sz="2000" spc="-1" strike="noStrike">
              <a:latin typeface="Arial"/>
            </a:endParaRPr>
          </a:p>
          <a:p>
            <a:pPr>
              <a:lnSpc>
                <a:spcPct val="100000"/>
              </a:lnSpc>
            </a:pPr>
            <a:r>
              <a:rPr b="0" lang="en-US" sz="2000" spc="-1" strike="noStrike">
                <a:solidFill>
                  <a:srgbClr val="000000"/>
                </a:solidFill>
                <a:latin typeface="Arial"/>
              </a:rPr>
              <a:t>   </a:t>
            </a:r>
            <a:r>
              <a:rPr b="0" lang="en-US" sz="2000" spc="-1" strike="noStrike">
                <a:solidFill>
                  <a:srgbClr val="000000"/>
                </a:solidFill>
                <a:latin typeface="Arial"/>
              </a:rPr>
              <a:t>}</a:t>
            </a:r>
            <a:endParaRPr b="0" lang="en-US" sz="2000" spc="-1" strike="noStrike">
              <a:latin typeface="Arial"/>
            </a:endParaRPr>
          </a:p>
          <a:p>
            <a:pPr>
              <a:lnSpc>
                <a:spcPct val="100000"/>
              </a:lnSpc>
            </a:pPr>
            <a:r>
              <a:rPr b="0" lang="en-US" sz="2000" spc="-1" strike="noStrike">
                <a:solidFill>
                  <a:srgbClr val="000000"/>
                </a:solidFill>
                <a:latin typeface="Arial"/>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268"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D931BA29-26E4-40A3-B8EB-A89CDCFBA060}"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269"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Sự che dấu các thành phần của lớp</a:t>
            </a:r>
            <a:endParaRPr b="0" lang="en-US" sz="3600" spc="-1" strike="noStrike">
              <a:solidFill>
                <a:srgbClr val="000000"/>
              </a:solidFill>
              <a:latin typeface="Arial"/>
            </a:endParaRPr>
          </a:p>
        </p:txBody>
      </p:sp>
      <p:sp>
        <p:nvSpPr>
          <p:cNvPr id="270" name="TextShape 4"/>
          <p:cNvSpPr txBox="1"/>
          <p:nvPr/>
        </p:nvSpPr>
        <p:spPr>
          <a:xfrm>
            <a:off x="457200" y="1600200"/>
            <a:ext cx="8229240" cy="4530240"/>
          </a:xfrm>
          <a:prstGeom prst="rect">
            <a:avLst/>
          </a:prstGeom>
          <a:noFill/>
          <a:ln w="9360">
            <a:noFill/>
          </a:ln>
        </p:spPr>
        <p:txBody>
          <a:bodyPr>
            <a:noAutofit/>
          </a:bodyPr>
          <a:p>
            <a:pPr marL="343080" indent="-342720">
              <a:lnSpc>
                <a:spcPct val="100000"/>
              </a:lnSpc>
              <a:spcBef>
                <a:spcPts val="519"/>
              </a:spcBef>
              <a:buClr>
                <a:srgbClr val="cc9900"/>
              </a:buClr>
              <a:buSzPct val="65000"/>
              <a:buFont typeface="Wingdings" charset="2"/>
              <a:buChar char=""/>
            </a:pPr>
            <a:r>
              <a:rPr b="0" lang="en-US" sz="2600" spc="-1" strike="noStrike">
                <a:solidFill>
                  <a:srgbClr val="000000"/>
                </a:solidFill>
                <a:latin typeface="Arial"/>
              </a:rPr>
              <a:t>Khái niệm về sự che dấu: là khả năng hạn chế sự truy nhập trực tiếp vào thành phần nào đó của chương trình, mà thường là phần dữ liệu. </a:t>
            </a:r>
            <a:endParaRPr b="0" lang="en-US" sz="2600" spc="-1" strike="noStrike">
              <a:solidFill>
                <a:srgbClr val="000000"/>
              </a:solidFill>
              <a:latin typeface="Arial"/>
            </a:endParaRPr>
          </a:p>
          <a:p>
            <a:pPr marL="343080" indent="-342720">
              <a:lnSpc>
                <a:spcPct val="100000"/>
              </a:lnSpc>
              <a:spcBef>
                <a:spcPts val="519"/>
              </a:spcBef>
              <a:buClr>
                <a:srgbClr val="cc9900"/>
              </a:buClr>
              <a:buSzPct val="65000"/>
              <a:buFont typeface="Wingdings" charset="2"/>
              <a:buChar char=""/>
            </a:pPr>
            <a:r>
              <a:rPr b="0" lang="en-US" sz="2600" spc="-1" strike="noStrike">
                <a:solidFill>
                  <a:srgbClr val="000000"/>
                </a:solidFill>
                <a:latin typeface="Arial"/>
              </a:rPr>
              <a:t>Trong lập trình có cấu trúc thì thường là sự che dấu các thành phần dữ liệu cục bộ trong các hàm. Tuy nhiên khả năng che dấu của LTCT khá hạn chế, do đặc điểm là không có sự gắn kết chặt chẽ giữa dữ liệu và các thao tác xử lý. Nhờ đặc thù kết hợp dữ liệu và các thao tác xử lý vào trong đối tượng, đã cho phép lập trình HĐT tăng cường khả năng này.</a:t>
            </a:r>
            <a:endParaRPr b="0" lang="en-US" sz="2600" spc="-1" strike="noStrike">
              <a:solidFill>
                <a:srgbClr val="000000"/>
              </a:solidFill>
              <a:latin typeface="Arial"/>
            </a:endParaRPr>
          </a:p>
          <a:p>
            <a:pPr>
              <a:lnSpc>
                <a:spcPct val="100000"/>
              </a:lnSpc>
              <a:spcBef>
                <a:spcPts val="519"/>
              </a:spcBef>
            </a:pP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272"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B11780C0-DA58-4513-9000-59A2158BE44F}"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273"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Sự che dấu các thành phần của lớp</a:t>
            </a:r>
            <a:endParaRPr b="0" lang="en-US" sz="3600" spc="-1" strike="noStrike">
              <a:solidFill>
                <a:srgbClr val="000000"/>
              </a:solidFill>
              <a:latin typeface="Arial"/>
            </a:endParaRPr>
          </a:p>
        </p:txBody>
      </p:sp>
      <p:sp>
        <p:nvSpPr>
          <p:cNvPr id="274" name="TextShape 4"/>
          <p:cNvSpPr txBox="1"/>
          <p:nvPr/>
        </p:nvSpPr>
        <p:spPr>
          <a:xfrm>
            <a:off x="457200" y="1600200"/>
            <a:ext cx="8229240" cy="4530240"/>
          </a:xfrm>
          <a:prstGeom prst="rect">
            <a:avLst/>
          </a:prstGeom>
          <a:noFill/>
          <a:ln w="9360">
            <a:noFill/>
          </a:ln>
        </p:spPr>
        <p:txBody>
          <a:bodyPr>
            <a:noAutofit/>
          </a:bodyPr>
          <a:p>
            <a:pPr marL="343080" indent="-342720">
              <a:lnSpc>
                <a:spcPct val="100000"/>
              </a:lnSpc>
              <a:spcBef>
                <a:spcPts val="601"/>
              </a:spcBef>
              <a:buClr>
                <a:srgbClr val="cc9900"/>
              </a:buClr>
              <a:buSzPct val="65000"/>
              <a:buFont typeface="Wingdings" charset="2"/>
              <a:buChar char=""/>
            </a:pPr>
            <a:r>
              <a:rPr b="0" lang="en-US" sz="3000" spc="-1" strike="noStrike">
                <a:solidFill>
                  <a:srgbClr val="000000"/>
                </a:solidFill>
                <a:latin typeface="Arial"/>
              </a:rPr>
              <a:t>Tại sao cần che dấu một thành phần?</a:t>
            </a:r>
            <a:endParaRPr b="0" lang="en-US" sz="3000" spc="-1" strike="noStrike">
              <a:solidFill>
                <a:srgbClr val="000000"/>
              </a:solidFill>
              <a:latin typeface="Arial"/>
            </a:endParaRPr>
          </a:p>
          <a:p>
            <a:pPr lvl="1" marL="669960" indent="-325080">
              <a:lnSpc>
                <a:spcPct val="100000"/>
              </a:lnSpc>
              <a:spcBef>
                <a:spcPts val="519"/>
              </a:spcBef>
              <a:buClr>
                <a:srgbClr val="3b812f"/>
              </a:buClr>
              <a:buSzPct val="60000"/>
              <a:buFont typeface="Wingdings" charset="2"/>
              <a:buChar char=""/>
            </a:pPr>
            <a:r>
              <a:rPr b="0" lang="en-US" sz="2600" spc="-1" strike="noStrike">
                <a:solidFill>
                  <a:srgbClr val="000000"/>
                </a:solidFill>
                <a:latin typeface="Arial"/>
              </a:rPr>
              <a:t>Việc che dấu một thành phần khỏi các truy nhập không cần thiết sẽ tăng cường khả năng kiểm soát thành phần đó. Điều này giúp giảm thiểu những lỗi tiềm tàng, tăng mức an toàn của chương trình, giảm thời gian và chi phí bảo trì và nâng cấp hệ thống sau này. </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276"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708C0B9B-691C-4C3A-ACA5-73525A4AA8D0}"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277"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Sự che dấu các thành phần của lớp</a:t>
            </a:r>
            <a:endParaRPr b="0" lang="en-US" sz="3600" spc="-1" strike="noStrike">
              <a:solidFill>
                <a:srgbClr val="000000"/>
              </a:solidFill>
              <a:latin typeface="Arial"/>
            </a:endParaRPr>
          </a:p>
        </p:txBody>
      </p:sp>
      <p:sp>
        <p:nvSpPr>
          <p:cNvPr id="278" name="TextShape 4"/>
          <p:cNvSpPr txBox="1"/>
          <p:nvPr/>
        </p:nvSpPr>
        <p:spPr>
          <a:xfrm>
            <a:off x="457200" y="1600200"/>
            <a:ext cx="8229240" cy="4530240"/>
          </a:xfrm>
          <a:prstGeom prst="rect">
            <a:avLst/>
          </a:prstGeom>
          <a:noFill/>
          <a:ln w="9360">
            <a:noFill/>
          </a:ln>
        </p:spPr>
        <p:txBody>
          <a:bodyPr>
            <a:noAutofit/>
          </a:bodyPr>
          <a:p>
            <a:pPr marL="343080" indent="-342720">
              <a:lnSpc>
                <a:spcPct val="90000"/>
              </a:lnSpc>
              <a:spcBef>
                <a:spcPts val="601"/>
              </a:spcBef>
              <a:buClr>
                <a:srgbClr val="cc9900"/>
              </a:buClr>
              <a:buSzPct val="65000"/>
              <a:buFont typeface="Wingdings" charset="2"/>
              <a:buChar char=""/>
            </a:pPr>
            <a:r>
              <a:rPr b="0" lang="en-US" sz="3000" spc="-1" strike="noStrike">
                <a:solidFill>
                  <a:srgbClr val="000000"/>
                </a:solidFill>
                <a:latin typeface="Arial"/>
              </a:rPr>
              <a:t>Các mức độ che dấu trong C++</a:t>
            </a:r>
            <a:endParaRPr b="0" lang="en-US" sz="3000" spc="-1" strike="noStrike">
              <a:solidFill>
                <a:srgbClr val="000000"/>
              </a:solidFill>
              <a:latin typeface="Arial"/>
            </a:endParaRPr>
          </a:p>
          <a:p>
            <a:pPr lvl="1" marL="669960" indent="-325080">
              <a:lnSpc>
                <a:spcPct val="90000"/>
              </a:lnSpc>
              <a:spcBef>
                <a:spcPts val="519"/>
              </a:spcBef>
              <a:buClr>
                <a:srgbClr val="3b812f"/>
              </a:buClr>
              <a:buSzPct val="60000"/>
              <a:buFont typeface="Wingdings" charset="2"/>
              <a:buChar char=""/>
            </a:pPr>
            <a:r>
              <a:rPr b="1" lang="en-US" sz="2600" spc="-1" strike="noStrike">
                <a:solidFill>
                  <a:srgbClr val="000000"/>
                </a:solidFill>
                <a:latin typeface="Arial"/>
              </a:rPr>
              <a:t>private</a:t>
            </a:r>
            <a:r>
              <a:rPr b="0" lang="en-US" sz="2600" spc="-1" strike="noStrike">
                <a:solidFill>
                  <a:srgbClr val="000000"/>
                </a:solidFill>
                <a:latin typeface="Arial"/>
              </a:rPr>
              <a:t>: là mức cao nhất. Thành phần ở mức này hoàn toàn </a:t>
            </a:r>
            <a:r>
              <a:rPr b="1" lang="en-US" sz="2600" spc="-1" strike="noStrike">
                <a:solidFill>
                  <a:srgbClr val="000000"/>
                </a:solidFill>
                <a:latin typeface="Arial"/>
              </a:rPr>
              <a:t>không thể</a:t>
            </a:r>
            <a:r>
              <a:rPr b="0" lang="en-US" sz="2600" spc="-1" strike="noStrike">
                <a:solidFill>
                  <a:srgbClr val="000000"/>
                </a:solidFill>
                <a:latin typeface="Arial"/>
              </a:rPr>
              <a:t> truy nhập được từ bên ngoài lớp</a:t>
            </a:r>
            <a:endParaRPr b="0" lang="en-US" sz="2600" spc="-1" strike="noStrike">
              <a:solidFill>
                <a:srgbClr val="000000"/>
              </a:solidFill>
              <a:latin typeface="Arial"/>
            </a:endParaRPr>
          </a:p>
          <a:p>
            <a:pPr lvl="1" marL="669960" indent="-325080">
              <a:lnSpc>
                <a:spcPct val="90000"/>
              </a:lnSpc>
              <a:spcBef>
                <a:spcPts val="519"/>
              </a:spcBef>
              <a:buClr>
                <a:srgbClr val="3b812f"/>
              </a:buClr>
              <a:buSzPct val="60000"/>
              <a:buFont typeface="Wingdings" charset="2"/>
              <a:buChar char=""/>
            </a:pPr>
            <a:r>
              <a:rPr b="1" lang="en-US" sz="2600" spc="-1" strike="noStrike">
                <a:solidFill>
                  <a:srgbClr val="000000"/>
                </a:solidFill>
                <a:latin typeface="Arial"/>
              </a:rPr>
              <a:t>public</a:t>
            </a:r>
            <a:r>
              <a:rPr b="0" lang="en-US" sz="2600" spc="-1" strike="noStrike">
                <a:solidFill>
                  <a:srgbClr val="000000"/>
                </a:solidFill>
                <a:latin typeface="Arial"/>
              </a:rPr>
              <a:t>: là mức thấp nhất. Thành phần ở mức này có thể được truy nhập từ bên ngoài lớp. </a:t>
            </a:r>
            <a:endParaRPr b="0" lang="en-US" sz="2600" spc="-1" strike="noStrike">
              <a:solidFill>
                <a:srgbClr val="000000"/>
              </a:solidFill>
              <a:latin typeface="Arial"/>
            </a:endParaRPr>
          </a:p>
          <a:p>
            <a:pPr lvl="1" marL="669960" indent="-325080">
              <a:lnSpc>
                <a:spcPct val="90000"/>
              </a:lnSpc>
              <a:spcBef>
                <a:spcPts val="519"/>
              </a:spcBef>
              <a:buClr>
                <a:srgbClr val="3b812f"/>
              </a:buClr>
              <a:buSzPct val="60000"/>
              <a:buFont typeface="Wingdings" charset="2"/>
              <a:buChar char=""/>
            </a:pPr>
            <a:r>
              <a:rPr b="1" lang="en-US" sz="2600" spc="-1" strike="noStrike">
                <a:solidFill>
                  <a:srgbClr val="000000"/>
                </a:solidFill>
                <a:latin typeface="Arial"/>
              </a:rPr>
              <a:t>protected </a:t>
            </a:r>
            <a:r>
              <a:rPr b="0" lang="en-US" sz="2600" spc="-1" strike="noStrike">
                <a:solidFill>
                  <a:srgbClr val="000000"/>
                </a:solidFill>
                <a:latin typeface="Arial"/>
              </a:rPr>
              <a:t>(sẽ học sau): là mức trung bình giữa hai mức trên. Thành phần ở mức này của một lớp A sẽ không thể truy nhập được từ các đối tượng không thuộc lớp A, ngoại trừ từ những đối tượng là thuộc các lớp con của A</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280"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3D34126B-C4D3-4073-ACE4-64463D45E404}"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281"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Ví dụ</a:t>
            </a:r>
            <a:endParaRPr b="0" lang="en-US" sz="3600" spc="-1" strike="noStrike">
              <a:solidFill>
                <a:srgbClr val="000000"/>
              </a:solidFill>
              <a:latin typeface="Arial"/>
            </a:endParaRPr>
          </a:p>
        </p:txBody>
      </p:sp>
      <p:sp>
        <p:nvSpPr>
          <p:cNvPr id="282" name="TextShape 4"/>
          <p:cNvSpPr txBox="1"/>
          <p:nvPr/>
        </p:nvSpPr>
        <p:spPr>
          <a:xfrm>
            <a:off x="457200" y="1600200"/>
            <a:ext cx="3733560" cy="4530240"/>
          </a:xfrm>
          <a:prstGeom prst="rect">
            <a:avLst/>
          </a:prstGeom>
          <a:solidFill>
            <a:srgbClr val="f2f2f2"/>
          </a:solidFill>
          <a:ln w="9360">
            <a:solidFill>
              <a:srgbClr val="000000"/>
            </a:solidFill>
            <a:round/>
          </a:ln>
        </p:spPr>
        <p:txBody>
          <a:bodyPr>
            <a:noAutofit/>
          </a:bodyPr>
          <a:p>
            <a:pPr marL="343080" indent="-342720">
              <a:lnSpc>
                <a:spcPct val="80000"/>
              </a:lnSpc>
              <a:spcBef>
                <a:spcPts val="340"/>
              </a:spcBef>
              <a:tabLst>
                <a:tab algn="l" pos="0"/>
              </a:tabLst>
            </a:pPr>
            <a:r>
              <a:rPr b="0" lang="en-US" sz="1700" spc="-1" strike="noStrike">
                <a:solidFill>
                  <a:srgbClr val="000000"/>
                </a:solidFill>
                <a:latin typeface="Arial"/>
              </a:rPr>
              <a:t>class Circle {</a:t>
            </a:r>
            <a:endParaRPr b="0" lang="en-US" sz="1700" spc="-1" strike="noStrike">
              <a:solidFill>
                <a:srgbClr val="000000"/>
              </a:solidFill>
              <a:latin typeface="Arial"/>
            </a:endParaRPr>
          </a:p>
          <a:p>
            <a:pPr marL="343080" indent="-342720">
              <a:lnSpc>
                <a:spcPct val="80000"/>
              </a:lnSpc>
              <a:spcBef>
                <a:spcPts val="340"/>
              </a:spcBef>
              <a:tabLst>
                <a:tab algn="l" pos="0"/>
              </a:tabLst>
            </a:pPr>
            <a:r>
              <a:rPr b="0" lang="en-US" sz="1700" spc="-1" strike="noStrike">
                <a:solidFill>
                  <a:srgbClr val="000000"/>
                </a:solidFill>
                <a:latin typeface="Arial"/>
              </a:rPr>
              <a:t>    </a:t>
            </a:r>
            <a:r>
              <a:rPr b="0" lang="en-US" sz="1700" spc="-1" strike="noStrike">
                <a:solidFill>
                  <a:srgbClr val="000000"/>
                </a:solidFill>
                <a:latin typeface="Arial"/>
              </a:rPr>
              <a:t>private:</a:t>
            </a:r>
            <a:endParaRPr b="0" lang="en-US" sz="1700" spc="-1" strike="noStrike">
              <a:solidFill>
                <a:srgbClr val="000000"/>
              </a:solidFill>
              <a:latin typeface="Arial"/>
            </a:endParaRPr>
          </a:p>
          <a:p>
            <a:pPr marL="343080" indent="-342720">
              <a:lnSpc>
                <a:spcPct val="80000"/>
              </a:lnSpc>
              <a:spcBef>
                <a:spcPts val="340"/>
              </a:spcBef>
              <a:tabLst>
                <a:tab algn="l" pos="0"/>
              </a:tabLst>
            </a:pPr>
            <a:r>
              <a:rPr b="0" lang="en-US" sz="1700" spc="-1" strike="noStrike">
                <a:solidFill>
                  <a:srgbClr val="000000"/>
                </a:solidFill>
                <a:latin typeface="Arial"/>
              </a:rPr>
              <a:t>        </a:t>
            </a:r>
            <a:r>
              <a:rPr b="0" lang="en-US" sz="1700" spc="-1" strike="noStrike">
                <a:solidFill>
                  <a:srgbClr val="000000"/>
                </a:solidFill>
                <a:latin typeface="Arial"/>
              </a:rPr>
              <a:t>static const float PI=3.1415; </a:t>
            </a:r>
            <a:endParaRPr b="0" lang="en-US" sz="1700" spc="-1" strike="noStrike">
              <a:solidFill>
                <a:srgbClr val="000000"/>
              </a:solidFill>
              <a:latin typeface="Arial"/>
            </a:endParaRPr>
          </a:p>
          <a:p>
            <a:pPr marL="343080" indent="-342720">
              <a:lnSpc>
                <a:spcPct val="80000"/>
              </a:lnSpc>
              <a:spcBef>
                <a:spcPts val="340"/>
              </a:spcBef>
              <a:tabLst>
                <a:tab algn="l" pos="0"/>
              </a:tabLst>
            </a:pPr>
            <a:r>
              <a:rPr b="0" lang="en-US" sz="1700" spc="-1" strike="noStrike">
                <a:solidFill>
                  <a:srgbClr val="000000"/>
                </a:solidFill>
                <a:latin typeface="Arial"/>
              </a:rPr>
              <a:t>	</a:t>
            </a:r>
            <a:r>
              <a:rPr b="0" lang="en-US" sz="1700" spc="-1" strike="noStrike">
                <a:solidFill>
                  <a:srgbClr val="000000"/>
                </a:solidFill>
                <a:latin typeface="Arial"/>
              </a:rPr>
              <a:t>  </a:t>
            </a:r>
            <a:r>
              <a:rPr b="0" lang="en-US" sz="1700" spc="-1" strike="noStrike">
                <a:solidFill>
                  <a:srgbClr val="000000"/>
                </a:solidFill>
                <a:latin typeface="Arial"/>
              </a:rPr>
              <a:t>float r;</a:t>
            </a:r>
            <a:r>
              <a:rPr b="0" lang="en-US" sz="1700" spc="-1" strike="noStrike">
                <a:solidFill>
                  <a:srgbClr val="000000"/>
                </a:solidFill>
                <a:latin typeface="Arial"/>
              </a:rPr>
              <a:t>	</a:t>
            </a:r>
            <a:endParaRPr b="0" lang="en-US" sz="1700" spc="-1" strike="noStrike">
              <a:solidFill>
                <a:srgbClr val="000000"/>
              </a:solidFill>
              <a:latin typeface="Arial"/>
            </a:endParaRPr>
          </a:p>
          <a:p>
            <a:pPr marL="343080" indent="-342720">
              <a:lnSpc>
                <a:spcPct val="80000"/>
              </a:lnSpc>
              <a:spcBef>
                <a:spcPts val="340"/>
              </a:spcBef>
              <a:tabLst>
                <a:tab algn="l" pos="0"/>
              </a:tabLst>
            </a:pPr>
            <a:r>
              <a:rPr b="0" lang="en-US" sz="1700" spc="-1" strike="noStrike">
                <a:solidFill>
                  <a:srgbClr val="000000"/>
                </a:solidFill>
                <a:latin typeface="Arial"/>
              </a:rPr>
              <a:t>	</a:t>
            </a:r>
            <a:endParaRPr b="0" lang="en-US" sz="1700" spc="-1" strike="noStrike">
              <a:solidFill>
                <a:srgbClr val="000000"/>
              </a:solidFill>
              <a:latin typeface="Arial"/>
            </a:endParaRPr>
          </a:p>
          <a:p>
            <a:pPr marL="343080" indent="-342720">
              <a:lnSpc>
                <a:spcPct val="80000"/>
              </a:lnSpc>
              <a:spcBef>
                <a:spcPts val="340"/>
              </a:spcBef>
              <a:tabLst>
                <a:tab algn="l" pos="0"/>
              </a:tabLst>
            </a:pPr>
            <a:r>
              <a:rPr b="0" lang="en-US" sz="1700" spc="-1" strike="noStrike">
                <a:solidFill>
                  <a:srgbClr val="000000"/>
                </a:solidFill>
                <a:latin typeface="Arial"/>
              </a:rPr>
              <a:t>    </a:t>
            </a:r>
            <a:r>
              <a:rPr b="0" lang="en-US" sz="1700" spc="-1" strike="noStrike">
                <a:solidFill>
                  <a:srgbClr val="000000"/>
                </a:solidFill>
                <a:latin typeface="Arial"/>
              </a:rPr>
              <a:t>public:</a:t>
            </a:r>
            <a:endParaRPr b="0" lang="en-US" sz="1700" spc="-1" strike="noStrike">
              <a:solidFill>
                <a:srgbClr val="000000"/>
              </a:solidFill>
              <a:latin typeface="Arial"/>
            </a:endParaRPr>
          </a:p>
          <a:p>
            <a:pPr marL="343080" indent="-342720">
              <a:lnSpc>
                <a:spcPct val="80000"/>
              </a:lnSpc>
              <a:spcBef>
                <a:spcPts val="340"/>
              </a:spcBef>
              <a:tabLst>
                <a:tab algn="l" pos="0"/>
              </a:tabLst>
            </a:pPr>
            <a:r>
              <a:rPr b="0" lang="en-US" sz="1700" spc="-1" strike="noStrike">
                <a:solidFill>
                  <a:srgbClr val="000000"/>
                </a:solidFill>
                <a:latin typeface="Arial"/>
              </a:rPr>
              <a:t>        </a:t>
            </a:r>
            <a:r>
              <a:rPr b="0" lang="en-US" sz="1700" spc="-1" strike="noStrike">
                <a:solidFill>
                  <a:srgbClr val="000000"/>
                </a:solidFill>
                <a:latin typeface="Arial"/>
              </a:rPr>
              <a:t>void setRadius(float re){</a:t>
            </a:r>
            <a:endParaRPr b="0" lang="en-US" sz="1700" spc="-1" strike="noStrike">
              <a:solidFill>
                <a:srgbClr val="000000"/>
              </a:solidFill>
              <a:latin typeface="Arial"/>
            </a:endParaRPr>
          </a:p>
          <a:p>
            <a:pPr marL="343080" indent="-342720">
              <a:lnSpc>
                <a:spcPct val="80000"/>
              </a:lnSpc>
              <a:spcBef>
                <a:spcPts val="340"/>
              </a:spcBef>
              <a:tabLst>
                <a:tab algn="l" pos="0"/>
              </a:tabLst>
            </a:pPr>
            <a:r>
              <a:rPr b="0" lang="en-US" sz="1700" spc="-1" strike="noStrike">
                <a:solidFill>
                  <a:srgbClr val="000000"/>
                </a:solidFill>
                <a:latin typeface="Arial"/>
              </a:rPr>
              <a:t>	</a:t>
            </a:r>
            <a:r>
              <a:rPr b="0" lang="en-US" sz="1700" spc="-1" strike="noStrike">
                <a:solidFill>
                  <a:srgbClr val="000000"/>
                </a:solidFill>
                <a:latin typeface="Arial"/>
              </a:rPr>
              <a:t>	</a:t>
            </a:r>
            <a:r>
              <a:rPr b="0" lang="en-US" sz="1700" spc="-1" strike="noStrike">
                <a:solidFill>
                  <a:srgbClr val="000000"/>
                </a:solidFill>
                <a:latin typeface="Arial"/>
              </a:rPr>
              <a:t>r=re;</a:t>
            </a:r>
            <a:endParaRPr b="0" lang="en-US" sz="1700" spc="-1" strike="noStrike">
              <a:solidFill>
                <a:srgbClr val="000000"/>
              </a:solidFill>
              <a:latin typeface="Arial"/>
            </a:endParaRPr>
          </a:p>
          <a:p>
            <a:pPr marL="343080" indent="-342720">
              <a:lnSpc>
                <a:spcPct val="80000"/>
              </a:lnSpc>
              <a:spcBef>
                <a:spcPts val="340"/>
              </a:spcBef>
              <a:tabLst>
                <a:tab algn="l" pos="0"/>
              </a:tabLst>
            </a:pPr>
            <a:r>
              <a:rPr b="0" lang="en-US" sz="1700" spc="-1" strike="noStrike">
                <a:solidFill>
                  <a:srgbClr val="000000"/>
                </a:solidFill>
                <a:latin typeface="Arial"/>
              </a:rPr>
              <a:t>        </a:t>
            </a:r>
            <a:r>
              <a:rPr b="0" lang="en-US" sz="1700" spc="-1" strike="noStrike">
                <a:solidFill>
                  <a:srgbClr val="000000"/>
                </a:solidFill>
                <a:latin typeface="Arial"/>
              </a:rPr>
              <a:t>}</a:t>
            </a:r>
            <a:endParaRPr b="0" lang="en-US" sz="1700" spc="-1" strike="noStrike">
              <a:solidFill>
                <a:srgbClr val="000000"/>
              </a:solidFill>
              <a:latin typeface="Arial"/>
            </a:endParaRPr>
          </a:p>
          <a:p>
            <a:pPr marL="343080" indent="-342720">
              <a:lnSpc>
                <a:spcPct val="80000"/>
              </a:lnSpc>
              <a:spcBef>
                <a:spcPts val="340"/>
              </a:spcBef>
              <a:tabLst>
                <a:tab algn="l" pos="0"/>
              </a:tabLst>
            </a:pPr>
            <a:r>
              <a:rPr b="0" lang="en-US" sz="1700" spc="-1" strike="noStrike">
                <a:solidFill>
                  <a:srgbClr val="000000"/>
                </a:solidFill>
                <a:latin typeface="Arial"/>
              </a:rPr>
              <a:t>        </a:t>
            </a:r>
            <a:r>
              <a:rPr b="0" lang="en-US" sz="1700" spc="-1" strike="noStrike">
                <a:solidFill>
                  <a:srgbClr val="000000"/>
                </a:solidFill>
                <a:latin typeface="Arial"/>
              </a:rPr>
              <a:t>float getRadius(){</a:t>
            </a:r>
            <a:endParaRPr b="0" lang="en-US" sz="1700" spc="-1" strike="noStrike">
              <a:solidFill>
                <a:srgbClr val="000000"/>
              </a:solidFill>
              <a:latin typeface="Arial"/>
            </a:endParaRPr>
          </a:p>
          <a:p>
            <a:pPr marL="343080" indent="-342720">
              <a:lnSpc>
                <a:spcPct val="80000"/>
              </a:lnSpc>
              <a:spcBef>
                <a:spcPts val="340"/>
              </a:spcBef>
              <a:tabLst>
                <a:tab algn="l" pos="0"/>
              </a:tabLst>
            </a:pPr>
            <a:r>
              <a:rPr b="0" lang="en-US" sz="1700" spc="-1" strike="noStrike">
                <a:solidFill>
                  <a:srgbClr val="000000"/>
                </a:solidFill>
                <a:latin typeface="Arial"/>
              </a:rPr>
              <a:t>	</a:t>
            </a:r>
            <a:r>
              <a:rPr b="0" lang="en-US" sz="1700" spc="-1" strike="noStrike">
                <a:solidFill>
                  <a:srgbClr val="000000"/>
                </a:solidFill>
                <a:latin typeface="Arial"/>
              </a:rPr>
              <a:t>	</a:t>
            </a:r>
            <a:r>
              <a:rPr b="0" lang="en-US" sz="1700" spc="-1" strike="noStrike">
                <a:solidFill>
                  <a:srgbClr val="000000"/>
                </a:solidFill>
                <a:latin typeface="Arial"/>
              </a:rPr>
              <a:t>return r;</a:t>
            </a:r>
            <a:endParaRPr b="0" lang="en-US" sz="1700" spc="-1" strike="noStrike">
              <a:solidFill>
                <a:srgbClr val="000000"/>
              </a:solidFill>
              <a:latin typeface="Arial"/>
            </a:endParaRPr>
          </a:p>
          <a:p>
            <a:pPr marL="343080" indent="-342720">
              <a:lnSpc>
                <a:spcPct val="80000"/>
              </a:lnSpc>
              <a:spcBef>
                <a:spcPts val="340"/>
              </a:spcBef>
              <a:tabLst>
                <a:tab algn="l" pos="0"/>
              </a:tabLst>
            </a:pPr>
            <a:r>
              <a:rPr b="0" lang="en-US" sz="1700" spc="-1" strike="noStrike">
                <a:solidFill>
                  <a:srgbClr val="000000"/>
                </a:solidFill>
                <a:latin typeface="Arial"/>
              </a:rPr>
              <a:t>        </a:t>
            </a:r>
            <a:r>
              <a:rPr b="0" lang="en-US" sz="1700" spc="-1" strike="noStrike">
                <a:solidFill>
                  <a:srgbClr val="000000"/>
                </a:solidFill>
                <a:latin typeface="Arial"/>
              </a:rPr>
              <a:t>}</a:t>
            </a:r>
            <a:endParaRPr b="0" lang="en-US" sz="1700" spc="-1" strike="noStrike">
              <a:solidFill>
                <a:srgbClr val="000000"/>
              </a:solidFill>
              <a:latin typeface="Arial"/>
            </a:endParaRPr>
          </a:p>
          <a:p>
            <a:pPr marL="343080" indent="-342720">
              <a:lnSpc>
                <a:spcPct val="80000"/>
              </a:lnSpc>
              <a:spcBef>
                <a:spcPts val="340"/>
              </a:spcBef>
              <a:tabLst>
                <a:tab algn="l" pos="0"/>
              </a:tabLst>
            </a:pPr>
            <a:r>
              <a:rPr b="0" lang="en-US" sz="1700" spc="-1" strike="noStrike">
                <a:solidFill>
                  <a:srgbClr val="000000"/>
                </a:solidFill>
                <a:latin typeface="Arial"/>
              </a:rPr>
              <a:t>        </a:t>
            </a:r>
            <a:r>
              <a:rPr b="0" lang="en-US" sz="1700" spc="-1" strike="noStrike">
                <a:solidFill>
                  <a:srgbClr val="000000"/>
                </a:solidFill>
                <a:latin typeface="Arial"/>
              </a:rPr>
              <a:t>float area(){</a:t>
            </a:r>
            <a:endParaRPr b="0" lang="en-US" sz="1700" spc="-1" strike="noStrike">
              <a:solidFill>
                <a:srgbClr val="000000"/>
              </a:solidFill>
              <a:latin typeface="Arial"/>
            </a:endParaRPr>
          </a:p>
          <a:p>
            <a:pPr marL="343080" indent="-342720">
              <a:lnSpc>
                <a:spcPct val="80000"/>
              </a:lnSpc>
              <a:spcBef>
                <a:spcPts val="340"/>
              </a:spcBef>
              <a:tabLst>
                <a:tab algn="l" pos="0"/>
              </a:tabLst>
            </a:pPr>
            <a:r>
              <a:rPr b="0" lang="en-US" sz="1700" spc="-1" strike="noStrike">
                <a:solidFill>
                  <a:srgbClr val="000000"/>
                </a:solidFill>
                <a:latin typeface="Arial"/>
              </a:rPr>
              <a:t>	</a:t>
            </a:r>
            <a:r>
              <a:rPr b="0" lang="en-US" sz="1700" spc="-1" strike="noStrike">
                <a:solidFill>
                  <a:srgbClr val="000000"/>
                </a:solidFill>
                <a:latin typeface="Arial"/>
              </a:rPr>
              <a:t>	</a:t>
            </a:r>
            <a:r>
              <a:rPr b="0" lang="en-US" sz="1700" spc="-1" strike="noStrike">
                <a:solidFill>
                  <a:srgbClr val="000000"/>
                </a:solidFill>
                <a:latin typeface="Arial"/>
              </a:rPr>
              <a:t>return PI*r*r;</a:t>
            </a:r>
            <a:endParaRPr b="0" lang="en-US" sz="1700" spc="-1" strike="noStrike">
              <a:solidFill>
                <a:srgbClr val="000000"/>
              </a:solidFill>
              <a:latin typeface="Arial"/>
            </a:endParaRPr>
          </a:p>
          <a:p>
            <a:pPr marL="343080" indent="-342720">
              <a:lnSpc>
                <a:spcPct val="80000"/>
              </a:lnSpc>
              <a:spcBef>
                <a:spcPts val="340"/>
              </a:spcBef>
              <a:tabLst>
                <a:tab algn="l" pos="0"/>
              </a:tabLst>
            </a:pPr>
            <a:r>
              <a:rPr b="0" lang="en-US" sz="1700" spc="-1" strike="noStrike">
                <a:solidFill>
                  <a:srgbClr val="000000"/>
                </a:solidFill>
                <a:latin typeface="Arial"/>
              </a:rPr>
              <a:t>        </a:t>
            </a:r>
            <a:r>
              <a:rPr b="0" lang="en-US" sz="1700" spc="-1" strike="noStrike">
                <a:solidFill>
                  <a:srgbClr val="000000"/>
                </a:solidFill>
                <a:latin typeface="Arial"/>
              </a:rPr>
              <a:t>}</a:t>
            </a:r>
            <a:endParaRPr b="0" lang="en-US" sz="1700" spc="-1" strike="noStrike">
              <a:solidFill>
                <a:srgbClr val="000000"/>
              </a:solidFill>
              <a:latin typeface="Arial"/>
            </a:endParaRPr>
          </a:p>
          <a:p>
            <a:pPr marL="343080" indent="-342720">
              <a:lnSpc>
                <a:spcPct val="80000"/>
              </a:lnSpc>
              <a:spcBef>
                <a:spcPts val="340"/>
              </a:spcBef>
              <a:tabLst>
                <a:tab algn="l" pos="0"/>
              </a:tabLst>
            </a:pPr>
            <a:r>
              <a:rPr b="0" lang="en-US" sz="1700" spc="-1" strike="noStrike">
                <a:solidFill>
                  <a:srgbClr val="000000"/>
                </a:solidFill>
                <a:latin typeface="Arial"/>
              </a:rPr>
              <a:t>};</a:t>
            </a:r>
            <a:endParaRPr b="0" lang="en-US" sz="1700" spc="-1" strike="noStrike">
              <a:solidFill>
                <a:srgbClr val="000000"/>
              </a:solidFill>
              <a:latin typeface="Arial"/>
            </a:endParaRPr>
          </a:p>
        </p:txBody>
      </p:sp>
      <p:sp>
        <p:nvSpPr>
          <p:cNvPr id="283" name="CustomShape 5"/>
          <p:cNvSpPr/>
          <p:nvPr/>
        </p:nvSpPr>
        <p:spPr>
          <a:xfrm>
            <a:off x="4495680" y="1600200"/>
            <a:ext cx="4114440" cy="1828440"/>
          </a:xfrm>
          <a:prstGeom prst="roundRect">
            <a:avLst>
              <a:gd name="adj" fmla="val 16667"/>
            </a:avLst>
          </a:prstGeom>
          <a:solidFill>
            <a:schemeClr val="accent3">
              <a:lumMod val="95000"/>
            </a:schemeClr>
          </a:solidFill>
          <a:ln w="9360">
            <a:solidFill>
              <a:schemeClr val="tx1"/>
            </a:solidFill>
            <a:round/>
          </a:ln>
        </p:spPr>
        <p:style>
          <a:lnRef idx="0"/>
          <a:fillRef idx="0"/>
          <a:effectRef idx="0"/>
          <a:fontRef idx="minor"/>
        </p:style>
        <p:txBody>
          <a:bodyPr lIns="0" rIns="0" tIns="45000" bIns="45000">
            <a:noAutofit/>
          </a:bodyPr>
          <a:p>
            <a:pPr marL="343080" indent="-342720">
              <a:lnSpc>
                <a:spcPct val="80000"/>
              </a:lnSpc>
              <a:spcBef>
                <a:spcPts val="340"/>
              </a:spcBef>
              <a:tabLst>
                <a:tab algn="l" pos="0"/>
              </a:tabLst>
            </a:pPr>
            <a:r>
              <a:rPr b="0" lang="en-US" sz="1700" spc="-1" strike="noStrike">
                <a:solidFill>
                  <a:srgbClr val="000000"/>
                </a:solidFill>
                <a:latin typeface="Arial"/>
              </a:rPr>
              <a:t>void main() {</a:t>
            </a:r>
            <a:endParaRPr b="0" lang="en-US" sz="1700" spc="-1" strike="noStrike">
              <a:latin typeface="Arial"/>
            </a:endParaRPr>
          </a:p>
          <a:p>
            <a:pPr marL="343080" indent="-342720">
              <a:lnSpc>
                <a:spcPct val="80000"/>
              </a:lnSpc>
              <a:spcBef>
                <a:spcPts val="340"/>
              </a:spcBef>
              <a:tabLst>
                <a:tab algn="l" pos="0"/>
              </a:tabLst>
            </a:pPr>
            <a:r>
              <a:rPr b="0" lang="en-US" sz="1700" spc="-1" strike="noStrike">
                <a:solidFill>
                  <a:srgbClr val="000000"/>
                </a:solidFill>
                <a:latin typeface="Arial"/>
              </a:rPr>
              <a:t>	</a:t>
            </a:r>
            <a:r>
              <a:rPr b="0" lang="en-US" sz="1700" spc="-1" strike="noStrike">
                <a:solidFill>
                  <a:srgbClr val="000000"/>
                </a:solidFill>
                <a:latin typeface="Arial"/>
              </a:rPr>
              <a:t>Circle c;</a:t>
            </a:r>
            <a:endParaRPr b="0" lang="en-US" sz="1700" spc="-1" strike="noStrike">
              <a:latin typeface="Arial"/>
            </a:endParaRPr>
          </a:p>
          <a:p>
            <a:pPr marL="343080" indent="-342720">
              <a:lnSpc>
                <a:spcPct val="80000"/>
              </a:lnSpc>
              <a:spcBef>
                <a:spcPts val="340"/>
              </a:spcBef>
              <a:tabLst>
                <a:tab algn="l" pos="0"/>
              </a:tabLst>
            </a:pPr>
            <a:r>
              <a:rPr b="0" lang="en-US" sz="1700" spc="-1" strike="noStrike">
                <a:solidFill>
                  <a:srgbClr val="000000"/>
                </a:solidFill>
                <a:latin typeface="Arial"/>
              </a:rPr>
              <a:t>	</a:t>
            </a:r>
            <a:r>
              <a:rPr b="0" lang="en-US" sz="1700" spc="-1" strike="noStrike">
                <a:solidFill>
                  <a:srgbClr val="000000"/>
                </a:solidFill>
                <a:latin typeface="Arial"/>
              </a:rPr>
              <a:t>c.setRadius(15.5);  //OK</a:t>
            </a:r>
            <a:endParaRPr b="0" lang="en-US" sz="1700" spc="-1" strike="noStrike">
              <a:latin typeface="Arial"/>
            </a:endParaRPr>
          </a:p>
          <a:p>
            <a:pPr marL="343080" indent="-342720">
              <a:lnSpc>
                <a:spcPct val="80000"/>
              </a:lnSpc>
              <a:spcBef>
                <a:spcPts val="340"/>
              </a:spcBef>
              <a:tabLst>
                <a:tab algn="l" pos="0"/>
              </a:tabLst>
            </a:pPr>
            <a:r>
              <a:rPr b="0" lang="en-US" sz="1700" spc="-1" strike="noStrike">
                <a:solidFill>
                  <a:srgbClr val="000000"/>
                </a:solidFill>
                <a:latin typeface="Arial"/>
              </a:rPr>
              <a:t>	</a:t>
            </a:r>
            <a:r>
              <a:rPr b="0" lang="en-US" sz="1700" spc="-1" strike="noStrike">
                <a:solidFill>
                  <a:srgbClr val="000000"/>
                </a:solidFill>
                <a:latin typeface="Arial"/>
              </a:rPr>
              <a:t>c.r = 10;  //</a:t>
            </a:r>
            <a:r>
              <a:rPr b="0" lang="en-US" sz="1700" spc="-1" strike="noStrike">
                <a:solidFill>
                  <a:srgbClr val="ff0000"/>
                </a:solidFill>
                <a:latin typeface="Arial"/>
              </a:rPr>
              <a:t>Error with private member</a:t>
            </a:r>
            <a:endParaRPr b="0" lang="en-US" sz="1700" spc="-1" strike="noStrike">
              <a:latin typeface="Arial"/>
            </a:endParaRPr>
          </a:p>
          <a:p>
            <a:pPr marL="343080" indent="-342720">
              <a:lnSpc>
                <a:spcPct val="80000"/>
              </a:lnSpc>
              <a:spcBef>
                <a:spcPts val="340"/>
              </a:spcBef>
              <a:tabLst>
                <a:tab algn="l" pos="0"/>
              </a:tabLst>
            </a:pPr>
            <a:r>
              <a:rPr b="0" lang="en-US" sz="1700" spc="-1" strike="noStrike">
                <a:solidFill>
                  <a:srgbClr val="000000"/>
                </a:solidFill>
                <a:latin typeface="Arial"/>
              </a:rPr>
              <a:t>	</a:t>
            </a:r>
            <a:r>
              <a:rPr b="0" lang="en-US" sz="1700" spc="-1" strike="noStrike">
                <a:solidFill>
                  <a:srgbClr val="000000"/>
                </a:solidFill>
                <a:latin typeface="Arial"/>
              </a:rPr>
              <a:t>cout&lt;&lt;“Ban binh r=”&lt;&lt;c.getRadius();</a:t>
            </a:r>
            <a:endParaRPr b="0" lang="en-US" sz="1700" spc="-1" strike="noStrike">
              <a:latin typeface="Arial"/>
            </a:endParaRPr>
          </a:p>
          <a:p>
            <a:pPr marL="343080" indent="-342720">
              <a:lnSpc>
                <a:spcPct val="80000"/>
              </a:lnSpc>
              <a:spcBef>
                <a:spcPts val="340"/>
              </a:spcBef>
              <a:tabLst>
                <a:tab algn="l" pos="0"/>
              </a:tabLst>
            </a:pPr>
            <a:r>
              <a:rPr b="0" lang="en-US" sz="1700" spc="-1" strike="noStrike">
                <a:solidFill>
                  <a:srgbClr val="000000"/>
                </a:solidFill>
                <a:latin typeface="Arial"/>
              </a:rPr>
              <a:t>};</a:t>
            </a: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285"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0674A8AD-19E4-4D40-A125-50B57748DF4C}"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286"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So sánh giữa </a:t>
            </a:r>
            <a:r>
              <a:rPr b="1" lang="en-US" sz="3600" spc="-1" strike="noStrike">
                <a:solidFill>
                  <a:srgbClr val="006633"/>
                </a:solidFill>
                <a:latin typeface="Arial"/>
              </a:rPr>
              <a:t>class</a:t>
            </a:r>
            <a:r>
              <a:rPr b="0" lang="en-US" sz="3600" spc="-1" strike="noStrike">
                <a:solidFill>
                  <a:srgbClr val="006633"/>
                </a:solidFill>
                <a:latin typeface="Arial"/>
              </a:rPr>
              <a:t> và </a:t>
            </a:r>
            <a:r>
              <a:rPr b="1" lang="en-US" sz="3600" spc="-1" strike="noStrike">
                <a:solidFill>
                  <a:srgbClr val="006633"/>
                </a:solidFill>
                <a:latin typeface="Arial"/>
              </a:rPr>
              <a:t>struct</a:t>
            </a:r>
            <a:endParaRPr b="0" lang="en-US" sz="3600" spc="-1" strike="noStrike">
              <a:solidFill>
                <a:srgbClr val="000000"/>
              </a:solidFill>
              <a:latin typeface="Arial"/>
            </a:endParaRPr>
          </a:p>
        </p:txBody>
      </p:sp>
      <p:sp>
        <p:nvSpPr>
          <p:cNvPr id="287" name="TextShape 4"/>
          <p:cNvSpPr txBox="1"/>
          <p:nvPr/>
        </p:nvSpPr>
        <p:spPr>
          <a:xfrm>
            <a:off x="457200" y="1600200"/>
            <a:ext cx="8229240" cy="4530240"/>
          </a:xfrm>
          <a:prstGeom prst="rect">
            <a:avLst/>
          </a:prstGeom>
          <a:noFill/>
          <a:ln w="9360">
            <a:noFill/>
          </a:ln>
        </p:spPr>
        <p:txBody>
          <a:bodyPr>
            <a:noAutofit/>
          </a:bodyPr>
          <a:p>
            <a:pPr marL="343080" indent="-342720">
              <a:lnSpc>
                <a:spcPct val="100000"/>
              </a:lnSpc>
              <a:spcBef>
                <a:spcPts val="561"/>
              </a:spcBef>
              <a:buClr>
                <a:srgbClr val="cc9900"/>
              </a:buClr>
              <a:buSzPct val="65000"/>
              <a:buFont typeface="Wingdings" charset="2"/>
              <a:buChar char=""/>
            </a:pPr>
            <a:r>
              <a:rPr b="0" lang="en-US" sz="2800" spc="-1" strike="noStrike">
                <a:solidFill>
                  <a:srgbClr val="000000"/>
                </a:solidFill>
                <a:latin typeface="Arial"/>
              </a:rPr>
              <a:t>Trong C++, </a:t>
            </a:r>
            <a:r>
              <a:rPr b="1" lang="en-US" sz="2800" spc="-1" strike="noStrike">
                <a:solidFill>
                  <a:srgbClr val="000000"/>
                </a:solidFill>
                <a:latin typeface="Arial"/>
              </a:rPr>
              <a:t>struct</a:t>
            </a:r>
            <a:r>
              <a:rPr b="0" lang="en-US" sz="2800" spc="-1" strike="noStrike">
                <a:solidFill>
                  <a:srgbClr val="000000"/>
                </a:solidFill>
                <a:latin typeface="Arial"/>
              </a:rPr>
              <a:t> cũng được mở rộng để cho phép bổ sung các hàm thành viên để thực hiện các xử lý trên các trường dữ liệu. </a:t>
            </a:r>
            <a:endParaRPr b="0" lang="en-US" sz="2800" spc="-1" strike="noStrike">
              <a:solidFill>
                <a:srgbClr val="000000"/>
              </a:solidFill>
              <a:latin typeface="Arial"/>
            </a:endParaRPr>
          </a:p>
          <a:p>
            <a:pPr marL="343080" indent="-342720">
              <a:lnSpc>
                <a:spcPct val="100000"/>
              </a:lnSpc>
              <a:spcBef>
                <a:spcPts val="561"/>
              </a:spcBef>
              <a:buClr>
                <a:srgbClr val="cc9900"/>
              </a:buClr>
              <a:buSzPct val="65000"/>
              <a:buFont typeface="Wingdings" charset="2"/>
              <a:buChar char=""/>
            </a:pPr>
            <a:r>
              <a:rPr b="0" lang="en-US" sz="2800" spc="-1" strike="noStrike">
                <a:solidFill>
                  <a:srgbClr val="000000"/>
                </a:solidFill>
                <a:latin typeface="Arial"/>
              </a:rPr>
              <a:t>Ngoài ra, khả năng kế thừa của </a:t>
            </a:r>
            <a:r>
              <a:rPr b="1" lang="en-US" sz="2800" spc="-1" strike="noStrike">
                <a:solidFill>
                  <a:srgbClr val="000000"/>
                </a:solidFill>
                <a:latin typeface="Arial"/>
              </a:rPr>
              <a:t>class</a:t>
            </a:r>
            <a:r>
              <a:rPr b="0" lang="en-US" sz="2800" spc="-1" strike="noStrike">
                <a:solidFill>
                  <a:srgbClr val="000000"/>
                </a:solidFill>
                <a:latin typeface="Arial"/>
              </a:rPr>
              <a:t> cũng được đưa vào trong </a:t>
            </a:r>
            <a:r>
              <a:rPr b="1" lang="en-US" sz="2800" spc="-1" strike="noStrike">
                <a:solidFill>
                  <a:srgbClr val="000000"/>
                </a:solidFill>
                <a:latin typeface="Arial"/>
              </a:rPr>
              <a:t>struct</a:t>
            </a:r>
            <a:r>
              <a:rPr b="0" lang="en-US" sz="2800" spc="-1" strike="noStrike">
                <a:solidFill>
                  <a:srgbClr val="000000"/>
                </a:solidFill>
                <a:latin typeface="Arial"/>
              </a:rPr>
              <a:t>, làm cho chức năng của struct cũng không kém gì của </a:t>
            </a:r>
            <a:r>
              <a:rPr b="1" lang="en-US" sz="2800" spc="-1" strike="noStrike">
                <a:solidFill>
                  <a:srgbClr val="000000"/>
                </a:solidFill>
                <a:latin typeface="Arial"/>
              </a:rPr>
              <a:t>class</a:t>
            </a:r>
            <a:r>
              <a:rPr b="0" lang="en-US" sz="2800" spc="-1" strike="noStrike">
                <a:solidFill>
                  <a:srgbClr val="000000"/>
                </a:solidFill>
                <a:latin typeface="Arial"/>
              </a:rPr>
              <a:t>. </a:t>
            </a:r>
            <a:endParaRPr b="0" lang="en-US" sz="2800" spc="-1" strike="noStrike">
              <a:solidFill>
                <a:srgbClr val="000000"/>
              </a:solidFill>
              <a:latin typeface="Arial"/>
            </a:endParaRPr>
          </a:p>
          <a:p>
            <a:pPr marL="343080" indent="-342720">
              <a:lnSpc>
                <a:spcPct val="100000"/>
              </a:lnSpc>
              <a:spcBef>
                <a:spcPts val="561"/>
              </a:spcBef>
              <a:buClr>
                <a:srgbClr val="cc9900"/>
              </a:buClr>
              <a:buSzPct val="65000"/>
              <a:buFont typeface="Wingdings" charset="2"/>
              <a:buChar char=""/>
            </a:pPr>
            <a:r>
              <a:rPr b="0" lang="en-US" sz="2800" spc="-1" strike="noStrike">
                <a:solidFill>
                  <a:srgbClr val="000000"/>
                </a:solidFill>
                <a:latin typeface="Arial"/>
              </a:rPr>
              <a:t>Tuy nhiên, để duy trì tính tương thích với C, các thành phần trong </a:t>
            </a:r>
            <a:r>
              <a:rPr b="1" lang="en-US" sz="2800" spc="-1" strike="noStrike">
                <a:solidFill>
                  <a:srgbClr val="000000"/>
                </a:solidFill>
                <a:latin typeface="Arial"/>
              </a:rPr>
              <a:t>struct</a:t>
            </a:r>
            <a:r>
              <a:rPr b="0" lang="en-US" sz="2800" spc="-1" strike="noStrike">
                <a:solidFill>
                  <a:srgbClr val="000000"/>
                </a:solidFill>
                <a:latin typeface="Arial"/>
              </a:rPr>
              <a:t> có mức độ che dấu mặc định là </a:t>
            </a:r>
            <a:r>
              <a:rPr b="1" lang="en-US" sz="2800" spc="-1" strike="noStrike">
                <a:solidFill>
                  <a:srgbClr val="000000"/>
                </a:solidFill>
                <a:latin typeface="Arial"/>
              </a:rPr>
              <a:t>public</a:t>
            </a:r>
            <a:r>
              <a:rPr b="0" lang="en-US" sz="2800" spc="-1" strike="noStrike">
                <a:solidFill>
                  <a:srgbClr val="000000"/>
                </a:solidFill>
                <a:latin typeface="Arial"/>
              </a:rPr>
              <a:t>.  </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289"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A320B2BC-C8E6-4EB7-AF40-2FF8905EA5C1}"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290"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Chương trình minh họa</a:t>
            </a:r>
            <a:endParaRPr b="0" lang="en-US" sz="3600" spc="-1" strike="noStrike">
              <a:solidFill>
                <a:srgbClr val="000000"/>
              </a:solidFill>
              <a:latin typeface="Arial"/>
            </a:endParaRPr>
          </a:p>
        </p:txBody>
      </p:sp>
      <p:sp>
        <p:nvSpPr>
          <p:cNvPr id="291" name="TextShape 4"/>
          <p:cNvSpPr txBox="1"/>
          <p:nvPr/>
        </p:nvSpPr>
        <p:spPr>
          <a:xfrm>
            <a:off x="457200" y="1600200"/>
            <a:ext cx="8229240" cy="4530240"/>
          </a:xfrm>
          <a:prstGeom prst="rect">
            <a:avLst/>
          </a:prstGeom>
          <a:noFill/>
          <a:ln w="9360">
            <a:noFill/>
          </a:ln>
        </p:spPr>
        <p:txBody>
          <a:bodyPr>
            <a:noAutofit/>
          </a:bodyPr>
          <a:p>
            <a:pPr marL="343080" indent="-342720">
              <a:lnSpc>
                <a:spcPct val="100000"/>
              </a:lnSpc>
              <a:spcBef>
                <a:spcPts val="601"/>
              </a:spcBef>
              <a:buClr>
                <a:srgbClr val="cc9900"/>
              </a:buClr>
              <a:buSzPct val="65000"/>
              <a:buFont typeface="Wingdings" charset="2"/>
              <a:buChar char=""/>
            </a:pPr>
            <a:r>
              <a:rPr b="0" lang="en-US" sz="3000" spc="-1" strike="noStrike">
                <a:solidFill>
                  <a:srgbClr val="000000"/>
                </a:solidFill>
                <a:latin typeface="Arial"/>
              </a:rPr>
              <a:t>Program 2.3: về chức năng tương tự như Program 2.2, nhưng sử dụng struct thay cho class.</a:t>
            </a:r>
            <a:endParaRPr b="0" lang="en-US" sz="3000" spc="-1" strike="noStrike">
              <a:solidFill>
                <a:srgbClr val="000000"/>
              </a:solidFill>
              <a:latin typeface="Arial"/>
            </a:endParaRPr>
          </a:p>
        </p:txBody>
      </p:sp>
      <p:sp>
        <p:nvSpPr>
          <p:cNvPr id="292" name="CustomShape 5"/>
          <p:cNvSpPr/>
          <p:nvPr/>
        </p:nvSpPr>
        <p:spPr>
          <a:xfrm>
            <a:off x="2819520" y="2743200"/>
            <a:ext cx="3733560" cy="3352320"/>
          </a:xfrm>
          <a:prstGeom prst="roundRect">
            <a:avLst>
              <a:gd name="adj" fmla="val 16667"/>
            </a:avLst>
          </a:prstGeom>
          <a:solidFill>
            <a:schemeClr val="accent3">
              <a:lumMod val="95000"/>
            </a:schemeClr>
          </a:solidFill>
          <a:ln w="9360">
            <a:solidFill>
              <a:schemeClr val="tx1"/>
            </a:solidFill>
            <a:round/>
          </a:ln>
        </p:spPr>
        <p:style>
          <a:lnRef idx="0"/>
          <a:fillRef idx="0"/>
          <a:effectRef idx="0"/>
          <a:fontRef idx="minor"/>
        </p:style>
        <p:txBody>
          <a:bodyPr lIns="90000" rIns="90000" tIns="45000" bIns="45000">
            <a:noAutofit/>
          </a:bodyPr>
          <a:p>
            <a:pPr marL="343080" indent="-342720">
              <a:lnSpc>
                <a:spcPct val="100000"/>
              </a:lnSpc>
              <a:spcBef>
                <a:spcPts val="400"/>
              </a:spcBef>
              <a:tabLst>
                <a:tab algn="l" pos="0"/>
              </a:tabLst>
            </a:pPr>
            <a:r>
              <a:rPr b="0" lang="en-US" sz="2000" spc="-1" strike="noStrike">
                <a:solidFill>
                  <a:srgbClr val="000000"/>
                </a:solidFill>
                <a:latin typeface="Arial"/>
              </a:rPr>
              <a:t>struct Circle {</a:t>
            </a:r>
            <a:endParaRPr b="0" lang="en-US" sz="2000" spc="-1" strike="noStrike">
              <a:latin typeface="Arial"/>
            </a:endParaRPr>
          </a:p>
          <a:p>
            <a:pPr marL="343080" indent="-342720">
              <a:lnSpc>
                <a:spcPct val="10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float r;</a:t>
            </a:r>
            <a:endParaRPr b="0" lang="en-US" sz="2000" spc="-1" strike="noStrike">
              <a:latin typeface="Arial"/>
            </a:endParaRPr>
          </a:p>
          <a:p>
            <a:pPr marL="343080" indent="-342720">
              <a:lnSpc>
                <a:spcPct val="10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static const float PI=3.14;</a:t>
            </a:r>
            <a:endParaRPr b="0" lang="en-US" sz="2000" spc="-1" strike="noStrike">
              <a:latin typeface="Arial"/>
            </a:endParaRPr>
          </a:p>
          <a:p>
            <a:pPr marL="343080" indent="-342720">
              <a:lnSpc>
                <a:spcPct val="100000"/>
              </a:lnSpc>
              <a:spcBef>
                <a:spcPts val="400"/>
              </a:spcBef>
              <a:tabLst>
                <a:tab algn="l" pos="0"/>
              </a:tabLst>
            </a:pPr>
            <a:r>
              <a:rPr b="0" lang="en-US" sz="2000" spc="-1" strike="noStrike">
                <a:solidFill>
                  <a:srgbClr val="000000"/>
                </a:solidFill>
                <a:latin typeface="Arial"/>
              </a:rPr>
              <a:t>	</a:t>
            </a:r>
            <a:endParaRPr b="0" lang="en-US" sz="2000" spc="-1" strike="noStrike">
              <a:latin typeface="Arial"/>
            </a:endParaRPr>
          </a:p>
          <a:p>
            <a:pPr marL="343080" indent="-342720">
              <a:lnSpc>
                <a:spcPct val="10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float area(){</a:t>
            </a:r>
            <a:endParaRPr b="0" lang="en-US" sz="2000" spc="-1" strike="noStrike">
              <a:latin typeface="Arial"/>
            </a:endParaRPr>
          </a:p>
          <a:p>
            <a:pPr marL="343080" indent="-342720">
              <a:lnSpc>
                <a:spcPct val="10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	</a:t>
            </a:r>
            <a:r>
              <a:rPr b="0" lang="en-US" sz="2000" spc="-1" strike="noStrike">
                <a:solidFill>
                  <a:srgbClr val="000000"/>
                </a:solidFill>
                <a:latin typeface="Arial"/>
              </a:rPr>
              <a:t>return PI*r*r;</a:t>
            </a:r>
            <a:endParaRPr b="0" lang="en-US" sz="2000" spc="-1" strike="noStrike">
              <a:latin typeface="Arial"/>
            </a:endParaRPr>
          </a:p>
          <a:p>
            <a:pPr marL="343080" indent="-342720">
              <a:lnSpc>
                <a:spcPct val="10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a:t>
            </a:r>
            <a:endParaRPr b="0" lang="en-US" sz="2000" spc="-1" strike="noStrike">
              <a:latin typeface="Arial"/>
            </a:endParaRPr>
          </a:p>
          <a:p>
            <a:pPr marL="343080" indent="-342720">
              <a:lnSpc>
                <a:spcPct val="100000"/>
              </a:lnSpc>
              <a:spcBef>
                <a:spcPts val="400"/>
              </a:spcBef>
              <a:tabLst>
                <a:tab algn="l" pos="0"/>
              </a:tabLst>
            </a:pPr>
            <a:r>
              <a:rPr b="0" lang="en-US" sz="2000" spc="-1" strike="noStrike">
                <a:solidFill>
                  <a:srgbClr val="000000"/>
                </a:solidFill>
                <a:latin typeface="Arial"/>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Program 2.3 (tiếp và hết)</a:t>
            </a:r>
            <a:endParaRPr b="0" lang="en-US" sz="3600" spc="-1" strike="noStrike">
              <a:solidFill>
                <a:srgbClr val="000000"/>
              </a:solidFill>
              <a:latin typeface="Arial"/>
            </a:endParaRPr>
          </a:p>
        </p:txBody>
      </p:sp>
      <p:sp>
        <p:nvSpPr>
          <p:cNvPr id="294" name="TextShape 2"/>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295" name="TextShape 3"/>
          <p:cNvSpPr txBox="1"/>
          <p:nvPr/>
        </p:nvSpPr>
        <p:spPr>
          <a:xfrm>
            <a:off x="6553080" y="6243480"/>
            <a:ext cx="2133360" cy="456840"/>
          </a:xfrm>
          <a:prstGeom prst="rect">
            <a:avLst/>
          </a:prstGeom>
          <a:noFill/>
          <a:ln w="9360">
            <a:noFill/>
          </a:ln>
        </p:spPr>
        <p:txBody>
          <a:bodyPr anchor="b">
            <a:noAutofit/>
          </a:bodyPr>
          <a:p>
            <a:pPr algn="r">
              <a:lnSpc>
                <a:spcPct val="100000"/>
              </a:lnSpc>
            </a:pPr>
            <a:fld id="{FEE0D061-A083-4A1E-BF41-B08E206EEAF7}"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296" name="CustomShape 4"/>
          <p:cNvSpPr/>
          <p:nvPr/>
        </p:nvSpPr>
        <p:spPr>
          <a:xfrm>
            <a:off x="685800" y="1752480"/>
            <a:ext cx="7848360" cy="4343040"/>
          </a:xfrm>
          <a:prstGeom prst="roundRect">
            <a:avLst>
              <a:gd name="adj" fmla="val 16667"/>
            </a:avLst>
          </a:prstGeom>
          <a:solidFill>
            <a:schemeClr val="accent3">
              <a:lumMod val="95000"/>
            </a:schemeClr>
          </a:solidFill>
          <a:ln w="9360">
            <a:solidFill>
              <a:schemeClr val="tx1"/>
            </a:solidFill>
            <a:round/>
          </a:ln>
        </p:spPr>
        <p:style>
          <a:lnRef idx="0"/>
          <a:fillRef idx="0"/>
          <a:effectRef idx="0"/>
          <a:fontRef idx="minor"/>
        </p:style>
        <p:txBody>
          <a:bodyPr lIns="90000" rIns="90000" tIns="45000" bIns="45000">
            <a:noAutofit/>
          </a:bodyPr>
          <a:p>
            <a:pPr marL="343080" indent="-342720">
              <a:lnSpc>
                <a:spcPct val="100000"/>
              </a:lnSpc>
              <a:spcBef>
                <a:spcPts val="439"/>
              </a:spcBef>
              <a:tabLst>
                <a:tab algn="l" pos="0"/>
              </a:tabLst>
            </a:pPr>
            <a:r>
              <a:rPr b="0" lang="en-US" sz="2200" spc="-1" strike="noStrike">
                <a:solidFill>
                  <a:srgbClr val="000000"/>
                </a:solidFill>
                <a:latin typeface="Arial"/>
              </a:rPr>
              <a:t>int main(){</a:t>
            </a:r>
            <a:endParaRPr b="0" lang="en-US" sz="2200" spc="-1" strike="noStrike">
              <a:latin typeface="Arial"/>
            </a:endParaRPr>
          </a:p>
          <a:p>
            <a:pPr marL="343080" indent="-342720">
              <a:lnSpc>
                <a:spcPct val="100000"/>
              </a:lnSpc>
              <a:spcBef>
                <a:spcPts val="439"/>
              </a:spcBef>
              <a:tabLst>
                <a:tab algn="l" pos="0"/>
              </a:tabLst>
            </a:pPr>
            <a:r>
              <a:rPr b="0" lang="en-US" sz="2200" spc="-1" strike="noStrike">
                <a:solidFill>
                  <a:srgbClr val="000000"/>
                </a:solidFill>
                <a:latin typeface="Arial"/>
              </a:rPr>
              <a:t>	</a:t>
            </a:r>
            <a:r>
              <a:rPr b="0" lang="en-US" sz="2200" spc="-1" strike="noStrike">
                <a:solidFill>
                  <a:srgbClr val="000000"/>
                </a:solidFill>
                <a:latin typeface="Arial"/>
              </a:rPr>
              <a:t>Circle c;</a:t>
            </a:r>
            <a:endParaRPr b="0" lang="en-US" sz="2200" spc="-1" strike="noStrike">
              <a:latin typeface="Arial"/>
            </a:endParaRPr>
          </a:p>
          <a:p>
            <a:pPr marL="343080" indent="-342720">
              <a:lnSpc>
                <a:spcPct val="100000"/>
              </a:lnSpc>
              <a:spcBef>
                <a:spcPts val="439"/>
              </a:spcBef>
              <a:tabLst>
                <a:tab algn="l" pos="0"/>
              </a:tabLst>
            </a:pPr>
            <a:r>
              <a:rPr b="0" lang="en-US" sz="2200" spc="-1" strike="noStrike">
                <a:solidFill>
                  <a:srgbClr val="000000"/>
                </a:solidFill>
                <a:latin typeface="Arial"/>
              </a:rPr>
              <a:t>	</a:t>
            </a:r>
            <a:r>
              <a:rPr b="0" lang="en-US" sz="2200" spc="-1" strike="noStrike">
                <a:solidFill>
                  <a:srgbClr val="000000"/>
                </a:solidFill>
                <a:latin typeface="Arial"/>
              </a:rPr>
              <a:t>c.r = 20;</a:t>
            </a:r>
            <a:r>
              <a:rPr b="0" lang="en-US" sz="2200" spc="-1" strike="noStrike">
                <a:solidFill>
                  <a:srgbClr val="000000"/>
                </a:solidFill>
                <a:latin typeface="Arial"/>
              </a:rPr>
              <a:t>	</a:t>
            </a:r>
            <a:r>
              <a:rPr b="0" lang="en-US" sz="2200" spc="-1" strike="noStrike">
                <a:solidFill>
                  <a:srgbClr val="ff0000"/>
                </a:solidFill>
                <a:latin typeface="Arial"/>
              </a:rPr>
              <a:t>//Truy nhập trực tiếp vào trường dữ liệu</a:t>
            </a:r>
            <a:endParaRPr b="0" lang="en-US" sz="2200" spc="-1" strike="noStrike">
              <a:latin typeface="Arial"/>
            </a:endParaRPr>
          </a:p>
          <a:p>
            <a:pPr marL="343080" indent="-342720">
              <a:lnSpc>
                <a:spcPct val="100000"/>
              </a:lnSpc>
              <a:spcBef>
                <a:spcPts val="439"/>
              </a:spcBef>
              <a:tabLst>
                <a:tab algn="l" pos="0"/>
              </a:tabLst>
            </a:pPr>
            <a:r>
              <a:rPr b="0" lang="en-US" sz="2200" spc="-1" strike="noStrike">
                <a:solidFill>
                  <a:srgbClr val="000000"/>
                </a:solidFill>
                <a:latin typeface="Arial"/>
              </a:rPr>
              <a:t>	</a:t>
            </a:r>
            <a:r>
              <a:rPr b="0" lang="en-US" sz="2200" spc="-1" strike="noStrike">
                <a:solidFill>
                  <a:srgbClr val="000000"/>
                </a:solidFill>
                <a:latin typeface="Arial"/>
              </a:rPr>
              <a:t>cout&lt;&lt;“Area of the circle with r=”&lt;&lt;c.r&lt;&lt;“ is ”  </a:t>
            </a:r>
            <a:r>
              <a:rPr b="0" lang="en-US" sz="2200" spc="-1" strike="noStrike">
                <a:solidFill>
                  <a:srgbClr val="000000"/>
                </a:solidFill>
                <a:latin typeface="Arial"/>
              </a:rPr>
              <a:t>	</a:t>
            </a:r>
            <a:r>
              <a:rPr b="0" lang="en-US" sz="2200" spc="-1" strike="noStrike">
                <a:solidFill>
                  <a:srgbClr val="000000"/>
                </a:solidFill>
                <a:latin typeface="Arial"/>
              </a:rPr>
              <a:t>&lt;&lt;c.area()&lt;&lt;endl;</a:t>
            </a:r>
            <a:endParaRPr b="0" lang="en-US" sz="2200" spc="-1" strike="noStrike">
              <a:latin typeface="Arial"/>
            </a:endParaRPr>
          </a:p>
          <a:p>
            <a:pPr marL="343080" indent="-342720">
              <a:lnSpc>
                <a:spcPct val="100000"/>
              </a:lnSpc>
              <a:spcBef>
                <a:spcPts val="439"/>
              </a:spcBef>
              <a:tabLst>
                <a:tab algn="l" pos="0"/>
              </a:tabLst>
            </a:pPr>
            <a:r>
              <a:rPr b="0" lang="en-US" sz="2200" spc="-1" strike="noStrike">
                <a:solidFill>
                  <a:srgbClr val="000000"/>
                </a:solidFill>
                <a:latin typeface="Arial"/>
              </a:rPr>
              <a:t>	</a:t>
            </a:r>
            <a:endParaRPr b="0" lang="en-US" sz="2200" spc="-1" strike="noStrike">
              <a:latin typeface="Arial"/>
            </a:endParaRPr>
          </a:p>
          <a:p>
            <a:pPr marL="343080" indent="-342720">
              <a:lnSpc>
                <a:spcPct val="100000"/>
              </a:lnSpc>
              <a:spcBef>
                <a:spcPts val="439"/>
              </a:spcBef>
              <a:tabLst>
                <a:tab algn="l" pos="0"/>
              </a:tabLst>
            </a:pPr>
            <a:r>
              <a:rPr b="0" lang="en-US" sz="2200" spc="-1" strike="noStrike">
                <a:solidFill>
                  <a:srgbClr val="000000"/>
                </a:solidFill>
                <a:latin typeface="Arial"/>
              </a:rPr>
              <a:t>	</a:t>
            </a:r>
            <a:r>
              <a:rPr b="0" lang="en-US" sz="2200" spc="-1" strike="noStrike">
                <a:solidFill>
                  <a:srgbClr val="000000"/>
                </a:solidFill>
                <a:latin typeface="Arial"/>
              </a:rPr>
              <a:t>system("PAUSE");</a:t>
            </a:r>
            <a:endParaRPr b="0" lang="en-US" sz="2200" spc="-1" strike="noStrike">
              <a:latin typeface="Arial"/>
            </a:endParaRPr>
          </a:p>
          <a:p>
            <a:pPr marL="343080" indent="-342720">
              <a:lnSpc>
                <a:spcPct val="100000"/>
              </a:lnSpc>
              <a:spcBef>
                <a:spcPts val="439"/>
              </a:spcBef>
              <a:tabLst>
                <a:tab algn="l" pos="0"/>
              </a:tabLst>
            </a:pPr>
            <a:r>
              <a:rPr b="0" lang="en-US" sz="2200" spc="-1" strike="noStrike">
                <a:solidFill>
                  <a:srgbClr val="000000"/>
                </a:solidFill>
                <a:latin typeface="Arial"/>
              </a:rPr>
              <a:t>	</a:t>
            </a:r>
            <a:r>
              <a:rPr b="0" lang="en-US" sz="2200" spc="-1" strike="noStrike">
                <a:solidFill>
                  <a:srgbClr val="000000"/>
                </a:solidFill>
                <a:latin typeface="Arial"/>
              </a:rPr>
              <a:t>return EXIT_SUCCESS;</a:t>
            </a:r>
            <a:r>
              <a:rPr b="0" lang="en-US" sz="2200" spc="-1" strike="noStrike">
                <a:solidFill>
                  <a:srgbClr val="000000"/>
                </a:solidFill>
                <a:latin typeface="Arial"/>
              </a:rPr>
              <a:t>	</a:t>
            </a:r>
            <a:endParaRPr b="0" lang="en-US" sz="2200" spc="-1" strike="noStrike">
              <a:latin typeface="Arial"/>
            </a:endParaRPr>
          </a:p>
          <a:p>
            <a:pPr marL="343080" indent="-342720">
              <a:lnSpc>
                <a:spcPct val="100000"/>
              </a:lnSpc>
              <a:spcBef>
                <a:spcPts val="439"/>
              </a:spcBef>
              <a:tabLst>
                <a:tab algn="l" pos="0"/>
              </a:tabLst>
            </a:pPr>
            <a:r>
              <a:rPr b="0" lang="en-US" sz="2200" spc="-1" strike="noStrike">
                <a:solidFill>
                  <a:srgbClr val="000000"/>
                </a:solidFill>
                <a:latin typeface="Arial"/>
              </a:rPr>
              <a:t>}</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298"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862B506C-7644-4EC9-B297-29678864B9C0}"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299"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Sự kế thừa</a:t>
            </a:r>
            <a:endParaRPr b="0" lang="en-US" sz="3600" spc="-1" strike="noStrike">
              <a:solidFill>
                <a:srgbClr val="000000"/>
              </a:solidFill>
              <a:latin typeface="Arial"/>
            </a:endParaRPr>
          </a:p>
        </p:txBody>
      </p:sp>
      <p:sp>
        <p:nvSpPr>
          <p:cNvPr id="300" name="TextShape 4"/>
          <p:cNvSpPr txBox="1"/>
          <p:nvPr/>
        </p:nvSpPr>
        <p:spPr>
          <a:xfrm>
            <a:off x="457200" y="1600200"/>
            <a:ext cx="5638320" cy="4530240"/>
          </a:xfrm>
          <a:prstGeom prst="rect">
            <a:avLst/>
          </a:prstGeom>
          <a:noFill/>
          <a:ln w="9360">
            <a:noFill/>
          </a:ln>
        </p:spPr>
        <p:txBody>
          <a:bodyPr>
            <a:noAutofit/>
          </a:bodyPr>
          <a:p>
            <a:pPr marL="343080" indent="-342720">
              <a:lnSpc>
                <a:spcPct val="100000"/>
              </a:lnSpc>
              <a:spcBef>
                <a:spcPts val="601"/>
              </a:spcBef>
              <a:buClr>
                <a:srgbClr val="cc9900"/>
              </a:buClr>
              <a:buSzPct val="65000"/>
              <a:buFont typeface="Wingdings" charset="2"/>
              <a:buChar char=""/>
            </a:pPr>
            <a:r>
              <a:rPr b="1" lang="en-US" sz="3000" spc="-1" strike="noStrike">
                <a:solidFill>
                  <a:srgbClr val="000000"/>
                </a:solidFill>
                <a:latin typeface="Arial"/>
              </a:rPr>
              <a:t>Khái niệm</a:t>
            </a:r>
            <a:r>
              <a:rPr b="0" lang="en-US" sz="3000" spc="-1" strike="noStrike">
                <a:solidFill>
                  <a:srgbClr val="000000"/>
                </a:solidFill>
                <a:latin typeface="Arial"/>
              </a:rPr>
              <a:t>: kế thừa là một cách tái sử dụng mới trong C++ và các ngôn ngữ lập trình HĐT khác. Khi một lớp B kế thừa lớp A, tức là B sẽ tái sử dụng toàn bộ các thành phần trong lớp A, bao gồm cả phần dữ liệu và các phương thức</a:t>
            </a:r>
            <a:endParaRPr b="0" lang="en-US" sz="3000" spc="-1" strike="noStrike">
              <a:solidFill>
                <a:srgbClr val="000000"/>
              </a:solidFill>
              <a:latin typeface="Arial"/>
            </a:endParaRPr>
          </a:p>
        </p:txBody>
      </p:sp>
      <p:sp>
        <p:nvSpPr>
          <p:cNvPr id="301" name="CustomShape 5"/>
          <p:cNvSpPr/>
          <p:nvPr/>
        </p:nvSpPr>
        <p:spPr>
          <a:xfrm>
            <a:off x="6400800" y="1981080"/>
            <a:ext cx="1218960" cy="456840"/>
          </a:xfrm>
          <a:prstGeom prst="rect">
            <a:avLst/>
          </a:prstGeom>
          <a:solidFill>
            <a:srgbClr val="ffff00"/>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Lớp A</a:t>
            </a:r>
            <a:endParaRPr b="0" lang="en-US" sz="1800" spc="-1" strike="noStrike">
              <a:latin typeface="Arial"/>
            </a:endParaRPr>
          </a:p>
        </p:txBody>
      </p:sp>
      <p:sp>
        <p:nvSpPr>
          <p:cNvPr id="302" name="CustomShape 6"/>
          <p:cNvSpPr/>
          <p:nvPr/>
        </p:nvSpPr>
        <p:spPr>
          <a:xfrm>
            <a:off x="6400800" y="3429000"/>
            <a:ext cx="1218960" cy="761760"/>
          </a:xfrm>
          <a:prstGeom prst="rect">
            <a:avLst/>
          </a:prstGeom>
          <a:solidFill>
            <a:srgbClr val="ffff00"/>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Lớp B</a:t>
            </a:r>
            <a:endParaRPr b="0" lang="en-US" sz="1800" spc="-1" strike="noStrike">
              <a:latin typeface="Arial"/>
            </a:endParaRPr>
          </a:p>
        </p:txBody>
      </p:sp>
      <p:sp>
        <p:nvSpPr>
          <p:cNvPr id="303" name="Line 7"/>
          <p:cNvSpPr/>
          <p:nvPr/>
        </p:nvSpPr>
        <p:spPr>
          <a:xfrm flipV="1">
            <a:off x="7010280" y="2438280"/>
            <a:ext cx="0" cy="990720"/>
          </a:xfrm>
          <a:prstGeom prst="line">
            <a:avLst/>
          </a:prstGeom>
          <a:ln w="9360">
            <a:solidFill>
              <a:schemeClr val="tx1"/>
            </a:solidFill>
            <a:round/>
            <a:tailEnd len="med" type="arrow" w="lg"/>
          </a:ln>
        </p:spPr>
        <p:style>
          <a:lnRef idx="0"/>
          <a:fillRef idx="0"/>
          <a:effectRef idx="0"/>
          <a:fontRef idx="minor"/>
        </p:style>
      </p:sp>
      <p:sp>
        <p:nvSpPr>
          <p:cNvPr id="304" name="CustomShape 8"/>
          <p:cNvSpPr/>
          <p:nvPr/>
        </p:nvSpPr>
        <p:spPr>
          <a:xfrm>
            <a:off x="7696080" y="1905120"/>
            <a:ext cx="1294920" cy="5770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799"/>
              </a:spcBef>
            </a:pPr>
            <a:r>
              <a:rPr b="0" lang="en-US" sz="1600" spc="-1" strike="noStrike">
                <a:solidFill>
                  <a:srgbClr val="000000"/>
                </a:solidFill>
                <a:latin typeface="Arial"/>
              </a:rPr>
              <a:t>Lớp cha/ lớp cơ sở</a:t>
            </a:r>
            <a:endParaRPr b="0" lang="en-US" sz="1600" spc="-1" strike="noStrike">
              <a:latin typeface="Arial"/>
            </a:endParaRPr>
          </a:p>
        </p:txBody>
      </p:sp>
      <p:sp>
        <p:nvSpPr>
          <p:cNvPr id="305" name="CustomShape 9"/>
          <p:cNvSpPr/>
          <p:nvPr/>
        </p:nvSpPr>
        <p:spPr>
          <a:xfrm>
            <a:off x="7696080" y="3273480"/>
            <a:ext cx="1294920" cy="82044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799"/>
              </a:spcBef>
            </a:pPr>
            <a:r>
              <a:rPr b="0" lang="en-US" sz="1600" spc="-1" strike="noStrike">
                <a:solidFill>
                  <a:srgbClr val="000000"/>
                </a:solidFill>
                <a:latin typeface="Arial"/>
              </a:rPr>
              <a:t>Lớp con/ lớp dẫn xuất</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extShape 1"/>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Ví dụ:</a:t>
            </a:r>
            <a:endParaRPr b="0" lang="en-US" sz="3600" spc="-1" strike="noStrike">
              <a:solidFill>
                <a:srgbClr val="000000"/>
              </a:solidFill>
              <a:latin typeface="Arial"/>
            </a:endParaRPr>
          </a:p>
        </p:txBody>
      </p:sp>
      <p:sp>
        <p:nvSpPr>
          <p:cNvPr id="307" name="TextShape 2"/>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308" name="TextShape 3"/>
          <p:cNvSpPr txBox="1"/>
          <p:nvPr/>
        </p:nvSpPr>
        <p:spPr>
          <a:xfrm>
            <a:off x="6553080" y="6243480"/>
            <a:ext cx="2133360" cy="456840"/>
          </a:xfrm>
          <a:prstGeom prst="rect">
            <a:avLst/>
          </a:prstGeom>
          <a:noFill/>
          <a:ln w="9360">
            <a:noFill/>
          </a:ln>
        </p:spPr>
        <p:txBody>
          <a:bodyPr anchor="b">
            <a:noAutofit/>
          </a:bodyPr>
          <a:p>
            <a:pPr algn="r">
              <a:lnSpc>
                <a:spcPct val="100000"/>
              </a:lnSpc>
            </a:pPr>
            <a:fld id="{001D5BB6-786C-41DC-9160-6E891AB1074E}"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309" name="CustomShape 4"/>
          <p:cNvSpPr/>
          <p:nvPr/>
        </p:nvSpPr>
        <p:spPr>
          <a:xfrm>
            <a:off x="457200" y="1752480"/>
            <a:ext cx="1828440" cy="380520"/>
          </a:xfrm>
          <a:prstGeom prst="rect">
            <a:avLst/>
          </a:prstGeom>
          <a:solidFill>
            <a:schemeClr val="accent5"/>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class Person</a:t>
            </a:r>
            <a:endParaRPr b="0" lang="en-US" sz="1800" spc="-1" strike="noStrike">
              <a:latin typeface="Arial"/>
            </a:endParaRPr>
          </a:p>
        </p:txBody>
      </p:sp>
      <p:sp>
        <p:nvSpPr>
          <p:cNvPr id="310" name="CustomShape 5"/>
          <p:cNvSpPr/>
          <p:nvPr/>
        </p:nvSpPr>
        <p:spPr>
          <a:xfrm>
            <a:off x="457200" y="2133720"/>
            <a:ext cx="1828440" cy="609120"/>
          </a:xfrm>
          <a:prstGeom prst="rect">
            <a:avLst/>
          </a:prstGeom>
          <a:solidFill>
            <a:schemeClr val="bg1"/>
          </a:solidFill>
          <a:ln w="9360">
            <a:solidFill>
              <a:schemeClr val="tx1"/>
            </a:solidFill>
            <a:miter/>
          </a:ln>
        </p:spPr>
        <p:style>
          <a:lnRef idx="0"/>
          <a:fillRef idx="0"/>
          <a:effectRef idx="0"/>
          <a:fontRef idx="minor"/>
        </p:style>
        <p:txBody>
          <a:bodyPr wrap="none" lIns="90000" rIns="90000" tIns="45000" bIns="45000" anchor="ctr">
            <a:noAutofit/>
          </a:bodyPr>
          <a:p>
            <a:pPr>
              <a:lnSpc>
                <a:spcPct val="100000"/>
              </a:lnSpc>
            </a:pPr>
            <a:r>
              <a:rPr b="0" lang="en-US" sz="1600" spc="-1" strike="noStrike">
                <a:solidFill>
                  <a:srgbClr val="000000"/>
                </a:solidFill>
                <a:latin typeface="Arial"/>
              </a:rPr>
              <a:t>name</a:t>
            </a:r>
            <a:endParaRPr b="0" lang="en-US" sz="1600" spc="-1" strike="noStrike">
              <a:latin typeface="Arial"/>
            </a:endParaRPr>
          </a:p>
          <a:p>
            <a:pPr>
              <a:lnSpc>
                <a:spcPct val="100000"/>
              </a:lnSpc>
            </a:pPr>
            <a:r>
              <a:rPr b="0" lang="en-US" sz="1600" spc="-1" strike="noStrike">
                <a:solidFill>
                  <a:srgbClr val="000000"/>
                </a:solidFill>
                <a:latin typeface="Arial"/>
              </a:rPr>
              <a:t>age</a:t>
            </a:r>
            <a:endParaRPr b="0" lang="en-US" sz="1600" spc="-1" strike="noStrike">
              <a:latin typeface="Arial"/>
            </a:endParaRPr>
          </a:p>
        </p:txBody>
      </p:sp>
      <p:sp>
        <p:nvSpPr>
          <p:cNvPr id="311" name="CustomShape 6"/>
          <p:cNvSpPr/>
          <p:nvPr/>
        </p:nvSpPr>
        <p:spPr>
          <a:xfrm>
            <a:off x="457200" y="2743200"/>
            <a:ext cx="1828440" cy="609120"/>
          </a:xfrm>
          <a:prstGeom prst="rect">
            <a:avLst/>
          </a:prstGeom>
          <a:solidFill>
            <a:schemeClr val="bg1"/>
          </a:solidFill>
          <a:ln w="9360">
            <a:solidFill>
              <a:schemeClr val="tx1"/>
            </a:solidFill>
            <a:miter/>
          </a:ln>
        </p:spPr>
        <p:style>
          <a:lnRef idx="0"/>
          <a:fillRef idx="0"/>
          <a:effectRef idx="0"/>
          <a:fontRef idx="minor"/>
        </p:style>
        <p:txBody>
          <a:bodyPr wrap="none" lIns="90000" rIns="90000" tIns="45000" bIns="45000" anchor="ctr">
            <a:noAutofit/>
          </a:bodyPr>
          <a:p>
            <a:pPr>
              <a:lnSpc>
                <a:spcPct val="100000"/>
              </a:lnSpc>
            </a:pPr>
            <a:r>
              <a:rPr b="0" lang="en-US" sz="1600" spc="-1" strike="noStrike">
                <a:solidFill>
                  <a:srgbClr val="000000"/>
                </a:solidFill>
                <a:latin typeface="Arial"/>
              </a:rPr>
              <a:t>Show()</a:t>
            </a:r>
            <a:endParaRPr b="0" lang="en-US" sz="1600" spc="-1" strike="noStrike">
              <a:latin typeface="Arial"/>
            </a:endParaRPr>
          </a:p>
        </p:txBody>
      </p:sp>
      <p:sp>
        <p:nvSpPr>
          <p:cNvPr id="312" name="CustomShape 7"/>
          <p:cNvSpPr/>
          <p:nvPr/>
        </p:nvSpPr>
        <p:spPr>
          <a:xfrm>
            <a:off x="457200" y="3809880"/>
            <a:ext cx="1828440" cy="380520"/>
          </a:xfrm>
          <a:prstGeom prst="rect">
            <a:avLst/>
          </a:prstGeom>
          <a:solidFill>
            <a:schemeClr val="accent5"/>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class Student</a:t>
            </a:r>
            <a:endParaRPr b="0" lang="en-US" sz="1800" spc="-1" strike="noStrike">
              <a:latin typeface="Arial"/>
            </a:endParaRPr>
          </a:p>
        </p:txBody>
      </p:sp>
      <p:sp>
        <p:nvSpPr>
          <p:cNvPr id="313" name="CustomShape 8"/>
          <p:cNvSpPr/>
          <p:nvPr/>
        </p:nvSpPr>
        <p:spPr>
          <a:xfrm>
            <a:off x="457200" y="4191120"/>
            <a:ext cx="1828440" cy="1066320"/>
          </a:xfrm>
          <a:prstGeom prst="rect">
            <a:avLst/>
          </a:prstGeom>
          <a:solidFill>
            <a:schemeClr val="bg1"/>
          </a:solidFill>
          <a:ln w="9360">
            <a:solidFill>
              <a:schemeClr val="tx1"/>
            </a:solidFill>
            <a:miter/>
          </a:ln>
        </p:spPr>
        <p:style>
          <a:lnRef idx="0"/>
          <a:fillRef idx="0"/>
          <a:effectRef idx="0"/>
          <a:fontRef idx="minor"/>
        </p:style>
        <p:txBody>
          <a:bodyPr wrap="none" lIns="90000" rIns="90000" tIns="45000" bIns="45000" anchor="ctr">
            <a:noAutofit/>
          </a:bodyPr>
          <a:p>
            <a:pPr>
              <a:lnSpc>
                <a:spcPct val="100000"/>
              </a:lnSpc>
            </a:pPr>
            <a:r>
              <a:rPr b="0" i="1" lang="en-US" sz="1600" spc="-1" strike="noStrike">
                <a:solidFill>
                  <a:srgbClr val="000000"/>
                </a:solidFill>
                <a:latin typeface="Arial"/>
              </a:rPr>
              <a:t>name</a:t>
            </a:r>
            <a:endParaRPr b="0" lang="en-US" sz="1600" spc="-1" strike="noStrike">
              <a:latin typeface="Arial"/>
            </a:endParaRPr>
          </a:p>
          <a:p>
            <a:pPr>
              <a:lnSpc>
                <a:spcPct val="100000"/>
              </a:lnSpc>
            </a:pPr>
            <a:r>
              <a:rPr b="0" i="1" lang="en-US" sz="1600" spc="-1" strike="noStrike">
                <a:solidFill>
                  <a:srgbClr val="000000"/>
                </a:solidFill>
                <a:latin typeface="Arial"/>
              </a:rPr>
              <a:t>age</a:t>
            </a:r>
            <a:endParaRPr b="0" lang="en-US" sz="1600" spc="-1" strike="noStrike">
              <a:latin typeface="Arial"/>
            </a:endParaRPr>
          </a:p>
          <a:p>
            <a:pPr>
              <a:lnSpc>
                <a:spcPct val="100000"/>
              </a:lnSpc>
            </a:pPr>
            <a:r>
              <a:rPr b="0" lang="en-US" sz="1600" spc="-1" strike="noStrike">
                <a:solidFill>
                  <a:srgbClr val="000000"/>
                </a:solidFill>
                <a:latin typeface="Arial"/>
              </a:rPr>
              <a:t>roll_ID</a:t>
            </a:r>
            <a:endParaRPr b="0" lang="en-US" sz="1600" spc="-1" strike="noStrike">
              <a:latin typeface="Arial"/>
            </a:endParaRPr>
          </a:p>
          <a:p>
            <a:pPr>
              <a:lnSpc>
                <a:spcPct val="100000"/>
              </a:lnSpc>
            </a:pPr>
            <a:r>
              <a:rPr b="0" lang="en-US" sz="1600" spc="-1" strike="noStrike">
                <a:solidFill>
                  <a:srgbClr val="000000"/>
                </a:solidFill>
                <a:latin typeface="Arial"/>
              </a:rPr>
              <a:t>school</a:t>
            </a:r>
            <a:endParaRPr b="0" lang="en-US" sz="1600" spc="-1" strike="noStrike">
              <a:latin typeface="Arial"/>
            </a:endParaRPr>
          </a:p>
        </p:txBody>
      </p:sp>
      <p:sp>
        <p:nvSpPr>
          <p:cNvPr id="314" name="CustomShape 9"/>
          <p:cNvSpPr/>
          <p:nvPr/>
        </p:nvSpPr>
        <p:spPr>
          <a:xfrm>
            <a:off x="457200" y="5257800"/>
            <a:ext cx="1828440" cy="609120"/>
          </a:xfrm>
          <a:prstGeom prst="rect">
            <a:avLst/>
          </a:prstGeom>
          <a:solidFill>
            <a:schemeClr val="bg1"/>
          </a:solidFill>
          <a:ln w="9360">
            <a:solidFill>
              <a:schemeClr val="tx1"/>
            </a:solidFill>
            <a:miter/>
          </a:ln>
        </p:spPr>
        <p:style>
          <a:lnRef idx="0"/>
          <a:fillRef idx="0"/>
          <a:effectRef idx="0"/>
          <a:fontRef idx="minor"/>
        </p:style>
        <p:txBody>
          <a:bodyPr wrap="none" lIns="90000" rIns="90000" tIns="45000" bIns="45000" anchor="ctr">
            <a:noAutofit/>
          </a:bodyPr>
          <a:p>
            <a:pPr>
              <a:lnSpc>
                <a:spcPct val="100000"/>
              </a:lnSpc>
            </a:pPr>
            <a:r>
              <a:rPr b="0" i="1" lang="en-US" sz="1600" spc="-1" strike="noStrike">
                <a:solidFill>
                  <a:srgbClr val="000000"/>
                </a:solidFill>
                <a:latin typeface="Arial"/>
              </a:rPr>
              <a:t>ShowPerson()</a:t>
            </a:r>
            <a:endParaRPr b="0" lang="en-US" sz="1600" spc="-1" strike="noStrike">
              <a:latin typeface="Arial"/>
            </a:endParaRPr>
          </a:p>
          <a:p>
            <a:pPr>
              <a:lnSpc>
                <a:spcPct val="100000"/>
              </a:lnSpc>
            </a:pPr>
            <a:r>
              <a:rPr b="0" lang="en-US" sz="1600" spc="-1" strike="noStrike">
                <a:solidFill>
                  <a:srgbClr val="000000"/>
                </a:solidFill>
                <a:latin typeface="Arial"/>
              </a:rPr>
              <a:t>ShowStudent()</a:t>
            </a:r>
            <a:endParaRPr b="0" lang="en-US" sz="1600" spc="-1" strike="noStrike">
              <a:latin typeface="Arial"/>
            </a:endParaRPr>
          </a:p>
        </p:txBody>
      </p:sp>
      <p:sp>
        <p:nvSpPr>
          <p:cNvPr id="315" name="CustomShape 10"/>
          <p:cNvSpPr/>
          <p:nvPr/>
        </p:nvSpPr>
        <p:spPr>
          <a:xfrm>
            <a:off x="3124080" y="1752480"/>
            <a:ext cx="1828440" cy="380520"/>
          </a:xfrm>
          <a:prstGeom prst="rect">
            <a:avLst/>
          </a:prstGeom>
          <a:solidFill>
            <a:schemeClr val="accent5"/>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Person</a:t>
            </a:r>
            <a:endParaRPr b="0" lang="en-US" sz="1800" spc="-1" strike="noStrike">
              <a:latin typeface="Arial"/>
            </a:endParaRPr>
          </a:p>
        </p:txBody>
      </p:sp>
      <p:sp>
        <p:nvSpPr>
          <p:cNvPr id="316" name="CustomShape 11"/>
          <p:cNvSpPr/>
          <p:nvPr/>
        </p:nvSpPr>
        <p:spPr>
          <a:xfrm>
            <a:off x="3124080" y="2133720"/>
            <a:ext cx="1828440" cy="609120"/>
          </a:xfrm>
          <a:prstGeom prst="rect">
            <a:avLst/>
          </a:prstGeom>
          <a:solidFill>
            <a:schemeClr val="bg1"/>
          </a:solidFill>
          <a:ln w="9360">
            <a:solidFill>
              <a:schemeClr val="tx1"/>
            </a:solidFill>
            <a:miter/>
          </a:ln>
        </p:spPr>
        <p:style>
          <a:lnRef idx="0"/>
          <a:fillRef idx="0"/>
          <a:effectRef idx="0"/>
          <a:fontRef idx="minor"/>
        </p:style>
        <p:txBody>
          <a:bodyPr wrap="none" lIns="90000" rIns="90000" tIns="45000" bIns="45000" anchor="ctr">
            <a:noAutofit/>
          </a:bodyPr>
          <a:p>
            <a:pPr>
              <a:lnSpc>
                <a:spcPct val="100000"/>
              </a:lnSpc>
            </a:pPr>
            <a:r>
              <a:rPr b="0" lang="en-US" sz="1600" spc="-1" strike="noStrike">
                <a:solidFill>
                  <a:srgbClr val="000000"/>
                </a:solidFill>
                <a:latin typeface="Arial"/>
              </a:rPr>
              <a:t>name</a:t>
            </a:r>
            <a:endParaRPr b="0" lang="en-US" sz="1600" spc="-1" strike="noStrike">
              <a:latin typeface="Arial"/>
            </a:endParaRPr>
          </a:p>
          <a:p>
            <a:pPr>
              <a:lnSpc>
                <a:spcPct val="100000"/>
              </a:lnSpc>
            </a:pPr>
            <a:r>
              <a:rPr b="0" lang="en-US" sz="1600" spc="-1" strike="noStrike">
                <a:solidFill>
                  <a:srgbClr val="000000"/>
                </a:solidFill>
                <a:latin typeface="Arial"/>
              </a:rPr>
              <a:t>age</a:t>
            </a:r>
            <a:endParaRPr b="0" lang="en-US" sz="1600" spc="-1" strike="noStrike">
              <a:latin typeface="Arial"/>
            </a:endParaRPr>
          </a:p>
        </p:txBody>
      </p:sp>
      <p:sp>
        <p:nvSpPr>
          <p:cNvPr id="317" name="CustomShape 12"/>
          <p:cNvSpPr/>
          <p:nvPr/>
        </p:nvSpPr>
        <p:spPr>
          <a:xfrm>
            <a:off x="3124080" y="2743200"/>
            <a:ext cx="1828440" cy="609120"/>
          </a:xfrm>
          <a:prstGeom prst="rect">
            <a:avLst/>
          </a:prstGeom>
          <a:solidFill>
            <a:schemeClr val="bg1"/>
          </a:solidFill>
          <a:ln w="9360">
            <a:solidFill>
              <a:schemeClr val="tx1"/>
            </a:solidFill>
            <a:miter/>
          </a:ln>
        </p:spPr>
        <p:style>
          <a:lnRef idx="0"/>
          <a:fillRef idx="0"/>
          <a:effectRef idx="0"/>
          <a:fontRef idx="minor"/>
        </p:style>
        <p:txBody>
          <a:bodyPr wrap="none" lIns="90000" rIns="90000" tIns="45000" bIns="45000" anchor="ctr">
            <a:noAutofit/>
          </a:bodyPr>
          <a:p>
            <a:pPr>
              <a:lnSpc>
                <a:spcPct val="100000"/>
              </a:lnSpc>
            </a:pPr>
            <a:r>
              <a:rPr b="0" lang="en-US" sz="1600" spc="-1" strike="noStrike">
                <a:solidFill>
                  <a:srgbClr val="000000"/>
                </a:solidFill>
                <a:latin typeface="Arial"/>
              </a:rPr>
              <a:t>Show()</a:t>
            </a:r>
            <a:endParaRPr b="0" lang="en-US" sz="1600" spc="-1" strike="noStrike">
              <a:latin typeface="Arial"/>
            </a:endParaRPr>
          </a:p>
        </p:txBody>
      </p:sp>
      <p:sp>
        <p:nvSpPr>
          <p:cNvPr id="318" name="CustomShape 13"/>
          <p:cNvSpPr/>
          <p:nvPr/>
        </p:nvSpPr>
        <p:spPr>
          <a:xfrm>
            <a:off x="3124080" y="3809880"/>
            <a:ext cx="1828440" cy="380520"/>
          </a:xfrm>
          <a:prstGeom prst="rect">
            <a:avLst/>
          </a:prstGeom>
          <a:solidFill>
            <a:schemeClr val="accent5"/>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Student</a:t>
            </a:r>
            <a:endParaRPr b="0" lang="en-US" sz="1800" spc="-1" strike="noStrike">
              <a:latin typeface="Arial"/>
            </a:endParaRPr>
          </a:p>
        </p:txBody>
      </p:sp>
      <p:sp>
        <p:nvSpPr>
          <p:cNvPr id="319" name="CustomShape 14"/>
          <p:cNvSpPr/>
          <p:nvPr/>
        </p:nvSpPr>
        <p:spPr>
          <a:xfrm>
            <a:off x="3124080" y="4191120"/>
            <a:ext cx="1828440" cy="1066320"/>
          </a:xfrm>
          <a:prstGeom prst="rect">
            <a:avLst/>
          </a:prstGeom>
          <a:solidFill>
            <a:schemeClr val="bg1"/>
          </a:solidFill>
          <a:ln w="9360">
            <a:solidFill>
              <a:schemeClr val="tx1"/>
            </a:solidFill>
            <a:miter/>
          </a:ln>
        </p:spPr>
        <p:style>
          <a:lnRef idx="0"/>
          <a:fillRef idx="0"/>
          <a:effectRef idx="0"/>
          <a:fontRef idx="minor"/>
        </p:style>
        <p:txBody>
          <a:bodyPr wrap="none" lIns="90000" rIns="90000" tIns="45000" bIns="45000" anchor="ctr">
            <a:noAutofit/>
          </a:bodyPr>
          <a:p>
            <a:pPr>
              <a:lnSpc>
                <a:spcPct val="100000"/>
              </a:lnSpc>
            </a:pPr>
            <a:r>
              <a:rPr b="0" lang="en-US" sz="1600" spc="-1" strike="noStrike">
                <a:solidFill>
                  <a:srgbClr val="000000"/>
                </a:solidFill>
                <a:latin typeface="Arial"/>
              </a:rPr>
              <a:t>roll_ID</a:t>
            </a:r>
            <a:endParaRPr b="0" lang="en-US" sz="1600" spc="-1" strike="noStrike">
              <a:latin typeface="Arial"/>
            </a:endParaRPr>
          </a:p>
          <a:p>
            <a:pPr>
              <a:lnSpc>
                <a:spcPct val="100000"/>
              </a:lnSpc>
            </a:pPr>
            <a:r>
              <a:rPr b="0" lang="en-US" sz="1600" spc="-1" strike="noStrike">
                <a:solidFill>
                  <a:srgbClr val="000000"/>
                </a:solidFill>
                <a:latin typeface="Arial"/>
              </a:rPr>
              <a:t>school</a:t>
            </a:r>
            <a:endParaRPr b="0" lang="en-US" sz="1600" spc="-1" strike="noStrike">
              <a:latin typeface="Arial"/>
            </a:endParaRPr>
          </a:p>
        </p:txBody>
      </p:sp>
      <p:sp>
        <p:nvSpPr>
          <p:cNvPr id="320" name="CustomShape 15"/>
          <p:cNvSpPr/>
          <p:nvPr/>
        </p:nvSpPr>
        <p:spPr>
          <a:xfrm>
            <a:off x="3124080" y="5257800"/>
            <a:ext cx="1828440" cy="609120"/>
          </a:xfrm>
          <a:prstGeom prst="rect">
            <a:avLst/>
          </a:prstGeom>
          <a:solidFill>
            <a:schemeClr val="bg1"/>
          </a:solidFill>
          <a:ln w="9360">
            <a:solidFill>
              <a:schemeClr val="tx1"/>
            </a:solidFill>
            <a:miter/>
          </a:ln>
        </p:spPr>
        <p:style>
          <a:lnRef idx="0"/>
          <a:fillRef idx="0"/>
          <a:effectRef idx="0"/>
          <a:fontRef idx="minor"/>
        </p:style>
        <p:txBody>
          <a:bodyPr wrap="none" lIns="90000" rIns="90000" tIns="45000" bIns="45000" anchor="ctr">
            <a:noAutofit/>
          </a:bodyPr>
          <a:p>
            <a:pPr>
              <a:lnSpc>
                <a:spcPct val="100000"/>
              </a:lnSpc>
            </a:pPr>
            <a:r>
              <a:rPr b="0" lang="en-US" sz="1600" spc="-1" strike="noStrike">
                <a:solidFill>
                  <a:srgbClr val="000000"/>
                </a:solidFill>
                <a:latin typeface="Arial"/>
              </a:rPr>
              <a:t>ShowStudent()</a:t>
            </a:r>
            <a:endParaRPr b="0" lang="en-US" sz="1600" spc="-1" strike="noStrike">
              <a:latin typeface="Arial"/>
            </a:endParaRPr>
          </a:p>
        </p:txBody>
      </p:sp>
      <p:sp>
        <p:nvSpPr>
          <p:cNvPr id="321" name="Line 16"/>
          <p:cNvSpPr/>
          <p:nvPr/>
        </p:nvSpPr>
        <p:spPr>
          <a:xfrm flipV="1">
            <a:off x="3962160" y="3352680"/>
            <a:ext cx="0" cy="457200"/>
          </a:xfrm>
          <a:prstGeom prst="line">
            <a:avLst/>
          </a:prstGeom>
          <a:ln w="25560">
            <a:solidFill>
              <a:srgbClr val="ff0000"/>
            </a:solidFill>
            <a:round/>
            <a:tailEnd len="med" type="arrow" w="lg"/>
          </a:ln>
        </p:spPr>
        <p:style>
          <a:lnRef idx="0"/>
          <a:fillRef idx="0"/>
          <a:effectRef idx="0"/>
          <a:fontRef idx="minor"/>
        </p:style>
      </p:sp>
      <p:sp>
        <p:nvSpPr>
          <p:cNvPr id="322" name="CustomShape 17"/>
          <p:cNvSpPr/>
          <p:nvPr/>
        </p:nvSpPr>
        <p:spPr>
          <a:xfrm>
            <a:off x="5638680" y="1752480"/>
            <a:ext cx="3352320" cy="4205160"/>
          </a:xfrm>
          <a:prstGeom prst="rect">
            <a:avLst/>
          </a:prstGeom>
          <a:solidFill>
            <a:schemeClr val="accent3">
              <a:lumMod val="95000"/>
            </a:schemeClr>
          </a:solidFill>
          <a:ln>
            <a:solidFill>
              <a:schemeClr val="tx1"/>
            </a:solid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Arial"/>
              </a:rPr>
              <a:t>class</a:t>
            </a:r>
            <a:r>
              <a:rPr b="0" lang="en-US" sz="1800" spc="-1" strike="noStrike">
                <a:solidFill>
                  <a:srgbClr val="000000"/>
                </a:solidFill>
                <a:latin typeface="Arial"/>
              </a:rPr>
              <a:t> Person {</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private:</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char name[100];</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int age;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void Show();</a:t>
            </a:r>
            <a:endParaRPr b="0" lang="en-US" sz="1800" spc="-1" strike="noStrike">
              <a:latin typeface="Arial"/>
            </a:endParaRPr>
          </a:p>
          <a:p>
            <a:pPr>
              <a:lnSpc>
                <a:spcPct val="100000"/>
              </a:lnSpc>
            </a:pPr>
            <a:r>
              <a:rPr b="0" lang="en-US" sz="1800" spc="-1" strike="noStrike">
                <a:solidFill>
                  <a:srgbClr val="000000"/>
                </a:solidFill>
                <a:latin typeface="Arial"/>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rPr>
              <a:t>class</a:t>
            </a:r>
            <a:r>
              <a:rPr b="0" lang="en-US" sz="1800" spc="-1" strike="noStrike">
                <a:solidFill>
                  <a:srgbClr val="000000"/>
                </a:solidFill>
                <a:latin typeface="Arial"/>
              </a:rPr>
              <a:t> Student: </a:t>
            </a:r>
            <a:r>
              <a:rPr b="1" lang="en-US" sz="1800" spc="-1" strike="noStrike">
                <a:solidFill>
                  <a:srgbClr val="000000"/>
                </a:solidFill>
                <a:latin typeface="Arial"/>
              </a:rPr>
              <a:t>public Person</a:t>
            </a:r>
            <a:r>
              <a:rPr b="0" lang="en-US" sz="1800" spc="-1" strike="noStrike">
                <a:solidFill>
                  <a:srgbClr val="000000"/>
                </a:solidFill>
                <a:latin typeface="Arial"/>
              </a:rPr>
              <a:t> {</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int roll_ID;</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char school[200];</a:t>
            </a:r>
            <a:endParaRPr b="0" lang="en-US" sz="1800" spc="-1" strike="noStrike">
              <a:latin typeface="Arial"/>
            </a:endParaRPr>
          </a:p>
          <a:p>
            <a:pPr>
              <a:lnSpc>
                <a:spcPct val="100000"/>
              </a:lnSpc>
            </a:pPr>
            <a:r>
              <a:rPr b="0" lang="en-US" sz="1800" spc="-1" strike="noStrike">
                <a:solidFill>
                  <a:srgbClr val="000000"/>
                </a:solidFill>
                <a:latin typeface="Arial"/>
              </a:rPr>
              <a:t>   </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void ShowStudent();</a:t>
            </a:r>
            <a:endParaRPr b="0" lang="en-US" sz="1800" spc="-1" strike="noStrike">
              <a:latin typeface="Arial"/>
            </a:endParaRPr>
          </a:p>
          <a:p>
            <a:pPr>
              <a:lnSpc>
                <a:spcPct val="100000"/>
              </a:lnSpc>
            </a:pPr>
            <a:r>
              <a:rPr b="0" lang="en-US" sz="1800" spc="-1" strike="noStrike">
                <a:solidFill>
                  <a:srgbClr val="000000"/>
                </a:solidFill>
                <a:latin typeface="Arial"/>
              </a:rPr>
              <a:t>};</a:t>
            </a:r>
            <a:endParaRPr b="0" lang="en-US" sz="1800" spc="-1" strike="noStrike">
              <a:latin typeface="Arial"/>
            </a:endParaRPr>
          </a:p>
        </p:txBody>
      </p:sp>
      <p:sp>
        <p:nvSpPr>
          <p:cNvPr id="323" name="CustomShape 18"/>
          <p:cNvSpPr/>
          <p:nvPr/>
        </p:nvSpPr>
        <p:spPr>
          <a:xfrm>
            <a:off x="2514600" y="3276720"/>
            <a:ext cx="456840" cy="304560"/>
          </a:xfrm>
          <a:prstGeom prst="rightArrow">
            <a:avLst>
              <a:gd name="adj1" fmla="val 50000"/>
              <a:gd name="adj2" fmla="val 50000"/>
            </a:avLst>
          </a:prstGeom>
          <a:solidFill>
            <a:srgbClr val="ffff00"/>
          </a:solidFill>
          <a:ln w="9360">
            <a:solidFill>
              <a:schemeClr val="tx1"/>
            </a:solidFill>
            <a:round/>
          </a:ln>
        </p:spPr>
        <p:style>
          <a:lnRef idx="0"/>
          <a:fillRef idx="0"/>
          <a:effectRef idx="0"/>
          <a:fontRef idx="minor"/>
        </p:style>
      </p:sp>
      <p:sp>
        <p:nvSpPr>
          <p:cNvPr id="324" name="CustomShape 19"/>
          <p:cNvSpPr/>
          <p:nvPr/>
        </p:nvSpPr>
        <p:spPr>
          <a:xfrm>
            <a:off x="5105520" y="3276720"/>
            <a:ext cx="456840" cy="304560"/>
          </a:xfrm>
          <a:prstGeom prst="rightArrow">
            <a:avLst>
              <a:gd name="adj1" fmla="val 50000"/>
              <a:gd name="adj2" fmla="val 50000"/>
            </a:avLst>
          </a:prstGeom>
          <a:solidFill>
            <a:srgbClr val="ffff00"/>
          </a:solidFill>
          <a:ln w="9360">
            <a:solidFill>
              <a:schemeClr val="tx1"/>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140"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DE3B9B1C-1452-483F-A535-79E5E1304ECA}"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141"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1. Các đặc điểm mới của C++ so với C</a:t>
            </a:r>
            <a:endParaRPr b="0" lang="en-US" sz="3600" spc="-1" strike="noStrike">
              <a:solidFill>
                <a:srgbClr val="000000"/>
              </a:solidFill>
              <a:latin typeface="Arial"/>
            </a:endParaRPr>
          </a:p>
        </p:txBody>
      </p:sp>
      <p:sp>
        <p:nvSpPr>
          <p:cNvPr id="142" name="TextShape 4"/>
          <p:cNvSpPr txBox="1"/>
          <p:nvPr/>
        </p:nvSpPr>
        <p:spPr>
          <a:xfrm>
            <a:off x="457200" y="1600200"/>
            <a:ext cx="8229240" cy="4530240"/>
          </a:xfrm>
          <a:prstGeom prst="rect">
            <a:avLst/>
          </a:prstGeom>
          <a:noFill/>
          <a:ln w="9360">
            <a:noFill/>
          </a:ln>
        </p:spPr>
        <p:txBody>
          <a:bodyPr>
            <a:noAutofit/>
          </a:bodyPr>
          <a:p>
            <a:pPr marL="343080" indent="-342720">
              <a:lnSpc>
                <a:spcPct val="80000"/>
              </a:lnSpc>
              <a:spcBef>
                <a:spcPts val="720"/>
              </a:spcBef>
              <a:spcAft>
                <a:spcPts val="431"/>
              </a:spcAft>
              <a:buClr>
                <a:srgbClr val="cc9900"/>
              </a:buClr>
              <a:buSzPct val="65000"/>
              <a:buFont typeface="Wingdings" charset="2"/>
              <a:buChar char=""/>
            </a:pPr>
            <a:r>
              <a:rPr b="0" lang="en-US" sz="2000" spc="-1" strike="noStrike">
                <a:solidFill>
                  <a:srgbClr val="000000"/>
                </a:solidFill>
                <a:latin typeface="Arial"/>
              </a:rPr>
              <a:t>C++ bổ sung khả năng lập trình hướng đối tượng (HĐT) với các khái niệm và các thành phần mới như: </a:t>
            </a:r>
            <a:r>
              <a:rPr b="1" lang="en-US" sz="2000" spc="-1" strike="noStrike">
                <a:solidFill>
                  <a:srgbClr val="000000"/>
                </a:solidFill>
                <a:latin typeface="Arial"/>
              </a:rPr>
              <a:t>lớp</a:t>
            </a:r>
            <a:r>
              <a:rPr b="0" lang="en-US" sz="2000" spc="-1" strike="noStrike">
                <a:solidFill>
                  <a:srgbClr val="000000"/>
                </a:solidFill>
                <a:latin typeface="Arial"/>
              </a:rPr>
              <a:t>, </a:t>
            </a:r>
            <a:r>
              <a:rPr b="1" lang="en-US" sz="2000" spc="-1" strike="noStrike">
                <a:solidFill>
                  <a:srgbClr val="000000"/>
                </a:solidFill>
                <a:latin typeface="Arial"/>
              </a:rPr>
              <a:t>đối tượng</a:t>
            </a:r>
            <a:r>
              <a:rPr b="0" lang="en-US" sz="2000" spc="-1" strike="noStrike">
                <a:solidFill>
                  <a:srgbClr val="000000"/>
                </a:solidFill>
                <a:latin typeface="Arial"/>
              </a:rPr>
              <a:t>, </a:t>
            </a:r>
            <a:r>
              <a:rPr b="1" lang="en-US" sz="2000" spc="-1" strike="noStrike">
                <a:solidFill>
                  <a:srgbClr val="000000"/>
                </a:solidFill>
                <a:latin typeface="Arial"/>
              </a:rPr>
              <a:t>sự che dấu thông tin</a:t>
            </a:r>
            <a:r>
              <a:rPr b="0" lang="en-US" sz="2000" spc="-1" strike="noStrike">
                <a:solidFill>
                  <a:srgbClr val="000000"/>
                </a:solidFill>
                <a:latin typeface="Arial"/>
              </a:rPr>
              <a:t>, </a:t>
            </a:r>
            <a:r>
              <a:rPr b="1" lang="en-US" sz="2000" spc="-1" strike="noStrike">
                <a:solidFill>
                  <a:srgbClr val="000000"/>
                </a:solidFill>
                <a:latin typeface="Arial"/>
              </a:rPr>
              <a:t>sự kế thừa</a:t>
            </a:r>
            <a:r>
              <a:rPr b="0" lang="en-US" sz="2000" spc="-1" strike="noStrike">
                <a:solidFill>
                  <a:srgbClr val="000000"/>
                </a:solidFill>
                <a:latin typeface="Arial"/>
              </a:rPr>
              <a:t>, </a:t>
            </a:r>
            <a:r>
              <a:rPr b="1" lang="en-US" sz="2000" spc="-1" strike="noStrike">
                <a:solidFill>
                  <a:srgbClr val="000000"/>
                </a:solidFill>
                <a:latin typeface="Arial"/>
              </a:rPr>
              <a:t>sự đa hình</a:t>
            </a:r>
            <a:r>
              <a:rPr b="0" lang="en-US" sz="2000" spc="-1" strike="noStrike">
                <a:solidFill>
                  <a:srgbClr val="000000"/>
                </a:solidFill>
                <a:latin typeface="Arial"/>
              </a:rPr>
              <a:t>,…Điều đó tạo cho C++ khả năng tổ chức chương trình theo cả phương pháp lập trình hướng chức năng và hướng đối tượng-một </a:t>
            </a:r>
            <a:r>
              <a:rPr b="0" i="1" lang="en-US" sz="2000" spc="-1" strike="noStrike">
                <a:solidFill>
                  <a:srgbClr val="000000"/>
                </a:solidFill>
                <a:latin typeface="Arial"/>
              </a:rPr>
              <a:t>ngôn ngữ lập trình lai</a:t>
            </a:r>
            <a:r>
              <a:rPr b="0" lang="en-US" sz="2000" spc="-1" strike="noStrike">
                <a:solidFill>
                  <a:srgbClr val="000000"/>
                </a:solidFill>
                <a:latin typeface="Arial"/>
              </a:rPr>
              <a:t>.</a:t>
            </a:r>
            <a:endParaRPr b="0" lang="en-US" sz="2000" spc="-1" strike="noStrike">
              <a:solidFill>
                <a:srgbClr val="000000"/>
              </a:solidFill>
              <a:latin typeface="Arial"/>
              <a:ea typeface="Noto Sans CJK SC"/>
            </a:endParaRPr>
          </a:p>
          <a:p>
            <a:pPr marL="343080" indent="-342720">
              <a:lnSpc>
                <a:spcPct val="80000"/>
              </a:lnSpc>
              <a:spcBef>
                <a:spcPts val="1729"/>
              </a:spcBef>
              <a:spcAft>
                <a:spcPts val="431"/>
              </a:spcAft>
              <a:buClr>
                <a:srgbClr val="cc9900"/>
              </a:buClr>
              <a:buSzPct val="65000"/>
              <a:buFont typeface="Wingdings" charset="2"/>
              <a:buChar char=""/>
            </a:pPr>
            <a:r>
              <a:rPr b="0" lang="en-US" sz="2000" spc="-1" strike="noStrike">
                <a:solidFill>
                  <a:srgbClr val="000000"/>
                </a:solidFill>
                <a:latin typeface="Arial"/>
              </a:rPr>
              <a:t>Cho phép </a:t>
            </a:r>
            <a:r>
              <a:rPr b="1" lang="en-US" sz="2000" spc="-1" strike="noStrike">
                <a:solidFill>
                  <a:srgbClr val="000000"/>
                </a:solidFill>
                <a:latin typeface="Arial"/>
              </a:rPr>
              <a:t>định nghĩa chồng các hàm</a:t>
            </a:r>
            <a:r>
              <a:rPr b="0" lang="en-US" sz="2000" spc="-1" strike="noStrike">
                <a:solidFill>
                  <a:srgbClr val="000000"/>
                </a:solidFill>
                <a:latin typeface="Arial"/>
              </a:rPr>
              <a:t>, tức là các hàm có thể trùng tên với nhau trong cùng phạm vi định nghĩa và sử dụng.</a:t>
            </a:r>
            <a:endParaRPr b="0" lang="en-US" sz="2000" spc="-1" strike="noStrike">
              <a:solidFill>
                <a:srgbClr val="000000"/>
              </a:solidFill>
              <a:latin typeface="Arial"/>
              <a:ea typeface="Noto Sans CJK SC"/>
            </a:endParaRPr>
          </a:p>
          <a:p>
            <a:pPr marL="343080" indent="-342720">
              <a:lnSpc>
                <a:spcPct val="80000"/>
              </a:lnSpc>
              <a:spcBef>
                <a:spcPts val="1729"/>
              </a:spcBef>
              <a:spcAft>
                <a:spcPts val="431"/>
              </a:spcAft>
              <a:buClr>
                <a:srgbClr val="cc9900"/>
              </a:buClr>
              <a:buSzPct val="65000"/>
              <a:buFont typeface="Wingdings" charset="2"/>
              <a:buChar char=""/>
            </a:pPr>
            <a:r>
              <a:rPr b="0" lang="en-US" sz="2000" spc="-1" strike="noStrike">
                <a:solidFill>
                  <a:srgbClr val="000000"/>
                </a:solidFill>
                <a:latin typeface="Arial"/>
              </a:rPr>
              <a:t>Cho phép tạo các </a:t>
            </a:r>
            <a:r>
              <a:rPr b="1" lang="en-US" sz="2000" spc="-1" strike="noStrike">
                <a:solidFill>
                  <a:srgbClr val="000000"/>
                </a:solidFill>
                <a:latin typeface="Arial"/>
              </a:rPr>
              <a:t>mẫu </a:t>
            </a:r>
            <a:r>
              <a:rPr b="0" lang="en-US" sz="2000" spc="-1" strike="noStrike">
                <a:solidFill>
                  <a:srgbClr val="000000"/>
                </a:solidFill>
                <a:latin typeface="Arial"/>
              </a:rPr>
              <a:t>(template): </a:t>
            </a:r>
            <a:r>
              <a:rPr b="1" lang="en-US" sz="2000" spc="-1" strike="noStrike">
                <a:solidFill>
                  <a:srgbClr val="000000"/>
                </a:solidFill>
                <a:latin typeface="Arial"/>
              </a:rPr>
              <a:t>mẫu hàm </a:t>
            </a:r>
            <a:r>
              <a:rPr b="0" lang="en-US" sz="2000" spc="-1" strike="noStrike">
                <a:solidFill>
                  <a:srgbClr val="000000"/>
                </a:solidFill>
                <a:latin typeface="Arial"/>
              </a:rPr>
              <a:t>và </a:t>
            </a:r>
            <a:r>
              <a:rPr b="1" lang="en-US" sz="2000" spc="-1" strike="noStrike">
                <a:solidFill>
                  <a:srgbClr val="000000"/>
                </a:solidFill>
                <a:latin typeface="Arial"/>
              </a:rPr>
              <a:t>mẫu lớp</a:t>
            </a:r>
            <a:r>
              <a:rPr b="0" lang="en-US" sz="2000" spc="-1" strike="noStrike">
                <a:solidFill>
                  <a:srgbClr val="000000"/>
                </a:solidFill>
                <a:latin typeface="Arial"/>
              </a:rPr>
              <a:t>.</a:t>
            </a:r>
            <a:endParaRPr b="0" lang="en-US" sz="2000" spc="-1" strike="noStrike">
              <a:solidFill>
                <a:srgbClr val="000000"/>
              </a:solidFill>
              <a:latin typeface="Arial"/>
              <a:ea typeface="Noto Sans CJK SC"/>
            </a:endParaRPr>
          </a:p>
          <a:p>
            <a:pPr marL="343080" indent="-342720">
              <a:lnSpc>
                <a:spcPct val="80000"/>
              </a:lnSpc>
              <a:spcBef>
                <a:spcPts val="1729"/>
              </a:spcBef>
              <a:spcAft>
                <a:spcPts val="431"/>
              </a:spcAft>
              <a:buClr>
                <a:srgbClr val="cc9900"/>
              </a:buClr>
              <a:buSzPct val="65000"/>
              <a:buFont typeface="Wingdings" charset="2"/>
              <a:buChar char=""/>
            </a:pPr>
            <a:r>
              <a:rPr b="0" lang="en-US" sz="2000" spc="-1" strike="noStrike">
                <a:solidFill>
                  <a:srgbClr val="000000"/>
                </a:solidFill>
                <a:latin typeface="Arial"/>
              </a:rPr>
              <a:t>Cho phép các hàm có các </a:t>
            </a:r>
            <a:r>
              <a:rPr b="1" lang="en-US" sz="2000" spc="-1" strike="noStrike">
                <a:solidFill>
                  <a:srgbClr val="000000"/>
                </a:solidFill>
                <a:latin typeface="Arial"/>
              </a:rPr>
              <a:t>tham số nhận giá trị mặc định</a:t>
            </a:r>
            <a:r>
              <a:rPr b="0" lang="en-US" sz="2000" spc="-1" strike="noStrike">
                <a:solidFill>
                  <a:srgbClr val="000000"/>
                </a:solidFill>
                <a:latin typeface="Arial"/>
              </a:rPr>
              <a:t>.</a:t>
            </a:r>
            <a:endParaRPr b="0" lang="en-US" sz="2000" spc="-1" strike="noStrike">
              <a:solidFill>
                <a:srgbClr val="000000"/>
              </a:solidFill>
              <a:latin typeface="Arial"/>
              <a:ea typeface="Noto Sans CJK SC"/>
            </a:endParaRPr>
          </a:p>
          <a:p>
            <a:pPr marL="343080" indent="-342720">
              <a:lnSpc>
                <a:spcPct val="80000"/>
              </a:lnSpc>
              <a:spcBef>
                <a:spcPts val="1729"/>
              </a:spcBef>
              <a:spcAft>
                <a:spcPts val="431"/>
              </a:spcAft>
              <a:buClr>
                <a:srgbClr val="cc9900"/>
              </a:buClr>
              <a:buSzPct val="65000"/>
              <a:buFont typeface="Wingdings" charset="2"/>
              <a:buChar char=""/>
            </a:pPr>
            <a:r>
              <a:rPr b="0" lang="en-US" sz="2000" spc="-1" strike="noStrike">
                <a:solidFill>
                  <a:srgbClr val="000000"/>
                </a:solidFill>
                <a:latin typeface="Arial"/>
              </a:rPr>
              <a:t>Bổ sung các lớp nhập/xuất mới nhằm đơn giản hoá các thao tác nhập/ xuất, tăng tính mở của các thao tác này khi phải nhập/xuất dữ liệu với các kiểu dữ liệu hay các đối tượng mới.</a:t>
            </a:r>
            <a:endParaRPr b="0" lang="en-US" sz="2000" spc="-1" strike="noStrike">
              <a:solidFill>
                <a:srgbClr val="000000"/>
              </a:solidFill>
              <a:latin typeface="Arial"/>
              <a:ea typeface="Noto Sans CJK SC"/>
            </a:endParaRPr>
          </a:p>
          <a:p>
            <a:pPr>
              <a:lnSpc>
                <a:spcPct val="80000"/>
              </a:lnSpc>
              <a:spcBef>
                <a:spcPts val="360"/>
              </a:spcBef>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326"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6C023064-BA08-4DC8-BBB7-C956FEF501AC}"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327"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Kế thừa</a:t>
            </a:r>
            <a:endParaRPr b="0" lang="en-US" sz="3600" spc="-1" strike="noStrike">
              <a:solidFill>
                <a:srgbClr val="000000"/>
              </a:solidFill>
              <a:latin typeface="Arial"/>
            </a:endParaRPr>
          </a:p>
        </p:txBody>
      </p:sp>
      <p:sp>
        <p:nvSpPr>
          <p:cNvPr id="328" name="TextShape 4"/>
          <p:cNvSpPr txBox="1"/>
          <p:nvPr/>
        </p:nvSpPr>
        <p:spPr>
          <a:xfrm>
            <a:off x="457200" y="1600200"/>
            <a:ext cx="8229240" cy="4530240"/>
          </a:xfrm>
          <a:prstGeom prst="rect">
            <a:avLst/>
          </a:prstGeom>
          <a:noFill/>
          <a:ln w="9360">
            <a:noFill/>
          </a:ln>
        </p:spPr>
        <p:txBody>
          <a:bodyPr>
            <a:noAutofit/>
          </a:bodyPr>
          <a:p>
            <a:pPr marL="343080" indent="-342720">
              <a:lnSpc>
                <a:spcPct val="100000"/>
              </a:lnSpc>
              <a:spcBef>
                <a:spcPts val="601"/>
              </a:spcBef>
              <a:buClr>
                <a:srgbClr val="cc9900"/>
              </a:buClr>
              <a:buSzPct val="65000"/>
              <a:buFont typeface="Wingdings" charset="2"/>
              <a:buChar char=""/>
            </a:pPr>
            <a:r>
              <a:rPr b="0" lang="en-US" sz="3000" spc="-1" strike="noStrike">
                <a:solidFill>
                  <a:srgbClr val="000000"/>
                </a:solidFill>
                <a:latin typeface="Arial"/>
              </a:rPr>
              <a:t>Phân loại kế thừa</a:t>
            </a:r>
            <a:endParaRPr b="0" lang="en-US" sz="3000" spc="-1" strike="noStrike">
              <a:solidFill>
                <a:srgbClr val="000000"/>
              </a:solidFill>
              <a:latin typeface="Arial"/>
            </a:endParaRPr>
          </a:p>
          <a:p>
            <a:pPr lvl="1" marL="669960" indent="-325080">
              <a:lnSpc>
                <a:spcPct val="100000"/>
              </a:lnSpc>
              <a:spcBef>
                <a:spcPts val="519"/>
              </a:spcBef>
              <a:buClr>
                <a:srgbClr val="3b812f"/>
              </a:buClr>
              <a:buSzPct val="60000"/>
              <a:buFont typeface="Wingdings" charset="2"/>
              <a:buChar char=""/>
            </a:pPr>
            <a:r>
              <a:rPr b="0" lang="en-US" sz="2600" spc="-1" strike="noStrike">
                <a:solidFill>
                  <a:srgbClr val="000000"/>
                </a:solidFill>
                <a:latin typeface="Arial"/>
              </a:rPr>
              <a:t>Theo số lượng lớp cơ sở</a:t>
            </a:r>
            <a:endParaRPr b="0" lang="en-US" sz="2600" spc="-1" strike="noStrike">
              <a:solidFill>
                <a:srgbClr val="000000"/>
              </a:solidFill>
              <a:latin typeface="Arial"/>
            </a:endParaRPr>
          </a:p>
          <a:p>
            <a:pPr lvl="2" marL="1022400" indent="-350640">
              <a:lnSpc>
                <a:spcPct val="100000"/>
              </a:lnSpc>
              <a:spcBef>
                <a:spcPts val="439"/>
              </a:spcBef>
              <a:buClr>
                <a:srgbClr val="cc9900"/>
              </a:buClr>
              <a:buSzPct val="65000"/>
              <a:buFont typeface="Wingdings" charset="2"/>
              <a:buChar char=""/>
            </a:pPr>
            <a:r>
              <a:rPr b="1" lang="en-US" sz="2200" spc="-1" strike="noStrike">
                <a:solidFill>
                  <a:srgbClr val="000000"/>
                </a:solidFill>
                <a:latin typeface="Arial"/>
              </a:rPr>
              <a:t>Kế thừa đơn</a:t>
            </a:r>
            <a:r>
              <a:rPr b="0" lang="en-US" sz="2200" spc="-1" strike="noStrike">
                <a:solidFill>
                  <a:srgbClr val="000000"/>
                </a:solidFill>
                <a:latin typeface="Arial"/>
              </a:rPr>
              <a:t>: một lớp dẫn xuất kế thừa chỉ một lớp cơ sở</a:t>
            </a:r>
            <a:endParaRPr b="0" lang="en-US" sz="2200" spc="-1" strike="noStrike">
              <a:solidFill>
                <a:srgbClr val="000000"/>
              </a:solidFill>
              <a:latin typeface="Arial"/>
            </a:endParaRPr>
          </a:p>
          <a:p>
            <a:pPr lvl="2" marL="1022400" indent="-350640">
              <a:lnSpc>
                <a:spcPct val="100000"/>
              </a:lnSpc>
              <a:spcBef>
                <a:spcPts val="439"/>
              </a:spcBef>
              <a:buClr>
                <a:srgbClr val="cc9900"/>
              </a:buClr>
              <a:buSzPct val="65000"/>
              <a:buFont typeface="Wingdings" charset="2"/>
              <a:buChar char=""/>
            </a:pPr>
            <a:r>
              <a:rPr b="1" lang="en-US" sz="2200" spc="-1" strike="noStrike">
                <a:solidFill>
                  <a:srgbClr val="000000"/>
                </a:solidFill>
                <a:latin typeface="Arial"/>
              </a:rPr>
              <a:t>Kế thừa bội</a:t>
            </a:r>
            <a:r>
              <a:rPr b="0" lang="en-US" sz="2200" spc="-1" strike="noStrike">
                <a:solidFill>
                  <a:srgbClr val="000000"/>
                </a:solidFill>
                <a:latin typeface="Arial"/>
              </a:rPr>
              <a:t>: một lớp dẫn xuất kế thừa từ 2 lớp cơ sở trở lên</a:t>
            </a:r>
            <a:endParaRPr b="0" lang="en-US" sz="2200" spc="-1" strike="noStrike">
              <a:solidFill>
                <a:srgbClr val="000000"/>
              </a:solidFill>
              <a:latin typeface="Arial"/>
            </a:endParaRPr>
          </a:p>
          <a:p>
            <a:pPr lvl="1" marL="669960" indent="-325080">
              <a:lnSpc>
                <a:spcPct val="100000"/>
              </a:lnSpc>
              <a:spcBef>
                <a:spcPts val="519"/>
              </a:spcBef>
              <a:buClr>
                <a:srgbClr val="3b812f"/>
              </a:buClr>
              <a:buSzPct val="60000"/>
              <a:buFont typeface="Wingdings" charset="2"/>
              <a:buChar char=""/>
            </a:pPr>
            <a:r>
              <a:rPr b="0" lang="en-US" sz="2600" spc="-1" strike="noStrike">
                <a:solidFill>
                  <a:srgbClr val="000000"/>
                </a:solidFill>
                <a:latin typeface="Arial"/>
              </a:rPr>
              <a:t>Theo mức độ che dấu</a:t>
            </a:r>
            <a:endParaRPr b="0" lang="en-US" sz="2600" spc="-1" strike="noStrike">
              <a:solidFill>
                <a:srgbClr val="000000"/>
              </a:solidFill>
              <a:latin typeface="Arial"/>
            </a:endParaRPr>
          </a:p>
          <a:p>
            <a:pPr lvl="2" marL="1022400" indent="-350640">
              <a:lnSpc>
                <a:spcPct val="100000"/>
              </a:lnSpc>
              <a:spcBef>
                <a:spcPts val="439"/>
              </a:spcBef>
              <a:buClr>
                <a:srgbClr val="cc9900"/>
              </a:buClr>
              <a:buSzPct val="65000"/>
              <a:buFont typeface="Wingdings" charset="2"/>
              <a:buChar char=""/>
            </a:pPr>
            <a:r>
              <a:rPr b="1" lang="en-US" sz="2200" spc="-1" strike="noStrike">
                <a:solidFill>
                  <a:srgbClr val="000000"/>
                </a:solidFill>
                <a:latin typeface="Arial"/>
              </a:rPr>
              <a:t>private</a:t>
            </a:r>
            <a:endParaRPr b="0" lang="en-US" sz="2200" spc="-1" strike="noStrike">
              <a:solidFill>
                <a:srgbClr val="000000"/>
              </a:solidFill>
              <a:latin typeface="Arial"/>
            </a:endParaRPr>
          </a:p>
          <a:p>
            <a:pPr lvl="2" marL="1022400" indent="-350640">
              <a:lnSpc>
                <a:spcPct val="100000"/>
              </a:lnSpc>
              <a:spcBef>
                <a:spcPts val="439"/>
              </a:spcBef>
              <a:buClr>
                <a:srgbClr val="cc9900"/>
              </a:buClr>
              <a:buSzPct val="65000"/>
              <a:buFont typeface="Wingdings" charset="2"/>
              <a:buChar char=""/>
            </a:pPr>
            <a:r>
              <a:rPr b="1" lang="en-US" sz="2200" spc="-1" strike="noStrike">
                <a:solidFill>
                  <a:srgbClr val="000000"/>
                </a:solidFill>
                <a:latin typeface="Arial"/>
              </a:rPr>
              <a:t>protected</a:t>
            </a:r>
            <a:endParaRPr b="0" lang="en-US" sz="2200" spc="-1" strike="noStrike">
              <a:solidFill>
                <a:srgbClr val="000000"/>
              </a:solidFill>
              <a:latin typeface="Arial"/>
            </a:endParaRPr>
          </a:p>
          <a:p>
            <a:pPr lvl="2" marL="1022400" indent="-350640">
              <a:lnSpc>
                <a:spcPct val="100000"/>
              </a:lnSpc>
              <a:spcBef>
                <a:spcPts val="439"/>
              </a:spcBef>
              <a:buClr>
                <a:srgbClr val="cc9900"/>
              </a:buClr>
              <a:buSzPct val="65000"/>
              <a:buFont typeface="Wingdings" charset="2"/>
              <a:buChar char=""/>
            </a:pPr>
            <a:r>
              <a:rPr b="1" lang="en-US" sz="2200" spc="-1" strike="noStrike">
                <a:solidFill>
                  <a:srgbClr val="000000"/>
                </a:solidFill>
                <a:latin typeface="Arial"/>
              </a:rPr>
              <a:t>public</a:t>
            </a:r>
            <a:r>
              <a:rPr b="0" lang="en-US" sz="2200" spc="-1" strike="noStrike">
                <a:solidFill>
                  <a:srgbClr val="000000"/>
                </a:solidFill>
                <a:latin typeface="Arial"/>
              </a:rPr>
              <a:t>: kiểu kế thừa thông dụng nhất</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330"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92AA818E-6860-4918-9F67-0FA54EFB1A2D}"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331"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Sự đa hình</a:t>
            </a:r>
            <a:endParaRPr b="0" lang="en-US" sz="3600" spc="-1" strike="noStrike">
              <a:solidFill>
                <a:srgbClr val="000000"/>
              </a:solidFill>
              <a:latin typeface="Arial"/>
            </a:endParaRPr>
          </a:p>
        </p:txBody>
      </p:sp>
      <p:sp>
        <p:nvSpPr>
          <p:cNvPr id="332" name="TextShape 4"/>
          <p:cNvSpPr txBox="1"/>
          <p:nvPr/>
        </p:nvSpPr>
        <p:spPr>
          <a:xfrm>
            <a:off x="457200" y="1600200"/>
            <a:ext cx="5866920" cy="4530240"/>
          </a:xfrm>
          <a:prstGeom prst="rect">
            <a:avLst/>
          </a:prstGeom>
          <a:noFill/>
          <a:ln w="9360">
            <a:noFill/>
          </a:ln>
        </p:spPr>
        <p:txBody>
          <a:bodyPr>
            <a:noAutofit/>
          </a:bodyPr>
          <a:p>
            <a:pPr marL="343080" indent="-342720">
              <a:lnSpc>
                <a:spcPct val="90000"/>
              </a:lnSpc>
              <a:spcBef>
                <a:spcPts val="420"/>
              </a:spcBef>
              <a:buClr>
                <a:srgbClr val="cc9900"/>
              </a:buClr>
              <a:buSzPct val="65000"/>
              <a:buFont typeface="Wingdings" charset="2"/>
              <a:buChar char=""/>
            </a:pPr>
            <a:r>
              <a:rPr b="1" lang="en-US" sz="2100" spc="-1" strike="noStrike">
                <a:solidFill>
                  <a:srgbClr val="000000"/>
                </a:solidFill>
                <a:latin typeface="Arial"/>
              </a:rPr>
              <a:t>Khái niệm</a:t>
            </a:r>
            <a:r>
              <a:rPr b="0" lang="en-US" sz="2100" spc="-1" strike="noStrike">
                <a:solidFill>
                  <a:srgbClr val="000000"/>
                </a:solidFill>
                <a:latin typeface="Arial"/>
              </a:rPr>
              <a:t>: đa hình xuất hiện cùng với sự kế thừa, khi trong lớp cơ sở và lớp dẫn xuất của nó có các hàm thành viên có khuôn mẫu giống nhau. Giả sử ta có một đối tượng </a:t>
            </a:r>
            <a:r>
              <a:rPr b="0" i="1" lang="en-US" sz="2100" spc="-1" strike="noStrike">
                <a:solidFill>
                  <a:srgbClr val="000000"/>
                </a:solidFill>
                <a:latin typeface="Arial"/>
              </a:rPr>
              <a:t>Obj</a:t>
            </a:r>
            <a:r>
              <a:rPr b="0" lang="en-US" sz="2100" spc="-1" strike="noStrike">
                <a:solidFill>
                  <a:srgbClr val="000000"/>
                </a:solidFill>
                <a:latin typeface="Arial"/>
              </a:rPr>
              <a:t> mà chưa biết rõ nó thuộc lớp nào, và muốn </a:t>
            </a:r>
            <a:r>
              <a:rPr b="0" i="1" lang="en-US" sz="2100" spc="-1" strike="noStrike">
                <a:solidFill>
                  <a:srgbClr val="000000"/>
                </a:solidFill>
                <a:latin typeface="Arial"/>
              </a:rPr>
              <a:t>Show </a:t>
            </a:r>
            <a:r>
              <a:rPr b="0" lang="en-US" sz="2100" spc="-1" strike="noStrike">
                <a:solidFill>
                  <a:srgbClr val="000000"/>
                </a:solidFill>
                <a:latin typeface="Arial"/>
              </a:rPr>
              <a:t>nội dung của </a:t>
            </a:r>
            <a:r>
              <a:rPr b="0" i="1" lang="en-US" sz="2100" spc="-1" strike="noStrike">
                <a:solidFill>
                  <a:srgbClr val="000000"/>
                </a:solidFill>
                <a:latin typeface="Arial"/>
              </a:rPr>
              <a:t>Obj</a:t>
            </a:r>
            <a:r>
              <a:rPr b="0" lang="en-US" sz="2100" spc="-1" strike="noStrike">
                <a:solidFill>
                  <a:srgbClr val="000000"/>
                </a:solidFill>
                <a:latin typeface="Arial"/>
              </a:rPr>
              <a:t>. Nếu </a:t>
            </a:r>
            <a:r>
              <a:rPr b="0" i="1" lang="en-US" sz="2100" spc="-1" strike="noStrike">
                <a:solidFill>
                  <a:srgbClr val="000000"/>
                </a:solidFill>
                <a:latin typeface="Arial"/>
              </a:rPr>
              <a:t>Obj </a:t>
            </a:r>
            <a:r>
              <a:rPr b="0" lang="en-US" sz="2100" spc="-1" strike="noStrike">
                <a:solidFill>
                  <a:srgbClr val="000000"/>
                </a:solidFill>
                <a:latin typeface="Arial"/>
              </a:rPr>
              <a:t>thuộc lớp </a:t>
            </a:r>
            <a:r>
              <a:rPr b="0" i="1" lang="en-US" sz="2100" spc="-1" strike="noStrike">
                <a:solidFill>
                  <a:srgbClr val="000000"/>
                </a:solidFill>
                <a:latin typeface="Arial"/>
              </a:rPr>
              <a:t>Person </a:t>
            </a:r>
            <a:r>
              <a:rPr b="0" lang="en-US" sz="2100" spc="-1" strike="noStrike">
                <a:solidFill>
                  <a:srgbClr val="000000"/>
                </a:solidFill>
                <a:latin typeface="Arial"/>
              </a:rPr>
              <a:t>thì nội dung của một </a:t>
            </a:r>
            <a:r>
              <a:rPr b="0" i="1" lang="en-US" sz="2100" spc="-1" strike="noStrike">
                <a:solidFill>
                  <a:srgbClr val="000000"/>
                </a:solidFill>
                <a:latin typeface="Arial"/>
              </a:rPr>
              <a:t>Person </a:t>
            </a:r>
            <a:r>
              <a:rPr b="0" lang="en-US" sz="2100" spc="-1" strike="noStrike">
                <a:solidFill>
                  <a:srgbClr val="000000"/>
                </a:solidFill>
                <a:latin typeface="Arial"/>
              </a:rPr>
              <a:t>sẽ được in ra. Còn nếu </a:t>
            </a:r>
            <a:r>
              <a:rPr b="0" i="1" lang="en-US" sz="2100" spc="-1" strike="noStrike">
                <a:solidFill>
                  <a:srgbClr val="000000"/>
                </a:solidFill>
                <a:latin typeface="Arial"/>
              </a:rPr>
              <a:t>Obj </a:t>
            </a:r>
            <a:r>
              <a:rPr b="0" lang="en-US" sz="2100" spc="-1" strike="noStrike">
                <a:solidFill>
                  <a:srgbClr val="000000"/>
                </a:solidFill>
                <a:latin typeface="Arial"/>
              </a:rPr>
              <a:t>thuộc lớp </a:t>
            </a:r>
            <a:r>
              <a:rPr b="0" i="1" lang="en-US" sz="2100" spc="-1" strike="noStrike">
                <a:solidFill>
                  <a:srgbClr val="000000"/>
                </a:solidFill>
                <a:latin typeface="Arial"/>
              </a:rPr>
              <a:t>Student </a:t>
            </a:r>
            <a:r>
              <a:rPr b="0" lang="en-US" sz="2100" spc="-1" strike="noStrike">
                <a:solidFill>
                  <a:srgbClr val="000000"/>
                </a:solidFill>
                <a:latin typeface="Arial"/>
              </a:rPr>
              <a:t>thì nội dung của một </a:t>
            </a:r>
            <a:r>
              <a:rPr b="0" i="1" lang="en-US" sz="2100" spc="-1" strike="noStrike">
                <a:solidFill>
                  <a:srgbClr val="000000"/>
                </a:solidFill>
                <a:latin typeface="Arial"/>
              </a:rPr>
              <a:t>Student </a:t>
            </a:r>
            <a:r>
              <a:rPr b="0" lang="en-US" sz="2100" spc="-1" strike="noStrike">
                <a:solidFill>
                  <a:srgbClr val="000000"/>
                </a:solidFill>
                <a:latin typeface="Arial"/>
              </a:rPr>
              <a:t>sẽ được in ra. Việc Obj thuộc lớp nào chỉ có thể xác định vào lúc chạy chương trình (run time), chứ không xác định được vào lúc viết và dịch chương trình (compile time). Khả năng mà một đối tượng có thể liên kết với các hàm khác nhau của các lớp khác nhau gọi là sự đa hình. </a:t>
            </a:r>
            <a:endParaRPr b="0" lang="en-US" sz="2100" spc="-1" strike="noStrike">
              <a:solidFill>
                <a:srgbClr val="000000"/>
              </a:solidFill>
              <a:latin typeface="Arial"/>
            </a:endParaRPr>
          </a:p>
        </p:txBody>
      </p:sp>
      <p:sp>
        <p:nvSpPr>
          <p:cNvPr id="333" name="CustomShape 5"/>
          <p:cNvSpPr/>
          <p:nvPr/>
        </p:nvSpPr>
        <p:spPr>
          <a:xfrm>
            <a:off x="6553080" y="1752480"/>
            <a:ext cx="1599840" cy="3805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Person</a:t>
            </a:r>
            <a:endParaRPr b="0" lang="en-US" sz="1800" spc="-1" strike="noStrike">
              <a:latin typeface="Arial"/>
            </a:endParaRPr>
          </a:p>
        </p:txBody>
      </p:sp>
      <p:sp>
        <p:nvSpPr>
          <p:cNvPr id="334" name="CustomShape 6"/>
          <p:cNvSpPr/>
          <p:nvPr/>
        </p:nvSpPr>
        <p:spPr>
          <a:xfrm>
            <a:off x="6553080" y="2133720"/>
            <a:ext cx="1599840" cy="609120"/>
          </a:xfrm>
          <a:prstGeom prst="rect">
            <a:avLst/>
          </a:prstGeom>
          <a:solidFill>
            <a:srgbClr val="ffff00"/>
          </a:solidFill>
          <a:ln w="9360">
            <a:solidFill>
              <a:schemeClr val="tx1"/>
            </a:solidFill>
            <a:miter/>
          </a:ln>
        </p:spPr>
        <p:style>
          <a:lnRef idx="0"/>
          <a:fillRef idx="0"/>
          <a:effectRef idx="0"/>
          <a:fontRef idx="minor"/>
        </p:style>
        <p:txBody>
          <a:bodyPr wrap="none" lIns="90000" rIns="90000" tIns="45000" bIns="45000" anchor="ctr">
            <a:noAutofit/>
          </a:bodyPr>
          <a:p>
            <a:pPr>
              <a:lnSpc>
                <a:spcPct val="100000"/>
              </a:lnSpc>
            </a:pPr>
            <a:r>
              <a:rPr b="0" lang="en-US" sz="1600" spc="-1" strike="noStrike">
                <a:solidFill>
                  <a:srgbClr val="000000"/>
                </a:solidFill>
                <a:latin typeface="Arial"/>
              </a:rPr>
              <a:t>Name</a:t>
            </a:r>
            <a:endParaRPr b="0" lang="en-US" sz="1600" spc="-1" strike="noStrike">
              <a:latin typeface="Arial"/>
            </a:endParaRPr>
          </a:p>
          <a:p>
            <a:pPr>
              <a:lnSpc>
                <a:spcPct val="100000"/>
              </a:lnSpc>
            </a:pPr>
            <a:r>
              <a:rPr b="0" lang="en-US" sz="1600" spc="-1" strike="noStrike">
                <a:solidFill>
                  <a:srgbClr val="000000"/>
                </a:solidFill>
                <a:latin typeface="Arial"/>
              </a:rPr>
              <a:t>Age</a:t>
            </a:r>
            <a:endParaRPr b="0" lang="en-US" sz="1600" spc="-1" strike="noStrike">
              <a:latin typeface="Arial"/>
            </a:endParaRPr>
          </a:p>
        </p:txBody>
      </p:sp>
      <p:sp>
        <p:nvSpPr>
          <p:cNvPr id="335" name="CustomShape 7"/>
          <p:cNvSpPr/>
          <p:nvPr/>
        </p:nvSpPr>
        <p:spPr>
          <a:xfrm>
            <a:off x="6553080" y="2743200"/>
            <a:ext cx="1599840" cy="609120"/>
          </a:xfrm>
          <a:prstGeom prst="rect">
            <a:avLst/>
          </a:prstGeom>
          <a:solidFill>
            <a:srgbClr val="ffff00"/>
          </a:solidFill>
          <a:ln w="9360">
            <a:solidFill>
              <a:schemeClr val="tx1"/>
            </a:solidFill>
            <a:miter/>
          </a:ln>
        </p:spPr>
        <p:style>
          <a:lnRef idx="0"/>
          <a:fillRef idx="0"/>
          <a:effectRef idx="0"/>
          <a:fontRef idx="minor"/>
        </p:style>
        <p:txBody>
          <a:bodyPr wrap="none" lIns="90000" rIns="90000" tIns="45000" bIns="45000" anchor="ctr">
            <a:noAutofit/>
          </a:bodyPr>
          <a:p>
            <a:pPr>
              <a:lnSpc>
                <a:spcPct val="100000"/>
              </a:lnSpc>
            </a:pPr>
            <a:r>
              <a:rPr b="0" lang="en-US" sz="1600" spc="-1" strike="noStrike">
                <a:solidFill>
                  <a:srgbClr val="000000"/>
                </a:solidFill>
                <a:latin typeface="Arial"/>
              </a:rPr>
              <a:t>Show()</a:t>
            </a:r>
            <a:endParaRPr b="0" lang="en-US" sz="1600" spc="-1" strike="noStrike">
              <a:latin typeface="Arial"/>
            </a:endParaRPr>
          </a:p>
        </p:txBody>
      </p:sp>
      <p:sp>
        <p:nvSpPr>
          <p:cNvPr id="336" name="CustomShape 8"/>
          <p:cNvSpPr/>
          <p:nvPr/>
        </p:nvSpPr>
        <p:spPr>
          <a:xfrm>
            <a:off x="6553080" y="3809880"/>
            <a:ext cx="1599840" cy="3805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Student</a:t>
            </a:r>
            <a:endParaRPr b="0" lang="en-US" sz="1800" spc="-1" strike="noStrike">
              <a:latin typeface="Arial"/>
            </a:endParaRPr>
          </a:p>
        </p:txBody>
      </p:sp>
      <p:sp>
        <p:nvSpPr>
          <p:cNvPr id="337" name="CustomShape 9"/>
          <p:cNvSpPr/>
          <p:nvPr/>
        </p:nvSpPr>
        <p:spPr>
          <a:xfrm>
            <a:off x="6553080" y="4191120"/>
            <a:ext cx="1599840" cy="1066320"/>
          </a:xfrm>
          <a:prstGeom prst="rect">
            <a:avLst/>
          </a:prstGeom>
          <a:solidFill>
            <a:srgbClr val="ffff00"/>
          </a:solidFill>
          <a:ln w="9360">
            <a:solidFill>
              <a:schemeClr val="tx1"/>
            </a:solidFill>
            <a:miter/>
          </a:ln>
        </p:spPr>
        <p:style>
          <a:lnRef idx="0"/>
          <a:fillRef idx="0"/>
          <a:effectRef idx="0"/>
          <a:fontRef idx="minor"/>
        </p:style>
        <p:txBody>
          <a:bodyPr wrap="none" lIns="90000" rIns="90000" tIns="45000" bIns="45000" anchor="ctr">
            <a:noAutofit/>
          </a:bodyPr>
          <a:p>
            <a:pPr>
              <a:lnSpc>
                <a:spcPct val="100000"/>
              </a:lnSpc>
            </a:pPr>
            <a:r>
              <a:rPr b="0" lang="en-US" sz="1600" spc="-1" strike="noStrike">
                <a:solidFill>
                  <a:srgbClr val="000000"/>
                </a:solidFill>
                <a:latin typeface="Arial"/>
              </a:rPr>
              <a:t>Name</a:t>
            </a:r>
            <a:endParaRPr b="0" lang="en-US" sz="1600" spc="-1" strike="noStrike">
              <a:latin typeface="Arial"/>
            </a:endParaRPr>
          </a:p>
          <a:p>
            <a:pPr>
              <a:lnSpc>
                <a:spcPct val="100000"/>
              </a:lnSpc>
            </a:pPr>
            <a:r>
              <a:rPr b="0" lang="en-US" sz="1600" spc="-1" strike="noStrike">
                <a:solidFill>
                  <a:srgbClr val="000000"/>
                </a:solidFill>
                <a:latin typeface="Arial"/>
              </a:rPr>
              <a:t>Age</a:t>
            </a:r>
            <a:endParaRPr b="0" lang="en-US" sz="1600" spc="-1" strike="noStrike">
              <a:latin typeface="Arial"/>
            </a:endParaRPr>
          </a:p>
          <a:p>
            <a:pPr>
              <a:lnSpc>
                <a:spcPct val="100000"/>
              </a:lnSpc>
            </a:pPr>
            <a:r>
              <a:rPr b="0" lang="en-US" sz="1600" spc="-1" strike="noStrike">
                <a:solidFill>
                  <a:srgbClr val="000000"/>
                </a:solidFill>
                <a:latin typeface="Arial"/>
              </a:rPr>
              <a:t>Roll_ID</a:t>
            </a:r>
            <a:endParaRPr b="0" lang="en-US" sz="1600" spc="-1" strike="noStrike">
              <a:latin typeface="Arial"/>
            </a:endParaRPr>
          </a:p>
          <a:p>
            <a:pPr>
              <a:lnSpc>
                <a:spcPct val="100000"/>
              </a:lnSpc>
            </a:pPr>
            <a:r>
              <a:rPr b="0" lang="en-US" sz="1600" spc="-1" strike="noStrike">
                <a:solidFill>
                  <a:srgbClr val="000000"/>
                </a:solidFill>
                <a:latin typeface="Arial"/>
              </a:rPr>
              <a:t>School</a:t>
            </a:r>
            <a:endParaRPr b="0" lang="en-US" sz="1600" spc="-1" strike="noStrike">
              <a:latin typeface="Arial"/>
            </a:endParaRPr>
          </a:p>
        </p:txBody>
      </p:sp>
      <p:sp>
        <p:nvSpPr>
          <p:cNvPr id="338" name="CustomShape 10"/>
          <p:cNvSpPr/>
          <p:nvPr/>
        </p:nvSpPr>
        <p:spPr>
          <a:xfrm>
            <a:off x="6553080" y="5257800"/>
            <a:ext cx="1599840" cy="609120"/>
          </a:xfrm>
          <a:prstGeom prst="rect">
            <a:avLst/>
          </a:prstGeom>
          <a:solidFill>
            <a:srgbClr val="ffff00"/>
          </a:solidFill>
          <a:ln w="9360">
            <a:solidFill>
              <a:schemeClr val="tx1"/>
            </a:solidFill>
            <a:miter/>
          </a:ln>
        </p:spPr>
        <p:style>
          <a:lnRef idx="0"/>
          <a:fillRef idx="0"/>
          <a:effectRef idx="0"/>
          <a:fontRef idx="minor"/>
        </p:style>
        <p:txBody>
          <a:bodyPr wrap="none" lIns="90000" rIns="90000" tIns="45000" bIns="45000" anchor="ctr">
            <a:noAutofit/>
          </a:bodyPr>
          <a:p>
            <a:pPr>
              <a:lnSpc>
                <a:spcPct val="100000"/>
              </a:lnSpc>
            </a:pPr>
            <a:r>
              <a:rPr b="0" lang="en-US" sz="1600" spc="-1" strike="noStrike">
                <a:solidFill>
                  <a:srgbClr val="000000"/>
                </a:solidFill>
                <a:latin typeface="Arial"/>
              </a:rPr>
              <a:t>Show()</a:t>
            </a:r>
            <a:endParaRPr b="0" lang="en-US" sz="1600" spc="-1" strike="noStrike">
              <a:latin typeface="Arial"/>
            </a:endParaRPr>
          </a:p>
        </p:txBody>
      </p:sp>
      <p:sp>
        <p:nvSpPr>
          <p:cNvPr id="339" name="Line 11"/>
          <p:cNvSpPr/>
          <p:nvPr/>
        </p:nvSpPr>
        <p:spPr>
          <a:xfrm flipV="1">
            <a:off x="7391160" y="3352680"/>
            <a:ext cx="0" cy="457200"/>
          </a:xfrm>
          <a:prstGeom prst="line">
            <a:avLst/>
          </a:prstGeom>
          <a:ln w="9360">
            <a:solidFill>
              <a:schemeClr val="tx1"/>
            </a:solidFill>
            <a:round/>
            <a:tailEnd len="med" type="arrow" w="lg"/>
          </a:ln>
        </p:spPr>
        <p:style>
          <a:lnRef idx="0"/>
          <a:fillRef idx="0"/>
          <a:effectRef idx="0"/>
          <a:fontRef idx="minor"/>
        </p:style>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341"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91D46EBB-2305-4CD4-A330-0D5B66AFF645}"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342"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Sự đa hình</a:t>
            </a:r>
            <a:endParaRPr b="0" lang="en-US" sz="3600" spc="-1" strike="noStrike">
              <a:solidFill>
                <a:srgbClr val="000000"/>
              </a:solidFill>
              <a:latin typeface="Arial"/>
            </a:endParaRPr>
          </a:p>
        </p:txBody>
      </p:sp>
      <p:sp>
        <p:nvSpPr>
          <p:cNvPr id="343" name="TextShape 4"/>
          <p:cNvSpPr txBox="1"/>
          <p:nvPr/>
        </p:nvSpPr>
        <p:spPr>
          <a:xfrm>
            <a:off x="457200" y="1600200"/>
            <a:ext cx="8229240" cy="4530240"/>
          </a:xfrm>
          <a:prstGeom prst="rect">
            <a:avLst/>
          </a:prstGeom>
          <a:noFill/>
          <a:ln w="9360">
            <a:noFill/>
          </a:ln>
        </p:spPr>
        <p:txBody>
          <a:bodyPr>
            <a:noAutofit/>
          </a:bodyPr>
          <a:p>
            <a:pPr marL="343080" indent="-342720">
              <a:lnSpc>
                <a:spcPct val="100000"/>
              </a:lnSpc>
              <a:spcBef>
                <a:spcPts val="601"/>
              </a:spcBef>
              <a:buClr>
                <a:srgbClr val="cc9900"/>
              </a:buClr>
              <a:buSzPct val="65000"/>
              <a:buFont typeface="Wingdings" charset="2"/>
              <a:buChar char=""/>
            </a:pPr>
            <a:r>
              <a:rPr b="1" lang="en-US" sz="3000" spc="-1" strike="noStrike">
                <a:solidFill>
                  <a:srgbClr val="000000"/>
                </a:solidFill>
                <a:latin typeface="Arial"/>
              </a:rPr>
              <a:t>Sự khó khăn của đa hình</a:t>
            </a:r>
            <a:r>
              <a:rPr b="0" lang="en-US" sz="3000" spc="-1" strike="noStrike">
                <a:solidFill>
                  <a:srgbClr val="000000"/>
                </a:solidFill>
                <a:latin typeface="Arial"/>
              </a:rPr>
              <a:t>: chính là việc xác định hàm Show() của lớp nào phải được xác định vào lúc chạy, chứ không phải lúc dịch.</a:t>
            </a:r>
            <a:endParaRPr b="0" lang="en-US" sz="3000" spc="-1" strike="noStrike">
              <a:solidFill>
                <a:srgbClr val="000000"/>
              </a:solidFill>
              <a:latin typeface="Arial"/>
            </a:endParaRPr>
          </a:p>
          <a:p>
            <a:pPr marL="343080" indent="-342720">
              <a:lnSpc>
                <a:spcPct val="100000"/>
              </a:lnSpc>
              <a:spcBef>
                <a:spcPts val="601"/>
              </a:spcBef>
              <a:buClr>
                <a:srgbClr val="cc9900"/>
              </a:buClr>
              <a:buSzPct val="65000"/>
              <a:buFont typeface="Wingdings" charset="2"/>
              <a:buChar char=""/>
            </a:pPr>
            <a:r>
              <a:rPr b="1" lang="en-US" sz="3000" spc="-1" strike="noStrike">
                <a:solidFill>
                  <a:srgbClr val="000000"/>
                </a:solidFill>
                <a:latin typeface="Arial"/>
              </a:rPr>
              <a:t>Giải pháp trong C++</a:t>
            </a:r>
            <a:r>
              <a:rPr b="0" lang="en-US" sz="3000" spc="-1" strike="noStrike">
                <a:solidFill>
                  <a:srgbClr val="000000"/>
                </a:solidFill>
                <a:latin typeface="Arial"/>
              </a:rPr>
              <a:t>:</a:t>
            </a:r>
            <a:endParaRPr b="0" lang="en-US" sz="3000" spc="-1" strike="noStrike">
              <a:solidFill>
                <a:srgbClr val="000000"/>
              </a:solidFill>
              <a:latin typeface="Arial"/>
            </a:endParaRPr>
          </a:p>
          <a:p>
            <a:pPr lvl="1" marL="669960" indent="-325080">
              <a:lnSpc>
                <a:spcPct val="100000"/>
              </a:lnSpc>
              <a:spcBef>
                <a:spcPts val="519"/>
              </a:spcBef>
              <a:buClr>
                <a:srgbClr val="3b812f"/>
              </a:buClr>
              <a:buSzPct val="60000"/>
              <a:buFont typeface="Wingdings" charset="2"/>
              <a:buChar char=""/>
            </a:pPr>
            <a:r>
              <a:rPr b="0" lang="en-US" sz="2600" spc="-1" strike="noStrike">
                <a:solidFill>
                  <a:srgbClr val="000000"/>
                </a:solidFill>
                <a:latin typeface="Arial"/>
              </a:rPr>
              <a:t>Hàm ảo (virtual function)</a:t>
            </a:r>
            <a:endParaRPr b="0" lang="en-US" sz="2600" spc="-1" strike="noStrike">
              <a:solidFill>
                <a:srgbClr val="000000"/>
              </a:solidFill>
              <a:latin typeface="Arial"/>
            </a:endParaRPr>
          </a:p>
          <a:p>
            <a:pPr lvl="1" marL="669960" indent="-325080">
              <a:lnSpc>
                <a:spcPct val="100000"/>
              </a:lnSpc>
              <a:spcBef>
                <a:spcPts val="519"/>
              </a:spcBef>
              <a:buClr>
                <a:srgbClr val="3b812f"/>
              </a:buClr>
              <a:buSzPct val="60000"/>
              <a:buFont typeface="Wingdings" charset="2"/>
              <a:buChar char=""/>
            </a:pPr>
            <a:r>
              <a:rPr b="0" lang="en-US" sz="2600" spc="-1" strike="noStrike">
                <a:solidFill>
                  <a:srgbClr val="000000"/>
                </a:solidFill>
                <a:latin typeface="Arial"/>
              </a:rPr>
              <a:t>Cơ chế liên kết muộn (late binding)</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TextShape 1"/>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Sự đa hình: minh họa vấn đề</a:t>
            </a:r>
            <a:endParaRPr b="0" lang="en-US" sz="3600" spc="-1" strike="noStrike">
              <a:solidFill>
                <a:srgbClr val="000000"/>
              </a:solidFill>
              <a:latin typeface="Arial"/>
            </a:endParaRPr>
          </a:p>
        </p:txBody>
      </p:sp>
      <p:sp>
        <p:nvSpPr>
          <p:cNvPr id="345" name="TextShape 2"/>
          <p:cNvSpPr txBox="1"/>
          <p:nvPr/>
        </p:nvSpPr>
        <p:spPr>
          <a:xfrm>
            <a:off x="457200" y="1600200"/>
            <a:ext cx="8229240" cy="4530240"/>
          </a:xfrm>
          <a:prstGeom prst="rect">
            <a:avLst/>
          </a:prstGeom>
          <a:noFill/>
          <a:ln w="9360">
            <a:noFill/>
          </a:ln>
        </p:spPr>
        <p:txBody>
          <a:bodyPr>
            <a:noAutofit/>
          </a:bodyPr>
          <a:p>
            <a:pPr marL="343080" indent="-342720">
              <a:lnSpc>
                <a:spcPct val="100000"/>
              </a:lnSpc>
              <a:spcBef>
                <a:spcPts val="479"/>
              </a:spcBef>
              <a:tabLst>
                <a:tab algn="l" pos="0"/>
              </a:tabLst>
            </a:pPr>
            <a:r>
              <a:rPr b="0" lang="en-US" sz="2400" spc="-1" strike="noStrike">
                <a:solidFill>
                  <a:srgbClr val="000000"/>
                </a:solidFill>
                <a:latin typeface="Arial"/>
              </a:rPr>
              <a:t>class Person {…show();…};</a:t>
            </a:r>
            <a:endParaRPr b="0" lang="en-US" sz="2400" spc="-1" strike="noStrike">
              <a:solidFill>
                <a:srgbClr val="000000"/>
              </a:solidFill>
              <a:latin typeface="Arial"/>
            </a:endParaRPr>
          </a:p>
          <a:p>
            <a:pPr marL="343080" indent="-342720">
              <a:lnSpc>
                <a:spcPct val="100000"/>
              </a:lnSpc>
              <a:spcBef>
                <a:spcPts val="479"/>
              </a:spcBef>
              <a:tabLst>
                <a:tab algn="l" pos="0"/>
              </a:tabLst>
            </a:pPr>
            <a:r>
              <a:rPr b="0" lang="en-US" sz="2400" spc="-1" strike="noStrike">
                <a:solidFill>
                  <a:srgbClr val="000000"/>
                </a:solidFill>
                <a:latin typeface="Arial"/>
              </a:rPr>
              <a:t>class Student: public Person {…show();…};</a:t>
            </a:r>
            <a:endParaRPr b="0" lang="en-US" sz="2400" spc="-1" strike="noStrike">
              <a:solidFill>
                <a:srgbClr val="000000"/>
              </a:solidFill>
              <a:latin typeface="Arial"/>
            </a:endParaRPr>
          </a:p>
          <a:p>
            <a:pPr marL="343080" indent="-342720">
              <a:lnSpc>
                <a:spcPct val="100000"/>
              </a:lnSpc>
              <a:spcBef>
                <a:spcPts val="479"/>
              </a:spcBef>
              <a:tabLst>
                <a:tab algn="l" pos="0"/>
              </a:tabLst>
            </a:pPr>
            <a:r>
              <a:rPr b="0" lang="en-US" sz="2400" spc="-1" strike="noStrike">
                <a:solidFill>
                  <a:srgbClr val="000000"/>
                </a:solidFill>
                <a:latin typeface="Arial"/>
              </a:rPr>
              <a:t>int main() {</a:t>
            </a:r>
            <a:endParaRPr b="0" lang="en-US" sz="2400" spc="-1" strike="noStrike">
              <a:solidFill>
                <a:srgbClr val="000000"/>
              </a:solidFill>
              <a:latin typeface="Arial"/>
            </a:endParaRPr>
          </a:p>
          <a:p>
            <a:pPr marL="343080" indent="-342720">
              <a:lnSpc>
                <a:spcPct val="100000"/>
              </a:lnSpc>
              <a:spcBef>
                <a:spcPts val="479"/>
              </a:spcBef>
              <a:tabLst>
                <a:tab algn="l" pos="0"/>
              </a:tabLst>
            </a:pPr>
            <a:r>
              <a:rPr b="0" lang="en-US" sz="2400" spc="-1" strike="noStrike">
                <a:solidFill>
                  <a:srgbClr val="000000"/>
                </a:solidFill>
                <a:latin typeface="Arial"/>
              </a:rPr>
              <a:t>   </a:t>
            </a:r>
            <a:r>
              <a:rPr b="0" lang="en-US" sz="2400" spc="-1" strike="noStrike">
                <a:solidFill>
                  <a:srgbClr val="000000"/>
                </a:solidFill>
                <a:latin typeface="Arial"/>
              </a:rPr>
              <a:t>Person p, *o;</a:t>
            </a:r>
            <a:endParaRPr b="0" lang="en-US" sz="2400" spc="-1" strike="noStrike">
              <a:solidFill>
                <a:srgbClr val="000000"/>
              </a:solidFill>
              <a:latin typeface="Arial"/>
            </a:endParaRPr>
          </a:p>
          <a:p>
            <a:pPr marL="343080" indent="-342720">
              <a:lnSpc>
                <a:spcPct val="100000"/>
              </a:lnSpc>
              <a:spcBef>
                <a:spcPts val="479"/>
              </a:spcBef>
              <a:tabLst>
                <a:tab algn="l" pos="0"/>
              </a:tabLst>
            </a:pPr>
            <a:r>
              <a:rPr b="0" lang="en-US" sz="2400" spc="-1" strike="noStrike">
                <a:solidFill>
                  <a:srgbClr val="000000"/>
                </a:solidFill>
                <a:latin typeface="Arial"/>
              </a:rPr>
              <a:t>   </a:t>
            </a:r>
            <a:r>
              <a:rPr b="0" lang="en-US" sz="2400" spc="-1" strike="noStrike">
                <a:solidFill>
                  <a:srgbClr val="000000"/>
                </a:solidFill>
                <a:latin typeface="Arial"/>
              </a:rPr>
              <a:t>Student s;</a:t>
            </a:r>
            <a:endParaRPr b="0" lang="en-US" sz="2400" spc="-1" strike="noStrike">
              <a:solidFill>
                <a:srgbClr val="000000"/>
              </a:solidFill>
              <a:latin typeface="Arial"/>
            </a:endParaRPr>
          </a:p>
          <a:p>
            <a:pPr marL="343080" indent="-342720">
              <a:lnSpc>
                <a:spcPct val="100000"/>
              </a:lnSpc>
              <a:spcBef>
                <a:spcPts val="479"/>
              </a:spcBef>
              <a:tabLst>
                <a:tab algn="l" pos="0"/>
              </a:tabLst>
            </a:pPr>
            <a:r>
              <a:rPr b="0" lang="en-US" sz="2400" spc="-1" strike="noStrike">
                <a:solidFill>
                  <a:srgbClr val="000000"/>
                </a:solidFill>
                <a:latin typeface="Arial"/>
              </a:rPr>
              <a:t>   </a:t>
            </a:r>
            <a:r>
              <a:rPr b="0" lang="en-US" sz="2400" spc="-1" strike="noStrike">
                <a:solidFill>
                  <a:srgbClr val="000000"/>
                </a:solidFill>
                <a:latin typeface="Arial"/>
              </a:rPr>
              <a:t>o = &amp;p;</a:t>
            </a:r>
            <a:endParaRPr b="0" lang="en-US" sz="2400" spc="-1" strike="noStrike">
              <a:solidFill>
                <a:srgbClr val="000000"/>
              </a:solidFill>
              <a:latin typeface="Arial"/>
            </a:endParaRPr>
          </a:p>
          <a:p>
            <a:pPr marL="343080" indent="-342720">
              <a:lnSpc>
                <a:spcPct val="100000"/>
              </a:lnSpc>
              <a:spcBef>
                <a:spcPts val="479"/>
              </a:spcBef>
              <a:tabLst>
                <a:tab algn="l" pos="0"/>
              </a:tabLst>
            </a:pPr>
            <a:r>
              <a:rPr b="0" lang="en-US" sz="2400" spc="-1" strike="noStrike">
                <a:solidFill>
                  <a:srgbClr val="000000"/>
                </a:solidFill>
                <a:latin typeface="Arial"/>
              </a:rPr>
              <a:t>   </a:t>
            </a:r>
            <a:r>
              <a:rPr b="0" lang="en-US" sz="2400" spc="-1" strike="noStrike">
                <a:solidFill>
                  <a:srgbClr val="000000"/>
                </a:solidFill>
                <a:latin typeface="Arial"/>
              </a:rPr>
              <a:t>o-&gt;show();</a:t>
            </a:r>
            <a:endParaRPr b="0" lang="en-US" sz="2400" spc="-1" strike="noStrike">
              <a:solidFill>
                <a:srgbClr val="000000"/>
              </a:solidFill>
              <a:latin typeface="Arial"/>
            </a:endParaRPr>
          </a:p>
          <a:p>
            <a:pPr marL="343080" indent="-342720">
              <a:lnSpc>
                <a:spcPct val="100000"/>
              </a:lnSpc>
              <a:spcBef>
                <a:spcPts val="479"/>
              </a:spcBef>
              <a:tabLst>
                <a:tab algn="l" pos="0"/>
              </a:tabLst>
            </a:pPr>
            <a:r>
              <a:rPr b="0" lang="en-US" sz="2400" spc="-1" strike="noStrike">
                <a:solidFill>
                  <a:srgbClr val="000000"/>
                </a:solidFill>
                <a:latin typeface="Arial"/>
              </a:rPr>
              <a:t>   </a:t>
            </a:r>
            <a:r>
              <a:rPr b="0" lang="en-US" sz="2400" spc="-1" strike="noStrike">
                <a:solidFill>
                  <a:srgbClr val="000000"/>
                </a:solidFill>
                <a:latin typeface="Arial"/>
              </a:rPr>
              <a:t>o = &amp;s;</a:t>
            </a:r>
            <a:r>
              <a:rPr b="0" lang="en-US" sz="2400" spc="-1" strike="noStrike">
                <a:solidFill>
                  <a:srgbClr val="000000"/>
                </a:solidFill>
                <a:latin typeface="Arial"/>
              </a:rPr>
              <a:t>	</a:t>
            </a:r>
            <a:r>
              <a:rPr b="0" lang="en-US" sz="2400" spc="-1" strike="noStrike">
                <a:solidFill>
                  <a:srgbClr val="ff0000"/>
                </a:solidFill>
                <a:latin typeface="Arial"/>
              </a:rPr>
              <a:t>//o is assigned at runtime</a:t>
            </a:r>
            <a:endParaRPr b="0" lang="en-US" sz="2400" spc="-1" strike="noStrike">
              <a:solidFill>
                <a:srgbClr val="000000"/>
              </a:solidFill>
              <a:latin typeface="Arial"/>
            </a:endParaRPr>
          </a:p>
          <a:p>
            <a:pPr marL="343080" indent="-342720">
              <a:lnSpc>
                <a:spcPct val="100000"/>
              </a:lnSpc>
              <a:spcBef>
                <a:spcPts val="479"/>
              </a:spcBef>
              <a:tabLst>
                <a:tab algn="l" pos="0"/>
              </a:tabLst>
            </a:pPr>
            <a:r>
              <a:rPr b="0" lang="en-US" sz="2400" spc="-1" strike="noStrike">
                <a:solidFill>
                  <a:srgbClr val="000000"/>
                </a:solidFill>
                <a:latin typeface="Arial"/>
              </a:rPr>
              <a:t>   </a:t>
            </a:r>
            <a:r>
              <a:rPr b="0" lang="en-US" sz="2400" spc="-1" strike="noStrike">
                <a:solidFill>
                  <a:srgbClr val="000000"/>
                </a:solidFill>
                <a:latin typeface="Arial"/>
              </a:rPr>
              <a:t>o-&gt;show();</a:t>
            </a:r>
            <a:r>
              <a:rPr b="0" lang="en-US" sz="2400" spc="-1" strike="noStrike">
                <a:solidFill>
                  <a:srgbClr val="000000"/>
                </a:solidFill>
                <a:latin typeface="Arial"/>
              </a:rPr>
              <a:t>	</a:t>
            </a:r>
            <a:r>
              <a:rPr b="0" lang="en-US" sz="2400" spc="-1" strike="noStrike">
                <a:solidFill>
                  <a:srgbClr val="ff0000"/>
                </a:solidFill>
                <a:latin typeface="Arial"/>
              </a:rPr>
              <a:t>//problem here</a:t>
            </a:r>
            <a:endParaRPr b="0" lang="en-US" sz="2400" spc="-1" strike="noStrike">
              <a:solidFill>
                <a:srgbClr val="000000"/>
              </a:solidFill>
              <a:latin typeface="Arial"/>
            </a:endParaRPr>
          </a:p>
          <a:p>
            <a:pPr marL="343080" indent="-342720">
              <a:lnSpc>
                <a:spcPct val="100000"/>
              </a:lnSpc>
              <a:spcBef>
                <a:spcPts val="479"/>
              </a:spcBef>
              <a:tabLst>
                <a:tab algn="l" pos="0"/>
              </a:tabLst>
            </a:pPr>
            <a:r>
              <a:rPr b="0" lang="en-US" sz="2400" spc="-1" strike="noStrike">
                <a:solidFill>
                  <a:srgbClr val="000000"/>
                </a:solidFill>
                <a:latin typeface="Arial"/>
              </a:rPr>
              <a:t>}</a:t>
            </a:r>
            <a:endParaRPr b="0" lang="en-US" sz="2400" spc="-1" strike="noStrike">
              <a:solidFill>
                <a:srgbClr val="000000"/>
              </a:solidFill>
              <a:latin typeface="Arial"/>
            </a:endParaRPr>
          </a:p>
        </p:txBody>
      </p:sp>
      <p:sp>
        <p:nvSpPr>
          <p:cNvPr id="346" name="TextShape 3"/>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347" name="TextShape 4"/>
          <p:cNvSpPr txBox="1"/>
          <p:nvPr/>
        </p:nvSpPr>
        <p:spPr>
          <a:xfrm>
            <a:off x="6553080" y="6243480"/>
            <a:ext cx="2133360" cy="456840"/>
          </a:xfrm>
          <a:prstGeom prst="rect">
            <a:avLst/>
          </a:prstGeom>
          <a:noFill/>
          <a:ln w="9360">
            <a:noFill/>
          </a:ln>
        </p:spPr>
        <p:txBody>
          <a:bodyPr anchor="b">
            <a:noAutofit/>
          </a:bodyPr>
          <a:p>
            <a:pPr algn="r">
              <a:lnSpc>
                <a:spcPct val="100000"/>
              </a:lnSpc>
            </a:pPr>
            <a:fld id="{30A81329-A512-431A-BBDE-6D51EE29F0E9}"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349"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A925F648-7D93-4A21-843E-84E202944DF0}"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350"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3. Một số mở rộng của C++</a:t>
            </a:r>
            <a:endParaRPr b="0" lang="en-US" sz="3600" spc="-1" strike="noStrike">
              <a:solidFill>
                <a:srgbClr val="000000"/>
              </a:solidFill>
              <a:latin typeface="Arial"/>
            </a:endParaRPr>
          </a:p>
        </p:txBody>
      </p:sp>
      <p:sp>
        <p:nvSpPr>
          <p:cNvPr id="351" name="TextShape 4"/>
          <p:cNvSpPr txBox="1"/>
          <p:nvPr/>
        </p:nvSpPr>
        <p:spPr>
          <a:xfrm>
            <a:off x="457200" y="1600200"/>
            <a:ext cx="8229240" cy="4530240"/>
          </a:xfrm>
          <a:prstGeom prst="rect">
            <a:avLst/>
          </a:prstGeom>
          <a:noFill/>
          <a:ln w="9360">
            <a:noFill/>
          </a:ln>
        </p:spPr>
        <p:txBody>
          <a:bodyPr>
            <a:noAutofit/>
          </a:bodyPr>
          <a:p>
            <a:pPr marL="343080" indent="-342720">
              <a:lnSpc>
                <a:spcPct val="90000"/>
              </a:lnSpc>
              <a:spcBef>
                <a:spcPts val="601"/>
              </a:spcBef>
              <a:buClr>
                <a:srgbClr val="cc9900"/>
              </a:buClr>
              <a:buSzPct val="65000"/>
              <a:buFont typeface="Wingdings" charset="2"/>
              <a:buChar char=""/>
            </a:pPr>
            <a:r>
              <a:rPr b="0" lang="en-US" sz="3000" spc="-1" strike="noStrike">
                <a:solidFill>
                  <a:srgbClr val="000000"/>
                </a:solidFill>
                <a:latin typeface="Arial"/>
              </a:rPr>
              <a:t>Khả năng nhập/xuất mới</a:t>
            </a:r>
            <a:endParaRPr b="0" lang="en-US" sz="3000" spc="-1" strike="noStrike">
              <a:solidFill>
                <a:srgbClr val="000000"/>
              </a:solidFill>
              <a:latin typeface="Arial"/>
            </a:endParaRPr>
          </a:p>
          <a:p>
            <a:pPr marL="343080" indent="-342720">
              <a:lnSpc>
                <a:spcPct val="90000"/>
              </a:lnSpc>
              <a:spcBef>
                <a:spcPts val="601"/>
              </a:spcBef>
              <a:buClr>
                <a:srgbClr val="cc9900"/>
              </a:buClr>
              <a:buSzPct val="65000"/>
              <a:buFont typeface="Wingdings" charset="2"/>
              <a:buChar char=""/>
            </a:pPr>
            <a:r>
              <a:rPr b="0" lang="en-US" sz="3000" spc="-1" strike="noStrike">
                <a:solidFill>
                  <a:srgbClr val="000000"/>
                </a:solidFill>
                <a:latin typeface="Arial"/>
              </a:rPr>
              <a:t>Tham chiếu (reference)</a:t>
            </a:r>
            <a:endParaRPr b="0" lang="en-US" sz="3000" spc="-1" strike="noStrike">
              <a:solidFill>
                <a:srgbClr val="000000"/>
              </a:solidFill>
              <a:latin typeface="Arial"/>
            </a:endParaRPr>
          </a:p>
          <a:p>
            <a:pPr marL="343080" indent="-342720">
              <a:lnSpc>
                <a:spcPct val="90000"/>
              </a:lnSpc>
              <a:spcBef>
                <a:spcPts val="601"/>
              </a:spcBef>
              <a:buClr>
                <a:srgbClr val="cc9900"/>
              </a:buClr>
              <a:buSzPct val="65000"/>
              <a:buFont typeface="Wingdings" charset="2"/>
              <a:buChar char=""/>
            </a:pPr>
            <a:r>
              <a:rPr b="0" lang="en-US" sz="3000" spc="-1" strike="noStrike">
                <a:solidFill>
                  <a:srgbClr val="000000"/>
                </a:solidFill>
                <a:latin typeface="Arial"/>
              </a:rPr>
              <a:t>Tham số ngầm định trong hàm</a:t>
            </a:r>
            <a:endParaRPr b="0" lang="en-US" sz="3000" spc="-1" strike="noStrike">
              <a:solidFill>
                <a:srgbClr val="000000"/>
              </a:solidFill>
              <a:latin typeface="Arial"/>
            </a:endParaRPr>
          </a:p>
          <a:p>
            <a:pPr marL="343080" indent="-342720">
              <a:lnSpc>
                <a:spcPct val="90000"/>
              </a:lnSpc>
              <a:spcBef>
                <a:spcPts val="601"/>
              </a:spcBef>
              <a:buClr>
                <a:srgbClr val="cc9900"/>
              </a:buClr>
              <a:buSzPct val="65000"/>
              <a:buFont typeface="Wingdings" charset="2"/>
              <a:buChar char=""/>
            </a:pPr>
            <a:r>
              <a:rPr b="0" lang="en-US" sz="3000" spc="-1" strike="noStrike">
                <a:solidFill>
                  <a:srgbClr val="000000"/>
                </a:solidFill>
                <a:latin typeface="Arial"/>
              </a:rPr>
              <a:t>Các toán tử mới quản lý bộ nhớ động </a:t>
            </a:r>
            <a:r>
              <a:rPr b="0" i="1" lang="en-US" sz="3000" spc="-1" strike="noStrike">
                <a:solidFill>
                  <a:srgbClr val="000000"/>
                </a:solidFill>
                <a:latin typeface="Arial"/>
              </a:rPr>
              <a:t>new </a:t>
            </a:r>
            <a:r>
              <a:rPr b="0" lang="en-US" sz="3000" spc="-1" strike="noStrike">
                <a:solidFill>
                  <a:srgbClr val="000000"/>
                </a:solidFill>
                <a:latin typeface="Arial"/>
              </a:rPr>
              <a:t>và </a:t>
            </a:r>
            <a:r>
              <a:rPr b="0" i="1" lang="en-US" sz="3000" spc="-1" strike="noStrike">
                <a:solidFill>
                  <a:srgbClr val="000000"/>
                </a:solidFill>
                <a:latin typeface="Arial"/>
              </a:rPr>
              <a:t>delete</a:t>
            </a:r>
            <a:endParaRPr b="0" lang="en-US" sz="3000" spc="-1" strike="noStrike">
              <a:solidFill>
                <a:srgbClr val="000000"/>
              </a:solidFill>
              <a:latin typeface="Arial"/>
            </a:endParaRPr>
          </a:p>
          <a:p>
            <a:pPr marL="343080" indent="-342720">
              <a:lnSpc>
                <a:spcPct val="90000"/>
              </a:lnSpc>
              <a:spcBef>
                <a:spcPts val="601"/>
              </a:spcBef>
              <a:buClr>
                <a:srgbClr val="cc9900"/>
              </a:buClr>
              <a:buSzPct val="65000"/>
              <a:buFont typeface="Wingdings" charset="2"/>
              <a:buChar char=""/>
            </a:pPr>
            <a:r>
              <a:rPr b="0" lang="en-US" sz="3000" spc="-1" strike="noStrike">
                <a:solidFill>
                  <a:srgbClr val="000000"/>
                </a:solidFill>
                <a:latin typeface="Arial"/>
              </a:rPr>
              <a:t>Tiện ích khai báo mọi nơi và chú thích cuối dòng</a:t>
            </a:r>
            <a:endParaRPr b="0" lang="en-US" sz="3000" spc="-1" strike="noStrike">
              <a:solidFill>
                <a:srgbClr val="000000"/>
              </a:solidFill>
              <a:latin typeface="Arial"/>
            </a:endParaRPr>
          </a:p>
          <a:p>
            <a:pPr marL="343080" indent="-342720">
              <a:lnSpc>
                <a:spcPct val="90000"/>
              </a:lnSpc>
              <a:spcBef>
                <a:spcPts val="601"/>
              </a:spcBef>
              <a:buClr>
                <a:srgbClr val="cc9900"/>
              </a:buClr>
              <a:buSzPct val="65000"/>
              <a:buFont typeface="Wingdings" charset="2"/>
              <a:buChar char=""/>
            </a:pPr>
            <a:r>
              <a:rPr b="0" lang="en-US" sz="3000" spc="-1" strike="noStrike">
                <a:solidFill>
                  <a:srgbClr val="000000"/>
                </a:solidFill>
                <a:latin typeface="Arial"/>
              </a:rPr>
              <a:t>Định nghĩa chồng hàm (overloading functions)</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353"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4C76A263-9309-4261-A2E0-6D322A98F330}"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354"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Khả năng nhập/xuất mới</a:t>
            </a:r>
            <a:endParaRPr b="0" lang="en-US" sz="3600" spc="-1" strike="noStrike">
              <a:solidFill>
                <a:srgbClr val="000000"/>
              </a:solidFill>
              <a:latin typeface="Arial"/>
            </a:endParaRPr>
          </a:p>
        </p:txBody>
      </p:sp>
      <p:sp>
        <p:nvSpPr>
          <p:cNvPr id="355" name="TextShape 4"/>
          <p:cNvSpPr txBox="1"/>
          <p:nvPr/>
        </p:nvSpPr>
        <p:spPr>
          <a:xfrm>
            <a:off x="457200" y="1600200"/>
            <a:ext cx="8229240" cy="4530240"/>
          </a:xfrm>
          <a:prstGeom prst="rect">
            <a:avLst/>
          </a:prstGeom>
          <a:noFill/>
          <a:ln w="9360">
            <a:noFill/>
          </a:ln>
        </p:spPr>
        <p:txBody>
          <a:bodyPr>
            <a:noAutofit/>
          </a:bodyPr>
          <a:p>
            <a:pPr marL="343080" indent="-342720">
              <a:lnSpc>
                <a:spcPct val="100000"/>
              </a:lnSpc>
              <a:spcBef>
                <a:spcPts val="601"/>
              </a:spcBef>
              <a:buClr>
                <a:srgbClr val="cc9900"/>
              </a:buClr>
              <a:buSzPct val="65000"/>
              <a:buFont typeface="Wingdings" charset="2"/>
              <a:buChar char=""/>
            </a:pPr>
            <a:r>
              <a:rPr b="0" lang="en-US" sz="3000" spc="-1" strike="noStrike">
                <a:solidFill>
                  <a:srgbClr val="000000"/>
                </a:solidFill>
                <a:latin typeface="Arial"/>
              </a:rPr>
              <a:t>Nhập dữ liệu: </a:t>
            </a:r>
            <a:endParaRPr b="0" lang="en-US" sz="3000" spc="-1" strike="noStrike">
              <a:solidFill>
                <a:srgbClr val="000000"/>
              </a:solidFill>
              <a:latin typeface="Arial"/>
            </a:endParaRPr>
          </a:p>
          <a:p>
            <a:pPr lvl="1" marL="669960" indent="-325080">
              <a:lnSpc>
                <a:spcPct val="100000"/>
              </a:lnSpc>
              <a:spcBef>
                <a:spcPts val="519"/>
              </a:spcBef>
              <a:buClr>
                <a:srgbClr val="3b812f"/>
              </a:buClr>
              <a:buSzPct val="60000"/>
              <a:buFont typeface="Wingdings" charset="2"/>
              <a:buChar char=""/>
            </a:pPr>
            <a:r>
              <a:rPr b="0" lang="en-US" sz="2600" spc="-1" strike="noStrike">
                <a:solidFill>
                  <a:srgbClr val="000000"/>
                </a:solidFill>
                <a:latin typeface="Arial"/>
              </a:rPr>
              <a:t>sử dụng đối tượng </a:t>
            </a:r>
            <a:r>
              <a:rPr b="1" lang="en-US" sz="2600" spc="-1" strike="noStrike">
                <a:solidFill>
                  <a:srgbClr val="000000"/>
                </a:solidFill>
                <a:latin typeface="Arial"/>
              </a:rPr>
              <a:t>cin</a:t>
            </a:r>
            <a:r>
              <a:rPr b="0" lang="en-US" sz="2600" spc="-1" strike="noStrike">
                <a:solidFill>
                  <a:srgbClr val="000000"/>
                </a:solidFill>
                <a:latin typeface="Arial"/>
              </a:rPr>
              <a:t> của lớp istream và phép toán </a:t>
            </a:r>
            <a:r>
              <a:rPr b="1" lang="en-US" sz="2600" spc="-1" strike="noStrike">
                <a:solidFill>
                  <a:srgbClr val="000000"/>
                </a:solidFill>
                <a:latin typeface="Arial"/>
              </a:rPr>
              <a:t>&gt;&gt;</a:t>
            </a:r>
            <a:endParaRPr b="0" lang="en-US" sz="2600" spc="-1" strike="noStrike">
              <a:solidFill>
                <a:srgbClr val="000000"/>
              </a:solidFill>
              <a:latin typeface="Arial"/>
            </a:endParaRPr>
          </a:p>
          <a:p>
            <a:pPr marL="343080" indent="-342720">
              <a:lnSpc>
                <a:spcPct val="100000"/>
              </a:lnSpc>
              <a:spcBef>
                <a:spcPts val="601"/>
              </a:spcBef>
              <a:buClr>
                <a:srgbClr val="cc9900"/>
              </a:buClr>
              <a:buSzPct val="65000"/>
              <a:buFont typeface="Wingdings" charset="2"/>
              <a:buChar char=""/>
            </a:pPr>
            <a:r>
              <a:rPr b="0" lang="en-US" sz="3000" spc="-1" strike="noStrike">
                <a:solidFill>
                  <a:srgbClr val="000000"/>
                </a:solidFill>
                <a:latin typeface="Arial"/>
              </a:rPr>
              <a:t>Xuất dữ liệu:</a:t>
            </a:r>
            <a:endParaRPr b="0" lang="en-US" sz="3000" spc="-1" strike="noStrike">
              <a:solidFill>
                <a:srgbClr val="000000"/>
              </a:solidFill>
              <a:latin typeface="Arial"/>
            </a:endParaRPr>
          </a:p>
          <a:p>
            <a:pPr lvl="1" marL="669960" indent="-325080">
              <a:lnSpc>
                <a:spcPct val="100000"/>
              </a:lnSpc>
              <a:spcBef>
                <a:spcPts val="519"/>
              </a:spcBef>
              <a:buClr>
                <a:srgbClr val="3b812f"/>
              </a:buClr>
              <a:buSzPct val="60000"/>
              <a:buFont typeface="Wingdings" charset="2"/>
              <a:buChar char=""/>
            </a:pPr>
            <a:r>
              <a:rPr b="0" lang="en-US" sz="2600" spc="-1" strike="noStrike">
                <a:solidFill>
                  <a:srgbClr val="000000"/>
                </a:solidFill>
                <a:latin typeface="Arial"/>
              </a:rPr>
              <a:t>Sử dụng đối tượng </a:t>
            </a:r>
            <a:r>
              <a:rPr b="1" lang="en-US" sz="2600" spc="-1" strike="noStrike">
                <a:solidFill>
                  <a:srgbClr val="000000"/>
                </a:solidFill>
                <a:latin typeface="Arial"/>
              </a:rPr>
              <a:t>cout</a:t>
            </a:r>
            <a:r>
              <a:rPr b="0" lang="en-US" sz="2600" spc="-1" strike="noStrike">
                <a:solidFill>
                  <a:srgbClr val="000000"/>
                </a:solidFill>
                <a:latin typeface="Arial"/>
              </a:rPr>
              <a:t> của lớp ostream và phép toán </a:t>
            </a:r>
            <a:r>
              <a:rPr b="1" lang="en-US" sz="2600" spc="-1" strike="noStrike">
                <a:solidFill>
                  <a:srgbClr val="000000"/>
                </a:solidFill>
                <a:latin typeface="Arial"/>
              </a:rPr>
              <a:t>&lt;&lt;</a:t>
            </a:r>
            <a:endParaRPr b="0" lang="en-US" sz="2600" spc="-1" strike="noStrike">
              <a:solidFill>
                <a:srgbClr val="000000"/>
              </a:solidFill>
              <a:latin typeface="Arial"/>
            </a:endParaRPr>
          </a:p>
          <a:p>
            <a:pPr>
              <a:lnSpc>
                <a:spcPct val="100000"/>
              </a:lnSpc>
              <a:spcBef>
                <a:spcPts val="519"/>
              </a:spcBef>
            </a:pPr>
            <a:endParaRPr b="0" lang="en-US" sz="2600" spc="-1" strike="noStrike">
              <a:solidFill>
                <a:srgbClr val="000000"/>
              </a:solidFill>
              <a:latin typeface="Arial"/>
            </a:endParaRPr>
          </a:p>
          <a:p>
            <a:pPr marL="343080" indent="-342720">
              <a:lnSpc>
                <a:spcPct val="100000"/>
              </a:lnSpc>
              <a:spcBef>
                <a:spcPts val="519"/>
              </a:spcBef>
              <a:buClr>
                <a:srgbClr val="cc9900"/>
              </a:buClr>
              <a:buSzPct val="65000"/>
              <a:buFont typeface="Wingdings" charset="2"/>
              <a:buChar char=""/>
            </a:pPr>
            <a:r>
              <a:rPr b="0" lang="en-US" sz="2600" spc="-1" strike="noStrike" u="sng">
                <a:solidFill>
                  <a:srgbClr val="000000"/>
                </a:solidFill>
                <a:uFillTx/>
                <a:latin typeface="Arial"/>
              </a:rPr>
              <a:t>Lưu ý</a:t>
            </a:r>
            <a:r>
              <a:rPr b="0" lang="en-US" sz="2600" spc="-1" strike="noStrike">
                <a:solidFill>
                  <a:srgbClr val="000000"/>
                </a:solidFill>
                <a:latin typeface="Arial"/>
              </a:rPr>
              <a:t>: các đối tượng và thao tác nhập xuất này đều nằm trong thư viện &lt;iostream&gt; (hoặc &lt;iostream.h&gt;)</a:t>
            </a: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357"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6C0F2D97-356B-4191-93E0-F92229499FA5}"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358"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Tham chiếu</a:t>
            </a:r>
            <a:endParaRPr b="0" lang="en-US" sz="3600" spc="-1" strike="noStrike">
              <a:solidFill>
                <a:srgbClr val="000000"/>
              </a:solidFill>
              <a:latin typeface="Arial"/>
            </a:endParaRPr>
          </a:p>
        </p:txBody>
      </p:sp>
      <p:sp>
        <p:nvSpPr>
          <p:cNvPr id="359" name="TextShape 4"/>
          <p:cNvSpPr txBox="1"/>
          <p:nvPr/>
        </p:nvSpPr>
        <p:spPr>
          <a:xfrm>
            <a:off x="457200" y="1600200"/>
            <a:ext cx="8229240" cy="4530240"/>
          </a:xfrm>
          <a:prstGeom prst="rect">
            <a:avLst/>
          </a:prstGeom>
          <a:noFill/>
          <a:ln w="9360">
            <a:noFill/>
          </a:ln>
        </p:spPr>
        <p:txBody>
          <a:bodyPr>
            <a:noAutofit/>
          </a:bodyPr>
          <a:p>
            <a:pPr marL="343080" indent="-342720">
              <a:lnSpc>
                <a:spcPct val="100000"/>
              </a:lnSpc>
              <a:spcBef>
                <a:spcPts val="601"/>
              </a:spcBef>
              <a:buClr>
                <a:srgbClr val="cc9900"/>
              </a:buClr>
              <a:buSzPct val="65000"/>
              <a:buFont typeface="Wingdings" charset="2"/>
              <a:buChar char=""/>
            </a:pPr>
            <a:r>
              <a:rPr b="1" lang="en-US" sz="3000" spc="-1" strike="noStrike">
                <a:solidFill>
                  <a:srgbClr val="000000"/>
                </a:solidFill>
                <a:latin typeface="Arial"/>
              </a:rPr>
              <a:t>Khái niệm</a:t>
            </a:r>
            <a:r>
              <a:rPr b="0" lang="en-US" sz="3000" spc="-1" strike="noStrike">
                <a:solidFill>
                  <a:srgbClr val="000000"/>
                </a:solidFill>
                <a:latin typeface="Arial"/>
              </a:rPr>
              <a:t>: tham chiếu là một tên gọi mới của một vùng nhớ được cấp phát cho một đối tượng.</a:t>
            </a:r>
            <a:endParaRPr b="0" lang="en-US" sz="3000" spc="-1" strike="noStrike">
              <a:solidFill>
                <a:srgbClr val="000000"/>
              </a:solidFill>
              <a:latin typeface="Arial"/>
            </a:endParaRPr>
          </a:p>
        </p:txBody>
      </p:sp>
      <p:sp>
        <p:nvSpPr>
          <p:cNvPr id="360" name="CustomShape 5"/>
          <p:cNvSpPr/>
          <p:nvPr/>
        </p:nvSpPr>
        <p:spPr>
          <a:xfrm>
            <a:off x="2362320" y="3505320"/>
            <a:ext cx="4952520" cy="1294920"/>
          </a:xfrm>
          <a:prstGeom prst="roundRect">
            <a:avLst>
              <a:gd name="adj" fmla="val 16667"/>
            </a:avLst>
          </a:prstGeom>
          <a:solidFill>
            <a:srgbClr val="ffff00"/>
          </a:solidFill>
          <a:ln w="9360">
            <a:solidFill>
              <a:schemeClr val="tx1"/>
            </a:solidFill>
            <a:round/>
          </a:ln>
        </p:spPr>
        <p:style>
          <a:lnRef idx="0"/>
          <a:fillRef idx="0"/>
          <a:effectRef idx="0"/>
          <a:fontRef idx="minor"/>
        </p:style>
        <p:txBody>
          <a:bodyPr wrap="none" lIns="90000" rIns="90000" tIns="45000" bIns="45000" anchor="ctr">
            <a:noAutofit/>
          </a:bodyPr>
          <a:p>
            <a:pPr>
              <a:lnSpc>
                <a:spcPct val="100000"/>
              </a:lnSpc>
            </a:pPr>
            <a:r>
              <a:rPr b="0" lang="en-US" sz="2000" spc="-1" strike="noStrike">
                <a:solidFill>
                  <a:srgbClr val="000000"/>
                </a:solidFill>
                <a:latin typeface="Arial"/>
              </a:rPr>
              <a:t>int  n=10;</a:t>
            </a:r>
            <a:endParaRPr b="0" lang="en-US" sz="2000" spc="-1" strike="noStrike">
              <a:latin typeface="Arial"/>
            </a:endParaRPr>
          </a:p>
          <a:p>
            <a:pPr>
              <a:lnSpc>
                <a:spcPct val="100000"/>
              </a:lnSpc>
            </a:pPr>
            <a:r>
              <a:rPr b="0" lang="en-US" sz="2000" spc="-1" strike="noStrike">
                <a:solidFill>
                  <a:srgbClr val="000000"/>
                </a:solidFill>
                <a:latin typeface="Arial"/>
              </a:rPr>
              <a:t>int &amp;m = n; </a:t>
            </a:r>
            <a:r>
              <a:rPr b="0" lang="en-US" sz="2000" spc="-1" strike="noStrike">
                <a:solidFill>
                  <a:srgbClr val="ff0000"/>
                </a:solidFill>
                <a:latin typeface="Arial"/>
              </a:rPr>
              <a:t>//m là biến tham chiếu đến n</a:t>
            </a:r>
            <a:endParaRPr b="0" lang="en-US" sz="2000" spc="-1" strike="noStrike">
              <a:latin typeface="Arial"/>
            </a:endParaRPr>
          </a:p>
          <a:p>
            <a:pPr>
              <a:lnSpc>
                <a:spcPct val="100000"/>
              </a:lnSpc>
            </a:pPr>
            <a:r>
              <a:rPr b="0" lang="en-US" sz="2000" spc="-1" strike="noStrike">
                <a:solidFill>
                  <a:srgbClr val="000000"/>
                </a:solidFill>
                <a:latin typeface="Arial"/>
              </a:rPr>
              <a:t>m = 20;</a:t>
            </a:r>
            <a:r>
              <a:rPr b="0" lang="en-US" sz="2000" spc="-1" strike="noStrike">
                <a:solidFill>
                  <a:srgbClr val="000000"/>
                </a:solidFill>
                <a:latin typeface="Arial"/>
              </a:rPr>
              <a:t>	</a:t>
            </a:r>
            <a:r>
              <a:rPr b="0" lang="en-US" sz="2000" spc="-1" strike="noStrike">
                <a:solidFill>
                  <a:srgbClr val="000000"/>
                </a:solidFill>
                <a:latin typeface="Arial"/>
              </a:rPr>
              <a:t>     </a:t>
            </a:r>
            <a:r>
              <a:rPr b="0" lang="en-US" sz="2000" spc="-1" strike="noStrike">
                <a:solidFill>
                  <a:srgbClr val="ff0000"/>
                </a:solidFill>
                <a:latin typeface="Arial"/>
              </a:rPr>
              <a:t>//tương đương n=20</a:t>
            </a:r>
            <a:r>
              <a:rPr b="0" lang="en-US" sz="2000" spc="-1" strike="noStrike">
                <a:solidFill>
                  <a:srgbClr val="000000"/>
                </a:solidFill>
                <a:latin typeface="Arial"/>
              </a:rPr>
              <a:t>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362"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850B2975-8244-4DA6-9F3D-F05EFCA6FCE5}"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363"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Tham chiếu</a:t>
            </a:r>
            <a:endParaRPr b="0" lang="en-US" sz="3600" spc="-1" strike="noStrike">
              <a:solidFill>
                <a:srgbClr val="000000"/>
              </a:solidFill>
              <a:latin typeface="Arial"/>
            </a:endParaRPr>
          </a:p>
        </p:txBody>
      </p:sp>
      <p:sp>
        <p:nvSpPr>
          <p:cNvPr id="364" name="TextShape 4"/>
          <p:cNvSpPr txBox="1"/>
          <p:nvPr/>
        </p:nvSpPr>
        <p:spPr>
          <a:xfrm>
            <a:off x="457200" y="1600200"/>
            <a:ext cx="3580920" cy="4530240"/>
          </a:xfrm>
          <a:prstGeom prst="rect">
            <a:avLst/>
          </a:prstGeom>
          <a:noFill/>
          <a:ln w="9360">
            <a:noFill/>
          </a:ln>
        </p:spPr>
        <p:txBody>
          <a:bodyPr>
            <a:noAutofit/>
          </a:bodyPr>
          <a:p>
            <a:pPr marL="343080" indent="-342720">
              <a:lnSpc>
                <a:spcPct val="100000"/>
              </a:lnSpc>
              <a:spcBef>
                <a:spcPts val="601"/>
              </a:spcBef>
              <a:buClr>
                <a:srgbClr val="cc9900"/>
              </a:buClr>
              <a:buSzPct val="65000"/>
              <a:buFont typeface="Wingdings" charset="2"/>
              <a:buChar char=""/>
            </a:pPr>
            <a:r>
              <a:rPr b="1" lang="en-US" sz="3000" spc="-1" strike="noStrike">
                <a:solidFill>
                  <a:srgbClr val="000000"/>
                </a:solidFill>
                <a:latin typeface="Arial"/>
              </a:rPr>
              <a:t>Vai trò</a:t>
            </a:r>
            <a:r>
              <a:rPr b="0" lang="en-US" sz="3000" spc="-1" strike="noStrike">
                <a:solidFill>
                  <a:srgbClr val="000000"/>
                </a:solidFill>
                <a:latin typeface="Arial"/>
              </a:rPr>
              <a:t>: thường được sử dụng trong tham số của hàm để thực hiện truyền tham biến (trong C chỉ cho phép truyền tham trị). (Xem Program 2.4)</a:t>
            </a:r>
            <a:endParaRPr b="0" lang="en-US" sz="3000" spc="-1" strike="noStrike">
              <a:solidFill>
                <a:srgbClr val="000000"/>
              </a:solidFill>
              <a:latin typeface="Arial"/>
            </a:endParaRPr>
          </a:p>
        </p:txBody>
      </p:sp>
      <p:sp>
        <p:nvSpPr>
          <p:cNvPr id="365" name="CustomShape 5"/>
          <p:cNvSpPr/>
          <p:nvPr/>
        </p:nvSpPr>
        <p:spPr>
          <a:xfrm>
            <a:off x="4114800" y="1600200"/>
            <a:ext cx="4800240" cy="4495320"/>
          </a:xfrm>
          <a:prstGeom prst="roundRect">
            <a:avLst>
              <a:gd name="adj" fmla="val 16667"/>
            </a:avLst>
          </a:prstGeom>
          <a:solidFill>
            <a:schemeClr val="accent3">
              <a:lumMod val="95000"/>
            </a:schemeClr>
          </a:solidFill>
          <a:ln w="9360">
            <a:solidFill>
              <a:schemeClr val="tx1"/>
            </a:solidFill>
            <a:round/>
          </a:ln>
        </p:spPr>
        <p:style>
          <a:lnRef idx="0"/>
          <a:fillRef idx="0"/>
          <a:effectRef idx="0"/>
          <a:fontRef idx="minor"/>
        </p:style>
        <p:txBody>
          <a:bodyPr wrap="none" lIns="90000" rIns="90000" tIns="45000" bIns="45000" anchor="ctr">
            <a:noAutofit/>
          </a:bodyPr>
          <a:p>
            <a:pPr>
              <a:lnSpc>
                <a:spcPct val="100000"/>
              </a:lnSpc>
            </a:pPr>
            <a:r>
              <a:rPr b="0" lang="en-US" sz="1600" spc="-1" strike="noStrike">
                <a:solidFill>
                  <a:srgbClr val="000000"/>
                </a:solidFill>
                <a:latin typeface="Arial"/>
              </a:rPr>
              <a:t>void exchange(int &amp;a, int &amp;b){</a:t>
            </a:r>
            <a:endParaRPr b="0" lang="en-US" sz="1600" spc="-1" strike="noStrike">
              <a:latin typeface="Arial"/>
            </a:endParaRPr>
          </a:p>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int c=a;</a:t>
            </a:r>
            <a:endParaRPr b="0" lang="en-US" sz="1600" spc="-1" strike="noStrike">
              <a:latin typeface="Arial"/>
            </a:endParaRPr>
          </a:p>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a=b;</a:t>
            </a:r>
            <a:endParaRPr b="0" lang="en-US" sz="1600" spc="-1" strike="noStrike">
              <a:latin typeface="Arial"/>
            </a:endParaRPr>
          </a:p>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b=c;</a:t>
            </a:r>
            <a:endParaRPr b="0" lang="en-US" sz="1600" spc="-1" strike="noStrike">
              <a:latin typeface="Arial"/>
            </a:endParaRPr>
          </a:p>
          <a:p>
            <a:pPr>
              <a:lnSpc>
                <a:spcPct val="100000"/>
              </a:lnSpc>
            </a:pPr>
            <a:r>
              <a:rPr b="0" lang="en-US" sz="1600" spc="-1" strike="noStrike">
                <a:solidFill>
                  <a:srgbClr val="000000"/>
                </a:solidFill>
                <a:latin typeface="Arial"/>
              </a:rPr>
              <a: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Arial"/>
              </a:rPr>
              <a:t>int main(){</a:t>
            </a:r>
            <a:endParaRPr b="0" lang="en-US" sz="1600" spc="-1" strike="noStrike">
              <a:latin typeface="Arial"/>
            </a:endParaRPr>
          </a:p>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int x=10, y=20;</a:t>
            </a:r>
            <a:endParaRPr b="0" lang="en-US" sz="1600" spc="-1" strike="noStrike">
              <a:latin typeface="Arial"/>
            </a:endParaRPr>
          </a:p>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cout&lt;&lt;"Before swap x="&lt;&lt;x&lt;&lt;",y="&lt;&lt;y&lt;&lt;endl;</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exchange(x,y);</a:t>
            </a:r>
            <a:endParaRPr b="0" lang="en-US" sz="1600" spc="-1" strike="noStrike">
              <a:latin typeface="Arial"/>
            </a:endParaRPr>
          </a:p>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cout&lt;&lt;"After swap x="&lt;&lt;x&lt;&lt;",y="&lt;&lt;y&lt;&lt;endl;</a:t>
            </a:r>
            <a:endParaRPr b="0" lang="en-US" sz="1600" spc="-1" strike="noStrike">
              <a:latin typeface="Arial"/>
            </a:endParaRPr>
          </a:p>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system("PAUSE");</a:t>
            </a:r>
            <a:endParaRPr b="0" lang="en-US" sz="1600" spc="-1" strike="noStrike">
              <a:latin typeface="Arial"/>
            </a:endParaRPr>
          </a:p>
          <a:p>
            <a:pPr>
              <a:lnSpc>
                <a:spcPct val="100000"/>
              </a:lnSpc>
            </a:pPr>
            <a:r>
              <a:rPr b="0" lang="en-US" sz="1600" spc="-1" strike="noStrike">
                <a:solidFill>
                  <a:srgbClr val="000000"/>
                </a:solidFill>
                <a:latin typeface="Arial"/>
              </a:rPr>
              <a:t>    </a:t>
            </a:r>
            <a:r>
              <a:rPr b="0" lang="en-US" sz="1600" spc="-1" strike="noStrike">
                <a:solidFill>
                  <a:srgbClr val="000000"/>
                </a:solidFill>
                <a:latin typeface="Arial"/>
              </a:rPr>
              <a:t>return EXIT_SUCCESS;</a:t>
            </a:r>
            <a:endParaRPr b="0" lang="en-US" sz="1600" spc="-1" strike="noStrike">
              <a:latin typeface="Arial"/>
            </a:endParaRPr>
          </a:p>
          <a:p>
            <a:pPr>
              <a:lnSpc>
                <a:spcPct val="100000"/>
              </a:lnSpc>
            </a:pPr>
            <a:r>
              <a:rPr b="0" lang="en-US" sz="1600" spc="-1" strike="noStrike">
                <a:solidFill>
                  <a:srgbClr val="000000"/>
                </a:solidFill>
                <a:latin typeface="Arial"/>
              </a:rPr>
              <a:t>}</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367"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0D5F3D96-ADEF-4117-B2B5-62B64D8ED3A7}"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368"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Kết quả chạy Program 2.4</a:t>
            </a:r>
            <a:endParaRPr b="0" lang="en-US" sz="3600" spc="-1" strike="noStrike">
              <a:solidFill>
                <a:srgbClr val="000000"/>
              </a:solidFill>
              <a:latin typeface="Arial"/>
            </a:endParaRPr>
          </a:p>
        </p:txBody>
      </p:sp>
      <p:pic>
        <p:nvPicPr>
          <p:cNvPr id="369" name="Picture 3" descr=""/>
          <p:cNvPicPr/>
          <p:nvPr/>
        </p:nvPicPr>
        <p:blipFill>
          <a:blip r:embed="rId1"/>
          <a:stretch/>
        </p:blipFill>
        <p:spPr>
          <a:xfrm>
            <a:off x="457200" y="1600200"/>
            <a:ext cx="8229240" cy="4530240"/>
          </a:xfrm>
          <a:prstGeom prst="rect">
            <a:avLst/>
          </a:prstGeom>
          <a:ln w="936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371"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7AFF79FB-E65C-4F2B-8E10-B8BD291D5E20}"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372"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800" spc="-1" strike="noStrike">
                <a:solidFill>
                  <a:srgbClr val="006633"/>
                </a:solidFill>
                <a:latin typeface="Arial"/>
              </a:rPr>
              <a:t>Hàm với tham số nhận giá trị mặc định</a:t>
            </a:r>
            <a:endParaRPr b="0" lang="en-US" sz="3800" spc="-1" strike="noStrike">
              <a:solidFill>
                <a:srgbClr val="000000"/>
              </a:solidFill>
              <a:latin typeface="Arial"/>
            </a:endParaRPr>
          </a:p>
        </p:txBody>
      </p:sp>
      <p:sp>
        <p:nvSpPr>
          <p:cNvPr id="373" name="TextShape 4"/>
          <p:cNvSpPr txBox="1"/>
          <p:nvPr/>
        </p:nvSpPr>
        <p:spPr>
          <a:xfrm>
            <a:off x="457200" y="1600200"/>
            <a:ext cx="8229240" cy="4530240"/>
          </a:xfrm>
          <a:prstGeom prst="rect">
            <a:avLst/>
          </a:prstGeom>
          <a:noFill/>
          <a:ln w="9360">
            <a:noFill/>
          </a:ln>
        </p:spPr>
        <p:txBody>
          <a:bodyPr>
            <a:noAutofit/>
          </a:bodyPr>
          <a:p>
            <a:pPr marL="343080" indent="-342720">
              <a:lnSpc>
                <a:spcPct val="100000"/>
              </a:lnSpc>
              <a:spcBef>
                <a:spcPts val="601"/>
              </a:spcBef>
              <a:buClr>
                <a:srgbClr val="cc9900"/>
              </a:buClr>
              <a:buSzPct val="65000"/>
              <a:buFont typeface="Wingdings" charset="2"/>
              <a:buChar char=""/>
            </a:pPr>
            <a:r>
              <a:rPr b="0" lang="en-US" sz="3000" spc="-1" strike="noStrike">
                <a:solidFill>
                  <a:srgbClr val="000000"/>
                </a:solidFill>
                <a:latin typeface="Arial"/>
              </a:rPr>
              <a:t>Là mở rộng trong C++ cho phép khi gọi một hàm con, ta có thể bỏ qua một số tham số của nó, khi đó các tham số này sẽ nhận các giá trị mặc định mà đã được quy định trước đó khi khai báo hàm con này. </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1. Các đặc điểm mới của C++ so với C</a:t>
            </a:r>
            <a:endParaRPr b="0" lang="en-US" sz="3600" spc="-1" strike="noStrike">
              <a:solidFill>
                <a:srgbClr val="000000"/>
              </a:solidFill>
              <a:latin typeface="Arial"/>
            </a:endParaRPr>
          </a:p>
        </p:txBody>
      </p:sp>
      <p:sp>
        <p:nvSpPr>
          <p:cNvPr id="144" name="TextShape 2"/>
          <p:cNvSpPr txBox="1"/>
          <p:nvPr/>
        </p:nvSpPr>
        <p:spPr>
          <a:xfrm>
            <a:off x="457200" y="1600200"/>
            <a:ext cx="8229240" cy="4530240"/>
          </a:xfrm>
          <a:prstGeom prst="rect">
            <a:avLst/>
          </a:prstGeom>
          <a:noFill/>
          <a:ln w="9360">
            <a:noFill/>
          </a:ln>
        </p:spPr>
        <p:txBody>
          <a:bodyPr>
            <a:noAutofit/>
          </a:bodyPr>
          <a:p>
            <a:pPr marL="343080" indent="-342720">
              <a:lnSpc>
                <a:spcPct val="80000"/>
              </a:lnSpc>
              <a:spcBef>
                <a:spcPts val="479"/>
              </a:spcBef>
              <a:buClr>
                <a:srgbClr val="cc9900"/>
              </a:buClr>
              <a:buSzPct val="65000"/>
              <a:buFont typeface="Wingdings" charset="2"/>
              <a:buChar char=""/>
            </a:pPr>
            <a:r>
              <a:rPr b="0" lang="en-US" sz="2400" spc="-1" strike="noStrike">
                <a:solidFill>
                  <a:srgbClr val="000000"/>
                </a:solidFill>
                <a:latin typeface="Arial"/>
              </a:rPr>
              <a:t>Bổ sung từ khóa </a:t>
            </a:r>
            <a:r>
              <a:rPr b="1" i="1" lang="en-US" sz="2400" spc="-1" strike="noStrike">
                <a:solidFill>
                  <a:srgbClr val="000000"/>
                </a:solidFill>
                <a:latin typeface="Arial"/>
              </a:rPr>
              <a:t>bool</a:t>
            </a:r>
            <a:r>
              <a:rPr b="1" lang="en-US" sz="2400" spc="-1" strike="noStrike">
                <a:solidFill>
                  <a:srgbClr val="000000"/>
                </a:solidFill>
                <a:latin typeface="Arial"/>
              </a:rPr>
              <a:t> </a:t>
            </a:r>
            <a:r>
              <a:rPr b="0" lang="en-US" sz="2400" spc="-1" strike="noStrike">
                <a:solidFill>
                  <a:srgbClr val="000000"/>
                </a:solidFill>
                <a:latin typeface="Arial"/>
              </a:rPr>
              <a:t>và các giá trị (</a:t>
            </a:r>
            <a:r>
              <a:rPr b="1" i="1" lang="en-US" sz="2400" spc="-1" strike="noStrike">
                <a:solidFill>
                  <a:srgbClr val="000000"/>
                </a:solidFill>
                <a:latin typeface="Arial"/>
              </a:rPr>
              <a:t>true</a:t>
            </a:r>
            <a:r>
              <a:rPr b="0" lang="en-US" sz="2400" spc="-1" strike="noStrike">
                <a:solidFill>
                  <a:srgbClr val="000000"/>
                </a:solidFill>
                <a:latin typeface="Arial"/>
              </a:rPr>
              <a:t>, </a:t>
            </a:r>
            <a:r>
              <a:rPr b="1" i="1" lang="en-US" sz="2400" spc="-1" strike="noStrike">
                <a:solidFill>
                  <a:srgbClr val="000000"/>
                </a:solidFill>
                <a:latin typeface="Arial"/>
              </a:rPr>
              <a:t>false</a:t>
            </a:r>
            <a:r>
              <a:rPr b="0" lang="en-US" sz="2400" spc="-1" strike="noStrike">
                <a:solidFill>
                  <a:srgbClr val="000000"/>
                </a:solidFill>
                <a:latin typeface="Arial"/>
              </a:rPr>
              <a:t>) cho kiểu logic</a:t>
            </a:r>
            <a:endParaRPr b="0" lang="en-US" sz="2400" spc="-1" strike="noStrike">
              <a:solidFill>
                <a:srgbClr val="000000"/>
              </a:solidFill>
              <a:latin typeface="Arial"/>
            </a:endParaRPr>
          </a:p>
          <a:p>
            <a:pPr marL="343080" indent="-342720">
              <a:lnSpc>
                <a:spcPct val="80000"/>
              </a:lnSpc>
              <a:spcBef>
                <a:spcPts val="479"/>
              </a:spcBef>
              <a:buClr>
                <a:srgbClr val="cc9900"/>
              </a:buClr>
              <a:buSzPct val="65000"/>
              <a:buFont typeface="Wingdings" charset="2"/>
              <a:buChar char=""/>
            </a:pPr>
            <a:r>
              <a:rPr b="0" lang="en-US" sz="2400" spc="-1" strike="noStrike">
                <a:solidFill>
                  <a:srgbClr val="000000"/>
                </a:solidFill>
                <a:latin typeface="Arial"/>
              </a:rPr>
              <a:t>Bổ sung loại hàm con </a:t>
            </a:r>
            <a:r>
              <a:rPr b="1" i="1" lang="en-US" sz="2400" spc="-1" strike="noStrike">
                <a:solidFill>
                  <a:srgbClr val="000000"/>
                </a:solidFill>
                <a:latin typeface="Arial"/>
              </a:rPr>
              <a:t>inline</a:t>
            </a:r>
            <a:r>
              <a:rPr b="0" lang="en-US" sz="2400" spc="-1" strike="noStrike">
                <a:solidFill>
                  <a:srgbClr val="000000"/>
                </a:solidFill>
                <a:latin typeface="Arial"/>
              </a:rPr>
              <a:t> nhằm tăng tốc độ thực hiện các hàm con.</a:t>
            </a:r>
            <a:endParaRPr b="0" lang="en-US" sz="2400" spc="-1" strike="noStrike">
              <a:solidFill>
                <a:srgbClr val="000000"/>
              </a:solidFill>
              <a:latin typeface="Arial"/>
            </a:endParaRPr>
          </a:p>
          <a:p>
            <a:pPr marL="343080" indent="-342720">
              <a:lnSpc>
                <a:spcPct val="80000"/>
              </a:lnSpc>
              <a:spcBef>
                <a:spcPts val="479"/>
              </a:spcBef>
              <a:buClr>
                <a:srgbClr val="cc9900"/>
              </a:buClr>
              <a:buSzPct val="65000"/>
              <a:buFont typeface="Wingdings" charset="2"/>
              <a:buChar char=""/>
            </a:pPr>
            <a:r>
              <a:rPr b="0" lang="en-US" sz="2400" spc="-1" strike="noStrike">
                <a:solidFill>
                  <a:srgbClr val="000000"/>
                </a:solidFill>
                <a:latin typeface="Arial"/>
              </a:rPr>
              <a:t>Bổ sung các hàm cấp phát và giải phóng vùng nhớ động mới là </a:t>
            </a:r>
            <a:r>
              <a:rPr b="1" i="1" lang="en-US" sz="2400" spc="-1" strike="noStrike">
                <a:solidFill>
                  <a:srgbClr val="000000"/>
                </a:solidFill>
                <a:latin typeface="Arial"/>
              </a:rPr>
              <a:t>new</a:t>
            </a:r>
            <a:r>
              <a:rPr b="0" lang="en-US" sz="2400" spc="-1" strike="noStrike">
                <a:solidFill>
                  <a:srgbClr val="000000"/>
                </a:solidFill>
                <a:latin typeface="Arial"/>
              </a:rPr>
              <a:t> và </a:t>
            </a:r>
            <a:r>
              <a:rPr b="1" i="1" lang="en-US" sz="2400" spc="-1" strike="noStrike">
                <a:solidFill>
                  <a:srgbClr val="000000"/>
                </a:solidFill>
                <a:latin typeface="Arial"/>
              </a:rPr>
              <a:t>delete</a:t>
            </a:r>
            <a:r>
              <a:rPr b="0" lang="en-US" sz="2400" spc="-1" strike="noStrike">
                <a:solidFill>
                  <a:srgbClr val="000000"/>
                </a:solidFill>
                <a:latin typeface="Arial"/>
              </a:rPr>
              <a:t>.</a:t>
            </a:r>
            <a:endParaRPr b="0" lang="en-US" sz="2400" spc="-1" strike="noStrike">
              <a:solidFill>
                <a:srgbClr val="000000"/>
              </a:solidFill>
              <a:latin typeface="Arial"/>
            </a:endParaRPr>
          </a:p>
          <a:p>
            <a:pPr marL="343080" indent="-342720">
              <a:lnSpc>
                <a:spcPct val="80000"/>
              </a:lnSpc>
              <a:spcBef>
                <a:spcPts val="479"/>
              </a:spcBef>
              <a:buClr>
                <a:srgbClr val="cc9900"/>
              </a:buClr>
              <a:buSzPct val="65000"/>
              <a:buFont typeface="Wingdings" charset="2"/>
              <a:buChar char=""/>
            </a:pPr>
            <a:r>
              <a:rPr b="0" lang="en-US" sz="2400" spc="-1" strike="noStrike">
                <a:solidFill>
                  <a:srgbClr val="000000"/>
                </a:solidFill>
                <a:latin typeface="Arial"/>
              </a:rPr>
              <a:t>Bổ sung đối tượng, </a:t>
            </a:r>
            <a:r>
              <a:rPr b="1" lang="en-US" sz="2400" spc="-1" strike="noStrike">
                <a:solidFill>
                  <a:srgbClr val="000000"/>
                </a:solidFill>
                <a:latin typeface="Arial"/>
              </a:rPr>
              <a:t>tham số kiểu tham chiếu </a:t>
            </a:r>
            <a:r>
              <a:rPr b="0" lang="en-US" sz="2400" spc="-1" strike="noStrike">
                <a:solidFill>
                  <a:srgbClr val="000000"/>
                </a:solidFill>
                <a:latin typeface="Arial"/>
              </a:rPr>
              <a:t>giúp cho việc sử dụng các tham số của các hàm con được dễ dàng và hiệu quả hơn.</a:t>
            </a:r>
            <a:endParaRPr b="0" lang="en-US" sz="2400" spc="-1" strike="noStrike">
              <a:solidFill>
                <a:srgbClr val="000000"/>
              </a:solidFill>
              <a:latin typeface="Arial"/>
            </a:endParaRPr>
          </a:p>
          <a:p>
            <a:pPr marL="343080" indent="-342720">
              <a:lnSpc>
                <a:spcPct val="80000"/>
              </a:lnSpc>
              <a:spcBef>
                <a:spcPts val="479"/>
              </a:spcBef>
              <a:buClr>
                <a:srgbClr val="cc9900"/>
              </a:buClr>
              <a:buSzPct val="65000"/>
              <a:buFont typeface="Wingdings" charset="2"/>
              <a:buChar char=""/>
            </a:pPr>
            <a:r>
              <a:rPr b="0" lang="en-US" sz="2400" spc="-1" strike="noStrike">
                <a:solidFill>
                  <a:srgbClr val="000000"/>
                </a:solidFill>
                <a:latin typeface="Arial"/>
              </a:rPr>
              <a:t>Bổ sung loại chú thích </a:t>
            </a:r>
            <a:r>
              <a:rPr b="1" lang="en-US" sz="2400" spc="-1" strike="noStrike">
                <a:solidFill>
                  <a:srgbClr val="000000"/>
                </a:solidFill>
                <a:latin typeface="Arial"/>
              </a:rPr>
              <a:t>mới-chú thích trên một dòng: //</a:t>
            </a:r>
            <a:endParaRPr b="0" lang="en-US" sz="2400" spc="-1" strike="noStrike">
              <a:solidFill>
                <a:srgbClr val="000000"/>
              </a:solidFill>
              <a:latin typeface="Arial"/>
            </a:endParaRPr>
          </a:p>
          <a:p>
            <a:pPr marL="343080" indent="-342720">
              <a:lnSpc>
                <a:spcPct val="80000"/>
              </a:lnSpc>
              <a:spcBef>
                <a:spcPts val="479"/>
              </a:spcBef>
              <a:buClr>
                <a:srgbClr val="cc9900"/>
              </a:buClr>
              <a:buSzPct val="65000"/>
              <a:buFont typeface="Wingdings" charset="2"/>
              <a:buChar char=""/>
            </a:pPr>
            <a:r>
              <a:rPr b="0" lang="en-US" sz="2400" spc="-1" strike="noStrike">
                <a:solidFill>
                  <a:srgbClr val="000000"/>
                </a:solidFill>
                <a:latin typeface="Arial"/>
              </a:rPr>
              <a:t>Cho phép đan xen giữa khai báo các đối tượng dữ liệu và các lệnh xử lý. </a:t>
            </a:r>
            <a:endParaRPr b="0" lang="en-US" sz="2400" spc="-1" strike="noStrike">
              <a:solidFill>
                <a:srgbClr val="000000"/>
              </a:solidFill>
              <a:latin typeface="Arial"/>
            </a:endParaRPr>
          </a:p>
        </p:txBody>
      </p:sp>
      <p:sp>
        <p:nvSpPr>
          <p:cNvPr id="145" name="TextShape 3"/>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146" name="TextShape 4"/>
          <p:cNvSpPr txBox="1"/>
          <p:nvPr/>
        </p:nvSpPr>
        <p:spPr>
          <a:xfrm>
            <a:off x="6553080" y="6243480"/>
            <a:ext cx="2133360" cy="456840"/>
          </a:xfrm>
          <a:prstGeom prst="rect">
            <a:avLst/>
          </a:prstGeom>
          <a:noFill/>
          <a:ln w="9360">
            <a:noFill/>
          </a:ln>
        </p:spPr>
        <p:txBody>
          <a:bodyPr anchor="b">
            <a:noAutofit/>
          </a:bodyPr>
          <a:p>
            <a:pPr algn="r">
              <a:lnSpc>
                <a:spcPct val="100000"/>
              </a:lnSpc>
            </a:pPr>
            <a:fld id="{DAAE0556-0650-4EBB-900A-72963F823694}"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375"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CB9492EE-4101-495B-B09D-96AA20BF8A96}"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376"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Chương trình minh họa (program 2.6)</a:t>
            </a:r>
            <a:endParaRPr b="0" lang="en-US" sz="3600" spc="-1" strike="noStrike">
              <a:solidFill>
                <a:srgbClr val="000000"/>
              </a:solidFill>
              <a:latin typeface="Arial"/>
            </a:endParaRPr>
          </a:p>
        </p:txBody>
      </p:sp>
      <p:sp>
        <p:nvSpPr>
          <p:cNvPr id="377" name="CustomShape 4"/>
          <p:cNvSpPr/>
          <p:nvPr/>
        </p:nvSpPr>
        <p:spPr>
          <a:xfrm>
            <a:off x="152280" y="1676520"/>
            <a:ext cx="4723920" cy="4343040"/>
          </a:xfrm>
          <a:prstGeom prst="roundRect">
            <a:avLst>
              <a:gd name="adj" fmla="val 16667"/>
            </a:avLst>
          </a:prstGeom>
          <a:solidFill>
            <a:schemeClr val="accent3">
              <a:lumMod val="95000"/>
            </a:schemeClr>
          </a:solidFill>
          <a:ln w="9360">
            <a:solidFill>
              <a:schemeClr val="tx1"/>
            </a:solidFill>
            <a:round/>
          </a:ln>
        </p:spPr>
        <p:style>
          <a:lnRef idx="0"/>
          <a:fillRef idx="0"/>
          <a:effectRef idx="0"/>
          <a:fontRef idx="minor"/>
        </p:style>
        <p:txBody>
          <a:bodyPr wrap="none" lIns="0" rIns="0" tIns="45000" bIns="45000" anchor="ctr">
            <a:noAutofit/>
          </a:bodyPr>
          <a:p>
            <a:pPr>
              <a:lnSpc>
                <a:spcPct val="100000"/>
              </a:lnSpc>
            </a:pPr>
            <a:r>
              <a:rPr b="0" lang="en-US" sz="1700" spc="-1" strike="noStrike">
                <a:solidFill>
                  <a:srgbClr val="ff0000"/>
                </a:solidFill>
                <a:latin typeface="Arial"/>
              </a:rPr>
              <a:t>//Khai báo hàm với giá trị ngầm định</a:t>
            </a:r>
            <a:endParaRPr b="0" lang="en-US" sz="1700" spc="-1" strike="noStrike">
              <a:latin typeface="Arial"/>
            </a:endParaRPr>
          </a:p>
          <a:p>
            <a:pPr>
              <a:lnSpc>
                <a:spcPct val="100000"/>
              </a:lnSpc>
            </a:pPr>
            <a:r>
              <a:rPr b="0" lang="en-US" sz="1700" spc="-1" strike="noStrike">
                <a:solidFill>
                  <a:srgbClr val="000000"/>
                </a:solidFill>
                <a:latin typeface="Arial"/>
              </a:rPr>
              <a:t>void HamND(int a = 10, int b = 20);</a:t>
            </a:r>
            <a:endParaRPr b="0" lang="en-US" sz="1700" spc="-1" strike="noStrike">
              <a:latin typeface="Arial"/>
            </a:endParaRPr>
          </a:p>
          <a:p>
            <a:pPr>
              <a:lnSpc>
                <a:spcPct val="100000"/>
              </a:lnSpc>
            </a:pPr>
            <a:endParaRPr b="0" lang="en-US" sz="1700" spc="-1" strike="noStrike">
              <a:latin typeface="Arial"/>
            </a:endParaRPr>
          </a:p>
          <a:p>
            <a:pPr>
              <a:lnSpc>
                <a:spcPct val="100000"/>
              </a:lnSpc>
            </a:pPr>
            <a:r>
              <a:rPr b="0" lang="en-US" sz="1700" spc="-1" strike="noStrike">
                <a:solidFill>
                  <a:srgbClr val="000000"/>
                </a:solidFill>
                <a:latin typeface="Arial"/>
              </a:rPr>
              <a:t>int main()</a:t>
            </a:r>
            <a:endParaRPr b="0" lang="en-US" sz="1700" spc="-1" strike="noStrike">
              <a:latin typeface="Arial"/>
            </a:endParaRPr>
          </a:p>
          <a:p>
            <a:pPr>
              <a:lnSpc>
                <a:spcPct val="100000"/>
              </a:lnSpc>
            </a:pPr>
            <a:r>
              <a:rPr b="0" lang="en-US" sz="1700" spc="-1" strike="noStrike">
                <a:solidFill>
                  <a:srgbClr val="000000"/>
                </a:solidFill>
                <a:latin typeface="Arial"/>
              </a:rPr>
              <a:t>{</a:t>
            </a:r>
            <a:endParaRPr b="0" lang="en-US" sz="1700" spc="-1" strike="noStrike">
              <a:latin typeface="Arial"/>
            </a:endParaRPr>
          </a:p>
          <a:p>
            <a:pPr>
              <a:lnSpc>
                <a:spcPct val="100000"/>
              </a:lnSpc>
            </a:pPr>
            <a:r>
              <a:rPr b="0" lang="en-US" sz="1700" spc="-1" strike="noStrike">
                <a:solidFill>
                  <a:srgbClr val="000000"/>
                </a:solidFill>
                <a:latin typeface="Arial"/>
              </a:rPr>
              <a:t>    </a:t>
            </a:r>
            <a:r>
              <a:rPr b="0" lang="en-US" sz="1700" spc="-1" strike="noStrike">
                <a:solidFill>
                  <a:srgbClr val="000000"/>
                </a:solidFill>
                <a:latin typeface="Arial"/>
              </a:rPr>
              <a:t>cout&lt;&lt;"Goi ham khong co tham so:"&lt;&lt;endl;</a:t>
            </a:r>
            <a:endParaRPr b="0" lang="en-US" sz="1700" spc="-1" strike="noStrike">
              <a:latin typeface="Arial"/>
            </a:endParaRPr>
          </a:p>
          <a:p>
            <a:pPr>
              <a:lnSpc>
                <a:spcPct val="100000"/>
              </a:lnSpc>
            </a:pPr>
            <a:r>
              <a:rPr b="0" lang="en-US" sz="1700" spc="-1" strike="noStrike">
                <a:solidFill>
                  <a:srgbClr val="000000"/>
                </a:solidFill>
                <a:latin typeface="Arial"/>
              </a:rPr>
              <a:t>    </a:t>
            </a:r>
            <a:r>
              <a:rPr b="0" lang="en-US" sz="1700" spc="-1" strike="noStrike">
                <a:solidFill>
                  <a:srgbClr val="000000"/>
                </a:solidFill>
                <a:latin typeface="Arial"/>
              </a:rPr>
              <a:t>HamND(); </a:t>
            </a:r>
            <a:r>
              <a:rPr b="0" lang="en-US" sz="1700" spc="-1" strike="noStrike">
                <a:solidFill>
                  <a:srgbClr val="ff0000"/>
                </a:solidFill>
                <a:latin typeface="Arial"/>
              </a:rPr>
              <a:t>//Gọi hàm với giá trị ngầm định</a:t>
            </a:r>
            <a:endParaRPr b="0" lang="en-US" sz="1700" spc="-1" strike="noStrike">
              <a:latin typeface="Arial"/>
            </a:endParaRPr>
          </a:p>
          <a:p>
            <a:pPr>
              <a:lnSpc>
                <a:spcPct val="100000"/>
              </a:lnSpc>
            </a:pPr>
            <a:r>
              <a:rPr b="0" lang="en-US" sz="1700" spc="-1" strike="noStrike">
                <a:solidFill>
                  <a:srgbClr val="000000"/>
                </a:solidFill>
                <a:latin typeface="Arial"/>
              </a:rPr>
              <a:t>    </a:t>
            </a:r>
            <a:r>
              <a:rPr b="0" lang="en-US" sz="1700" spc="-1" strike="noStrike">
                <a:solidFill>
                  <a:srgbClr val="000000"/>
                </a:solidFill>
                <a:latin typeface="Arial"/>
              </a:rPr>
              <a:t>cout&lt;&lt;"Goi ham co 1 tham so:"&lt;&lt;endl;</a:t>
            </a:r>
            <a:endParaRPr b="0" lang="en-US" sz="1700" spc="-1" strike="noStrike">
              <a:latin typeface="Arial"/>
            </a:endParaRPr>
          </a:p>
          <a:p>
            <a:pPr>
              <a:lnSpc>
                <a:spcPct val="100000"/>
              </a:lnSpc>
            </a:pPr>
            <a:r>
              <a:rPr b="0" lang="en-US" sz="1700" spc="-1" strike="noStrike">
                <a:solidFill>
                  <a:srgbClr val="000000"/>
                </a:solidFill>
                <a:latin typeface="Arial"/>
              </a:rPr>
              <a:t>    </a:t>
            </a:r>
            <a:r>
              <a:rPr b="0" lang="en-US" sz="1700" spc="-1" strike="noStrike">
                <a:solidFill>
                  <a:srgbClr val="000000"/>
                </a:solidFill>
                <a:latin typeface="Arial"/>
              </a:rPr>
              <a:t>HamND(30);</a:t>
            </a:r>
            <a:endParaRPr b="0" lang="en-US" sz="1700" spc="-1" strike="noStrike">
              <a:latin typeface="Arial"/>
            </a:endParaRPr>
          </a:p>
          <a:p>
            <a:pPr>
              <a:lnSpc>
                <a:spcPct val="100000"/>
              </a:lnSpc>
            </a:pPr>
            <a:r>
              <a:rPr b="0" lang="en-US" sz="1700" spc="-1" strike="noStrike">
                <a:solidFill>
                  <a:srgbClr val="000000"/>
                </a:solidFill>
                <a:latin typeface="Arial"/>
              </a:rPr>
              <a:t>    </a:t>
            </a:r>
            <a:r>
              <a:rPr b="0" lang="en-US" sz="1700" spc="-1" strike="noStrike">
                <a:solidFill>
                  <a:srgbClr val="000000"/>
                </a:solidFill>
                <a:latin typeface="Arial"/>
              </a:rPr>
              <a:t>cout&lt;&lt;"Goi ham co 2 tham so:"&lt;&lt;endl;</a:t>
            </a:r>
            <a:endParaRPr b="0" lang="en-US" sz="1700" spc="-1" strike="noStrike">
              <a:latin typeface="Arial"/>
            </a:endParaRPr>
          </a:p>
          <a:p>
            <a:pPr>
              <a:lnSpc>
                <a:spcPct val="100000"/>
              </a:lnSpc>
            </a:pPr>
            <a:r>
              <a:rPr b="0" lang="en-US" sz="1700" spc="-1" strike="noStrike">
                <a:solidFill>
                  <a:srgbClr val="000000"/>
                </a:solidFill>
                <a:latin typeface="Arial"/>
              </a:rPr>
              <a:t>    </a:t>
            </a:r>
            <a:r>
              <a:rPr b="0" lang="en-US" sz="1700" spc="-1" strike="noStrike">
                <a:solidFill>
                  <a:srgbClr val="000000"/>
                </a:solidFill>
                <a:latin typeface="Arial"/>
              </a:rPr>
              <a:t>HamND(30,40);</a:t>
            </a:r>
            <a:endParaRPr b="0" lang="en-US" sz="1700" spc="-1" strike="noStrike">
              <a:latin typeface="Arial"/>
            </a:endParaRPr>
          </a:p>
          <a:p>
            <a:pPr>
              <a:lnSpc>
                <a:spcPct val="100000"/>
              </a:lnSpc>
            </a:pPr>
            <a:r>
              <a:rPr b="0" lang="en-US" sz="1700" spc="-1" strike="noStrike">
                <a:solidFill>
                  <a:srgbClr val="000000"/>
                </a:solidFill>
                <a:latin typeface="Arial"/>
              </a:rPr>
              <a:t>    </a:t>
            </a:r>
            <a:r>
              <a:rPr b="0" lang="en-US" sz="1700" spc="-1" strike="noStrike">
                <a:solidFill>
                  <a:srgbClr val="000000"/>
                </a:solidFill>
                <a:latin typeface="Arial"/>
              </a:rPr>
              <a:t>system("PAUSE");</a:t>
            </a:r>
            <a:endParaRPr b="0" lang="en-US" sz="1700" spc="-1" strike="noStrike">
              <a:latin typeface="Arial"/>
            </a:endParaRPr>
          </a:p>
          <a:p>
            <a:pPr>
              <a:lnSpc>
                <a:spcPct val="100000"/>
              </a:lnSpc>
            </a:pPr>
            <a:r>
              <a:rPr b="0" lang="en-US" sz="1700" spc="-1" strike="noStrike">
                <a:solidFill>
                  <a:srgbClr val="000000"/>
                </a:solidFill>
                <a:latin typeface="Arial"/>
              </a:rPr>
              <a:t>    </a:t>
            </a:r>
            <a:r>
              <a:rPr b="0" lang="en-US" sz="1700" spc="-1" strike="noStrike">
                <a:solidFill>
                  <a:srgbClr val="000000"/>
                </a:solidFill>
                <a:latin typeface="Arial"/>
              </a:rPr>
              <a:t>return EXIT_SUCCESS;</a:t>
            </a:r>
            <a:endParaRPr b="0" lang="en-US" sz="1700" spc="-1" strike="noStrike">
              <a:latin typeface="Arial"/>
            </a:endParaRPr>
          </a:p>
          <a:p>
            <a:pPr>
              <a:lnSpc>
                <a:spcPct val="100000"/>
              </a:lnSpc>
            </a:pPr>
            <a:r>
              <a:rPr b="0" lang="en-US" sz="1700" spc="-1" strike="noStrike">
                <a:solidFill>
                  <a:srgbClr val="000000"/>
                </a:solidFill>
                <a:latin typeface="Arial"/>
              </a:rPr>
              <a:t>}</a:t>
            </a:r>
            <a:endParaRPr b="0" lang="en-US" sz="1700" spc="-1" strike="noStrike">
              <a:latin typeface="Arial"/>
            </a:endParaRPr>
          </a:p>
        </p:txBody>
      </p:sp>
      <p:sp>
        <p:nvSpPr>
          <p:cNvPr id="378" name="CustomShape 5"/>
          <p:cNvSpPr/>
          <p:nvPr/>
        </p:nvSpPr>
        <p:spPr>
          <a:xfrm>
            <a:off x="4952880" y="1752480"/>
            <a:ext cx="4038120" cy="2437920"/>
          </a:xfrm>
          <a:prstGeom prst="roundRect">
            <a:avLst>
              <a:gd name="adj" fmla="val 16667"/>
            </a:avLst>
          </a:prstGeom>
          <a:solidFill>
            <a:schemeClr val="accent3">
              <a:lumMod val="95000"/>
            </a:schemeClr>
          </a:solidFill>
          <a:ln w="9360">
            <a:solidFill>
              <a:schemeClr val="tx1"/>
            </a:solidFill>
            <a:round/>
          </a:ln>
        </p:spPr>
        <p:style>
          <a:lnRef idx="0"/>
          <a:fillRef idx="0"/>
          <a:effectRef idx="0"/>
          <a:fontRef idx="minor"/>
        </p:style>
        <p:txBody>
          <a:bodyPr wrap="none" lIns="0" rIns="0" tIns="45000" bIns="45000" anchor="ctr">
            <a:noAutofit/>
          </a:bodyPr>
          <a:p>
            <a:pPr>
              <a:lnSpc>
                <a:spcPct val="100000"/>
              </a:lnSpc>
            </a:pPr>
            <a:r>
              <a:rPr b="0" lang="en-US" sz="1700" spc="-1" strike="noStrike">
                <a:solidFill>
                  <a:srgbClr val="ff0000"/>
                </a:solidFill>
                <a:latin typeface="Arial"/>
              </a:rPr>
              <a:t>//Định nghĩa hàm với giá trị ngầm định</a:t>
            </a:r>
            <a:endParaRPr b="0" lang="en-US" sz="1700" spc="-1" strike="noStrike">
              <a:latin typeface="Arial"/>
            </a:endParaRPr>
          </a:p>
          <a:p>
            <a:pPr>
              <a:lnSpc>
                <a:spcPct val="100000"/>
              </a:lnSpc>
            </a:pPr>
            <a:r>
              <a:rPr b="0" lang="en-US" sz="1700" spc="-1" strike="noStrike">
                <a:solidFill>
                  <a:srgbClr val="000000"/>
                </a:solidFill>
                <a:latin typeface="Arial"/>
              </a:rPr>
              <a:t>void HamND(int a, int b)</a:t>
            </a:r>
            <a:endParaRPr b="0" lang="en-US" sz="1700" spc="-1" strike="noStrike">
              <a:latin typeface="Arial"/>
            </a:endParaRPr>
          </a:p>
          <a:p>
            <a:pPr>
              <a:lnSpc>
                <a:spcPct val="100000"/>
              </a:lnSpc>
            </a:pPr>
            <a:r>
              <a:rPr b="0" lang="en-US" sz="1700" spc="-1" strike="noStrike">
                <a:solidFill>
                  <a:srgbClr val="000000"/>
                </a:solidFill>
                <a:latin typeface="Arial"/>
              </a:rPr>
              <a:t>{</a:t>
            </a:r>
            <a:endParaRPr b="0" lang="en-US" sz="1700" spc="-1" strike="noStrike">
              <a:latin typeface="Arial"/>
            </a:endParaRPr>
          </a:p>
          <a:p>
            <a:pPr>
              <a:lnSpc>
                <a:spcPct val="100000"/>
              </a:lnSpc>
            </a:pPr>
            <a:r>
              <a:rPr b="0" lang="en-US" sz="1700" spc="-1" strike="noStrike">
                <a:solidFill>
                  <a:srgbClr val="000000"/>
                </a:solidFill>
                <a:latin typeface="Arial"/>
              </a:rPr>
              <a:t>    </a:t>
            </a:r>
            <a:r>
              <a:rPr b="0" lang="en-US" sz="1700" spc="-1" strike="noStrike">
                <a:solidFill>
                  <a:srgbClr val="000000"/>
                </a:solidFill>
                <a:latin typeface="Arial"/>
              </a:rPr>
              <a:t>cout&lt;&lt;"Gia tri tham so a="&lt;&lt;a&lt;&lt;endl;</a:t>
            </a:r>
            <a:endParaRPr b="0" lang="en-US" sz="1700" spc="-1" strike="noStrike">
              <a:latin typeface="Arial"/>
            </a:endParaRPr>
          </a:p>
          <a:p>
            <a:pPr>
              <a:lnSpc>
                <a:spcPct val="100000"/>
              </a:lnSpc>
            </a:pPr>
            <a:r>
              <a:rPr b="0" lang="en-US" sz="1700" spc="-1" strike="noStrike">
                <a:solidFill>
                  <a:srgbClr val="000000"/>
                </a:solidFill>
                <a:latin typeface="Arial"/>
              </a:rPr>
              <a:t>    </a:t>
            </a:r>
            <a:r>
              <a:rPr b="0" lang="en-US" sz="1700" spc="-1" strike="noStrike">
                <a:solidFill>
                  <a:srgbClr val="000000"/>
                </a:solidFill>
                <a:latin typeface="Arial"/>
              </a:rPr>
              <a:t>cout&lt;&lt;"Gia tri tham so b="&lt;&lt;b&lt;&lt;endl;</a:t>
            </a:r>
            <a:endParaRPr b="0" lang="en-US" sz="1700" spc="-1" strike="noStrike">
              <a:latin typeface="Arial"/>
            </a:endParaRPr>
          </a:p>
          <a:p>
            <a:pPr>
              <a:lnSpc>
                <a:spcPct val="100000"/>
              </a:lnSpc>
            </a:pPr>
            <a:r>
              <a:rPr b="0" lang="en-US" sz="1700" spc="-1" strike="noStrike">
                <a:solidFill>
                  <a:srgbClr val="000000"/>
                </a:solidFill>
                <a:latin typeface="Arial"/>
              </a:rPr>
              <a:t>    </a:t>
            </a:r>
            <a:r>
              <a:rPr b="0" lang="en-US" sz="1700" spc="-1" strike="noStrike">
                <a:solidFill>
                  <a:srgbClr val="000000"/>
                </a:solidFill>
                <a:latin typeface="Arial"/>
              </a:rPr>
              <a:t>cout&lt;&lt;endl;</a:t>
            </a:r>
            <a:endParaRPr b="0" lang="en-US" sz="1700" spc="-1" strike="noStrike">
              <a:latin typeface="Arial"/>
            </a:endParaRPr>
          </a:p>
          <a:p>
            <a:pPr>
              <a:lnSpc>
                <a:spcPct val="100000"/>
              </a:lnSpc>
            </a:pPr>
            <a:r>
              <a:rPr b="0" lang="en-US" sz="1700" spc="-1" strike="noStrike">
                <a:solidFill>
                  <a:srgbClr val="000000"/>
                </a:solidFill>
                <a:latin typeface="Arial"/>
              </a:rPr>
              <a:t>}</a:t>
            </a: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380"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115AC278-B27F-4C7C-969C-2588CB038F0E}"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381"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Kết quả chạy chương trình</a:t>
            </a:r>
            <a:endParaRPr b="0" lang="en-US" sz="3600" spc="-1" strike="noStrike">
              <a:solidFill>
                <a:srgbClr val="000000"/>
              </a:solidFill>
              <a:latin typeface="Arial"/>
            </a:endParaRPr>
          </a:p>
        </p:txBody>
      </p:sp>
      <p:pic>
        <p:nvPicPr>
          <p:cNvPr id="382" name="Picture 3" descr=""/>
          <p:cNvPicPr/>
          <p:nvPr/>
        </p:nvPicPr>
        <p:blipFill>
          <a:blip r:embed="rId1"/>
          <a:stretch/>
        </p:blipFill>
        <p:spPr>
          <a:xfrm>
            <a:off x="457200" y="1600200"/>
            <a:ext cx="8229240" cy="4530240"/>
          </a:xfrm>
          <a:prstGeom prst="rect">
            <a:avLst/>
          </a:prstGeom>
          <a:ln w="9360">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384"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C121F015-1F19-4450-8DD9-1BE1E92A153E}"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385"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Định nghĩa chồng hàm</a:t>
            </a:r>
            <a:endParaRPr b="0" lang="en-US" sz="3600" spc="-1" strike="noStrike">
              <a:solidFill>
                <a:srgbClr val="000000"/>
              </a:solidFill>
              <a:latin typeface="Arial"/>
            </a:endParaRPr>
          </a:p>
        </p:txBody>
      </p:sp>
      <p:sp>
        <p:nvSpPr>
          <p:cNvPr id="386" name="TextShape 4"/>
          <p:cNvSpPr txBox="1"/>
          <p:nvPr/>
        </p:nvSpPr>
        <p:spPr>
          <a:xfrm>
            <a:off x="457200" y="1600200"/>
            <a:ext cx="8229240" cy="4530240"/>
          </a:xfrm>
          <a:prstGeom prst="rect">
            <a:avLst/>
          </a:prstGeom>
          <a:noFill/>
          <a:ln w="9360">
            <a:noFill/>
          </a:ln>
        </p:spPr>
        <p:txBody>
          <a:bodyPr>
            <a:noAutofit/>
          </a:bodyPr>
          <a:p>
            <a:pPr marL="343080" indent="-342720">
              <a:lnSpc>
                <a:spcPct val="100000"/>
              </a:lnSpc>
              <a:spcBef>
                <a:spcPts val="601"/>
              </a:spcBef>
              <a:buClr>
                <a:srgbClr val="cc9900"/>
              </a:buClr>
              <a:buSzPct val="65000"/>
              <a:buFont typeface="Wingdings" charset="2"/>
              <a:buChar char=""/>
            </a:pPr>
            <a:r>
              <a:rPr b="0" lang="en-US" sz="3000" spc="-1" strike="noStrike">
                <a:solidFill>
                  <a:srgbClr val="000000"/>
                </a:solidFill>
                <a:latin typeface="Arial"/>
              </a:rPr>
              <a:t>Là khả năng cho phép định nghĩa lại một hàm nhiều lần với cùng một tên hàm, nhưng với các tham số khác nhau (có thể khác nhau về số lượng tham số và/hoặc kiểu dữ liệu của tham số) </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388"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FE6A78CE-0092-4A41-8DCE-642B898E95EA}"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389"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Chương trình ví dụ (program 2.7)</a:t>
            </a:r>
            <a:endParaRPr b="0" lang="en-US" sz="3600" spc="-1" strike="noStrike">
              <a:solidFill>
                <a:srgbClr val="000000"/>
              </a:solidFill>
              <a:latin typeface="Arial"/>
            </a:endParaRPr>
          </a:p>
        </p:txBody>
      </p:sp>
      <p:sp>
        <p:nvSpPr>
          <p:cNvPr id="390" name="CustomShape 4"/>
          <p:cNvSpPr/>
          <p:nvPr/>
        </p:nvSpPr>
        <p:spPr>
          <a:xfrm>
            <a:off x="457200" y="1676520"/>
            <a:ext cx="3962160" cy="3885840"/>
          </a:xfrm>
          <a:prstGeom prst="roundRect">
            <a:avLst>
              <a:gd name="adj" fmla="val 16667"/>
            </a:avLst>
          </a:prstGeom>
          <a:solidFill>
            <a:schemeClr val="accent3">
              <a:lumMod val="95000"/>
            </a:schemeClr>
          </a:solidFill>
          <a:ln w="9360">
            <a:solidFill>
              <a:schemeClr val="tx1"/>
            </a:solidFill>
            <a:round/>
          </a:ln>
        </p:spPr>
        <p:style>
          <a:lnRef idx="0"/>
          <a:fillRef idx="0"/>
          <a:effectRef idx="0"/>
          <a:fontRef idx="minor"/>
        </p:style>
        <p:txBody>
          <a:bodyPr wrap="none" lIns="0" rIns="0" tIns="45000" bIns="45000" anchor="ctr">
            <a:noAutofit/>
          </a:bodyPr>
          <a:p>
            <a:pPr>
              <a:lnSpc>
                <a:spcPct val="100000"/>
              </a:lnSpc>
            </a:pPr>
            <a:r>
              <a:rPr b="0" lang="en-US" sz="1700" spc="-1" strike="noStrike">
                <a:solidFill>
                  <a:srgbClr val="ff0000"/>
                </a:solidFill>
                <a:latin typeface="Arial"/>
              </a:rPr>
              <a:t>//Định nghĩa chồng hàm swap</a:t>
            </a:r>
            <a:endParaRPr b="0" lang="en-US" sz="1700" spc="-1" strike="noStrike">
              <a:latin typeface="Arial"/>
            </a:endParaRPr>
          </a:p>
          <a:p>
            <a:pPr>
              <a:lnSpc>
                <a:spcPct val="100000"/>
              </a:lnSpc>
            </a:pPr>
            <a:r>
              <a:rPr b="0" lang="en-US" sz="1800" spc="-1" strike="noStrike">
                <a:solidFill>
                  <a:srgbClr val="000000"/>
                </a:solidFill>
                <a:latin typeface="Arial"/>
              </a:rPr>
              <a:t>void swap(int &amp;a, int &amp;b){</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int c=a;</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a=b;</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b=c;</a:t>
            </a:r>
            <a:endParaRPr b="0" lang="en-US" sz="1800" spc="-1" strike="noStrike">
              <a:latin typeface="Arial"/>
            </a:endParaRPr>
          </a:p>
          <a:p>
            <a:pPr>
              <a:lnSpc>
                <a:spcPct val="100000"/>
              </a:lnSpc>
            </a:pPr>
            <a:r>
              <a:rPr b="0" lang="en-US" sz="1800" spc="-1" strike="noStrike">
                <a:solidFill>
                  <a:srgbClr val="000000"/>
                </a:solidFill>
                <a:latin typeface="Arial"/>
              </a:rPr>
              <a:t>}</a:t>
            </a:r>
            <a:endParaRPr b="0" lang="en-US" sz="1800" spc="-1" strike="noStrike">
              <a:latin typeface="Arial"/>
            </a:endParaRPr>
          </a:p>
          <a:p>
            <a:pPr>
              <a:lnSpc>
                <a:spcPct val="100000"/>
              </a:lnSpc>
            </a:pPr>
            <a:r>
              <a:rPr b="0" lang="en-US" sz="1800" spc="-1" strike="noStrike">
                <a:solidFill>
                  <a:srgbClr val="000000"/>
                </a:solidFill>
                <a:latin typeface="Arial"/>
              </a:rPr>
              <a:t>void swap(float &amp;a, float &amp;b){</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float c=a;</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a=b;</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b=c;</a:t>
            </a:r>
            <a:endParaRPr b="0" lang="en-US" sz="1800" spc="-1" strike="noStrike">
              <a:latin typeface="Arial"/>
            </a:endParaRPr>
          </a:p>
          <a:p>
            <a:pPr>
              <a:lnSpc>
                <a:spcPct val="100000"/>
              </a:lnSpc>
            </a:pPr>
            <a:r>
              <a:rPr b="0" lang="en-US" sz="1800" spc="-1" strike="noStrike">
                <a:solidFill>
                  <a:srgbClr val="000000"/>
                </a:solidFill>
                <a:latin typeface="Arial"/>
              </a:rPr>
              <a:t>}</a:t>
            </a:r>
            <a:endParaRPr b="0" lang="en-US" sz="1800" spc="-1" strike="noStrike">
              <a:latin typeface="Arial"/>
            </a:endParaRPr>
          </a:p>
        </p:txBody>
      </p:sp>
      <p:sp>
        <p:nvSpPr>
          <p:cNvPr id="391" name="CustomShape 5"/>
          <p:cNvSpPr/>
          <p:nvPr/>
        </p:nvSpPr>
        <p:spPr>
          <a:xfrm>
            <a:off x="4648320" y="1676520"/>
            <a:ext cx="4038120" cy="3885840"/>
          </a:xfrm>
          <a:prstGeom prst="roundRect">
            <a:avLst>
              <a:gd name="adj" fmla="val 16667"/>
            </a:avLst>
          </a:prstGeom>
          <a:solidFill>
            <a:schemeClr val="accent3">
              <a:lumMod val="95000"/>
            </a:schemeClr>
          </a:solidFill>
          <a:ln w="9360">
            <a:solidFill>
              <a:schemeClr val="tx1"/>
            </a:solidFill>
            <a:round/>
          </a:ln>
        </p:spPr>
        <p:style>
          <a:lnRef idx="0"/>
          <a:fillRef idx="0"/>
          <a:effectRef idx="0"/>
          <a:fontRef idx="minor"/>
        </p:style>
        <p:txBody>
          <a:bodyPr wrap="none" lIns="0" rIns="0" tIns="45000" bIns="45000" anchor="ctr">
            <a:noAutofit/>
          </a:bodyPr>
          <a:p>
            <a:pPr>
              <a:lnSpc>
                <a:spcPct val="100000"/>
              </a:lnSpc>
            </a:pPr>
            <a:r>
              <a:rPr b="0" lang="en-US" sz="1800" spc="-1" strike="noStrike">
                <a:solidFill>
                  <a:srgbClr val="000000"/>
                </a:solidFill>
                <a:latin typeface="Arial"/>
              </a:rPr>
              <a:t>int main()</a:t>
            </a:r>
            <a:endParaRPr b="0" lang="en-US" sz="1800" spc="-1" strike="noStrike">
              <a:latin typeface="Arial"/>
            </a:endParaRPr>
          </a:p>
          <a:p>
            <a:pPr>
              <a:lnSpc>
                <a:spcPct val="100000"/>
              </a:lnSpc>
            </a:pPr>
            <a:r>
              <a:rPr b="0" lang="en-US" sz="1800" spc="-1" strike="noStrike">
                <a:solidFill>
                  <a:srgbClr val="000000"/>
                </a:solidFill>
                <a:latin typeface="Arial"/>
              </a:rPr>
              <a:t>{</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int i=10, j=20;</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float x=100.55, y=150.66;</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swap(i,j); </a:t>
            </a:r>
            <a:r>
              <a:rPr b="0" lang="en-US" sz="1600" spc="-1" strike="noStrike">
                <a:solidFill>
                  <a:srgbClr val="ff0000"/>
                </a:solidFill>
                <a:latin typeface="Arial"/>
              </a:rPr>
              <a:t>//Gọi hàm swap(int, int)</a:t>
            </a:r>
            <a:endParaRPr b="0" lang="en-US" sz="16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cout&lt;&lt;"i="&lt;&lt;i&lt;&lt;", j="&lt;&lt;j&lt;&lt;endl;</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swap(x,y); </a:t>
            </a:r>
            <a:r>
              <a:rPr b="0" lang="en-US" sz="1600" spc="-1" strike="noStrike">
                <a:solidFill>
                  <a:srgbClr val="ff0000"/>
                </a:solidFill>
                <a:latin typeface="Arial"/>
              </a:rPr>
              <a:t>//Gọi hàm swap(float, float)</a:t>
            </a:r>
            <a:endParaRPr b="0" lang="en-US" sz="16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cout&lt;&lt;"x="&lt;&lt;x&lt;&lt;", y="&lt;&lt;y&lt;&lt;endl;</a:t>
            </a:r>
            <a:endParaRPr b="0" lang="en-US" sz="1800" spc="-1" strike="noStrike">
              <a:latin typeface="Arial"/>
            </a:endParaRPr>
          </a:p>
          <a:p>
            <a:pPr>
              <a:lnSpc>
                <a:spcPct val="100000"/>
              </a:lnSpc>
            </a:pPr>
            <a:r>
              <a:rPr b="0" lang="en-US" sz="1800" spc="-1" strike="noStrike">
                <a:solidFill>
                  <a:srgbClr val="000000"/>
                </a:solidFill>
                <a:latin typeface="Arial"/>
              </a:rPr>
              <a:t>	</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system("PAUSE");</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return EXIT_SUCCESS;</a:t>
            </a:r>
            <a:endParaRPr b="0" lang="en-US" sz="1800" spc="-1" strike="noStrike">
              <a:latin typeface="Arial"/>
            </a:endParaRPr>
          </a:p>
          <a:p>
            <a:pPr>
              <a:lnSpc>
                <a:spcPct val="100000"/>
              </a:lnSpc>
            </a:pPr>
            <a:r>
              <a:rPr b="0" lang="en-US" sz="1800" spc="-1" strike="noStrike">
                <a:solidFill>
                  <a:srgbClr val="000000"/>
                </a:solidFill>
                <a:latin typeface="Arial"/>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393"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58A99B53-005B-4F9D-A507-9D2E5E537AE0}"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394"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Kết quả chạy chương trình</a:t>
            </a:r>
            <a:endParaRPr b="0" lang="en-US" sz="3600" spc="-1" strike="noStrike">
              <a:solidFill>
                <a:srgbClr val="000000"/>
              </a:solidFill>
              <a:latin typeface="Arial"/>
            </a:endParaRPr>
          </a:p>
        </p:txBody>
      </p:sp>
      <p:pic>
        <p:nvPicPr>
          <p:cNvPr id="395" name="Picture 3" descr=""/>
          <p:cNvPicPr/>
          <p:nvPr/>
        </p:nvPicPr>
        <p:blipFill>
          <a:blip r:embed="rId1"/>
          <a:stretch/>
        </p:blipFill>
        <p:spPr>
          <a:xfrm>
            <a:off x="457200" y="1600200"/>
            <a:ext cx="8229240" cy="4530240"/>
          </a:xfrm>
          <a:prstGeom prst="rect">
            <a:avLst/>
          </a:prstGeom>
          <a:ln w="9360">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397"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5881BF2D-E3B5-46BA-AFAF-9473987B613B}"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398"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200" spc="-1" strike="noStrike">
                <a:solidFill>
                  <a:srgbClr val="006633"/>
                </a:solidFill>
                <a:latin typeface="Arial"/>
              </a:rPr>
              <a:t>4. Cấu trúc của một chương trình C++</a:t>
            </a:r>
            <a:endParaRPr b="0" lang="en-US" sz="3200" spc="-1" strike="noStrike">
              <a:solidFill>
                <a:srgbClr val="000000"/>
              </a:solidFill>
              <a:latin typeface="Arial"/>
            </a:endParaRPr>
          </a:p>
        </p:txBody>
      </p:sp>
      <p:sp>
        <p:nvSpPr>
          <p:cNvPr id="399" name="TextShape 4"/>
          <p:cNvSpPr txBox="1"/>
          <p:nvPr/>
        </p:nvSpPr>
        <p:spPr>
          <a:xfrm>
            <a:off x="457200" y="1600200"/>
            <a:ext cx="8229240" cy="4530240"/>
          </a:xfrm>
          <a:prstGeom prst="rect">
            <a:avLst/>
          </a:prstGeom>
          <a:noFill/>
          <a:ln w="9360">
            <a:noFill/>
          </a:ln>
        </p:spPr>
        <p:txBody>
          <a:bodyPr>
            <a:noAutofit/>
          </a:bodyPr>
          <a:p>
            <a:pPr marL="343080" indent="-342720">
              <a:lnSpc>
                <a:spcPct val="100000"/>
              </a:lnSpc>
              <a:spcBef>
                <a:spcPts val="439"/>
              </a:spcBef>
              <a:buClr>
                <a:srgbClr val="cc9900"/>
              </a:buClr>
              <a:buSzPct val="65000"/>
              <a:buFont typeface="Wingdings" charset="2"/>
              <a:buChar char=""/>
            </a:pPr>
            <a:r>
              <a:rPr b="0" lang="en-US" sz="2200" spc="-1" strike="noStrike">
                <a:solidFill>
                  <a:srgbClr val="000000"/>
                </a:solidFill>
                <a:latin typeface="Arial"/>
              </a:rPr>
              <a:t>Phần chính của một chương trình C++ (theo kiểu HĐT nói chung) bao gồm 2 phần:</a:t>
            </a:r>
            <a:endParaRPr b="0" lang="en-US" sz="2200" spc="-1" strike="noStrike">
              <a:solidFill>
                <a:srgbClr val="000000"/>
              </a:solidFill>
              <a:latin typeface="Arial"/>
            </a:endParaRPr>
          </a:p>
          <a:p>
            <a:pPr lvl="1" marL="669960" indent="-325080">
              <a:lnSpc>
                <a:spcPct val="100000"/>
              </a:lnSpc>
              <a:spcBef>
                <a:spcPts val="400"/>
              </a:spcBef>
              <a:buClr>
                <a:srgbClr val="3b812f"/>
              </a:buClr>
              <a:buSzPct val="60000"/>
              <a:buFont typeface="Wingdings" charset="2"/>
              <a:buChar char=""/>
            </a:pPr>
            <a:r>
              <a:rPr b="0" lang="en-US" sz="2000" spc="-1" strike="noStrike">
                <a:solidFill>
                  <a:srgbClr val="000000"/>
                </a:solidFill>
                <a:latin typeface="Arial"/>
              </a:rPr>
              <a:t>Tập các đối tượng</a:t>
            </a:r>
            <a:endParaRPr b="0" lang="en-US" sz="2000" spc="-1" strike="noStrike">
              <a:solidFill>
                <a:srgbClr val="000000"/>
              </a:solidFill>
              <a:latin typeface="Arial"/>
            </a:endParaRPr>
          </a:p>
          <a:p>
            <a:pPr lvl="1" marL="669960" indent="-325080">
              <a:lnSpc>
                <a:spcPct val="100000"/>
              </a:lnSpc>
              <a:spcBef>
                <a:spcPts val="400"/>
              </a:spcBef>
              <a:buClr>
                <a:srgbClr val="3b812f"/>
              </a:buClr>
              <a:buSzPct val="60000"/>
              <a:buFont typeface="Wingdings" charset="2"/>
              <a:buChar char=""/>
            </a:pPr>
            <a:r>
              <a:rPr b="0" lang="en-US" sz="2000" spc="-1" strike="noStrike">
                <a:solidFill>
                  <a:srgbClr val="000000"/>
                </a:solidFill>
                <a:latin typeface="Arial"/>
              </a:rPr>
              <a:t>Tập các thông báo từ hàm </a:t>
            </a:r>
            <a:r>
              <a:rPr b="0" i="1" lang="en-US" sz="2000" spc="-1" strike="noStrike">
                <a:solidFill>
                  <a:srgbClr val="000000"/>
                </a:solidFill>
                <a:latin typeface="Arial"/>
              </a:rPr>
              <a:t>main()</a:t>
            </a:r>
            <a:r>
              <a:rPr b="0" lang="en-US" sz="2000" spc="-1" strike="noStrike">
                <a:solidFill>
                  <a:srgbClr val="000000"/>
                </a:solidFill>
                <a:latin typeface="Arial"/>
              </a:rPr>
              <a:t> đến các đối tượng và được truyền giữa các đối tượng</a:t>
            </a:r>
            <a:endParaRPr b="0" lang="en-US" sz="2000" spc="-1" strike="noStrike">
              <a:solidFill>
                <a:srgbClr val="000000"/>
              </a:solidFill>
              <a:latin typeface="Arial"/>
            </a:endParaRPr>
          </a:p>
        </p:txBody>
      </p:sp>
      <p:sp>
        <p:nvSpPr>
          <p:cNvPr id="400" name="CustomShape 5"/>
          <p:cNvSpPr/>
          <p:nvPr/>
        </p:nvSpPr>
        <p:spPr>
          <a:xfrm>
            <a:off x="2590920" y="4800600"/>
            <a:ext cx="761760" cy="456840"/>
          </a:xfrm>
          <a:prstGeom prst="rect">
            <a:avLst/>
          </a:prstGeom>
          <a:solidFill>
            <a:srgbClr val="ffff00"/>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main()</a:t>
            </a:r>
            <a:endParaRPr b="0" lang="en-US" sz="1800" spc="-1" strike="noStrike">
              <a:latin typeface="Arial"/>
            </a:endParaRPr>
          </a:p>
        </p:txBody>
      </p:sp>
      <p:grpSp>
        <p:nvGrpSpPr>
          <p:cNvPr id="401" name="Group 6"/>
          <p:cNvGrpSpPr/>
          <p:nvPr/>
        </p:nvGrpSpPr>
        <p:grpSpPr>
          <a:xfrm>
            <a:off x="4343400" y="3429000"/>
            <a:ext cx="1599840" cy="1066680"/>
            <a:chOff x="4343400" y="3429000"/>
            <a:chExt cx="1599840" cy="1066680"/>
          </a:xfrm>
        </p:grpSpPr>
        <p:sp>
          <p:nvSpPr>
            <p:cNvPr id="402" name="CustomShape 7"/>
            <p:cNvSpPr/>
            <p:nvPr/>
          </p:nvSpPr>
          <p:spPr>
            <a:xfrm>
              <a:off x="4343400" y="3429000"/>
              <a:ext cx="1599840" cy="3805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:a</a:t>
              </a:r>
              <a:endParaRPr b="0" lang="en-US" sz="1800" spc="-1" strike="noStrike">
                <a:latin typeface="Arial"/>
              </a:endParaRPr>
            </a:p>
          </p:txBody>
        </p:sp>
        <p:sp>
          <p:nvSpPr>
            <p:cNvPr id="403" name="CustomShape 8"/>
            <p:cNvSpPr/>
            <p:nvPr/>
          </p:nvSpPr>
          <p:spPr>
            <a:xfrm>
              <a:off x="4343400" y="3809880"/>
              <a:ext cx="1599840" cy="380520"/>
            </a:xfrm>
            <a:prstGeom prst="rect">
              <a:avLst/>
            </a:prstGeom>
            <a:solidFill>
              <a:srgbClr val="ffff00"/>
            </a:solidFill>
            <a:ln w="9360">
              <a:solidFill>
                <a:schemeClr val="tx1"/>
              </a:solidFill>
              <a:miter/>
            </a:ln>
          </p:spPr>
          <p:style>
            <a:lnRef idx="0"/>
            <a:fillRef idx="0"/>
            <a:effectRef idx="0"/>
            <a:fontRef idx="minor"/>
          </p:style>
        </p:sp>
        <p:sp>
          <p:nvSpPr>
            <p:cNvPr id="404" name="CustomShape 9"/>
            <p:cNvSpPr/>
            <p:nvPr/>
          </p:nvSpPr>
          <p:spPr>
            <a:xfrm>
              <a:off x="4343400" y="4191120"/>
              <a:ext cx="1599840" cy="304560"/>
            </a:xfrm>
            <a:prstGeom prst="rect">
              <a:avLst/>
            </a:prstGeom>
            <a:solidFill>
              <a:srgbClr val="ffff00"/>
            </a:solidFill>
            <a:ln w="9360">
              <a:solidFill>
                <a:schemeClr val="tx1"/>
              </a:solidFill>
              <a:miter/>
            </a:ln>
          </p:spPr>
          <p:style>
            <a:lnRef idx="0"/>
            <a:fillRef idx="0"/>
            <a:effectRef idx="0"/>
            <a:fontRef idx="minor"/>
          </p:style>
        </p:sp>
      </p:grpSp>
      <p:grpSp>
        <p:nvGrpSpPr>
          <p:cNvPr id="405" name="Group 10"/>
          <p:cNvGrpSpPr/>
          <p:nvPr/>
        </p:nvGrpSpPr>
        <p:grpSpPr>
          <a:xfrm>
            <a:off x="4343400" y="4952880"/>
            <a:ext cx="1599840" cy="1066680"/>
            <a:chOff x="4343400" y="4952880"/>
            <a:chExt cx="1599840" cy="1066680"/>
          </a:xfrm>
        </p:grpSpPr>
        <p:sp>
          <p:nvSpPr>
            <p:cNvPr id="406" name="CustomShape 11"/>
            <p:cNvSpPr/>
            <p:nvPr/>
          </p:nvSpPr>
          <p:spPr>
            <a:xfrm>
              <a:off x="4343400" y="4952880"/>
              <a:ext cx="1599840" cy="3805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:b</a:t>
              </a:r>
              <a:endParaRPr b="0" lang="en-US" sz="1800" spc="-1" strike="noStrike">
                <a:latin typeface="Arial"/>
              </a:endParaRPr>
            </a:p>
          </p:txBody>
        </p:sp>
        <p:sp>
          <p:nvSpPr>
            <p:cNvPr id="407" name="CustomShape 12"/>
            <p:cNvSpPr/>
            <p:nvPr/>
          </p:nvSpPr>
          <p:spPr>
            <a:xfrm>
              <a:off x="4343400" y="5334120"/>
              <a:ext cx="1599840" cy="380520"/>
            </a:xfrm>
            <a:prstGeom prst="rect">
              <a:avLst/>
            </a:prstGeom>
            <a:solidFill>
              <a:srgbClr val="ffff00"/>
            </a:solidFill>
            <a:ln w="9360">
              <a:solidFill>
                <a:schemeClr val="tx1"/>
              </a:solidFill>
              <a:miter/>
            </a:ln>
          </p:spPr>
          <p:style>
            <a:lnRef idx="0"/>
            <a:fillRef idx="0"/>
            <a:effectRef idx="0"/>
            <a:fontRef idx="minor"/>
          </p:style>
        </p:sp>
        <p:sp>
          <p:nvSpPr>
            <p:cNvPr id="408" name="CustomShape 13"/>
            <p:cNvSpPr/>
            <p:nvPr/>
          </p:nvSpPr>
          <p:spPr>
            <a:xfrm>
              <a:off x="4343400" y="5715000"/>
              <a:ext cx="1599840" cy="304560"/>
            </a:xfrm>
            <a:prstGeom prst="rect">
              <a:avLst/>
            </a:prstGeom>
            <a:solidFill>
              <a:srgbClr val="ffff00"/>
            </a:solidFill>
            <a:ln w="9360">
              <a:solidFill>
                <a:schemeClr val="tx1"/>
              </a:solidFill>
              <a:miter/>
            </a:ln>
          </p:spPr>
          <p:style>
            <a:lnRef idx="0"/>
            <a:fillRef idx="0"/>
            <a:effectRef idx="0"/>
            <a:fontRef idx="minor"/>
          </p:style>
        </p:sp>
      </p:grpSp>
      <p:grpSp>
        <p:nvGrpSpPr>
          <p:cNvPr id="409" name="Group 14"/>
          <p:cNvGrpSpPr/>
          <p:nvPr/>
        </p:nvGrpSpPr>
        <p:grpSpPr>
          <a:xfrm>
            <a:off x="6934320" y="3429000"/>
            <a:ext cx="1599840" cy="1066680"/>
            <a:chOff x="6934320" y="3429000"/>
            <a:chExt cx="1599840" cy="1066680"/>
          </a:xfrm>
        </p:grpSpPr>
        <p:sp>
          <p:nvSpPr>
            <p:cNvPr id="410" name="CustomShape 15"/>
            <p:cNvSpPr/>
            <p:nvPr/>
          </p:nvSpPr>
          <p:spPr>
            <a:xfrm>
              <a:off x="6934320" y="3429000"/>
              <a:ext cx="1599840" cy="3805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:c</a:t>
              </a:r>
              <a:endParaRPr b="0" lang="en-US" sz="1800" spc="-1" strike="noStrike">
                <a:latin typeface="Arial"/>
              </a:endParaRPr>
            </a:p>
          </p:txBody>
        </p:sp>
        <p:sp>
          <p:nvSpPr>
            <p:cNvPr id="411" name="CustomShape 16"/>
            <p:cNvSpPr/>
            <p:nvPr/>
          </p:nvSpPr>
          <p:spPr>
            <a:xfrm>
              <a:off x="6934320" y="3809880"/>
              <a:ext cx="1599840" cy="380520"/>
            </a:xfrm>
            <a:prstGeom prst="rect">
              <a:avLst/>
            </a:prstGeom>
            <a:solidFill>
              <a:srgbClr val="ffff00"/>
            </a:solidFill>
            <a:ln w="9360">
              <a:solidFill>
                <a:schemeClr val="tx1"/>
              </a:solidFill>
              <a:miter/>
            </a:ln>
          </p:spPr>
          <p:style>
            <a:lnRef idx="0"/>
            <a:fillRef idx="0"/>
            <a:effectRef idx="0"/>
            <a:fontRef idx="minor"/>
          </p:style>
        </p:sp>
        <p:sp>
          <p:nvSpPr>
            <p:cNvPr id="412" name="CustomShape 17"/>
            <p:cNvSpPr/>
            <p:nvPr/>
          </p:nvSpPr>
          <p:spPr>
            <a:xfrm>
              <a:off x="6934320" y="4191120"/>
              <a:ext cx="1599840" cy="304560"/>
            </a:xfrm>
            <a:prstGeom prst="rect">
              <a:avLst/>
            </a:prstGeom>
            <a:solidFill>
              <a:srgbClr val="ffff00"/>
            </a:solidFill>
            <a:ln w="9360">
              <a:solidFill>
                <a:schemeClr val="tx1"/>
              </a:solidFill>
              <a:miter/>
            </a:ln>
          </p:spPr>
          <p:style>
            <a:lnRef idx="0"/>
            <a:fillRef idx="0"/>
            <a:effectRef idx="0"/>
            <a:fontRef idx="minor"/>
          </p:style>
        </p:sp>
      </p:grpSp>
      <p:grpSp>
        <p:nvGrpSpPr>
          <p:cNvPr id="413" name="Group 18"/>
          <p:cNvGrpSpPr/>
          <p:nvPr/>
        </p:nvGrpSpPr>
        <p:grpSpPr>
          <a:xfrm>
            <a:off x="7086600" y="5029200"/>
            <a:ext cx="1599840" cy="1066680"/>
            <a:chOff x="7086600" y="5029200"/>
            <a:chExt cx="1599840" cy="1066680"/>
          </a:xfrm>
        </p:grpSpPr>
        <p:sp>
          <p:nvSpPr>
            <p:cNvPr id="414" name="CustomShape 19"/>
            <p:cNvSpPr/>
            <p:nvPr/>
          </p:nvSpPr>
          <p:spPr>
            <a:xfrm>
              <a:off x="7086600" y="5029200"/>
              <a:ext cx="1599840" cy="3805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:d</a:t>
              </a:r>
              <a:endParaRPr b="0" lang="en-US" sz="1800" spc="-1" strike="noStrike">
                <a:latin typeface="Arial"/>
              </a:endParaRPr>
            </a:p>
          </p:txBody>
        </p:sp>
        <p:sp>
          <p:nvSpPr>
            <p:cNvPr id="415" name="CustomShape 20"/>
            <p:cNvSpPr/>
            <p:nvPr/>
          </p:nvSpPr>
          <p:spPr>
            <a:xfrm>
              <a:off x="7086600" y="5410080"/>
              <a:ext cx="1599840" cy="380520"/>
            </a:xfrm>
            <a:prstGeom prst="rect">
              <a:avLst/>
            </a:prstGeom>
            <a:solidFill>
              <a:srgbClr val="ffff00"/>
            </a:solidFill>
            <a:ln w="9360">
              <a:solidFill>
                <a:schemeClr val="tx1"/>
              </a:solidFill>
              <a:miter/>
            </a:ln>
          </p:spPr>
          <p:style>
            <a:lnRef idx="0"/>
            <a:fillRef idx="0"/>
            <a:effectRef idx="0"/>
            <a:fontRef idx="minor"/>
          </p:style>
        </p:sp>
        <p:sp>
          <p:nvSpPr>
            <p:cNvPr id="416" name="CustomShape 21"/>
            <p:cNvSpPr/>
            <p:nvPr/>
          </p:nvSpPr>
          <p:spPr>
            <a:xfrm>
              <a:off x="7086600" y="5791320"/>
              <a:ext cx="1599840" cy="304560"/>
            </a:xfrm>
            <a:prstGeom prst="rect">
              <a:avLst/>
            </a:prstGeom>
            <a:solidFill>
              <a:srgbClr val="ffff00"/>
            </a:solidFill>
            <a:ln w="9360">
              <a:solidFill>
                <a:schemeClr val="tx1"/>
              </a:solidFill>
              <a:miter/>
            </a:ln>
          </p:spPr>
          <p:style>
            <a:lnRef idx="0"/>
            <a:fillRef idx="0"/>
            <a:effectRef idx="0"/>
            <a:fontRef idx="minor"/>
          </p:style>
        </p:sp>
      </p:grpSp>
      <p:sp>
        <p:nvSpPr>
          <p:cNvPr id="417" name="Line 22"/>
          <p:cNvSpPr/>
          <p:nvPr/>
        </p:nvSpPr>
        <p:spPr>
          <a:xfrm flipV="1">
            <a:off x="3200400" y="3886200"/>
            <a:ext cx="1143000" cy="914400"/>
          </a:xfrm>
          <a:prstGeom prst="line">
            <a:avLst/>
          </a:prstGeom>
          <a:ln w="9360">
            <a:solidFill>
              <a:schemeClr val="tx1"/>
            </a:solidFill>
            <a:round/>
            <a:tailEnd len="med" type="triangle" w="med"/>
          </a:ln>
        </p:spPr>
        <p:style>
          <a:lnRef idx="0"/>
          <a:fillRef idx="0"/>
          <a:effectRef idx="0"/>
          <a:fontRef idx="minor"/>
        </p:style>
      </p:sp>
      <p:sp>
        <p:nvSpPr>
          <p:cNvPr id="418" name="Line 23"/>
          <p:cNvSpPr/>
          <p:nvPr/>
        </p:nvSpPr>
        <p:spPr>
          <a:xfrm>
            <a:off x="3352680" y="5029200"/>
            <a:ext cx="990720" cy="152280"/>
          </a:xfrm>
          <a:prstGeom prst="line">
            <a:avLst/>
          </a:prstGeom>
          <a:ln w="9360">
            <a:solidFill>
              <a:schemeClr val="tx1"/>
            </a:solidFill>
            <a:round/>
            <a:tailEnd len="med" type="triangle" w="med"/>
          </a:ln>
        </p:spPr>
        <p:style>
          <a:lnRef idx="0"/>
          <a:fillRef idx="0"/>
          <a:effectRef idx="0"/>
          <a:fontRef idx="minor"/>
        </p:style>
      </p:sp>
      <p:sp>
        <p:nvSpPr>
          <p:cNvPr id="419" name="Line 24"/>
          <p:cNvSpPr/>
          <p:nvPr/>
        </p:nvSpPr>
        <p:spPr>
          <a:xfrm>
            <a:off x="5943600" y="3657600"/>
            <a:ext cx="990360" cy="152280"/>
          </a:xfrm>
          <a:prstGeom prst="line">
            <a:avLst/>
          </a:prstGeom>
          <a:ln w="9360">
            <a:solidFill>
              <a:schemeClr val="tx1"/>
            </a:solidFill>
            <a:round/>
            <a:tailEnd len="med" type="triangle" w="med"/>
          </a:ln>
        </p:spPr>
        <p:style>
          <a:lnRef idx="0"/>
          <a:fillRef idx="0"/>
          <a:effectRef idx="0"/>
          <a:fontRef idx="minor"/>
        </p:style>
      </p:sp>
      <p:sp>
        <p:nvSpPr>
          <p:cNvPr id="420" name="Line 25"/>
          <p:cNvSpPr/>
          <p:nvPr/>
        </p:nvSpPr>
        <p:spPr>
          <a:xfrm>
            <a:off x="5943600" y="5105160"/>
            <a:ext cx="1143000" cy="152640"/>
          </a:xfrm>
          <a:prstGeom prst="line">
            <a:avLst/>
          </a:prstGeom>
          <a:ln w="9360">
            <a:solidFill>
              <a:schemeClr val="tx1"/>
            </a:solidFill>
            <a:round/>
            <a:tailEnd len="med" type="triangle" w="med"/>
          </a:ln>
        </p:spPr>
        <p:style>
          <a:lnRef idx="0"/>
          <a:fillRef idx="0"/>
          <a:effectRef idx="0"/>
          <a:fontRef idx="minor"/>
        </p:style>
      </p:sp>
      <p:sp>
        <p:nvSpPr>
          <p:cNvPr id="421" name="CustomShape 26"/>
          <p:cNvSpPr/>
          <p:nvPr/>
        </p:nvSpPr>
        <p:spPr>
          <a:xfrm>
            <a:off x="3276720" y="4038480"/>
            <a:ext cx="685440" cy="364680"/>
          </a:xfrm>
          <a:prstGeom prst="rect">
            <a:avLst/>
          </a:prstGeom>
          <a:noFill/>
          <a:ln w="9360">
            <a:noFill/>
          </a:ln>
        </p:spPr>
        <p:style>
          <a:lnRef idx="0"/>
          <a:fillRef idx="0"/>
          <a:effectRef idx="0"/>
          <a:fontRef idx="minor"/>
        </p:style>
        <p:txBody>
          <a:bodyPr lIns="90000" rIns="90000" tIns="45000" bIns="45000">
            <a:spAutoFit/>
          </a:bodyPr>
          <a:p>
            <a:pPr algn="ctr">
              <a:lnSpc>
                <a:spcPct val="100000"/>
              </a:lnSpc>
              <a:spcBef>
                <a:spcPts val="601"/>
              </a:spcBef>
            </a:pPr>
            <a:r>
              <a:rPr b="0" lang="en-US" sz="1800" spc="-1" strike="noStrike">
                <a:solidFill>
                  <a:srgbClr val="000000"/>
                </a:solidFill>
                <a:latin typeface="Arial"/>
              </a:rPr>
              <a:t>m1</a:t>
            </a:r>
            <a:endParaRPr b="0" lang="en-US" sz="1800" spc="-1" strike="noStrike">
              <a:latin typeface="Arial"/>
            </a:endParaRPr>
          </a:p>
        </p:txBody>
      </p:sp>
      <p:sp>
        <p:nvSpPr>
          <p:cNvPr id="422" name="CustomShape 27"/>
          <p:cNvSpPr/>
          <p:nvPr/>
        </p:nvSpPr>
        <p:spPr>
          <a:xfrm>
            <a:off x="6172200" y="3352680"/>
            <a:ext cx="685440" cy="364680"/>
          </a:xfrm>
          <a:prstGeom prst="rect">
            <a:avLst/>
          </a:prstGeom>
          <a:noFill/>
          <a:ln w="9360">
            <a:noFill/>
          </a:ln>
        </p:spPr>
        <p:style>
          <a:lnRef idx="0"/>
          <a:fillRef idx="0"/>
          <a:effectRef idx="0"/>
          <a:fontRef idx="minor"/>
        </p:style>
        <p:txBody>
          <a:bodyPr lIns="90000" rIns="90000" tIns="45000" bIns="45000">
            <a:spAutoFit/>
          </a:bodyPr>
          <a:p>
            <a:pPr algn="ctr">
              <a:lnSpc>
                <a:spcPct val="100000"/>
              </a:lnSpc>
              <a:spcBef>
                <a:spcPts val="601"/>
              </a:spcBef>
            </a:pPr>
            <a:r>
              <a:rPr b="0" lang="en-US" sz="1800" spc="-1" strike="noStrike">
                <a:solidFill>
                  <a:srgbClr val="000000"/>
                </a:solidFill>
                <a:latin typeface="Arial"/>
              </a:rPr>
              <a:t>m2</a:t>
            </a:r>
            <a:endParaRPr b="0" lang="en-US" sz="1800" spc="-1" strike="noStrike">
              <a:latin typeface="Arial"/>
            </a:endParaRPr>
          </a:p>
        </p:txBody>
      </p:sp>
      <p:sp>
        <p:nvSpPr>
          <p:cNvPr id="423" name="CustomShape 28"/>
          <p:cNvSpPr/>
          <p:nvPr/>
        </p:nvSpPr>
        <p:spPr>
          <a:xfrm>
            <a:off x="3429000" y="5119560"/>
            <a:ext cx="685440" cy="364680"/>
          </a:xfrm>
          <a:prstGeom prst="rect">
            <a:avLst/>
          </a:prstGeom>
          <a:noFill/>
          <a:ln w="9360">
            <a:noFill/>
          </a:ln>
        </p:spPr>
        <p:style>
          <a:lnRef idx="0"/>
          <a:fillRef idx="0"/>
          <a:effectRef idx="0"/>
          <a:fontRef idx="minor"/>
        </p:style>
        <p:txBody>
          <a:bodyPr lIns="90000" rIns="90000" tIns="45000" bIns="45000">
            <a:spAutoFit/>
          </a:bodyPr>
          <a:p>
            <a:pPr algn="ctr">
              <a:lnSpc>
                <a:spcPct val="100000"/>
              </a:lnSpc>
              <a:spcBef>
                <a:spcPts val="601"/>
              </a:spcBef>
            </a:pPr>
            <a:r>
              <a:rPr b="0" lang="en-US" sz="1800" spc="-1" strike="noStrike">
                <a:solidFill>
                  <a:srgbClr val="000000"/>
                </a:solidFill>
                <a:latin typeface="Arial"/>
              </a:rPr>
              <a:t>m3</a:t>
            </a:r>
            <a:endParaRPr b="0" lang="en-US" sz="1800" spc="-1" strike="noStrike">
              <a:latin typeface="Arial"/>
            </a:endParaRPr>
          </a:p>
        </p:txBody>
      </p:sp>
      <p:sp>
        <p:nvSpPr>
          <p:cNvPr id="424" name="CustomShape 29"/>
          <p:cNvSpPr/>
          <p:nvPr/>
        </p:nvSpPr>
        <p:spPr>
          <a:xfrm>
            <a:off x="6095880" y="5181480"/>
            <a:ext cx="685440" cy="364680"/>
          </a:xfrm>
          <a:prstGeom prst="rect">
            <a:avLst/>
          </a:prstGeom>
          <a:noFill/>
          <a:ln w="9360">
            <a:noFill/>
          </a:ln>
        </p:spPr>
        <p:style>
          <a:lnRef idx="0"/>
          <a:fillRef idx="0"/>
          <a:effectRef idx="0"/>
          <a:fontRef idx="minor"/>
        </p:style>
        <p:txBody>
          <a:bodyPr lIns="90000" rIns="90000" tIns="45000" bIns="45000">
            <a:spAutoFit/>
          </a:bodyPr>
          <a:p>
            <a:pPr algn="ctr">
              <a:lnSpc>
                <a:spcPct val="100000"/>
              </a:lnSpc>
              <a:spcBef>
                <a:spcPts val="601"/>
              </a:spcBef>
            </a:pPr>
            <a:r>
              <a:rPr b="0" lang="en-US" sz="1800" spc="-1" strike="noStrike">
                <a:solidFill>
                  <a:srgbClr val="000000"/>
                </a:solidFill>
                <a:latin typeface="Arial"/>
              </a:rPr>
              <a:t>m4</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426"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0D92A270-DF54-476C-AF85-D82AAECF7E4C}"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427"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Chương trình minh họa</a:t>
            </a:r>
            <a:endParaRPr b="0" lang="en-US" sz="3600" spc="-1" strike="noStrike">
              <a:solidFill>
                <a:srgbClr val="000000"/>
              </a:solidFill>
              <a:latin typeface="Arial"/>
            </a:endParaRPr>
          </a:p>
        </p:txBody>
      </p:sp>
      <p:sp>
        <p:nvSpPr>
          <p:cNvPr id="428" name="TextShape 4"/>
          <p:cNvSpPr txBox="1"/>
          <p:nvPr/>
        </p:nvSpPr>
        <p:spPr>
          <a:xfrm>
            <a:off x="457200" y="1600200"/>
            <a:ext cx="8229240" cy="4530240"/>
          </a:xfrm>
          <a:prstGeom prst="rect">
            <a:avLst/>
          </a:prstGeom>
          <a:noFill/>
          <a:ln w="9360">
            <a:noFill/>
          </a:ln>
        </p:spPr>
        <p:txBody>
          <a:bodyPr>
            <a:noAutofit/>
          </a:bodyPr>
          <a:p>
            <a:pPr marL="343080" indent="-342720">
              <a:lnSpc>
                <a:spcPct val="100000"/>
              </a:lnSpc>
              <a:spcBef>
                <a:spcPts val="601"/>
              </a:spcBef>
              <a:buClr>
                <a:srgbClr val="cc9900"/>
              </a:buClr>
              <a:buSzPct val="65000"/>
              <a:buFont typeface="Wingdings" charset="2"/>
              <a:buChar char=""/>
            </a:pPr>
            <a:r>
              <a:rPr b="1" lang="en-US" sz="3000" spc="-1" strike="noStrike">
                <a:solidFill>
                  <a:srgbClr val="000000"/>
                </a:solidFill>
                <a:latin typeface="Arial"/>
              </a:rPr>
              <a:t>Program 2.5</a:t>
            </a:r>
            <a:r>
              <a:rPr b="0" lang="en-US" sz="3000" spc="-1" strike="noStrike">
                <a:solidFill>
                  <a:srgbClr val="000000"/>
                </a:solidFill>
                <a:latin typeface="Arial"/>
              </a:rPr>
              <a:t>: viết chương trình giải phương trình bậc 2 theo phương pháp HĐT</a:t>
            </a:r>
            <a:endParaRPr b="0" lang="en-US" sz="3000" spc="-1" strike="noStrike">
              <a:solidFill>
                <a:srgbClr val="000000"/>
              </a:solidFill>
              <a:latin typeface="Arial"/>
            </a:endParaRPr>
          </a:p>
          <a:p>
            <a:pPr lvl="1" marL="669960" indent="-325080">
              <a:lnSpc>
                <a:spcPct val="100000"/>
              </a:lnSpc>
              <a:spcBef>
                <a:spcPts val="519"/>
              </a:spcBef>
              <a:buClr>
                <a:srgbClr val="3b812f"/>
              </a:buClr>
              <a:buSzPct val="60000"/>
              <a:buFont typeface="Wingdings" charset="2"/>
              <a:buChar char=""/>
            </a:pPr>
            <a:r>
              <a:rPr b="0" lang="en-US" sz="2600" spc="-1" strike="noStrike">
                <a:solidFill>
                  <a:srgbClr val="000000"/>
                </a:solidFill>
                <a:latin typeface="Arial"/>
              </a:rPr>
              <a:t>Đầu vào: 3 hệ số của 1 phương trình bậc 2</a:t>
            </a:r>
            <a:endParaRPr b="0" lang="en-US" sz="2600" spc="-1" strike="noStrike">
              <a:solidFill>
                <a:srgbClr val="000000"/>
              </a:solidFill>
              <a:latin typeface="Arial"/>
            </a:endParaRPr>
          </a:p>
          <a:p>
            <a:pPr lvl="1" marL="669960" indent="-325080">
              <a:lnSpc>
                <a:spcPct val="100000"/>
              </a:lnSpc>
              <a:spcBef>
                <a:spcPts val="519"/>
              </a:spcBef>
              <a:buClr>
                <a:srgbClr val="3b812f"/>
              </a:buClr>
              <a:buSzPct val="60000"/>
              <a:buFont typeface="Wingdings" charset="2"/>
              <a:buChar char=""/>
            </a:pPr>
            <a:r>
              <a:rPr b="0" lang="en-US" sz="2600" spc="-1" strike="noStrike">
                <a:solidFill>
                  <a:srgbClr val="000000"/>
                </a:solidFill>
                <a:latin typeface="Arial"/>
              </a:rPr>
              <a:t>Đầu ra: PT có mấy nghiệm và giá trị từng nghiệm nếu có</a:t>
            </a:r>
            <a:endParaRPr b="0" lang="en-US" sz="2600" spc="-1" strike="noStrike">
              <a:solidFill>
                <a:srgbClr val="000000"/>
              </a:solidFill>
              <a:latin typeface="Arial"/>
            </a:endParaRPr>
          </a:p>
          <a:p>
            <a:endParaRPr b="0" lang="en-US" sz="2600" spc="-1" strike="noStrike">
              <a:solidFill>
                <a:srgbClr val="000000"/>
              </a:solidFill>
              <a:latin typeface="Arial"/>
            </a:endParaRPr>
          </a:p>
          <a:p>
            <a:pPr marL="343080" indent="-342720">
              <a:lnSpc>
                <a:spcPct val="100000"/>
              </a:lnSpc>
              <a:spcBef>
                <a:spcPts val="601"/>
              </a:spcBef>
              <a:buClr>
                <a:srgbClr val="cc9900"/>
              </a:buClr>
              <a:buSzPct val="65000"/>
              <a:buFont typeface="Wingdings" charset="2"/>
              <a:buChar char=""/>
            </a:pPr>
            <a:r>
              <a:rPr b="0" lang="en-US" sz="3000" spc="-1" strike="noStrike">
                <a:solidFill>
                  <a:srgbClr val="000000"/>
                </a:solidFill>
                <a:latin typeface="Arial"/>
              </a:rPr>
              <a:t>Phân tích: coi mỗi PT bậc 2 là một đối tượng của một lớp PT bậc 2. Khi đó cấu trúc của một chương trình sẽ như sau:</a:t>
            </a:r>
            <a:endParaRPr b="0" lang="en-US" sz="3000" spc="-1" strike="noStrike">
              <a:solidFill>
                <a:srgbClr val="000000"/>
              </a:solidFill>
              <a:latin typeface="Arial"/>
            </a:endParaRPr>
          </a:p>
          <a:p>
            <a:pPr>
              <a:lnSpc>
                <a:spcPct val="100000"/>
              </a:lnSpc>
              <a:spcBef>
                <a:spcPts val="601"/>
              </a:spcBef>
            </a:pP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TextShape 1"/>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Cấu trúc Program 2.5</a:t>
            </a:r>
            <a:endParaRPr b="0" lang="en-US" sz="3600" spc="-1" strike="noStrike">
              <a:solidFill>
                <a:srgbClr val="000000"/>
              </a:solidFill>
              <a:latin typeface="Arial"/>
            </a:endParaRPr>
          </a:p>
        </p:txBody>
      </p:sp>
      <p:sp>
        <p:nvSpPr>
          <p:cNvPr id="430" name="TextShape 2"/>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431" name="TextShape 3"/>
          <p:cNvSpPr txBox="1"/>
          <p:nvPr/>
        </p:nvSpPr>
        <p:spPr>
          <a:xfrm>
            <a:off x="6553080" y="6243480"/>
            <a:ext cx="2133360" cy="456840"/>
          </a:xfrm>
          <a:prstGeom prst="rect">
            <a:avLst/>
          </a:prstGeom>
          <a:noFill/>
          <a:ln w="9360">
            <a:noFill/>
          </a:ln>
        </p:spPr>
        <p:txBody>
          <a:bodyPr anchor="b">
            <a:noAutofit/>
          </a:bodyPr>
          <a:p>
            <a:pPr algn="r">
              <a:lnSpc>
                <a:spcPct val="100000"/>
              </a:lnSpc>
            </a:pPr>
            <a:fld id="{052BB60C-F4E5-4135-8E01-4C7F40846200}"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432" name="CustomShape 4"/>
          <p:cNvSpPr/>
          <p:nvPr/>
        </p:nvSpPr>
        <p:spPr>
          <a:xfrm>
            <a:off x="990720" y="3276720"/>
            <a:ext cx="761760" cy="456840"/>
          </a:xfrm>
          <a:prstGeom prst="rect">
            <a:avLst/>
          </a:prstGeom>
          <a:solidFill>
            <a:srgbClr val="ffff00"/>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main()</a:t>
            </a:r>
            <a:endParaRPr b="0" lang="en-US" sz="1800" spc="-1" strike="noStrike">
              <a:latin typeface="Arial"/>
            </a:endParaRPr>
          </a:p>
        </p:txBody>
      </p:sp>
      <p:grpSp>
        <p:nvGrpSpPr>
          <p:cNvPr id="433" name="Group 5"/>
          <p:cNvGrpSpPr/>
          <p:nvPr/>
        </p:nvGrpSpPr>
        <p:grpSpPr>
          <a:xfrm>
            <a:off x="3505320" y="1905120"/>
            <a:ext cx="1599840" cy="1066320"/>
            <a:chOff x="3505320" y="1905120"/>
            <a:chExt cx="1599840" cy="1066320"/>
          </a:xfrm>
        </p:grpSpPr>
        <p:sp>
          <p:nvSpPr>
            <p:cNvPr id="434" name="CustomShape 6"/>
            <p:cNvSpPr/>
            <p:nvPr/>
          </p:nvSpPr>
          <p:spPr>
            <a:xfrm>
              <a:off x="3505320" y="1905120"/>
              <a:ext cx="1599840" cy="3805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:pt b2</a:t>
              </a:r>
              <a:endParaRPr b="0" lang="en-US" sz="1800" spc="-1" strike="noStrike">
                <a:latin typeface="Arial"/>
              </a:endParaRPr>
            </a:p>
          </p:txBody>
        </p:sp>
        <p:sp>
          <p:nvSpPr>
            <p:cNvPr id="435" name="CustomShape 7"/>
            <p:cNvSpPr/>
            <p:nvPr/>
          </p:nvSpPr>
          <p:spPr>
            <a:xfrm>
              <a:off x="3505320" y="2286000"/>
              <a:ext cx="1599840" cy="380520"/>
            </a:xfrm>
            <a:prstGeom prst="rect">
              <a:avLst/>
            </a:prstGeom>
            <a:solidFill>
              <a:srgbClr val="ffff00"/>
            </a:solidFill>
            <a:ln w="9360">
              <a:solidFill>
                <a:schemeClr val="tx1"/>
              </a:solidFill>
              <a:miter/>
            </a:ln>
          </p:spPr>
          <p:style>
            <a:lnRef idx="0"/>
            <a:fillRef idx="0"/>
            <a:effectRef idx="0"/>
            <a:fontRef idx="minor"/>
          </p:style>
          <p:txBody>
            <a:bodyPr wrap="none" lIns="90000" rIns="90000" tIns="45000" bIns="45000" anchor="ctr">
              <a:noAutofit/>
            </a:bodyPr>
            <a:p>
              <a:pPr>
                <a:lnSpc>
                  <a:spcPct val="100000"/>
                </a:lnSpc>
              </a:pPr>
              <a:r>
                <a:rPr b="0" lang="en-US" sz="1600" spc="-1" strike="noStrike">
                  <a:solidFill>
                    <a:srgbClr val="000000"/>
                  </a:solidFill>
                  <a:latin typeface="Arial"/>
                </a:rPr>
                <a:t>a,b,c</a:t>
              </a:r>
              <a:endParaRPr b="0" lang="en-US" sz="1600" spc="-1" strike="noStrike">
                <a:latin typeface="Arial"/>
              </a:endParaRPr>
            </a:p>
          </p:txBody>
        </p:sp>
        <p:sp>
          <p:nvSpPr>
            <p:cNvPr id="436" name="CustomShape 8"/>
            <p:cNvSpPr/>
            <p:nvPr/>
          </p:nvSpPr>
          <p:spPr>
            <a:xfrm>
              <a:off x="3505320" y="2666880"/>
              <a:ext cx="1599840" cy="304560"/>
            </a:xfrm>
            <a:prstGeom prst="rect">
              <a:avLst/>
            </a:prstGeom>
            <a:solidFill>
              <a:srgbClr val="ffff00"/>
            </a:solidFill>
            <a:ln w="9360">
              <a:solidFill>
                <a:schemeClr val="tx1"/>
              </a:solidFill>
              <a:miter/>
            </a:ln>
          </p:spPr>
          <p:style>
            <a:lnRef idx="0"/>
            <a:fillRef idx="0"/>
            <a:effectRef idx="0"/>
            <a:fontRef idx="minor"/>
          </p:style>
        </p:sp>
      </p:grpSp>
      <p:sp>
        <p:nvSpPr>
          <p:cNvPr id="437" name="Line 9"/>
          <p:cNvSpPr/>
          <p:nvPr/>
        </p:nvSpPr>
        <p:spPr>
          <a:xfrm flipV="1">
            <a:off x="1600200" y="2438280"/>
            <a:ext cx="1904760" cy="838080"/>
          </a:xfrm>
          <a:prstGeom prst="line">
            <a:avLst/>
          </a:prstGeom>
          <a:ln w="9360">
            <a:solidFill>
              <a:schemeClr val="tx1"/>
            </a:solidFill>
            <a:round/>
            <a:tailEnd len="med" type="triangle" w="med"/>
          </a:ln>
        </p:spPr>
        <p:style>
          <a:lnRef idx="0"/>
          <a:fillRef idx="0"/>
          <a:effectRef idx="0"/>
          <a:fontRef idx="minor"/>
        </p:style>
      </p:sp>
      <p:sp>
        <p:nvSpPr>
          <p:cNvPr id="438" name="Line 10"/>
          <p:cNvSpPr/>
          <p:nvPr/>
        </p:nvSpPr>
        <p:spPr>
          <a:xfrm flipV="1">
            <a:off x="5105160" y="3886200"/>
            <a:ext cx="1371600" cy="609480"/>
          </a:xfrm>
          <a:prstGeom prst="line">
            <a:avLst/>
          </a:prstGeom>
          <a:ln w="9360">
            <a:solidFill>
              <a:schemeClr val="tx1"/>
            </a:solidFill>
            <a:round/>
            <a:tailEnd len="med" type="triangle" w="med"/>
          </a:ln>
        </p:spPr>
        <p:style>
          <a:lnRef idx="0"/>
          <a:fillRef idx="0"/>
          <a:effectRef idx="0"/>
          <a:fontRef idx="minor"/>
        </p:style>
      </p:sp>
      <p:sp>
        <p:nvSpPr>
          <p:cNvPr id="439" name="CustomShape 11"/>
          <p:cNvSpPr/>
          <p:nvPr/>
        </p:nvSpPr>
        <p:spPr>
          <a:xfrm>
            <a:off x="1828800" y="2438280"/>
            <a:ext cx="1371240" cy="639000"/>
          </a:xfrm>
          <a:prstGeom prst="rect">
            <a:avLst/>
          </a:prstGeom>
          <a:noFill/>
          <a:ln w="9360">
            <a:noFill/>
          </a:ln>
        </p:spPr>
        <p:style>
          <a:lnRef idx="0"/>
          <a:fillRef idx="0"/>
          <a:effectRef idx="0"/>
          <a:fontRef idx="minor"/>
        </p:style>
        <p:txBody>
          <a:bodyPr lIns="90000" rIns="90000" tIns="45000" bIns="45000">
            <a:spAutoFit/>
          </a:bodyPr>
          <a:p>
            <a:pPr algn="ctr">
              <a:lnSpc>
                <a:spcPct val="100000"/>
              </a:lnSpc>
              <a:spcBef>
                <a:spcPts val="601"/>
              </a:spcBef>
            </a:pPr>
            <a:r>
              <a:rPr b="0" lang="en-US" sz="1800" spc="-1" strike="noStrike">
                <a:solidFill>
                  <a:srgbClr val="000000"/>
                </a:solidFill>
                <a:latin typeface="Arial"/>
              </a:rPr>
              <a:t>Nhập các hệ số</a:t>
            </a:r>
            <a:endParaRPr b="0" lang="en-US" sz="1800" spc="-1" strike="noStrike">
              <a:latin typeface="Arial"/>
            </a:endParaRPr>
          </a:p>
        </p:txBody>
      </p:sp>
      <p:sp>
        <p:nvSpPr>
          <p:cNvPr id="440" name="CustomShape 12"/>
          <p:cNvSpPr/>
          <p:nvPr/>
        </p:nvSpPr>
        <p:spPr>
          <a:xfrm>
            <a:off x="5257800" y="3549600"/>
            <a:ext cx="685440" cy="639000"/>
          </a:xfrm>
          <a:prstGeom prst="rect">
            <a:avLst/>
          </a:prstGeom>
          <a:noFill/>
          <a:ln w="9360">
            <a:noFill/>
          </a:ln>
        </p:spPr>
        <p:style>
          <a:lnRef idx="0"/>
          <a:fillRef idx="0"/>
          <a:effectRef idx="0"/>
          <a:fontRef idx="minor"/>
        </p:style>
        <p:txBody>
          <a:bodyPr lIns="90000" rIns="90000" tIns="45000" bIns="45000">
            <a:spAutoFit/>
          </a:bodyPr>
          <a:p>
            <a:pPr algn="ctr">
              <a:lnSpc>
                <a:spcPct val="100000"/>
              </a:lnSpc>
              <a:spcBef>
                <a:spcPts val="601"/>
              </a:spcBef>
            </a:pPr>
            <a:r>
              <a:rPr b="0" lang="en-US" sz="1800" spc="-1" strike="noStrike">
                <a:solidFill>
                  <a:srgbClr val="000000"/>
                </a:solidFill>
                <a:latin typeface="Arial"/>
              </a:rPr>
              <a:t>Tính delta</a:t>
            </a:r>
            <a:endParaRPr b="0" lang="en-US" sz="1800" spc="-1" strike="noStrike">
              <a:latin typeface="Arial"/>
            </a:endParaRPr>
          </a:p>
        </p:txBody>
      </p:sp>
      <p:grpSp>
        <p:nvGrpSpPr>
          <p:cNvPr id="441" name="Group 13"/>
          <p:cNvGrpSpPr/>
          <p:nvPr/>
        </p:nvGrpSpPr>
        <p:grpSpPr>
          <a:xfrm>
            <a:off x="6477120" y="3352680"/>
            <a:ext cx="1599840" cy="1066680"/>
            <a:chOff x="6477120" y="3352680"/>
            <a:chExt cx="1599840" cy="1066680"/>
          </a:xfrm>
        </p:grpSpPr>
        <p:sp>
          <p:nvSpPr>
            <p:cNvPr id="442" name="CustomShape 14"/>
            <p:cNvSpPr/>
            <p:nvPr/>
          </p:nvSpPr>
          <p:spPr>
            <a:xfrm>
              <a:off x="6477120" y="3352680"/>
              <a:ext cx="1599840" cy="3805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:pt b2</a:t>
              </a:r>
              <a:endParaRPr b="0" lang="en-US" sz="1800" spc="-1" strike="noStrike">
                <a:latin typeface="Arial"/>
              </a:endParaRPr>
            </a:p>
          </p:txBody>
        </p:sp>
        <p:sp>
          <p:nvSpPr>
            <p:cNvPr id="443" name="CustomShape 15"/>
            <p:cNvSpPr/>
            <p:nvPr/>
          </p:nvSpPr>
          <p:spPr>
            <a:xfrm>
              <a:off x="6477120" y="3733920"/>
              <a:ext cx="1599840" cy="380520"/>
            </a:xfrm>
            <a:prstGeom prst="rect">
              <a:avLst/>
            </a:prstGeom>
            <a:solidFill>
              <a:srgbClr val="ffff00"/>
            </a:solidFill>
            <a:ln w="9360">
              <a:solidFill>
                <a:schemeClr val="tx1"/>
              </a:solidFill>
              <a:miter/>
            </a:ln>
          </p:spPr>
          <p:style>
            <a:lnRef idx="0"/>
            <a:fillRef idx="0"/>
            <a:effectRef idx="0"/>
            <a:fontRef idx="minor"/>
          </p:style>
          <p:txBody>
            <a:bodyPr wrap="none" lIns="90000" rIns="90000" tIns="45000" bIns="45000" anchor="ctr">
              <a:noAutofit/>
            </a:bodyPr>
            <a:p>
              <a:pPr>
                <a:lnSpc>
                  <a:spcPct val="100000"/>
                </a:lnSpc>
              </a:pPr>
              <a:r>
                <a:rPr b="0" lang="en-US" sz="1600" spc="-1" strike="noStrike">
                  <a:solidFill>
                    <a:srgbClr val="000000"/>
                  </a:solidFill>
                  <a:latin typeface="Arial"/>
                </a:rPr>
                <a:t>a,b,c</a:t>
              </a:r>
              <a:endParaRPr b="0" lang="en-US" sz="1600" spc="-1" strike="noStrike">
                <a:latin typeface="Arial"/>
              </a:endParaRPr>
            </a:p>
          </p:txBody>
        </p:sp>
        <p:sp>
          <p:nvSpPr>
            <p:cNvPr id="444" name="CustomShape 16"/>
            <p:cNvSpPr/>
            <p:nvPr/>
          </p:nvSpPr>
          <p:spPr>
            <a:xfrm>
              <a:off x="6477120" y="4114800"/>
              <a:ext cx="1599840" cy="304560"/>
            </a:xfrm>
            <a:prstGeom prst="rect">
              <a:avLst/>
            </a:prstGeom>
            <a:solidFill>
              <a:srgbClr val="ffff00"/>
            </a:solidFill>
            <a:ln w="9360">
              <a:solidFill>
                <a:schemeClr val="tx1"/>
              </a:solidFill>
              <a:miter/>
            </a:ln>
          </p:spPr>
          <p:style>
            <a:lnRef idx="0"/>
            <a:fillRef idx="0"/>
            <a:effectRef idx="0"/>
            <a:fontRef idx="minor"/>
          </p:style>
        </p:sp>
      </p:grpSp>
      <p:grpSp>
        <p:nvGrpSpPr>
          <p:cNvPr id="445" name="Group 17"/>
          <p:cNvGrpSpPr/>
          <p:nvPr/>
        </p:nvGrpSpPr>
        <p:grpSpPr>
          <a:xfrm>
            <a:off x="3505320" y="4038480"/>
            <a:ext cx="1599840" cy="1066680"/>
            <a:chOff x="3505320" y="4038480"/>
            <a:chExt cx="1599840" cy="1066680"/>
          </a:xfrm>
        </p:grpSpPr>
        <p:sp>
          <p:nvSpPr>
            <p:cNvPr id="446" name="CustomShape 18"/>
            <p:cNvSpPr/>
            <p:nvPr/>
          </p:nvSpPr>
          <p:spPr>
            <a:xfrm>
              <a:off x="3505320" y="4038480"/>
              <a:ext cx="1599840" cy="380520"/>
            </a:xfrm>
            <a:prstGeom prst="rect">
              <a:avLst/>
            </a:prstGeom>
            <a:solidFill>
              <a:schemeClr val="accent1"/>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:pt b2</a:t>
              </a:r>
              <a:endParaRPr b="0" lang="en-US" sz="1800" spc="-1" strike="noStrike">
                <a:latin typeface="Arial"/>
              </a:endParaRPr>
            </a:p>
          </p:txBody>
        </p:sp>
        <p:sp>
          <p:nvSpPr>
            <p:cNvPr id="447" name="CustomShape 19"/>
            <p:cNvSpPr/>
            <p:nvPr/>
          </p:nvSpPr>
          <p:spPr>
            <a:xfrm>
              <a:off x="3505320" y="4419720"/>
              <a:ext cx="1599840" cy="380520"/>
            </a:xfrm>
            <a:prstGeom prst="rect">
              <a:avLst/>
            </a:prstGeom>
            <a:solidFill>
              <a:srgbClr val="ffff00"/>
            </a:solidFill>
            <a:ln w="9360">
              <a:solidFill>
                <a:schemeClr val="tx1"/>
              </a:solidFill>
              <a:miter/>
            </a:ln>
          </p:spPr>
          <p:style>
            <a:lnRef idx="0"/>
            <a:fillRef idx="0"/>
            <a:effectRef idx="0"/>
            <a:fontRef idx="minor"/>
          </p:style>
          <p:txBody>
            <a:bodyPr wrap="none" lIns="90000" rIns="90000" tIns="45000" bIns="45000" anchor="ctr">
              <a:noAutofit/>
            </a:bodyPr>
            <a:p>
              <a:pPr>
                <a:lnSpc>
                  <a:spcPct val="100000"/>
                </a:lnSpc>
              </a:pPr>
              <a:r>
                <a:rPr b="0" lang="en-US" sz="1600" spc="-1" strike="noStrike">
                  <a:solidFill>
                    <a:srgbClr val="000000"/>
                  </a:solidFill>
                  <a:latin typeface="Arial"/>
                </a:rPr>
                <a:t>a,b,c</a:t>
              </a:r>
              <a:endParaRPr b="0" lang="en-US" sz="1600" spc="-1" strike="noStrike">
                <a:latin typeface="Arial"/>
              </a:endParaRPr>
            </a:p>
          </p:txBody>
        </p:sp>
        <p:sp>
          <p:nvSpPr>
            <p:cNvPr id="448" name="CustomShape 20"/>
            <p:cNvSpPr/>
            <p:nvPr/>
          </p:nvSpPr>
          <p:spPr>
            <a:xfrm>
              <a:off x="3505320" y="4800600"/>
              <a:ext cx="1599840" cy="304560"/>
            </a:xfrm>
            <a:prstGeom prst="rect">
              <a:avLst/>
            </a:prstGeom>
            <a:solidFill>
              <a:srgbClr val="ffff00"/>
            </a:solidFill>
            <a:ln w="9360">
              <a:solidFill>
                <a:schemeClr val="tx1"/>
              </a:solidFill>
              <a:miter/>
            </a:ln>
          </p:spPr>
          <p:style>
            <a:lnRef idx="0"/>
            <a:fillRef idx="0"/>
            <a:effectRef idx="0"/>
            <a:fontRef idx="minor"/>
          </p:style>
        </p:sp>
      </p:grpSp>
      <p:sp>
        <p:nvSpPr>
          <p:cNvPr id="449" name="CustomShape 21"/>
          <p:cNvSpPr/>
          <p:nvPr/>
        </p:nvSpPr>
        <p:spPr>
          <a:xfrm>
            <a:off x="1523880" y="4038480"/>
            <a:ext cx="1676160" cy="913320"/>
          </a:xfrm>
          <a:prstGeom prst="rect">
            <a:avLst/>
          </a:prstGeom>
          <a:noFill/>
          <a:ln w="9360">
            <a:noFill/>
          </a:ln>
        </p:spPr>
        <p:style>
          <a:lnRef idx="0"/>
          <a:fillRef idx="0"/>
          <a:effectRef idx="0"/>
          <a:fontRef idx="minor"/>
        </p:style>
        <p:txBody>
          <a:bodyPr lIns="90000" rIns="90000" tIns="45000" bIns="45000">
            <a:spAutoFit/>
          </a:bodyPr>
          <a:p>
            <a:pPr algn="ctr">
              <a:lnSpc>
                <a:spcPct val="100000"/>
              </a:lnSpc>
              <a:spcBef>
                <a:spcPts val="601"/>
              </a:spcBef>
            </a:pPr>
            <a:r>
              <a:rPr b="0" lang="en-US" sz="1800" spc="-1" strike="noStrike">
                <a:solidFill>
                  <a:srgbClr val="000000"/>
                </a:solidFill>
                <a:latin typeface="Arial"/>
              </a:rPr>
              <a:t>Tính các nghiệm (khi delta</a:t>
            </a:r>
            <a:r>
              <a:rPr b="0" lang="en-US" sz="1800" spc="-1" strike="noStrike">
                <a:solidFill>
                  <a:srgbClr val="000000"/>
                </a:solidFill>
                <a:latin typeface="Symbol"/>
              </a:rPr>
              <a:t></a:t>
            </a:r>
            <a:r>
              <a:rPr b="0" lang="en-US" sz="1800" spc="-1" strike="noStrike">
                <a:solidFill>
                  <a:srgbClr val="000000"/>
                </a:solidFill>
                <a:latin typeface="Arial"/>
              </a:rPr>
              <a:t>0)</a:t>
            </a:r>
            <a:endParaRPr b="0" lang="en-US" sz="1800" spc="-1" strike="noStrike">
              <a:latin typeface="Arial"/>
            </a:endParaRPr>
          </a:p>
        </p:txBody>
      </p:sp>
      <p:sp>
        <p:nvSpPr>
          <p:cNvPr id="450" name="Line 22"/>
          <p:cNvSpPr/>
          <p:nvPr/>
        </p:nvSpPr>
        <p:spPr>
          <a:xfrm>
            <a:off x="1600200" y="3733560"/>
            <a:ext cx="1904760" cy="609840"/>
          </a:xfrm>
          <a:prstGeom prst="line">
            <a:avLst/>
          </a:prstGeom>
          <a:ln w="9360">
            <a:solidFill>
              <a:schemeClr val="tx1"/>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TextShape 1"/>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Program 2.5 (phần đầu)</a:t>
            </a:r>
            <a:endParaRPr b="0" lang="en-US" sz="3600" spc="-1" strike="noStrike">
              <a:solidFill>
                <a:srgbClr val="000000"/>
              </a:solidFill>
              <a:latin typeface="Arial"/>
            </a:endParaRPr>
          </a:p>
        </p:txBody>
      </p:sp>
      <p:sp>
        <p:nvSpPr>
          <p:cNvPr id="452" name="TextShape 2"/>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453" name="TextShape 3"/>
          <p:cNvSpPr txBox="1"/>
          <p:nvPr/>
        </p:nvSpPr>
        <p:spPr>
          <a:xfrm>
            <a:off x="6553080" y="6243480"/>
            <a:ext cx="2133360" cy="456840"/>
          </a:xfrm>
          <a:prstGeom prst="rect">
            <a:avLst/>
          </a:prstGeom>
          <a:noFill/>
          <a:ln w="9360">
            <a:noFill/>
          </a:ln>
        </p:spPr>
        <p:txBody>
          <a:bodyPr anchor="b">
            <a:noAutofit/>
          </a:bodyPr>
          <a:p>
            <a:pPr algn="r">
              <a:lnSpc>
                <a:spcPct val="100000"/>
              </a:lnSpc>
            </a:pPr>
            <a:fld id="{63B15A49-D0FE-47FA-8D70-9BBFB22C93A7}"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454" name="CustomShape 4"/>
          <p:cNvSpPr/>
          <p:nvPr/>
        </p:nvSpPr>
        <p:spPr>
          <a:xfrm>
            <a:off x="3124080" y="2209680"/>
            <a:ext cx="2742840" cy="2514240"/>
          </a:xfrm>
          <a:prstGeom prst="roundRect">
            <a:avLst>
              <a:gd name="adj" fmla="val 16667"/>
            </a:avLst>
          </a:prstGeom>
          <a:solidFill>
            <a:schemeClr val="accent3">
              <a:lumMod val="95000"/>
            </a:schemeClr>
          </a:solidFill>
          <a:ln w="9360">
            <a:solidFill>
              <a:schemeClr val="tx1"/>
            </a:solidFill>
            <a:round/>
          </a:ln>
        </p:spPr>
        <p:style>
          <a:lnRef idx="0"/>
          <a:fillRef idx="0"/>
          <a:effectRef idx="0"/>
          <a:fontRef idx="minor"/>
        </p:style>
        <p:txBody>
          <a:bodyPr wrap="none" lIns="90000" rIns="90000" tIns="45000" bIns="45000" anchor="ctr">
            <a:noAutofit/>
          </a:bodyPr>
          <a:p>
            <a:pPr>
              <a:lnSpc>
                <a:spcPct val="100000"/>
              </a:lnSpc>
            </a:pPr>
            <a:r>
              <a:rPr b="0" lang="en-US" sz="1800" spc="-1" strike="noStrike">
                <a:solidFill>
                  <a:srgbClr val="000000"/>
                </a:solidFill>
                <a:latin typeface="Arial"/>
              </a:rPr>
              <a:t>#include &lt;cstdlib&gt;</a:t>
            </a:r>
            <a:endParaRPr b="0" lang="en-US" sz="1800" spc="-1" strike="noStrike">
              <a:latin typeface="Arial"/>
            </a:endParaRPr>
          </a:p>
          <a:p>
            <a:pPr>
              <a:lnSpc>
                <a:spcPct val="100000"/>
              </a:lnSpc>
            </a:pPr>
            <a:r>
              <a:rPr b="0" lang="en-US" sz="1800" spc="-1" strike="noStrike">
                <a:solidFill>
                  <a:srgbClr val="000000"/>
                </a:solidFill>
                <a:latin typeface="Arial"/>
              </a:rPr>
              <a:t>#include &lt;iostream&gt;</a:t>
            </a:r>
            <a:endParaRPr b="0" lang="en-US" sz="1800" spc="-1" strike="noStrike">
              <a:latin typeface="Arial"/>
            </a:endParaRPr>
          </a:p>
          <a:p>
            <a:pPr>
              <a:lnSpc>
                <a:spcPct val="100000"/>
              </a:lnSpc>
            </a:pPr>
            <a:r>
              <a:rPr b="0" lang="en-US" sz="1800" spc="-1" strike="noStrike">
                <a:solidFill>
                  <a:srgbClr val="000000"/>
                </a:solidFill>
                <a:latin typeface="Arial"/>
              </a:rPr>
              <a:t>#include &lt;math.h&gt;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rPr>
              <a:t>using namespace std;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456"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40285EFB-E7DD-42C1-B48C-78DAF6925525}"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457"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Program 2.5 (phần lớp PTB2)</a:t>
            </a:r>
            <a:endParaRPr b="0" lang="en-US" sz="3600" spc="-1" strike="noStrike">
              <a:solidFill>
                <a:srgbClr val="000000"/>
              </a:solidFill>
              <a:latin typeface="Arial"/>
            </a:endParaRPr>
          </a:p>
        </p:txBody>
      </p:sp>
      <p:sp>
        <p:nvSpPr>
          <p:cNvPr id="458" name="TextShape 4"/>
          <p:cNvSpPr txBox="1"/>
          <p:nvPr/>
        </p:nvSpPr>
        <p:spPr>
          <a:xfrm>
            <a:off x="457200" y="1600200"/>
            <a:ext cx="8229240" cy="3657240"/>
          </a:xfrm>
          <a:prstGeom prst="rect">
            <a:avLst/>
          </a:prstGeom>
          <a:solidFill>
            <a:srgbClr val="f2f2f2"/>
          </a:solidFill>
          <a:ln w="9360">
            <a:solidFill>
              <a:srgbClr val="000000"/>
            </a:solidFill>
            <a:round/>
          </a:ln>
        </p:spPr>
        <p:txBody>
          <a:bodyPr>
            <a:noAutofit/>
          </a:bodyPr>
          <a:p>
            <a:pPr marL="343080" indent="-342720">
              <a:lnSpc>
                <a:spcPct val="80000"/>
              </a:lnSpc>
              <a:spcBef>
                <a:spcPts val="400"/>
              </a:spcBef>
              <a:tabLst>
                <a:tab algn="l" pos="0"/>
              </a:tabLst>
            </a:pPr>
            <a:r>
              <a:rPr b="0" lang="en-US" sz="2000" spc="-1" strike="noStrike">
                <a:solidFill>
                  <a:srgbClr val="000000"/>
                </a:solidFill>
                <a:latin typeface="Arial"/>
              </a:rPr>
              <a:t>class PTB2 {</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float a, b, c;  </a:t>
            </a:r>
            <a:r>
              <a:rPr b="0" lang="en-US" sz="2000" spc="-1" strike="noStrike">
                <a:solidFill>
                  <a:srgbClr val="ff0000"/>
                </a:solidFill>
                <a:latin typeface="Arial"/>
              </a:rPr>
              <a:t>//Mức độ che dấu mặc định là private</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public:</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void NhapHS (float xa, float xb, float xc) {</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     </a:t>
            </a:r>
            <a:r>
              <a:rPr b="0" lang="en-US" sz="2000" spc="-1" strike="noStrike">
                <a:solidFill>
                  <a:srgbClr val="000000"/>
                </a:solidFill>
                <a:latin typeface="Arial"/>
              </a:rPr>
              <a:t>a = xa; b = xb; c = xc;</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float  TinhDelta()  {  return (b*b - 4*a*c); }</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 </a:t>
            </a:r>
            <a:r>
              <a:rPr b="0" lang="en-US" sz="2000" spc="-1" strike="noStrike">
                <a:solidFill>
                  <a:srgbClr val="000000"/>
                </a:solidFill>
                <a:latin typeface="Arial"/>
              </a:rPr>
              <a:t>int  TinhNghiem(float &amp; x1, float &amp; x2); </a:t>
            </a:r>
            <a:r>
              <a:rPr b="0" lang="en-US" sz="2000" spc="-1" strike="noStrike">
                <a:solidFill>
                  <a:srgbClr val="ff0000"/>
                </a:solidFill>
                <a:latin typeface="Arial"/>
              </a:rPr>
              <a:t>//Hàm trả về số nghiệm</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148"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198D944C-8C89-4A27-9E3D-E61161DA6BC1}"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149"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Chương trình C++ đầu tiên</a:t>
            </a:r>
            <a:endParaRPr b="0" lang="en-US" sz="3600" spc="-1" strike="noStrike">
              <a:solidFill>
                <a:srgbClr val="000000"/>
              </a:solidFill>
              <a:latin typeface="Arial"/>
            </a:endParaRPr>
          </a:p>
        </p:txBody>
      </p:sp>
      <p:sp>
        <p:nvSpPr>
          <p:cNvPr id="150" name="TextShape 4"/>
          <p:cNvSpPr txBox="1"/>
          <p:nvPr/>
        </p:nvSpPr>
        <p:spPr>
          <a:xfrm>
            <a:off x="457200" y="1600200"/>
            <a:ext cx="8229240" cy="4530240"/>
          </a:xfrm>
          <a:prstGeom prst="rect">
            <a:avLst/>
          </a:prstGeom>
          <a:noFill/>
          <a:ln w="9360">
            <a:noFill/>
          </a:ln>
        </p:spPr>
        <p:txBody>
          <a:bodyPr>
            <a:noAutofit/>
          </a:bodyPr>
          <a:p>
            <a:pPr marL="343080" indent="-342720">
              <a:lnSpc>
                <a:spcPct val="100000"/>
              </a:lnSpc>
              <a:spcBef>
                <a:spcPts val="601"/>
              </a:spcBef>
              <a:buClr>
                <a:srgbClr val="cc9900"/>
              </a:buClr>
              <a:buSzPct val="65000"/>
              <a:buFont typeface="Wingdings" charset="2"/>
              <a:buChar char=""/>
            </a:pPr>
            <a:r>
              <a:rPr b="0" lang="en-US" sz="3000" spc="-1" strike="noStrike">
                <a:solidFill>
                  <a:srgbClr val="000000"/>
                </a:solidFill>
                <a:latin typeface="Arial"/>
              </a:rPr>
              <a:t>Program 2.1: In ra màn hình dòng “Welcome to C++!”</a:t>
            </a:r>
            <a:endParaRPr b="0" lang="en-US" sz="3000" spc="-1" strike="noStrike">
              <a:solidFill>
                <a:srgbClr val="000000"/>
              </a:solidFill>
              <a:latin typeface="Arial"/>
            </a:endParaRPr>
          </a:p>
        </p:txBody>
      </p:sp>
      <p:sp>
        <p:nvSpPr>
          <p:cNvPr id="151" name="CustomShape 5"/>
          <p:cNvSpPr/>
          <p:nvPr/>
        </p:nvSpPr>
        <p:spPr>
          <a:xfrm>
            <a:off x="1214280" y="2741760"/>
            <a:ext cx="6710040" cy="3271320"/>
          </a:xfrm>
          <a:prstGeom prst="roundRect">
            <a:avLst>
              <a:gd name="adj" fmla="val 16667"/>
            </a:avLst>
          </a:prstGeom>
          <a:solidFill>
            <a:schemeClr val="accent3">
              <a:lumMod val="95000"/>
            </a:schemeClr>
          </a:solidFill>
          <a:ln w="9360">
            <a:solidFill>
              <a:schemeClr val="tx1"/>
            </a:solidFill>
            <a:round/>
          </a:ln>
        </p:spPr>
        <p:style>
          <a:lnRef idx="0"/>
          <a:fillRef idx="0"/>
          <a:effectRef idx="0"/>
          <a:fontRef idx="minor"/>
        </p:style>
        <p:txBody>
          <a:bodyPr wrap="none" lIns="90000" rIns="90000" tIns="45000" bIns="45000" anchor="ctr">
            <a:noAutofit/>
          </a:bodyPr>
          <a:p>
            <a:pPr>
              <a:lnSpc>
                <a:spcPct val="100000"/>
              </a:lnSpc>
            </a:pPr>
            <a:r>
              <a:rPr b="1" lang="en-US" sz="1800" spc="-1" strike="noStrike">
                <a:solidFill>
                  <a:srgbClr val="000000"/>
                </a:solidFill>
                <a:latin typeface="Arial"/>
              </a:rPr>
              <a:t>#include</a:t>
            </a:r>
            <a:r>
              <a:rPr b="0" lang="en-US" sz="1800" spc="-1" strike="noStrike">
                <a:solidFill>
                  <a:srgbClr val="000000"/>
                </a:solidFill>
                <a:latin typeface="Arial"/>
              </a:rPr>
              <a:t> &lt;cstdlib&gt;</a:t>
            </a:r>
            <a:endParaRPr b="0" lang="en-US" sz="1800" spc="-1" strike="noStrike">
              <a:latin typeface="Arial"/>
            </a:endParaRPr>
          </a:p>
          <a:p>
            <a:pPr>
              <a:lnSpc>
                <a:spcPct val="100000"/>
              </a:lnSpc>
            </a:pPr>
            <a:r>
              <a:rPr b="1" lang="en-US" sz="1800" spc="-1" strike="noStrike">
                <a:solidFill>
                  <a:srgbClr val="000000"/>
                </a:solidFill>
                <a:latin typeface="Arial"/>
              </a:rPr>
              <a:t>#include</a:t>
            </a:r>
            <a:r>
              <a:rPr b="0" lang="en-US" sz="1800" spc="-1" strike="noStrike">
                <a:solidFill>
                  <a:srgbClr val="000000"/>
                </a:solidFill>
                <a:latin typeface="Arial"/>
              </a:rPr>
              <a:t> &lt;iostream&gt;   </a:t>
            </a:r>
            <a:r>
              <a:rPr b="0" lang="en-US" sz="1800" spc="-1" strike="noStrike">
                <a:solidFill>
                  <a:srgbClr val="ff0000"/>
                </a:solidFill>
                <a:latin typeface="Arial"/>
              </a:rPr>
              <a:t>//tệp thư viện nhập/xuất chính trong C++</a:t>
            </a:r>
            <a:endParaRPr b="0" lang="en-US" sz="1800" spc="-1" strike="noStrike">
              <a:latin typeface="Arial"/>
            </a:endParaRPr>
          </a:p>
          <a:p>
            <a:pPr>
              <a:lnSpc>
                <a:spcPct val="100000"/>
              </a:lnSpc>
            </a:pPr>
            <a:r>
              <a:rPr b="0" lang="en-US" sz="1800" spc="-1" strike="noStrike">
                <a:solidFill>
                  <a:srgbClr val="ff0000"/>
                </a:solidFill>
                <a:latin typeface="Arial"/>
              </a:rPr>
              <a:t>//#include &lt;iostream.h&gt;</a:t>
            </a:r>
            <a:endParaRPr b="0" lang="en-US" sz="1800" spc="-1" strike="noStrike">
              <a:latin typeface="Arial"/>
            </a:endParaRPr>
          </a:p>
          <a:p>
            <a:pPr>
              <a:lnSpc>
                <a:spcPct val="100000"/>
              </a:lnSpc>
            </a:pPr>
            <a:r>
              <a:rPr b="1" lang="en-US" sz="1800" spc="-1" strike="noStrike">
                <a:solidFill>
                  <a:srgbClr val="000000"/>
                </a:solidFill>
                <a:latin typeface="Arial"/>
              </a:rPr>
              <a:t>using namespace </a:t>
            </a:r>
            <a:r>
              <a:rPr b="0" lang="en-US" sz="1800" spc="-1" strike="noStrike">
                <a:solidFill>
                  <a:srgbClr val="000000"/>
                </a:solidFill>
                <a:latin typeface="Arial"/>
              </a:rPr>
              <a:t>std; </a:t>
            </a:r>
            <a:r>
              <a:rPr b="0" lang="en-US" sz="1800" spc="-1" strike="noStrike">
                <a:solidFill>
                  <a:srgbClr val="ff0000"/>
                </a:solidFill>
                <a:latin typeface="Arial"/>
              </a:rPr>
              <a:t>//Khai báo không gian tên mặc định</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000000"/>
                </a:solidFill>
                <a:latin typeface="Arial"/>
              </a:rPr>
              <a:t>int </a:t>
            </a:r>
            <a:r>
              <a:rPr b="0" lang="en-US" sz="1800" spc="-1" strike="noStrike">
                <a:solidFill>
                  <a:srgbClr val="000000"/>
                </a:solidFill>
                <a:latin typeface="Arial"/>
              </a:rPr>
              <a:t>main()</a:t>
            </a:r>
            <a:endParaRPr b="0" lang="en-US" sz="1800" spc="-1" strike="noStrike">
              <a:latin typeface="Arial"/>
            </a:endParaRPr>
          </a:p>
          <a:p>
            <a:pPr>
              <a:lnSpc>
                <a:spcPct val="100000"/>
              </a:lnSpc>
            </a:pPr>
            <a:r>
              <a:rPr b="0" lang="en-US" sz="1800" spc="-1" strike="noStrike">
                <a:solidFill>
                  <a:srgbClr val="000000"/>
                </a:solidFill>
                <a:latin typeface="Arial"/>
              </a:rPr>
              <a:t>{</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cout&lt;&lt;"Welcome to C++!"&lt;&lt;endl;</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system("PAUSE");</a:t>
            </a:r>
            <a:endParaRPr b="0" lang="en-US" sz="1800" spc="-1" strike="noStrike">
              <a:latin typeface="Arial"/>
            </a:endParaRPr>
          </a:p>
          <a:p>
            <a:pPr>
              <a:lnSpc>
                <a:spcPct val="100000"/>
              </a:lnSpc>
            </a:pPr>
            <a:r>
              <a:rPr b="0" lang="en-US" sz="1800" spc="-1" strike="noStrike">
                <a:solidFill>
                  <a:srgbClr val="000000"/>
                </a:solidFill>
                <a:latin typeface="Arial"/>
              </a:rPr>
              <a:t>    </a:t>
            </a:r>
            <a:r>
              <a:rPr b="1" lang="en-US" sz="1800" spc="-1" strike="noStrike">
                <a:solidFill>
                  <a:srgbClr val="000000"/>
                </a:solidFill>
                <a:latin typeface="Arial"/>
              </a:rPr>
              <a:t>return </a:t>
            </a:r>
            <a:r>
              <a:rPr b="0" lang="en-US" sz="1800" spc="-1" strike="noStrike">
                <a:solidFill>
                  <a:srgbClr val="000000"/>
                </a:solidFill>
                <a:latin typeface="Arial"/>
              </a:rPr>
              <a:t>EXIT_SUCCESS;</a:t>
            </a:r>
            <a:endParaRPr b="0" lang="en-US" sz="1800" spc="-1" strike="noStrike">
              <a:latin typeface="Arial"/>
            </a:endParaRPr>
          </a:p>
          <a:p>
            <a:pPr>
              <a:lnSpc>
                <a:spcPct val="100000"/>
              </a:lnSpc>
            </a:pPr>
            <a:r>
              <a:rPr b="0" lang="en-US" sz="1800" spc="-1" strike="noStrike">
                <a:solidFill>
                  <a:srgbClr val="000000"/>
                </a:solidFill>
                <a:latin typeface="Arial"/>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460"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5ABBE542-24DA-4786-9056-02088774CAC7}"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461"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Program 2.5 (tiếp)</a:t>
            </a:r>
            <a:endParaRPr b="0" lang="en-US" sz="3600" spc="-1" strike="noStrike">
              <a:solidFill>
                <a:srgbClr val="000000"/>
              </a:solidFill>
              <a:latin typeface="Arial"/>
            </a:endParaRPr>
          </a:p>
        </p:txBody>
      </p:sp>
      <p:sp>
        <p:nvSpPr>
          <p:cNvPr id="462" name="TextShape 4"/>
          <p:cNvSpPr txBox="1"/>
          <p:nvPr/>
        </p:nvSpPr>
        <p:spPr>
          <a:xfrm>
            <a:off x="457200" y="1600200"/>
            <a:ext cx="8229240" cy="4530240"/>
          </a:xfrm>
          <a:prstGeom prst="rect">
            <a:avLst/>
          </a:prstGeom>
          <a:solidFill>
            <a:srgbClr val="f2f2f2"/>
          </a:solidFill>
          <a:ln w="9360">
            <a:solidFill>
              <a:srgbClr val="000000"/>
            </a:solidFill>
            <a:round/>
          </a:ln>
        </p:spPr>
        <p:txBody>
          <a:bodyPr>
            <a:noAutofit/>
          </a:bodyPr>
          <a:p>
            <a:pPr marL="343080" indent="-342720">
              <a:lnSpc>
                <a:spcPct val="80000"/>
              </a:lnSpc>
              <a:spcBef>
                <a:spcPts val="360"/>
              </a:spcBef>
              <a:tabLst>
                <a:tab algn="l" pos="0"/>
              </a:tabLst>
            </a:pPr>
            <a:r>
              <a:rPr b="0" lang="en-US" sz="1800" spc="-1" strike="noStrike">
                <a:solidFill>
                  <a:srgbClr val="ff0000"/>
                </a:solidFill>
                <a:latin typeface="Arial"/>
              </a:rPr>
              <a:t>//Đ/n hàm trả về số nghiệm</a:t>
            </a:r>
            <a:endParaRPr b="0" lang="en-US" sz="18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int  PTB2::TinhNghiem(float &amp; x1, float &amp; x2) { </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     </a:t>
            </a:r>
            <a:r>
              <a:rPr b="0" lang="en-US" sz="2000" spc="-1" strike="noStrike">
                <a:solidFill>
                  <a:srgbClr val="000000"/>
                </a:solidFill>
                <a:latin typeface="Arial"/>
              </a:rPr>
              <a:t>float delta = TinhDelta();</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     </a:t>
            </a:r>
            <a:r>
              <a:rPr b="0" lang="en-US" sz="2000" spc="-1" strike="noStrike">
                <a:solidFill>
                  <a:srgbClr val="000000"/>
                </a:solidFill>
                <a:latin typeface="Arial"/>
              </a:rPr>
              <a:t>if (delta &lt; 0) return 0;</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     </a:t>
            </a:r>
            <a:r>
              <a:rPr b="0" lang="en-US" sz="2000" spc="-1" strike="noStrike">
                <a:solidFill>
                  <a:srgbClr val="000000"/>
                </a:solidFill>
                <a:latin typeface="Arial"/>
              </a:rPr>
              <a:t>else if (delta == 0) {</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	</a:t>
            </a:r>
            <a:r>
              <a:rPr b="0" lang="en-US" sz="2000" spc="-1" strike="noStrike">
                <a:solidFill>
                  <a:srgbClr val="000000"/>
                </a:solidFill>
                <a:latin typeface="Arial"/>
              </a:rPr>
              <a:t>x1 = -b/(2*a);</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	</a:t>
            </a:r>
            <a:r>
              <a:rPr b="0" lang="en-US" sz="2000" spc="-1" strike="noStrike">
                <a:solidFill>
                  <a:srgbClr val="000000"/>
                </a:solidFill>
                <a:latin typeface="Arial"/>
              </a:rPr>
              <a:t>return 1;</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     </a:t>
            </a:r>
            <a:r>
              <a:rPr b="0" lang="en-US" sz="2000" spc="-1" strike="noStrike">
                <a:solidFill>
                  <a:srgbClr val="000000"/>
                </a:solidFill>
                <a:latin typeface="Arial"/>
              </a:rPr>
              <a:t>} else {</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	</a:t>
            </a:r>
            <a:r>
              <a:rPr b="0" lang="en-US" sz="2000" spc="-1" strike="noStrike">
                <a:solidFill>
                  <a:srgbClr val="000000"/>
                </a:solidFill>
                <a:latin typeface="Arial"/>
              </a:rPr>
              <a:t>x1 = (-b-sqrt(delta))/(2*a);</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	</a:t>
            </a:r>
            <a:r>
              <a:rPr b="0" lang="en-US" sz="2000" spc="-1" strike="noStrike">
                <a:solidFill>
                  <a:srgbClr val="000000"/>
                </a:solidFill>
                <a:latin typeface="Arial"/>
              </a:rPr>
              <a:t>x2 = (-b+sqrt(delta))/(2*a);</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	</a:t>
            </a:r>
            <a:r>
              <a:rPr b="0" lang="en-US" sz="2000" spc="-1" strike="noStrike">
                <a:solidFill>
                  <a:srgbClr val="000000"/>
                </a:solidFill>
                <a:latin typeface="Arial"/>
              </a:rPr>
              <a:t>return 2;</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     </a:t>
            </a:r>
            <a:r>
              <a:rPr b="0" lang="en-US" sz="2000" spc="-1" strike="noStrike">
                <a:solidFill>
                  <a:srgbClr val="000000"/>
                </a:solidFill>
                <a:latin typeface="Arial"/>
              </a:rPr>
              <a:t>}</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464"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67CB18A5-0596-4F03-A7D8-95E79555D579}"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465"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Program 2.5 (phần hàm </a:t>
            </a:r>
            <a:r>
              <a:rPr b="0" i="1" lang="en-US" sz="3600" spc="-1" strike="noStrike">
                <a:solidFill>
                  <a:srgbClr val="006633"/>
                </a:solidFill>
                <a:latin typeface="Arial"/>
              </a:rPr>
              <a:t>main</a:t>
            </a:r>
            <a:r>
              <a:rPr b="0" lang="en-US" sz="3600" spc="-1" strike="noStrike">
                <a:solidFill>
                  <a:srgbClr val="006633"/>
                </a:solidFill>
                <a:latin typeface="Arial"/>
              </a:rPr>
              <a:t>)</a:t>
            </a:r>
            <a:endParaRPr b="0" lang="en-US" sz="3600" spc="-1" strike="noStrike">
              <a:solidFill>
                <a:srgbClr val="000000"/>
              </a:solidFill>
              <a:latin typeface="Arial"/>
            </a:endParaRPr>
          </a:p>
        </p:txBody>
      </p:sp>
      <p:sp>
        <p:nvSpPr>
          <p:cNvPr id="466" name="TextShape 4"/>
          <p:cNvSpPr txBox="1"/>
          <p:nvPr/>
        </p:nvSpPr>
        <p:spPr>
          <a:xfrm>
            <a:off x="457200" y="1600200"/>
            <a:ext cx="8229240" cy="4530240"/>
          </a:xfrm>
          <a:prstGeom prst="rect">
            <a:avLst/>
          </a:prstGeom>
          <a:solidFill>
            <a:srgbClr val="f2f2f2"/>
          </a:solidFill>
          <a:ln w="9360">
            <a:solidFill>
              <a:srgbClr val="000000"/>
            </a:solidFill>
            <a:round/>
          </a:ln>
        </p:spPr>
        <p:txBody>
          <a:bodyPr>
            <a:noAutofit/>
          </a:bodyPr>
          <a:p>
            <a:pPr marL="343080" indent="-342720">
              <a:lnSpc>
                <a:spcPct val="80000"/>
              </a:lnSpc>
              <a:spcBef>
                <a:spcPts val="400"/>
              </a:spcBef>
              <a:tabLst>
                <a:tab algn="l" pos="0"/>
              </a:tabLst>
            </a:pPr>
            <a:r>
              <a:rPr b="0" lang="en-US" sz="2000" spc="-1" strike="noStrike">
                <a:solidFill>
                  <a:srgbClr val="000000"/>
                </a:solidFill>
                <a:latin typeface="Arial"/>
              </a:rPr>
              <a:t>int main()</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PTB2 pt[3];</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pt[0].NhapHS(3,4,1);</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pt[1].NhapHS(4,4,1);</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pt[2].NhapHS(5,4,1);</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float x1,x2;</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int n;</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//tiếp trang sau</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468"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955BDD5D-9225-4DED-8B6D-EC8456E047E7}"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469"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Program 2.5 (hàm </a:t>
            </a:r>
            <a:r>
              <a:rPr b="0" i="1" lang="en-US" sz="3600" spc="-1" strike="noStrike">
                <a:solidFill>
                  <a:srgbClr val="006633"/>
                </a:solidFill>
                <a:latin typeface="Arial"/>
              </a:rPr>
              <a:t>main</a:t>
            </a:r>
            <a:r>
              <a:rPr b="0" lang="en-US" sz="3600" spc="-1" strike="noStrike">
                <a:solidFill>
                  <a:srgbClr val="006633"/>
                </a:solidFill>
                <a:latin typeface="Arial"/>
              </a:rPr>
              <a:t>, phần cuối)</a:t>
            </a:r>
            <a:endParaRPr b="0" lang="en-US" sz="3600" spc="-1" strike="noStrike">
              <a:solidFill>
                <a:srgbClr val="000000"/>
              </a:solidFill>
              <a:latin typeface="Arial"/>
            </a:endParaRPr>
          </a:p>
        </p:txBody>
      </p:sp>
      <p:sp>
        <p:nvSpPr>
          <p:cNvPr id="470" name="TextShape 4"/>
          <p:cNvSpPr txBox="1"/>
          <p:nvPr/>
        </p:nvSpPr>
        <p:spPr>
          <a:xfrm>
            <a:off x="457200" y="1600200"/>
            <a:ext cx="8229240" cy="4530240"/>
          </a:xfrm>
          <a:prstGeom prst="rect">
            <a:avLst/>
          </a:prstGeom>
          <a:solidFill>
            <a:srgbClr val="f2f2f2"/>
          </a:solidFill>
          <a:ln w="9360">
            <a:solidFill>
              <a:srgbClr val="000000"/>
            </a:solidFill>
            <a:round/>
          </a:ln>
        </p:spPr>
        <p:txBody>
          <a:bodyPr>
            <a:noAutofit/>
          </a:bodyPr>
          <a:p>
            <a:pPr marL="343080" indent="-342720">
              <a:lnSpc>
                <a:spcPct val="80000"/>
              </a:lnSpc>
              <a:spcBef>
                <a:spcPts val="400"/>
              </a:spcBef>
              <a:tabLst>
                <a:tab algn="l" pos="0"/>
              </a:tabLst>
            </a:pPr>
            <a:r>
              <a:rPr b="0" lang="en-US" sz="2000" spc="-1" strike="noStrike">
                <a:solidFill>
                  <a:srgbClr val="000000"/>
                </a:solidFill>
                <a:latin typeface="Arial"/>
              </a:rPr>
              <a:t>int main()</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for (int i=0;i&lt;3;i++){</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	</a:t>
            </a:r>
            <a:r>
              <a:rPr b="0" lang="en-US" sz="2000" spc="-1" strike="noStrike">
                <a:solidFill>
                  <a:srgbClr val="000000"/>
                </a:solidFill>
                <a:latin typeface="Arial"/>
              </a:rPr>
              <a:t>n = pt[i].TinhNghiem(x1,x2);</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	</a:t>
            </a:r>
            <a:r>
              <a:rPr b="0" lang="en-US" sz="2000" spc="-1" strike="noStrike">
                <a:solidFill>
                  <a:srgbClr val="000000"/>
                </a:solidFill>
                <a:latin typeface="Arial"/>
              </a:rPr>
              <a:t>if (n==0) cout&lt;&lt;"PT Vo nghiem"&lt;&lt;endl;</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	</a:t>
            </a:r>
            <a:r>
              <a:rPr b="0" lang="en-US" sz="2000" spc="-1" strike="noStrike">
                <a:solidFill>
                  <a:srgbClr val="000000"/>
                </a:solidFill>
                <a:latin typeface="Arial"/>
              </a:rPr>
              <a:t>else if (n==1){</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	</a:t>
            </a:r>
            <a:r>
              <a:rPr b="0" lang="en-US" sz="2000" spc="-1" strike="noStrike">
                <a:solidFill>
                  <a:srgbClr val="000000"/>
                </a:solidFill>
                <a:latin typeface="Arial"/>
              </a:rPr>
              <a:t>	</a:t>
            </a:r>
            <a:r>
              <a:rPr b="0" lang="en-US" sz="2000" spc="-1" strike="noStrike">
                <a:solidFill>
                  <a:srgbClr val="000000"/>
                </a:solidFill>
                <a:latin typeface="Arial"/>
              </a:rPr>
              <a:t>cout&lt;&lt;"PT co 1 nghiem kep x="&lt;&lt;x1&lt;&lt;endl;</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	</a:t>
            </a:r>
            <a:r>
              <a:rPr b="0" lang="en-US" sz="2000" spc="-1" strike="noStrike">
                <a:solidFill>
                  <a:srgbClr val="000000"/>
                </a:solidFill>
                <a:latin typeface="Arial"/>
              </a:rPr>
              <a:t>}else cout&lt;&lt;"PT co 2 nghiem x1="&lt;&lt;x1&lt;&lt;", x2="&lt;&lt;x2&lt;&lt;endl;</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	</a:t>
            </a:r>
            <a:r>
              <a:rPr b="0" lang="en-US" sz="2000" spc="-1" strike="noStrike">
                <a:solidFill>
                  <a:srgbClr val="000000"/>
                </a:solidFill>
                <a:latin typeface="Arial"/>
              </a:rPr>
              <a:t>return system("PAUSE"), EXIT_SUCCESS;</a:t>
            </a:r>
            <a:endParaRPr b="0" lang="en-US" sz="2000" spc="-1" strike="noStrike">
              <a:solidFill>
                <a:srgbClr val="000000"/>
              </a:solidFill>
              <a:latin typeface="Arial"/>
            </a:endParaRPr>
          </a:p>
          <a:p>
            <a:pPr marL="343080" indent="-342720">
              <a:lnSpc>
                <a:spcPct val="80000"/>
              </a:lnSpc>
              <a:spcBef>
                <a:spcPts val="400"/>
              </a:spcBef>
              <a:tabLst>
                <a:tab algn="l" pos="0"/>
              </a:tabLst>
            </a:pPr>
            <a:r>
              <a:rPr b="0" lang="en-US" sz="2000" spc="-1" strike="noStrike">
                <a:solidFill>
                  <a:srgbClr val="000000"/>
                </a:solidFill>
                <a:latin typeface="Arial"/>
              </a:rPr>
              <a: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472"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0298A03F-8D24-4ACB-8A15-1C55FF0949C1}"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473"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Kết quả chạy Program 2.5</a:t>
            </a:r>
            <a:endParaRPr b="0" lang="en-US" sz="3600" spc="-1" strike="noStrike">
              <a:solidFill>
                <a:srgbClr val="000000"/>
              </a:solidFill>
              <a:latin typeface="Arial"/>
            </a:endParaRPr>
          </a:p>
        </p:txBody>
      </p:sp>
      <p:pic>
        <p:nvPicPr>
          <p:cNvPr id="474" name="Picture 3" descr=""/>
          <p:cNvPicPr/>
          <p:nvPr/>
        </p:nvPicPr>
        <p:blipFill>
          <a:blip r:embed="rId1"/>
          <a:stretch/>
        </p:blipFill>
        <p:spPr>
          <a:xfrm>
            <a:off x="457200" y="1600200"/>
            <a:ext cx="8229240" cy="4530240"/>
          </a:xfrm>
          <a:prstGeom prst="rect">
            <a:avLst/>
          </a:prstGeom>
          <a:ln w="9360">
            <a:noFill/>
          </a:ln>
        </p:spPr>
      </p:pic>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476"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080DBB98-822A-481E-9426-0D1FE4209C7E}"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477" name="TextShape 3"/>
          <p:cNvSpPr txBox="1"/>
          <p:nvPr/>
        </p:nvSpPr>
        <p:spPr>
          <a:xfrm>
            <a:off x="457200" y="277920"/>
            <a:ext cx="8229240" cy="1139400"/>
          </a:xfrm>
          <a:prstGeom prst="rect">
            <a:avLst/>
          </a:prstGeom>
          <a:noFill/>
          <a:ln w="9360">
            <a:noFill/>
          </a:ln>
        </p:spPr>
        <p:txBody>
          <a:bodyPr>
            <a:noAutofit/>
          </a:bodyPr>
          <a:p>
            <a:pPr algn="ctr">
              <a:lnSpc>
                <a:spcPct val="100000"/>
              </a:lnSpc>
            </a:pPr>
            <a:r>
              <a:rPr b="0" lang="en-US" sz="3600" spc="-1" strike="noStrike">
                <a:solidFill>
                  <a:srgbClr val="006633"/>
                </a:solidFill>
                <a:latin typeface="Arial"/>
              </a:rPr>
              <a:t>Câu hỏi tóm tắt</a:t>
            </a:r>
            <a:endParaRPr b="0" lang="en-US" sz="3600" spc="-1" strike="noStrike">
              <a:solidFill>
                <a:srgbClr val="000000"/>
              </a:solidFill>
              <a:latin typeface="Arial"/>
            </a:endParaRPr>
          </a:p>
        </p:txBody>
      </p:sp>
      <p:sp>
        <p:nvSpPr>
          <p:cNvPr id="478" name="TextShape 4"/>
          <p:cNvSpPr txBox="1"/>
          <p:nvPr/>
        </p:nvSpPr>
        <p:spPr>
          <a:xfrm>
            <a:off x="457200" y="1600200"/>
            <a:ext cx="8229240" cy="4530240"/>
          </a:xfrm>
          <a:prstGeom prst="rect">
            <a:avLst/>
          </a:prstGeom>
          <a:noFill/>
          <a:ln w="9360">
            <a:noFill/>
          </a:ln>
        </p:spPr>
        <p:txBody>
          <a:bodyPr>
            <a:noAutofit/>
          </a:bodyPr>
          <a:p>
            <a:pPr marL="343080" indent="-342720">
              <a:lnSpc>
                <a:spcPct val="100000"/>
              </a:lnSpc>
              <a:spcBef>
                <a:spcPts val="601"/>
              </a:spcBef>
              <a:buClr>
                <a:srgbClr val="cc9900"/>
              </a:buClr>
              <a:buSzPct val="65000"/>
              <a:buFont typeface="Wingdings" charset="2"/>
              <a:buChar char=""/>
            </a:pPr>
            <a:r>
              <a:rPr b="0" lang="en-US" sz="3000" spc="-1" strike="noStrike">
                <a:solidFill>
                  <a:srgbClr val="000000"/>
                </a:solidFill>
                <a:latin typeface="Arial"/>
              </a:rPr>
              <a:t>Các đặc điểm mới của C++ là gì?</a:t>
            </a:r>
            <a:endParaRPr b="0" lang="en-US" sz="3000" spc="-1" strike="noStrike">
              <a:solidFill>
                <a:srgbClr val="000000"/>
              </a:solidFill>
              <a:latin typeface="Arial"/>
            </a:endParaRPr>
          </a:p>
          <a:p>
            <a:pPr marL="343080" indent="-342720">
              <a:lnSpc>
                <a:spcPct val="100000"/>
              </a:lnSpc>
              <a:spcBef>
                <a:spcPts val="601"/>
              </a:spcBef>
              <a:buClr>
                <a:srgbClr val="cc9900"/>
              </a:buClr>
              <a:buSzPct val="65000"/>
              <a:buFont typeface="Wingdings" charset="2"/>
              <a:buChar char=""/>
            </a:pPr>
            <a:r>
              <a:rPr b="0" lang="en-US" sz="3000" spc="-1" strike="noStrike">
                <a:solidFill>
                  <a:srgbClr val="000000"/>
                </a:solidFill>
                <a:latin typeface="Arial"/>
              </a:rPr>
              <a:t>Các khái niệm cơ bản của lập trình HĐT là gì?</a:t>
            </a:r>
            <a:endParaRPr b="0" lang="en-US" sz="3000" spc="-1" strike="noStrike">
              <a:solidFill>
                <a:srgbClr val="000000"/>
              </a:solidFill>
              <a:latin typeface="Arial"/>
            </a:endParaRPr>
          </a:p>
          <a:p>
            <a:pPr marL="343080" indent="-342720">
              <a:lnSpc>
                <a:spcPct val="100000"/>
              </a:lnSpc>
              <a:spcBef>
                <a:spcPts val="601"/>
              </a:spcBef>
              <a:buClr>
                <a:srgbClr val="cc9900"/>
              </a:buClr>
              <a:buSzPct val="65000"/>
              <a:buFont typeface="Wingdings" charset="2"/>
              <a:buChar char=""/>
            </a:pPr>
            <a:r>
              <a:rPr b="0" lang="en-US" sz="3000" spc="-1" strike="noStrike">
                <a:solidFill>
                  <a:srgbClr val="000000"/>
                </a:solidFill>
                <a:latin typeface="Arial"/>
              </a:rPr>
              <a:t>Cấu trúc của một chương trình C++ như thế nào?</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480"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DD87E5B8-438E-4362-91A8-F3715F6F453C}"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481"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Bài tập</a:t>
            </a:r>
            <a:endParaRPr b="0" lang="en-US" sz="3600" spc="-1" strike="noStrike">
              <a:solidFill>
                <a:srgbClr val="000000"/>
              </a:solidFill>
              <a:latin typeface="Arial"/>
            </a:endParaRPr>
          </a:p>
        </p:txBody>
      </p:sp>
      <p:sp>
        <p:nvSpPr>
          <p:cNvPr id="482" name="TextShape 4"/>
          <p:cNvSpPr txBox="1"/>
          <p:nvPr/>
        </p:nvSpPr>
        <p:spPr>
          <a:xfrm>
            <a:off x="457200" y="1600200"/>
            <a:ext cx="8229240" cy="4530240"/>
          </a:xfrm>
          <a:prstGeom prst="rect">
            <a:avLst/>
          </a:prstGeom>
          <a:noFill/>
          <a:ln w="9360">
            <a:noFill/>
          </a:ln>
        </p:spPr>
        <p:txBody>
          <a:bodyPr>
            <a:noAutofit/>
          </a:bodyPr>
          <a:p>
            <a:pPr marL="343080" indent="-342720">
              <a:lnSpc>
                <a:spcPct val="90000"/>
              </a:lnSpc>
              <a:spcBef>
                <a:spcPts val="420"/>
              </a:spcBef>
              <a:buClr>
                <a:srgbClr val="cc9900"/>
              </a:buClr>
              <a:buSzPct val="65000"/>
              <a:buFont typeface="Wingdings" charset="2"/>
              <a:buChar char=""/>
            </a:pPr>
            <a:r>
              <a:rPr b="1" lang="en-US" sz="2100" spc="-1" strike="noStrike">
                <a:solidFill>
                  <a:srgbClr val="000000"/>
                </a:solidFill>
                <a:latin typeface="Arial"/>
              </a:rPr>
              <a:t>Bài 1</a:t>
            </a:r>
            <a:r>
              <a:rPr b="0" lang="en-US" sz="2100" spc="-1" strike="noStrike">
                <a:solidFill>
                  <a:srgbClr val="000000"/>
                </a:solidFill>
                <a:latin typeface="Arial"/>
              </a:rPr>
              <a:t>: Viết chương trình tính điện trở tương đương của 2 điện trở mắc song song theo phương pháp hướng đối tượng. Giá trị của các điện trở được nhập từ bàn phím. (Gợi ý: coi mỗi điện trở như một đối tượng)</a:t>
            </a:r>
            <a:endParaRPr b="0" lang="en-US" sz="2100" spc="-1" strike="noStrike">
              <a:solidFill>
                <a:srgbClr val="000000"/>
              </a:solidFill>
              <a:latin typeface="Arial"/>
            </a:endParaRPr>
          </a:p>
          <a:p>
            <a:pPr marL="343080" indent="-342720">
              <a:lnSpc>
                <a:spcPct val="90000"/>
              </a:lnSpc>
              <a:spcBef>
                <a:spcPts val="420"/>
              </a:spcBef>
              <a:buClr>
                <a:srgbClr val="cc9900"/>
              </a:buClr>
              <a:buSzPct val="65000"/>
              <a:buFont typeface="Wingdings" charset="2"/>
              <a:buChar char=""/>
            </a:pPr>
            <a:r>
              <a:rPr b="1" lang="en-US" sz="2100" spc="-1" strike="noStrike">
                <a:solidFill>
                  <a:srgbClr val="000000"/>
                </a:solidFill>
                <a:latin typeface="Arial"/>
              </a:rPr>
              <a:t>Bài 2</a:t>
            </a:r>
            <a:r>
              <a:rPr b="0" lang="en-US" sz="2100" spc="-1" strike="noStrike">
                <a:solidFill>
                  <a:srgbClr val="000000"/>
                </a:solidFill>
                <a:latin typeface="Arial"/>
              </a:rPr>
              <a:t>: Mở rộng bài 1 cho việc tính điện trở của N điện trở mắc song song. Hơn nữa, khi nhập dữ liệu cho các điện trở cần kiểm tra tính hợp lệ của dữ liệu nhập vào. </a:t>
            </a:r>
            <a:endParaRPr b="0" lang="en-US" sz="2100" spc="-1" strike="noStrike">
              <a:solidFill>
                <a:srgbClr val="000000"/>
              </a:solidFill>
              <a:latin typeface="Arial"/>
            </a:endParaRPr>
          </a:p>
          <a:p>
            <a:pPr marL="343080" indent="-342720">
              <a:lnSpc>
                <a:spcPct val="90000"/>
              </a:lnSpc>
              <a:spcBef>
                <a:spcPts val="420"/>
              </a:spcBef>
              <a:buClr>
                <a:srgbClr val="cc9900"/>
              </a:buClr>
              <a:buSzPct val="65000"/>
              <a:buFont typeface="Wingdings" charset="2"/>
              <a:buChar char=""/>
            </a:pPr>
            <a:r>
              <a:rPr b="1" lang="en-US" sz="2100" spc="-1" strike="noStrike">
                <a:solidFill>
                  <a:srgbClr val="000000"/>
                </a:solidFill>
                <a:latin typeface="Arial"/>
              </a:rPr>
              <a:t>Bài 3</a:t>
            </a:r>
            <a:r>
              <a:rPr b="0" lang="en-US" sz="2100" spc="-1" strike="noStrike">
                <a:solidFill>
                  <a:srgbClr val="000000"/>
                </a:solidFill>
                <a:latin typeface="Arial"/>
              </a:rPr>
              <a:t>: Viết chương trình trong đó có hai hàm swap chồng nhau, một hàm cho phép hoán đổi giá trị của hai kí tự, còn hàm kia cho phép hoán đổi giá trị của hai chuỗi kí tự. Chương trình sẽ thực hiện việc hoán đổi 1 cặp kí tự và 1 cặp chuỗi có giá trị nhập từ bàn phím. </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TextShape 1"/>
          <p:cNvSpPr txBox="1"/>
          <p:nvPr/>
        </p:nvSpPr>
        <p:spPr>
          <a:xfrm>
            <a:off x="457200" y="277920"/>
            <a:ext cx="8229240" cy="1139400"/>
          </a:xfrm>
          <a:prstGeom prst="rect">
            <a:avLst/>
          </a:prstGeom>
          <a:noFill/>
          <a:ln w="9360">
            <a:noFill/>
          </a:ln>
        </p:spPr>
        <p:txBody>
          <a:bodyPr>
            <a:noAutofit/>
          </a:bodyPr>
          <a:p>
            <a:pPr algn="ctr">
              <a:lnSpc>
                <a:spcPct val="100000"/>
              </a:lnSpc>
            </a:pPr>
            <a:r>
              <a:rPr b="0" lang="en-US" sz="3600" spc="-1" strike="noStrike">
                <a:solidFill>
                  <a:srgbClr val="006633"/>
                </a:solidFill>
                <a:latin typeface="Arial"/>
              </a:rPr>
              <a:t>Xin cảm ơn!</a:t>
            </a:r>
            <a:endParaRPr b="0" lang="en-US" sz="3600" spc="-1" strike="noStrike">
              <a:solidFill>
                <a:srgbClr val="000000"/>
              </a:solidFill>
              <a:latin typeface="Arial"/>
            </a:endParaRPr>
          </a:p>
        </p:txBody>
      </p:sp>
      <p:sp>
        <p:nvSpPr>
          <p:cNvPr id="484" name="TextShape 2"/>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485" name="TextShape 3"/>
          <p:cNvSpPr txBox="1"/>
          <p:nvPr/>
        </p:nvSpPr>
        <p:spPr>
          <a:xfrm>
            <a:off x="6553080" y="6243480"/>
            <a:ext cx="2133360" cy="456840"/>
          </a:xfrm>
          <a:prstGeom prst="rect">
            <a:avLst/>
          </a:prstGeom>
          <a:noFill/>
          <a:ln w="9360">
            <a:noFill/>
          </a:ln>
        </p:spPr>
        <p:txBody>
          <a:bodyPr anchor="b">
            <a:noAutofit/>
          </a:bodyPr>
          <a:p>
            <a:pPr algn="r">
              <a:lnSpc>
                <a:spcPct val="100000"/>
              </a:lnSpc>
            </a:pPr>
            <a:fld id="{A70B045C-9817-4332-A678-1FC069E4BFE1}"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153"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EA2982AB-D421-4D61-87FE-991352AE1984}"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154"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Kết quả chạy Program 2.1</a:t>
            </a:r>
            <a:endParaRPr b="0" lang="en-US" sz="3600" spc="-1" strike="noStrike">
              <a:solidFill>
                <a:srgbClr val="000000"/>
              </a:solidFill>
              <a:latin typeface="Arial"/>
            </a:endParaRPr>
          </a:p>
        </p:txBody>
      </p:sp>
      <p:pic>
        <p:nvPicPr>
          <p:cNvPr id="155" name="Picture 3" descr=""/>
          <p:cNvPicPr/>
          <p:nvPr/>
        </p:nvPicPr>
        <p:blipFill>
          <a:blip r:embed="rId1"/>
          <a:stretch/>
        </p:blipFill>
        <p:spPr>
          <a:xfrm>
            <a:off x="457200" y="1600200"/>
            <a:ext cx="8229240" cy="4530240"/>
          </a:xfrm>
          <a:prstGeom prst="rect">
            <a:avLst/>
          </a:prstGeom>
          <a:ln w="936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157"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40DA27C1-72FB-4DB8-9F5D-6B716FBFF7C0}"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158"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Chú thích về Program 2.1</a:t>
            </a:r>
            <a:endParaRPr b="0" lang="en-US" sz="3600" spc="-1" strike="noStrike">
              <a:solidFill>
                <a:srgbClr val="000000"/>
              </a:solidFill>
              <a:latin typeface="Arial"/>
            </a:endParaRPr>
          </a:p>
        </p:txBody>
      </p:sp>
      <p:sp>
        <p:nvSpPr>
          <p:cNvPr id="159" name="TextShape 4"/>
          <p:cNvSpPr txBox="1"/>
          <p:nvPr/>
        </p:nvSpPr>
        <p:spPr>
          <a:xfrm>
            <a:off x="457200" y="1600200"/>
            <a:ext cx="8229240" cy="4530240"/>
          </a:xfrm>
          <a:prstGeom prst="rect">
            <a:avLst/>
          </a:prstGeom>
          <a:noFill/>
          <a:ln w="9360">
            <a:noFill/>
          </a:ln>
        </p:spPr>
        <p:txBody>
          <a:bodyPr>
            <a:noAutofit/>
          </a:bodyPr>
          <a:p>
            <a:pPr marL="343080" indent="-342720">
              <a:lnSpc>
                <a:spcPct val="100000"/>
              </a:lnSpc>
              <a:spcBef>
                <a:spcPts val="601"/>
              </a:spcBef>
              <a:buClr>
                <a:srgbClr val="cc9900"/>
              </a:buClr>
              <a:buSzPct val="65000"/>
              <a:buFont typeface="Wingdings" charset="2"/>
              <a:buChar char=""/>
            </a:pPr>
            <a:r>
              <a:rPr b="1" lang="en-US" sz="3000" spc="-1" strike="noStrike">
                <a:solidFill>
                  <a:srgbClr val="000000"/>
                </a:solidFill>
                <a:latin typeface="Arial"/>
              </a:rPr>
              <a:t>namespace</a:t>
            </a:r>
            <a:r>
              <a:rPr b="0" lang="en-US" sz="3000" spc="-1" strike="noStrike">
                <a:solidFill>
                  <a:srgbClr val="000000"/>
                </a:solidFill>
                <a:latin typeface="Arial"/>
              </a:rPr>
              <a:t> (không gian tên): là công cụ cho phép quản lý sự xung đột về tên của các thành phần của chương trình như tên biến, tên lớp, tên hàm,v.v </a:t>
            </a:r>
            <a:endParaRPr b="0" lang="en-US" sz="3000" spc="-1" strike="noStrike">
              <a:solidFill>
                <a:srgbClr val="000000"/>
              </a:solidFill>
              <a:latin typeface="Arial"/>
            </a:endParaRPr>
          </a:p>
          <a:p>
            <a:pPr marL="343080" indent="-342720">
              <a:lnSpc>
                <a:spcPct val="100000"/>
              </a:lnSpc>
              <a:spcBef>
                <a:spcPts val="601"/>
              </a:spcBef>
              <a:buClr>
                <a:srgbClr val="cc9900"/>
              </a:buClr>
              <a:buSzPct val="65000"/>
              <a:buFont typeface="Wingdings" charset="2"/>
              <a:buChar char=""/>
            </a:pPr>
            <a:r>
              <a:rPr b="0" lang="en-US" sz="3000" spc="-1" strike="noStrike">
                <a:solidFill>
                  <a:srgbClr val="000000"/>
                </a:solidFill>
                <a:latin typeface="Arial"/>
              </a:rPr>
              <a:t>Đối tượng </a:t>
            </a:r>
            <a:r>
              <a:rPr b="1" lang="en-US" sz="3000" spc="-1" strike="noStrike">
                <a:solidFill>
                  <a:srgbClr val="000000"/>
                </a:solidFill>
                <a:latin typeface="Arial"/>
              </a:rPr>
              <a:t>cout</a:t>
            </a:r>
            <a:r>
              <a:rPr b="0" lang="en-US" sz="3000" spc="-1" strike="noStrike">
                <a:solidFill>
                  <a:srgbClr val="000000"/>
                </a:solidFill>
                <a:latin typeface="Arial"/>
              </a:rPr>
              <a:t> và toán tử </a:t>
            </a:r>
            <a:r>
              <a:rPr b="1" lang="en-US" sz="3000" spc="-1" strike="noStrike">
                <a:solidFill>
                  <a:srgbClr val="000000"/>
                </a:solidFill>
                <a:latin typeface="Arial"/>
              </a:rPr>
              <a:t>&lt;&lt;</a:t>
            </a:r>
            <a:r>
              <a:rPr b="0" lang="en-US" sz="3000" spc="-1" strike="noStrike">
                <a:solidFill>
                  <a:srgbClr val="000000"/>
                </a:solidFill>
                <a:latin typeface="Arial"/>
              </a:rPr>
              <a:t> nằm trong thư viện iostream, được dùng để xuất dữ liệu ra màn hình</a:t>
            </a:r>
            <a:endParaRPr b="0" lang="en-US" sz="3000" spc="-1" strike="noStrike">
              <a:solidFill>
                <a:srgbClr val="000000"/>
              </a:solidFill>
              <a:latin typeface="Arial"/>
            </a:endParaRPr>
          </a:p>
          <a:p>
            <a:pPr marL="343080" indent="-342720">
              <a:lnSpc>
                <a:spcPct val="100000"/>
              </a:lnSpc>
              <a:spcBef>
                <a:spcPts val="601"/>
              </a:spcBef>
              <a:buClr>
                <a:srgbClr val="cc9900"/>
              </a:buClr>
              <a:buSzPct val="65000"/>
              <a:buFont typeface="Wingdings" charset="2"/>
              <a:buChar char=""/>
            </a:pPr>
            <a:r>
              <a:rPr b="0" lang="en-US" sz="3000" spc="-1" strike="noStrike">
                <a:solidFill>
                  <a:srgbClr val="000000"/>
                </a:solidFill>
                <a:latin typeface="Arial"/>
              </a:rPr>
              <a:t>endl = ‘\n’: kí tự xuống dòng</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161"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4C0DD656-4D9D-4176-BAB4-752F64579F9B}"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162"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2800" spc="-1" strike="noStrike">
                <a:solidFill>
                  <a:srgbClr val="006633"/>
                </a:solidFill>
                <a:latin typeface="Arial"/>
              </a:rPr>
              <a:t>2. Các khái niệm cơ bản của lập trình hướng đối tượng (object-oriented programming)</a:t>
            </a:r>
            <a:endParaRPr b="0" lang="en-US" sz="2800" spc="-1" strike="noStrike">
              <a:solidFill>
                <a:srgbClr val="000000"/>
              </a:solidFill>
              <a:latin typeface="Arial"/>
            </a:endParaRPr>
          </a:p>
        </p:txBody>
      </p:sp>
      <p:sp>
        <p:nvSpPr>
          <p:cNvPr id="163" name="TextShape 4"/>
          <p:cNvSpPr txBox="1"/>
          <p:nvPr/>
        </p:nvSpPr>
        <p:spPr>
          <a:xfrm>
            <a:off x="457200" y="1600200"/>
            <a:ext cx="8229240" cy="4530240"/>
          </a:xfrm>
          <a:prstGeom prst="rect">
            <a:avLst/>
          </a:prstGeom>
          <a:noFill/>
          <a:ln w="9360">
            <a:noFill/>
          </a:ln>
        </p:spPr>
        <p:txBody>
          <a:bodyPr>
            <a:noAutofit/>
          </a:bodyPr>
          <a:p>
            <a:pPr marL="343080" indent="-342720">
              <a:lnSpc>
                <a:spcPct val="100000"/>
              </a:lnSpc>
              <a:spcBef>
                <a:spcPts val="601"/>
              </a:spcBef>
              <a:buClr>
                <a:srgbClr val="cc9900"/>
              </a:buClr>
              <a:buSzPct val="65000"/>
              <a:buFont typeface="Wingdings" charset="2"/>
              <a:buChar char=""/>
            </a:pPr>
            <a:r>
              <a:rPr b="0" lang="en-US" sz="3000" spc="-1" strike="noStrike">
                <a:solidFill>
                  <a:srgbClr val="000000"/>
                </a:solidFill>
                <a:latin typeface="Arial"/>
              </a:rPr>
              <a:t>Đối tượng và lớp (object and class)</a:t>
            </a:r>
            <a:endParaRPr b="0" lang="en-US" sz="3000" spc="-1" strike="noStrike">
              <a:solidFill>
                <a:srgbClr val="000000"/>
              </a:solidFill>
              <a:latin typeface="Arial"/>
            </a:endParaRPr>
          </a:p>
          <a:p>
            <a:pPr marL="343080" indent="-342720">
              <a:lnSpc>
                <a:spcPct val="100000"/>
              </a:lnSpc>
              <a:spcBef>
                <a:spcPts val="601"/>
              </a:spcBef>
              <a:buClr>
                <a:srgbClr val="cc9900"/>
              </a:buClr>
              <a:buSzPct val="65000"/>
              <a:buFont typeface="Wingdings" charset="2"/>
              <a:buChar char=""/>
            </a:pPr>
            <a:r>
              <a:rPr b="0" lang="en-US" sz="3000" spc="-1" strike="noStrike">
                <a:solidFill>
                  <a:srgbClr val="000000"/>
                </a:solidFill>
                <a:latin typeface="Arial"/>
              </a:rPr>
              <a:t>Thông báo và truyền thông báo (message)</a:t>
            </a:r>
            <a:endParaRPr b="0" lang="en-US" sz="3000" spc="-1" strike="noStrike">
              <a:solidFill>
                <a:srgbClr val="000000"/>
              </a:solidFill>
              <a:latin typeface="Arial"/>
            </a:endParaRPr>
          </a:p>
          <a:p>
            <a:pPr marL="343080" indent="-342720">
              <a:lnSpc>
                <a:spcPct val="100000"/>
              </a:lnSpc>
              <a:spcBef>
                <a:spcPts val="601"/>
              </a:spcBef>
              <a:buClr>
                <a:srgbClr val="cc9900"/>
              </a:buClr>
              <a:buSzPct val="65000"/>
              <a:buFont typeface="Wingdings" charset="2"/>
              <a:buChar char=""/>
            </a:pPr>
            <a:r>
              <a:rPr b="0" lang="en-US" sz="3000" spc="-1" strike="noStrike">
                <a:solidFill>
                  <a:srgbClr val="000000"/>
                </a:solidFill>
                <a:latin typeface="Arial"/>
              </a:rPr>
              <a:t>Sự che dấu các thành phần của lớp (còn gọi là sự đóng gói, encapsulation)</a:t>
            </a:r>
            <a:endParaRPr b="0" lang="en-US" sz="3000" spc="-1" strike="noStrike">
              <a:solidFill>
                <a:srgbClr val="000000"/>
              </a:solidFill>
              <a:latin typeface="Arial"/>
            </a:endParaRPr>
          </a:p>
          <a:p>
            <a:pPr marL="343080" indent="-342720">
              <a:lnSpc>
                <a:spcPct val="100000"/>
              </a:lnSpc>
              <a:spcBef>
                <a:spcPts val="601"/>
              </a:spcBef>
              <a:buClr>
                <a:srgbClr val="cc9900"/>
              </a:buClr>
              <a:buSzPct val="65000"/>
              <a:buFont typeface="Wingdings" charset="2"/>
              <a:buChar char=""/>
            </a:pPr>
            <a:r>
              <a:rPr b="0" lang="en-US" sz="3000" spc="-1" strike="noStrike">
                <a:solidFill>
                  <a:srgbClr val="000000"/>
                </a:solidFill>
                <a:latin typeface="Arial"/>
              </a:rPr>
              <a:t>Sự kế thừa (inheritance)</a:t>
            </a:r>
            <a:endParaRPr b="0" lang="en-US" sz="3000" spc="-1" strike="noStrike">
              <a:solidFill>
                <a:srgbClr val="000000"/>
              </a:solidFill>
              <a:latin typeface="Arial"/>
            </a:endParaRPr>
          </a:p>
          <a:p>
            <a:pPr marL="343080" indent="-342720">
              <a:lnSpc>
                <a:spcPct val="100000"/>
              </a:lnSpc>
              <a:spcBef>
                <a:spcPts val="601"/>
              </a:spcBef>
              <a:buClr>
                <a:srgbClr val="cc9900"/>
              </a:buClr>
              <a:buSzPct val="65000"/>
              <a:buFont typeface="Wingdings" charset="2"/>
              <a:buChar char=""/>
            </a:pPr>
            <a:r>
              <a:rPr b="0" lang="en-US" sz="3000" spc="-1" strike="noStrike">
                <a:solidFill>
                  <a:srgbClr val="000000"/>
                </a:solidFill>
                <a:latin typeface="Arial"/>
              </a:rPr>
              <a:t>Sự đa hình (polymorphism)</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3124080" y="6248520"/>
            <a:ext cx="2895120" cy="456840"/>
          </a:xfrm>
          <a:prstGeom prst="rect">
            <a:avLst/>
          </a:prstGeom>
          <a:noFill/>
          <a:ln w="9360">
            <a:noFill/>
          </a:ln>
        </p:spPr>
        <p:txBody>
          <a:bodyPr anchor="b">
            <a:noAutofit/>
          </a:bodyPr>
          <a:p>
            <a:pPr algn="ctr">
              <a:lnSpc>
                <a:spcPct val="100000"/>
              </a:lnSpc>
            </a:pPr>
            <a:r>
              <a:rPr b="0" lang="en-US" sz="1200" spc="-1" strike="noStrike">
                <a:solidFill>
                  <a:srgbClr val="000000"/>
                </a:solidFill>
                <a:latin typeface="Garamond"/>
              </a:rPr>
              <a:t>Kỹ thuật lập trình</a:t>
            </a:r>
            <a:endParaRPr b="0" lang="en-US" sz="1200" spc="-1" strike="noStrike">
              <a:latin typeface="Times New Roman"/>
            </a:endParaRPr>
          </a:p>
        </p:txBody>
      </p:sp>
      <p:sp>
        <p:nvSpPr>
          <p:cNvPr id="165" name="TextShape 2"/>
          <p:cNvSpPr txBox="1"/>
          <p:nvPr/>
        </p:nvSpPr>
        <p:spPr>
          <a:xfrm>
            <a:off x="6553080" y="6243480"/>
            <a:ext cx="2133360" cy="456840"/>
          </a:xfrm>
          <a:prstGeom prst="rect">
            <a:avLst/>
          </a:prstGeom>
          <a:noFill/>
          <a:ln w="9360">
            <a:noFill/>
          </a:ln>
        </p:spPr>
        <p:txBody>
          <a:bodyPr anchor="b">
            <a:noAutofit/>
          </a:bodyPr>
          <a:p>
            <a:pPr algn="r">
              <a:lnSpc>
                <a:spcPct val="100000"/>
              </a:lnSpc>
            </a:pPr>
            <a:fld id="{2647491F-7CBC-48CA-9CBE-1CAEDAAAABAE}" type="slidenum">
              <a:rPr b="0" lang="en-US" sz="1200" spc="-1" strike="noStrike">
                <a:solidFill>
                  <a:srgbClr val="000000"/>
                </a:solidFill>
                <a:latin typeface="Garamond"/>
              </a:rPr>
              <a:t>&lt;number&gt;</a:t>
            </a:fld>
            <a:r>
              <a:rPr b="0" lang="en-US" sz="1200" spc="-1" strike="noStrike">
                <a:solidFill>
                  <a:srgbClr val="000000"/>
                </a:solidFill>
                <a:latin typeface="Garamond"/>
              </a:rPr>
              <a:t>/49</a:t>
            </a:r>
            <a:endParaRPr b="0" lang="en-US" sz="1200" spc="-1" strike="noStrike">
              <a:latin typeface="Times New Roman"/>
            </a:endParaRPr>
          </a:p>
        </p:txBody>
      </p:sp>
      <p:sp>
        <p:nvSpPr>
          <p:cNvPr id="166" name="TextShape 3"/>
          <p:cNvSpPr txBox="1"/>
          <p:nvPr/>
        </p:nvSpPr>
        <p:spPr>
          <a:xfrm>
            <a:off x="457200" y="277920"/>
            <a:ext cx="8229240" cy="1139400"/>
          </a:xfrm>
          <a:prstGeom prst="rect">
            <a:avLst/>
          </a:prstGeom>
          <a:noFill/>
          <a:ln w="9360">
            <a:noFill/>
          </a:ln>
        </p:spPr>
        <p:txBody>
          <a:bodyPr>
            <a:noAutofit/>
          </a:bodyPr>
          <a:p>
            <a:pPr>
              <a:lnSpc>
                <a:spcPct val="100000"/>
              </a:lnSpc>
            </a:pPr>
            <a:r>
              <a:rPr b="0" lang="en-US" sz="3600" spc="-1" strike="noStrike">
                <a:solidFill>
                  <a:srgbClr val="006633"/>
                </a:solidFill>
                <a:latin typeface="Arial"/>
              </a:rPr>
              <a:t>Đối tượng và lớp</a:t>
            </a:r>
            <a:endParaRPr b="0" lang="en-US" sz="3600" spc="-1" strike="noStrike">
              <a:solidFill>
                <a:srgbClr val="000000"/>
              </a:solidFill>
              <a:latin typeface="Arial"/>
            </a:endParaRPr>
          </a:p>
        </p:txBody>
      </p:sp>
      <p:sp>
        <p:nvSpPr>
          <p:cNvPr id="167" name="TextShape 4"/>
          <p:cNvSpPr txBox="1"/>
          <p:nvPr/>
        </p:nvSpPr>
        <p:spPr>
          <a:xfrm>
            <a:off x="457200" y="1600200"/>
            <a:ext cx="8229240" cy="4530240"/>
          </a:xfrm>
          <a:prstGeom prst="rect">
            <a:avLst/>
          </a:prstGeom>
          <a:noFill/>
          <a:ln w="9360">
            <a:noFill/>
          </a:ln>
        </p:spPr>
        <p:txBody>
          <a:bodyPr>
            <a:noAutofit/>
          </a:bodyPr>
          <a:p>
            <a:pPr marL="343080" indent="-342720">
              <a:lnSpc>
                <a:spcPct val="100000"/>
              </a:lnSpc>
              <a:spcBef>
                <a:spcPts val="601"/>
              </a:spcBef>
              <a:buClr>
                <a:srgbClr val="cc9900"/>
              </a:buClr>
              <a:buSzPct val="65000"/>
              <a:buFont typeface="Wingdings" charset="2"/>
              <a:buChar char=""/>
            </a:pPr>
            <a:r>
              <a:rPr b="0" lang="en-US" sz="3000" spc="-1" strike="noStrike">
                <a:solidFill>
                  <a:srgbClr val="000000"/>
                </a:solidFill>
                <a:latin typeface="Arial"/>
              </a:rPr>
              <a:t>Đối tượng: </a:t>
            </a:r>
            <a:endParaRPr b="0" lang="en-US" sz="3000" spc="-1" strike="noStrike">
              <a:solidFill>
                <a:srgbClr val="000000"/>
              </a:solidFill>
              <a:latin typeface="Arial"/>
            </a:endParaRPr>
          </a:p>
          <a:p>
            <a:pPr lvl="1" marL="669960" indent="-325080">
              <a:lnSpc>
                <a:spcPct val="100000"/>
              </a:lnSpc>
              <a:spcBef>
                <a:spcPts val="400"/>
              </a:spcBef>
              <a:buClr>
                <a:srgbClr val="3b812f"/>
              </a:buClr>
              <a:buSzPct val="60000"/>
              <a:buFont typeface="Wingdings" charset="2"/>
              <a:buChar char=""/>
            </a:pPr>
            <a:r>
              <a:rPr b="0" lang="en-US" sz="2000" spc="-1" strike="noStrike">
                <a:solidFill>
                  <a:srgbClr val="000000"/>
                </a:solidFill>
                <a:latin typeface="Arial"/>
              </a:rPr>
              <a:t>Là thành phần cơ bản nhất một chương trình theo kiểu hướng đối tượng, biểu diễn cho một đối tượng của bài toán</a:t>
            </a:r>
            <a:endParaRPr b="0" lang="en-US" sz="2000" spc="-1" strike="noStrike">
              <a:solidFill>
                <a:srgbClr val="000000"/>
              </a:solidFill>
              <a:latin typeface="Arial"/>
            </a:endParaRPr>
          </a:p>
          <a:p>
            <a:pPr lvl="1" marL="669960" indent="-325080">
              <a:lnSpc>
                <a:spcPct val="100000"/>
              </a:lnSpc>
              <a:spcBef>
                <a:spcPts val="400"/>
              </a:spcBef>
              <a:buClr>
                <a:srgbClr val="3b812f"/>
              </a:buClr>
              <a:buSzPct val="60000"/>
              <a:buFont typeface="Wingdings" charset="2"/>
              <a:buChar char=""/>
            </a:pPr>
            <a:r>
              <a:rPr b="0" lang="en-US" sz="2000" spc="-1" strike="noStrike">
                <a:solidFill>
                  <a:srgbClr val="000000"/>
                </a:solidFill>
                <a:latin typeface="Arial"/>
              </a:rPr>
              <a:t>Là sự kết hợp gắn kết của các đối tượng dữ liệu và các thao tác xử lý cần thiết trên các đối tượng dữ liệu đó. Thao tác xử lý còn được gọi là phương thức (method), hay hàm thành viên</a:t>
            </a:r>
            <a:endParaRPr b="0" lang="en-US" sz="2000" spc="-1" strike="noStrike">
              <a:solidFill>
                <a:srgbClr val="000000"/>
              </a:solidFill>
              <a:latin typeface="Arial"/>
            </a:endParaRPr>
          </a:p>
        </p:txBody>
      </p:sp>
      <p:sp>
        <p:nvSpPr>
          <p:cNvPr id="168" name="CustomShape 5"/>
          <p:cNvSpPr/>
          <p:nvPr/>
        </p:nvSpPr>
        <p:spPr>
          <a:xfrm>
            <a:off x="1523880" y="3886200"/>
            <a:ext cx="1752120" cy="380520"/>
          </a:xfrm>
          <a:prstGeom prst="rect">
            <a:avLst/>
          </a:prstGeom>
          <a:solidFill>
            <a:schemeClr val="accent5"/>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Hình tròn A</a:t>
            </a:r>
            <a:endParaRPr b="0" lang="en-US" sz="1800" spc="-1" strike="noStrike">
              <a:latin typeface="Arial"/>
            </a:endParaRPr>
          </a:p>
        </p:txBody>
      </p:sp>
      <p:sp>
        <p:nvSpPr>
          <p:cNvPr id="169" name="CustomShape 6"/>
          <p:cNvSpPr/>
          <p:nvPr/>
        </p:nvSpPr>
        <p:spPr>
          <a:xfrm>
            <a:off x="1523880" y="4267080"/>
            <a:ext cx="1752120" cy="837720"/>
          </a:xfrm>
          <a:prstGeom prst="rect">
            <a:avLst/>
          </a:prstGeom>
          <a:solidFill>
            <a:schemeClr val="accent3">
              <a:lumMod val="95000"/>
            </a:schemeClr>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Bán kính r = 2</a:t>
            </a:r>
            <a:endParaRPr b="0" lang="en-US" sz="1800" spc="-1" strike="noStrike">
              <a:latin typeface="Arial"/>
            </a:endParaRPr>
          </a:p>
        </p:txBody>
      </p:sp>
      <p:sp>
        <p:nvSpPr>
          <p:cNvPr id="170" name="CustomShape 7"/>
          <p:cNvSpPr/>
          <p:nvPr/>
        </p:nvSpPr>
        <p:spPr>
          <a:xfrm>
            <a:off x="1523880" y="5105520"/>
            <a:ext cx="1752120" cy="837720"/>
          </a:xfrm>
          <a:prstGeom prst="rect">
            <a:avLst/>
          </a:prstGeom>
          <a:solidFill>
            <a:schemeClr val="accent3">
              <a:lumMod val="95000"/>
            </a:schemeClr>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TínhChuVi()</a:t>
            </a:r>
            <a:endParaRPr b="0" lang="en-US" sz="1800" spc="-1" strike="noStrike">
              <a:latin typeface="Arial"/>
            </a:endParaRPr>
          </a:p>
          <a:p>
            <a:pPr algn="ctr">
              <a:lnSpc>
                <a:spcPct val="100000"/>
              </a:lnSpc>
            </a:pPr>
            <a:r>
              <a:rPr b="0" lang="en-US" sz="1800" spc="-1" strike="noStrike">
                <a:solidFill>
                  <a:srgbClr val="000000"/>
                </a:solidFill>
                <a:latin typeface="Arial"/>
              </a:rPr>
              <a:t>TínhDiệnTích()</a:t>
            </a:r>
            <a:endParaRPr b="0" lang="en-US" sz="1800" spc="-1" strike="noStrike">
              <a:latin typeface="Arial"/>
            </a:endParaRPr>
          </a:p>
        </p:txBody>
      </p:sp>
      <p:sp>
        <p:nvSpPr>
          <p:cNvPr id="171" name="CustomShape 8"/>
          <p:cNvSpPr/>
          <p:nvPr/>
        </p:nvSpPr>
        <p:spPr>
          <a:xfrm>
            <a:off x="6324480" y="3886200"/>
            <a:ext cx="1752120" cy="380520"/>
          </a:xfrm>
          <a:prstGeom prst="rect">
            <a:avLst/>
          </a:prstGeom>
          <a:solidFill>
            <a:schemeClr val="accent5"/>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Một PT bậc 2 </a:t>
            </a:r>
            <a:endParaRPr b="0" lang="en-US" sz="1800" spc="-1" strike="noStrike">
              <a:latin typeface="Arial"/>
            </a:endParaRPr>
          </a:p>
        </p:txBody>
      </p:sp>
      <p:sp>
        <p:nvSpPr>
          <p:cNvPr id="172" name="CustomShape 9"/>
          <p:cNvSpPr/>
          <p:nvPr/>
        </p:nvSpPr>
        <p:spPr>
          <a:xfrm>
            <a:off x="6324480" y="4267080"/>
            <a:ext cx="1752120" cy="837720"/>
          </a:xfrm>
          <a:prstGeom prst="rect">
            <a:avLst/>
          </a:prstGeom>
          <a:solidFill>
            <a:schemeClr val="accent3">
              <a:lumMod val="95000"/>
            </a:schemeClr>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a = 3</a:t>
            </a:r>
            <a:endParaRPr b="0" lang="en-US" sz="1800" spc="-1" strike="noStrike">
              <a:latin typeface="Arial"/>
            </a:endParaRPr>
          </a:p>
          <a:p>
            <a:pPr algn="ctr">
              <a:lnSpc>
                <a:spcPct val="100000"/>
              </a:lnSpc>
            </a:pPr>
            <a:r>
              <a:rPr b="0" lang="en-US" sz="1800" spc="-1" strike="noStrike">
                <a:solidFill>
                  <a:srgbClr val="000000"/>
                </a:solidFill>
                <a:latin typeface="Arial"/>
              </a:rPr>
              <a:t>b = 4</a:t>
            </a:r>
            <a:endParaRPr b="0" lang="en-US" sz="1800" spc="-1" strike="noStrike">
              <a:latin typeface="Arial"/>
            </a:endParaRPr>
          </a:p>
          <a:p>
            <a:pPr algn="ctr">
              <a:lnSpc>
                <a:spcPct val="100000"/>
              </a:lnSpc>
            </a:pPr>
            <a:r>
              <a:rPr b="0" lang="en-US" sz="1800" spc="-1" strike="noStrike">
                <a:solidFill>
                  <a:srgbClr val="000000"/>
                </a:solidFill>
                <a:latin typeface="Arial"/>
              </a:rPr>
              <a:t>c = 1</a:t>
            </a:r>
            <a:endParaRPr b="0" lang="en-US" sz="1800" spc="-1" strike="noStrike">
              <a:latin typeface="Arial"/>
            </a:endParaRPr>
          </a:p>
        </p:txBody>
      </p:sp>
      <p:sp>
        <p:nvSpPr>
          <p:cNvPr id="173" name="CustomShape 10"/>
          <p:cNvSpPr/>
          <p:nvPr/>
        </p:nvSpPr>
        <p:spPr>
          <a:xfrm>
            <a:off x="6324480" y="5105520"/>
            <a:ext cx="1752120" cy="837720"/>
          </a:xfrm>
          <a:prstGeom prst="rect">
            <a:avLst/>
          </a:prstGeom>
          <a:solidFill>
            <a:schemeClr val="accent3">
              <a:lumMod val="95000"/>
            </a:schemeClr>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TínhDelta()</a:t>
            </a:r>
            <a:endParaRPr b="0" lang="en-US" sz="1800" spc="-1" strike="noStrike">
              <a:latin typeface="Arial"/>
            </a:endParaRPr>
          </a:p>
          <a:p>
            <a:pPr algn="ctr">
              <a:lnSpc>
                <a:spcPct val="100000"/>
              </a:lnSpc>
            </a:pPr>
            <a:r>
              <a:rPr b="0" lang="en-US" sz="1800" spc="-1" strike="noStrike">
                <a:solidFill>
                  <a:srgbClr val="000000"/>
                </a:solidFill>
                <a:latin typeface="Arial"/>
              </a:rPr>
              <a:t>TínhNghiem()</a:t>
            </a:r>
            <a:endParaRPr b="0" lang="en-US" sz="1800" spc="-1" strike="noStrike">
              <a:latin typeface="Arial"/>
            </a:endParaRPr>
          </a:p>
        </p:txBody>
      </p:sp>
      <p:sp>
        <p:nvSpPr>
          <p:cNvPr id="174" name="CustomShape 11"/>
          <p:cNvSpPr/>
          <p:nvPr/>
        </p:nvSpPr>
        <p:spPr>
          <a:xfrm>
            <a:off x="3809880" y="3886200"/>
            <a:ext cx="1752120" cy="380520"/>
          </a:xfrm>
          <a:prstGeom prst="rect">
            <a:avLst/>
          </a:prstGeom>
          <a:solidFill>
            <a:schemeClr val="accent5"/>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Hình chữ nhật C</a:t>
            </a:r>
            <a:endParaRPr b="0" lang="en-US" sz="1800" spc="-1" strike="noStrike">
              <a:latin typeface="Arial"/>
            </a:endParaRPr>
          </a:p>
        </p:txBody>
      </p:sp>
      <p:sp>
        <p:nvSpPr>
          <p:cNvPr id="175" name="CustomShape 12"/>
          <p:cNvSpPr/>
          <p:nvPr/>
        </p:nvSpPr>
        <p:spPr>
          <a:xfrm>
            <a:off x="3809880" y="4267080"/>
            <a:ext cx="1752120" cy="837720"/>
          </a:xfrm>
          <a:prstGeom prst="rect">
            <a:avLst/>
          </a:prstGeom>
          <a:solidFill>
            <a:schemeClr val="accent3">
              <a:lumMod val="95000"/>
            </a:schemeClr>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Chiều rộng a = 2</a:t>
            </a:r>
            <a:endParaRPr b="0" lang="en-US" sz="1800" spc="-1" strike="noStrike">
              <a:latin typeface="Arial"/>
            </a:endParaRPr>
          </a:p>
          <a:p>
            <a:pPr algn="ctr">
              <a:lnSpc>
                <a:spcPct val="100000"/>
              </a:lnSpc>
            </a:pPr>
            <a:r>
              <a:rPr b="0" lang="en-US" sz="1800" spc="-1" strike="noStrike">
                <a:solidFill>
                  <a:srgbClr val="000000"/>
                </a:solidFill>
                <a:latin typeface="Arial"/>
              </a:rPr>
              <a:t>Chiều dài b = 3</a:t>
            </a:r>
            <a:endParaRPr b="0" lang="en-US" sz="1800" spc="-1" strike="noStrike">
              <a:latin typeface="Arial"/>
            </a:endParaRPr>
          </a:p>
        </p:txBody>
      </p:sp>
      <p:sp>
        <p:nvSpPr>
          <p:cNvPr id="176" name="CustomShape 13"/>
          <p:cNvSpPr/>
          <p:nvPr/>
        </p:nvSpPr>
        <p:spPr>
          <a:xfrm>
            <a:off x="3809880" y="5105520"/>
            <a:ext cx="1752120" cy="837720"/>
          </a:xfrm>
          <a:prstGeom prst="rect">
            <a:avLst/>
          </a:prstGeom>
          <a:solidFill>
            <a:schemeClr val="accent3">
              <a:lumMod val="95000"/>
            </a:schemeClr>
          </a:soli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rPr>
              <a:t>TínhChuVi()</a:t>
            </a:r>
            <a:endParaRPr b="0" lang="en-US" sz="1800" spc="-1" strike="noStrike">
              <a:latin typeface="Arial"/>
            </a:endParaRPr>
          </a:p>
          <a:p>
            <a:pPr algn="ctr">
              <a:lnSpc>
                <a:spcPct val="100000"/>
              </a:lnSpc>
            </a:pPr>
            <a:r>
              <a:rPr b="0" lang="en-US" sz="1800" spc="-1" strike="noStrike">
                <a:solidFill>
                  <a:srgbClr val="000000"/>
                </a:solidFill>
                <a:latin typeface="Arial"/>
              </a:rPr>
              <a:t>TínhDiệnTích()</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Edge</Template>
  <TotalTime>1266</TotalTime>
  <Application>LibreOffice/6.4.7.2$Linux_X86_64 LibreOffice_project/40$Build-2</Application>
  <Words>3636</Words>
  <Paragraphs>615</Paragraphs>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2010-08-26T07:51:37Z</dcterms:created>
  <dc:creator>Net</dc:creator>
  <dc:description/>
  <dc:language>en-US</dc:language>
  <cp:lastModifiedBy/>
  <dcterms:modified xsi:type="dcterms:W3CDTF">2021-09-09T13:19:34Z</dcterms:modified>
  <cp:revision>52</cp:revision>
  <dc:subject/>
  <dc:title>Phần 2: Ngôn ngữ C++</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Microsoft Corporation</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56</vt:i4>
  </property>
</Properties>
</file>