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84" r:id="rId4"/>
    <p:sldId id="285" r:id="rId5"/>
    <p:sldId id="286" r:id="rId6"/>
    <p:sldId id="287" r:id="rId7"/>
    <p:sldId id="288" r:id="rId8"/>
    <p:sldId id="289" r:id="rId9"/>
    <p:sldId id="302" r:id="rId10"/>
    <p:sldId id="290" r:id="rId11"/>
    <p:sldId id="303" r:id="rId12"/>
    <p:sldId id="291" r:id="rId13"/>
    <p:sldId id="292" r:id="rId14"/>
    <p:sldId id="293" r:id="rId15"/>
    <p:sldId id="294" r:id="rId16"/>
    <p:sldId id="295" r:id="rId17"/>
    <p:sldId id="301" r:id="rId18"/>
    <p:sldId id="296" r:id="rId19"/>
    <p:sldId id="297" r:id="rId20"/>
    <p:sldId id="299" r:id="rId21"/>
    <p:sldId id="300" r:id="rId22"/>
  </p:sldIdLst>
  <p:sldSz cx="9144000" cy="5143500" type="screen16x9"/>
  <p:notesSz cx="7102475" cy="10234613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angal" panose="02040503050203030202" pitchFamily="18" charset="0"/>
      <p:regular r:id="rId28"/>
      <p:bold r:id="rId29"/>
    </p:embeddedFont>
    <p:embeddedFont>
      <p:font typeface="Montserrat" panose="020B0604020202020204" charset="0"/>
      <p:regular r:id="rId30"/>
      <p:bold r:id="rId31"/>
    </p:embeddedFont>
    <p:embeddedFont>
      <p:font typeface="Raleway" panose="020B0604020202020204" charset="0"/>
      <p:regular r:id="rId32"/>
      <p:bold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98A"/>
    <a:srgbClr val="75AC31"/>
    <a:srgbClr val="A9CA3C"/>
    <a:srgbClr val="A7B193"/>
    <a:srgbClr val="424242"/>
    <a:srgbClr val="989898"/>
    <a:srgbClr val="AACB3C"/>
    <a:srgbClr val="3F68A3"/>
    <a:srgbClr val="2E5796"/>
    <a:srgbClr val="659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93" autoAdjust="0"/>
  </p:normalViewPr>
  <p:slideViewPr>
    <p:cSldViewPr snapToGrid="0" snapToObjects="1">
      <p:cViewPr varScale="1">
        <p:scale>
          <a:sx n="82" d="100"/>
          <a:sy n="82" d="100"/>
        </p:scale>
        <p:origin x="126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75AC3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14-4C0B-AA67-1FDDB6DA7D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75AC3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14-4C0B-AA67-1FDDB6DA7D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75AC3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C14-4C0B-AA67-1FDDB6DA7D6C}"/>
              </c:ext>
            </c:extLst>
          </c:dPt>
          <c:cat>
            <c:strRef>
              <c:f>Sheet1!$A$2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14-4C0B-AA67-1FDDB6DA7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9"/>
        <c:axId val="219104632"/>
        <c:axId val="219105024"/>
      </c:barChart>
      <c:catAx>
        <c:axId val="219104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9105024"/>
        <c:crosses val="autoZero"/>
        <c:auto val="1"/>
        <c:lblAlgn val="ctr"/>
        <c:lblOffset val="100"/>
        <c:noMultiLvlLbl val="0"/>
      </c:catAx>
      <c:valAx>
        <c:axId val="21910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>
                <a:latin typeface="Raleway" panose="020B0604020202020204" charset="0"/>
              </a:defRPr>
            </a:pPr>
            <a:endParaRPr lang="en-US"/>
          </a:p>
        </c:txPr>
        <c:crossAx val="219104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5D4F723-EEB9-4958-83F9-98E94894E17E}" type="datetimeFigureOut">
              <a:rPr lang="en-US" smtClean="0"/>
              <a:pPr/>
              <a:t>7/7/2017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A743966F-799D-485E-9081-3CBCDBCA102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20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3966F-799D-485E-9081-3CBCDBCA1020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42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3966F-799D-485E-9081-3CBCDBCA1020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73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A531-D2CA-439E-8474-CF5EFB55F5BE}" type="datetime1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E811-2C8E-46EC-82ED-81AF054291E7}" type="datetime1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FD47-B2E4-46B8-A789-A15AECDF64B9}" type="datetime1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90BA-B125-4801-8A3C-22D6AB3E3B26}" type="datetime1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ADE7-688B-4436-AEEC-68D86D9F05EA}" type="datetime1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BD11-26C0-4BBB-AD0A-441A81418B96}" type="datetime1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9782-EF1E-457F-B2D7-343554AA24B0}" type="datetime1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488C-68EB-472E-AFB8-FE1F869C8CEF}" type="datetime1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302A-6D02-4A37-BACA-57C07C6B9AD0}" type="datetime1">
              <a:rPr lang="en-US" smtClean="0"/>
              <a:pPr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DB14-3083-492E-8592-246E93CC06DF}" type="datetime1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3012-539C-4869-A08C-02001F2A566E}" type="datetime1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</a:blip>
          <a:srcRect/>
          <a:stretch>
            <a:fillRect t="-25000"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6983-6D69-4656-B2EB-3EBF350640CE}" type="datetime1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9E3E-B9A3-534F-9C70-BDA187C1F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health.gov.au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30" name="Picture 6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" y="589062"/>
            <a:ext cx="3333750" cy="917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872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759264"/>
            <a:ext cx="3171759" cy="1122096"/>
          </a:xfrm>
          <a:prstGeom prst="rect">
            <a:avLst/>
          </a:prstGeom>
          <a:solidFill>
            <a:srgbClr val="1A49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2227" y="1121019"/>
            <a:ext cx="257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Raleway"/>
                <a:cs typeface="Raleway"/>
              </a:rPr>
              <a:t>Market</a:t>
            </a:r>
            <a:r>
              <a:rPr lang="en-US" sz="2000" dirty="0">
                <a:solidFill>
                  <a:srgbClr val="6595C2"/>
                </a:solidFill>
                <a:latin typeface="Raleway"/>
                <a:cs typeface="Raleway"/>
              </a:rPr>
              <a:t> Opportunity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171759" y="1908697"/>
            <a:ext cx="5839237" cy="2350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Clr>
                <a:srgbClr val="A9CA3C"/>
              </a:buClr>
              <a:buFont typeface="Wingdings" panose="05000000000000000000" pitchFamily="2" charset="2"/>
              <a:buChar char="S"/>
            </a:pPr>
            <a:r>
              <a:rPr lang="en-AU" sz="1100" dirty="0">
                <a:solidFill>
                  <a:schemeClr val="tx1"/>
                </a:solidFill>
                <a:latin typeface="Raleway" panose="020B0003030101060003" pitchFamily="34" charset="0"/>
              </a:rPr>
              <a:t>The estimated number of Primary Care practices in Australia is </a:t>
            </a:r>
            <a:r>
              <a:rPr lang="en-AU" sz="1100" b="1" dirty="0">
                <a:solidFill>
                  <a:schemeClr val="tx1"/>
                </a:solidFill>
                <a:latin typeface="Raleway" panose="020B0003030101060003" pitchFamily="34" charset="0"/>
              </a:rPr>
              <a:t>7,035</a:t>
            </a:r>
            <a:r>
              <a:rPr lang="en-AU" sz="1100" dirty="0">
                <a:solidFill>
                  <a:schemeClr val="tx1"/>
                </a:solidFill>
                <a:latin typeface="Raleway" panose="020B0003030101060003" pitchFamily="34" charset="0"/>
              </a:rPr>
              <a:t> (2011) – industry is highly fragmented:</a:t>
            </a:r>
          </a:p>
          <a:p>
            <a:pPr marL="171450" indent="-171450" algn="l">
              <a:lnSpc>
                <a:spcPct val="150000"/>
              </a:lnSpc>
              <a:buClr>
                <a:srgbClr val="A9CA3C"/>
              </a:buClr>
              <a:buFont typeface="Wingdings" panose="05000000000000000000" pitchFamily="2" charset="2"/>
              <a:buChar char="S"/>
            </a:pPr>
            <a:r>
              <a:rPr lang="en-AU" sz="1100" dirty="0">
                <a:solidFill>
                  <a:schemeClr val="tx1"/>
                </a:solidFill>
                <a:latin typeface="Raleway" panose="020B0003030101060003" pitchFamily="34" charset="0"/>
              </a:rPr>
              <a:t>The major players make up less than 10% of market share:</a:t>
            </a:r>
          </a:p>
          <a:p>
            <a:pPr marL="628650" lvl="1" indent="-171450" algn="l">
              <a:lnSpc>
                <a:spcPct val="150000"/>
              </a:lnSpc>
              <a:buClr>
                <a:srgbClr val="A9CA3C"/>
              </a:buClr>
              <a:buFont typeface="Wingdings" panose="05000000000000000000" pitchFamily="2" charset="2"/>
              <a:buChar char="S"/>
            </a:pPr>
            <a:r>
              <a:rPr lang="en-AU" sz="1100" dirty="0">
                <a:solidFill>
                  <a:schemeClr val="tx1"/>
                </a:solidFill>
                <a:latin typeface="Raleway" panose="020B0003030101060003" pitchFamily="34" charset="0"/>
              </a:rPr>
              <a:t>Primary Health Care (72 clinics)  (1.0% market share). </a:t>
            </a:r>
          </a:p>
          <a:p>
            <a:pPr marL="628650" lvl="1" indent="-171450" algn="l">
              <a:lnSpc>
                <a:spcPct val="150000"/>
              </a:lnSpc>
              <a:buClr>
                <a:srgbClr val="A9CA3C"/>
              </a:buClr>
              <a:buFont typeface="Wingdings" panose="05000000000000000000" pitchFamily="2" charset="2"/>
              <a:buChar char="S"/>
            </a:pPr>
            <a:r>
              <a:rPr lang="en-AU" sz="1100" dirty="0">
                <a:solidFill>
                  <a:schemeClr val="tx1"/>
                </a:solidFill>
                <a:latin typeface="Raleway" panose="020B0003030101060003" pitchFamily="34" charset="0"/>
              </a:rPr>
              <a:t>Sonic Healthcare (209 clinics) (3.0% market share)</a:t>
            </a:r>
          </a:p>
          <a:p>
            <a:pPr marL="628650" lvl="1" indent="-171450" algn="l">
              <a:lnSpc>
                <a:spcPct val="150000"/>
              </a:lnSpc>
              <a:buClr>
                <a:srgbClr val="A9CA3C"/>
              </a:buClr>
              <a:buFont typeface="Wingdings" panose="05000000000000000000" pitchFamily="2" charset="2"/>
              <a:buChar char="S"/>
            </a:pPr>
            <a:r>
              <a:rPr lang="en-AU" sz="1100" dirty="0" err="1">
                <a:solidFill>
                  <a:schemeClr val="tx1"/>
                </a:solidFill>
                <a:latin typeface="Raleway" panose="020B0003030101060003" pitchFamily="34" charset="0"/>
              </a:rPr>
              <a:t>Healthscope</a:t>
            </a:r>
            <a:r>
              <a:rPr lang="en-AU" sz="1100" dirty="0">
                <a:solidFill>
                  <a:schemeClr val="tx1"/>
                </a:solidFill>
                <a:latin typeface="Raleway" panose="020B0003030101060003" pitchFamily="34" charset="0"/>
              </a:rPr>
              <a:t> (46) (0.7% market share)</a:t>
            </a:r>
          </a:p>
          <a:p>
            <a:pPr marL="171450" indent="-171450" algn="l">
              <a:lnSpc>
                <a:spcPct val="150000"/>
              </a:lnSpc>
              <a:buClr>
                <a:srgbClr val="A9CA3C"/>
              </a:buClr>
              <a:buFont typeface="Wingdings" panose="05000000000000000000" pitchFamily="2" charset="2"/>
              <a:buChar char="S"/>
            </a:pPr>
            <a:r>
              <a:rPr lang="en-AU" sz="1100" dirty="0">
                <a:solidFill>
                  <a:schemeClr val="tx1"/>
                </a:solidFill>
                <a:latin typeface="Raleway" panose="020B0003030101060003" pitchFamily="34" charset="0"/>
              </a:rPr>
              <a:t>Demand for allied health, medical services and pharmaceuticals are growing underpinned by the following factors: Growing and ageing population, increased incidence of chronic disease, uptake in private health insurance (PHI) and shift in government funding.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37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759264"/>
            <a:ext cx="3171759" cy="1122096"/>
          </a:xfrm>
          <a:prstGeom prst="rect">
            <a:avLst/>
          </a:prstGeom>
          <a:solidFill>
            <a:srgbClr val="1A49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2227" y="1121019"/>
            <a:ext cx="257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Raleway"/>
                <a:cs typeface="Raleway"/>
              </a:rPr>
              <a:t>Market</a:t>
            </a:r>
            <a:r>
              <a:rPr lang="en-US" sz="2000" dirty="0">
                <a:solidFill>
                  <a:srgbClr val="6595C2"/>
                </a:solidFill>
                <a:latin typeface="Raleway"/>
                <a:cs typeface="Raleway"/>
              </a:rPr>
              <a:t> Opportunity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171759" y="1908697"/>
            <a:ext cx="5839237" cy="2533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Clr>
                <a:srgbClr val="A9CA3C"/>
              </a:buClr>
              <a:buFont typeface="Wingdings" panose="05000000000000000000" pitchFamily="2" charset="2"/>
              <a:buChar char="S"/>
            </a:pPr>
            <a:r>
              <a:rPr lang="en-AU" sz="1100" dirty="0">
                <a:solidFill>
                  <a:schemeClr val="tx1"/>
                </a:solidFill>
                <a:latin typeface="Raleway" panose="020B0003030101060003" pitchFamily="34" charset="0"/>
              </a:rPr>
              <a:t>The proportion of the Australian population aged 65+ years is estimated to increase from 15% in 2015 to 22.6% in 2055.  This is likely to substantially increase healthcare demand, with the 65+ years age group typically having the highest proportion of GP consultations.</a:t>
            </a:r>
          </a:p>
          <a:p>
            <a:pPr marL="171450" indent="-171450" algn="l">
              <a:lnSpc>
                <a:spcPct val="150000"/>
              </a:lnSpc>
              <a:buClr>
                <a:srgbClr val="A9CA3C"/>
              </a:buClr>
              <a:buFont typeface="Wingdings" panose="05000000000000000000" pitchFamily="2" charset="2"/>
              <a:buChar char="S"/>
            </a:pPr>
            <a:r>
              <a:rPr lang="en-AU" sz="1100" dirty="0">
                <a:solidFill>
                  <a:schemeClr val="tx1"/>
                </a:solidFill>
                <a:latin typeface="Raleway" panose="020B0003030101060003" pitchFamily="34" charset="0"/>
              </a:rPr>
              <a:t>Almost 2 in every 3 Australians are overweight or obese with 10% more adults overweight or obese in 2012 than in 1995 as a result of lifestyle risk factors such as physical inactivity that lead to an increase in chronic diseases.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641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198216"/>
            <a:ext cx="3171759" cy="1122096"/>
          </a:xfrm>
          <a:prstGeom prst="rect">
            <a:avLst/>
          </a:prstGeom>
          <a:solidFill>
            <a:srgbClr val="1A49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2227" y="478736"/>
            <a:ext cx="257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Raleway"/>
                <a:cs typeface="Raleway"/>
              </a:rPr>
              <a:t>Transition to Community-based</a:t>
            </a:r>
            <a:r>
              <a:rPr lang="en-US" sz="1400" dirty="0">
                <a:solidFill>
                  <a:srgbClr val="6595C2"/>
                </a:solidFill>
                <a:latin typeface="Raleway"/>
                <a:cs typeface="Raleway"/>
              </a:rPr>
              <a:t> Healthcare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171759" y="1444946"/>
            <a:ext cx="5972242" cy="2146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Clr>
                <a:srgbClr val="A9CA3C"/>
              </a:buClr>
              <a:buFont typeface="Wingdings" panose="05000000000000000000" pitchFamily="2" charset="2"/>
              <a:buChar char="S"/>
            </a:pPr>
            <a:r>
              <a:rPr lang="en-AU" sz="1100" dirty="0">
                <a:solidFill>
                  <a:schemeClr val="tx1"/>
                </a:solidFill>
                <a:latin typeface="Raleway" panose="020B0003030101060003" pitchFamily="34" charset="0"/>
              </a:rPr>
              <a:t>Government is shifting the burden of healthcare services from hospital to primary healthcare/allied health via National Healthcare Reform in order to promote healthcare efficiencies by reducing hospital admissions which consume more cost and time. </a:t>
            </a:r>
          </a:p>
          <a:p>
            <a:pPr marL="285750" indent="-285750" algn="l">
              <a:lnSpc>
                <a:spcPct val="150000"/>
              </a:lnSpc>
              <a:buClr>
                <a:srgbClr val="A9CA3C"/>
              </a:buClr>
              <a:buFont typeface="Wingdings" panose="05000000000000000000" pitchFamily="2" charset="2"/>
              <a:buChar char="S"/>
            </a:pPr>
            <a:r>
              <a:rPr lang="en-AU" sz="1100" dirty="0">
                <a:solidFill>
                  <a:schemeClr val="tx1"/>
                </a:solidFill>
                <a:latin typeface="Raleway" panose="020B0003030101060003" pitchFamily="34" charset="0"/>
              </a:rPr>
              <a:t>Federal Government initiative to move the burden of healthcare from hospitals to Primary Care via National Healthcare Reform: </a:t>
            </a:r>
          </a:p>
          <a:p>
            <a:pPr marL="742950" lvl="1" indent="-285750" algn="l">
              <a:lnSpc>
                <a:spcPct val="150000"/>
              </a:lnSpc>
              <a:buClr>
                <a:srgbClr val="A9CA3C"/>
              </a:buClr>
              <a:buFont typeface="Wingdings" panose="05000000000000000000" pitchFamily="2" charset="2"/>
              <a:buChar char="S"/>
            </a:pPr>
            <a:r>
              <a:rPr lang="en-AU" sz="1100" dirty="0">
                <a:solidFill>
                  <a:schemeClr val="tx1"/>
                </a:solidFill>
                <a:latin typeface="Raleway" panose="020B0003030101060003" pitchFamily="34" charset="0"/>
              </a:rPr>
              <a:t>Unfreezing of Medicare indexation ($1bn); </a:t>
            </a:r>
          </a:p>
          <a:p>
            <a:pPr marL="742950" lvl="1" indent="-285750" algn="l">
              <a:lnSpc>
                <a:spcPct val="150000"/>
              </a:lnSpc>
              <a:buClr>
                <a:srgbClr val="A9CA3C"/>
              </a:buClr>
              <a:buFont typeface="Wingdings" panose="05000000000000000000" pitchFamily="2" charset="2"/>
              <a:buChar char="S"/>
            </a:pPr>
            <a:r>
              <a:rPr lang="en-AU" sz="1100" dirty="0">
                <a:solidFill>
                  <a:schemeClr val="tx1"/>
                </a:solidFill>
                <a:latin typeface="Raleway" panose="020B0003030101060003" pitchFamily="34" charset="0"/>
              </a:rPr>
              <a:t>Medication management ($600m); </a:t>
            </a:r>
          </a:p>
          <a:p>
            <a:pPr marL="742950" lvl="1" indent="-285750" algn="l">
              <a:lnSpc>
                <a:spcPct val="150000"/>
              </a:lnSpc>
              <a:buClr>
                <a:srgbClr val="A9CA3C"/>
              </a:buClr>
              <a:buFont typeface="Wingdings" panose="05000000000000000000" pitchFamily="2" charset="2"/>
              <a:buChar char="S"/>
            </a:pPr>
            <a:r>
              <a:rPr lang="en-AU" sz="1100" dirty="0">
                <a:solidFill>
                  <a:schemeClr val="tx1"/>
                </a:solidFill>
                <a:latin typeface="Raleway" panose="020B0003030101060003" pitchFamily="34" charset="0"/>
              </a:rPr>
              <a:t>National Disability Insurance Scheme (NDIS) ($22bn); and</a:t>
            </a:r>
          </a:p>
          <a:p>
            <a:pPr marL="742950" lvl="1" indent="-285750" algn="l">
              <a:lnSpc>
                <a:spcPct val="150000"/>
              </a:lnSpc>
              <a:buClr>
                <a:srgbClr val="A9CA3C"/>
              </a:buClr>
              <a:buFont typeface="Wingdings" panose="05000000000000000000" pitchFamily="2" charset="2"/>
              <a:buChar char="S"/>
            </a:pPr>
            <a:r>
              <a:rPr lang="en-AU" sz="1100" dirty="0">
                <a:solidFill>
                  <a:schemeClr val="tx1"/>
                </a:solidFill>
                <a:latin typeface="Raleway" panose="020B0003030101060003" pitchFamily="34" charset="0"/>
              </a:rPr>
              <a:t>After Hours Care ($145m).</a:t>
            </a:r>
          </a:p>
        </p:txBody>
      </p:sp>
      <p:sp>
        <p:nvSpPr>
          <p:cNvPr id="3" name="Rectangle 2"/>
          <p:cNvSpPr/>
          <p:nvPr/>
        </p:nvSpPr>
        <p:spPr>
          <a:xfrm>
            <a:off x="1" y="4386747"/>
            <a:ext cx="582378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" dirty="0">
                <a:latin typeface="Raleway" panose="020B0003030101060003" pitchFamily="34" charset="0"/>
              </a:rPr>
              <a:t>Source: </a:t>
            </a:r>
            <a:r>
              <a:rPr lang="en-AU" sz="600" dirty="0">
                <a:latin typeface="Raleway" panose="020B0003030101060003" pitchFamily="34" charset="0"/>
                <a:hlinkClick r:id="rId2"/>
              </a:rPr>
              <a:t>www.health.gov.au</a:t>
            </a:r>
            <a:r>
              <a:rPr lang="en-AU" sz="600" dirty="0">
                <a:latin typeface="Raleway" panose="020B0003030101060003" pitchFamily="34" charset="0"/>
              </a:rPr>
              <a:t> &amp; Australian Government , Portfolio budget statements 2017-18 Budget related Paper No. 1.10 Health Portfolio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" y="1935656"/>
            <a:ext cx="2975957" cy="183574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837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2644595" y="1604913"/>
            <a:ext cx="3564595" cy="2205086"/>
          </a:xfrm>
          <a:prstGeom prst="rect">
            <a:avLst/>
          </a:prstGeom>
          <a:solidFill>
            <a:srgbClr val="3F68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2790" y="1604917"/>
            <a:ext cx="2921210" cy="2205347"/>
          </a:xfrm>
          <a:prstGeom prst="rect">
            <a:avLst/>
          </a:prstGeom>
          <a:solidFill>
            <a:srgbClr val="7F7F7F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" y="963707"/>
            <a:ext cx="2644588" cy="1608044"/>
          </a:xfrm>
          <a:prstGeom prst="rect">
            <a:avLst/>
          </a:prstGeom>
          <a:solidFill>
            <a:srgbClr val="75A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29773" y="2571754"/>
            <a:ext cx="1314823" cy="12382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3500000">
            <a:off x="2446632" y="1427010"/>
            <a:ext cx="363142" cy="363142"/>
          </a:xfrm>
          <a:prstGeom prst="rtTriangle">
            <a:avLst/>
          </a:prstGeom>
          <a:solidFill>
            <a:srgbClr val="75A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177251"/>
              </p:ext>
            </p:extLst>
          </p:nvPr>
        </p:nvGraphicFramePr>
        <p:xfrm>
          <a:off x="2908971" y="463477"/>
          <a:ext cx="3971102" cy="3785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555">
                <a:tc>
                  <a:txBody>
                    <a:bodyPr/>
                    <a:lstStyle/>
                    <a:p>
                      <a:endParaRPr lang="en-AU" sz="800" dirty="0">
                        <a:solidFill>
                          <a:srgbClr val="FF0000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76552" marR="76552" marT="38276" marB="38276"/>
                </a:tc>
                <a:tc>
                  <a:txBody>
                    <a:bodyPr/>
                    <a:lstStyle/>
                    <a:p>
                      <a:endParaRPr lang="en-AU" sz="800" dirty="0">
                        <a:latin typeface="Raleway" panose="020B0003030101060003" pitchFamily="34" charset="0"/>
                      </a:endParaRPr>
                    </a:p>
                  </a:txBody>
                  <a:tcPr marL="76552" marR="76552" marT="38276" marB="382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55">
                <a:tc>
                  <a:txBody>
                    <a:bodyPr/>
                    <a:lstStyle/>
                    <a:p>
                      <a:r>
                        <a:rPr lang="en-AU" sz="800" b="1" dirty="0">
                          <a:latin typeface="Raleway" panose="020B0003030101060003" pitchFamily="34" charset="0"/>
                        </a:rPr>
                        <a:t>Year</a:t>
                      </a:r>
                      <a:r>
                        <a:rPr lang="en-AU" sz="800" b="1" baseline="0" dirty="0">
                          <a:latin typeface="Raleway" panose="020B0003030101060003" pitchFamily="34" charset="0"/>
                        </a:rPr>
                        <a:t> acquired</a:t>
                      </a:r>
                      <a:endParaRPr lang="en-AU" sz="800" b="1" dirty="0">
                        <a:solidFill>
                          <a:srgbClr val="FF0000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76552" marR="76552" marT="38276" marB="38276"/>
                </a:tc>
                <a:tc>
                  <a:txBody>
                    <a:bodyPr/>
                    <a:lstStyle/>
                    <a:p>
                      <a:r>
                        <a:rPr lang="en-AU" sz="800" dirty="0">
                          <a:latin typeface="Raleway" panose="020B0003030101060003" pitchFamily="34" charset="0"/>
                        </a:rPr>
                        <a:t>2013</a:t>
                      </a:r>
                    </a:p>
                  </a:txBody>
                  <a:tcPr marL="76552" marR="76552" marT="38276" marB="382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293">
                <a:tc>
                  <a:txBody>
                    <a:bodyPr/>
                    <a:lstStyle/>
                    <a:p>
                      <a:r>
                        <a:rPr lang="en-AU" sz="800" b="1" dirty="0">
                          <a:latin typeface="Raleway" panose="020B0003030101060003" pitchFamily="34" charset="0"/>
                        </a:rPr>
                        <a:t>Purchase price</a:t>
                      </a:r>
                      <a:endParaRPr lang="en-AU" sz="800" b="1" dirty="0">
                        <a:solidFill>
                          <a:srgbClr val="FF0000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76552" marR="76552" marT="38276" marB="38276"/>
                </a:tc>
                <a:tc>
                  <a:txBody>
                    <a:bodyPr/>
                    <a:lstStyle/>
                    <a:p>
                      <a:r>
                        <a:rPr lang="en-AU" sz="800" dirty="0">
                          <a:latin typeface="Raleway" panose="020B0003030101060003" pitchFamily="34" charset="0"/>
                        </a:rPr>
                        <a:t>$2.6m</a:t>
                      </a:r>
                      <a:endParaRPr lang="en-AU" sz="800" dirty="0">
                        <a:solidFill>
                          <a:schemeClr val="tx1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76552" marR="76552" marT="38276" marB="382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4">
                <a:tc>
                  <a:txBody>
                    <a:bodyPr/>
                    <a:lstStyle/>
                    <a:p>
                      <a:r>
                        <a:rPr lang="en-AU" sz="800" b="1" dirty="0">
                          <a:latin typeface="Raleway" panose="020B0003030101060003" pitchFamily="34" charset="0"/>
                        </a:rPr>
                        <a:t>Est. value</a:t>
                      </a:r>
                      <a:endParaRPr lang="en-AU" sz="800" b="1" dirty="0">
                        <a:solidFill>
                          <a:srgbClr val="FF0000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76552" marR="76552" marT="38276" marB="38276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800" dirty="0">
                          <a:latin typeface="Raleway" panose="020B0003030101060003" pitchFamily="34" charset="0"/>
                        </a:rPr>
                        <a:t>$5.2m (as at Nov 2016)</a:t>
                      </a:r>
                    </a:p>
                  </a:txBody>
                  <a:tcPr marL="76552" marR="76552" marT="38276" marB="382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161">
                <a:tc>
                  <a:txBody>
                    <a:bodyPr/>
                    <a:lstStyle/>
                    <a:p>
                      <a:r>
                        <a:rPr lang="en-AU" sz="800" b="1" dirty="0">
                          <a:latin typeface="Raleway" panose="020B0003030101060003" pitchFamily="34" charset="0"/>
                        </a:rPr>
                        <a:t>Background</a:t>
                      </a:r>
                      <a:endParaRPr lang="en-AU" sz="800" b="1" dirty="0">
                        <a:solidFill>
                          <a:srgbClr val="FF0000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76552" marR="76552" marT="38276" marB="3827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800" dirty="0">
                          <a:latin typeface="Raleway" panose="020B0003030101060003" pitchFamily="34" charset="0"/>
                        </a:rPr>
                        <a:t>Pulse</a:t>
                      </a:r>
                      <a:r>
                        <a:rPr lang="en-AU" sz="800" baseline="0" dirty="0">
                          <a:latin typeface="Raleway" panose="020B0003030101060003" pitchFamily="34" charset="0"/>
                        </a:rPr>
                        <a:t> Pharmacy Knox was acquired from receivers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800" dirty="0">
                          <a:latin typeface="Raleway" panose="020B0003030101060003" pitchFamily="34" charset="0"/>
                        </a:rPr>
                        <a:t>Located in Westfield</a:t>
                      </a:r>
                      <a:r>
                        <a:rPr lang="en-AU" sz="800" baseline="0" dirty="0">
                          <a:latin typeface="Raleway" panose="020B0003030101060003" pitchFamily="34" charset="0"/>
                        </a:rPr>
                        <a:t> Knox Shopping Centre – a super-regional shopping centre located in the outer eastern suburb of Wantirna South, VIC.  </a:t>
                      </a:r>
                      <a:endParaRPr lang="en-AU" sz="800" dirty="0">
                        <a:latin typeface="Raleway" panose="020B0003030101060003" pitchFamily="34" charset="0"/>
                      </a:endParaRPr>
                    </a:p>
                  </a:txBody>
                  <a:tcPr marL="76552" marR="76552" marT="38276" marB="382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910">
                <a:tc>
                  <a:txBody>
                    <a:bodyPr/>
                    <a:lstStyle/>
                    <a:p>
                      <a:r>
                        <a:rPr lang="en-AU" sz="800" b="1" dirty="0">
                          <a:latin typeface="Raleway" panose="020B0003030101060003" pitchFamily="34" charset="0"/>
                        </a:rPr>
                        <a:t>Strategy</a:t>
                      </a:r>
                      <a:endParaRPr lang="en-AU" sz="800" b="1" dirty="0">
                        <a:solidFill>
                          <a:srgbClr val="FF0000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76552" marR="76552" marT="38276" marB="3827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800" dirty="0">
                          <a:latin typeface="Raleway" panose="020B0003030101060003" pitchFamily="34" charset="0"/>
                        </a:rPr>
                        <a:t>Rebranded</a:t>
                      </a:r>
                      <a:r>
                        <a:rPr lang="en-AU" sz="800" baseline="0" dirty="0">
                          <a:latin typeface="Raleway" panose="020B0003030101060003" pitchFamily="34" charset="0"/>
                        </a:rPr>
                        <a:t> the pharmacy from Pulse Pharmacy to Terry White Chemist Knox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800" baseline="0" dirty="0">
                          <a:latin typeface="Raleway" panose="020B0003030101060003" pitchFamily="34" charset="0"/>
                        </a:rPr>
                        <a:t>Brand new shop-fit installed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800" dirty="0">
                          <a:latin typeface="Raleway" panose="020B0003030101060003" pitchFamily="34" charset="0"/>
                        </a:rPr>
                        <a:t>Restructured</a:t>
                      </a:r>
                      <a:r>
                        <a:rPr lang="en-AU" sz="800" baseline="0" dirty="0">
                          <a:latin typeface="Raleway" panose="020B0003030101060003" pitchFamily="34" charset="0"/>
                        </a:rPr>
                        <a:t> management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800" baseline="0" dirty="0">
                          <a:latin typeface="Raleway" panose="020B0003030101060003" pitchFamily="34" charset="0"/>
                        </a:rPr>
                        <a:t>Introduced new pharmacist services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800" baseline="0" dirty="0">
                          <a:latin typeface="Raleway" panose="020B0003030101060003" pitchFamily="34" charset="0"/>
                        </a:rPr>
                        <a:t>Rebranded medical centre to </a:t>
                      </a:r>
                      <a:r>
                        <a:rPr lang="en-AU" sz="800" baseline="0" dirty="0" err="1">
                          <a:latin typeface="Raleway" panose="020B0003030101060003" pitchFamily="34" charset="0"/>
                        </a:rPr>
                        <a:t>MedCentral</a:t>
                      </a:r>
                      <a:r>
                        <a:rPr lang="en-AU" sz="800" baseline="0" dirty="0">
                          <a:latin typeface="Raleway" panose="020B0003030101060003" pitchFamily="34" charset="0"/>
                        </a:rPr>
                        <a:t> Knox and introduced allied health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800" baseline="0" dirty="0">
                          <a:latin typeface="Raleway" panose="020B0003030101060003" pitchFamily="34" charset="0"/>
                        </a:rPr>
                        <a:t>Introduced a new multi-function space within the pharmacy for customers to enjoy healthy snacks and drinks (from the Wellness Lab), and attend health and well-being presentations.</a:t>
                      </a:r>
                    </a:p>
                  </a:txBody>
                  <a:tcPr marL="76552" marR="76552" marT="38276" marB="382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161">
                <a:tc>
                  <a:txBody>
                    <a:bodyPr/>
                    <a:lstStyle/>
                    <a:p>
                      <a:r>
                        <a:rPr lang="en-AU" sz="800" b="1" dirty="0">
                          <a:latin typeface="Raleway" panose="020B0003030101060003" pitchFamily="34" charset="0"/>
                        </a:rPr>
                        <a:t>Outcome</a:t>
                      </a:r>
                      <a:endParaRPr lang="en-AU" sz="800" b="1" dirty="0">
                        <a:solidFill>
                          <a:srgbClr val="FF0000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76552" marR="76552" marT="38276" marB="38276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800" kern="1200" dirty="0">
                          <a:latin typeface="Raleway" panose="020B0003030101060003" pitchFamily="34" charset="0"/>
                        </a:rPr>
                        <a:t>Pharmacy profitable following restructuring of business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800" kern="1200" dirty="0">
                          <a:latin typeface="Raleway" panose="020B0003030101060003" pitchFamily="34" charset="0"/>
                        </a:rPr>
                        <a:t>Turnover continues to grow </a:t>
                      </a:r>
                      <a:r>
                        <a:rPr lang="en-AU" sz="800" kern="1200" dirty="0" err="1">
                          <a:latin typeface="Raleway" panose="020B0003030101060003" pitchFamily="34" charset="0"/>
                        </a:rPr>
                        <a:t>y.o.y</a:t>
                      </a:r>
                      <a:r>
                        <a:rPr lang="en-AU" sz="800" kern="1200" dirty="0">
                          <a:latin typeface="Raleway" panose="020B0003030101060003" pitchFamily="34" charset="0"/>
                        </a:rPr>
                        <a:t>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800" kern="1200" dirty="0">
                          <a:latin typeface="Raleway" panose="020B0003030101060003" pitchFamily="34" charset="0"/>
                        </a:rPr>
                        <a:t>Excellent customer service with high customer satisfaction</a:t>
                      </a:r>
                      <a:endParaRPr lang="en-AU" sz="800" kern="1200" dirty="0">
                        <a:solidFill>
                          <a:schemeClr val="dk1"/>
                        </a:solidFill>
                        <a:latin typeface="Raleway" panose="020B0003030101060003" pitchFamily="34" charset="0"/>
                        <a:ea typeface="+mn-ea"/>
                        <a:cs typeface="+mn-cs"/>
                      </a:endParaRPr>
                    </a:p>
                  </a:txBody>
                  <a:tcPr marL="76552" marR="76552" marT="38276" marB="382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9115"/>
          <a:stretch/>
        </p:blipFill>
        <p:spPr>
          <a:xfrm>
            <a:off x="6898998" y="1735009"/>
            <a:ext cx="2231403" cy="19446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5948" y="1362253"/>
            <a:ext cx="220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9CA3C"/>
                </a:solidFill>
                <a:latin typeface="Raleway"/>
                <a:cs typeface="Raleway"/>
              </a:rPr>
              <a:t>Case Study </a:t>
            </a:r>
            <a:r>
              <a:rPr lang="en-US" sz="1600" b="1" dirty="0">
                <a:solidFill>
                  <a:schemeClr val="bg1"/>
                </a:solidFill>
                <a:latin typeface="Raleway"/>
                <a:cs typeface="Raleway"/>
              </a:rPr>
              <a:t>– Terry White Chemist Knox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6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95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2644588" y="1604913"/>
            <a:ext cx="6478259" cy="2205086"/>
          </a:xfrm>
          <a:prstGeom prst="rect">
            <a:avLst/>
          </a:prstGeom>
          <a:solidFill>
            <a:srgbClr val="3F68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963707"/>
            <a:ext cx="2644588" cy="1608044"/>
          </a:xfrm>
          <a:prstGeom prst="rect">
            <a:avLst/>
          </a:prstGeom>
          <a:solidFill>
            <a:srgbClr val="75A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29773" y="2571754"/>
            <a:ext cx="1314823" cy="12382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5948" y="1362253"/>
            <a:ext cx="220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9CA3C"/>
                </a:solidFill>
                <a:latin typeface="Raleway"/>
                <a:cs typeface="Raleway"/>
              </a:rPr>
              <a:t>Case Study </a:t>
            </a:r>
            <a:r>
              <a:rPr lang="en-US" sz="1600" b="1" dirty="0">
                <a:solidFill>
                  <a:schemeClr val="bg1"/>
                </a:solidFill>
                <a:latin typeface="Raleway"/>
                <a:cs typeface="Raleway"/>
              </a:rPr>
              <a:t>– Terry White Chemist Knox</a:t>
            </a:r>
          </a:p>
        </p:txBody>
      </p:sp>
      <p:sp>
        <p:nvSpPr>
          <p:cNvPr id="10" name="Right Triangle 9"/>
          <p:cNvSpPr/>
          <p:nvPr/>
        </p:nvSpPr>
        <p:spPr>
          <a:xfrm rot="13500000">
            <a:off x="2446632" y="1427010"/>
            <a:ext cx="363142" cy="363142"/>
          </a:xfrm>
          <a:prstGeom prst="rtTriangle">
            <a:avLst/>
          </a:prstGeom>
          <a:solidFill>
            <a:srgbClr val="75A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66" y="1884327"/>
            <a:ext cx="1966396" cy="1677322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316" y="1884327"/>
            <a:ext cx="2007940" cy="1677322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"/>
          <a:stretch/>
        </p:blipFill>
        <p:spPr>
          <a:xfrm>
            <a:off x="4962990" y="1884327"/>
            <a:ext cx="1878323" cy="1677322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2723187" y="1644415"/>
            <a:ext cx="6158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Before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3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57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2644588" y="1604913"/>
            <a:ext cx="6478259" cy="2205086"/>
          </a:xfrm>
          <a:prstGeom prst="rect">
            <a:avLst/>
          </a:prstGeom>
          <a:solidFill>
            <a:srgbClr val="3F68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963707"/>
            <a:ext cx="2644588" cy="1608044"/>
          </a:xfrm>
          <a:prstGeom prst="rect">
            <a:avLst/>
          </a:prstGeom>
          <a:solidFill>
            <a:srgbClr val="75A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29773" y="2571754"/>
            <a:ext cx="1314823" cy="12382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5948" y="1362253"/>
            <a:ext cx="220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9CA3C"/>
                </a:solidFill>
                <a:latin typeface="Raleway"/>
                <a:cs typeface="Raleway"/>
              </a:rPr>
              <a:t>Case Study </a:t>
            </a:r>
            <a:r>
              <a:rPr lang="en-US" sz="1600" b="1" dirty="0">
                <a:solidFill>
                  <a:schemeClr val="bg1"/>
                </a:solidFill>
                <a:latin typeface="Raleway"/>
                <a:cs typeface="Raleway"/>
              </a:rPr>
              <a:t>– Terry White Chemist Knox</a:t>
            </a:r>
          </a:p>
        </p:txBody>
      </p:sp>
      <p:sp>
        <p:nvSpPr>
          <p:cNvPr id="10" name="Right Triangle 9"/>
          <p:cNvSpPr/>
          <p:nvPr/>
        </p:nvSpPr>
        <p:spPr>
          <a:xfrm rot="13500000">
            <a:off x="2446632" y="1427010"/>
            <a:ext cx="363142" cy="363142"/>
          </a:xfrm>
          <a:prstGeom prst="rtTriangle">
            <a:avLst/>
          </a:prstGeom>
          <a:solidFill>
            <a:srgbClr val="75A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3195" y="1644415"/>
            <a:ext cx="5116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After</a:t>
            </a:r>
          </a:p>
        </p:txBody>
      </p:sp>
      <p:pic>
        <p:nvPicPr>
          <p:cNvPr id="20" name="Picture 2" descr="TW Knox-1029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9"/>
          <a:stretch/>
        </p:blipFill>
        <p:spPr bwMode="auto">
          <a:xfrm>
            <a:off x="2797982" y="1892296"/>
            <a:ext cx="1985034" cy="1696286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W Knox-0968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r="8728"/>
          <a:stretch/>
        </p:blipFill>
        <p:spPr bwMode="auto">
          <a:xfrm>
            <a:off x="4962065" y="1892296"/>
            <a:ext cx="1873561" cy="1696284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TW Knox-0926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82"/>
          <a:stretch/>
        </p:blipFill>
        <p:spPr bwMode="auto">
          <a:xfrm>
            <a:off x="7027836" y="1892296"/>
            <a:ext cx="2008958" cy="1696286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3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471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2644588" y="1604913"/>
            <a:ext cx="6478259" cy="2205086"/>
          </a:xfrm>
          <a:prstGeom prst="rect">
            <a:avLst/>
          </a:prstGeom>
          <a:solidFill>
            <a:srgbClr val="3F68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963707"/>
            <a:ext cx="2644588" cy="1608044"/>
          </a:xfrm>
          <a:prstGeom prst="rect">
            <a:avLst/>
          </a:prstGeom>
          <a:solidFill>
            <a:srgbClr val="75A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29773" y="2571754"/>
            <a:ext cx="1314823" cy="12382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5948" y="1362253"/>
            <a:ext cx="220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9CA3C"/>
                </a:solidFill>
                <a:latin typeface="Raleway"/>
                <a:cs typeface="Raleway"/>
              </a:rPr>
              <a:t>Case Study </a:t>
            </a:r>
            <a:r>
              <a:rPr lang="en-US" sz="1600" b="1" dirty="0">
                <a:solidFill>
                  <a:schemeClr val="bg1"/>
                </a:solidFill>
                <a:latin typeface="Raleway"/>
                <a:cs typeface="Raleway"/>
              </a:rPr>
              <a:t>– Terry White Chemist Knox</a:t>
            </a:r>
          </a:p>
        </p:txBody>
      </p:sp>
      <p:sp>
        <p:nvSpPr>
          <p:cNvPr id="10" name="Right Triangle 9"/>
          <p:cNvSpPr/>
          <p:nvPr/>
        </p:nvSpPr>
        <p:spPr>
          <a:xfrm rot="13500000">
            <a:off x="2446632" y="1427010"/>
            <a:ext cx="363142" cy="363142"/>
          </a:xfrm>
          <a:prstGeom prst="rtTriangle">
            <a:avLst/>
          </a:prstGeom>
          <a:solidFill>
            <a:srgbClr val="75A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3195" y="1644415"/>
            <a:ext cx="5116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After</a:t>
            </a:r>
          </a:p>
        </p:txBody>
      </p:sp>
      <p:pic>
        <p:nvPicPr>
          <p:cNvPr id="12" name="Picture 6" descr="TW Knox-100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8"/>
          <a:stretch/>
        </p:blipFill>
        <p:spPr bwMode="auto">
          <a:xfrm>
            <a:off x="2794355" y="1895783"/>
            <a:ext cx="1988662" cy="1697799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TW Knox-1017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36"/>
          <a:stretch/>
        </p:blipFill>
        <p:spPr bwMode="auto">
          <a:xfrm>
            <a:off x="4962059" y="1895783"/>
            <a:ext cx="1867166" cy="1697799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TW Knox-1004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r="5573"/>
          <a:stretch/>
        </p:blipFill>
        <p:spPr bwMode="auto">
          <a:xfrm>
            <a:off x="7018815" y="1894064"/>
            <a:ext cx="2017987" cy="1709242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56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2644595" y="1604913"/>
            <a:ext cx="3564595" cy="2205086"/>
          </a:xfrm>
          <a:prstGeom prst="rect">
            <a:avLst/>
          </a:prstGeom>
          <a:solidFill>
            <a:srgbClr val="3F68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09183" y="1604655"/>
            <a:ext cx="2921210" cy="2205347"/>
          </a:xfrm>
          <a:prstGeom prst="rect">
            <a:avLst/>
          </a:prstGeom>
          <a:solidFill>
            <a:srgbClr val="7F7F7F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" y="963707"/>
            <a:ext cx="2644588" cy="1608044"/>
          </a:xfrm>
          <a:prstGeom prst="rect">
            <a:avLst/>
          </a:prstGeom>
          <a:solidFill>
            <a:srgbClr val="75A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29773" y="2571754"/>
            <a:ext cx="1314823" cy="12382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5948" y="1187013"/>
            <a:ext cx="2207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9CA3C"/>
                </a:solidFill>
                <a:latin typeface="Raleway"/>
                <a:cs typeface="Raleway"/>
              </a:rPr>
              <a:t>Case Study </a:t>
            </a:r>
            <a:r>
              <a:rPr lang="en-US" sz="1600" b="1" dirty="0">
                <a:solidFill>
                  <a:schemeClr val="bg1"/>
                </a:solidFill>
                <a:latin typeface="Raleway"/>
                <a:cs typeface="Raleway"/>
              </a:rPr>
              <a:t>– Pharmacist Advise Raymond Street Pharmacy</a:t>
            </a:r>
          </a:p>
        </p:txBody>
      </p:sp>
      <p:sp>
        <p:nvSpPr>
          <p:cNvPr id="10" name="Right Triangle 9"/>
          <p:cNvSpPr/>
          <p:nvPr/>
        </p:nvSpPr>
        <p:spPr>
          <a:xfrm rot="13500000">
            <a:off x="2446632" y="1427010"/>
            <a:ext cx="363142" cy="363142"/>
          </a:xfrm>
          <a:prstGeom prst="rtTriangle">
            <a:avLst/>
          </a:prstGeom>
          <a:solidFill>
            <a:srgbClr val="75A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71483"/>
              </p:ext>
            </p:extLst>
          </p:nvPr>
        </p:nvGraphicFramePr>
        <p:xfrm>
          <a:off x="2918635" y="831307"/>
          <a:ext cx="3980357" cy="32160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5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70">
                <a:tc>
                  <a:txBody>
                    <a:bodyPr/>
                    <a:lstStyle/>
                    <a:p>
                      <a:endParaRPr lang="en-AU" sz="800" b="1" dirty="0">
                        <a:solidFill>
                          <a:srgbClr val="FF0000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88416" marR="88416" marT="44208" marB="44208"/>
                </a:tc>
                <a:tc>
                  <a:txBody>
                    <a:bodyPr/>
                    <a:lstStyle/>
                    <a:p>
                      <a:endParaRPr lang="en-AU" sz="800" dirty="0">
                        <a:latin typeface="Raleway" panose="020B0003030101060003" pitchFamily="34" charset="0"/>
                      </a:endParaRPr>
                    </a:p>
                  </a:txBody>
                  <a:tcPr marL="88416" marR="88416" marT="44208" marB="442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r>
                        <a:rPr lang="en-AU" sz="800" b="1" dirty="0">
                          <a:latin typeface="Raleway" panose="020B0003030101060003" pitchFamily="34" charset="0"/>
                        </a:rPr>
                        <a:t>Year</a:t>
                      </a:r>
                      <a:r>
                        <a:rPr lang="en-AU" sz="800" b="1" baseline="0" dirty="0">
                          <a:latin typeface="Raleway" panose="020B0003030101060003" pitchFamily="34" charset="0"/>
                        </a:rPr>
                        <a:t> acquired</a:t>
                      </a:r>
                      <a:endParaRPr lang="en-AU" sz="800" b="1" dirty="0">
                        <a:solidFill>
                          <a:srgbClr val="FF0000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88416" marR="88416" marT="44208" marB="44208"/>
                </a:tc>
                <a:tc>
                  <a:txBody>
                    <a:bodyPr/>
                    <a:lstStyle/>
                    <a:p>
                      <a:r>
                        <a:rPr lang="en-AU" sz="800" dirty="0">
                          <a:latin typeface="Raleway" panose="020B0003030101060003" pitchFamily="34" charset="0"/>
                        </a:rPr>
                        <a:t>2012</a:t>
                      </a:r>
                    </a:p>
                  </a:txBody>
                  <a:tcPr marL="88416" marR="88416" marT="44208" marB="442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56">
                <a:tc>
                  <a:txBody>
                    <a:bodyPr/>
                    <a:lstStyle/>
                    <a:p>
                      <a:r>
                        <a:rPr lang="en-AU" sz="800" b="1" dirty="0">
                          <a:latin typeface="Raleway" panose="020B0003030101060003" pitchFamily="34" charset="0"/>
                        </a:rPr>
                        <a:t>Purchase price</a:t>
                      </a:r>
                      <a:endParaRPr lang="en-AU" sz="800" b="1" dirty="0">
                        <a:solidFill>
                          <a:srgbClr val="FF0000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88416" marR="88416" marT="44208" marB="44208"/>
                </a:tc>
                <a:tc>
                  <a:txBody>
                    <a:bodyPr/>
                    <a:lstStyle/>
                    <a:p>
                      <a:r>
                        <a:rPr lang="en-AU" sz="800" dirty="0">
                          <a:latin typeface="Raleway" panose="020B0003030101060003" pitchFamily="34" charset="0"/>
                        </a:rPr>
                        <a:t>$1.4m</a:t>
                      </a:r>
                      <a:endParaRPr lang="en-AU" sz="800" dirty="0">
                        <a:solidFill>
                          <a:schemeClr val="tx1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88416" marR="88416" marT="44208" marB="442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r>
                        <a:rPr lang="en-AU" sz="800" b="1" dirty="0">
                          <a:latin typeface="Raleway" panose="020B0003030101060003" pitchFamily="34" charset="0"/>
                        </a:rPr>
                        <a:t>Est. value</a:t>
                      </a:r>
                      <a:endParaRPr lang="en-AU" sz="800" b="1" dirty="0">
                        <a:solidFill>
                          <a:srgbClr val="FF0000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88416" marR="88416" marT="44208" marB="44208"/>
                </a:tc>
                <a:tc>
                  <a:txBody>
                    <a:bodyPr/>
                    <a:lstStyle/>
                    <a:p>
                      <a:r>
                        <a:rPr lang="en-AU" sz="800" dirty="0">
                          <a:latin typeface="Raleway" panose="020B0003030101060003" pitchFamily="34" charset="0"/>
                        </a:rPr>
                        <a:t>$2.3m</a:t>
                      </a:r>
                      <a:r>
                        <a:rPr lang="en-AU" sz="800" baseline="0" dirty="0">
                          <a:latin typeface="Raleway" panose="020B0003030101060003" pitchFamily="34" charset="0"/>
                        </a:rPr>
                        <a:t> (as at 2017)</a:t>
                      </a:r>
                      <a:endParaRPr lang="en-AU" sz="800" dirty="0">
                        <a:solidFill>
                          <a:schemeClr val="tx1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88416" marR="88416" marT="44208" marB="442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389">
                <a:tc>
                  <a:txBody>
                    <a:bodyPr/>
                    <a:lstStyle/>
                    <a:p>
                      <a:r>
                        <a:rPr lang="en-AU" sz="800" b="1" dirty="0">
                          <a:latin typeface="Raleway" panose="020B0003030101060003" pitchFamily="34" charset="0"/>
                        </a:rPr>
                        <a:t>Background</a:t>
                      </a:r>
                      <a:endParaRPr lang="en-AU" sz="800" b="1" dirty="0">
                        <a:solidFill>
                          <a:srgbClr val="FF0000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88416" marR="88416" marT="44208" marB="442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800" dirty="0">
                          <a:latin typeface="Raleway" panose="020B0003030101060003" pitchFamily="34" charset="0"/>
                        </a:rPr>
                        <a:t>Pulse</a:t>
                      </a:r>
                      <a:r>
                        <a:rPr lang="en-AU" sz="800" baseline="0" dirty="0">
                          <a:latin typeface="Raleway" panose="020B0003030101060003" pitchFamily="34" charset="0"/>
                        </a:rPr>
                        <a:t> Pharmacy Raymond Street Pharmacy was acquired from receivers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800" dirty="0">
                          <a:latin typeface="Raleway" panose="020B0003030101060003" pitchFamily="34" charset="0"/>
                        </a:rPr>
                        <a:t>Located in Sale, situated in Gippsland region of VIC </a:t>
                      </a:r>
                    </a:p>
                  </a:txBody>
                  <a:tcPr marL="88416" marR="88416" marT="44208" marB="442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453">
                <a:tc>
                  <a:txBody>
                    <a:bodyPr/>
                    <a:lstStyle/>
                    <a:p>
                      <a:r>
                        <a:rPr lang="en-AU" sz="800" b="1" dirty="0">
                          <a:latin typeface="Raleway" panose="020B0003030101060003" pitchFamily="34" charset="0"/>
                        </a:rPr>
                        <a:t>Strategy</a:t>
                      </a:r>
                      <a:endParaRPr lang="en-AU" sz="800" b="1" dirty="0">
                        <a:solidFill>
                          <a:srgbClr val="FF0000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88416" marR="88416" marT="44208" marB="442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800" dirty="0">
                          <a:latin typeface="Raleway" panose="020B0003030101060003" pitchFamily="34" charset="0"/>
                        </a:rPr>
                        <a:t>Rebrand</a:t>
                      </a:r>
                      <a:r>
                        <a:rPr lang="en-AU" sz="800" baseline="0" dirty="0">
                          <a:latin typeface="Raleway" panose="020B0003030101060003" pitchFamily="34" charset="0"/>
                        </a:rPr>
                        <a:t> the pharmacy from Pulse Pharmacy to Pharmacist Advice Raymond Street Pharmacy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800" baseline="0" dirty="0">
                          <a:latin typeface="Raleway" panose="020B0003030101060003" pitchFamily="34" charset="0"/>
                        </a:rPr>
                        <a:t>Brand new shop fit installed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800" dirty="0">
                          <a:latin typeface="Raleway" panose="020B0003030101060003" pitchFamily="34" charset="0"/>
                        </a:rPr>
                        <a:t>Restructured</a:t>
                      </a:r>
                      <a:r>
                        <a:rPr lang="en-AU" sz="800" baseline="0" dirty="0">
                          <a:latin typeface="Raleway" panose="020B0003030101060003" pitchFamily="34" charset="0"/>
                        </a:rPr>
                        <a:t> management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800" baseline="0" dirty="0">
                          <a:latin typeface="Raleway" panose="020B0003030101060003" pitchFamily="34" charset="0"/>
                        </a:rPr>
                        <a:t>Introduced new pharmacist services </a:t>
                      </a:r>
                    </a:p>
                  </a:txBody>
                  <a:tcPr marL="88416" marR="88416" marT="44208" marB="442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943">
                <a:tc>
                  <a:txBody>
                    <a:bodyPr/>
                    <a:lstStyle/>
                    <a:p>
                      <a:r>
                        <a:rPr lang="en-AU" sz="800" b="1" dirty="0">
                          <a:latin typeface="Raleway" panose="020B0003030101060003" pitchFamily="34" charset="0"/>
                        </a:rPr>
                        <a:t>Outcome</a:t>
                      </a:r>
                      <a:endParaRPr lang="en-AU" sz="800" b="1" dirty="0">
                        <a:solidFill>
                          <a:srgbClr val="FF0000"/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88416" marR="88416" marT="44208" marB="44208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800" kern="1200" dirty="0">
                          <a:latin typeface="Raleway" panose="020B0003030101060003" pitchFamily="34" charset="0"/>
                        </a:rPr>
                        <a:t>Pharmacy profitable following restructuring of business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800" kern="1200" dirty="0">
                          <a:latin typeface="Raleway" panose="020B0003030101060003" pitchFamily="34" charset="0"/>
                        </a:rPr>
                        <a:t>Turnover continues to grow </a:t>
                      </a:r>
                      <a:r>
                        <a:rPr lang="en-AU" sz="800" kern="1200" dirty="0" err="1">
                          <a:latin typeface="Raleway" panose="020B0003030101060003" pitchFamily="34" charset="0"/>
                        </a:rPr>
                        <a:t>y.o.y</a:t>
                      </a:r>
                      <a:r>
                        <a:rPr lang="en-AU" sz="800" kern="1200" dirty="0">
                          <a:latin typeface="Raleway" panose="020B0003030101060003" pitchFamily="34" charset="0"/>
                        </a:rPr>
                        <a:t>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800" kern="1200" dirty="0">
                          <a:latin typeface="Raleway" panose="020B0003030101060003" pitchFamily="34" charset="0"/>
                        </a:rPr>
                        <a:t>Excellent customer service with high customer satisfaction</a:t>
                      </a:r>
                      <a:endParaRPr lang="en-AU" sz="800" kern="1200" dirty="0">
                        <a:solidFill>
                          <a:schemeClr val="dk1"/>
                        </a:solidFill>
                        <a:latin typeface="Raleway" panose="020B0003030101060003" pitchFamily="34" charset="0"/>
                        <a:ea typeface="+mn-ea"/>
                        <a:cs typeface="+mn-cs"/>
                      </a:endParaRPr>
                    </a:p>
                  </a:txBody>
                  <a:tcPr marL="88416" marR="88416" marT="44208" marB="442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3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992" y="1725622"/>
            <a:ext cx="2231401" cy="195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2644588" y="1604913"/>
            <a:ext cx="6478259" cy="2205086"/>
          </a:xfrm>
          <a:prstGeom prst="rect">
            <a:avLst/>
          </a:prstGeom>
          <a:solidFill>
            <a:srgbClr val="3F68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963707"/>
            <a:ext cx="2644588" cy="1608044"/>
          </a:xfrm>
          <a:prstGeom prst="rect">
            <a:avLst/>
          </a:prstGeom>
          <a:solidFill>
            <a:srgbClr val="75A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29773" y="2571754"/>
            <a:ext cx="1314823" cy="12382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3500000">
            <a:off x="2446632" y="1427010"/>
            <a:ext cx="363142" cy="363142"/>
          </a:xfrm>
          <a:prstGeom prst="rtTriangle">
            <a:avLst/>
          </a:prstGeom>
          <a:solidFill>
            <a:srgbClr val="75A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3187" y="1644415"/>
            <a:ext cx="6158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Before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2398" r="25416"/>
          <a:stretch/>
        </p:blipFill>
        <p:spPr>
          <a:xfrm>
            <a:off x="2787939" y="1914290"/>
            <a:ext cx="2017392" cy="1699003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1" r="20390"/>
          <a:stretch/>
        </p:blipFill>
        <p:spPr>
          <a:xfrm>
            <a:off x="4950373" y="1893457"/>
            <a:ext cx="1890936" cy="171983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8" r="15249"/>
          <a:stretch/>
        </p:blipFill>
        <p:spPr>
          <a:xfrm>
            <a:off x="7006196" y="1899272"/>
            <a:ext cx="2017986" cy="1708168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25948" y="1187013"/>
            <a:ext cx="2207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9CA3C"/>
                </a:solidFill>
                <a:latin typeface="Raleway"/>
                <a:cs typeface="Raleway"/>
              </a:rPr>
              <a:t>Case Study </a:t>
            </a:r>
            <a:r>
              <a:rPr lang="en-US" sz="1600" b="1" dirty="0">
                <a:solidFill>
                  <a:schemeClr val="bg1"/>
                </a:solidFill>
                <a:latin typeface="Raleway"/>
                <a:cs typeface="Raleway"/>
              </a:rPr>
              <a:t>– Pharmacist Advise Raymond Street Pharmacy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4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83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2644588" y="1604913"/>
            <a:ext cx="6478259" cy="2205086"/>
          </a:xfrm>
          <a:prstGeom prst="rect">
            <a:avLst/>
          </a:prstGeom>
          <a:solidFill>
            <a:srgbClr val="3F68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963707"/>
            <a:ext cx="2644588" cy="1608044"/>
          </a:xfrm>
          <a:prstGeom prst="rect">
            <a:avLst/>
          </a:prstGeom>
          <a:solidFill>
            <a:srgbClr val="75A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29773" y="2571754"/>
            <a:ext cx="1314823" cy="12382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3500000">
            <a:off x="2446632" y="1427010"/>
            <a:ext cx="363142" cy="363142"/>
          </a:xfrm>
          <a:prstGeom prst="rtTriangle">
            <a:avLst/>
          </a:prstGeom>
          <a:solidFill>
            <a:srgbClr val="75A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3195" y="1644415"/>
            <a:ext cx="5116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After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58"/>
          <a:stretch/>
        </p:blipFill>
        <p:spPr>
          <a:xfrm>
            <a:off x="2779386" y="1910309"/>
            <a:ext cx="2087634" cy="1738948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8"/>
          <a:stretch/>
        </p:blipFill>
        <p:spPr>
          <a:xfrm>
            <a:off x="6986102" y="1907180"/>
            <a:ext cx="2064864" cy="1742077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" r="37475"/>
          <a:stretch/>
        </p:blipFill>
        <p:spPr>
          <a:xfrm>
            <a:off x="4939470" y="1907180"/>
            <a:ext cx="1967537" cy="1742077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25948" y="1187013"/>
            <a:ext cx="2207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9CA3C"/>
                </a:solidFill>
                <a:latin typeface="Raleway"/>
                <a:cs typeface="Raleway"/>
              </a:rPr>
              <a:t>Case Study </a:t>
            </a:r>
            <a:r>
              <a:rPr lang="en-US" sz="1600" b="1" dirty="0">
                <a:solidFill>
                  <a:schemeClr val="bg1"/>
                </a:solidFill>
                <a:latin typeface="Raleway"/>
                <a:cs typeface="Raleway"/>
              </a:rPr>
              <a:t>– Pharmacist Advice Raymond Street Pharmacy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3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9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759264"/>
            <a:ext cx="3171759" cy="1122096"/>
          </a:xfrm>
          <a:prstGeom prst="rect">
            <a:avLst/>
          </a:prstGeom>
          <a:solidFill>
            <a:srgbClr val="1A49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47497" y="1121019"/>
            <a:ext cx="1866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Raleway"/>
                <a:cs typeface="Raleway"/>
              </a:rPr>
              <a:t>About</a:t>
            </a:r>
            <a:r>
              <a:rPr lang="en-US" sz="2000" dirty="0">
                <a:solidFill>
                  <a:srgbClr val="6595C2"/>
                </a:solidFill>
                <a:latin typeface="Raleway"/>
                <a:cs typeface="Raleway"/>
              </a:rPr>
              <a:t> Us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60223" y="2264415"/>
            <a:ext cx="5505541" cy="207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A9CA3C"/>
              </a:buClr>
              <a:buSzPct val="110000"/>
              <a:buFont typeface="Wingdings" panose="05000000000000000000" pitchFamily="2" charset="2"/>
              <a:buChar char="S"/>
            </a:pPr>
            <a:r>
              <a:rPr lang="en-US" sz="1100" dirty="0">
                <a:latin typeface="Raleway" panose="020B0003030101060003" pitchFamily="34" charset="0"/>
              </a:rPr>
              <a:t>Autumn Group was founded in October 2000</a:t>
            </a:r>
          </a:p>
          <a:p>
            <a:pPr marL="171450" indent="-171450">
              <a:lnSpc>
                <a:spcPct val="200000"/>
              </a:lnSpc>
              <a:buClr>
                <a:srgbClr val="A9CA3C"/>
              </a:buClr>
              <a:buSzPct val="110000"/>
              <a:buFont typeface="Wingdings" panose="05000000000000000000" pitchFamily="2" charset="2"/>
              <a:buChar char="S"/>
            </a:pPr>
            <a:r>
              <a:rPr lang="en-US" sz="1100" dirty="0">
                <a:latin typeface="Raleway" panose="020B0003030101060003" pitchFamily="34" charset="0"/>
              </a:rPr>
              <a:t>Original founders: Vu Nguyen, Winnie Nguyen, Jay Calder and </a:t>
            </a:r>
            <a:r>
              <a:rPr lang="en-US" sz="1100" dirty="0" err="1">
                <a:latin typeface="Raleway" panose="020B0003030101060003" pitchFamily="34" charset="0"/>
              </a:rPr>
              <a:t>Huan</a:t>
            </a:r>
            <a:r>
              <a:rPr lang="en-US" sz="1100" dirty="0">
                <a:latin typeface="Raleway" panose="020B0003030101060003" pitchFamily="34" charset="0"/>
              </a:rPr>
              <a:t> Pham</a:t>
            </a:r>
          </a:p>
          <a:p>
            <a:pPr marL="171450" indent="-171450">
              <a:lnSpc>
                <a:spcPct val="200000"/>
              </a:lnSpc>
              <a:buClr>
                <a:srgbClr val="A9CA3C"/>
              </a:buClr>
              <a:buSzPct val="110000"/>
              <a:buFont typeface="Wingdings" panose="05000000000000000000" pitchFamily="2" charset="2"/>
              <a:buChar char="S"/>
            </a:pPr>
            <a:r>
              <a:rPr lang="en-US" sz="1100" dirty="0">
                <a:latin typeface="Raleway" panose="020B0003030101060003" pitchFamily="34" charset="0"/>
              </a:rPr>
              <a:t>Julie Tram and Tony Le joined the Autumn Group as partners in 2004 and 2007 respectively </a:t>
            </a:r>
          </a:p>
          <a:p>
            <a:pPr marL="171450" indent="-171450">
              <a:lnSpc>
                <a:spcPct val="200000"/>
              </a:lnSpc>
              <a:buClr>
                <a:srgbClr val="A9CA3C"/>
              </a:buClr>
              <a:buSzPct val="110000"/>
              <a:buFont typeface="Wingdings" panose="05000000000000000000" pitchFamily="2" charset="2"/>
              <a:buChar char="S"/>
            </a:pPr>
            <a:r>
              <a:rPr lang="en-US" sz="1100" dirty="0">
                <a:latin typeface="Raleway" panose="020B0003030101060003" pitchFamily="34" charset="0"/>
              </a:rPr>
              <a:t>Autumn Group incorporated in June 2009</a:t>
            </a:r>
          </a:p>
          <a:p>
            <a:pPr marL="171450" indent="-171450">
              <a:lnSpc>
                <a:spcPct val="200000"/>
              </a:lnSpc>
              <a:buClr>
                <a:srgbClr val="A9CA3C"/>
              </a:buClr>
              <a:buSzPct val="110000"/>
              <a:buFont typeface="Wingdings" panose="05000000000000000000" pitchFamily="2" charset="2"/>
              <a:buChar char="S"/>
            </a:pPr>
            <a:r>
              <a:rPr lang="en-US" sz="1100" dirty="0">
                <a:latin typeface="Raleway" panose="020B0003030101060003" pitchFamily="34" charset="0"/>
              </a:rPr>
              <a:t>Founder led company since 2000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532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759264"/>
            <a:ext cx="3171759" cy="1122096"/>
          </a:xfrm>
          <a:prstGeom prst="rect">
            <a:avLst/>
          </a:prstGeom>
          <a:solidFill>
            <a:srgbClr val="1A49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2227" y="1121019"/>
            <a:ext cx="257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Raleway"/>
                <a:cs typeface="Raleway"/>
              </a:rPr>
              <a:t>Investment</a:t>
            </a:r>
            <a:r>
              <a:rPr lang="en-US" sz="1600" dirty="0">
                <a:solidFill>
                  <a:srgbClr val="6595C2"/>
                </a:solidFill>
                <a:latin typeface="Raleway"/>
                <a:cs typeface="Raleway"/>
              </a:rPr>
              <a:t> Opportunity</a:t>
            </a:r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12581"/>
              </p:ext>
            </p:extLst>
          </p:nvPr>
        </p:nvGraphicFramePr>
        <p:xfrm>
          <a:off x="1607678" y="2232272"/>
          <a:ext cx="4278379" cy="23442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2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807"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Raleway" panose="020B0003030101060003" pitchFamily="34" charset="0"/>
                        </a:rPr>
                        <a:t>Key</a:t>
                      </a:r>
                      <a:r>
                        <a:rPr lang="en-AU" sz="1200" baseline="0" dirty="0">
                          <a:latin typeface="Raleway" panose="020B0003030101060003" pitchFamily="34" charset="0"/>
                        </a:rPr>
                        <a:t> Facts</a:t>
                      </a:r>
                      <a:endParaRPr lang="en-AU" sz="1200" dirty="0">
                        <a:latin typeface="Raleway" panose="020B0003030101060003" pitchFamily="34" charset="0"/>
                      </a:endParaRPr>
                    </a:p>
                  </a:txBody>
                  <a:tcPr marL="103849" marR="103849" marT="51925" marB="51925"/>
                </a:tc>
                <a:tc>
                  <a:txBody>
                    <a:bodyPr/>
                    <a:lstStyle/>
                    <a:p>
                      <a:endParaRPr lang="en-AU" sz="1200" dirty="0">
                        <a:latin typeface="Raleway" panose="020B0003030101060003" pitchFamily="34" charset="0"/>
                      </a:endParaRPr>
                    </a:p>
                  </a:txBody>
                  <a:tcPr marL="103849" marR="103849" marT="51925" marB="51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130"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Raleway" panose="020B0003030101060003" pitchFamily="34" charset="0"/>
                        </a:rPr>
                        <a:t>Target industry</a:t>
                      </a:r>
                    </a:p>
                  </a:txBody>
                  <a:tcPr marL="103849" marR="103849" marT="51925" marB="51925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Raleway" panose="020B0003030101060003" pitchFamily="34" charset="0"/>
                        </a:rPr>
                        <a:t>Healthcare</a:t>
                      </a:r>
                      <a:r>
                        <a:rPr lang="en-AU" sz="1200" baseline="0" dirty="0">
                          <a:latin typeface="Raleway" panose="020B0003030101060003" pitchFamily="34" charset="0"/>
                        </a:rPr>
                        <a:t> industry including: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200" baseline="0" dirty="0">
                          <a:latin typeface="Raleway" panose="020B0003030101060003" pitchFamily="34" charset="0"/>
                        </a:rPr>
                        <a:t>Primary Care clinics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200" baseline="0" dirty="0">
                          <a:latin typeface="Raleway" panose="020B0003030101060003" pitchFamily="34" charset="0"/>
                        </a:rPr>
                        <a:t>Allied Health clinics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200" baseline="0" dirty="0">
                          <a:latin typeface="Raleway" panose="020B0003030101060003" pitchFamily="34" charset="0"/>
                        </a:rPr>
                        <a:t>Pharmacies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200" baseline="0" dirty="0">
                          <a:latin typeface="Raleway" panose="020B0003030101060003" pitchFamily="34" charset="0"/>
                        </a:rPr>
                        <a:t>Dental clinics</a:t>
                      </a:r>
                    </a:p>
                  </a:txBody>
                  <a:tcPr marL="103849" marR="103849" marT="51925" marB="51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167"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Raleway" panose="020B0003030101060003" pitchFamily="34" charset="0"/>
                        </a:rPr>
                        <a:t>Target return</a:t>
                      </a:r>
                    </a:p>
                  </a:txBody>
                  <a:tcPr marL="103849" marR="103849" marT="51925" marB="51925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Raleway" panose="020B0003030101060003" pitchFamily="34" charset="0"/>
                        </a:rPr>
                        <a:t>&gt;15% p.a.</a:t>
                      </a:r>
                    </a:p>
                  </a:txBody>
                  <a:tcPr marL="103849" marR="103849" marT="51925" marB="51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67"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Raleway" panose="020B0003030101060003" pitchFamily="34" charset="0"/>
                        </a:rPr>
                        <a:t>Open date</a:t>
                      </a:r>
                    </a:p>
                  </a:txBody>
                  <a:tcPr marL="103849" marR="103849" marT="51925" marB="51925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Raleway" panose="020B0003030101060003" pitchFamily="34" charset="0"/>
                        </a:rPr>
                        <a:t>June 2017</a:t>
                      </a:r>
                    </a:p>
                  </a:txBody>
                  <a:tcPr marL="103849" marR="103849" marT="51925" marB="51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242857" y="1121018"/>
            <a:ext cx="2480255" cy="2874247"/>
            <a:chOff x="6046009" y="803086"/>
            <a:chExt cx="2677104" cy="3192180"/>
          </a:xfrm>
        </p:grpSpPr>
        <p:sp>
          <p:nvSpPr>
            <p:cNvPr id="7" name="Rectangle 6"/>
            <p:cNvSpPr/>
            <p:nvPr/>
          </p:nvSpPr>
          <p:spPr>
            <a:xfrm>
              <a:off x="7830746" y="1164261"/>
              <a:ext cx="892367" cy="5949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latin typeface="Raleway" panose="020B0003030101060003" pitchFamily="34" charset="0"/>
                </a:rPr>
                <a:t>Autumn Group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46012" y="1164266"/>
              <a:ext cx="892367" cy="5949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latin typeface="Raleway" panose="020B0003030101060003" pitchFamily="34" charset="0"/>
                </a:rPr>
                <a:t>Investor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8376" y="2281935"/>
              <a:ext cx="892367" cy="5949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err="1">
                  <a:latin typeface="Raleway" panose="020B0003030101060003" pitchFamily="34" charset="0"/>
                </a:rPr>
                <a:t>InvestCo</a:t>
              </a:r>
              <a:endParaRPr lang="en-AU" sz="1200" dirty="0">
                <a:latin typeface="Raleway" panose="020B0003030101060003" pitchFamily="34" charset="0"/>
              </a:endParaRPr>
            </a:p>
          </p:txBody>
        </p:sp>
        <p:cxnSp>
          <p:nvCxnSpPr>
            <p:cNvPr id="10" name="Straight Connector 9"/>
            <p:cNvCxnSpPr>
              <a:stCxn id="8" idx="2"/>
              <a:endCxn id="9" idx="0"/>
            </p:cNvCxnSpPr>
            <p:nvPr/>
          </p:nvCxnSpPr>
          <p:spPr>
            <a:xfrm>
              <a:off x="6492196" y="1759174"/>
              <a:ext cx="892367" cy="5227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2"/>
              <a:endCxn id="9" idx="0"/>
            </p:cNvCxnSpPr>
            <p:nvPr/>
          </p:nvCxnSpPr>
          <p:spPr>
            <a:xfrm flipH="1">
              <a:off x="7384563" y="1759172"/>
              <a:ext cx="892367" cy="5227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938376" y="3400355"/>
              <a:ext cx="892367" cy="5949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latin typeface="Raleway" panose="020B0003030101060003" pitchFamily="34" charset="0"/>
                </a:rPr>
                <a:t>XYZ Co</a:t>
              </a:r>
            </a:p>
          </p:txBody>
        </p:sp>
        <p:cxnSp>
          <p:nvCxnSpPr>
            <p:cNvPr id="13" name="Straight Connector 12"/>
            <p:cNvCxnSpPr>
              <a:stCxn id="9" idx="2"/>
              <a:endCxn id="12" idx="0"/>
            </p:cNvCxnSpPr>
            <p:nvPr/>
          </p:nvCxnSpPr>
          <p:spPr>
            <a:xfrm flipH="1">
              <a:off x="7384559" y="2876843"/>
              <a:ext cx="1" cy="5235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380642" y="2018718"/>
              <a:ext cx="446184" cy="1816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Raleway" panose="020B0003030101060003" pitchFamily="34" charset="0"/>
                </a:rPr>
                <a:t>30%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42284" y="2018719"/>
              <a:ext cx="446184" cy="1816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Raleway" panose="020B0003030101060003" pitchFamily="34" charset="0"/>
                </a:rPr>
                <a:t>70%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89612" y="3045384"/>
              <a:ext cx="552679" cy="1816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Raleway" panose="020B0003030101060003" pitchFamily="34" charset="0"/>
                </a:rPr>
                <a:t>100%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46009" y="803086"/>
              <a:ext cx="2677101" cy="25338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aleway" panose="020B0003030101060003" pitchFamily="34" charset="0"/>
                </a:rPr>
                <a:t>Ownership structure</a:t>
              </a:r>
            </a:p>
          </p:txBody>
        </p:sp>
      </p:grpSp>
      <p:sp>
        <p:nvSpPr>
          <p:cNvPr id="19" name="Text Placeholder 3"/>
          <p:cNvSpPr txBox="1">
            <a:spLocks/>
          </p:cNvSpPr>
          <p:nvPr/>
        </p:nvSpPr>
        <p:spPr>
          <a:xfrm>
            <a:off x="1523616" y="1958446"/>
            <a:ext cx="2223253" cy="306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600" b="1" i="1" dirty="0">
                <a:solidFill>
                  <a:schemeClr val="tx1"/>
                </a:solidFill>
                <a:latin typeface="Raleway" panose="020B0003030101060003" pitchFamily="34" charset="0"/>
              </a:rPr>
              <a:t>Investment facts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1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24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759264"/>
            <a:ext cx="3171759" cy="1122096"/>
          </a:xfrm>
          <a:prstGeom prst="rect">
            <a:avLst/>
          </a:prstGeom>
          <a:solidFill>
            <a:srgbClr val="1A49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2227" y="1121019"/>
            <a:ext cx="257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Raleway"/>
                <a:cs typeface="Raleway"/>
              </a:rPr>
              <a:t>Investment</a:t>
            </a:r>
            <a:r>
              <a:rPr lang="en-US" sz="1600" dirty="0">
                <a:solidFill>
                  <a:srgbClr val="6595C2"/>
                </a:solidFill>
                <a:latin typeface="Raleway"/>
                <a:cs typeface="Raleway"/>
              </a:rPr>
              <a:t> Opportunity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80476" y="759264"/>
            <a:ext cx="3765997" cy="3617084"/>
            <a:chOff x="4380476" y="243346"/>
            <a:chExt cx="4243808" cy="4133002"/>
          </a:xfrm>
        </p:grpSpPr>
        <p:grpSp>
          <p:nvGrpSpPr>
            <p:cNvPr id="18" name="Group 17"/>
            <p:cNvGrpSpPr/>
            <p:nvPr/>
          </p:nvGrpSpPr>
          <p:grpSpPr>
            <a:xfrm>
              <a:off x="4380476" y="547029"/>
              <a:ext cx="4243808" cy="3829319"/>
              <a:chOff x="2725819" y="2646909"/>
              <a:chExt cx="4243808" cy="382931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725819" y="2646909"/>
                <a:ext cx="4243808" cy="3829319"/>
                <a:chOff x="2910247" y="3399995"/>
                <a:chExt cx="3538849" cy="2831001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5064094" y="3399995"/>
                  <a:ext cx="892367" cy="59491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900" dirty="0">
                      <a:latin typeface="Raleway" panose="020B0003030101060003" pitchFamily="34" charset="0"/>
                    </a:rPr>
                    <a:t>Autumn Group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279360" y="3399996"/>
                  <a:ext cx="892367" cy="59491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900" dirty="0">
                      <a:latin typeface="Raleway" panose="020B0003030101060003" pitchFamily="34" charset="0"/>
                    </a:rPr>
                    <a:t>Investor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171727" y="4517665"/>
                  <a:ext cx="892367" cy="59491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900" dirty="0" err="1">
                      <a:latin typeface="Raleway" panose="020B0003030101060003" pitchFamily="34" charset="0"/>
                    </a:rPr>
                    <a:t>InvestCo</a:t>
                  </a:r>
                  <a:endParaRPr lang="en-AU" sz="900" dirty="0">
                    <a:latin typeface="Raleway" panose="020B0003030101060003" pitchFamily="34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171726" y="5636085"/>
                  <a:ext cx="892367" cy="59491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900" dirty="0">
                      <a:latin typeface="Raleway" panose="020B0003030101060003" pitchFamily="34" charset="0"/>
                    </a:rPr>
                    <a:t>XYZ Co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622960" y="5281114"/>
                  <a:ext cx="552679" cy="1816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800" dirty="0">
                      <a:solidFill>
                        <a:schemeClr val="tx1"/>
                      </a:solidFill>
                      <a:latin typeface="Raleway" panose="020B0003030101060003" pitchFamily="34" charset="0"/>
                    </a:rPr>
                    <a:t>$100</a:t>
                  </a:r>
                </a:p>
                <a:p>
                  <a:pPr algn="ctr"/>
                  <a:r>
                    <a:rPr lang="en-AU" sz="800" dirty="0">
                      <a:solidFill>
                        <a:schemeClr val="tx1"/>
                      </a:solidFill>
                      <a:latin typeface="Raleway" panose="020B0003030101060003" pitchFamily="34" charset="0"/>
                    </a:rPr>
                    <a:t>Equity</a:t>
                  </a: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910247" y="4393330"/>
                  <a:ext cx="552679" cy="1816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800" dirty="0">
                      <a:solidFill>
                        <a:schemeClr val="tx1"/>
                      </a:solidFill>
                      <a:latin typeface="Raleway" panose="020B0003030101060003" pitchFamily="34" charset="0"/>
                    </a:rPr>
                    <a:t>$100 Loan</a:t>
                  </a:r>
                </a:p>
              </p:txBody>
            </p:sp>
            <p:cxnSp>
              <p:nvCxnSpPr>
                <p:cNvPr id="32" name="Elbow Connector 31"/>
                <p:cNvCxnSpPr>
                  <a:stCxn id="26" idx="2"/>
                </p:cNvCxnSpPr>
                <p:nvPr/>
              </p:nvCxnSpPr>
              <p:spPr>
                <a:xfrm rot="5400000">
                  <a:off x="4877079" y="4181921"/>
                  <a:ext cx="820214" cy="446185"/>
                </a:xfrm>
                <a:prstGeom prst="bentConnector3">
                  <a:avLst>
                    <a:gd name="adj1" fmla="val 99650"/>
                  </a:avLst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Elbow Connector 32"/>
                <p:cNvCxnSpPr/>
                <p:nvPr/>
              </p:nvCxnSpPr>
              <p:spPr>
                <a:xfrm rot="16200000" flipH="1">
                  <a:off x="3268331" y="4136913"/>
                  <a:ext cx="1040814" cy="755299"/>
                </a:xfrm>
                <a:prstGeom prst="bentConnector3">
                  <a:avLst>
                    <a:gd name="adj1" fmla="val 100082"/>
                  </a:avLst>
                </a:prstGeom>
                <a:ln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28" idx="2"/>
                  <a:endCxn id="29" idx="0"/>
                </p:cNvCxnSpPr>
                <p:nvPr/>
              </p:nvCxnSpPr>
              <p:spPr>
                <a:xfrm flipH="1">
                  <a:off x="4617910" y="5112576"/>
                  <a:ext cx="1" cy="5235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4"/>
                <p:cNvSpPr/>
                <p:nvPr/>
              </p:nvSpPr>
              <p:spPr>
                <a:xfrm>
                  <a:off x="5312521" y="4204570"/>
                  <a:ext cx="1136575" cy="2795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800" dirty="0">
                      <a:solidFill>
                        <a:schemeClr val="tx1"/>
                      </a:solidFill>
                      <a:latin typeface="Raleway" panose="020B0003030101060003" pitchFamily="34" charset="0"/>
                    </a:rPr>
                    <a:t>Management services</a:t>
                  </a:r>
                </a:p>
              </p:txBody>
            </p:sp>
          </p:grpSp>
          <p:cxnSp>
            <p:nvCxnSpPr>
              <p:cNvPr id="20" name="Straight Connector 19"/>
              <p:cNvCxnSpPr>
                <a:endCxn id="28" idx="0"/>
              </p:cNvCxnSpPr>
              <p:nvPr/>
            </p:nvCxnSpPr>
            <p:spPr>
              <a:xfrm>
                <a:off x="3703525" y="3451609"/>
                <a:ext cx="1070133" cy="70710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28" idx="0"/>
              </p:cNvCxnSpPr>
              <p:nvPr/>
            </p:nvCxnSpPr>
            <p:spPr>
              <a:xfrm flipH="1">
                <a:off x="4773658" y="3451609"/>
                <a:ext cx="1070132" cy="70710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4129031" y="3496919"/>
                <a:ext cx="495669" cy="3781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800" dirty="0">
                    <a:solidFill>
                      <a:schemeClr val="tx1"/>
                    </a:solidFill>
                    <a:latin typeface="Raleway" panose="020B0003030101060003" pitchFamily="34" charset="0"/>
                  </a:rPr>
                  <a:t>30%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944436" y="3496918"/>
                <a:ext cx="495669" cy="3781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800" dirty="0">
                    <a:solidFill>
                      <a:schemeClr val="tx1"/>
                    </a:solidFill>
                    <a:latin typeface="Raleway" panose="020B0003030101060003" pitchFamily="34" charset="0"/>
                  </a:rPr>
                  <a:t>70%</a:t>
                </a:r>
              </a:p>
            </p:txBody>
          </p:sp>
          <p:cxnSp>
            <p:nvCxnSpPr>
              <p:cNvPr id="24" name="Elbow Connector 23"/>
              <p:cNvCxnSpPr/>
              <p:nvPr/>
            </p:nvCxnSpPr>
            <p:spPr>
              <a:xfrm rot="16200000" flipV="1">
                <a:off x="3327235" y="3656105"/>
                <a:ext cx="1110468" cy="699443"/>
              </a:xfrm>
              <a:prstGeom prst="bentConnector3">
                <a:avLst>
                  <a:gd name="adj1" fmla="val -597"/>
                </a:avLst>
              </a:prstGeom>
              <a:ln>
                <a:solidFill>
                  <a:schemeClr val="accent3"/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3470435" y="3790977"/>
                <a:ext cx="804312" cy="5010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tx1"/>
                    </a:solidFill>
                    <a:latin typeface="Raleway" panose="020B0003030101060003" pitchFamily="34" charset="0"/>
                  </a:rPr>
                  <a:t>Interest repayments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4721157" y="243346"/>
              <a:ext cx="1208246" cy="25338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i="1" dirty="0">
                  <a:solidFill>
                    <a:schemeClr val="tx1"/>
                  </a:solidFill>
                  <a:latin typeface="Raleway" panose="020B0003030101060003" pitchFamily="34" charset="0"/>
                </a:rPr>
                <a:t>Example</a:t>
              </a:r>
            </a:p>
          </p:txBody>
        </p:sp>
      </p:grp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9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585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759264"/>
            <a:ext cx="3171759" cy="1122096"/>
          </a:xfrm>
          <a:prstGeom prst="rect">
            <a:avLst/>
          </a:prstGeom>
          <a:solidFill>
            <a:srgbClr val="1A49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47497" y="1121019"/>
            <a:ext cx="1866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Raleway"/>
                <a:cs typeface="Raleway"/>
              </a:rPr>
              <a:t>Our</a:t>
            </a:r>
            <a:r>
              <a:rPr lang="en-US" sz="2000" dirty="0">
                <a:solidFill>
                  <a:srgbClr val="6595C2"/>
                </a:solidFill>
                <a:latin typeface="Raleway"/>
                <a:cs typeface="Raleway"/>
              </a:rPr>
              <a:t> Vision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7431" y="1891294"/>
            <a:ext cx="561567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A9CA3C"/>
              </a:buClr>
              <a:buFont typeface="Wingdings" panose="05000000000000000000" pitchFamily="2" charset="2"/>
              <a:buChar char=""/>
            </a:pPr>
            <a:r>
              <a:rPr lang="en-US" sz="1100" dirty="0">
                <a:latin typeface="Raleway" panose="020B0003030101060003" pitchFamily="34" charset="0"/>
              </a:rPr>
              <a:t>Autumn Group’s vision is to be the leading community-based healthcare provider in Australia by:</a:t>
            </a:r>
          </a:p>
          <a:p>
            <a:pPr marL="628650" lvl="1" indent="-171450">
              <a:lnSpc>
                <a:spcPct val="200000"/>
              </a:lnSpc>
              <a:buClr>
                <a:srgbClr val="A9CA3C"/>
              </a:buClr>
              <a:buFont typeface="Wingdings" panose="05000000000000000000" pitchFamily="2" charset="2"/>
              <a:buChar char=""/>
            </a:pPr>
            <a:r>
              <a:rPr lang="en-US" sz="1100" dirty="0">
                <a:latin typeface="Raleway" panose="020B0003030101060003" pitchFamily="34" charset="0"/>
              </a:rPr>
              <a:t>Taking an integrated patient care approach</a:t>
            </a:r>
          </a:p>
          <a:p>
            <a:pPr marL="628650" lvl="1" indent="-171450">
              <a:lnSpc>
                <a:spcPct val="200000"/>
              </a:lnSpc>
              <a:buClr>
                <a:srgbClr val="A9CA3C"/>
              </a:buClr>
              <a:buFont typeface="Wingdings" panose="05000000000000000000" pitchFamily="2" charset="2"/>
              <a:buChar char=""/>
            </a:pPr>
            <a:r>
              <a:rPr lang="en-US" sz="1100" dirty="0">
                <a:latin typeface="Raleway" panose="020B0003030101060003" pitchFamily="34" charset="0"/>
              </a:rPr>
              <a:t>Leveraging from cross referrals</a:t>
            </a:r>
          </a:p>
          <a:p>
            <a:pPr marL="628650" lvl="1" indent="-171450">
              <a:lnSpc>
                <a:spcPct val="200000"/>
              </a:lnSpc>
              <a:buClr>
                <a:srgbClr val="A9CA3C"/>
              </a:buClr>
              <a:buFont typeface="Wingdings" panose="05000000000000000000" pitchFamily="2" charset="2"/>
              <a:buChar char=""/>
            </a:pPr>
            <a:r>
              <a:rPr lang="en-US" sz="1100" dirty="0">
                <a:latin typeface="Raleway" panose="020B0003030101060003" pitchFamily="34" charset="0"/>
              </a:rPr>
              <a:t>Providing convenience and efficiencies from co-located facilities</a:t>
            </a:r>
          </a:p>
          <a:p>
            <a:pPr marL="628650" lvl="1" indent="-171450">
              <a:lnSpc>
                <a:spcPct val="200000"/>
              </a:lnSpc>
              <a:buClr>
                <a:srgbClr val="A9CA3C"/>
              </a:buClr>
              <a:buFont typeface="Wingdings" panose="05000000000000000000" pitchFamily="2" charset="2"/>
              <a:buChar char=""/>
            </a:pPr>
            <a:r>
              <a:rPr lang="en-US" sz="1100" dirty="0">
                <a:latin typeface="Raleway" panose="020B0003030101060003" pitchFamily="34" charset="0"/>
              </a:rPr>
              <a:t>Centralizing management and administration</a:t>
            </a:r>
          </a:p>
          <a:p>
            <a:pPr marL="628650" lvl="1" indent="-171450">
              <a:lnSpc>
                <a:spcPct val="200000"/>
              </a:lnSpc>
              <a:buClr>
                <a:srgbClr val="A9CA3C"/>
              </a:buClr>
              <a:buFont typeface="Wingdings" panose="05000000000000000000" pitchFamily="2" charset="2"/>
              <a:buChar char=""/>
            </a:pPr>
            <a:r>
              <a:rPr lang="en-US" sz="1100" dirty="0">
                <a:latin typeface="Raleway" panose="020B0003030101060003" pitchFamily="34" charset="0"/>
              </a:rPr>
              <a:t>Recruiting and attracting the best healthcare professionals</a:t>
            </a:r>
          </a:p>
          <a:p>
            <a:pPr marL="171450" indent="-171450">
              <a:lnSpc>
                <a:spcPct val="200000"/>
              </a:lnSpc>
              <a:buClr>
                <a:srgbClr val="A9CA3C"/>
              </a:buClr>
              <a:buFont typeface="Wingdings" panose="05000000000000000000" pitchFamily="2" charset="2"/>
              <a:buChar char=""/>
            </a:pPr>
            <a:endParaRPr lang="en-US" sz="1100" dirty="0">
              <a:latin typeface="Raleway" panose="020B00030301010600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40822" y="2236123"/>
            <a:ext cx="2473610" cy="21989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dirty="0">
                <a:latin typeface="Raleway" panose="020B0604020202020204" charset="0"/>
              </a:rPr>
              <a:t>“Our vision is to provide an integrated and personalised healthcare service, that is accessible to our local community”</a:t>
            </a:r>
          </a:p>
        </p:txBody>
      </p:sp>
    </p:spTree>
    <p:extLst>
      <p:ext uri="{BB962C8B-B14F-4D97-AF65-F5344CB8AC3E}">
        <p14:creationId xmlns:p14="http://schemas.microsoft.com/office/powerpoint/2010/main" val="295035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198216"/>
            <a:ext cx="3171759" cy="1122096"/>
          </a:xfrm>
          <a:prstGeom prst="rect">
            <a:avLst/>
          </a:prstGeom>
          <a:solidFill>
            <a:srgbClr val="1A49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13513" y="559971"/>
            <a:ext cx="270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aleway"/>
                <a:cs typeface="Raleway"/>
              </a:rPr>
              <a:t>Executive Management</a:t>
            </a:r>
            <a:r>
              <a:rPr lang="en-US" sz="2000" dirty="0">
                <a:solidFill>
                  <a:srgbClr val="6595C2"/>
                </a:solidFill>
                <a:latin typeface="Raleway"/>
                <a:cs typeface="Raleway"/>
              </a:rPr>
              <a:t> Team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028821"/>
              </p:ext>
            </p:extLst>
          </p:nvPr>
        </p:nvGraphicFramePr>
        <p:xfrm>
          <a:off x="1138272" y="1477970"/>
          <a:ext cx="6547837" cy="2956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771">
                <a:tc>
                  <a:txBody>
                    <a:bodyPr/>
                    <a:lstStyle/>
                    <a:p>
                      <a:endParaRPr lang="en-US" sz="1100" dirty="0">
                        <a:latin typeface="Raleway" panose="020B0003030101060003" pitchFamily="34" charset="0"/>
                      </a:endParaRPr>
                    </a:p>
                  </a:txBody>
                  <a:tcPr marL="72753" marR="72753" marT="36377" marB="36377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003030101060003" pitchFamily="34" charset="0"/>
                        </a:rPr>
                        <a:t>Experience</a:t>
                      </a:r>
                    </a:p>
                  </a:txBody>
                  <a:tcPr marL="72753" marR="72753" marT="36377" marB="3637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1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003030101060003" pitchFamily="34" charset="0"/>
                        </a:rPr>
                        <a:t>Vu Nguyen (</a:t>
                      </a:r>
                      <a:r>
                        <a:rPr lang="en-US" sz="1100" dirty="0" err="1">
                          <a:latin typeface="Raleway" panose="020B0003030101060003" pitchFamily="34" charset="0"/>
                        </a:rPr>
                        <a:t>BPharm</a:t>
                      </a:r>
                      <a:r>
                        <a:rPr lang="en-US" sz="1100" dirty="0">
                          <a:latin typeface="Raleway" panose="020B0003030101060003" pitchFamily="34" charset="0"/>
                        </a:rPr>
                        <a:t> (</a:t>
                      </a:r>
                      <a:r>
                        <a:rPr lang="en-US" sz="1100" i="1" dirty="0" err="1">
                          <a:latin typeface="Raleway" panose="020B0003030101060003" pitchFamily="34" charset="0"/>
                        </a:rPr>
                        <a:t>Monash</a:t>
                      </a:r>
                      <a:r>
                        <a:rPr lang="en-US" sz="1100" dirty="0">
                          <a:latin typeface="Raleway" panose="020B0003030101060003" pitchFamily="34" charset="0"/>
                        </a:rPr>
                        <a:t>)) - CEO</a:t>
                      </a:r>
                    </a:p>
                  </a:txBody>
                  <a:tcPr marL="72753" marR="72753" marT="36377" marB="3637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dirty="0">
                          <a:latin typeface="Raleway" panose="020B0003030101060003" pitchFamily="34" charset="0"/>
                        </a:rPr>
                        <a:t>Founder and CEO of Autumn Group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dirty="0">
                          <a:latin typeface="Raleway" panose="020B0003030101060003" pitchFamily="34" charset="0"/>
                        </a:rPr>
                        <a:t>Qualified</a:t>
                      </a:r>
                      <a:r>
                        <a:rPr lang="en-US" sz="1100" baseline="0" dirty="0">
                          <a:latin typeface="Raleway" panose="020B0003030101060003" pitchFamily="34" charset="0"/>
                        </a:rPr>
                        <a:t> Pharmacist with 25 years of management experience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100" dirty="0">
                        <a:latin typeface="Raleway" panose="020B0003030101060003" pitchFamily="34" charset="0"/>
                      </a:endParaRPr>
                    </a:p>
                  </a:txBody>
                  <a:tcPr marL="72753" marR="72753" marT="36377" marB="363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Raleway" panose="020B0003030101060003" pitchFamily="34" charset="0"/>
                        </a:rPr>
                        <a:t>Winnie Nguyen (</a:t>
                      </a:r>
                      <a:r>
                        <a:rPr lang="en-US" sz="1100" dirty="0" err="1">
                          <a:latin typeface="Raleway" panose="020B0003030101060003" pitchFamily="34" charset="0"/>
                        </a:rPr>
                        <a:t>BPharm</a:t>
                      </a:r>
                      <a:r>
                        <a:rPr lang="en-US" sz="1100" dirty="0">
                          <a:latin typeface="Raleway" panose="020B0003030101060003" pitchFamily="34" charset="0"/>
                        </a:rPr>
                        <a:t> (</a:t>
                      </a:r>
                      <a:r>
                        <a:rPr lang="en-US" sz="1100" i="1" dirty="0" err="1">
                          <a:latin typeface="Raleway" panose="020B0003030101060003" pitchFamily="34" charset="0"/>
                        </a:rPr>
                        <a:t>Monash</a:t>
                      </a:r>
                      <a:r>
                        <a:rPr lang="en-US" sz="1100" dirty="0">
                          <a:latin typeface="Raleway" panose="020B0003030101060003" pitchFamily="34" charset="0"/>
                        </a:rPr>
                        <a:t>)) - CFO</a:t>
                      </a:r>
                    </a:p>
                    <a:p>
                      <a:endParaRPr lang="en-US" sz="1100" dirty="0">
                        <a:latin typeface="Raleway" panose="020B0003030101060003" pitchFamily="34" charset="0"/>
                      </a:endParaRPr>
                    </a:p>
                  </a:txBody>
                  <a:tcPr marL="72753" marR="72753" marT="36377" marB="3637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dirty="0">
                          <a:latin typeface="Raleway" panose="020B0003030101060003" pitchFamily="34" charset="0"/>
                        </a:rPr>
                        <a:t>Founder and CFO of Autumn Group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dirty="0">
                          <a:latin typeface="Raleway" panose="020B0003030101060003" pitchFamily="34" charset="0"/>
                        </a:rPr>
                        <a:t>Qualified</a:t>
                      </a:r>
                      <a:r>
                        <a:rPr lang="en-US" sz="1100" baseline="0" dirty="0">
                          <a:latin typeface="Raleway" panose="020B0003030101060003" pitchFamily="34" charset="0"/>
                        </a:rPr>
                        <a:t> Pharmacist with 24 years of management experience</a:t>
                      </a:r>
                    </a:p>
                    <a:p>
                      <a:endParaRPr lang="en-US" sz="1100" dirty="0">
                        <a:latin typeface="Raleway" panose="020B0003030101060003" pitchFamily="34" charset="0"/>
                      </a:endParaRPr>
                    </a:p>
                  </a:txBody>
                  <a:tcPr marL="72753" marR="72753" marT="36377" marB="363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Raleway" panose="020B0003030101060003" pitchFamily="34" charset="0"/>
                        </a:rPr>
                        <a:t>Julie Tram (</a:t>
                      </a:r>
                      <a:r>
                        <a:rPr lang="en-US" sz="1100" dirty="0" err="1">
                          <a:latin typeface="Raleway" panose="020B0003030101060003" pitchFamily="34" charset="0"/>
                        </a:rPr>
                        <a:t>BPharm</a:t>
                      </a:r>
                      <a:r>
                        <a:rPr lang="en-US" sz="1100" dirty="0">
                          <a:latin typeface="Raleway" panose="020B0003030101060003" pitchFamily="34" charset="0"/>
                        </a:rPr>
                        <a:t> (</a:t>
                      </a:r>
                      <a:r>
                        <a:rPr lang="en-US" sz="1100" i="1" dirty="0" err="1">
                          <a:latin typeface="Raleway" panose="020B0003030101060003" pitchFamily="34" charset="0"/>
                        </a:rPr>
                        <a:t>Monash</a:t>
                      </a:r>
                      <a:r>
                        <a:rPr lang="en-US" sz="1100" dirty="0">
                          <a:latin typeface="Raleway" panose="020B0003030101060003" pitchFamily="34" charset="0"/>
                        </a:rPr>
                        <a:t>)) - COO</a:t>
                      </a:r>
                    </a:p>
                    <a:p>
                      <a:endParaRPr lang="en-US" sz="1100" dirty="0">
                        <a:latin typeface="Raleway" panose="020B0003030101060003" pitchFamily="34" charset="0"/>
                      </a:endParaRPr>
                    </a:p>
                  </a:txBody>
                  <a:tcPr marL="72753" marR="72753" marT="36377" marB="3637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dirty="0">
                          <a:latin typeface="Raleway" panose="020B0003030101060003" pitchFamily="34" charset="0"/>
                        </a:rPr>
                        <a:t>Senior Partner</a:t>
                      </a:r>
                      <a:r>
                        <a:rPr lang="en-US" sz="1100" baseline="0" dirty="0">
                          <a:latin typeface="Raleway" panose="020B0003030101060003" pitchFamily="34" charset="0"/>
                        </a:rPr>
                        <a:t> and </a:t>
                      </a:r>
                      <a:r>
                        <a:rPr lang="en-US" sz="1100" dirty="0">
                          <a:latin typeface="Raleway" panose="020B0003030101060003" pitchFamily="34" charset="0"/>
                        </a:rPr>
                        <a:t>COO of Autumn Group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dirty="0">
                          <a:latin typeface="Raleway" panose="020B0003030101060003" pitchFamily="34" charset="0"/>
                        </a:rPr>
                        <a:t>Qualified</a:t>
                      </a:r>
                      <a:r>
                        <a:rPr lang="en-US" sz="1100" baseline="0" dirty="0">
                          <a:latin typeface="Raleway" panose="020B0003030101060003" pitchFamily="34" charset="0"/>
                        </a:rPr>
                        <a:t> Pharmacist with 13 years of management experience</a:t>
                      </a:r>
                    </a:p>
                    <a:p>
                      <a:endParaRPr lang="en-US" sz="1100" dirty="0">
                        <a:latin typeface="Raleway" panose="020B0003030101060003" pitchFamily="34" charset="0"/>
                      </a:endParaRPr>
                    </a:p>
                  </a:txBody>
                  <a:tcPr marL="72753" marR="72753" marT="36377" marB="363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Raleway" panose="020B0003030101060003" pitchFamily="34" charset="0"/>
                        </a:rPr>
                        <a:t>Tony Le (</a:t>
                      </a:r>
                      <a:r>
                        <a:rPr lang="en-US" sz="1100" dirty="0" err="1">
                          <a:latin typeface="Raleway" panose="020B0003030101060003" pitchFamily="34" charset="0"/>
                        </a:rPr>
                        <a:t>BPharm</a:t>
                      </a:r>
                      <a:r>
                        <a:rPr lang="en-US" sz="1100" dirty="0">
                          <a:latin typeface="Raleway" panose="020B0003030101060003" pitchFamily="34" charset="0"/>
                        </a:rPr>
                        <a:t> (</a:t>
                      </a:r>
                      <a:r>
                        <a:rPr lang="en-US" sz="1100" i="1" dirty="0" err="1">
                          <a:latin typeface="Raleway" panose="020B0003030101060003" pitchFamily="34" charset="0"/>
                        </a:rPr>
                        <a:t>Monash</a:t>
                      </a:r>
                      <a:r>
                        <a:rPr lang="en-US" sz="1100" dirty="0">
                          <a:latin typeface="Raleway" panose="020B0003030101060003" pitchFamily="34" charset="0"/>
                        </a:rPr>
                        <a:t>))</a:t>
                      </a:r>
                    </a:p>
                    <a:p>
                      <a:endParaRPr lang="en-US" sz="1100" dirty="0">
                        <a:latin typeface="Raleway" panose="020B0003030101060003" pitchFamily="34" charset="0"/>
                      </a:endParaRPr>
                    </a:p>
                  </a:txBody>
                  <a:tcPr marL="72753" marR="72753" marT="36377" marB="3637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dirty="0">
                          <a:latin typeface="Raleway" panose="020B0003030101060003" pitchFamily="34" charset="0"/>
                        </a:rPr>
                        <a:t>Senior</a:t>
                      </a:r>
                      <a:r>
                        <a:rPr lang="en-US" sz="1100" baseline="0" dirty="0">
                          <a:latin typeface="Raleway" panose="020B0003030101060003" pitchFamily="34" charset="0"/>
                        </a:rPr>
                        <a:t> </a:t>
                      </a:r>
                      <a:r>
                        <a:rPr lang="en-US" sz="1100" dirty="0">
                          <a:latin typeface="Raleway" panose="020B0003030101060003" pitchFamily="34" charset="0"/>
                        </a:rPr>
                        <a:t>Partner of Autumn Group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dirty="0">
                          <a:latin typeface="Raleway" panose="020B0003030101060003" pitchFamily="34" charset="0"/>
                        </a:rPr>
                        <a:t>Qualified</a:t>
                      </a:r>
                      <a:r>
                        <a:rPr lang="en-US" sz="1100" baseline="0" dirty="0">
                          <a:latin typeface="Raleway" panose="020B0003030101060003" pitchFamily="34" charset="0"/>
                        </a:rPr>
                        <a:t> Pharmacist with 12 years of management experience</a:t>
                      </a:r>
                    </a:p>
                    <a:p>
                      <a:endParaRPr lang="en-US" sz="1100" dirty="0">
                        <a:latin typeface="Raleway" panose="020B0003030101060003" pitchFamily="34" charset="0"/>
                      </a:endParaRPr>
                    </a:p>
                  </a:txBody>
                  <a:tcPr marL="72753" marR="72753" marT="36377" marB="363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96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759264"/>
            <a:ext cx="3171759" cy="1122096"/>
          </a:xfrm>
          <a:prstGeom prst="rect">
            <a:avLst/>
          </a:prstGeom>
          <a:solidFill>
            <a:srgbClr val="1A49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47497" y="1121019"/>
            <a:ext cx="1866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Raleway"/>
                <a:cs typeface="Raleway"/>
              </a:rPr>
              <a:t>Our</a:t>
            </a:r>
            <a:r>
              <a:rPr lang="en-US" sz="2000" dirty="0">
                <a:solidFill>
                  <a:srgbClr val="6595C2"/>
                </a:solidFill>
                <a:latin typeface="Raleway"/>
                <a:cs typeface="Raleway"/>
              </a:rPr>
              <a:t> History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730" y="2183839"/>
            <a:ext cx="33342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000" dirty="0">
                <a:solidFill>
                  <a:srgbClr val="AACB3C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728207" y="2737886"/>
            <a:ext cx="186204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latin typeface="Raleway" panose="020B0604020202020204" charset="0"/>
              </a:rPr>
              <a:t>2000</a:t>
            </a:r>
          </a:p>
          <a:p>
            <a:pPr lvl="0"/>
            <a:r>
              <a:rPr lang="en-US" sz="800" dirty="0">
                <a:latin typeface="Raleway" panose="020B0604020202020204" charset="0"/>
              </a:rPr>
              <a:t>Autumn Group was formed: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Raleway" panose="020B0604020202020204" charset="0"/>
              </a:rPr>
              <a:t>Autumn Place Pharmacy (VIC) acquired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149373" y="2491616"/>
            <a:ext cx="1673946" cy="12613"/>
          </a:xfrm>
          <a:prstGeom prst="line">
            <a:avLst/>
          </a:prstGeom>
          <a:ln>
            <a:solidFill>
              <a:srgbClr val="A9CA3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20910" y="2684024"/>
            <a:ext cx="186204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latin typeface="Raleway" panose="020B0604020202020204" charset="0"/>
              </a:rPr>
              <a:t>2003</a:t>
            </a:r>
          </a:p>
          <a:p>
            <a:pPr lvl="0"/>
            <a:r>
              <a:rPr lang="en-US" sz="800" dirty="0">
                <a:latin typeface="Raleway" panose="020B0604020202020204" charset="0"/>
              </a:rPr>
              <a:t>Acquired 3 additional pharmacies: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latin typeface="Raleway" panose="020B0604020202020204" charset="0"/>
              </a:rPr>
              <a:t>Footscray</a:t>
            </a:r>
            <a:r>
              <a:rPr lang="en-US" sz="800" dirty="0">
                <a:latin typeface="Raleway" panose="020B0604020202020204" charset="0"/>
              </a:rPr>
              <a:t> Central Pharmacy (VIC)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latin typeface="Raleway" panose="020B0604020202020204" charset="0"/>
              </a:rPr>
              <a:t>Lyndale</a:t>
            </a:r>
            <a:r>
              <a:rPr lang="en-US" sz="800" dirty="0">
                <a:latin typeface="Raleway" panose="020B0604020202020204" charset="0"/>
              </a:rPr>
              <a:t> Pharmacy (VIC)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Raleway" panose="020B0604020202020204" charset="0"/>
              </a:rPr>
              <a:t>Hallam Pharmacy (VIC)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2245" y="2183839"/>
            <a:ext cx="33342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000" dirty="0">
                <a:solidFill>
                  <a:srgbClr val="AACB3C"/>
                </a:solidFill>
                <a:latin typeface="Wingdings" pitchFamily="2" charset="2"/>
              </a:rPr>
              <a:t>S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200888" y="2485915"/>
            <a:ext cx="1673946" cy="12613"/>
          </a:xfrm>
          <a:prstGeom prst="line">
            <a:avLst/>
          </a:prstGeom>
          <a:ln>
            <a:solidFill>
              <a:srgbClr val="A9CA3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93760" y="2178138"/>
            <a:ext cx="33342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000" dirty="0">
                <a:solidFill>
                  <a:srgbClr val="AACB3C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35350" y="2695263"/>
            <a:ext cx="186204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latin typeface="Raleway" panose="020B0604020202020204" charset="0"/>
              </a:rPr>
              <a:t>2004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Raleway" panose="020B0604020202020204" charset="0"/>
              </a:rPr>
              <a:t>Acquired St. George Pharmacy (QLD)</a:t>
            </a:r>
          </a:p>
          <a:p>
            <a:pPr lvl="0"/>
            <a:endParaRPr lang="en-US" sz="800" dirty="0">
              <a:latin typeface="Raleway" panose="020B0604020202020204" charset="0"/>
            </a:endParaRPr>
          </a:p>
          <a:p>
            <a:pPr lvl="0"/>
            <a:r>
              <a:rPr lang="en-US" sz="800" dirty="0">
                <a:latin typeface="Raleway" panose="020B0604020202020204" charset="0"/>
              </a:rPr>
              <a:t>Divested </a:t>
            </a:r>
            <a:r>
              <a:rPr lang="en-US" sz="800" dirty="0" err="1">
                <a:latin typeface="Raleway" panose="020B0604020202020204" charset="0"/>
              </a:rPr>
              <a:t>Footscray</a:t>
            </a:r>
            <a:r>
              <a:rPr lang="en-US" sz="800" dirty="0">
                <a:latin typeface="Raleway" panose="020B0604020202020204" charset="0"/>
              </a:rPr>
              <a:t> Central Pharmacy (VIC), </a:t>
            </a:r>
            <a:r>
              <a:rPr lang="en-US" sz="800" dirty="0" err="1">
                <a:latin typeface="Raleway" panose="020B0604020202020204" charset="0"/>
              </a:rPr>
              <a:t>Lyndale</a:t>
            </a:r>
            <a:r>
              <a:rPr lang="en-US" sz="800" dirty="0">
                <a:latin typeface="Raleway" panose="020B0604020202020204" charset="0"/>
              </a:rPr>
              <a:t> Pharmacy (VIC), Hallam Pharmacy (VIC)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294382" y="2485915"/>
            <a:ext cx="1673946" cy="12613"/>
          </a:xfrm>
          <a:prstGeom prst="line">
            <a:avLst/>
          </a:prstGeom>
          <a:ln>
            <a:solidFill>
              <a:srgbClr val="A9CA3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87254" y="2178138"/>
            <a:ext cx="33342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000" dirty="0">
                <a:solidFill>
                  <a:srgbClr val="AACB3C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28844" y="2695263"/>
            <a:ext cx="186204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latin typeface="Raleway" panose="020B0604020202020204" charset="0"/>
              </a:rPr>
              <a:t>2010</a:t>
            </a:r>
          </a:p>
          <a:p>
            <a:pPr lvl="0"/>
            <a:r>
              <a:rPr lang="en-US" sz="800" dirty="0">
                <a:latin typeface="Raleway" panose="020B0604020202020204" charset="0"/>
              </a:rPr>
              <a:t>Acquired 3 additional pharmacies:</a:t>
            </a:r>
          </a:p>
          <a:p>
            <a:pPr lvl="0"/>
            <a:endParaRPr lang="en-US" sz="800" dirty="0">
              <a:latin typeface="Raleway" panose="020B060402020202020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Raleway" panose="020B0604020202020204" charset="0"/>
              </a:rPr>
              <a:t>Linden Place Pharmacy (VIC)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Raleway" panose="020B0604020202020204" charset="0"/>
              </a:rPr>
              <a:t>Langton Pharmacy (VIC) </a:t>
            </a:r>
            <a:r>
              <a:rPr lang="mr-IN" sz="800" dirty="0">
                <a:latin typeface="Raleway" panose="020B0604020202020204" charset="0"/>
              </a:rPr>
              <a:t>–</a:t>
            </a:r>
            <a:r>
              <a:rPr lang="en-US" sz="800" dirty="0">
                <a:latin typeface="Raleway" panose="020B0604020202020204" charset="0"/>
              </a:rPr>
              <a:t> 49%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Raleway" panose="020B0604020202020204" charset="0"/>
              </a:rPr>
              <a:t>Risdon Vale Pharmacy (TAS)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9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61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759264"/>
            <a:ext cx="3171759" cy="1122096"/>
          </a:xfrm>
          <a:prstGeom prst="rect">
            <a:avLst/>
          </a:prstGeom>
          <a:solidFill>
            <a:srgbClr val="1A49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47497" y="1121019"/>
            <a:ext cx="1866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Raleway"/>
                <a:cs typeface="Raleway"/>
              </a:rPr>
              <a:t>Our</a:t>
            </a:r>
            <a:r>
              <a:rPr lang="en-US" sz="2000" dirty="0">
                <a:solidFill>
                  <a:srgbClr val="6595C2"/>
                </a:solidFill>
                <a:latin typeface="Raleway"/>
                <a:cs typeface="Raleway"/>
              </a:rPr>
              <a:t> History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8192" y="2183839"/>
            <a:ext cx="33342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000" dirty="0">
                <a:solidFill>
                  <a:srgbClr val="AACB3C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5669" y="2737882"/>
            <a:ext cx="186204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latin typeface="Raleway" panose="020B0604020202020204" charset="0"/>
              </a:rPr>
              <a:t>2012-2013</a:t>
            </a:r>
          </a:p>
          <a:p>
            <a:pPr lvl="0"/>
            <a:r>
              <a:rPr lang="en-US" sz="800" dirty="0">
                <a:latin typeface="Raleway" panose="020B0604020202020204" charset="0"/>
              </a:rPr>
              <a:t>Acquired 2 additional pharmacies:</a:t>
            </a:r>
          </a:p>
          <a:p>
            <a:pPr lvl="0"/>
            <a:endParaRPr lang="en-US" sz="800" dirty="0">
              <a:latin typeface="Raleway" panose="020B060402020202020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Raleway" panose="020B0604020202020204" charset="0"/>
              </a:rPr>
              <a:t>Raymond Street Pharmacy (VIC)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Raleway" panose="020B0604020202020204" charset="0"/>
              </a:rPr>
              <a:t>TWC Knox (VIC)</a:t>
            </a:r>
          </a:p>
          <a:p>
            <a:pPr lvl="0"/>
            <a:endParaRPr lang="en-US" sz="800" dirty="0">
              <a:latin typeface="Raleway" panose="020B060402020202020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Raleway" panose="020B0604020202020204" charset="0"/>
              </a:rPr>
              <a:t>Relocated and rebranded Autumn Place Pharmacy to Priceline Autumn Place Pharmacy</a:t>
            </a:r>
          </a:p>
          <a:p>
            <a:pPr lvl="0"/>
            <a:endParaRPr lang="en-US" sz="800" dirty="0">
              <a:latin typeface="Raleway" panose="020B060402020202020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Raleway" panose="020B0604020202020204" charset="0"/>
              </a:rPr>
              <a:t>Acquired Australia Post outlet (VIC)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126835" y="2491616"/>
            <a:ext cx="1673946" cy="12613"/>
          </a:xfrm>
          <a:prstGeom prst="line">
            <a:avLst/>
          </a:prstGeom>
          <a:ln>
            <a:solidFill>
              <a:srgbClr val="A9CA3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98372" y="2684024"/>
            <a:ext cx="186204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latin typeface="Raleway" panose="020B0604020202020204" charset="0"/>
              </a:rPr>
              <a:t>2014-2015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Raleway" panose="020B0604020202020204" charset="0"/>
              </a:rPr>
              <a:t>Opened Knox City Medical Centre(VIC)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latin typeface="Raleway" panose="020B0604020202020204" charset="0"/>
              </a:rPr>
              <a:t>Doctors@Knox</a:t>
            </a:r>
            <a:r>
              <a:rPr lang="en-US" sz="800" dirty="0">
                <a:latin typeface="Raleway" panose="020B0604020202020204" charset="0"/>
              </a:rPr>
              <a:t> (VIC)</a:t>
            </a:r>
          </a:p>
          <a:p>
            <a:endParaRPr lang="en-US" sz="800" dirty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latin typeface="Raleway" panose="020B0604020202020204" charset="0"/>
              </a:rPr>
              <a:t>Pharmacy@Knox</a:t>
            </a:r>
            <a:r>
              <a:rPr lang="en-US" sz="800" dirty="0">
                <a:latin typeface="Raleway" panose="020B0604020202020204" charset="0"/>
              </a:rPr>
              <a:t> (VIC)</a:t>
            </a:r>
          </a:p>
          <a:p>
            <a:endParaRPr lang="en-US" sz="800" dirty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Raleway" panose="020B0604020202020204" charset="0"/>
              </a:rPr>
              <a:t>Acquired TWC </a:t>
            </a:r>
            <a:r>
              <a:rPr lang="en-US" sz="800" dirty="0" err="1">
                <a:latin typeface="Raleway" panose="020B0604020202020204" charset="0"/>
              </a:rPr>
              <a:t>Brimbank</a:t>
            </a:r>
            <a:r>
              <a:rPr lang="en-US" sz="800" dirty="0">
                <a:latin typeface="Raleway" panose="020B0604020202020204" charset="0"/>
              </a:rPr>
              <a:t> (VIC)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9700" y="2183839"/>
            <a:ext cx="33342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000" dirty="0">
                <a:solidFill>
                  <a:srgbClr val="AACB3C"/>
                </a:solidFill>
                <a:latin typeface="Wingdings" pitchFamily="2" charset="2"/>
              </a:rPr>
              <a:t>S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178350" y="2485915"/>
            <a:ext cx="1673946" cy="12613"/>
          </a:xfrm>
          <a:prstGeom prst="line">
            <a:avLst/>
          </a:prstGeom>
          <a:ln>
            <a:solidFill>
              <a:srgbClr val="A9CA3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71222" y="2178138"/>
            <a:ext cx="33342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000" dirty="0">
                <a:solidFill>
                  <a:srgbClr val="AACB3C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12812" y="2695263"/>
            <a:ext cx="1862040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latin typeface="Raleway" panose="020B0604020202020204" charset="0"/>
              </a:rPr>
              <a:t>2016-2017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Raleway" panose="020B0604020202020204" charset="0"/>
              </a:rPr>
              <a:t>Rebranded Knox City Medical Centre to MedCentral Knox (VIC)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Raleway" panose="020B0604020202020204" charset="0"/>
              </a:rPr>
              <a:t>Established Autumn Allied Health (VIC) &amp; Psychology Services Australia (VIC)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5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81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175054" y="643541"/>
            <a:ext cx="5347964" cy="32259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V="1">
            <a:off x="755576" y="641362"/>
            <a:ext cx="1419478" cy="11551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283" y="858958"/>
            <a:ext cx="111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Raleway"/>
                <a:cs typeface="Raleway"/>
              </a:rPr>
              <a:t>Group</a:t>
            </a:r>
          </a:p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aleway"/>
                <a:cs typeface="Raleway"/>
              </a:rPr>
              <a:t>Performance</a:t>
            </a:r>
            <a:endParaRPr lang="en-US" sz="1200" b="1" dirty="0">
              <a:latin typeface="Raleway"/>
              <a:cs typeface="Raleway"/>
            </a:endParaRPr>
          </a:p>
        </p:txBody>
      </p:sp>
      <p:sp>
        <p:nvSpPr>
          <p:cNvPr id="17" name="Rectangle 16"/>
          <p:cNvSpPr/>
          <p:nvPr/>
        </p:nvSpPr>
        <p:spPr>
          <a:xfrm flipV="1">
            <a:off x="755576" y="1779665"/>
            <a:ext cx="1419478" cy="2087693"/>
          </a:xfrm>
          <a:prstGeom prst="rect">
            <a:avLst/>
          </a:prstGeom>
          <a:solidFill>
            <a:srgbClr val="1A49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49552" y="3588030"/>
            <a:ext cx="974431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100" b="1" dirty="0">
                <a:solidFill>
                  <a:srgbClr val="75AC31"/>
                </a:solidFill>
                <a:latin typeface="Raleway"/>
                <a:cs typeface="Raleway"/>
              </a:rPr>
              <a:t>FY 2014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0986" y="3588030"/>
            <a:ext cx="74377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100" b="1" dirty="0">
                <a:solidFill>
                  <a:srgbClr val="75AC31"/>
                </a:solidFill>
                <a:latin typeface="Raleway"/>
                <a:cs typeface="Raleway"/>
              </a:rPr>
              <a:t>FY 2015</a:t>
            </a:r>
            <a:endParaRPr lang="en-US" sz="800" dirty="0">
              <a:solidFill>
                <a:srgbClr val="75AC31"/>
              </a:solidFill>
              <a:latin typeface="Raleway"/>
              <a:cs typeface="Raleway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78769" y="3576649"/>
            <a:ext cx="974431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100" b="1" dirty="0">
                <a:solidFill>
                  <a:srgbClr val="75AC31"/>
                </a:solidFill>
                <a:latin typeface="Raleway"/>
                <a:cs typeface="Raleway"/>
              </a:rPr>
              <a:t>FY 2016</a:t>
            </a:r>
            <a:endParaRPr lang="en-US" sz="800" dirty="0">
              <a:solidFill>
                <a:srgbClr val="75AC31"/>
              </a:solidFill>
              <a:latin typeface="Raleway"/>
              <a:cs typeface="Raleway"/>
            </a:endParaRP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3597774322"/>
              </p:ext>
            </p:extLst>
          </p:nvPr>
        </p:nvGraphicFramePr>
        <p:xfrm>
          <a:off x="2471537" y="1432534"/>
          <a:ext cx="4649426" cy="2109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2560655" y="892648"/>
            <a:ext cx="4230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00" u="sng" dirty="0">
                <a:latin typeface="Raleway" panose="020B0003030101060003" pitchFamily="34" charset="0"/>
                <a:cs typeface="Calibri"/>
              </a:rPr>
              <a:t>Autumn Group Total Revenue FY2014 – FY2016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49693" y="1354991"/>
            <a:ext cx="2932014" cy="766022"/>
            <a:chOff x="2703974" y="-61892"/>
            <a:chExt cx="3524250" cy="92075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703974" y="-61892"/>
              <a:ext cx="3524250" cy="920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 rot="20716158">
              <a:off x="3252150" y="49233"/>
              <a:ext cx="1714500" cy="4127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Raleway" panose="020B0003030101060003" pitchFamily="34" charset="0"/>
                  <a:cs typeface="Calibri"/>
                </a:rPr>
                <a:t>CAGR 19.9%</a:t>
              </a: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9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89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674474" y="957131"/>
            <a:ext cx="4485405" cy="754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93514" y="1051720"/>
            <a:ext cx="103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5AC31"/>
                </a:solidFill>
                <a:latin typeface="Raleway"/>
                <a:cs typeface="Raleway"/>
              </a:rPr>
              <a:t>Pharmacy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151916" y="1038946"/>
            <a:ext cx="0" cy="581135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04951" y="1038946"/>
            <a:ext cx="0" cy="581135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1" y="261834"/>
            <a:ext cx="2674471" cy="678088"/>
          </a:xfrm>
          <a:prstGeom prst="rect">
            <a:avLst/>
          </a:prstGeom>
          <a:solidFill>
            <a:srgbClr val="1A49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37744" y="386223"/>
            <a:ext cx="173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Raleway"/>
                <a:cs typeface="Raleway"/>
              </a:rPr>
              <a:t>Our </a:t>
            </a:r>
            <a:r>
              <a:rPr lang="en-US" sz="2000" b="1" dirty="0">
                <a:solidFill>
                  <a:srgbClr val="AACB3C"/>
                </a:solidFill>
                <a:latin typeface="Raleway"/>
                <a:cs typeface="Raleway"/>
              </a:rPr>
              <a:t>Services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53809" y="1051720"/>
            <a:ext cx="124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5AC31"/>
                </a:solidFill>
                <a:latin typeface="Raleway"/>
                <a:cs typeface="Raleway"/>
              </a:rPr>
              <a:t>Primary Care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4679" y="1051719"/>
            <a:ext cx="124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5AC31"/>
                </a:solidFill>
                <a:latin typeface="Raleway"/>
                <a:cs typeface="Raleway"/>
              </a:rPr>
              <a:t>Allied Health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6328"/>
              </p:ext>
            </p:extLst>
          </p:nvPr>
        </p:nvGraphicFramePr>
        <p:xfrm>
          <a:off x="1008994" y="1471073"/>
          <a:ext cx="6150880" cy="3223124"/>
        </p:xfrm>
        <a:graphic>
          <a:graphicData uri="http://schemas.openxmlformats.org/drawingml/2006/table">
            <a:tbl>
              <a:tblPr firstCol="1" lastRow="1" bandRow="1">
                <a:tableStyleId>{1FECB4D8-DB02-4DC6-A0A2-4F2EBAE1DC90}</a:tableStyleId>
              </a:tblPr>
              <a:tblGrid>
                <a:gridCol w="1658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890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Raleway" panose="020B0604020202020204" charset="0"/>
                        </a:rPr>
                        <a:t>Service offering includes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Pharmaceutical</a:t>
                      </a:r>
                      <a:r>
                        <a:rPr lang="en-US" sz="900" baseline="0" dirty="0">
                          <a:latin typeface="Raleway" panose="020B0604020202020204" charset="0"/>
                        </a:rPr>
                        <a:t> dispensing</a:t>
                      </a:r>
                    </a:p>
                    <a:p>
                      <a:pPr marL="176213" indent="-176213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Professional</a:t>
                      </a:r>
                      <a:r>
                        <a:rPr lang="en-US" sz="900" baseline="0" dirty="0">
                          <a:latin typeface="Raleway" panose="020B0604020202020204" charset="0"/>
                        </a:rPr>
                        <a:t> counselling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GP services</a:t>
                      </a:r>
                    </a:p>
                    <a:p>
                      <a:pPr marL="176213" indent="-176213">
                        <a:buFont typeface="Arial"/>
                        <a:buChar char="•"/>
                      </a:pPr>
                      <a:r>
                        <a:rPr lang="en-US" sz="900" baseline="0" dirty="0">
                          <a:latin typeface="Raleway" panose="020B0604020202020204" charset="0"/>
                        </a:rPr>
                        <a:t>Chronic disease management</a:t>
                      </a:r>
                    </a:p>
                    <a:p>
                      <a:pPr marL="176213" indent="-176213">
                        <a:buFont typeface="Arial"/>
                        <a:buChar char="•"/>
                      </a:pPr>
                      <a:r>
                        <a:rPr lang="en-US" sz="900" baseline="0" dirty="0">
                          <a:latin typeface="Raleway" panose="020B0604020202020204" charset="0"/>
                        </a:rPr>
                        <a:t>Allied health</a:t>
                      </a:r>
                      <a:endParaRPr lang="en-US" sz="900" b="0" baseline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Physiotherapy</a:t>
                      </a:r>
                    </a:p>
                    <a:p>
                      <a:pPr marL="176213" indent="-176213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Sports medicine</a:t>
                      </a:r>
                    </a:p>
                    <a:p>
                      <a:pPr marL="176213" indent="-176213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Exercise</a:t>
                      </a:r>
                      <a:r>
                        <a:rPr lang="en-US" sz="900" baseline="0" dirty="0">
                          <a:latin typeface="Raleway" panose="020B0604020202020204" charset="0"/>
                        </a:rPr>
                        <a:t> physiology services</a:t>
                      </a:r>
                    </a:p>
                    <a:p>
                      <a:pPr marL="176213" indent="-176213">
                        <a:buFont typeface="Arial"/>
                        <a:buChar char="•"/>
                      </a:pPr>
                      <a:r>
                        <a:rPr lang="en-US" sz="900" baseline="0" dirty="0">
                          <a:latin typeface="Raleway" panose="020B0604020202020204" charset="0"/>
                        </a:rPr>
                        <a:t>Chronic disease management</a:t>
                      </a:r>
                    </a:p>
                    <a:p>
                      <a:pPr marL="176213" indent="-176213">
                        <a:buFont typeface="Arial"/>
                        <a:buChar char="•"/>
                      </a:pPr>
                      <a:r>
                        <a:rPr lang="en-US" sz="900" baseline="0" dirty="0">
                          <a:latin typeface="Raleway" panose="020B0604020202020204" charset="0"/>
                        </a:rPr>
                        <a:t>Psychology services</a:t>
                      </a:r>
                    </a:p>
                    <a:p>
                      <a:pPr marL="176213" indent="-176213">
                        <a:buFont typeface="Arial"/>
                        <a:buChar char="•"/>
                      </a:pPr>
                      <a:r>
                        <a:rPr lang="en-US" sz="900" baseline="0" dirty="0">
                          <a:latin typeface="Raleway" panose="020B0604020202020204" charset="0"/>
                        </a:rPr>
                        <a:t>Diet &amp; Nutrition</a:t>
                      </a:r>
                    </a:p>
                    <a:p>
                      <a:pPr marL="176213" indent="-176213">
                        <a:buFont typeface="Arial"/>
                        <a:buChar char="•"/>
                      </a:pPr>
                      <a:r>
                        <a:rPr lang="en-US" sz="900" baseline="0" dirty="0">
                          <a:latin typeface="Raleway" panose="020B0604020202020204" charset="0"/>
                        </a:rPr>
                        <a:t>Podiatry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Raleway" panose="020B0604020202020204" charset="0"/>
                        </a:rPr>
                        <a:t>Clinics &amp; locations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9 locations</a:t>
                      </a:r>
                      <a:r>
                        <a:rPr lang="en-US" sz="900" baseline="0" dirty="0">
                          <a:latin typeface="Raleway" panose="020B0604020202020204" charset="0"/>
                        </a:rPr>
                        <a:t> across VIC, &amp; 1 in both TAS and QLD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2 across VIC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1 in VIC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5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Raleway" panose="020B0604020202020204" charset="0"/>
                        </a:rPr>
                        <a:t>Number of health practitioners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27 Pharmacists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7 GPs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1 Specialist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2 Nurses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3 Physiotherapists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2 Dieticians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1 Podiatrists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1 Exercise Physiologists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2 Psychologists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dirty="0">
                          <a:latin typeface="Raleway" panose="020B0604020202020204" charset="0"/>
                        </a:rPr>
                        <a:t>2</a:t>
                      </a:r>
                      <a:r>
                        <a:rPr lang="en-US" sz="900" baseline="0" dirty="0">
                          <a:latin typeface="Raleway" panose="020B0604020202020204" charset="0"/>
                        </a:rPr>
                        <a:t> Naturopaths</a:t>
                      </a:r>
                      <a:endParaRPr lang="en-US" sz="900" b="0" baseline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696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Raleway" panose="020B0604020202020204" charset="0"/>
                        </a:rPr>
                        <a:t>Number of</a:t>
                      </a:r>
                      <a:r>
                        <a:rPr lang="en-US" sz="900" baseline="0" dirty="0">
                          <a:latin typeface="Raleway" panose="020B0604020202020204" charset="0"/>
                        </a:rPr>
                        <a:t> consulting rooms/locations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0800" cmpd="dbl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Raleway" panose="020B0604020202020204" charset="0"/>
                        </a:rPr>
                        <a:t>9 locations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b="0" dirty="0">
                          <a:latin typeface="Raleway" panose="020B0604020202020204" charset="0"/>
                        </a:rPr>
                        <a:t>11 consulting rooms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b="0" dirty="0">
                          <a:latin typeface="Raleway" panose="020B0604020202020204" charset="0"/>
                        </a:rPr>
                        <a:t>6 consulting rooms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 marL="64459" marR="64459" marT="32231" marB="3223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mpd="dbl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3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103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1" y="261834"/>
            <a:ext cx="8655901" cy="678088"/>
          </a:xfrm>
          <a:prstGeom prst="rect">
            <a:avLst/>
          </a:prstGeom>
          <a:solidFill>
            <a:srgbClr val="1A49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18834" y="375155"/>
            <a:ext cx="8262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Raleway"/>
                <a:cs typeface="Raleway"/>
              </a:rPr>
              <a:t>Stable </a:t>
            </a:r>
            <a:r>
              <a:rPr lang="en-US" sz="2000" b="1" dirty="0">
                <a:solidFill>
                  <a:srgbClr val="AACB3C"/>
                </a:solidFill>
                <a:latin typeface="Raleway"/>
                <a:cs typeface="Raleway"/>
              </a:rPr>
              <a:t>Growth in Healthcare spend in Australia over last 10 Years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3" y="1242325"/>
            <a:ext cx="2564899" cy="22211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816" y="1242325"/>
            <a:ext cx="2581865" cy="22211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677" y="1242325"/>
            <a:ext cx="2574231" cy="22211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1063" y="3463451"/>
            <a:ext cx="2221233" cy="7527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  <a:latin typeface="Raleway" panose="020B0003030101060003" pitchFamily="34" charset="0"/>
              </a:rPr>
              <a:t>Industry revenue in FY2014  A$10.6bn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6602" y="3463451"/>
            <a:ext cx="2221233" cy="7527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  <a:latin typeface="Raleway" panose="020B0003030101060003" pitchFamily="34" charset="0"/>
              </a:rPr>
              <a:t>Industry revenue in FY2014 A$5.4bn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92257" y="3449820"/>
            <a:ext cx="2221233" cy="7527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  <a:latin typeface="Raleway" panose="020B0003030101060003" pitchFamily="34" charset="0"/>
              </a:rPr>
              <a:t>Industry revenue in FY2016 A$22.8bn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353155"/>
            <a:ext cx="6610121" cy="26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600" dirty="0">
                <a:solidFill>
                  <a:schemeClr val="tx1"/>
                </a:solidFill>
                <a:latin typeface="Raleway" panose="020B0003030101060003" pitchFamily="34" charset="0"/>
              </a:rPr>
              <a:t>Source: Australian Institute of Health and Welfare 2015, Health Expenditure Australia 2013-14: analysis by sector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9E3E-B9A3-534F-9C70-BDA187C1FA0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7" name="Picture 2" descr="C:\Users\admin\Dropbox\AFF\Marketing\Logos\Autumn Group\Autumn Group V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20963" y="4739928"/>
            <a:ext cx="1094375" cy="30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996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1055</TotalTime>
  <Words>1254</Words>
  <Application>Microsoft Office PowerPoint</Application>
  <PresentationFormat>On-screen Show (16:9)</PresentationFormat>
  <Paragraphs>249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Wingdings</vt:lpstr>
      <vt:lpstr>Mangal</vt:lpstr>
      <vt:lpstr>Arial</vt:lpstr>
      <vt:lpstr>Montserrat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iMac</dc:creator>
  <cp:lastModifiedBy>Quoc Vinh Phan</cp:lastModifiedBy>
  <cp:revision>404</cp:revision>
  <cp:lastPrinted>2017-06-05T02:35:26Z</cp:lastPrinted>
  <dcterms:created xsi:type="dcterms:W3CDTF">2013-07-26T05:55:06Z</dcterms:created>
  <dcterms:modified xsi:type="dcterms:W3CDTF">2017-07-06T15:43:56Z</dcterms:modified>
</cp:coreProperties>
</file>