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6">
  <p:sldMasterIdLst>
    <p:sldMasterId id="2147483648" r:id="rId1"/>
  </p:sldMasterIdLst>
  <p:notesMasterIdLst>
    <p:notesMasterId r:id="rId50"/>
  </p:notesMasterIdLst>
  <p:handoutMasterIdLst>
    <p:handoutMasterId r:id="rId51"/>
  </p:handoutMasterIdLst>
  <p:sldIdLst>
    <p:sldId id="256" r:id="rId2"/>
    <p:sldId id="257" r:id="rId3"/>
    <p:sldId id="331" r:id="rId4"/>
    <p:sldId id="410" r:id="rId5"/>
    <p:sldId id="411" r:id="rId6"/>
    <p:sldId id="412" r:id="rId7"/>
    <p:sldId id="413" r:id="rId8"/>
    <p:sldId id="418" r:id="rId9"/>
    <p:sldId id="431" r:id="rId10"/>
    <p:sldId id="432" r:id="rId11"/>
    <p:sldId id="433" r:id="rId12"/>
    <p:sldId id="420" r:id="rId13"/>
    <p:sldId id="414" r:id="rId14"/>
    <p:sldId id="421" r:id="rId15"/>
    <p:sldId id="422" r:id="rId16"/>
    <p:sldId id="423" r:id="rId17"/>
    <p:sldId id="424" r:id="rId18"/>
    <p:sldId id="426" r:id="rId19"/>
    <p:sldId id="429" r:id="rId20"/>
    <p:sldId id="430" r:id="rId21"/>
    <p:sldId id="415" r:id="rId22"/>
    <p:sldId id="434" r:id="rId23"/>
    <p:sldId id="435" r:id="rId24"/>
    <p:sldId id="436" r:id="rId25"/>
    <p:sldId id="457" r:id="rId26"/>
    <p:sldId id="458" r:id="rId27"/>
    <p:sldId id="459" r:id="rId28"/>
    <p:sldId id="460" r:id="rId29"/>
    <p:sldId id="416" r:id="rId30"/>
    <p:sldId id="447" r:id="rId31"/>
    <p:sldId id="448" r:id="rId32"/>
    <p:sldId id="449" r:id="rId33"/>
    <p:sldId id="441" r:id="rId34"/>
    <p:sldId id="439" r:id="rId35"/>
    <p:sldId id="450" r:id="rId36"/>
    <p:sldId id="452" r:id="rId37"/>
    <p:sldId id="453" r:id="rId38"/>
    <p:sldId id="454" r:id="rId39"/>
    <p:sldId id="455" r:id="rId40"/>
    <p:sldId id="456" r:id="rId41"/>
    <p:sldId id="417" r:id="rId42"/>
    <p:sldId id="442" r:id="rId43"/>
    <p:sldId id="443" r:id="rId44"/>
    <p:sldId id="409" r:id="rId45"/>
    <p:sldId id="444" r:id="rId46"/>
    <p:sldId id="445" r:id="rId47"/>
    <p:sldId id="446" r:id="rId48"/>
    <p:sldId id="427"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9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EA"/>
    <a:srgbClr val="FF6600"/>
    <a:srgbClr val="FFFFCC"/>
    <a:srgbClr val="FF3300"/>
    <a:srgbClr val="FFFFFF"/>
    <a:srgbClr val="00B08E"/>
    <a:srgbClr val="FF9933"/>
    <a:srgbClr val="FF5050"/>
    <a:srgbClr val="E64E2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2063" autoAdjust="0"/>
  </p:normalViewPr>
  <p:slideViewPr>
    <p:cSldViewPr snapToGrid="0">
      <p:cViewPr varScale="1">
        <p:scale>
          <a:sx n="66" d="100"/>
          <a:sy n="66" d="100"/>
        </p:scale>
        <p:origin x="690" y="66"/>
      </p:cViewPr>
      <p:guideLst>
        <p:guide orient="horz" pos="19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h\Dropbox\Real-time%20Analytics\Implementation\Version%207\Thong%20ke%20hieu%20nang%20Ite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14.000</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vi-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'15.000'!$C$6:$C$14</c:f>
              <c:numCache>
                <c:formatCode>General</c:formatCode>
                <c:ptCount val="9"/>
                <c:pt idx="0">
                  <c:v>1</c:v>
                </c:pt>
                <c:pt idx="1">
                  <c:v>5</c:v>
                </c:pt>
                <c:pt idx="2">
                  <c:v>9</c:v>
                </c:pt>
                <c:pt idx="3">
                  <c:v>13</c:v>
                </c:pt>
                <c:pt idx="4">
                  <c:v>17</c:v>
                </c:pt>
                <c:pt idx="5">
                  <c:v>21</c:v>
                </c:pt>
                <c:pt idx="6">
                  <c:v>25</c:v>
                </c:pt>
                <c:pt idx="7">
                  <c:v>29</c:v>
                </c:pt>
                <c:pt idx="8">
                  <c:v>33</c:v>
                </c:pt>
              </c:numCache>
            </c:numRef>
          </c:cat>
          <c:val>
            <c:numRef>
              <c:f>'15.000'!$J$23:$J$32</c:f>
              <c:numCache>
                <c:formatCode>General</c:formatCode>
                <c:ptCount val="10"/>
                <c:pt idx="0">
                  <c:v>18731.5</c:v>
                </c:pt>
                <c:pt idx="1">
                  <c:v>26874.5</c:v>
                </c:pt>
                <c:pt idx="2">
                  <c:v>39066</c:v>
                </c:pt>
                <c:pt idx="3">
                  <c:v>51255</c:v>
                </c:pt>
                <c:pt idx="4">
                  <c:v>41541</c:v>
                </c:pt>
                <c:pt idx="5">
                  <c:v>31826.5</c:v>
                </c:pt>
                <c:pt idx="6">
                  <c:v>44018</c:v>
                </c:pt>
                <c:pt idx="7">
                  <c:v>49206.5</c:v>
                </c:pt>
                <c:pt idx="8">
                  <c:v>39491</c:v>
                </c:pt>
                <c:pt idx="9">
                  <c:v>29788</c:v>
                </c:pt>
              </c:numCache>
            </c:numRef>
          </c:val>
          <c:smooth val="0"/>
        </c:ser>
        <c:ser>
          <c:idx val="1"/>
          <c:order val="1"/>
          <c:tx>
            <c:v>15.000</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vi-V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numRef>
              <c:f>'15.000'!$C$6:$C$14</c:f>
              <c:numCache>
                <c:formatCode>General</c:formatCode>
                <c:ptCount val="9"/>
                <c:pt idx="0">
                  <c:v>1</c:v>
                </c:pt>
                <c:pt idx="1">
                  <c:v>5</c:v>
                </c:pt>
                <c:pt idx="2">
                  <c:v>9</c:v>
                </c:pt>
                <c:pt idx="3">
                  <c:v>13</c:v>
                </c:pt>
                <c:pt idx="4">
                  <c:v>17</c:v>
                </c:pt>
                <c:pt idx="5">
                  <c:v>21</c:v>
                </c:pt>
                <c:pt idx="6">
                  <c:v>25</c:v>
                </c:pt>
                <c:pt idx="7">
                  <c:v>29</c:v>
                </c:pt>
                <c:pt idx="8">
                  <c:v>33</c:v>
                </c:pt>
              </c:numCache>
            </c:numRef>
          </c:cat>
          <c:val>
            <c:numRef>
              <c:f>'15.000'!$J$6:$J$14</c:f>
              <c:numCache>
                <c:formatCode>General</c:formatCode>
                <c:ptCount val="9"/>
                <c:pt idx="0">
                  <c:v>27400</c:v>
                </c:pt>
                <c:pt idx="1">
                  <c:v>41992.5</c:v>
                </c:pt>
                <c:pt idx="2">
                  <c:v>58182.5</c:v>
                </c:pt>
                <c:pt idx="3">
                  <c:v>66872</c:v>
                </c:pt>
                <c:pt idx="4">
                  <c:v>83061.5</c:v>
                </c:pt>
                <c:pt idx="5">
                  <c:v>77347.5</c:v>
                </c:pt>
                <c:pt idx="6">
                  <c:v>71637</c:v>
                </c:pt>
                <c:pt idx="7">
                  <c:v>87822.5</c:v>
                </c:pt>
                <c:pt idx="8">
                  <c:v>85282.5</c:v>
                </c:pt>
              </c:numCache>
            </c:numRef>
          </c:val>
          <c:smooth val="0"/>
        </c:ser>
        <c:dLbls>
          <c:dLblPos val="t"/>
          <c:showLegendKey val="0"/>
          <c:showVal val="1"/>
          <c:showCatName val="0"/>
          <c:showSerName val="0"/>
          <c:showPercent val="0"/>
          <c:showBubbleSize val="0"/>
        </c:dLbls>
        <c:marker val="1"/>
        <c:smooth val="0"/>
        <c:axId val="-1931565616"/>
        <c:axId val="-1931565072"/>
      </c:lineChart>
      <c:catAx>
        <c:axId val="-1931565616"/>
        <c:scaling>
          <c:orientation val="minMax"/>
        </c:scaling>
        <c:delete val="0"/>
        <c:axPos val="b"/>
        <c:title>
          <c:tx>
            <c:rich>
              <a:bodyPr rot="0" spcFirstLastPara="1" vertOverflow="ellipsis" vert="horz" wrap="square" anchor="ctr" anchorCtr="1"/>
              <a:lstStyle/>
              <a:p>
                <a:pPr>
                  <a:defRPr sz="13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300" b="0" i="0" u="none" strike="noStrike" baseline="0">
                    <a:effectLst/>
                    <a:latin typeface="Times New Roman" panose="02020603050405020304" pitchFamily="18" charset="0"/>
                    <a:cs typeface="Times New Roman" panose="02020603050405020304" pitchFamily="18" charset="0"/>
                  </a:rPr>
                  <a:t>Thời gian (second)</a:t>
                </a:r>
                <a:endParaRPr lang="vi-VN" sz="13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vi-V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j-lt"/>
                <a:ea typeface="+mn-ea"/>
                <a:cs typeface="+mn-cs"/>
              </a:defRPr>
            </a:pPr>
            <a:endParaRPr lang="vi-VN"/>
          </a:p>
        </c:txPr>
        <c:crossAx val="-1931565072"/>
        <c:crosses val="autoZero"/>
        <c:auto val="1"/>
        <c:lblAlgn val="ctr"/>
        <c:lblOffset val="100"/>
        <c:noMultiLvlLbl val="0"/>
      </c:catAx>
      <c:valAx>
        <c:axId val="-1931565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300" b="0" i="0" baseline="0">
                    <a:effectLst/>
                    <a:latin typeface="Times New Roman" panose="02020603050405020304" pitchFamily="18" charset="0"/>
                    <a:cs typeface="Times New Roman" panose="02020603050405020304" pitchFamily="18" charset="0"/>
                  </a:rPr>
                  <a:t>Dữ liệu tồn động (thousand)</a:t>
                </a:r>
                <a:endParaRPr lang="vi-VN" sz="1300">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3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vi-V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j-lt"/>
                <a:ea typeface="+mn-ea"/>
                <a:cs typeface="+mn-cs"/>
              </a:defRPr>
            </a:pPr>
            <a:endParaRPr lang="vi-VN"/>
          </a:p>
        </c:txPr>
        <c:crossAx val="-1931565616"/>
        <c:crosses val="autoZero"/>
        <c:crossBetween val="between"/>
        <c:dispUnits>
          <c:builtInUnit val="thousands"/>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vi-VN"/>
        </a:p>
      </c:txPr>
    </c:legend>
    <c:plotVisOnly val="1"/>
    <c:dispBlanksAs val="gap"/>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F72D7-B05A-4B85-80CC-8A0004ECA14D}" type="doc">
      <dgm:prSet loTypeId="urn:microsoft.com/office/officeart/2005/8/layout/radial4" loCatId="relationship" qsTypeId="urn:microsoft.com/office/officeart/2005/8/quickstyle/simple5" qsCatId="simple" csTypeId="urn:microsoft.com/office/officeart/2005/8/colors/accent1_3" csCatId="accent1" phldr="1"/>
      <dgm:spPr/>
      <dgm:t>
        <a:bodyPr/>
        <a:lstStyle/>
        <a:p>
          <a:endParaRPr lang="vi-VN"/>
        </a:p>
      </dgm:t>
    </dgm:pt>
    <dgm:pt modelId="{2D9564C9-38EF-4BE3-9029-54163EE838C8}">
      <dgm:prSet phldrT="[Text]"/>
      <dgm:spPr>
        <a:solidFill>
          <a:srgbClr val="E64E23"/>
        </a:solidFill>
      </dgm:spPr>
      <dgm:t>
        <a:bodyPr/>
        <a:lstStyle/>
        <a:p>
          <a:r>
            <a:rPr lang="en-US" dirty="0" smtClean="0"/>
            <a:t>Data Stream</a:t>
          </a:r>
          <a:endParaRPr lang="vi-VN" dirty="0"/>
        </a:p>
      </dgm:t>
    </dgm:pt>
    <dgm:pt modelId="{FD92D383-1354-4449-8FFE-A0F6786A975F}" type="parTrans" cxnId="{66B36923-6193-42F9-B490-B703E3043DD3}">
      <dgm:prSet/>
      <dgm:spPr/>
      <dgm:t>
        <a:bodyPr/>
        <a:lstStyle/>
        <a:p>
          <a:endParaRPr lang="vi-VN"/>
        </a:p>
      </dgm:t>
    </dgm:pt>
    <dgm:pt modelId="{ED05FF7F-2209-4C14-88F7-EBABA735F9A8}" type="sibTrans" cxnId="{66B36923-6193-42F9-B490-B703E3043DD3}">
      <dgm:prSet/>
      <dgm:spPr/>
      <dgm:t>
        <a:bodyPr/>
        <a:lstStyle/>
        <a:p>
          <a:endParaRPr lang="vi-VN"/>
        </a:p>
      </dgm:t>
    </dgm:pt>
    <dgm:pt modelId="{2EA7672D-5DF3-4D62-9F54-FFCD9957A27A}">
      <dgm:prSet phldrT="[Text]"/>
      <dgm:spPr>
        <a:solidFill>
          <a:srgbClr val="FF9933"/>
        </a:solidFill>
      </dgm:spPr>
      <dgm:t>
        <a:bodyPr/>
        <a:lstStyle/>
        <a:p>
          <a:r>
            <a:rPr lang="en-US" dirty="0" smtClean="0"/>
            <a:t>High-cardinality Storage</a:t>
          </a:r>
          <a:endParaRPr lang="vi-VN" dirty="0"/>
        </a:p>
      </dgm:t>
    </dgm:pt>
    <dgm:pt modelId="{98EF7126-C37F-4EEF-91BD-32D4E5B162FA}" type="parTrans" cxnId="{D59A5E0B-8085-441B-BFE8-3FFD95467967}">
      <dgm:prSet/>
      <dgm:spPr>
        <a:solidFill>
          <a:srgbClr val="FF9933"/>
        </a:solidFill>
      </dgm:spPr>
      <dgm:t>
        <a:bodyPr/>
        <a:lstStyle/>
        <a:p>
          <a:endParaRPr lang="vi-VN"/>
        </a:p>
      </dgm:t>
    </dgm:pt>
    <dgm:pt modelId="{F034A7A4-5443-44FB-BD06-7756120C71A9}" type="sibTrans" cxnId="{D59A5E0B-8085-441B-BFE8-3FFD95467967}">
      <dgm:prSet/>
      <dgm:spPr/>
      <dgm:t>
        <a:bodyPr/>
        <a:lstStyle/>
        <a:p>
          <a:endParaRPr lang="vi-VN"/>
        </a:p>
      </dgm:t>
    </dgm:pt>
    <dgm:pt modelId="{CAD0270F-3A4F-448A-BA88-26ECF1348775}">
      <dgm:prSet phldrT="[Text]"/>
      <dgm:spPr>
        <a:solidFill>
          <a:srgbClr val="00B08E"/>
        </a:solidFill>
      </dgm:spPr>
      <dgm:t>
        <a:bodyPr/>
        <a:lstStyle/>
        <a:p>
          <a:r>
            <a:rPr lang="en-US" b="0" cap="none" spc="0" dirty="0" smtClean="0">
              <a:ln w="22225">
                <a:prstDash val="solid"/>
              </a:ln>
              <a:effectLst/>
            </a:rPr>
            <a:t>Always On, Always Flow</a:t>
          </a:r>
          <a:endParaRPr lang="vi-VN" b="0" cap="none" spc="0" dirty="0">
            <a:ln w="22225">
              <a:prstDash val="solid"/>
            </a:ln>
            <a:effectLst/>
          </a:endParaRPr>
        </a:p>
      </dgm:t>
    </dgm:pt>
    <dgm:pt modelId="{C4A60DF3-E43E-4BD2-94AF-44D7FB820DE3}" type="parTrans" cxnId="{392FEE23-F2A2-4198-BA3E-6898CFA656C2}">
      <dgm:prSet/>
      <dgm:spPr>
        <a:solidFill>
          <a:srgbClr val="00B08E"/>
        </a:solidFill>
      </dgm:spPr>
      <dgm:t>
        <a:bodyPr/>
        <a:lstStyle/>
        <a:p>
          <a:endParaRPr lang="vi-VN"/>
        </a:p>
      </dgm:t>
    </dgm:pt>
    <dgm:pt modelId="{86306783-FEF2-4AC0-BA94-F77C3984CD80}" type="sibTrans" cxnId="{392FEE23-F2A2-4198-BA3E-6898CFA656C2}">
      <dgm:prSet/>
      <dgm:spPr/>
      <dgm:t>
        <a:bodyPr/>
        <a:lstStyle/>
        <a:p>
          <a:endParaRPr lang="vi-VN"/>
        </a:p>
      </dgm:t>
    </dgm:pt>
    <dgm:pt modelId="{FB3454CF-8E5C-4F47-8F30-FEF4DCA9ED92}">
      <dgm:prSet phldrT="[Text]"/>
      <dgm:spPr>
        <a:solidFill>
          <a:srgbClr val="FF6699"/>
        </a:solidFill>
      </dgm:spPr>
      <dgm:t>
        <a:bodyPr/>
        <a:lstStyle/>
        <a:p>
          <a:r>
            <a:rPr lang="en-US" dirty="0" smtClean="0"/>
            <a:t>Loosely Structured</a:t>
          </a:r>
          <a:endParaRPr lang="vi-VN" dirty="0"/>
        </a:p>
      </dgm:t>
    </dgm:pt>
    <dgm:pt modelId="{C7F70DFC-F66E-406C-B5D3-05372BC3D992}" type="parTrans" cxnId="{A0F71A5A-2AFB-4C7A-9E6C-4F0DD44DFA83}">
      <dgm:prSet/>
      <dgm:spPr>
        <a:solidFill>
          <a:srgbClr val="FF6699"/>
        </a:solidFill>
      </dgm:spPr>
      <dgm:t>
        <a:bodyPr/>
        <a:lstStyle/>
        <a:p>
          <a:endParaRPr lang="vi-VN"/>
        </a:p>
      </dgm:t>
    </dgm:pt>
    <dgm:pt modelId="{596EAA42-B9DF-49B8-9A50-58C7FB393078}" type="sibTrans" cxnId="{A0F71A5A-2AFB-4C7A-9E6C-4F0DD44DFA83}">
      <dgm:prSet/>
      <dgm:spPr/>
      <dgm:t>
        <a:bodyPr/>
        <a:lstStyle/>
        <a:p>
          <a:endParaRPr lang="vi-VN"/>
        </a:p>
      </dgm:t>
    </dgm:pt>
    <dgm:pt modelId="{187F4C9C-5A0B-4EDE-8900-A1060E868D84}" type="pres">
      <dgm:prSet presAssocID="{632F72D7-B05A-4B85-80CC-8A0004ECA14D}" presName="cycle" presStyleCnt="0">
        <dgm:presLayoutVars>
          <dgm:chMax val="1"/>
          <dgm:dir/>
          <dgm:animLvl val="ctr"/>
          <dgm:resizeHandles val="exact"/>
        </dgm:presLayoutVars>
      </dgm:prSet>
      <dgm:spPr/>
      <dgm:t>
        <a:bodyPr/>
        <a:lstStyle/>
        <a:p>
          <a:endParaRPr lang="vi-VN"/>
        </a:p>
      </dgm:t>
    </dgm:pt>
    <dgm:pt modelId="{CA9B9B14-9329-4ACD-82B4-D1D88F543EAB}" type="pres">
      <dgm:prSet presAssocID="{2D9564C9-38EF-4BE3-9029-54163EE838C8}" presName="centerShape" presStyleLbl="node0" presStyleIdx="0" presStyleCnt="1"/>
      <dgm:spPr/>
      <dgm:t>
        <a:bodyPr/>
        <a:lstStyle/>
        <a:p>
          <a:endParaRPr lang="vi-VN"/>
        </a:p>
      </dgm:t>
    </dgm:pt>
    <dgm:pt modelId="{8A882C08-79FF-4E0C-B8DD-54CD4A3CF8D3}" type="pres">
      <dgm:prSet presAssocID="{98EF7126-C37F-4EEF-91BD-32D4E5B162FA}" presName="parTrans" presStyleLbl="bgSibTrans2D1" presStyleIdx="0" presStyleCnt="3"/>
      <dgm:spPr/>
      <dgm:t>
        <a:bodyPr/>
        <a:lstStyle/>
        <a:p>
          <a:endParaRPr lang="vi-VN"/>
        </a:p>
      </dgm:t>
    </dgm:pt>
    <dgm:pt modelId="{95CC5070-4E56-4073-BC05-07066030DFD0}" type="pres">
      <dgm:prSet presAssocID="{2EA7672D-5DF3-4D62-9F54-FFCD9957A27A}" presName="node" presStyleLbl="node1" presStyleIdx="0" presStyleCnt="3">
        <dgm:presLayoutVars>
          <dgm:bulletEnabled val="1"/>
        </dgm:presLayoutVars>
      </dgm:prSet>
      <dgm:spPr/>
      <dgm:t>
        <a:bodyPr/>
        <a:lstStyle/>
        <a:p>
          <a:endParaRPr lang="vi-VN"/>
        </a:p>
      </dgm:t>
    </dgm:pt>
    <dgm:pt modelId="{B1AAFAD5-76E1-451E-A485-5D1806BB408A}" type="pres">
      <dgm:prSet presAssocID="{C4A60DF3-E43E-4BD2-94AF-44D7FB820DE3}" presName="parTrans" presStyleLbl="bgSibTrans2D1" presStyleIdx="1" presStyleCnt="3"/>
      <dgm:spPr/>
      <dgm:t>
        <a:bodyPr/>
        <a:lstStyle/>
        <a:p>
          <a:endParaRPr lang="vi-VN"/>
        </a:p>
      </dgm:t>
    </dgm:pt>
    <dgm:pt modelId="{0B1534DE-6E9D-4CDF-BED6-BFEEB82DA242}" type="pres">
      <dgm:prSet presAssocID="{CAD0270F-3A4F-448A-BA88-26ECF1348775}" presName="node" presStyleLbl="node1" presStyleIdx="1" presStyleCnt="3">
        <dgm:presLayoutVars>
          <dgm:bulletEnabled val="1"/>
        </dgm:presLayoutVars>
      </dgm:prSet>
      <dgm:spPr/>
      <dgm:t>
        <a:bodyPr/>
        <a:lstStyle/>
        <a:p>
          <a:endParaRPr lang="vi-VN"/>
        </a:p>
      </dgm:t>
    </dgm:pt>
    <dgm:pt modelId="{93C7DA88-D211-4C13-BED9-A031243F4A9C}" type="pres">
      <dgm:prSet presAssocID="{C7F70DFC-F66E-406C-B5D3-05372BC3D992}" presName="parTrans" presStyleLbl="bgSibTrans2D1" presStyleIdx="2" presStyleCnt="3"/>
      <dgm:spPr/>
      <dgm:t>
        <a:bodyPr/>
        <a:lstStyle/>
        <a:p>
          <a:endParaRPr lang="vi-VN"/>
        </a:p>
      </dgm:t>
    </dgm:pt>
    <dgm:pt modelId="{2EB450D7-FE97-4762-A324-FB8AF9EF981D}" type="pres">
      <dgm:prSet presAssocID="{FB3454CF-8E5C-4F47-8F30-FEF4DCA9ED92}" presName="node" presStyleLbl="node1" presStyleIdx="2" presStyleCnt="3">
        <dgm:presLayoutVars>
          <dgm:bulletEnabled val="1"/>
        </dgm:presLayoutVars>
      </dgm:prSet>
      <dgm:spPr/>
      <dgm:t>
        <a:bodyPr/>
        <a:lstStyle/>
        <a:p>
          <a:endParaRPr lang="vi-VN"/>
        </a:p>
      </dgm:t>
    </dgm:pt>
  </dgm:ptLst>
  <dgm:cxnLst>
    <dgm:cxn modelId="{392FEE23-F2A2-4198-BA3E-6898CFA656C2}" srcId="{2D9564C9-38EF-4BE3-9029-54163EE838C8}" destId="{CAD0270F-3A4F-448A-BA88-26ECF1348775}" srcOrd="1" destOrd="0" parTransId="{C4A60DF3-E43E-4BD2-94AF-44D7FB820DE3}" sibTransId="{86306783-FEF2-4AC0-BA94-F77C3984CD80}"/>
    <dgm:cxn modelId="{21BDA197-5011-48AB-BF29-D701283AFEE7}" type="presOf" srcId="{98EF7126-C37F-4EEF-91BD-32D4E5B162FA}" destId="{8A882C08-79FF-4E0C-B8DD-54CD4A3CF8D3}" srcOrd="0" destOrd="0" presId="urn:microsoft.com/office/officeart/2005/8/layout/radial4"/>
    <dgm:cxn modelId="{BB98DBC9-8933-40DE-B49E-8D09F65EC0A6}" type="presOf" srcId="{2D9564C9-38EF-4BE3-9029-54163EE838C8}" destId="{CA9B9B14-9329-4ACD-82B4-D1D88F543EAB}" srcOrd="0" destOrd="0" presId="urn:microsoft.com/office/officeart/2005/8/layout/radial4"/>
    <dgm:cxn modelId="{1E5C2B2F-2B69-47FD-9EEB-528598677CD2}" type="presOf" srcId="{632F72D7-B05A-4B85-80CC-8A0004ECA14D}" destId="{187F4C9C-5A0B-4EDE-8900-A1060E868D84}" srcOrd="0" destOrd="0" presId="urn:microsoft.com/office/officeart/2005/8/layout/radial4"/>
    <dgm:cxn modelId="{57287915-02B2-4FF4-95EF-963517D87DBB}" type="presOf" srcId="{CAD0270F-3A4F-448A-BA88-26ECF1348775}" destId="{0B1534DE-6E9D-4CDF-BED6-BFEEB82DA242}" srcOrd="0" destOrd="0" presId="urn:microsoft.com/office/officeart/2005/8/layout/radial4"/>
    <dgm:cxn modelId="{5591D47E-1DDB-4A0D-A178-211D1D2C85B1}" type="presOf" srcId="{C4A60DF3-E43E-4BD2-94AF-44D7FB820DE3}" destId="{B1AAFAD5-76E1-451E-A485-5D1806BB408A}" srcOrd="0" destOrd="0" presId="urn:microsoft.com/office/officeart/2005/8/layout/radial4"/>
    <dgm:cxn modelId="{515E1524-F217-4287-B1E8-C2AAD417EE63}" type="presOf" srcId="{FB3454CF-8E5C-4F47-8F30-FEF4DCA9ED92}" destId="{2EB450D7-FE97-4762-A324-FB8AF9EF981D}" srcOrd="0" destOrd="0" presId="urn:microsoft.com/office/officeart/2005/8/layout/radial4"/>
    <dgm:cxn modelId="{5780AF62-4A12-4116-B931-FA333B459C1B}" type="presOf" srcId="{2EA7672D-5DF3-4D62-9F54-FFCD9957A27A}" destId="{95CC5070-4E56-4073-BC05-07066030DFD0}" srcOrd="0" destOrd="0" presId="urn:microsoft.com/office/officeart/2005/8/layout/radial4"/>
    <dgm:cxn modelId="{4112BFED-8156-408E-8C39-0D79309BE27F}" type="presOf" srcId="{C7F70DFC-F66E-406C-B5D3-05372BC3D992}" destId="{93C7DA88-D211-4C13-BED9-A031243F4A9C}" srcOrd="0" destOrd="0" presId="urn:microsoft.com/office/officeart/2005/8/layout/radial4"/>
    <dgm:cxn modelId="{66B36923-6193-42F9-B490-B703E3043DD3}" srcId="{632F72D7-B05A-4B85-80CC-8A0004ECA14D}" destId="{2D9564C9-38EF-4BE3-9029-54163EE838C8}" srcOrd="0" destOrd="0" parTransId="{FD92D383-1354-4449-8FFE-A0F6786A975F}" sibTransId="{ED05FF7F-2209-4C14-88F7-EBABA735F9A8}"/>
    <dgm:cxn modelId="{D59A5E0B-8085-441B-BFE8-3FFD95467967}" srcId="{2D9564C9-38EF-4BE3-9029-54163EE838C8}" destId="{2EA7672D-5DF3-4D62-9F54-FFCD9957A27A}" srcOrd="0" destOrd="0" parTransId="{98EF7126-C37F-4EEF-91BD-32D4E5B162FA}" sibTransId="{F034A7A4-5443-44FB-BD06-7756120C71A9}"/>
    <dgm:cxn modelId="{A0F71A5A-2AFB-4C7A-9E6C-4F0DD44DFA83}" srcId="{2D9564C9-38EF-4BE3-9029-54163EE838C8}" destId="{FB3454CF-8E5C-4F47-8F30-FEF4DCA9ED92}" srcOrd="2" destOrd="0" parTransId="{C7F70DFC-F66E-406C-B5D3-05372BC3D992}" sibTransId="{596EAA42-B9DF-49B8-9A50-58C7FB393078}"/>
    <dgm:cxn modelId="{4DA0C021-BE98-483C-8321-7E6DEEC9D4B5}" type="presParOf" srcId="{187F4C9C-5A0B-4EDE-8900-A1060E868D84}" destId="{CA9B9B14-9329-4ACD-82B4-D1D88F543EAB}" srcOrd="0" destOrd="0" presId="urn:microsoft.com/office/officeart/2005/8/layout/radial4"/>
    <dgm:cxn modelId="{B2DE41F4-6769-4751-BE52-81C819BFE015}" type="presParOf" srcId="{187F4C9C-5A0B-4EDE-8900-A1060E868D84}" destId="{8A882C08-79FF-4E0C-B8DD-54CD4A3CF8D3}" srcOrd="1" destOrd="0" presId="urn:microsoft.com/office/officeart/2005/8/layout/radial4"/>
    <dgm:cxn modelId="{5D43090A-EF73-4B55-9285-39EA8AEC0A10}" type="presParOf" srcId="{187F4C9C-5A0B-4EDE-8900-A1060E868D84}" destId="{95CC5070-4E56-4073-BC05-07066030DFD0}" srcOrd="2" destOrd="0" presId="urn:microsoft.com/office/officeart/2005/8/layout/radial4"/>
    <dgm:cxn modelId="{0994D846-2F48-4610-9C2F-044757A6F025}" type="presParOf" srcId="{187F4C9C-5A0B-4EDE-8900-A1060E868D84}" destId="{B1AAFAD5-76E1-451E-A485-5D1806BB408A}" srcOrd="3" destOrd="0" presId="urn:microsoft.com/office/officeart/2005/8/layout/radial4"/>
    <dgm:cxn modelId="{B0C9561E-16A7-4EDE-BB3E-678940053F8B}" type="presParOf" srcId="{187F4C9C-5A0B-4EDE-8900-A1060E868D84}" destId="{0B1534DE-6E9D-4CDF-BED6-BFEEB82DA242}" srcOrd="4" destOrd="0" presId="urn:microsoft.com/office/officeart/2005/8/layout/radial4"/>
    <dgm:cxn modelId="{F13D931C-EA0A-40C8-BC5A-0290EE508955}" type="presParOf" srcId="{187F4C9C-5A0B-4EDE-8900-A1060E868D84}" destId="{93C7DA88-D211-4C13-BED9-A031243F4A9C}" srcOrd="5" destOrd="0" presId="urn:microsoft.com/office/officeart/2005/8/layout/radial4"/>
    <dgm:cxn modelId="{D98006AA-10AE-44A8-A1E1-9515418BB453}" type="presParOf" srcId="{187F4C9C-5A0B-4EDE-8900-A1060E868D84}" destId="{2EB450D7-FE97-4762-A324-FB8AF9EF981D}"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EED8F-E8D4-432B-A723-5DEF3C4F2D12}" type="doc">
      <dgm:prSet loTypeId="urn:microsoft.com/office/officeart/2005/8/layout/hierarchy3" loCatId="list" qsTypeId="urn:microsoft.com/office/officeart/2005/8/quickstyle/3d1" qsCatId="3D" csTypeId="urn:microsoft.com/office/officeart/2005/8/colors/accent1_3" csCatId="accent1" phldr="1"/>
      <dgm:spPr/>
      <dgm:t>
        <a:bodyPr/>
        <a:lstStyle/>
        <a:p>
          <a:endParaRPr lang="vi-VN"/>
        </a:p>
      </dgm:t>
    </dgm:pt>
    <dgm:pt modelId="{662A3E7A-EE66-476C-AC03-DDD2CE805C6E}">
      <dgm:prSet phldrT="[Text]" custT="1"/>
      <dgm:spPr>
        <a:solidFill>
          <a:srgbClr val="FF5050"/>
        </a:solidFill>
      </dgm:spPr>
      <dgm:t>
        <a:bodyPr/>
        <a:lstStyle/>
        <a:p>
          <a:r>
            <a:rPr lang="en-US" sz="2400" dirty="0" smtClean="0"/>
            <a:t>High Availability</a:t>
          </a:r>
          <a:endParaRPr lang="vi-VN" sz="2400" dirty="0"/>
        </a:p>
      </dgm:t>
    </dgm:pt>
    <dgm:pt modelId="{AC068915-9DFA-4A74-BE27-08CBAFDFF830}" type="parTrans" cxnId="{EF15D046-49BC-49E4-A837-2A379453D5A5}">
      <dgm:prSet/>
      <dgm:spPr/>
      <dgm:t>
        <a:bodyPr/>
        <a:lstStyle/>
        <a:p>
          <a:endParaRPr lang="vi-VN"/>
        </a:p>
      </dgm:t>
    </dgm:pt>
    <dgm:pt modelId="{DE490032-AFCD-44FD-9687-EDB2F86E396D}" type="sibTrans" cxnId="{EF15D046-49BC-49E4-A837-2A379453D5A5}">
      <dgm:prSet/>
      <dgm:spPr/>
      <dgm:t>
        <a:bodyPr/>
        <a:lstStyle/>
        <a:p>
          <a:endParaRPr lang="vi-VN"/>
        </a:p>
      </dgm:t>
    </dgm:pt>
    <dgm:pt modelId="{5E122F9C-9B60-418F-8D74-6C1AD309C3C6}">
      <dgm:prSet phldrT="[Text]">
        <dgm:style>
          <a:lnRef idx="2">
            <a:schemeClr val="accent5"/>
          </a:lnRef>
          <a:fillRef idx="1">
            <a:schemeClr val="lt1"/>
          </a:fillRef>
          <a:effectRef idx="0">
            <a:schemeClr val="accent5"/>
          </a:effectRef>
          <a:fontRef idx="minor">
            <a:schemeClr val="dk1"/>
          </a:fontRef>
        </dgm:style>
      </dgm:prSet>
      <dgm:spPr>
        <a:ln>
          <a:solidFill>
            <a:srgbClr val="FF5050"/>
          </a:solidFill>
        </a:ln>
      </dgm:spPr>
      <dgm:t>
        <a:bodyPr/>
        <a:lstStyle/>
        <a:p>
          <a:r>
            <a:rPr lang="en-US" dirty="0" smtClean="0"/>
            <a:t>Distribution</a:t>
          </a:r>
          <a:endParaRPr lang="vi-VN" dirty="0"/>
        </a:p>
      </dgm:t>
    </dgm:pt>
    <dgm:pt modelId="{C585D7C7-4135-4E1B-AC6A-A347BE2B0E2B}" type="parTrans" cxnId="{0A8796B7-48BC-4BC1-99A4-DEA6D98114BB}">
      <dgm:prSet/>
      <dgm:spPr>
        <a:ln>
          <a:solidFill>
            <a:srgbClr val="FF5050"/>
          </a:solidFill>
        </a:ln>
      </dgm:spPr>
      <dgm:t>
        <a:bodyPr/>
        <a:lstStyle/>
        <a:p>
          <a:endParaRPr lang="vi-VN"/>
        </a:p>
      </dgm:t>
    </dgm:pt>
    <dgm:pt modelId="{0D4D0D3C-744F-4A91-A3E7-D8E1D6501335}" type="sibTrans" cxnId="{0A8796B7-48BC-4BC1-99A4-DEA6D98114BB}">
      <dgm:prSet/>
      <dgm:spPr/>
      <dgm:t>
        <a:bodyPr/>
        <a:lstStyle/>
        <a:p>
          <a:endParaRPr lang="vi-VN"/>
        </a:p>
      </dgm:t>
    </dgm:pt>
    <dgm:pt modelId="{381A8045-70C4-4FC4-B868-81FA99664EA3}">
      <dgm:prSet phldrT="[Text]">
        <dgm:style>
          <a:lnRef idx="2">
            <a:schemeClr val="accent5"/>
          </a:lnRef>
          <a:fillRef idx="1">
            <a:schemeClr val="lt1"/>
          </a:fillRef>
          <a:effectRef idx="0">
            <a:schemeClr val="accent5"/>
          </a:effectRef>
          <a:fontRef idx="minor">
            <a:schemeClr val="dk1"/>
          </a:fontRef>
        </dgm:style>
      </dgm:prSet>
      <dgm:spPr>
        <a:ln>
          <a:solidFill>
            <a:srgbClr val="FF5050"/>
          </a:solidFill>
        </a:ln>
      </dgm:spPr>
      <dgm:t>
        <a:bodyPr/>
        <a:lstStyle/>
        <a:p>
          <a:r>
            <a:rPr lang="en-US" dirty="0" smtClean="0"/>
            <a:t>Replication</a:t>
          </a:r>
          <a:endParaRPr lang="vi-VN" dirty="0"/>
        </a:p>
      </dgm:t>
    </dgm:pt>
    <dgm:pt modelId="{492C9FF8-8FF5-49AD-8F1A-B9A551896D29}" type="parTrans" cxnId="{F74CF601-5F83-4044-A525-3A381A7FA19F}">
      <dgm:prSet/>
      <dgm:spPr>
        <a:ln>
          <a:solidFill>
            <a:srgbClr val="FF5050"/>
          </a:solidFill>
        </a:ln>
      </dgm:spPr>
      <dgm:t>
        <a:bodyPr/>
        <a:lstStyle/>
        <a:p>
          <a:endParaRPr lang="vi-VN"/>
        </a:p>
      </dgm:t>
    </dgm:pt>
    <dgm:pt modelId="{C74E033D-F1D8-4FA9-B700-2D1273DA190A}" type="sibTrans" cxnId="{F74CF601-5F83-4044-A525-3A381A7FA19F}">
      <dgm:prSet/>
      <dgm:spPr/>
      <dgm:t>
        <a:bodyPr/>
        <a:lstStyle/>
        <a:p>
          <a:endParaRPr lang="vi-VN"/>
        </a:p>
      </dgm:t>
    </dgm:pt>
    <dgm:pt modelId="{CFCC1413-3B17-4B7D-B8B3-BFF2423D6175}">
      <dgm:prSet phldrT="[Text]" custT="1"/>
      <dgm:spPr>
        <a:solidFill>
          <a:srgbClr val="FF9933"/>
        </a:solidFill>
      </dgm:spPr>
      <dgm:t>
        <a:bodyPr/>
        <a:lstStyle/>
        <a:p>
          <a:r>
            <a:rPr lang="en-US" sz="2400" dirty="0" smtClean="0"/>
            <a:t>Low Latency</a:t>
          </a:r>
          <a:endParaRPr lang="vi-VN" sz="2400" dirty="0"/>
        </a:p>
      </dgm:t>
    </dgm:pt>
    <dgm:pt modelId="{77A3A899-ED21-4BD3-AAA5-8DF8767D5100}" type="parTrans" cxnId="{A8B5F0A2-7E88-473A-889E-8DE6D0A5782C}">
      <dgm:prSet/>
      <dgm:spPr/>
      <dgm:t>
        <a:bodyPr/>
        <a:lstStyle/>
        <a:p>
          <a:endParaRPr lang="vi-VN"/>
        </a:p>
      </dgm:t>
    </dgm:pt>
    <dgm:pt modelId="{9D0CFE26-9B96-48A6-8DA2-0CA8541D55C8}" type="sibTrans" cxnId="{A8B5F0A2-7E88-473A-889E-8DE6D0A5782C}">
      <dgm:prSet/>
      <dgm:spPr/>
      <dgm:t>
        <a:bodyPr/>
        <a:lstStyle/>
        <a:p>
          <a:endParaRPr lang="vi-VN"/>
        </a:p>
      </dgm:t>
    </dgm:pt>
    <dgm:pt modelId="{D3D5BC82-B54F-45E3-9F64-8C3EC408CDCB}">
      <dgm:prSet phldrT="[Text]">
        <dgm:style>
          <a:lnRef idx="2">
            <a:schemeClr val="accent5"/>
          </a:lnRef>
          <a:fillRef idx="1">
            <a:schemeClr val="lt1"/>
          </a:fillRef>
          <a:effectRef idx="0">
            <a:schemeClr val="accent5"/>
          </a:effectRef>
          <a:fontRef idx="minor">
            <a:schemeClr val="dk1"/>
          </a:fontRef>
        </dgm:style>
      </dgm:prSet>
      <dgm:spPr>
        <a:ln>
          <a:solidFill>
            <a:srgbClr val="FF9933"/>
          </a:solidFill>
        </a:ln>
      </dgm:spPr>
      <dgm:t>
        <a:bodyPr/>
        <a:lstStyle/>
        <a:p>
          <a:r>
            <a:rPr lang="en-US" dirty="0" smtClean="0"/>
            <a:t>High-throughput</a:t>
          </a:r>
          <a:endParaRPr lang="vi-VN" dirty="0"/>
        </a:p>
      </dgm:t>
    </dgm:pt>
    <dgm:pt modelId="{2BA6DAEB-44A9-4DAA-B7EF-DAC38234FB64}" type="parTrans" cxnId="{C6D908C7-6FE9-4810-AA7E-C4AD7C44D5D7}">
      <dgm:prSet/>
      <dgm:spPr>
        <a:ln>
          <a:solidFill>
            <a:srgbClr val="FF9933"/>
          </a:solidFill>
        </a:ln>
      </dgm:spPr>
      <dgm:t>
        <a:bodyPr/>
        <a:lstStyle/>
        <a:p>
          <a:endParaRPr lang="vi-VN"/>
        </a:p>
      </dgm:t>
    </dgm:pt>
    <dgm:pt modelId="{4E415885-2D4D-4287-96F4-E86FB3DDACFE}" type="sibTrans" cxnId="{C6D908C7-6FE9-4810-AA7E-C4AD7C44D5D7}">
      <dgm:prSet/>
      <dgm:spPr/>
      <dgm:t>
        <a:bodyPr/>
        <a:lstStyle/>
        <a:p>
          <a:endParaRPr lang="vi-VN"/>
        </a:p>
      </dgm:t>
    </dgm:pt>
    <dgm:pt modelId="{2D0992BA-3FF3-42F5-85A8-75E6FC7B78E8}">
      <dgm:prSet phldrT="[Text]">
        <dgm:style>
          <a:lnRef idx="2">
            <a:schemeClr val="accent5"/>
          </a:lnRef>
          <a:fillRef idx="1">
            <a:schemeClr val="lt1"/>
          </a:fillRef>
          <a:effectRef idx="0">
            <a:schemeClr val="accent5"/>
          </a:effectRef>
          <a:fontRef idx="minor">
            <a:schemeClr val="dk1"/>
          </a:fontRef>
        </dgm:style>
      </dgm:prSet>
      <dgm:spPr>
        <a:ln>
          <a:solidFill>
            <a:srgbClr val="FF9933"/>
          </a:solidFill>
        </a:ln>
      </dgm:spPr>
      <dgm:t>
        <a:bodyPr/>
        <a:lstStyle/>
        <a:p>
          <a:r>
            <a:rPr lang="en-US" dirty="0" err="1" smtClean="0"/>
            <a:t>Synchroni-zation</a:t>
          </a:r>
          <a:endParaRPr lang="vi-VN" dirty="0"/>
        </a:p>
      </dgm:t>
    </dgm:pt>
    <dgm:pt modelId="{E3887614-6B7A-477D-980E-B66EF72A3C55}" type="parTrans" cxnId="{65F96836-1158-47F5-95B1-D1BB1FEF82A3}">
      <dgm:prSet/>
      <dgm:spPr>
        <a:ln>
          <a:solidFill>
            <a:srgbClr val="FF9933"/>
          </a:solidFill>
        </a:ln>
      </dgm:spPr>
      <dgm:t>
        <a:bodyPr/>
        <a:lstStyle/>
        <a:p>
          <a:endParaRPr lang="vi-VN"/>
        </a:p>
      </dgm:t>
    </dgm:pt>
    <dgm:pt modelId="{41FFC21B-10CC-4D8D-B76C-DAB1CF89656D}" type="sibTrans" cxnId="{65F96836-1158-47F5-95B1-D1BB1FEF82A3}">
      <dgm:prSet/>
      <dgm:spPr/>
      <dgm:t>
        <a:bodyPr/>
        <a:lstStyle/>
        <a:p>
          <a:endParaRPr lang="vi-VN"/>
        </a:p>
      </dgm:t>
    </dgm:pt>
    <dgm:pt modelId="{3B1507FB-F38C-49B5-92B1-8E2C91EDDAC3}">
      <dgm:prSet phldrT="[Text]" custT="1"/>
      <dgm:spPr>
        <a:solidFill>
          <a:srgbClr val="92D050"/>
        </a:solidFill>
      </dgm:spPr>
      <dgm:t>
        <a:bodyPr/>
        <a:lstStyle/>
        <a:p>
          <a:r>
            <a:rPr lang="en-US" sz="2400" dirty="0" smtClean="0"/>
            <a:t>Horizontal Scalability</a:t>
          </a:r>
          <a:endParaRPr lang="vi-VN" sz="2400" dirty="0"/>
        </a:p>
      </dgm:t>
    </dgm:pt>
    <dgm:pt modelId="{A91D0E49-B089-4405-9122-D30E838B730D}" type="parTrans" cxnId="{9A99FCD8-2CE0-444B-B638-DB3F58BBE3E8}">
      <dgm:prSet/>
      <dgm:spPr/>
      <dgm:t>
        <a:bodyPr/>
        <a:lstStyle/>
        <a:p>
          <a:endParaRPr lang="vi-VN"/>
        </a:p>
      </dgm:t>
    </dgm:pt>
    <dgm:pt modelId="{38B23974-2A69-4E6B-98E8-64AC7FF4C196}" type="sibTrans" cxnId="{9A99FCD8-2CE0-444B-B638-DB3F58BBE3E8}">
      <dgm:prSet/>
      <dgm:spPr/>
      <dgm:t>
        <a:bodyPr/>
        <a:lstStyle/>
        <a:p>
          <a:endParaRPr lang="vi-VN"/>
        </a:p>
      </dgm:t>
    </dgm:pt>
    <dgm:pt modelId="{7FEC8D79-1F43-4735-B353-FDDEB7069E56}">
      <dgm:prSet phldrT="[Text]">
        <dgm:style>
          <a:lnRef idx="2">
            <a:schemeClr val="accent5"/>
          </a:lnRef>
          <a:fillRef idx="1">
            <a:schemeClr val="lt1"/>
          </a:fillRef>
          <a:effectRef idx="0">
            <a:schemeClr val="accent5"/>
          </a:effectRef>
          <a:fontRef idx="minor">
            <a:schemeClr val="dk1"/>
          </a:fontRef>
        </dgm:style>
      </dgm:prSet>
      <dgm:spPr>
        <a:ln>
          <a:solidFill>
            <a:srgbClr val="92D050"/>
          </a:solidFill>
        </a:ln>
      </dgm:spPr>
      <dgm:t>
        <a:bodyPr/>
        <a:lstStyle/>
        <a:p>
          <a:r>
            <a:rPr lang="en-US" dirty="0" smtClean="0"/>
            <a:t>Coordination</a:t>
          </a:r>
          <a:endParaRPr lang="vi-VN" dirty="0"/>
        </a:p>
      </dgm:t>
    </dgm:pt>
    <dgm:pt modelId="{275FB124-FCB9-4A8D-9120-A82B8A11380A}" type="parTrans" cxnId="{7133AD67-870C-4EF1-B3F3-660F4F6D8CA1}">
      <dgm:prSet/>
      <dgm:spPr>
        <a:solidFill>
          <a:schemeClr val="bg1"/>
        </a:solidFill>
        <a:ln>
          <a:solidFill>
            <a:srgbClr val="92D050"/>
          </a:solidFill>
        </a:ln>
      </dgm:spPr>
      <dgm:t>
        <a:bodyPr/>
        <a:lstStyle/>
        <a:p>
          <a:endParaRPr lang="vi-VN"/>
        </a:p>
      </dgm:t>
    </dgm:pt>
    <dgm:pt modelId="{BB926DD3-EE81-4DBF-BF85-B4F6F61D24FD}" type="sibTrans" cxnId="{7133AD67-870C-4EF1-B3F3-660F4F6D8CA1}">
      <dgm:prSet/>
      <dgm:spPr/>
      <dgm:t>
        <a:bodyPr/>
        <a:lstStyle/>
        <a:p>
          <a:endParaRPr lang="vi-VN"/>
        </a:p>
      </dgm:t>
    </dgm:pt>
    <dgm:pt modelId="{90EECD5E-B7B1-4F78-B7AF-3E57E2549FFA}">
      <dgm:prSet phldrT="[Text]">
        <dgm:style>
          <a:lnRef idx="2">
            <a:schemeClr val="accent5"/>
          </a:lnRef>
          <a:fillRef idx="1">
            <a:schemeClr val="lt1"/>
          </a:fillRef>
          <a:effectRef idx="0">
            <a:schemeClr val="accent5"/>
          </a:effectRef>
          <a:fontRef idx="minor">
            <a:schemeClr val="dk1"/>
          </a:fontRef>
        </dgm:style>
      </dgm:prSet>
      <dgm:spPr>
        <a:ln>
          <a:solidFill>
            <a:srgbClr val="92D050"/>
          </a:solidFill>
        </a:ln>
      </dgm:spPr>
      <dgm:t>
        <a:bodyPr/>
        <a:lstStyle/>
        <a:p>
          <a:r>
            <a:rPr lang="en-US" dirty="0" smtClean="0"/>
            <a:t>Nodes Expanded</a:t>
          </a:r>
          <a:endParaRPr lang="vi-VN" dirty="0"/>
        </a:p>
      </dgm:t>
    </dgm:pt>
    <dgm:pt modelId="{01411DA6-8E42-40DB-A1B2-EF22FB147F97}" type="parTrans" cxnId="{51A9B9A1-2B41-4193-B099-19932933153B}">
      <dgm:prSet/>
      <dgm:spPr>
        <a:ln>
          <a:solidFill>
            <a:srgbClr val="92D050"/>
          </a:solidFill>
        </a:ln>
      </dgm:spPr>
      <dgm:t>
        <a:bodyPr/>
        <a:lstStyle/>
        <a:p>
          <a:endParaRPr lang="vi-VN"/>
        </a:p>
      </dgm:t>
    </dgm:pt>
    <dgm:pt modelId="{6F78A468-5F7D-4E0F-BDEA-6E46007C1006}" type="sibTrans" cxnId="{51A9B9A1-2B41-4193-B099-19932933153B}">
      <dgm:prSet/>
      <dgm:spPr/>
      <dgm:t>
        <a:bodyPr/>
        <a:lstStyle/>
        <a:p>
          <a:endParaRPr lang="vi-VN"/>
        </a:p>
      </dgm:t>
    </dgm:pt>
    <dgm:pt modelId="{5C67A407-1D9F-4CA8-A82F-BFB735B34188}" type="pres">
      <dgm:prSet presAssocID="{615EED8F-E8D4-432B-A723-5DEF3C4F2D12}" presName="diagram" presStyleCnt="0">
        <dgm:presLayoutVars>
          <dgm:chPref val="1"/>
          <dgm:dir/>
          <dgm:animOne val="branch"/>
          <dgm:animLvl val="lvl"/>
          <dgm:resizeHandles/>
        </dgm:presLayoutVars>
      </dgm:prSet>
      <dgm:spPr/>
      <dgm:t>
        <a:bodyPr/>
        <a:lstStyle/>
        <a:p>
          <a:endParaRPr lang="vi-VN"/>
        </a:p>
      </dgm:t>
    </dgm:pt>
    <dgm:pt modelId="{32079336-1318-479D-B516-834AAE530E05}" type="pres">
      <dgm:prSet presAssocID="{662A3E7A-EE66-476C-AC03-DDD2CE805C6E}" presName="root" presStyleCnt="0"/>
      <dgm:spPr/>
    </dgm:pt>
    <dgm:pt modelId="{66D9FD21-A779-414D-9569-CB35DC7B2ED8}" type="pres">
      <dgm:prSet presAssocID="{662A3E7A-EE66-476C-AC03-DDD2CE805C6E}" presName="rootComposite" presStyleCnt="0"/>
      <dgm:spPr/>
    </dgm:pt>
    <dgm:pt modelId="{6CEAF045-223B-4826-BF00-FEB8FE8C30EB}" type="pres">
      <dgm:prSet presAssocID="{662A3E7A-EE66-476C-AC03-DDD2CE805C6E}" presName="rootText" presStyleLbl="node1" presStyleIdx="0" presStyleCnt="3"/>
      <dgm:spPr/>
      <dgm:t>
        <a:bodyPr/>
        <a:lstStyle/>
        <a:p>
          <a:endParaRPr lang="vi-VN"/>
        </a:p>
      </dgm:t>
    </dgm:pt>
    <dgm:pt modelId="{94BA529F-4593-429C-8550-2720629C7531}" type="pres">
      <dgm:prSet presAssocID="{662A3E7A-EE66-476C-AC03-DDD2CE805C6E}" presName="rootConnector" presStyleLbl="node1" presStyleIdx="0" presStyleCnt="3"/>
      <dgm:spPr/>
      <dgm:t>
        <a:bodyPr/>
        <a:lstStyle/>
        <a:p>
          <a:endParaRPr lang="vi-VN"/>
        </a:p>
      </dgm:t>
    </dgm:pt>
    <dgm:pt modelId="{EE72C624-F81D-4B39-9FF8-3E6DF1CC6414}" type="pres">
      <dgm:prSet presAssocID="{662A3E7A-EE66-476C-AC03-DDD2CE805C6E}" presName="childShape" presStyleCnt="0"/>
      <dgm:spPr/>
    </dgm:pt>
    <dgm:pt modelId="{64B530A9-E555-4FDD-8993-C689EACCD7C4}" type="pres">
      <dgm:prSet presAssocID="{C585D7C7-4135-4E1B-AC6A-A347BE2B0E2B}" presName="Name13" presStyleLbl="parChTrans1D2" presStyleIdx="0" presStyleCnt="6"/>
      <dgm:spPr/>
      <dgm:t>
        <a:bodyPr/>
        <a:lstStyle/>
        <a:p>
          <a:endParaRPr lang="vi-VN"/>
        </a:p>
      </dgm:t>
    </dgm:pt>
    <dgm:pt modelId="{8624A052-7646-4FAA-B5B7-7E43BF32D69F}" type="pres">
      <dgm:prSet presAssocID="{5E122F9C-9B60-418F-8D74-6C1AD309C3C6}" presName="childText" presStyleLbl="bgAcc1" presStyleIdx="0" presStyleCnt="6">
        <dgm:presLayoutVars>
          <dgm:bulletEnabled val="1"/>
        </dgm:presLayoutVars>
      </dgm:prSet>
      <dgm:spPr/>
      <dgm:t>
        <a:bodyPr/>
        <a:lstStyle/>
        <a:p>
          <a:endParaRPr lang="vi-VN"/>
        </a:p>
      </dgm:t>
    </dgm:pt>
    <dgm:pt modelId="{2E514D9B-976F-445D-B159-B057D6A3BCD2}" type="pres">
      <dgm:prSet presAssocID="{492C9FF8-8FF5-49AD-8F1A-B9A551896D29}" presName="Name13" presStyleLbl="parChTrans1D2" presStyleIdx="1" presStyleCnt="6"/>
      <dgm:spPr/>
      <dgm:t>
        <a:bodyPr/>
        <a:lstStyle/>
        <a:p>
          <a:endParaRPr lang="vi-VN"/>
        </a:p>
      </dgm:t>
    </dgm:pt>
    <dgm:pt modelId="{ECA5017E-7F6E-472E-A93F-054F8B9C0AC6}" type="pres">
      <dgm:prSet presAssocID="{381A8045-70C4-4FC4-B868-81FA99664EA3}" presName="childText" presStyleLbl="bgAcc1" presStyleIdx="1" presStyleCnt="6">
        <dgm:presLayoutVars>
          <dgm:bulletEnabled val="1"/>
        </dgm:presLayoutVars>
      </dgm:prSet>
      <dgm:spPr/>
      <dgm:t>
        <a:bodyPr/>
        <a:lstStyle/>
        <a:p>
          <a:endParaRPr lang="vi-VN"/>
        </a:p>
      </dgm:t>
    </dgm:pt>
    <dgm:pt modelId="{00480957-7C65-4101-9687-3CDCB318A609}" type="pres">
      <dgm:prSet presAssocID="{CFCC1413-3B17-4B7D-B8B3-BFF2423D6175}" presName="root" presStyleCnt="0"/>
      <dgm:spPr/>
    </dgm:pt>
    <dgm:pt modelId="{9D0AD4F0-365F-4A68-8D5D-50506CFB8B2C}" type="pres">
      <dgm:prSet presAssocID="{CFCC1413-3B17-4B7D-B8B3-BFF2423D6175}" presName="rootComposite" presStyleCnt="0"/>
      <dgm:spPr/>
    </dgm:pt>
    <dgm:pt modelId="{F8FB7065-20B0-4EC5-985B-DBBA1EAC02A4}" type="pres">
      <dgm:prSet presAssocID="{CFCC1413-3B17-4B7D-B8B3-BFF2423D6175}" presName="rootText" presStyleLbl="node1" presStyleIdx="1" presStyleCnt="3"/>
      <dgm:spPr/>
      <dgm:t>
        <a:bodyPr/>
        <a:lstStyle/>
        <a:p>
          <a:endParaRPr lang="vi-VN"/>
        </a:p>
      </dgm:t>
    </dgm:pt>
    <dgm:pt modelId="{2D90BB1A-AAB9-404D-8D56-E9F1CE349FBD}" type="pres">
      <dgm:prSet presAssocID="{CFCC1413-3B17-4B7D-B8B3-BFF2423D6175}" presName="rootConnector" presStyleLbl="node1" presStyleIdx="1" presStyleCnt="3"/>
      <dgm:spPr/>
      <dgm:t>
        <a:bodyPr/>
        <a:lstStyle/>
        <a:p>
          <a:endParaRPr lang="vi-VN"/>
        </a:p>
      </dgm:t>
    </dgm:pt>
    <dgm:pt modelId="{1120FF05-6941-4DBB-8185-0AEFAFE58F22}" type="pres">
      <dgm:prSet presAssocID="{CFCC1413-3B17-4B7D-B8B3-BFF2423D6175}" presName="childShape" presStyleCnt="0"/>
      <dgm:spPr/>
    </dgm:pt>
    <dgm:pt modelId="{F2FAA98D-B893-4F35-A763-EA50F3D427A7}" type="pres">
      <dgm:prSet presAssocID="{2BA6DAEB-44A9-4DAA-B7EF-DAC38234FB64}" presName="Name13" presStyleLbl="parChTrans1D2" presStyleIdx="2" presStyleCnt="6"/>
      <dgm:spPr/>
      <dgm:t>
        <a:bodyPr/>
        <a:lstStyle/>
        <a:p>
          <a:endParaRPr lang="vi-VN"/>
        </a:p>
      </dgm:t>
    </dgm:pt>
    <dgm:pt modelId="{C5B3E02D-7525-46D6-8CF5-E8F0EE4DDEE0}" type="pres">
      <dgm:prSet presAssocID="{D3D5BC82-B54F-45E3-9F64-8C3EC408CDCB}" presName="childText" presStyleLbl="bgAcc1" presStyleIdx="2" presStyleCnt="6">
        <dgm:presLayoutVars>
          <dgm:bulletEnabled val="1"/>
        </dgm:presLayoutVars>
      </dgm:prSet>
      <dgm:spPr/>
      <dgm:t>
        <a:bodyPr/>
        <a:lstStyle/>
        <a:p>
          <a:endParaRPr lang="vi-VN"/>
        </a:p>
      </dgm:t>
    </dgm:pt>
    <dgm:pt modelId="{C5337338-F8DA-4170-A52C-ACCE173151AD}" type="pres">
      <dgm:prSet presAssocID="{E3887614-6B7A-477D-980E-B66EF72A3C55}" presName="Name13" presStyleLbl="parChTrans1D2" presStyleIdx="3" presStyleCnt="6"/>
      <dgm:spPr/>
      <dgm:t>
        <a:bodyPr/>
        <a:lstStyle/>
        <a:p>
          <a:endParaRPr lang="vi-VN"/>
        </a:p>
      </dgm:t>
    </dgm:pt>
    <dgm:pt modelId="{3A3B506A-A008-481A-A51F-7D23F23C9843}" type="pres">
      <dgm:prSet presAssocID="{2D0992BA-3FF3-42F5-85A8-75E6FC7B78E8}" presName="childText" presStyleLbl="bgAcc1" presStyleIdx="3" presStyleCnt="6">
        <dgm:presLayoutVars>
          <dgm:bulletEnabled val="1"/>
        </dgm:presLayoutVars>
      </dgm:prSet>
      <dgm:spPr/>
      <dgm:t>
        <a:bodyPr/>
        <a:lstStyle/>
        <a:p>
          <a:endParaRPr lang="vi-VN"/>
        </a:p>
      </dgm:t>
    </dgm:pt>
    <dgm:pt modelId="{DACD00AE-674D-48B5-BA4F-154F2EE69843}" type="pres">
      <dgm:prSet presAssocID="{3B1507FB-F38C-49B5-92B1-8E2C91EDDAC3}" presName="root" presStyleCnt="0"/>
      <dgm:spPr/>
    </dgm:pt>
    <dgm:pt modelId="{36290016-77E7-4B37-BD63-0575745BD6D6}" type="pres">
      <dgm:prSet presAssocID="{3B1507FB-F38C-49B5-92B1-8E2C91EDDAC3}" presName="rootComposite" presStyleCnt="0"/>
      <dgm:spPr/>
    </dgm:pt>
    <dgm:pt modelId="{641BE29F-91BE-43CE-B61B-838F42EF4C3B}" type="pres">
      <dgm:prSet presAssocID="{3B1507FB-F38C-49B5-92B1-8E2C91EDDAC3}" presName="rootText" presStyleLbl="node1" presStyleIdx="2" presStyleCnt="3"/>
      <dgm:spPr/>
      <dgm:t>
        <a:bodyPr/>
        <a:lstStyle/>
        <a:p>
          <a:endParaRPr lang="vi-VN"/>
        </a:p>
      </dgm:t>
    </dgm:pt>
    <dgm:pt modelId="{7E5FA2B5-B026-4E5E-B4F8-C8F7234AD7C9}" type="pres">
      <dgm:prSet presAssocID="{3B1507FB-F38C-49B5-92B1-8E2C91EDDAC3}" presName="rootConnector" presStyleLbl="node1" presStyleIdx="2" presStyleCnt="3"/>
      <dgm:spPr/>
      <dgm:t>
        <a:bodyPr/>
        <a:lstStyle/>
        <a:p>
          <a:endParaRPr lang="vi-VN"/>
        </a:p>
      </dgm:t>
    </dgm:pt>
    <dgm:pt modelId="{86E63E6F-044C-4AF8-9FD0-6109A803F0B8}" type="pres">
      <dgm:prSet presAssocID="{3B1507FB-F38C-49B5-92B1-8E2C91EDDAC3}" presName="childShape" presStyleCnt="0"/>
      <dgm:spPr/>
    </dgm:pt>
    <dgm:pt modelId="{029DA5B4-3163-41AA-96B1-89FEE09DE378}" type="pres">
      <dgm:prSet presAssocID="{01411DA6-8E42-40DB-A1B2-EF22FB147F97}" presName="Name13" presStyleLbl="parChTrans1D2" presStyleIdx="4" presStyleCnt="6"/>
      <dgm:spPr/>
      <dgm:t>
        <a:bodyPr/>
        <a:lstStyle/>
        <a:p>
          <a:endParaRPr lang="vi-VN"/>
        </a:p>
      </dgm:t>
    </dgm:pt>
    <dgm:pt modelId="{6CC00365-AC50-4947-BDFD-C8E6A9985689}" type="pres">
      <dgm:prSet presAssocID="{90EECD5E-B7B1-4F78-B7AF-3E57E2549FFA}" presName="childText" presStyleLbl="bgAcc1" presStyleIdx="4" presStyleCnt="6">
        <dgm:presLayoutVars>
          <dgm:bulletEnabled val="1"/>
        </dgm:presLayoutVars>
      </dgm:prSet>
      <dgm:spPr/>
      <dgm:t>
        <a:bodyPr/>
        <a:lstStyle/>
        <a:p>
          <a:endParaRPr lang="vi-VN"/>
        </a:p>
      </dgm:t>
    </dgm:pt>
    <dgm:pt modelId="{D7B39061-9C8E-4AF4-99BA-CD598E68039E}" type="pres">
      <dgm:prSet presAssocID="{275FB124-FCB9-4A8D-9120-A82B8A11380A}" presName="Name13" presStyleLbl="parChTrans1D2" presStyleIdx="5" presStyleCnt="6"/>
      <dgm:spPr/>
      <dgm:t>
        <a:bodyPr/>
        <a:lstStyle/>
        <a:p>
          <a:endParaRPr lang="vi-VN"/>
        </a:p>
      </dgm:t>
    </dgm:pt>
    <dgm:pt modelId="{087B695B-4B5C-41DD-B5FF-E6A823A3CF31}" type="pres">
      <dgm:prSet presAssocID="{7FEC8D79-1F43-4735-B353-FDDEB7069E56}" presName="childText" presStyleLbl="bgAcc1" presStyleIdx="5" presStyleCnt="6">
        <dgm:presLayoutVars>
          <dgm:bulletEnabled val="1"/>
        </dgm:presLayoutVars>
      </dgm:prSet>
      <dgm:spPr/>
      <dgm:t>
        <a:bodyPr/>
        <a:lstStyle/>
        <a:p>
          <a:endParaRPr lang="vi-VN"/>
        </a:p>
      </dgm:t>
    </dgm:pt>
  </dgm:ptLst>
  <dgm:cxnLst>
    <dgm:cxn modelId="{5F1D3742-47F8-476D-90CC-96DFBE15E948}" type="presOf" srcId="{3B1507FB-F38C-49B5-92B1-8E2C91EDDAC3}" destId="{7E5FA2B5-B026-4E5E-B4F8-C8F7234AD7C9}" srcOrd="1" destOrd="0" presId="urn:microsoft.com/office/officeart/2005/8/layout/hierarchy3"/>
    <dgm:cxn modelId="{E79333A2-45CA-418C-BC37-E36E0594B803}" type="presOf" srcId="{90EECD5E-B7B1-4F78-B7AF-3E57E2549FFA}" destId="{6CC00365-AC50-4947-BDFD-C8E6A9985689}" srcOrd="0" destOrd="0" presId="urn:microsoft.com/office/officeart/2005/8/layout/hierarchy3"/>
    <dgm:cxn modelId="{EF15D046-49BC-49E4-A837-2A379453D5A5}" srcId="{615EED8F-E8D4-432B-A723-5DEF3C4F2D12}" destId="{662A3E7A-EE66-476C-AC03-DDD2CE805C6E}" srcOrd="0" destOrd="0" parTransId="{AC068915-9DFA-4A74-BE27-08CBAFDFF830}" sibTransId="{DE490032-AFCD-44FD-9687-EDB2F86E396D}"/>
    <dgm:cxn modelId="{86BA9451-2B14-49B2-8D1B-14553A346637}" type="presOf" srcId="{01411DA6-8E42-40DB-A1B2-EF22FB147F97}" destId="{029DA5B4-3163-41AA-96B1-89FEE09DE378}" srcOrd="0" destOrd="0" presId="urn:microsoft.com/office/officeart/2005/8/layout/hierarchy3"/>
    <dgm:cxn modelId="{02DD47E4-2F4E-449B-A183-C21DFD4CB6DF}" type="presOf" srcId="{662A3E7A-EE66-476C-AC03-DDD2CE805C6E}" destId="{94BA529F-4593-429C-8550-2720629C7531}" srcOrd="1" destOrd="0" presId="urn:microsoft.com/office/officeart/2005/8/layout/hierarchy3"/>
    <dgm:cxn modelId="{2F1DC823-A1B0-430F-9492-56232C8A3DB1}" type="presOf" srcId="{C585D7C7-4135-4E1B-AC6A-A347BE2B0E2B}" destId="{64B530A9-E555-4FDD-8993-C689EACCD7C4}" srcOrd="0" destOrd="0" presId="urn:microsoft.com/office/officeart/2005/8/layout/hierarchy3"/>
    <dgm:cxn modelId="{0A8796B7-48BC-4BC1-99A4-DEA6D98114BB}" srcId="{662A3E7A-EE66-476C-AC03-DDD2CE805C6E}" destId="{5E122F9C-9B60-418F-8D74-6C1AD309C3C6}" srcOrd="0" destOrd="0" parTransId="{C585D7C7-4135-4E1B-AC6A-A347BE2B0E2B}" sibTransId="{0D4D0D3C-744F-4A91-A3E7-D8E1D6501335}"/>
    <dgm:cxn modelId="{858FFBBC-7857-4626-9FAA-BEEACAE215FB}" type="presOf" srcId="{275FB124-FCB9-4A8D-9120-A82B8A11380A}" destId="{D7B39061-9C8E-4AF4-99BA-CD598E68039E}" srcOrd="0" destOrd="0" presId="urn:microsoft.com/office/officeart/2005/8/layout/hierarchy3"/>
    <dgm:cxn modelId="{43531C0D-0F60-4235-90AD-9A811E444489}" type="presOf" srcId="{E3887614-6B7A-477D-980E-B66EF72A3C55}" destId="{C5337338-F8DA-4170-A52C-ACCE173151AD}" srcOrd="0" destOrd="0" presId="urn:microsoft.com/office/officeart/2005/8/layout/hierarchy3"/>
    <dgm:cxn modelId="{686CE05B-DCAD-4B50-80D5-2503C9930E9A}" type="presOf" srcId="{662A3E7A-EE66-476C-AC03-DDD2CE805C6E}" destId="{6CEAF045-223B-4826-BF00-FEB8FE8C30EB}" srcOrd="0" destOrd="0" presId="urn:microsoft.com/office/officeart/2005/8/layout/hierarchy3"/>
    <dgm:cxn modelId="{AF41F67F-7DE4-47EF-9351-665323BC1BB0}" type="presOf" srcId="{CFCC1413-3B17-4B7D-B8B3-BFF2423D6175}" destId="{2D90BB1A-AAB9-404D-8D56-E9F1CE349FBD}" srcOrd="1" destOrd="0" presId="urn:microsoft.com/office/officeart/2005/8/layout/hierarchy3"/>
    <dgm:cxn modelId="{E54C47E3-AF45-4443-849D-21C69DAE9AF1}" type="presOf" srcId="{615EED8F-E8D4-432B-A723-5DEF3C4F2D12}" destId="{5C67A407-1D9F-4CA8-A82F-BFB735B34188}" srcOrd="0" destOrd="0" presId="urn:microsoft.com/office/officeart/2005/8/layout/hierarchy3"/>
    <dgm:cxn modelId="{DCA5A91F-4C62-4272-9296-87BE064B85BF}" type="presOf" srcId="{7FEC8D79-1F43-4735-B353-FDDEB7069E56}" destId="{087B695B-4B5C-41DD-B5FF-E6A823A3CF31}" srcOrd="0" destOrd="0" presId="urn:microsoft.com/office/officeart/2005/8/layout/hierarchy3"/>
    <dgm:cxn modelId="{A8B5F0A2-7E88-473A-889E-8DE6D0A5782C}" srcId="{615EED8F-E8D4-432B-A723-5DEF3C4F2D12}" destId="{CFCC1413-3B17-4B7D-B8B3-BFF2423D6175}" srcOrd="1" destOrd="0" parTransId="{77A3A899-ED21-4BD3-AAA5-8DF8767D5100}" sibTransId="{9D0CFE26-9B96-48A6-8DA2-0CA8541D55C8}"/>
    <dgm:cxn modelId="{158F7993-8E0E-45A2-9B49-8DDAED4CCF21}" type="presOf" srcId="{492C9FF8-8FF5-49AD-8F1A-B9A551896D29}" destId="{2E514D9B-976F-445D-B159-B057D6A3BCD2}" srcOrd="0" destOrd="0" presId="urn:microsoft.com/office/officeart/2005/8/layout/hierarchy3"/>
    <dgm:cxn modelId="{C6D908C7-6FE9-4810-AA7E-C4AD7C44D5D7}" srcId="{CFCC1413-3B17-4B7D-B8B3-BFF2423D6175}" destId="{D3D5BC82-B54F-45E3-9F64-8C3EC408CDCB}" srcOrd="0" destOrd="0" parTransId="{2BA6DAEB-44A9-4DAA-B7EF-DAC38234FB64}" sibTransId="{4E415885-2D4D-4287-96F4-E86FB3DDACFE}"/>
    <dgm:cxn modelId="{57839650-B3AC-49B6-BBE5-61C09040C1AA}" type="presOf" srcId="{D3D5BC82-B54F-45E3-9F64-8C3EC408CDCB}" destId="{C5B3E02D-7525-46D6-8CF5-E8F0EE4DDEE0}" srcOrd="0" destOrd="0" presId="urn:microsoft.com/office/officeart/2005/8/layout/hierarchy3"/>
    <dgm:cxn modelId="{B88D246E-B719-4C92-ACD8-D39189C82120}" type="presOf" srcId="{2D0992BA-3FF3-42F5-85A8-75E6FC7B78E8}" destId="{3A3B506A-A008-481A-A51F-7D23F23C9843}" srcOrd="0" destOrd="0" presId="urn:microsoft.com/office/officeart/2005/8/layout/hierarchy3"/>
    <dgm:cxn modelId="{51A9B9A1-2B41-4193-B099-19932933153B}" srcId="{3B1507FB-F38C-49B5-92B1-8E2C91EDDAC3}" destId="{90EECD5E-B7B1-4F78-B7AF-3E57E2549FFA}" srcOrd="0" destOrd="0" parTransId="{01411DA6-8E42-40DB-A1B2-EF22FB147F97}" sibTransId="{6F78A468-5F7D-4E0F-BDEA-6E46007C1006}"/>
    <dgm:cxn modelId="{35FE184C-2116-44C6-AC09-2D50BABCF123}" type="presOf" srcId="{CFCC1413-3B17-4B7D-B8B3-BFF2423D6175}" destId="{F8FB7065-20B0-4EC5-985B-DBBA1EAC02A4}" srcOrd="0" destOrd="0" presId="urn:microsoft.com/office/officeart/2005/8/layout/hierarchy3"/>
    <dgm:cxn modelId="{C250AEF1-2046-4ECE-8C1F-3B32D19D2418}" type="presOf" srcId="{5E122F9C-9B60-418F-8D74-6C1AD309C3C6}" destId="{8624A052-7646-4FAA-B5B7-7E43BF32D69F}" srcOrd="0" destOrd="0" presId="urn:microsoft.com/office/officeart/2005/8/layout/hierarchy3"/>
    <dgm:cxn modelId="{7133AD67-870C-4EF1-B3F3-660F4F6D8CA1}" srcId="{3B1507FB-F38C-49B5-92B1-8E2C91EDDAC3}" destId="{7FEC8D79-1F43-4735-B353-FDDEB7069E56}" srcOrd="1" destOrd="0" parTransId="{275FB124-FCB9-4A8D-9120-A82B8A11380A}" sibTransId="{BB926DD3-EE81-4DBF-BF85-B4F6F61D24FD}"/>
    <dgm:cxn modelId="{8C49102D-5AB1-4701-992B-CE9D8AC7B55A}" type="presOf" srcId="{2BA6DAEB-44A9-4DAA-B7EF-DAC38234FB64}" destId="{F2FAA98D-B893-4F35-A763-EA50F3D427A7}" srcOrd="0" destOrd="0" presId="urn:microsoft.com/office/officeart/2005/8/layout/hierarchy3"/>
    <dgm:cxn modelId="{65F96836-1158-47F5-95B1-D1BB1FEF82A3}" srcId="{CFCC1413-3B17-4B7D-B8B3-BFF2423D6175}" destId="{2D0992BA-3FF3-42F5-85A8-75E6FC7B78E8}" srcOrd="1" destOrd="0" parTransId="{E3887614-6B7A-477D-980E-B66EF72A3C55}" sibTransId="{41FFC21B-10CC-4D8D-B76C-DAB1CF89656D}"/>
    <dgm:cxn modelId="{24764E58-9938-4A18-B8A1-39F439306C9E}" type="presOf" srcId="{381A8045-70C4-4FC4-B868-81FA99664EA3}" destId="{ECA5017E-7F6E-472E-A93F-054F8B9C0AC6}" srcOrd="0" destOrd="0" presId="urn:microsoft.com/office/officeart/2005/8/layout/hierarchy3"/>
    <dgm:cxn modelId="{9A99FCD8-2CE0-444B-B638-DB3F58BBE3E8}" srcId="{615EED8F-E8D4-432B-A723-5DEF3C4F2D12}" destId="{3B1507FB-F38C-49B5-92B1-8E2C91EDDAC3}" srcOrd="2" destOrd="0" parTransId="{A91D0E49-B089-4405-9122-D30E838B730D}" sibTransId="{38B23974-2A69-4E6B-98E8-64AC7FF4C196}"/>
    <dgm:cxn modelId="{A59846ED-B1B4-4DD3-9FD0-696934728CF0}" type="presOf" srcId="{3B1507FB-F38C-49B5-92B1-8E2C91EDDAC3}" destId="{641BE29F-91BE-43CE-B61B-838F42EF4C3B}" srcOrd="0" destOrd="0" presId="urn:microsoft.com/office/officeart/2005/8/layout/hierarchy3"/>
    <dgm:cxn modelId="{F74CF601-5F83-4044-A525-3A381A7FA19F}" srcId="{662A3E7A-EE66-476C-AC03-DDD2CE805C6E}" destId="{381A8045-70C4-4FC4-B868-81FA99664EA3}" srcOrd="1" destOrd="0" parTransId="{492C9FF8-8FF5-49AD-8F1A-B9A551896D29}" sibTransId="{C74E033D-F1D8-4FA9-B700-2D1273DA190A}"/>
    <dgm:cxn modelId="{59F6E400-F297-4872-93D4-F0B592A52DBA}" type="presParOf" srcId="{5C67A407-1D9F-4CA8-A82F-BFB735B34188}" destId="{32079336-1318-479D-B516-834AAE530E05}" srcOrd="0" destOrd="0" presId="urn:microsoft.com/office/officeart/2005/8/layout/hierarchy3"/>
    <dgm:cxn modelId="{F4CB6ABD-E19B-469D-869F-4939D15115C5}" type="presParOf" srcId="{32079336-1318-479D-B516-834AAE530E05}" destId="{66D9FD21-A779-414D-9569-CB35DC7B2ED8}" srcOrd="0" destOrd="0" presId="urn:microsoft.com/office/officeart/2005/8/layout/hierarchy3"/>
    <dgm:cxn modelId="{398B3420-3251-4DA8-B09D-0177ECA2E811}" type="presParOf" srcId="{66D9FD21-A779-414D-9569-CB35DC7B2ED8}" destId="{6CEAF045-223B-4826-BF00-FEB8FE8C30EB}" srcOrd="0" destOrd="0" presId="urn:microsoft.com/office/officeart/2005/8/layout/hierarchy3"/>
    <dgm:cxn modelId="{518C7E07-C81E-47C5-8425-EAF48E134D19}" type="presParOf" srcId="{66D9FD21-A779-414D-9569-CB35DC7B2ED8}" destId="{94BA529F-4593-429C-8550-2720629C7531}" srcOrd="1" destOrd="0" presId="urn:microsoft.com/office/officeart/2005/8/layout/hierarchy3"/>
    <dgm:cxn modelId="{67A6F7FE-E523-43C4-A3F1-5D304B6A2FF0}" type="presParOf" srcId="{32079336-1318-479D-B516-834AAE530E05}" destId="{EE72C624-F81D-4B39-9FF8-3E6DF1CC6414}" srcOrd="1" destOrd="0" presId="urn:microsoft.com/office/officeart/2005/8/layout/hierarchy3"/>
    <dgm:cxn modelId="{A147C8CA-F8B8-459B-8A13-4D33B5D1CE38}" type="presParOf" srcId="{EE72C624-F81D-4B39-9FF8-3E6DF1CC6414}" destId="{64B530A9-E555-4FDD-8993-C689EACCD7C4}" srcOrd="0" destOrd="0" presId="urn:microsoft.com/office/officeart/2005/8/layout/hierarchy3"/>
    <dgm:cxn modelId="{20835057-0703-458E-ABE0-7E709286EFE3}" type="presParOf" srcId="{EE72C624-F81D-4B39-9FF8-3E6DF1CC6414}" destId="{8624A052-7646-4FAA-B5B7-7E43BF32D69F}" srcOrd="1" destOrd="0" presId="urn:microsoft.com/office/officeart/2005/8/layout/hierarchy3"/>
    <dgm:cxn modelId="{D339826B-5EC8-4337-BA2A-ECCEFFC2224E}" type="presParOf" srcId="{EE72C624-F81D-4B39-9FF8-3E6DF1CC6414}" destId="{2E514D9B-976F-445D-B159-B057D6A3BCD2}" srcOrd="2" destOrd="0" presId="urn:microsoft.com/office/officeart/2005/8/layout/hierarchy3"/>
    <dgm:cxn modelId="{0DA7C5F1-53E1-49D8-9A57-1AACA0AAC2B9}" type="presParOf" srcId="{EE72C624-F81D-4B39-9FF8-3E6DF1CC6414}" destId="{ECA5017E-7F6E-472E-A93F-054F8B9C0AC6}" srcOrd="3" destOrd="0" presId="urn:microsoft.com/office/officeart/2005/8/layout/hierarchy3"/>
    <dgm:cxn modelId="{41CEE940-393F-4613-8BFA-D09FED9E912F}" type="presParOf" srcId="{5C67A407-1D9F-4CA8-A82F-BFB735B34188}" destId="{00480957-7C65-4101-9687-3CDCB318A609}" srcOrd="1" destOrd="0" presId="urn:microsoft.com/office/officeart/2005/8/layout/hierarchy3"/>
    <dgm:cxn modelId="{DD8F57FA-B739-4771-AF14-2AD9CCB0B690}" type="presParOf" srcId="{00480957-7C65-4101-9687-3CDCB318A609}" destId="{9D0AD4F0-365F-4A68-8D5D-50506CFB8B2C}" srcOrd="0" destOrd="0" presId="urn:microsoft.com/office/officeart/2005/8/layout/hierarchy3"/>
    <dgm:cxn modelId="{36287050-0211-45FA-8FB3-BA1EA4FD8D3D}" type="presParOf" srcId="{9D0AD4F0-365F-4A68-8D5D-50506CFB8B2C}" destId="{F8FB7065-20B0-4EC5-985B-DBBA1EAC02A4}" srcOrd="0" destOrd="0" presId="urn:microsoft.com/office/officeart/2005/8/layout/hierarchy3"/>
    <dgm:cxn modelId="{20F6ADAA-5553-4BB9-B3B1-DE7A96C3A8AC}" type="presParOf" srcId="{9D0AD4F0-365F-4A68-8D5D-50506CFB8B2C}" destId="{2D90BB1A-AAB9-404D-8D56-E9F1CE349FBD}" srcOrd="1" destOrd="0" presId="urn:microsoft.com/office/officeart/2005/8/layout/hierarchy3"/>
    <dgm:cxn modelId="{D10A546D-9A6D-4568-AFD0-68ED5EAF6123}" type="presParOf" srcId="{00480957-7C65-4101-9687-3CDCB318A609}" destId="{1120FF05-6941-4DBB-8185-0AEFAFE58F22}" srcOrd="1" destOrd="0" presId="urn:microsoft.com/office/officeart/2005/8/layout/hierarchy3"/>
    <dgm:cxn modelId="{6E70DC5B-2099-4196-A8BD-2EE02252C736}" type="presParOf" srcId="{1120FF05-6941-4DBB-8185-0AEFAFE58F22}" destId="{F2FAA98D-B893-4F35-A763-EA50F3D427A7}" srcOrd="0" destOrd="0" presId="urn:microsoft.com/office/officeart/2005/8/layout/hierarchy3"/>
    <dgm:cxn modelId="{AD0ABDB4-1621-4E57-A697-43E62DA4F650}" type="presParOf" srcId="{1120FF05-6941-4DBB-8185-0AEFAFE58F22}" destId="{C5B3E02D-7525-46D6-8CF5-E8F0EE4DDEE0}" srcOrd="1" destOrd="0" presId="urn:microsoft.com/office/officeart/2005/8/layout/hierarchy3"/>
    <dgm:cxn modelId="{102B2DEC-6187-4F00-A98D-CE244C588647}" type="presParOf" srcId="{1120FF05-6941-4DBB-8185-0AEFAFE58F22}" destId="{C5337338-F8DA-4170-A52C-ACCE173151AD}" srcOrd="2" destOrd="0" presId="urn:microsoft.com/office/officeart/2005/8/layout/hierarchy3"/>
    <dgm:cxn modelId="{65398859-7CB9-4299-8266-F25C79F11323}" type="presParOf" srcId="{1120FF05-6941-4DBB-8185-0AEFAFE58F22}" destId="{3A3B506A-A008-481A-A51F-7D23F23C9843}" srcOrd="3" destOrd="0" presId="urn:microsoft.com/office/officeart/2005/8/layout/hierarchy3"/>
    <dgm:cxn modelId="{C74129D8-2105-46B9-B4F5-3FDA3D863132}" type="presParOf" srcId="{5C67A407-1D9F-4CA8-A82F-BFB735B34188}" destId="{DACD00AE-674D-48B5-BA4F-154F2EE69843}" srcOrd="2" destOrd="0" presId="urn:microsoft.com/office/officeart/2005/8/layout/hierarchy3"/>
    <dgm:cxn modelId="{C4DEB0C0-F2A2-43CF-95EC-55AABBFBB818}" type="presParOf" srcId="{DACD00AE-674D-48B5-BA4F-154F2EE69843}" destId="{36290016-77E7-4B37-BD63-0575745BD6D6}" srcOrd="0" destOrd="0" presId="urn:microsoft.com/office/officeart/2005/8/layout/hierarchy3"/>
    <dgm:cxn modelId="{535D8571-4334-4A77-821A-0FC37963C386}" type="presParOf" srcId="{36290016-77E7-4B37-BD63-0575745BD6D6}" destId="{641BE29F-91BE-43CE-B61B-838F42EF4C3B}" srcOrd="0" destOrd="0" presId="urn:microsoft.com/office/officeart/2005/8/layout/hierarchy3"/>
    <dgm:cxn modelId="{823C0B3B-584B-4BFE-BCD4-53832D5F7516}" type="presParOf" srcId="{36290016-77E7-4B37-BD63-0575745BD6D6}" destId="{7E5FA2B5-B026-4E5E-B4F8-C8F7234AD7C9}" srcOrd="1" destOrd="0" presId="urn:microsoft.com/office/officeart/2005/8/layout/hierarchy3"/>
    <dgm:cxn modelId="{C2C68D2D-9372-4603-8A02-3EA4A96EC0CD}" type="presParOf" srcId="{DACD00AE-674D-48B5-BA4F-154F2EE69843}" destId="{86E63E6F-044C-4AF8-9FD0-6109A803F0B8}" srcOrd="1" destOrd="0" presId="urn:microsoft.com/office/officeart/2005/8/layout/hierarchy3"/>
    <dgm:cxn modelId="{F4C4F733-9557-4FF6-8553-C93DD80A5AE9}" type="presParOf" srcId="{86E63E6F-044C-4AF8-9FD0-6109A803F0B8}" destId="{029DA5B4-3163-41AA-96B1-89FEE09DE378}" srcOrd="0" destOrd="0" presId="urn:microsoft.com/office/officeart/2005/8/layout/hierarchy3"/>
    <dgm:cxn modelId="{D2A4296F-6FA9-4BC8-9682-F914A5BB9FC8}" type="presParOf" srcId="{86E63E6F-044C-4AF8-9FD0-6109A803F0B8}" destId="{6CC00365-AC50-4947-BDFD-C8E6A9985689}" srcOrd="1" destOrd="0" presId="urn:microsoft.com/office/officeart/2005/8/layout/hierarchy3"/>
    <dgm:cxn modelId="{B8D6203E-339A-492D-9969-D4D7D9668530}" type="presParOf" srcId="{86E63E6F-044C-4AF8-9FD0-6109A803F0B8}" destId="{D7B39061-9C8E-4AF4-99BA-CD598E68039E}" srcOrd="2" destOrd="0" presId="urn:microsoft.com/office/officeart/2005/8/layout/hierarchy3"/>
    <dgm:cxn modelId="{B27B3601-C450-46B5-88B6-D51A02933272}" type="presParOf" srcId="{86E63E6F-044C-4AF8-9FD0-6109A803F0B8}" destId="{087B695B-4B5C-41DD-B5FF-E6A823A3CF31}"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6D01F0-0620-42FA-AA02-2173AEA76DA4}"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US"/>
        </a:p>
      </dgm:t>
    </dgm:pt>
    <dgm:pt modelId="{F934527A-FC1E-4BBA-90A1-8651BAA387DB}">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3000" dirty="0" smtClean="0"/>
            <a:t>Data mining</a:t>
          </a:r>
          <a:endParaRPr lang="en-US" sz="3000" dirty="0"/>
        </a:p>
      </dgm:t>
    </dgm:pt>
    <dgm:pt modelId="{C6CD3194-B9F8-4DC7-9E70-A3855D15916C}" type="parTrans" cxnId="{093E4990-91C4-4842-A254-F027CCDE4D1B}">
      <dgm:prSet/>
      <dgm:spPr/>
      <dgm:t>
        <a:bodyPr/>
        <a:lstStyle/>
        <a:p>
          <a:endParaRPr lang="en-US"/>
        </a:p>
      </dgm:t>
    </dgm:pt>
    <dgm:pt modelId="{6893CB61-2F20-4873-B51D-976C04ADB8C3}" type="sibTrans" cxnId="{093E4990-91C4-4842-A254-F027CCDE4D1B}">
      <dgm:prSet/>
      <dgm:spPr/>
      <dgm:t>
        <a:bodyPr/>
        <a:lstStyle/>
        <a:p>
          <a:endParaRPr lang="en-US"/>
        </a:p>
      </dgm:t>
    </dgm:pt>
    <dgm:pt modelId="{099E2ACC-2C0A-4B5D-B1DF-F51A18CE5E19}">
      <dgm:prSet phldrT="[Text]" custT="1"/>
      <dgm:spP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dgm:spPr>
      <dgm:t>
        <a:bodyPr/>
        <a:lstStyle/>
        <a:p>
          <a:r>
            <a:rPr lang="en-US" sz="2000" dirty="0" smtClean="0"/>
            <a:t>Frequent Pattern</a:t>
          </a:r>
          <a:endParaRPr lang="en-US" sz="2000" dirty="0"/>
        </a:p>
      </dgm:t>
    </dgm:pt>
    <dgm:pt modelId="{0670E0C2-6FD3-442C-BB6C-430645EE0749}" type="parTrans" cxnId="{DF14BAC7-4DDA-4B8D-8593-98649BBE958C}">
      <dgm:prSet/>
      <dgm:spPr/>
      <dgm:t>
        <a:bodyPr/>
        <a:lstStyle/>
        <a:p>
          <a:endParaRPr lang="en-US"/>
        </a:p>
      </dgm:t>
    </dgm:pt>
    <dgm:pt modelId="{8BBEB5D6-3E2D-409D-A70D-0FB967FC4959}" type="sibTrans" cxnId="{DF14BAC7-4DDA-4B8D-8593-98649BBE958C}">
      <dgm:prSet/>
      <dgm:spPr/>
      <dgm:t>
        <a:bodyPr/>
        <a:lstStyle/>
        <a:p>
          <a:endParaRPr lang="en-US"/>
        </a:p>
      </dgm:t>
    </dgm:pt>
    <dgm:pt modelId="{B8F16E0B-21BF-4383-8D71-8F71F7F4D516}">
      <dgm:prSet phldrT="[Text]" custT="1">
        <dgm:style>
          <a:lnRef idx="1">
            <a:schemeClr val="accent2"/>
          </a:lnRef>
          <a:fillRef idx="3">
            <a:schemeClr val="accent2"/>
          </a:fillRef>
          <a:effectRef idx="2">
            <a:schemeClr val="accent2"/>
          </a:effectRef>
          <a:fontRef idx="minor">
            <a:schemeClr val="lt1"/>
          </a:fontRef>
        </dgm:style>
      </dgm:prSet>
      <dgm:spPr>
        <a:gradFill flip="none" rotWithShape="0">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dgm:spPr>
      <dgm:t>
        <a:bodyPr/>
        <a:lstStyle/>
        <a:p>
          <a:r>
            <a:rPr lang="en-US" sz="2000" dirty="0" smtClean="0"/>
            <a:t>Clustering</a:t>
          </a:r>
          <a:endParaRPr lang="en-US" sz="2000" dirty="0"/>
        </a:p>
      </dgm:t>
    </dgm:pt>
    <dgm:pt modelId="{33F43B46-2847-4D7A-9EC9-46504F274599}" type="parTrans" cxnId="{DF48F8F3-DA76-4BFA-8AA5-857BAAA68EF3}">
      <dgm:prSet/>
      <dgm:spPr/>
      <dgm:t>
        <a:bodyPr/>
        <a:lstStyle/>
        <a:p>
          <a:endParaRPr lang="en-US"/>
        </a:p>
      </dgm:t>
    </dgm:pt>
    <dgm:pt modelId="{22BB7328-5D32-4EF8-B0D5-2434720C93C1}" type="sibTrans" cxnId="{DF48F8F3-DA76-4BFA-8AA5-857BAAA68EF3}">
      <dgm:prSet/>
      <dgm:spPr/>
      <dgm:t>
        <a:bodyPr/>
        <a:lstStyle/>
        <a:p>
          <a:endParaRPr lang="en-US"/>
        </a:p>
      </dgm:t>
    </dgm:pt>
    <dgm:pt modelId="{732E38FC-A187-4B7D-B1F2-E0BE9F66536C}">
      <dgm:prSet phldrT="[Text]"/>
      <dgm:spPr/>
      <dgm:t>
        <a:bodyPr/>
        <a:lstStyle/>
        <a:p>
          <a:endParaRPr lang="vi-VN"/>
        </a:p>
      </dgm:t>
    </dgm:pt>
    <dgm:pt modelId="{11031FA3-7F89-4385-A1D9-91CA00A5F153}" type="parTrans" cxnId="{55B0CE72-B50F-4046-AD22-B1D602B3435B}">
      <dgm:prSet/>
      <dgm:spPr/>
      <dgm:t>
        <a:bodyPr/>
        <a:lstStyle/>
        <a:p>
          <a:endParaRPr lang="en-US"/>
        </a:p>
      </dgm:t>
    </dgm:pt>
    <dgm:pt modelId="{7C16DCDE-5E80-4FC7-A5EF-40AAAEF59416}" type="sibTrans" cxnId="{55B0CE72-B50F-4046-AD22-B1D602B3435B}">
      <dgm:prSet/>
      <dgm:spPr/>
      <dgm:t>
        <a:bodyPr/>
        <a:lstStyle/>
        <a:p>
          <a:endParaRPr lang="en-US"/>
        </a:p>
      </dgm:t>
    </dgm:pt>
    <dgm:pt modelId="{6E743BD7-4519-4367-B666-B9AB4797B1DD}">
      <dgm:prSet phldrT="[Text]"/>
      <dgm:spPr/>
      <dgm:t>
        <a:bodyPr/>
        <a:lstStyle/>
        <a:p>
          <a:endParaRPr lang="vi-VN"/>
        </a:p>
      </dgm:t>
    </dgm:pt>
    <dgm:pt modelId="{64DB5B00-4EA4-480B-9FE8-29C624655D04}" type="parTrans" cxnId="{97AA1DC7-DF74-4BC4-84DC-8AF8BD7F4EE2}">
      <dgm:prSet/>
      <dgm:spPr/>
      <dgm:t>
        <a:bodyPr/>
        <a:lstStyle/>
        <a:p>
          <a:endParaRPr lang="en-US"/>
        </a:p>
      </dgm:t>
    </dgm:pt>
    <dgm:pt modelId="{D064133B-ABA3-4C87-ABB1-648D8CE38234}" type="sibTrans" cxnId="{97AA1DC7-DF74-4BC4-84DC-8AF8BD7F4EE2}">
      <dgm:prSet/>
      <dgm:spPr/>
      <dgm:t>
        <a:bodyPr/>
        <a:lstStyle/>
        <a:p>
          <a:endParaRPr lang="en-US"/>
        </a:p>
      </dgm:t>
    </dgm:pt>
    <dgm:pt modelId="{7A1DB114-D1CE-4E48-BC58-054172E4939F}">
      <dgm:prSet phldrT="[Text]" custT="1"/>
      <dgm:spPr>
        <a:gradFill flip="none" rotWithShape="0">
          <a:gsLst>
            <a:gs pos="0">
              <a:srgbClr val="FF5050">
                <a:shade val="30000"/>
                <a:satMod val="115000"/>
              </a:srgbClr>
            </a:gs>
            <a:gs pos="50000">
              <a:srgbClr val="FF5050">
                <a:shade val="67500"/>
                <a:satMod val="115000"/>
              </a:srgbClr>
            </a:gs>
            <a:gs pos="100000">
              <a:srgbClr val="FF5050">
                <a:shade val="100000"/>
                <a:satMod val="115000"/>
              </a:srgbClr>
            </a:gs>
          </a:gsLst>
          <a:path path="circle">
            <a:fillToRect l="100000" t="100000"/>
          </a:path>
          <a:tileRect r="-100000" b="-100000"/>
        </a:gradFill>
      </dgm:spPr>
      <dgm:t>
        <a:bodyPr/>
        <a:lstStyle/>
        <a:p>
          <a:r>
            <a:rPr lang="en-US" sz="2000" dirty="0" smtClean="0"/>
            <a:t>Outlier</a:t>
          </a:r>
          <a:endParaRPr lang="en-US" sz="2000" dirty="0"/>
        </a:p>
      </dgm:t>
    </dgm:pt>
    <dgm:pt modelId="{56B165BD-5EA2-4517-AC01-5F523962EA67}" type="parTrans" cxnId="{6CE23192-22A4-4459-9251-3F79B74BB3B7}">
      <dgm:prSet/>
      <dgm:spPr/>
      <dgm:t>
        <a:bodyPr/>
        <a:lstStyle/>
        <a:p>
          <a:endParaRPr lang="en-US"/>
        </a:p>
      </dgm:t>
    </dgm:pt>
    <dgm:pt modelId="{7D6EF550-E789-4ED3-A08B-4D245C7161D5}" type="sibTrans" cxnId="{6CE23192-22A4-4459-9251-3F79B74BB3B7}">
      <dgm:prSet/>
      <dgm:spPr/>
      <dgm:t>
        <a:bodyPr/>
        <a:lstStyle/>
        <a:p>
          <a:endParaRPr lang="en-US"/>
        </a:p>
      </dgm:t>
    </dgm:pt>
    <dgm:pt modelId="{C7E9C067-29A0-41C5-A16B-DFC69B57C7E0}">
      <dgm:prSet phldrT="[Text]" custT="1"/>
      <dgm:spPr>
        <a:gradFill flip="none" rotWithShape="0">
          <a:gsLst>
            <a:gs pos="0">
              <a:srgbClr val="E64E23">
                <a:shade val="30000"/>
                <a:satMod val="115000"/>
              </a:srgbClr>
            </a:gs>
            <a:gs pos="50000">
              <a:srgbClr val="E64E23">
                <a:shade val="67500"/>
                <a:satMod val="115000"/>
              </a:srgbClr>
            </a:gs>
            <a:gs pos="100000">
              <a:srgbClr val="E64E23">
                <a:shade val="100000"/>
                <a:satMod val="115000"/>
              </a:srgbClr>
            </a:gs>
          </a:gsLst>
          <a:path path="circle">
            <a:fillToRect l="100000" t="100000"/>
          </a:path>
          <a:tileRect r="-100000" b="-100000"/>
        </a:gradFill>
      </dgm:spPr>
      <dgm:t>
        <a:bodyPr/>
        <a:lstStyle/>
        <a:p>
          <a:r>
            <a:rPr lang="en-US" sz="2000" dirty="0" smtClean="0"/>
            <a:t>Classification</a:t>
          </a:r>
          <a:endParaRPr lang="en-US" sz="2000" dirty="0"/>
        </a:p>
      </dgm:t>
    </dgm:pt>
    <dgm:pt modelId="{FEA81E97-CDAC-4F40-BAA4-6E0E6FF4C584}" type="parTrans" cxnId="{20251A98-5979-4212-ACB5-92710CE63EDC}">
      <dgm:prSet/>
      <dgm:spPr/>
      <dgm:t>
        <a:bodyPr/>
        <a:lstStyle/>
        <a:p>
          <a:endParaRPr lang="en-US"/>
        </a:p>
      </dgm:t>
    </dgm:pt>
    <dgm:pt modelId="{FC808C1F-2953-473C-8D2D-DF08B641E8F5}" type="sibTrans" cxnId="{20251A98-5979-4212-ACB5-92710CE63EDC}">
      <dgm:prSet/>
      <dgm:spPr/>
      <dgm:t>
        <a:bodyPr/>
        <a:lstStyle/>
        <a:p>
          <a:endParaRPr lang="en-US"/>
        </a:p>
      </dgm:t>
    </dgm:pt>
    <dgm:pt modelId="{131A9476-C076-40AC-B8D2-D833DB804FB9}" type="pres">
      <dgm:prSet presAssocID="{506D01F0-0620-42FA-AA02-2173AEA76DA4}" presName="Name0" presStyleCnt="0">
        <dgm:presLayoutVars>
          <dgm:chMax val="1"/>
          <dgm:chPref val="1"/>
        </dgm:presLayoutVars>
      </dgm:prSet>
      <dgm:spPr/>
      <dgm:t>
        <a:bodyPr/>
        <a:lstStyle/>
        <a:p>
          <a:endParaRPr lang="vi-VN"/>
        </a:p>
      </dgm:t>
    </dgm:pt>
    <dgm:pt modelId="{2CEF9764-EBAC-4E43-8315-D48659C5506E}" type="pres">
      <dgm:prSet presAssocID="{F934527A-FC1E-4BBA-90A1-8651BAA387DB}" presName="Parent" presStyleLbl="node0" presStyleIdx="0" presStyleCnt="1">
        <dgm:presLayoutVars>
          <dgm:chMax val="5"/>
          <dgm:chPref val="5"/>
        </dgm:presLayoutVars>
      </dgm:prSet>
      <dgm:spPr/>
      <dgm:t>
        <a:bodyPr/>
        <a:lstStyle/>
        <a:p>
          <a:endParaRPr lang="en-US"/>
        </a:p>
      </dgm:t>
    </dgm:pt>
    <dgm:pt modelId="{51C006F3-9BB6-44E6-85A7-DC26E3EC0378}" type="pres">
      <dgm:prSet presAssocID="{F934527A-FC1E-4BBA-90A1-8651BAA387DB}" presName="Accent1" presStyleLbl="node1" presStyleIdx="0" presStyleCnt="17"/>
      <dgm:spPr/>
    </dgm:pt>
    <dgm:pt modelId="{A01F7BAE-DF63-4FEC-B692-AC8F919A17F3}" type="pres">
      <dgm:prSet presAssocID="{F934527A-FC1E-4BBA-90A1-8651BAA387DB}" presName="Accent2" presStyleLbl="node1" presStyleIdx="1" presStyleCnt="17"/>
      <dgm:spPr/>
    </dgm:pt>
    <dgm:pt modelId="{F7FDD0CB-9A65-4F77-9F91-DD3EFB4C434F}" type="pres">
      <dgm:prSet presAssocID="{F934527A-FC1E-4BBA-90A1-8651BAA387DB}" presName="Accent3" presStyleLbl="node1" presStyleIdx="2" presStyleCnt="17"/>
      <dgm:spPr/>
    </dgm:pt>
    <dgm:pt modelId="{AF9AB140-F371-4C4B-A17A-A1468E08F708}" type="pres">
      <dgm:prSet presAssocID="{F934527A-FC1E-4BBA-90A1-8651BAA387DB}" presName="Accent4" presStyleLbl="node1" presStyleIdx="3" presStyleCnt="17"/>
      <dgm:spPr/>
    </dgm:pt>
    <dgm:pt modelId="{6F039651-0686-44E3-A1FF-646636D570AB}" type="pres">
      <dgm:prSet presAssocID="{F934527A-FC1E-4BBA-90A1-8651BAA387DB}" presName="Accent5" presStyleLbl="node1" presStyleIdx="4" presStyleCnt="17"/>
      <dgm:spPr/>
    </dgm:pt>
    <dgm:pt modelId="{A9343603-8564-4E2C-B0E9-DB63629A686E}" type="pres">
      <dgm:prSet presAssocID="{F934527A-FC1E-4BBA-90A1-8651BAA387DB}" presName="Accent6" presStyleLbl="node1" presStyleIdx="5" presStyleCnt="17"/>
      <dgm:spPr/>
    </dgm:pt>
    <dgm:pt modelId="{EDCA3210-BF4E-4A17-A66D-46E8E7CA1F36}" type="pres">
      <dgm:prSet presAssocID="{099E2ACC-2C0A-4B5D-B1DF-F51A18CE5E19}" presName="Child1" presStyleLbl="node1" presStyleIdx="6" presStyleCnt="17" custScaleX="144655" custScaleY="106101">
        <dgm:presLayoutVars>
          <dgm:chMax val="0"/>
          <dgm:chPref val="0"/>
        </dgm:presLayoutVars>
      </dgm:prSet>
      <dgm:spPr/>
      <dgm:t>
        <a:bodyPr/>
        <a:lstStyle/>
        <a:p>
          <a:endParaRPr lang="vi-VN"/>
        </a:p>
      </dgm:t>
    </dgm:pt>
    <dgm:pt modelId="{371E7186-A232-498B-A37A-02A5FD7B43F8}" type="pres">
      <dgm:prSet presAssocID="{099E2ACC-2C0A-4B5D-B1DF-F51A18CE5E19}" presName="Accent7" presStyleCnt="0"/>
      <dgm:spPr/>
    </dgm:pt>
    <dgm:pt modelId="{27858DFB-2499-429A-8671-B742D7E61A09}" type="pres">
      <dgm:prSet presAssocID="{099E2ACC-2C0A-4B5D-B1DF-F51A18CE5E19}" presName="AccentHold1" presStyleLbl="node1" presStyleIdx="7" presStyleCnt="17"/>
      <dgm:spPr/>
    </dgm:pt>
    <dgm:pt modelId="{A1EBF1C7-C116-42E3-9F7E-3F6BF71C7FBD}" type="pres">
      <dgm:prSet presAssocID="{099E2ACC-2C0A-4B5D-B1DF-F51A18CE5E19}" presName="Accent8" presStyleCnt="0"/>
      <dgm:spPr/>
    </dgm:pt>
    <dgm:pt modelId="{1BD325A7-4B03-4D0E-857C-1F92B164D648}" type="pres">
      <dgm:prSet presAssocID="{099E2ACC-2C0A-4B5D-B1DF-F51A18CE5E19}" presName="AccentHold2" presStyleLbl="node1" presStyleIdx="8" presStyleCnt="17"/>
      <dgm:spPr/>
    </dgm:pt>
    <dgm:pt modelId="{27D45759-7219-45F3-AB16-E58489D51E21}" type="pres">
      <dgm:prSet presAssocID="{B8F16E0B-21BF-4383-8D71-8F71F7F4D516}" presName="Child2" presStyleLbl="node1" presStyleIdx="9" presStyleCnt="17" custScaleX="170078" custScaleY="87154">
        <dgm:presLayoutVars>
          <dgm:chMax val="0"/>
          <dgm:chPref val="0"/>
        </dgm:presLayoutVars>
      </dgm:prSet>
      <dgm:spPr/>
      <dgm:t>
        <a:bodyPr/>
        <a:lstStyle/>
        <a:p>
          <a:endParaRPr lang="en-US"/>
        </a:p>
      </dgm:t>
    </dgm:pt>
    <dgm:pt modelId="{0FD9A9D3-98AC-4AB5-897C-8BE33C3ECA72}" type="pres">
      <dgm:prSet presAssocID="{B8F16E0B-21BF-4383-8D71-8F71F7F4D516}" presName="Accent9" presStyleCnt="0"/>
      <dgm:spPr/>
    </dgm:pt>
    <dgm:pt modelId="{287504A0-A95B-442F-B8CA-BE21BD5EF553}" type="pres">
      <dgm:prSet presAssocID="{B8F16E0B-21BF-4383-8D71-8F71F7F4D516}" presName="AccentHold1" presStyleLbl="node1" presStyleIdx="10" presStyleCnt="17"/>
      <dgm:spPr/>
    </dgm:pt>
    <dgm:pt modelId="{F92D959D-23AC-4304-9A29-27FF16061FF8}" type="pres">
      <dgm:prSet presAssocID="{B8F16E0B-21BF-4383-8D71-8F71F7F4D516}" presName="Accent10" presStyleCnt="0"/>
      <dgm:spPr/>
    </dgm:pt>
    <dgm:pt modelId="{1B73F48D-2AF0-444D-B388-28C98DB50F0D}" type="pres">
      <dgm:prSet presAssocID="{B8F16E0B-21BF-4383-8D71-8F71F7F4D516}" presName="AccentHold2" presStyleLbl="node1" presStyleIdx="11" presStyleCnt="17"/>
      <dgm:spPr/>
    </dgm:pt>
    <dgm:pt modelId="{8E674DC0-C6CF-41EF-978C-18E17D1921BA}" type="pres">
      <dgm:prSet presAssocID="{B8F16E0B-21BF-4383-8D71-8F71F7F4D516}" presName="Accent11" presStyleCnt="0"/>
      <dgm:spPr/>
    </dgm:pt>
    <dgm:pt modelId="{FAAF4E8A-77A3-4312-B8E6-D0CF5D8C7709}" type="pres">
      <dgm:prSet presAssocID="{B8F16E0B-21BF-4383-8D71-8F71F7F4D516}" presName="AccentHold3" presStyleLbl="node1" presStyleIdx="12" presStyleCnt="17"/>
      <dgm:spPr/>
    </dgm:pt>
    <dgm:pt modelId="{A287EE79-FD2A-4B34-BC21-EC24D3CEFBD6}" type="pres">
      <dgm:prSet presAssocID="{7A1DB114-D1CE-4E48-BC58-054172E4939F}" presName="Child3" presStyleLbl="node1" presStyleIdx="13" presStyleCnt="17" custScaleX="124461" custScaleY="98961" custLinFactNeighborY="3459">
        <dgm:presLayoutVars>
          <dgm:chMax val="0"/>
          <dgm:chPref val="0"/>
        </dgm:presLayoutVars>
      </dgm:prSet>
      <dgm:spPr/>
      <dgm:t>
        <a:bodyPr/>
        <a:lstStyle/>
        <a:p>
          <a:endParaRPr lang="vi-VN"/>
        </a:p>
      </dgm:t>
    </dgm:pt>
    <dgm:pt modelId="{32506D65-F6FE-4C8F-82FC-ECE1A239872D}" type="pres">
      <dgm:prSet presAssocID="{7A1DB114-D1CE-4E48-BC58-054172E4939F}" presName="Accent12" presStyleCnt="0"/>
      <dgm:spPr/>
    </dgm:pt>
    <dgm:pt modelId="{97E7B3A9-9B15-4B17-971A-A0DD8C83FD11}" type="pres">
      <dgm:prSet presAssocID="{7A1DB114-D1CE-4E48-BC58-054172E4939F}" presName="AccentHold1" presStyleLbl="node1" presStyleIdx="14" presStyleCnt="17"/>
      <dgm:spPr/>
    </dgm:pt>
    <dgm:pt modelId="{B7ABBCFF-F6A1-4AC9-955F-5C8B18D60F27}" type="pres">
      <dgm:prSet presAssocID="{C7E9C067-29A0-41C5-A16B-DFC69B57C7E0}" presName="Child4" presStyleLbl="node1" presStyleIdx="15" presStyleCnt="17" custScaleX="152671">
        <dgm:presLayoutVars>
          <dgm:chMax val="0"/>
          <dgm:chPref val="0"/>
        </dgm:presLayoutVars>
      </dgm:prSet>
      <dgm:spPr/>
      <dgm:t>
        <a:bodyPr/>
        <a:lstStyle/>
        <a:p>
          <a:endParaRPr lang="en-US"/>
        </a:p>
      </dgm:t>
    </dgm:pt>
    <dgm:pt modelId="{232F53F6-50AF-4392-B08C-9D77891FFC31}" type="pres">
      <dgm:prSet presAssocID="{C7E9C067-29A0-41C5-A16B-DFC69B57C7E0}" presName="Accent13" presStyleCnt="0"/>
      <dgm:spPr/>
    </dgm:pt>
    <dgm:pt modelId="{55750361-D211-4C42-AFA1-2156C04A6780}" type="pres">
      <dgm:prSet presAssocID="{C7E9C067-29A0-41C5-A16B-DFC69B57C7E0}" presName="AccentHold1" presStyleLbl="node1" presStyleIdx="16" presStyleCnt="17"/>
      <dgm:spPr/>
    </dgm:pt>
  </dgm:ptLst>
  <dgm:cxnLst>
    <dgm:cxn modelId="{97AA1DC7-DF74-4BC4-84DC-8AF8BD7F4EE2}" srcId="{506D01F0-0620-42FA-AA02-2173AEA76DA4}" destId="{6E743BD7-4519-4367-B666-B9AB4797B1DD}" srcOrd="2" destOrd="0" parTransId="{64DB5B00-4EA4-480B-9FE8-29C624655D04}" sibTransId="{D064133B-ABA3-4C87-ABB1-648D8CE38234}"/>
    <dgm:cxn modelId="{6CE23192-22A4-4459-9251-3F79B74BB3B7}" srcId="{F934527A-FC1E-4BBA-90A1-8651BAA387DB}" destId="{7A1DB114-D1CE-4E48-BC58-054172E4939F}" srcOrd="2" destOrd="0" parTransId="{56B165BD-5EA2-4517-AC01-5F523962EA67}" sibTransId="{7D6EF550-E789-4ED3-A08B-4D245C7161D5}"/>
    <dgm:cxn modelId="{A408B433-A990-4462-B03E-C626DCFECB79}" type="presOf" srcId="{F934527A-FC1E-4BBA-90A1-8651BAA387DB}" destId="{2CEF9764-EBAC-4E43-8315-D48659C5506E}" srcOrd="0" destOrd="0" presId="urn:microsoft.com/office/officeart/2009/3/layout/CircleRelationship"/>
    <dgm:cxn modelId="{093E4990-91C4-4842-A254-F027CCDE4D1B}" srcId="{506D01F0-0620-42FA-AA02-2173AEA76DA4}" destId="{F934527A-FC1E-4BBA-90A1-8651BAA387DB}" srcOrd="0" destOrd="0" parTransId="{C6CD3194-B9F8-4DC7-9E70-A3855D15916C}" sibTransId="{6893CB61-2F20-4873-B51D-976C04ADB8C3}"/>
    <dgm:cxn modelId="{893332B8-2AAC-4D1B-985E-84794680F5A8}" type="presOf" srcId="{099E2ACC-2C0A-4B5D-B1DF-F51A18CE5E19}" destId="{EDCA3210-BF4E-4A17-A66D-46E8E7CA1F36}" srcOrd="0" destOrd="0" presId="urn:microsoft.com/office/officeart/2009/3/layout/CircleRelationship"/>
    <dgm:cxn modelId="{DF48F8F3-DA76-4BFA-8AA5-857BAAA68EF3}" srcId="{F934527A-FC1E-4BBA-90A1-8651BAA387DB}" destId="{B8F16E0B-21BF-4383-8D71-8F71F7F4D516}" srcOrd="1" destOrd="0" parTransId="{33F43B46-2847-4D7A-9EC9-46504F274599}" sibTransId="{22BB7328-5D32-4EF8-B0D5-2434720C93C1}"/>
    <dgm:cxn modelId="{DF14BAC7-4DDA-4B8D-8593-98649BBE958C}" srcId="{F934527A-FC1E-4BBA-90A1-8651BAA387DB}" destId="{099E2ACC-2C0A-4B5D-B1DF-F51A18CE5E19}" srcOrd="0" destOrd="0" parTransId="{0670E0C2-6FD3-442C-BB6C-430645EE0749}" sibTransId="{8BBEB5D6-3E2D-409D-A70D-0FB967FC4959}"/>
    <dgm:cxn modelId="{55B0CE72-B50F-4046-AD22-B1D602B3435B}" srcId="{506D01F0-0620-42FA-AA02-2173AEA76DA4}" destId="{732E38FC-A187-4B7D-B1F2-E0BE9F66536C}" srcOrd="1" destOrd="0" parTransId="{11031FA3-7F89-4385-A1D9-91CA00A5F153}" sibTransId="{7C16DCDE-5E80-4FC7-A5EF-40AAAEF59416}"/>
    <dgm:cxn modelId="{394D371E-8114-491F-9BA2-BDA0EFDAF5B5}" type="presOf" srcId="{7A1DB114-D1CE-4E48-BC58-054172E4939F}" destId="{A287EE79-FD2A-4B34-BC21-EC24D3CEFBD6}" srcOrd="0" destOrd="0" presId="urn:microsoft.com/office/officeart/2009/3/layout/CircleRelationship"/>
    <dgm:cxn modelId="{417DD07E-ABF1-44D9-82D5-077D68BE9524}" type="presOf" srcId="{506D01F0-0620-42FA-AA02-2173AEA76DA4}" destId="{131A9476-C076-40AC-B8D2-D833DB804FB9}" srcOrd="0" destOrd="0" presId="urn:microsoft.com/office/officeart/2009/3/layout/CircleRelationship"/>
    <dgm:cxn modelId="{20251A98-5979-4212-ACB5-92710CE63EDC}" srcId="{F934527A-FC1E-4BBA-90A1-8651BAA387DB}" destId="{C7E9C067-29A0-41C5-A16B-DFC69B57C7E0}" srcOrd="3" destOrd="0" parTransId="{FEA81E97-CDAC-4F40-BAA4-6E0E6FF4C584}" sibTransId="{FC808C1F-2953-473C-8D2D-DF08B641E8F5}"/>
    <dgm:cxn modelId="{5344E8A1-C237-4920-ACF8-50EFE8F09320}" type="presOf" srcId="{C7E9C067-29A0-41C5-A16B-DFC69B57C7E0}" destId="{B7ABBCFF-F6A1-4AC9-955F-5C8B18D60F27}" srcOrd="0" destOrd="0" presId="urn:microsoft.com/office/officeart/2009/3/layout/CircleRelationship"/>
    <dgm:cxn modelId="{B55CB76E-3B1C-4740-9C13-CB7A8BC560CC}" type="presOf" srcId="{B8F16E0B-21BF-4383-8D71-8F71F7F4D516}" destId="{27D45759-7219-45F3-AB16-E58489D51E21}" srcOrd="0" destOrd="0" presId="urn:microsoft.com/office/officeart/2009/3/layout/CircleRelationship"/>
    <dgm:cxn modelId="{76C15D82-C2EE-433F-A15A-376B2BD6EE59}" type="presParOf" srcId="{131A9476-C076-40AC-B8D2-D833DB804FB9}" destId="{2CEF9764-EBAC-4E43-8315-D48659C5506E}" srcOrd="0" destOrd="0" presId="urn:microsoft.com/office/officeart/2009/3/layout/CircleRelationship"/>
    <dgm:cxn modelId="{71C8B16D-3342-47B8-AF43-653FD59E8F83}" type="presParOf" srcId="{131A9476-C076-40AC-B8D2-D833DB804FB9}" destId="{51C006F3-9BB6-44E6-85A7-DC26E3EC0378}" srcOrd="1" destOrd="0" presId="urn:microsoft.com/office/officeart/2009/3/layout/CircleRelationship"/>
    <dgm:cxn modelId="{A75DBB32-1EA3-4A9C-95A3-1AC95AF9A9C6}" type="presParOf" srcId="{131A9476-C076-40AC-B8D2-D833DB804FB9}" destId="{A01F7BAE-DF63-4FEC-B692-AC8F919A17F3}" srcOrd="2" destOrd="0" presId="urn:microsoft.com/office/officeart/2009/3/layout/CircleRelationship"/>
    <dgm:cxn modelId="{29100D1B-B2A2-4F28-8289-E87B786F7F58}" type="presParOf" srcId="{131A9476-C076-40AC-B8D2-D833DB804FB9}" destId="{F7FDD0CB-9A65-4F77-9F91-DD3EFB4C434F}" srcOrd="3" destOrd="0" presId="urn:microsoft.com/office/officeart/2009/3/layout/CircleRelationship"/>
    <dgm:cxn modelId="{A13A7935-E48D-43F6-BA93-ED9B50F7E44A}" type="presParOf" srcId="{131A9476-C076-40AC-B8D2-D833DB804FB9}" destId="{AF9AB140-F371-4C4B-A17A-A1468E08F708}" srcOrd="4" destOrd="0" presId="urn:microsoft.com/office/officeart/2009/3/layout/CircleRelationship"/>
    <dgm:cxn modelId="{B04DE208-9CF3-4647-951F-57DE29911210}" type="presParOf" srcId="{131A9476-C076-40AC-B8D2-D833DB804FB9}" destId="{6F039651-0686-44E3-A1FF-646636D570AB}" srcOrd="5" destOrd="0" presId="urn:microsoft.com/office/officeart/2009/3/layout/CircleRelationship"/>
    <dgm:cxn modelId="{1BEF82E5-44CB-4FF8-88BB-3861E7B12011}" type="presParOf" srcId="{131A9476-C076-40AC-B8D2-D833DB804FB9}" destId="{A9343603-8564-4E2C-B0E9-DB63629A686E}" srcOrd="6" destOrd="0" presId="urn:microsoft.com/office/officeart/2009/3/layout/CircleRelationship"/>
    <dgm:cxn modelId="{48FCF8F0-8914-4499-A88C-891361ED2490}" type="presParOf" srcId="{131A9476-C076-40AC-B8D2-D833DB804FB9}" destId="{EDCA3210-BF4E-4A17-A66D-46E8E7CA1F36}" srcOrd="7" destOrd="0" presId="urn:microsoft.com/office/officeart/2009/3/layout/CircleRelationship"/>
    <dgm:cxn modelId="{88B9EF43-6E12-4E20-9C73-73BA30948D6A}" type="presParOf" srcId="{131A9476-C076-40AC-B8D2-D833DB804FB9}" destId="{371E7186-A232-498B-A37A-02A5FD7B43F8}" srcOrd="8" destOrd="0" presId="urn:microsoft.com/office/officeart/2009/3/layout/CircleRelationship"/>
    <dgm:cxn modelId="{7760A253-B878-41AB-884B-6F836A56BA5C}" type="presParOf" srcId="{371E7186-A232-498B-A37A-02A5FD7B43F8}" destId="{27858DFB-2499-429A-8671-B742D7E61A09}" srcOrd="0" destOrd="0" presId="urn:microsoft.com/office/officeart/2009/3/layout/CircleRelationship"/>
    <dgm:cxn modelId="{B3AEE6F9-BCB8-4DD3-BC9D-DBA3CBFFFAE4}" type="presParOf" srcId="{131A9476-C076-40AC-B8D2-D833DB804FB9}" destId="{A1EBF1C7-C116-42E3-9F7E-3F6BF71C7FBD}" srcOrd="9" destOrd="0" presId="urn:microsoft.com/office/officeart/2009/3/layout/CircleRelationship"/>
    <dgm:cxn modelId="{211F4826-9179-4EFE-B965-AC3C81C8776B}" type="presParOf" srcId="{A1EBF1C7-C116-42E3-9F7E-3F6BF71C7FBD}" destId="{1BD325A7-4B03-4D0E-857C-1F92B164D648}" srcOrd="0" destOrd="0" presId="urn:microsoft.com/office/officeart/2009/3/layout/CircleRelationship"/>
    <dgm:cxn modelId="{43A74365-F5C8-4A75-A7A8-7D5F89F709A9}" type="presParOf" srcId="{131A9476-C076-40AC-B8D2-D833DB804FB9}" destId="{27D45759-7219-45F3-AB16-E58489D51E21}" srcOrd="10" destOrd="0" presId="urn:microsoft.com/office/officeart/2009/3/layout/CircleRelationship"/>
    <dgm:cxn modelId="{2E33CDFE-C459-4A82-9D46-BFD710108637}" type="presParOf" srcId="{131A9476-C076-40AC-B8D2-D833DB804FB9}" destId="{0FD9A9D3-98AC-4AB5-897C-8BE33C3ECA72}" srcOrd="11" destOrd="0" presId="urn:microsoft.com/office/officeart/2009/3/layout/CircleRelationship"/>
    <dgm:cxn modelId="{62AA530E-CE88-483B-9577-15E54B82CE83}" type="presParOf" srcId="{0FD9A9D3-98AC-4AB5-897C-8BE33C3ECA72}" destId="{287504A0-A95B-442F-B8CA-BE21BD5EF553}" srcOrd="0" destOrd="0" presId="urn:microsoft.com/office/officeart/2009/3/layout/CircleRelationship"/>
    <dgm:cxn modelId="{34D11B32-A5F2-48B5-BC2B-A3082DE82E42}" type="presParOf" srcId="{131A9476-C076-40AC-B8D2-D833DB804FB9}" destId="{F92D959D-23AC-4304-9A29-27FF16061FF8}" srcOrd="12" destOrd="0" presId="urn:microsoft.com/office/officeart/2009/3/layout/CircleRelationship"/>
    <dgm:cxn modelId="{934EBEC5-4F6C-4221-ACC8-A6A806A0582B}" type="presParOf" srcId="{F92D959D-23AC-4304-9A29-27FF16061FF8}" destId="{1B73F48D-2AF0-444D-B388-28C98DB50F0D}" srcOrd="0" destOrd="0" presId="urn:microsoft.com/office/officeart/2009/3/layout/CircleRelationship"/>
    <dgm:cxn modelId="{6681A293-BFF3-4236-A8B7-13117E8B4BD7}" type="presParOf" srcId="{131A9476-C076-40AC-B8D2-D833DB804FB9}" destId="{8E674DC0-C6CF-41EF-978C-18E17D1921BA}" srcOrd="13" destOrd="0" presId="urn:microsoft.com/office/officeart/2009/3/layout/CircleRelationship"/>
    <dgm:cxn modelId="{9F53FA2A-9BDF-4E94-8501-3268831A748F}" type="presParOf" srcId="{8E674DC0-C6CF-41EF-978C-18E17D1921BA}" destId="{FAAF4E8A-77A3-4312-B8E6-D0CF5D8C7709}" srcOrd="0" destOrd="0" presId="urn:microsoft.com/office/officeart/2009/3/layout/CircleRelationship"/>
    <dgm:cxn modelId="{857CE2E5-F18C-4543-9E29-D4E3BD5BA859}" type="presParOf" srcId="{131A9476-C076-40AC-B8D2-D833DB804FB9}" destId="{A287EE79-FD2A-4B34-BC21-EC24D3CEFBD6}" srcOrd="14" destOrd="0" presId="urn:microsoft.com/office/officeart/2009/3/layout/CircleRelationship"/>
    <dgm:cxn modelId="{15D5B89A-628E-4DEB-8BFF-C7F17045FE94}" type="presParOf" srcId="{131A9476-C076-40AC-B8D2-D833DB804FB9}" destId="{32506D65-F6FE-4C8F-82FC-ECE1A239872D}" srcOrd="15" destOrd="0" presId="urn:microsoft.com/office/officeart/2009/3/layout/CircleRelationship"/>
    <dgm:cxn modelId="{1E0EB105-7F70-411D-987B-A6BBE7BF44AC}" type="presParOf" srcId="{32506D65-F6FE-4C8F-82FC-ECE1A239872D}" destId="{97E7B3A9-9B15-4B17-971A-A0DD8C83FD11}" srcOrd="0" destOrd="0" presId="urn:microsoft.com/office/officeart/2009/3/layout/CircleRelationship"/>
    <dgm:cxn modelId="{0BAE069C-FFFD-408D-9CE8-2B8DB4035023}" type="presParOf" srcId="{131A9476-C076-40AC-B8D2-D833DB804FB9}" destId="{B7ABBCFF-F6A1-4AC9-955F-5C8B18D60F27}" srcOrd="16" destOrd="0" presId="urn:microsoft.com/office/officeart/2009/3/layout/CircleRelationship"/>
    <dgm:cxn modelId="{13B7233A-79ED-4791-BBDA-90853A1C7F7D}" type="presParOf" srcId="{131A9476-C076-40AC-B8D2-D833DB804FB9}" destId="{232F53F6-50AF-4392-B08C-9D77891FFC31}" srcOrd="17" destOrd="0" presId="urn:microsoft.com/office/officeart/2009/3/layout/CircleRelationship"/>
    <dgm:cxn modelId="{D862C799-90FD-426F-9097-47E774EA4A54}" type="presParOf" srcId="{232F53F6-50AF-4392-B08C-9D77891FFC31}" destId="{55750361-D211-4C42-AFA1-2156C04A6780}"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A9D83C-BE01-41B9-A968-55E812DD55F6}" type="doc">
      <dgm:prSet loTypeId="urn:microsoft.com/office/officeart/2005/8/layout/hierarchy3" loCatId="list" qsTypeId="urn:microsoft.com/office/officeart/2005/8/quickstyle/simple5" qsCatId="simple" csTypeId="urn:microsoft.com/office/officeart/2005/8/colors/colorful2" csCatId="colorful" phldr="1"/>
      <dgm:spPr/>
      <dgm:t>
        <a:bodyPr/>
        <a:lstStyle/>
        <a:p>
          <a:endParaRPr lang="vi-VN"/>
        </a:p>
      </dgm:t>
    </dgm:pt>
    <dgm:pt modelId="{835D237E-6515-47E1-9069-8D87D7328DA9}">
      <dgm:prSet phldrT="[Text]" custT="1"/>
      <dgm:spPr>
        <a:solidFill>
          <a:srgbClr val="E64E23"/>
        </a:solidFill>
        <a:ln>
          <a:solidFill>
            <a:srgbClr val="C00000"/>
          </a:solidFill>
        </a:ln>
      </dgm:spPr>
      <dgm:t>
        <a:bodyPr/>
        <a:lstStyle/>
        <a:p>
          <a:pPr algn="ctr"/>
          <a:r>
            <a:rPr lang="en-US" sz="1800" dirty="0" smtClean="0"/>
            <a:t>Data Flow</a:t>
          </a:r>
          <a:endParaRPr lang="vi-VN" sz="1800" dirty="0"/>
        </a:p>
      </dgm:t>
    </dgm:pt>
    <dgm:pt modelId="{456E1FBE-6A4C-4ECF-8F29-CC755A1BFB6B}" type="parTrans" cxnId="{755D8CFF-9F8C-4259-85B1-8943B9594471}">
      <dgm:prSet/>
      <dgm:spPr/>
      <dgm:t>
        <a:bodyPr/>
        <a:lstStyle/>
        <a:p>
          <a:pPr algn="ctr"/>
          <a:endParaRPr lang="vi-VN" sz="2000"/>
        </a:p>
      </dgm:t>
    </dgm:pt>
    <dgm:pt modelId="{132E0143-1A6B-4431-BBE9-7A4E0AA2A0A8}" type="sibTrans" cxnId="{755D8CFF-9F8C-4259-85B1-8943B9594471}">
      <dgm:prSet custT="1"/>
      <dgm:spPr/>
      <dgm:t>
        <a:bodyPr/>
        <a:lstStyle/>
        <a:p>
          <a:pPr algn="ctr"/>
          <a:endParaRPr lang="vi-VN" sz="1400"/>
        </a:p>
      </dgm:t>
    </dgm:pt>
    <dgm:pt modelId="{844026CA-4FCA-498F-A44D-D0F5AF04C9FA}">
      <dgm:prSet phldrT="[Text]" custT="1"/>
      <dgm:spPr>
        <a:solidFill>
          <a:srgbClr val="FF6600">
            <a:alpha val="90000"/>
          </a:srgbClr>
        </a:solidFill>
        <a:ln>
          <a:solidFill>
            <a:srgbClr val="FF3300"/>
          </a:solidFill>
        </a:ln>
      </dgm:spPr>
      <dgm:t>
        <a:bodyPr/>
        <a:lstStyle/>
        <a:p>
          <a:pPr algn="ctr"/>
          <a:r>
            <a:rPr lang="en-US" sz="1800" b="1" dirty="0" smtClean="0">
              <a:solidFill>
                <a:schemeClr val="bg1"/>
              </a:solidFill>
            </a:rPr>
            <a:t>Apache Kafka</a:t>
          </a:r>
          <a:endParaRPr lang="vi-VN" sz="1800" b="1" dirty="0">
            <a:solidFill>
              <a:schemeClr val="bg1"/>
            </a:solidFill>
          </a:endParaRPr>
        </a:p>
      </dgm:t>
    </dgm:pt>
    <dgm:pt modelId="{1D27589C-DDE1-465D-831B-FA6C79E6CF46}" type="parTrans" cxnId="{4EBDEDAF-C44E-4272-8406-8BFF7E9672D7}">
      <dgm:prSet/>
      <dgm:spPr>
        <a:ln>
          <a:solidFill>
            <a:srgbClr val="FF3300"/>
          </a:solidFill>
        </a:ln>
      </dgm:spPr>
      <dgm:t>
        <a:bodyPr/>
        <a:lstStyle/>
        <a:p>
          <a:pPr algn="ctr"/>
          <a:endParaRPr lang="vi-VN" sz="2000"/>
        </a:p>
      </dgm:t>
    </dgm:pt>
    <dgm:pt modelId="{21A2A03B-0D7E-45DE-AF88-5FBFA012AB4F}" type="sibTrans" cxnId="{4EBDEDAF-C44E-4272-8406-8BFF7E9672D7}">
      <dgm:prSet/>
      <dgm:spPr/>
      <dgm:t>
        <a:bodyPr/>
        <a:lstStyle/>
        <a:p>
          <a:pPr algn="ctr"/>
          <a:endParaRPr lang="vi-VN" sz="2000"/>
        </a:p>
      </dgm:t>
    </dgm:pt>
    <dgm:pt modelId="{88DD69C9-9E3D-4902-8055-50B87C29536F}">
      <dgm:prSet phldrT="[Text]" custT="1"/>
      <dgm:spPr>
        <a:solidFill>
          <a:srgbClr val="00B050"/>
        </a:solidFill>
      </dgm:spPr>
      <dgm:t>
        <a:bodyPr/>
        <a:lstStyle/>
        <a:p>
          <a:pPr algn="ctr"/>
          <a:r>
            <a:rPr lang="en-US" sz="1800" dirty="0" smtClean="0"/>
            <a:t>Processing</a:t>
          </a:r>
          <a:endParaRPr lang="vi-VN" sz="1800" dirty="0"/>
        </a:p>
      </dgm:t>
    </dgm:pt>
    <dgm:pt modelId="{13D2E1C4-A16A-4024-93A1-CA63EE318E76}" type="parTrans" cxnId="{FB98AD99-E8C4-44B3-9478-0829A8B8CF6F}">
      <dgm:prSet/>
      <dgm:spPr/>
      <dgm:t>
        <a:bodyPr/>
        <a:lstStyle/>
        <a:p>
          <a:pPr algn="ctr"/>
          <a:endParaRPr lang="vi-VN" sz="2000"/>
        </a:p>
      </dgm:t>
    </dgm:pt>
    <dgm:pt modelId="{E81B1D78-8E69-4638-95DA-7F311679E1EC}" type="sibTrans" cxnId="{FB98AD99-E8C4-44B3-9478-0829A8B8CF6F}">
      <dgm:prSet custT="1"/>
      <dgm:spPr/>
      <dgm:t>
        <a:bodyPr/>
        <a:lstStyle/>
        <a:p>
          <a:pPr algn="ctr"/>
          <a:endParaRPr lang="vi-VN" sz="1400"/>
        </a:p>
      </dgm:t>
    </dgm:pt>
    <dgm:pt modelId="{E353A9AC-21F7-4516-ADB2-8069C4638424}">
      <dgm:prSet phldrT="[Text]" custT="1"/>
      <dgm:spPr>
        <a:solidFill>
          <a:srgbClr val="00B08E">
            <a:alpha val="90000"/>
          </a:srgbClr>
        </a:solidFill>
        <a:ln>
          <a:solidFill>
            <a:srgbClr val="00B050"/>
          </a:solidFill>
        </a:ln>
      </dgm:spPr>
      <dgm:t>
        <a:bodyPr/>
        <a:lstStyle/>
        <a:p>
          <a:pPr algn="ctr"/>
          <a:r>
            <a:rPr lang="en-US" sz="1800" b="1" dirty="0" smtClean="0">
              <a:solidFill>
                <a:schemeClr val="bg1"/>
              </a:solidFill>
            </a:rPr>
            <a:t>Apache Storm</a:t>
          </a:r>
          <a:endParaRPr lang="vi-VN" sz="1800" b="1" dirty="0">
            <a:solidFill>
              <a:schemeClr val="bg1"/>
            </a:solidFill>
          </a:endParaRPr>
        </a:p>
      </dgm:t>
    </dgm:pt>
    <dgm:pt modelId="{C9FF0583-89F3-49C8-A3D4-6E1BC3766930}" type="parTrans" cxnId="{06D9C315-E72C-4BC9-BD4A-1FEB0EF42933}">
      <dgm:prSet/>
      <dgm:spPr>
        <a:ln>
          <a:solidFill>
            <a:srgbClr val="00B050"/>
          </a:solidFill>
        </a:ln>
      </dgm:spPr>
      <dgm:t>
        <a:bodyPr/>
        <a:lstStyle/>
        <a:p>
          <a:pPr algn="ctr"/>
          <a:endParaRPr lang="vi-VN" sz="2000"/>
        </a:p>
      </dgm:t>
    </dgm:pt>
    <dgm:pt modelId="{66B4E5B9-0817-40E8-A6F5-746289ADB7E3}" type="sibTrans" cxnId="{06D9C315-E72C-4BC9-BD4A-1FEB0EF42933}">
      <dgm:prSet/>
      <dgm:spPr/>
      <dgm:t>
        <a:bodyPr/>
        <a:lstStyle/>
        <a:p>
          <a:pPr algn="ctr"/>
          <a:endParaRPr lang="vi-VN" sz="2000"/>
        </a:p>
      </dgm:t>
    </dgm:pt>
    <dgm:pt modelId="{E2302082-5D46-44B4-8229-31EF1741DE9D}">
      <dgm:prSet phldrT="[Text]" custT="1"/>
      <dgm:spPr>
        <a:solidFill>
          <a:srgbClr val="00B0F0"/>
        </a:solidFill>
      </dgm:spPr>
      <dgm:t>
        <a:bodyPr/>
        <a:lstStyle/>
        <a:p>
          <a:pPr algn="ctr"/>
          <a:r>
            <a:rPr lang="en-US" sz="1800" dirty="0" smtClean="0"/>
            <a:t>Storage</a:t>
          </a:r>
          <a:endParaRPr lang="vi-VN" sz="1800" dirty="0"/>
        </a:p>
      </dgm:t>
    </dgm:pt>
    <dgm:pt modelId="{C8767175-4279-4907-ADEA-C2DBCE1A155B}" type="parTrans" cxnId="{1A0B093B-774B-4506-BBFD-3FC425D7FFA8}">
      <dgm:prSet/>
      <dgm:spPr/>
      <dgm:t>
        <a:bodyPr/>
        <a:lstStyle/>
        <a:p>
          <a:pPr algn="ctr"/>
          <a:endParaRPr lang="vi-VN" sz="2000"/>
        </a:p>
      </dgm:t>
    </dgm:pt>
    <dgm:pt modelId="{8FA2F8A4-753D-4D3F-B013-2C7D7E45A8F6}" type="sibTrans" cxnId="{1A0B093B-774B-4506-BBFD-3FC425D7FFA8}">
      <dgm:prSet custT="1"/>
      <dgm:spPr/>
      <dgm:t>
        <a:bodyPr/>
        <a:lstStyle/>
        <a:p>
          <a:pPr algn="ctr"/>
          <a:endParaRPr lang="vi-VN" sz="1400"/>
        </a:p>
      </dgm:t>
    </dgm:pt>
    <dgm:pt modelId="{D6229FFD-0D3F-4057-A9E3-6C369122CDE2}">
      <dgm:prSet phldrT="[Text]" custT="1"/>
      <dgm:spPr>
        <a:solidFill>
          <a:srgbClr val="00B0F0">
            <a:alpha val="90000"/>
          </a:srgbClr>
        </a:solidFill>
        <a:ln>
          <a:solidFill>
            <a:srgbClr val="00B0F0"/>
          </a:solidFill>
        </a:ln>
      </dgm:spPr>
      <dgm:t>
        <a:bodyPr/>
        <a:lstStyle/>
        <a:p>
          <a:pPr algn="ctr"/>
          <a:r>
            <a:rPr lang="en-US" sz="1800" b="1" dirty="0" err="1" smtClean="0">
              <a:solidFill>
                <a:schemeClr val="bg1"/>
              </a:solidFill>
            </a:rPr>
            <a:t>RedisDB</a:t>
          </a:r>
          <a:endParaRPr lang="vi-VN" sz="1800" b="1" dirty="0">
            <a:solidFill>
              <a:schemeClr val="bg1"/>
            </a:solidFill>
          </a:endParaRPr>
        </a:p>
      </dgm:t>
    </dgm:pt>
    <dgm:pt modelId="{E752D3E4-210D-4D4D-A95E-5FE1B4821E4F}" type="parTrans" cxnId="{B9992AA5-5309-4965-8E16-82C2CF4262F5}">
      <dgm:prSet/>
      <dgm:spPr>
        <a:ln>
          <a:solidFill>
            <a:srgbClr val="00B0F0"/>
          </a:solidFill>
        </a:ln>
      </dgm:spPr>
      <dgm:t>
        <a:bodyPr/>
        <a:lstStyle/>
        <a:p>
          <a:pPr algn="ctr"/>
          <a:endParaRPr lang="vi-VN" sz="2000"/>
        </a:p>
      </dgm:t>
    </dgm:pt>
    <dgm:pt modelId="{D2BF23B8-DD1D-4596-9424-838393C09520}" type="sibTrans" cxnId="{B9992AA5-5309-4965-8E16-82C2CF4262F5}">
      <dgm:prSet/>
      <dgm:spPr/>
      <dgm:t>
        <a:bodyPr/>
        <a:lstStyle/>
        <a:p>
          <a:pPr algn="ctr"/>
          <a:endParaRPr lang="vi-VN" sz="2000"/>
        </a:p>
      </dgm:t>
    </dgm:pt>
    <dgm:pt modelId="{D31FE0C5-D165-49E5-8DB5-3FA507559AED}">
      <dgm:prSet phldrT="[Text]" custT="1"/>
      <dgm:spPr>
        <a:ln>
          <a:solidFill>
            <a:srgbClr val="FF3300"/>
          </a:solidFill>
        </a:ln>
      </dgm:spPr>
      <dgm:t>
        <a:bodyPr/>
        <a:lstStyle/>
        <a:p>
          <a:pPr algn="ctr"/>
          <a:r>
            <a:rPr lang="en-US" sz="1800" dirty="0" smtClean="0"/>
            <a:t>Apache Flume</a:t>
          </a:r>
          <a:endParaRPr lang="vi-VN" sz="1800" dirty="0"/>
        </a:p>
      </dgm:t>
    </dgm:pt>
    <dgm:pt modelId="{F94C139A-001C-4DA9-B6F6-3FB717169866}" type="parTrans" cxnId="{8D4F16D2-413B-4E1A-A578-099D06853DA2}">
      <dgm:prSet/>
      <dgm:spPr>
        <a:ln>
          <a:solidFill>
            <a:srgbClr val="FF3300"/>
          </a:solidFill>
        </a:ln>
      </dgm:spPr>
      <dgm:t>
        <a:bodyPr/>
        <a:lstStyle/>
        <a:p>
          <a:pPr algn="ctr"/>
          <a:endParaRPr lang="vi-VN" sz="2000"/>
        </a:p>
      </dgm:t>
    </dgm:pt>
    <dgm:pt modelId="{395D53EB-0FD9-4DE5-99DE-31A31F2CD76A}" type="sibTrans" cxnId="{8D4F16D2-413B-4E1A-A578-099D06853DA2}">
      <dgm:prSet/>
      <dgm:spPr/>
      <dgm:t>
        <a:bodyPr/>
        <a:lstStyle/>
        <a:p>
          <a:pPr algn="ctr"/>
          <a:endParaRPr lang="vi-VN" sz="2000"/>
        </a:p>
      </dgm:t>
    </dgm:pt>
    <dgm:pt modelId="{9D67898B-1D38-4DA8-99F4-F45BE05FB746}">
      <dgm:prSet phldrT="[Text]" custT="1"/>
      <dgm:spPr>
        <a:ln>
          <a:solidFill>
            <a:srgbClr val="00B050"/>
          </a:solidFill>
        </a:ln>
      </dgm:spPr>
      <dgm:t>
        <a:bodyPr/>
        <a:lstStyle/>
        <a:p>
          <a:pPr algn="ctr"/>
          <a:r>
            <a:rPr lang="en-US" sz="1800" dirty="0" smtClean="0"/>
            <a:t>Apache </a:t>
          </a:r>
          <a:r>
            <a:rPr lang="en-US" sz="1800" dirty="0" err="1" smtClean="0"/>
            <a:t>Samza</a:t>
          </a:r>
          <a:endParaRPr lang="vi-VN" sz="1800" dirty="0"/>
        </a:p>
      </dgm:t>
    </dgm:pt>
    <dgm:pt modelId="{500595D3-A884-4653-BDBC-C8FCDA01FEA9}" type="parTrans" cxnId="{C602E775-5395-4162-976C-23CF9AD33514}">
      <dgm:prSet/>
      <dgm:spPr>
        <a:ln>
          <a:solidFill>
            <a:srgbClr val="00B050"/>
          </a:solidFill>
        </a:ln>
      </dgm:spPr>
      <dgm:t>
        <a:bodyPr/>
        <a:lstStyle/>
        <a:p>
          <a:pPr algn="ctr"/>
          <a:endParaRPr lang="vi-VN" sz="2000"/>
        </a:p>
      </dgm:t>
    </dgm:pt>
    <dgm:pt modelId="{341AA7B1-D0E1-4DDF-BF6A-6221885D4032}" type="sibTrans" cxnId="{C602E775-5395-4162-976C-23CF9AD33514}">
      <dgm:prSet/>
      <dgm:spPr/>
      <dgm:t>
        <a:bodyPr/>
        <a:lstStyle/>
        <a:p>
          <a:pPr algn="ctr"/>
          <a:endParaRPr lang="vi-VN" sz="2000"/>
        </a:p>
      </dgm:t>
    </dgm:pt>
    <dgm:pt modelId="{DB4F65FD-6F41-4F8F-8688-C94E61863BD9}">
      <dgm:prSet phldrT="[Text]" custT="1"/>
      <dgm:spPr>
        <a:ln>
          <a:solidFill>
            <a:srgbClr val="00B0F0"/>
          </a:solidFill>
        </a:ln>
      </dgm:spPr>
      <dgm:t>
        <a:bodyPr/>
        <a:lstStyle/>
        <a:p>
          <a:pPr algn="ctr"/>
          <a:r>
            <a:rPr lang="en-US" sz="1800" dirty="0" smtClean="0">
              <a:solidFill>
                <a:schemeClr val="tx1"/>
              </a:solidFill>
            </a:rPr>
            <a:t>MongoDB</a:t>
          </a:r>
          <a:endParaRPr lang="vi-VN" sz="1800" dirty="0">
            <a:solidFill>
              <a:schemeClr val="tx1"/>
            </a:solidFill>
          </a:endParaRPr>
        </a:p>
      </dgm:t>
    </dgm:pt>
    <dgm:pt modelId="{041F7A79-1E37-42F2-9F54-CD16FD16153D}" type="parTrans" cxnId="{6B26FB4E-B1CC-4891-AC0C-E8613ADA1B11}">
      <dgm:prSet/>
      <dgm:spPr>
        <a:ln>
          <a:solidFill>
            <a:srgbClr val="00B0F0"/>
          </a:solidFill>
        </a:ln>
      </dgm:spPr>
      <dgm:t>
        <a:bodyPr/>
        <a:lstStyle/>
        <a:p>
          <a:pPr algn="ctr"/>
          <a:endParaRPr lang="vi-VN" sz="2000">
            <a:solidFill>
              <a:schemeClr val="tx1"/>
            </a:solidFill>
          </a:endParaRPr>
        </a:p>
      </dgm:t>
    </dgm:pt>
    <dgm:pt modelId="{5F6767A3-EFC1-4B73-BA09-ACF71905F240}" type="sibTrans" cxnId="{6B26FB4E-B1CC-4891-AC0C-E8613ADA1B11}">
      <dgm:prSet/>
      <dgm:spPr/>
      <dgm:t>
        <a:bodyPr/>
        <a:lstStyle/>
        <a:p>
          <a:pPr algn="ctr"/>
          <a:endParaRPr lang="vi-VN" sz="2000"/>
        </a:p>
      </dgm:t>
    </dgm:pt>
    <dgm:pt modelId="{5160A68C-85BA-473C-898E-E225BC12B73E}">
      <dgm:prSet phldrT="[Text]" custT="1"/>
      <dgm:spPr>
        <a:solidFill>
          <a:srgbClr val="FF6699"/>
        </a:solidFill>
      </dgm:spPr>
      <dgm:t>
        <a:bodyPr/>
        <a:lstStyle/>
        <a:p>
          <a:pPr algn="ctr"/>
          <a:r>
            <a:rPr lang="en-US" sz="1800" dirty="0" smtClean="0"/>
            <a:t>Delivery</a:t>
          </a:r>
          <a:endParaRPr lang="vi-VN" sz="1800" dirty="0"/>
        </a:p>
      </dgm:t>
    </dgm:pt>
    <dgm:pt modelId="{41E3C099-A2D7-4B86-AF0D-ED690592CB91}" type="parTrans" cxnId="{A585FF65-5703-4B15-B71C-74B48FE76A67}">
      <dgm:prSet/>
      <dgm:spPr/>
      <dgm:t>
        <a:bodyPr/>
        <a:lstStyle/>
        <a:p>
          <a:pPr algn="ctr"/>
          <a:endParaRPr lang="vi-VN" sz="2000"/>
        </a:p>
      </dgm:t>
    </dgm:pt>
    <dgm:pt modelId="{CE88ABE6-EADE-4C39-9092-45EBDBF6B47F}" type="sibTrans" cxnId="{A585FF65-5703-4B15-B71C-74B48FE76A67}">
      <dgm:prSet/>
      <dgm:spPr/>
      <dgm:t>
        <a:bodyPr/>
        <a:lstStyle/>
        <a:p>
          <a:pPr algn="ctr"/>
          <a:endParaRPr lang="vi-VN" sz="2000"/>
        </a:p>
      </dgm:t>
    </dgm:pt>
    <dgm:pt modelId="{ACD2E596-C810-46CC-B949-D9EE13AB32A0}">
      <dgm:prSet phldrT="[Text]" custT="1"/>
      <dgm:spPr>
        <a:solidFill>
          <a:srgbClr val="FF5050">
            <a:alpha val="90000"/>
          </a:srgbClr>
        </a:solidFill>
        <a:ln>
          <a:solidFill>
            <a:srgbClr val="FF7C80"/>
          </a:solidFill>
        </a:ln>
      </dgm:spPr>
      <dgm:t>
        <a:bodyPr/>
        <a:lstStyle/>
        <a:p>
          <a:pPr algn="ctr"/>
          <a:r>
            <a:rPr lang="en-US" sz="1800" b="1" dirty="0" err="1" smtClean="0">
              <a:solidFill>
                <a:schemeClr val="bg1"/>
              </a:solidFill>
            </a:rPr>
            <a:t>NodeJS</a:t>
          </a:r>
          <a:endParaRPr lang="vi-VN" sz="1800" b="1" dirty="0">
            <a:solidFill>
              <a:schemeClr val="bg1"/>
            </a:solidFill>
          </a:endParaRPr>
        </a:p>
      </dgm:t>
    </dgm:pt>
    <dgm:pt modelId="{61374EAA-6EEA-4986-A01D-6C17BA680096}" type="parTrans" cxnId="{4196DBFD-587E-4883-B217-33AB13B80291}">
      <dgm:prSet/>
      <dgm:spPr>
        <a:ln>
          <a:solidFill>
            <a:srgbClr val="FF7C80"/>
          </a:solidFill>
        </a:ln>
      </dgm:spPr>
      <dgm:t>
        <a:bodyPr/>
        <a:lstStyle/>
        <a:p>
          <a:pPr algn="ctr"/>
          <a:endParaRPr lang="vi-VN" sz="2000"/>
        </a:p>
      </dgm:t>
    </dgm:pt>
    <dgm:pt modelId="{35A92D16-71D2-44FC-B059-E89D1C9B20EC}" type="sibTrans" cxnId="{4196DBFD-587E-4883-B217-33AB13B80291}">
      <dgm:prSet/>
      <dgm:spPr/>
      <dgm:t>
        <a:bodyPr/>
        <a:lstStyle/>
        <a:p>
          <a:pPr algn="ctr"/>
          <a:endParaRPr lang="vi-VN" sz="2000"/>
        </a:p>
      </dgm:t>
    </dgm:pt>
    <dgm:pt modelId="{D6FF3600-EF58-4D09-93E9-D4D3A3624AB6}">
      <dgm:prSet phldrT="[Text]" custT="1"/>
      <dgm:spPr>
        <a:ln>
          <a:solidFill>
            <a:srgbClr val="FF7C80"/>
          </a:solidFill>
        </a:ln>
      </dgm:spPr>
      <dgm:t>
        <a:bodyPr/>
        <a:lstStyle/>
        <a:p>
          <a:pPr algn="ctr"/>
          <a:r>
            <a:rPr lang="en-US" sz="1800" dirty="0" smtClean="0"/>
            <a:t>Java Web</a:t>
          </a:r>
          <a:endParaRPr lang="vi-VN" sz="1800" dirty="0"/>
        </a:p>
      </dgm:t>
    </dgm:pt>
    <dgm:pt modelId="{6BCEFD1C-F165-4F6A-89F8-7B3F0EAFF744}" type="parTrans" cxnId="{34BD0001-8D8D-421B-9E48-1801CAD61628}">
      <dgm:prSet/>
      <dgm:spPr>
        <a:ln>
          <a:solidFill>
            <a:srgbClr val="FF7C80"/>
          </a:solidFill>
        </a:ln>
      </dgm:spPr>
      <dgm:t>
        <a:bodyPr/>
        <a:lstStyle/>
        <a:p>
          <a:pPr algn="ctr"/>
          <a:endParaRPr lang="vi-VN" sz="2000"/>
        </a:p>
      </dgm:t>
    </dgm:pt>
    <dgm:pt modelId="{BA740803-4BCF-4D66-9F51-942C222D8319}" type="sibTrans" cxnId="{34BD0001-8D8D-421B-9E48-1801CAD61628}">
      <dgm:prSet/>
      <dgm:spPr/>
      <dgm:t>
        <a:bodyPr/>
        <a:lstStyle/>
        <a:p>
          <a:pPr algn="ctr"/>
          <a:endParaRPr lang="vi-VN" sz="2000"/>
        </a:p>
      </dgm:t>
    </dgm:pt>
    <dgm:pt modelId="{24F2C93F-3BDB-498A-9538-ACB92131CFFF}" type="pres">
      <dgm:prSet presAssocID="{B7A9D83C-BE01-41B9-A968-55E812DD55F6}" presName="diagram" presStyleCnt="0">
        <dgm:presLayoutVars>
          <dgm:chPref val="1"/>
          <dgm:dir/>
          <dgm:animOne val="branch"/>
          <dgm:animLvl val="lvl"/>
          <dgm:resizeHandles/>
        </dgm:presLayoutVars>
      </dgm:prSet>
      <dgm:spPr/>
      <dgm:t>
        <a:bodyPr/>
        <a:lstStyle/>
        <a:p>
          <a:endParaRPr lang="vi-VN"/>
        </a:p>
      </dgm:t>
    </dgm:pt>
    <dgm:pt modelId="{3E685BB0-1BEB-4027-B180-F8048AB8B7E7}" type="pres">
      <dgm:prSet presAssocID="{835D237E-6515-47E1-9069-8D87D7328DA9}" presName="root" presStyleCnt="0"/>
      <dgm:spPr/>
    </dgm:pt>
    <dgm:pt modelId="{741F8163-4FA7-4196-8EE7-E6F03743837B}" type="pres">
      <dgm:prSet presAssocID="{835D237E-6515-47E1-9069-8D87D7328DA9}" presName="rootComposite" presStyleCnt="0"/>
      <dgm:spPr/>
    </dgm:pt>
    <dgm:pt modelId="{58308B49-BF8B-451D-8293-6DE6B2A45EBD}" type="pres">
      <dgm:prSet presAssocID="{835D237E-6515-47E1-9069-8D87D7328DA9}" presName="rootText" presStyleLbl="node1" presStyleIdx="0" presStyleCnt="4"/>
      <dgm:spPr/>
      <dgm:t>
        <a:bodyPr/>
        <a:lstStyle/>
        <a:p>
          <a:endParaRPr lang="vi-VN"/>
        </a:p>
      </dgm:t>
    </dgm:pt>
    <dgm:pt modelId="{2BB108CF-6953-4523-9750-3D2D2EC80763}" type="pres">
      <dgm:prSet presAssocID="{835D237E-6515-47E1-9069-8D87D7328DA9}" presName="rootConnector" presStyleLbl="node1" presStyleIdx="0" presStyleCnt="4"/>
      <dgm:spPr/>
      <dgm:t>
        <a:bodyPr/>
        <a:lstStyle/>
        <a:p>
          <a:endParaRPr lang="vi-VN"/>
        </a:p>
      </dgm:t>
    </dgm:pt>
    <dgm:pt modelId="{7B8D5282-A015-414C-A597-98747E8C91D1}" type="pres">
      <dgm:prSet presAssocID="{835D237E-6515-47E1-9069-8D87D7328DA9}" presName="childShape" presStyleCnt="0"/>
      <dgm:spPr/>
    </dgm:pt>
    <dgm:pt modelId="{6C1324D3-7A27-4C08-83B2-AFC8D8EBB121}" type="pres">
      <dgm:prSet presAssocID="{1D27589C-DDE1-465D-831B-FA6C79E6CF46}" presName="Name13" presStyleLbl="parChTrans1D2" presStyleIdx="0" presStyleCnt="8"/>
      <dgm:spPr/>
      <dgm:t>
        <a:bodyPr/>
        <a:lstStyle/>
        <a:p>
          <a:endParaRPr lang="vi-VN"/>
        </a:p>
      </dgm:t>
    </dgm:pt>
    <dgm:pt modelId="{803B4629-7513-4B10-B1A8-DFB9ECAECACA}" type="pres">
      <dgm:prSet presAssocID="{844026CA-4FCA-498F-A44D-D0F5AF04C9FA}" presName="childText" presStyleLbl="bgAcc1" presStyleIdx="0" presStyleCnt="8">
        <dgm:presLayoutVars>
          <dgm:bulletEnabled val="1"/>
        </dgm:presLayoutVars>
      </dgm:prSet>
      <dgm:spPr/>
      <dgm:t>
        <a:bodyPr/>
        <a:lstStyle/>
        <a:p>
          <a:endParaRPr lang="vi-VN"/>
        </a:p>
      </dgm:t>
    </dgm:pt>
    <dgm:pt modelId="{3FFBF403-D051-475E-8379-40BE00A30B6F}" type="pres">
      <dgm:prSet presAssocID="{F94C139A-001C-4DA9-B6F6-3FB717169866}" presName="Name13" presStyleLbl="parChTrans1D2" presStyleIdx="1" presStyleCnt="8"/>
      <dgm:spPr/>
      <dgm:t>
        <a:bodyPr/>
        <a:lstStyle/>
        <a:p>
          <a:endParaRPr lang="vi-VN"/>
        </a:p>
      </dgm:t>
    </dgm:pt>
    <dgm:pt modelId="{7B2827BC-9DE2-4BED-85B1-DF4D06B4FEB6}" type="pres">
      <dgm:prSet presAssocID="{D31FE0C5-D165-49E5-8DB5-3FA507559AED}" presName="childText" presStyleLbl="bgAcc1" presStyleIdx="1" presStyleCnt="8">
        <dgm:presLayoutVars>
          <dgm:bulletEnabled val="1"/>
        </dgm:presLayoutVars>
      </dgm:prSet>
      <dgm:spPr/>
      <dgm:t>
        <a:bodyPr/>
        <a:lstStyle/>
        <a:p>
          <a:endParaRPr lang="vi-VN"/>
        </a:p>
      </dgm:t>
    </dgm:pt>
    <dgm:pt modelId="{0671E215-CDDD-45C7-9C3F-B242B898EA26}" type="pres">
      <dgm:prSet presAssocID="{88DD69C9-9E3D-4902-8055-50B87C29536F}" presName="root" presStyleCnt="0"/>
      <dgm:spPr/>
    </dgm:pt>
    <dgm:pt modelId="{1C2B0BCA-D000-428B-92A1-E28FAEF0B9B8}" type="pres">
      <dgm:prSet presAssocID="{88DD69C9-9E3D-4902-8055-50B87C29536F}" presName="rootComposite" presStyleCnt="0"/>
      <dgm:spPr/>
    </dgm:pt>
    <dgm:pt modelId="{FC128F1F-5A22-4AC7-9C77-810B006C33E9}" type="pres">
      <dgm:prSet presAssocID="{88DD69C9-9E3D-4902-8055-50B87C29536F}" presName="rootText" presStyleLbl="node1" presStyleIdx="1" presStyleCnt="4"/>
      <dgm:spPr/>
      <dgm:t>
        <a:bodyPr/>
        <a:lstStyle/>
        <a:p>
          <a:endParaRPr lang="vi-VN"/>
        </a:p>
      </dgm:t>
    </dgm:pt>
    <dgm:pt modelId="{9373ECAA-FB04-4A9F-B64C-684696DD8D1A}" type="pres">
      <dgm:prSet presAssocID="{88DD69C9-9E3D-4902-8055-50B87C29536F}" presName="rootConnector" presStyleLbl="node1" presStyleIdx="1" presStyleCnt="4"/>
      <dgm:spPr/>
      <dgm:t>
        <a:bodyPr/>
        <a:lstStyle/>
        <a:p>
          <a:endParaRPr lang="vi-VN"/>
        </a:p>
      </dgm:t>
    </dgm:pt>
    <dgm:pt modelId="{CC905191-0CD6-4CAE-B4A6-879853794DE0}" type="pres">
      <dgm:prSet presAssocID="{88DD69C9-9E3D-4902-8055-50B87C29536F}" presName="childShape" presStyleCnt="0"/>
      <dgm:spPr/>
    </dgm:pt>
    <dgm:pt modelId="{AF4DBF74-664D-45EA-8700-81651D6E4D49}" type="pres">
      <dgm:prSet presAssocID="{C9FF0583-89F3-49C8-A3D4-6E1BC3766930}" presName="Name13" presStyleLbl="parChTrans1D2" presStyleIdx="2" presStyleCnt="8"/>
      <dgm:spPr/>
      <dgm:t>
        <a:bodyPr/>
        <a:lstStyle/>
        <a:p>
          <a:endParaRPr lang="vi-VN"/>
        </a:p>
      </dgm:t>
    </dgm:pt>
    <dgm:pt modelId="{DCA386C5-1D45-4D45-92CC-8ACC48C5C783}" type="pres">
      <dgm:prSet presAssocID="{E353A9AC-21F7-4516-ADB2-8069C4638424}" presName="childText" presStyleLbl="bgAcc1" presStyleIdx="2" presStyleCnt="8">
        <dgm:presLayoutVars>
          <dgm:bulletEnabled val="1"/>
        </dgm:presLayoutVars>
      </dgm:prSet>
      <dgm:spPr/>
      <dgm:t>
        <a:bodyPr/>
        <a:lstStyle/>
        <a:p>
          <a:endParaRPr lang="vi-VN"/>
        </a:p>
      </dgm:t>
    </dgm:pt>
    <dgm:pt modelId="{4E465984-5118-456C-B700-C3E0C125E6FF}" type="pres">
      <dgm:prSet presAssocID="{500595D3-A884-4653-BDBC-C8FCDA01FEA9}" presName="Name13" presStyleLbl="parChTrans1D2" presStyleIdx="3" presStyleCnt="8"/>
      <dgm:spPr/>
      <dgm:t>
        <a:bodyPr/>
        <a:lstStyle/>
        <a:p>
          <a:endParaRPr lang="vi-VN"/>
        </a:p>
      </dgm:t>
    </dgm:pt>
    <dgm:pt modelId="{DB7AE7C2-7CB8-44B6-9FEC-0DCDADEDA5E8}" type="pres">
      <dgm:prSet presAssocID="{9D67898B-1D38-4DA8-99F4-F45BE05FB746}" presName="childText" presStyleLbl="bgAcc1" presStyleIdx="3" presStyleCnt="8">
        <dgm:presLayoutVars>
          <dgm:bulletEnabled val="1"/>
        </dgm:presLayoutVars>
      </dgm:prSet>
      <dgm:spPr/>
      <dgm:t>
        <a:bodyPr/>
        <a:lstStyle/>
        <a:p>
          <a:endParaRPr lang="vi-VN"/>
        </a:p>
      </dgm:t>
    </dgm:pt>
    <dgm:pt modelId="{8B7A0473-06B6-47FB-9A37-613166E3D817}" type="pres">
      <dgm:prSet presAssocID="{E2302082-5D46-44B4-8229-31EF1741DE9D}" presName="root" presStyleCnt="0"/>
      <dgm:spPr/>
    </dgm:pt>
    <dgm:pt modelId="{6006FA92-2A25-4352-A143-D613F52056C7}" type="pres">
      <dgm:prSet presAssocID="{E2302082-5D46-44B4-8229-31EF1741DE9D}" presName="rootComposite" presStyleCnt="0"/>
      <dgm:spPr/>
    </dgm:pt>
    <dgm:pt modelId="{84BB8FD2-7B91-4174-9883-0376E0D28429}" type="pres">
      <dgm:prSet presAssocID="{E2302082-5D46-44B4-8229-31EF1741DE9D}" presName="rootText" presStyleLbl="node1" presStyleIdx="2" presStyleCnt="4"/>
      <dgm:spPr/>
      <dgm:t>
        <a:bodyPr/>
        <a:lstStyle/>
        <a:p>
          <a:endParaRPr lang="vi-VN"/>
        </a:p>
      </dgm:t>
    </dgm:pt>
    <dgm:pt modelId="{A3FC7481-641F-4DB9-8B99-9CF603672466}" type="pres">
      <dgm:prSet presAssocID="{E2302082-5D46-44B4-8229-31EF1741DE9D}" presName="rootConnector" presStyleLbl="node1" presStyleIdx="2" presStyleCnt="4"/>
      <dgm:spPr/>
      <dgm:t>
        <a:bodyPr/>
        <a:lstStyle/>
        <a:p>
          <a:endParaRPr lang="vi-VN"/>
        </a:p>
      </dgm:t>
    </dgm:pt>
    <dgm:pt modelId="{35FE45E0-CCF4-4067-9257-6222EAB946EA}" type="pres">
      <dgm:prSet presAssocID="{E2302082-5D46-44B4-8229-31EF1741DE9D}" presName="childShape" presStyleCnt="0"/>
      <dgm:spPr/>
    </dgm:pt>
    <dgm:pt modelId="{D880FDED-C25E-4758-B1A1-742D23AC59EE}" type="pres">
      <dgm:prSet presAssocID="{E752D3E4-210D-4D4D-A95E-5FE1B4821E4F}" presName="Name13" presStyleLbl="parChTrans1D2" presStyleIdx="4" presStyleCnt="8"/>
      <dgm:spPr/>
      <dgm:t>
        <a:bodyPr/>
        <a:lstStyle/>
        <a:p>
          <a:endParaRPr lang="vi-VN"/>
        </a:p>
      </dgm:t>
    </dgm:pt>
    <dgm:pt modelId="{422BDE47-700F-4792-8C41-006C60F9C00D}" type="pres">
      <dgm:prSet presAssocID="{D6229FFD-0D3F-4057-A9E3-6C369122CDE2}" presName="childText" presStyleLbl="bgAcc1" presStyleIdx="4" presStyleCnt="8">
        <dgm:presLayoutVars>
          <dgm:bulletEnabled val="1"/>
        </dgm:presLayoutVars>
      </dgm:prSet>
      <dgm:spPr/>
      <dgm:t>
        <a:bodyPr/>
        <a:lstStyle/>
        <a:p>
          <a:endParaRPr lang="vi-VN"/>
        </a:p>
      </dgm:t>
    </dgm:pt>
    <dgm:pt modelId="{BC2F9D4D-4BCE-4374-9DE6-8FB88CD311BD}" type="pres">
      <dgm:prSet presAssocID="{041F7A79-1E37-42F2-9F54-CD16FD16153D}" presName="Name13" presStyleLbl="parChTrans1D2" presStyleIdx="5" presStyleCnt="8"/>
      <dgm:spPr/>
      <dgm:t>
        <a:bodyPr/>
        <a:lstStyle/>
        <a:p>
          <a:endParaRPr lang="vi-VN"/>
        </a:p>
      </dgm:t>
    </dgm:pt>
    <dgm:pt modelId="{48CAAF73-4E98-454F-B2CA-1C17F57E9DDC}" type="pres">
      <dgm:prSet presAssocID="{DB4F65FD-6F41-4F8F-8688-C94E61863BD9}" presName="childText" presStyleLbl="bgAcc1" presStyleIdx="5" presStyleCnt="8">
        <dgm:presLayoutVars>
          <dgm:bulletEnabled val="1"/>
        </dgm:presLayoutVars>
      </dgm:prSet>
      <dgm:spPr/>
      <dgm:t>
        <a:bodyPr/>
        <a:lstStyle/>
        <a:p>
          <a:endParaRPr lang="vi-VN"/>
        </a:p>
      </dgm:t>
    </dgm:pt>
    <dgm:pt modelId="{811B148B-2FD9-4076-954B-902B097ACD1B}" type="pres">
      <dgm:prSet presAssocID="{5160A68C-85BA-473C-898E-E225BC12B73E}" presName="root" presStyleCnt="0"/>
      <dgm:spPr/>
    </dgm:pt>
    <dgm:pt modelId="{65542A2E-FFCD-466D-850F-D7B53650061D}" type="pres">
      <dgm:prSet presAssocID="{5160A68C-85BA-473C-898E-E225BC12B73E}" presName="rootComposite" presStyleCnt="0"/>
      <dgm:spPr/>
    </dgm:pt>
    <dgm:pt modelId="{86BC6DB2-0995-48C1-AABC-3068BFEB013E}" type="pres">
      <dgm:prSet presAssocID="{5160A68C-85BA-473C-898E-E225BC12B73E}" presName="rootText" presStyleLbl="node1" presStyleIdx="3" presStyleCnt="4"/>
      <dgm:spPr/>
      <dgm:t>
        <a:bodyPr/>
        <a:lstStyle/>
        <a:p>
          <a:endParaRPr lang="vi-VN"/>
        </a:p>
      </dgm:t>
    </dgm:pt>
    <dgm:pt modelId="{6599C061-0BEF-4BEA-AE7C-DC1057827A72}" type="pres">
      <dgm:prSet presAssocID="{5160A68C-85BA-473C-898E-E225BC12B73E}" presName="rootConnector" presStyleLbl="node1" presStyleIdx="3" presStyleCnt="4"/>
      <dgm:spPr/>
      <dgm:t>
        <a:bodyPr/>
        <a:lstStyle/>
        <a:p>
          <a:endParaRPr lang="vi-VN"/>
        </a:p>
      </dgm:t>
    </dgm:pt>
    <dgm:pt modelId="{057B4515-0F54-4EE8-BD7F-BD2A6378A1D2}" type="pres">
      <dgm:prSet presAssocID="{5160A68C-85BA-473C-898E-E225BC12B73E}" presName="childShape" presStyleCnt="0"/>
      <dgm:spPr/>
    </dgm:pt>
    <dgm:pt modelId="{DCB05AE8-B70B-47B1-9C7C-55342D4BDEB2}" type="pres">
      <dgm:prSet presAssocID="{61374EAA-6EEA-4986-A01D-6C17BA680096}" presName="Name13" presStyleLbl="parChTrans1D2" presStyleIdx="6" presStyleCnt="8"/>
      <dgm:spPr/>
      <dgm:t>
        <a:bodyPr/>
        <a:lstStyle/>
        <a:p>
          <a:endParaRPr lang="vi-VN"/>
        </a:p>
      </dgm:t>
    </dgm:pt>
    <dgm:pt modelId="{1FF558DA-69CF-47DC-90FA-67D43B826753}" type="pres">
      <dgm:prSet presAssocID="{ACD2E596-C810-46CC-B949-D9EE13AB32A0}" presName="childText" presStyleLbl="bgAcc1" presStyleIdx="6" presStyleCnt="8">
        <dgm:presLayoutVars>
          <dgm:bulletEnabled val="1"/>
        </dgm:presLayoutVars>
      </dgm:prSet>
      <dgm:spPr/>
      <dgm:t>
        <a:bodyPr/>
        <a:lstStyle/>
        <a:p>
          <a:endParaRPr lang="vi-VN"/>
        </a:p>
      </dgm:t>
    </dgm:pt>
    <dgm:pt modelId="{BB4441C2-A346-49D8-845B-59B4BA063917}" type="pres">
      <dgm:prSet presAssocID="{6BCEFD1C-F165-4F6A-89F8-7B3F0EAFF744}" presName="Name13" presStyleLbl="parChTrans1D2" presStyleIdx="7" presStyleCnt="8"/>
      <dgm:spPr/>
      <dgm:t>
        <a:bodyPr/>
        <a:lstStyle/>
        <a:p>
          <a:endParaRPr lang="vi-VN"/>
        </a:p>
      </dgm:t>
    </dgm:pt>
    <dgm:pt modelId="{493DBF9E-8D83-4D75-9CF8-03F9210519EF}" type="pres">
      <dgm:prSet presAssocID="{D6FF3600-EF58-4D09-93E9-D4D3A3624AB6}" presName="childText" presStyleLbl="bgAcc1" presStyleIdx="7" presStyleCnt="8">
        <dgm:presLayoutVars>
          <dgm:bulletEnabled val="1"/>
        </dgm:presLayoutVars>
      </dgm:prSet>
      <dgm:spPr/>
      <dgm:t>
        <a:bodyPr/>
        <a:lstStyle/>
        <a:p>
          <a:endParaRPr lang="vi-VN"/>
        </a:p>
      </dgm:t>
    </dgm:pt>
  </dgm:ptLst>
  <dgm:cxnLst>
    <dgm:cxn modelId="{1A0B093B-774B-4506-BBFD-3FC425D7FFA8}" srcId="{B7A9D83C-BE01-41B9-A968-55E812DD55F6}" destId="{E2302082-5D46-44B4-8229-31EF1741DE9D}" srcOrd="2" destOrd="0" parTransId="{C8767175-4279-4907-ADEA-C2DBCE1A155B}" sibTransId="{8FA2F8A4-753D-4D3F-B013-2C7D7E45A8F6}"/>
    <dgm:cxn modelId="{CFBD638D-1F71-4B61-82D9-1C0030983DA7}" type="presOf" srcId="{D31FE0C5-D165-49E5-8DB5-3FA507559AED}" destId="{7B2827BC-9DE2-4BED-85B1-DF4D06B4FEB6}" srcOrd="0" destOrd="0" presId="urn:microsoft.com/office/officeart/2005/8/layout/hierarchy3"/>
    <dgm:cxn modelId="{9D6CEDDE-DBC9-47A0-9679-10728DCC911E}" type="presOf" srcId="{88DD69C9-9E3D-4902-8055-50B87C29536F}" destId="{9373ECAA-FB04-4A9F-B64C-684696DD8D1A}" srcOrd="1" destOrd="0" presId="urn:microsoft.com/office/officeart/2005/8/layout/hierarchy3"/>
    <dgm:cxn modelId="{C602E775-5395-4162-976C-23CF9AD33514}" srcId="{88DD69C9-9E3D-4902-8055-50B87C29536F}" destId="{9D67898B-1D38-4DA8-99F4-F45BE05FB746}" srcOrd="1" destOrd="0" parTransId="{500595D3-A884-4653-BDBC-C8FCDA01FEA9}" sibTransId="{341AA7B1-D0E1-4DDF-BF6A-6221885D4032}"/>
    <dgm:cxn modelId="{F58991D5-ABD6-4FE6-8056-146FEA53B65A}" type="presOf" srcId="{E2302082-5D46-44B4-8229-31EF1741DE9D}" destId="{A3FC7481-641F-4DB9-8B99-9CF603672466}" srcOrd="1" destOrd="0" presId="urn:microsoft.com/office/officeart/2005/8/layout/hierarchy3"/>
    <dgm:cxn modelId="{34BD0001-8D8D-421B-9E48-1801CAD61628}" srcId="{5160A68C-85BA-473C-898E-E225BC12B73E}" destId="{D6FF3600-EF58-4D09-93E9-D4D3A3624AB6}" srcOrd="1" destOrd="0" parTransId="{6BCEFD1C-F165-4F6A-89F8-7B3F0EAFF744}" sibTransId="{BA740803-4BCF-4D66-9F51-942C222D8319}"/>
    <dgm:cxn modelId="{25A54FC4-DC5E-47B4-A932-570DA7336C2D}" type="presOf" srcId="{C9FF0583-89F3-49C8-A3D4-6E1BC3766930}" destId="{AF4DBF74-664D-45EA-8700-81651D6E4D49}" srcOrd="0" destOrd="0" presId="urn:microsoft.com/office/officeart/2005/8/layout/hierarchy3"/>
    <dgm:cxn modelId="{27EEBD28-518A-4A81-ABE4-6EDB44918D4C}" type="presOf" srcId="{844026CA-4FCA-498F-A44D-D0F5AF04C9FA}" destId="{803B4629-7513-4B10-B1A8-DFB9ECAECACA}" srcOrd="0" destOrd="0" presId="urn:microsoft.com/office/officeart/2005/8/layout/hierarchy3"/>
    <dgm:cxn modelId="{5A6354EB-F31D-4459-A454-49CE6B610BB7}" type="presOf" srcId="{D6229FFD-0D3F-4057-A9E3-6C369122CDE2}" destId="{422BDE47-700F-4792-8C41-006C60F9C00D}" srcOrd="0" destOrd="0" presId="urn:microsoft.com/office/officeart/2005/8/layout/hierarchy3"/>
    <dgm:cxn modelId="{0864C1B4-0B5D-4827-937D-C66C777B5577}" type="presOf" srcId="{61374EAA-6EEA-4986-A01D-6C17BA680096}" destId="{DCB05AE8-B70B-47B1-9C7C-55342D4BDEB2}" srcOrd="0" destOrd="0" presId="urn:microsoft.com/office/officeart/2005/8/layout/hierarchy3"/>
    <dgm:cxn modelId="{09DD6258-13EE-41DC-8DDA-3271836C8C84}" type="presOf" srcId="{E353A9AC-21F7-4516-ADB2-8069C4638424}" destId="{DCA386C5-1D45-4D45-92CC-8ACC48C5C783}" srcOrd="0" destOrd="0" presId="urn:microsoft.com/office/officeart/2005/8/layout/hierarchy3"/>
    <dgm:cxn modelId="{FB98AD99-E8C4-44B3-9478-0829A8B8CF6F}" srcId="{B7A9D83C-BE01-41B9-A968-55E812DD55F6}" destId="{88DD69C9-9E3D-4902-8055-50B87C29536F}" srcOrd="1" destOrd="0" parTransId="{13D2E1C4-A16A-4024-93A1-CA63EE318E76}" sibTransId="{E81B1D78-8E69-4638-95DA-7F311679E1EC}"/>
    <dgm:cxn modelId="{7F3E94D5-B3FF-4910-911B-79CBA6E3CC4B}" type="presOf" srcId="{B7A9D83C-BE01-41B9-A968-55E812DD55F6}" destId="{24F2C93F-3BDB-498A-9538-ACB92131CFFF}" srcOrd="0" destOrd="0" presId="urn:microsoft.com/office/officeart/2005/8/layout/hierarchy3"/>
    <dgm:cxn modelId="{B9992AA5-5309-4965-8E16-82C2CF4262F5}" srcId="{E2302082-5D46-44B4-8229-31EF1741DE9D}" destId="{D6229FFD-0D3F-4057-A9E3-6C369122CDE2}" srcOrd="0" destOrd="0" parTransId="{E752D3E4-210D-4D4D-A95E-5FE1B4821E4F}" sibTransId="{D2BF23B8-DD1D-4596-9424-838393C09520}"/>
    <dgm:cxn modelId="{7AE4C795-1AB4-4BB0-9B33-70E6D9C3399A}" type="presOf" srcId="{835D237E-6515-47E1-9069-8D87D7328DA9}" destId="{2BB108CF-6953-4523-9750-3D2D2EC80763}" srcOrd="1" destOrd="0" presId="urn:microsoft.com/office/officeart/2005/8/layout/hierarchy3"/>
    <dgm:cxn modelId="{A585FF65-5703-4B15-B71C-74B48FE76A67}" srcId="{B7A9D83C-BE01-41B9-A968-55E812DD55F6}" destId="{5160A68C-85BA-473C-898E-E225BC12B73E}" srcOrd="3" destOrd="0" parTransId="{41E3C099-A2D7-4B86-AF0D-ED690592CB91}" sibTransId="{CE88ABE6-EADE-4C39-9092-45EBDBF6B47F}"/>
    <dgm:cxn modelId="{C024757E-4132-42E8-9561-3323B1490E4D}" type="presOf" srcId="{500595D3-A884-4653-BDBC-C8FCDA01FEA9}" destId="{4E465984-5118-456C-B700-C3E0C125E6FF}" srcOrd="0" destOrd="0" presId="urn:microsoft.com/office/officeart/2005/8/layout/hierarchy3"/>
    <dgm:cxn modelId="{9D436984-FBDF-4AB2-A11F-1847771F8655}" type="presOf" srcId="{041F7A79-1E37-42F2-9F54-CD16FD16153D}" destId="{BC2F9D4D-4BCE-4374-9DE6-8FB88CD311BD}" srcOrd="0" destOrd="0" presId="urn:microsoft.com/office/officeart/2005/8/layout/hierarchy3"/>
    <dgm:cxn modelId="{4EBDEDAF-C44E-4272-8406-8BFF7E9672D7}" srcId="{835D237E-6515-47E1-9069-8D87D7328DA9}" destId="{844026CA-4FCA-498F-A44D-D0F5AF04C9FA}" srcOrd="0" destOrd="0" parTransId="{1D27589C-DDE1-465D-831B-FA6C79E6CF46}" sibTransId="{21A2A03B-0D7E-45DE-AF88-5FBFA012AB4F}"/>
    <dgm:cxn modelId="{16D99544-B62C-4295-87BF-4FF3ED2B55A6}" type="presOf" srcId="{9D67898B-1D38-4DA8-99F4-F45BE05FB746}" destId="{DB7AE7C2-7CB8-44B6-9FEC-0DCDADEDA5E8}" srcOrd="0" destOrd="0" presId="urn:microsoft.com/office/officeart/2005/8/layout/hierarchy3"/>
    <dgm:cxn modelId="{3ACC3D4C-95CB-4752-A53A-82CF408719C5}" type="presOf" srcId="{835D237E-6515-47E1-9069-8D87D7328DA9}" destId="{58308B49-BF8B-451D-8293-6DE6B2A45EBD}" srcOrd="0" destOrd="0" presId="urn:microsoft.com/office/officeart/2005/8/layout/hierarchy3"/>
    <dgm:cxn modelId="{755D8CFF-9F8C-4259-85B1-8943B9594471}" srcId="{B7A9D83C-BE01-41B9-A968-55E812DD55F6}" destId="{835D237E-6515-47E1-9069-8D87D7328DA9}" srcOrd="0" destOrd="0" parTransId="{456E1FBE-6A4C-4ECF-8F29-CC755A1BFB6B}" sibTransId="{132E0143-1A6B-4431-BBE9-7A4E0AA2A0A8}"/>
    <dgm:cxn modelId="{06D9C315-E72C-4BC9-BD4A-1FEB0EF42933}" srcId="{88DD69C9-9E3D-4902-8055-50B87C29536F}" destId="{E353A9AC-21F7-4516-ADB2-8069C4638424}" srcOrd="0" destOrd="0" parTransId="{C9FF0583-89F3-49C8-A3D4-6E1BC3766930}" sibTransId="{66B4E5B9-0817-40E8-A6F5-746289ADB7E3}"/>
    <dgm:cxn modelId="{ABCF9305-8001-44E2-A003-6314C95DEE28}" type="presOf" srcId="{6BCEFD1C-F165-4F6A-89F8-7B3F0EAFF744}" destId="{BB4441C2-A346-49D8-845B-59B4BA063917}" srcOrd="0" destOrd="0" presId="urn:microsoft.com/office/officeart/2005/8/layout/hierarchy3"/>
    <dgm:cxn modelId="{6B26FB4E-B1CC-4891-AC0C-E8613ADA1B11}" srcId="{E2302082-5D46-44B4-8229-31EF1741DE9D}" destId="{DB4F65FD-6F41-4F8F-8688-C94E61863BD9}" srcOrd="1" destOrd="0" parTransId="{041F7A79-1E37-42F2-9F54-CD16FD16153D}" sibTransId="{5F6767A3-EFC1-4B73-BA09-ACF71905F240}"/>
    <dgm:cxn modelId="{BF45250E-036E-4E2B-81C3-263C5BAFF4BA}" type="presOf" srcId="{E752D3E4-210D-4D4D-A95E-5FE1B4821E4F}" destId="{D880FDED-C25E-4758-B1A1-742D23AC59EE}" srcOrd="0" destOrd="0" presId="urn:microsoft.com/office/officeart/2005/8/layout/hierarchy3"/>
    <dgm:cxn modelId="{61E663ED-DCC4-4F87-B0C6-FED243480176}" type="presOf" srcId="{E2302082-5D46-44B4-8229-31EF1741DE9D}" destId="{84BB8FD2-7B91-4174-9883-0376E0D28429}" srcOrd="0" destOrd="0" presId="urn:microsoft.com/office/officeart/2005/8/layout/hierarchy3"/>
    <dgm:cxn modelId="{152CDDD4-580E-4FA7-82BE-E956D44D0A0D}" type="presOf" srcId="{5160A68C-85BA-473C-898E-E225BC12B73E}" destId="{6599C061-0BEF-4BEA-AE7C-DC1057827A72}" srcOrd="1" destOrd="0" presId="urn:microsoft.com/office/officeart/2005/8/layout/hierarchy3"/>
    <dgm:cxn modelId="{792D0D6E-8BEB-46CD-831C-A1F5873BA195}" type="presOf" srcId="{F94C139A-001C-4DA9-B6F6-3FB717169866}" destId="{3FFBF403-D051-475E-8379-40BE00A30B6F}" srcOrd="0" destOrd="0" presId="urn:microsoft.com/office/officeart/2005/8/layout/hierarchy3"/>
    <dgm:cxn modelId="{B1CC9313-9BFC-43B0-81CC-582C8531574C}" type="presOf" srcId="{ACD2E596-C810-46CC-B949-D9EE13AB32A0}" destId="{1FF558DA-69CF-47DC-90FA-67D43B826753}" srcOrd="0" destOrd="0" presId="urn:microsoft.com/office/officeart/2005/8/layout/hierarchy3"/>
    <dgm:cxn modelId="{E547AB02-D2F3-4C8E-A1C1-82D297FF6496}" type="presOf" srcId="{1D27589C-DDE1-465D-831B-FA6C79E6CF46}" destId="{6C1324D3-7A27-4C08-83B2-AFC8D8EBB121}" srcOrd="0" destOrd="0" presId="urn:microsoft.com/office/officeart/2005/8/layout/hierarchy3"/>
    <dgm:cxn modelId="{7ED6B6AD-65AD-4AC1-BEE2-FE56C32DAE3C}" type="presOf" srcId="{D6FF3600-EF58-4D09-93E9-D4D3A3624AB6}" destId="{493DBF9E-8D83-4D75-9CF8-03F9210519EF}" srcOrd="0" destOrd="0" presId="urn:microsoft.com/office/officeart/2005/8/layout/hierarchy3"/>
    <dgm:cxn modelId="{F666CE21-FF51-4F3A-B9E6-8BB3D8386F25}" type="presOf" srcId="{DB4F65FD-6F41-4F8F-8688-C94E61863BD9}" destId="{48CAAF73-4E98-454F-B2CA-1C17F57E9DDC}" srcOrd="0" destOrd="0" presId="urn:microsoft.com/office/officeart/2005/8/layout/hierarchy3"/>
    <dgm:cxn modelId="{5166CF58-CE4C-4285-8CA8-85E6CAC4AB8B}" type="presOf" srcId="{5160A68C-85BA-473C-898E-E225BC12B73E}" destId="{86BC6DB2-0995-48C1-AABC-3068BFEB013E}" srcOrd="0" destOrd="0" presId="urn:microsoft.com/office/officeart/2005/8/layout/hierarchy3"/>
    <dgm:cxn modelId="{2827F8EC-CE08-4181-83F0-AFC1C1C31F3E}" type="presOf" srcId="{88DD69C9-9E3D-4902-8055-50B87C29536F}" destId="{FC128F1F-5A22-4AC7-9C77-810B006C33E9}" srcOrd="0" destOrd="0" presId="urn:microsoft.com/office/officeart/2005/8/layout/hierarchy3"/>
    <dgm:cxn modelId="{4196DBFD-587E-4883-B217-33AB13B80291}" srcId="{5160A68C-85BA-473C-898E-E225BC12B73E}" destId="{ACD2E596-C810-46CC-B949-D9EE13AB32A0}" srcOrd="0" destOrd="0" parTransId="{61374EAA-6EEA-4986-A01D-6C17BA680096}" sibTransId="{35A92D16-71D2-44FC-B059-E89D1C9B20EC}"/>
    <dgm:cxn modelId="{8D4F16D2-413B-4E1A-A578-099D06853DA2}" srcId="{835D237E-6515-47E1-9069-8D87D7328DA9}" destId="{D31FE0C5-D165-49E5-8DB5-3FA507559AED}" srcOrd="1" destOrd="0" parTransId="{F94C139A-001C-4DA9-B6F6-3FB717169866}" sibTransId="{395D53EB-0FD9-4DE5-99DE-31A31F2CD76A}"/>
    <dgm:cxn modelId="{0C8C9762-1206-4336-A08A-4FED049FC597}" type="presParOf" srcId="{24F2C93F-3BDB-498A-9538-ACB92131CFFF}" destId="{3E685BB0-1BEB-4027-B180-F8048AB8B7E7}" srcOrd="0" destOrd="0" presId="urn:microsoft.com/office/officeart/2005/8/layout/hierarchy3"/>
    <dgm:cxn modelId="{8ABD9184-9538-4E2F-B571-64D68B81C08B}" type="presParOf" srcId="{3E685BB0-1BEB-4027-B180-F8048AB8B7E7}" destId="{741F8163-4FA7-4196-8EE7-E6F03743837B}" srcOrd="0" destOrd="0" presId="urn:microsoft.com/office/officeart/2005/8/layout/hierarchy3"/>
    <dgm:cxn modelId="{7E1BE0C2-F862-4E81-904E-FBD37B62BBE4}" type="presParOf" srcId="{741F8163-4FA7-4196-8EE7-E6F03743837B}" destId="{58308B49-BF8B-451D-8293-6DE6B2A45EBD}" srcOrd="0" destOrd="0" presId="urn:microsoft.com/office/officeart/2005/8/layout/hierarchy3"/>
    <dgm:cxn modelId="{9D33E66A-1874-4683-AAE6-6C645E28E4F3}" type="presParOf" srcId="{741F8163-4FA7-4196-8EE7-E6F03743837B}" destId="{2BB108CF-6953-4523-9750-3D2D2EC80763}" srcOrd="1" destOrd="0" presId="urn:microsoft.com/office/officeart/2005/8/layout/hierarchy3"/>
    <dgm:cxn modelId="{DBEE5316-D5A4-41AD-AAEE-C3290B7D787E}" type="presParOf" srcId="{3E685BB0-1BEB-4027-B180-F8048AB8B7E7}" destId="{7B8D5282-A015-414C-A597-98747E8C91D1}" srcOrd="1" destOrd="0" presId="urn:microsoft.com/office/officeart/2005/8/layout/hierarchy3"/>
    <dgm:cxn modelId="{9E49A953-A8C7-442F-9FE5-5AF6A623B126}" type="presParOf" srcId="{7B8D5282-A015-414C-A597-98747E8C91D1}" destId="{6C1324D3-7A27-4C08-83B2-AFC8D8EBB121}" srcOrd="0" destOrd="0" presId="urn:microsoft.com/office/officeart/2005/8/layout/hierarchy3"/>
    <dgm:cxn modelId="{FA74870B-D9D9-417E-BE76-15CF84CD35C9}" type="presParOf" srcId="{7B8D5282-A015-414C-A597-98747E8C91D1}" destId="{803B4629-7513-4B10-B1A8-DFB9ECAECACA}" srcOrd="1" destOrd="0" presId="urn:microsoft.com/office/officeart/2005/8/layout/hierarchy3"/>
    <dgm:cxn modelId="{C18A3FBC-5786-4119-8492-4CE2E9161B1C}" type="presParOf" srcId="{7B8D5282-A015-414C-A597-98747E8C91D1}" destId="{3FFBF403-D051-475E-8379-40BE00A30B6F}" srcOrd="2" destOrd="0" presId="urn:microsoft.com/office/officeart/2005/8/layout/hierarchy3"/>
    <dgm:cxn modelId="{5C88D563-3C66-48FA-9473-526D7B9C1333}" type="presParOf" srcId="{7B8D5282-A015-414C-A597-98747E8C91D1}" destId="{7B2827BC-9DE2-4BED-85B1-DF4D06B4FEB6}" srcOrd="3" destOrd="0" presId="urn:microsoft.com/office/officeart/2005/8/layout/hierarchy3"/>
    <dgm:cxn modelId="{2452B9F3-5455-4EFE-A95A-00B144AE6B24}" type="presParOf" srcId="{24F2C93F-3BDB-498A-9538-ACB92131CFFF}" destId="{0671E215-CDDD-45C7-9C3F-B242B898EA26}" srcOrd="1" destOrd="0" presId="urn:microsoft.com/office/officeart/2005/8/layout/hierarchy3"/>
    <dgm:cxn modelId="{83C2D3A8-5F75-445A-B574-11C5A39F069E}" type="presParOf" srcId="{0671E215-CDDD-45C7-9C3F-B242B898EA26}" destId="{1C2B0BCA-D000-428B-92A1-E28FAEF0B9B8}" srcOrd="0" destOrd="0" presId="urn:microsoft.com/office/officeart/2005/8/layout/hierarchy3"/>
    <dgm:cxn modelId="{D9000BDE-E265-4E73-B5E1-F1890ADDDF6E}" type="presParOf" srcId="{1C2B0BCA-D000-428B-92A1-E28FAEF0B9B8}" destId="{FC128F1F-5A22-4AC7-9C77-810B006C33E9}" srcOrd="0" destOrd="0" presId="urn:microsoft.com/office/officeart/2005/8/layout/hierarchy3"/>
    <dgm:cxn modelId="{5251A6BE-12A6-4CDE-97FE-DDDABF4C20A9}" type="presParOf" srcId="{1C2B0BCA-D000-428B-92A1-E28FAEF0B9B8}" destId="{9373ECAA-FB04-4A9F-B64C-684696DD8D1A}" srcOrd="1" destOrd="0" presId="urn:microsoft.com/office/officeart/2005/8/layout/hierarchy3"/>
    <dgm:cxn modelId="{73127907-E74C-48C1-9764-9B6EB324A93F}" type="presParOf" srcId="{0671E215-CDDD-45C7-9C3F-B242B898EA26}" destId="{CC905191-0CD6-4CAE-B4A6-879853794DE0}" srcOrd="1" destOrd="0" presId="urn:microsoft.com/office/officeart/2005/8/layout/hierarchy3"/>
    <dgm:cxn modelId="{E9744127-3D66-4DC9-8D07-E285A5399721}" type="presParOf" srcId="{CC905191-0CD6-4CAE-B4A6-879853794DE0}" destId="{AF4DBF74-664D-45EA-8700-81651D6E4D49}" srcOrd="0" destOrd="0" presId="urn:microsoft.com/office/officeart/2005/8/layout/hierarchy3"/>
    <dgm:cxn modelId="{F80EF795-44AC-4635-AD35-146563D102A9}" type="presParOf" srcId="{CC905191-0CD6-4CAE-B4A6-879853794DE0}" destId="{DCA386C5-1D45-4D45-92CC-8ACC48C5C783}" srcOrd="1" destOrd="0" presId="urn:microsoft.com/office/officeart/2005/8/layout/hierarchy3"/>
    <dgm:cxn modelId="{3F54BE15-F034-4CBF-A126-21FF278374B6}" type="presParOf" srcId="{CC905191-0CD6-4CAE-B4A6-879853794DE0}" destId="{4E465984-5118-456C-B700-C3E0C125E6FF}" srcOrd="2" destOrd="0" presId="urn:microsoft.com/office/officeart/2005/8/layout/hierarchy3"/>
    <dgm:cxn modelId="{C0A82EDA-7587-4A54-B577-E2DC00C40A3B}" type="presParOf" srcId="{CC905191-0CD6-4CAE-B4A6-879853794DE0}" destId="{DB7AE7C2-7CB8-44B6-9FEC-0DCDADEDA5E8}" srcOrd="3" destOrd="0" presId="urn:microsoft.com/office/officeart/2005/8/layout/hierarchy3"/>
    <dgm:cxn modelId="{7A430F8C-F4AB-4AB4-8945-6A1B7D486B6B}" type="presParOf" srcId="{24F2C93F-3BDB-498A-9538-ACB92131CFFF}" destId="{8B7A0473-06B6-47FB-9A37-613166E3D817}" srcOrd="2" destOrd="0" presId="urn:microsoft.com/office/officeart/2005/8/layout/hierarchy3"/>
    <dgm:cxn modelId="{8E30A0EA-3917-4BD1-8080-9A5104923015}" type="presParOf" srcId="{8B7A0473-06B6-47FB-9A37-613166E3D817}" destId="{6006FA92-2A25-4352-A143-D613F52056C7}" srcOrd="0" destOrd="0" presId="urn:microsoft.com/office/officeart/2005/8/layout/hierarchy3"/>
    <dgm:cxn modelId="{951E9B74-913F-4B01-8D48-D6BC8D471AB5}" type="presParOf" srcId="{6006FA92-2A25-4352-A143-D613F52056C7}" destId="{84BB8FD2-7B91-4174-9883-0376E0D28429}" srcOrd="0" destOrd="0" presId="urn:microsoft.com/office/officeart/2005/8/layout/hierarchy3"/>
    <dgm:cxn modelId="{FCB877F8-BD2C-4CEB-9ED5-15327D4B4D19}" type="presParOf" srcId="{6006FA92-2A25-4352-A143-D613F52056C7}" destId="{A3FC7481-641F-4DB9-8B99-9CF603672466}" srcOrd="1" destOrd="0" presId="urn:microsoft.com/office/officeart/2005/8/layout/hierarchy3"/>
    <dgm:cxn modelId="{B245D82A-32C2-4BCA-ADC7-C0BCBA2B4491}" type="presParOf" srcId="{8B7A0473-06B6-47FB-9A37-613166E3D817}" destId="{35FE45E0-CCF4-4067-9257-6222EAB946EA}" srcOrd="1" destOrd="0" presId="urn:microsoft.com/office/officeart/2005/8/layout/hierarchy3"/>
    <dgm:cxn modelId="{261A656B-E769-4D85-B85C-713A28B4C0D2}" type="presParOf" srcId="{35FE45E0-CCF4-4067-9257-6222EAB946EA}" destId="{D880FDED-C25E-4758-B1A1-742D23AC59EE}" srcOrd="0" destOrd="0" presId="urn:microsoft.com/office/officeart/2005/8/layout/hierarchy3"/>
    <dgm:cxn modelId="{5CE7A717-5F45-454D-95D6-C6CEF5F75369}" type="presParOf" srcId="{35FE45E0-CCF4-4067-9257-6222EAB946EA}" destId="{422BDE47-700F-4792-8C41-006C60F9C00D}" srcOrd="1" destOrd="0" presId="urn:microsoft.com/office/officeart/2005/8/layout/hierarchy3"/>
    <dgm:cxn modelId="{3323502F-5C55-4751-9E48-390AF3E93136}" type="presParOf" srcId="{35FE45E0-CCF4-4067-9257-6222EAB946EA}" destId="{BC2F9D4D-4BCE-4374-9DE6-8FB88CD311BD}" srcOrd="2" destOrd="0" presId="urn:microsoft.com/office/officeart/2005/8/layout/hierarchy3"/>
    <dgm:cxn modelId="{78976747-4136-46BD-8563-1A6ABD9B3A65}" type="presParOf" srcId="{35FE45E0-CCF4-4067-9257-6222EAB946EA}" destId="{48CAAF73-4E98-454F-B2CA-1C17F57E9DDC}" srcOrd="3" destOrd="0" presId="urn:microsoft.com/office/officeart/2005/8/layout/hierarchy3"/>
    <dgm:cxn modelId="{59496B03-6AF0-4BBC-A93D-AAEC3CAF66DB}" type="presParOf" srcId="{24F2C93F-3BDB-498A-9538-ACB92131CFFF}" destId="{811B148B-2FD9-4076-954B-902B097ACD1B}" srcOrd="3" destOrd="0" presId="urn:microsoft.com/office/officeart/2005/8/layout/hierarchy3"/>
    <dgm:cxn modelId="{421C2A6D-D620-46BE-921E-6CA9EB4B6010}" type="presParOf" srcId="{811B148B-2FD9-4076-954B-902B097ACD1B}" destId="{65542A2E-FFCD-466D-850F-D7B53650061D}" srcOrd="0" destOrd="0" presId="urn:microsoft.com/office/officeart/2005/8/layout/hierarchy3"/>
    <dgm:cxn modelId="{33395DD9-284B-4560-8261-8E4B4ED48700}" type="presParOf" srcId="{65542A2E-FFCD-466D-850F-D7B53650061D}" destId="{86BC6DB2-0995-48C1-AABC-3068BFEB013E}" srcOrd="0" destOrd="0" presId="urn:microsoft.com/office/officeart/2005/8/layout/hierarchy3"/>
    <dgm:cxn modelId="{1A44748A-0777-4A89-BCFD-F32359CBDB56}" type="presParOf" srcId="{65542A2E-FFCD-466D-850F-D7B53650061D}" destId="{6599C061-0BEF-4BEA-AE7C-DC1057827A72}" srcOrd="1" destOrd="0" presId="urn:microsoft.com/office/officeart/2005/8/layout/hierarchy3"/>
    <dgm:cxn modelId="{9D955CF1-ABBD-4F9F-889D-DECF3F48A3EE}" type="presParOf" srcId="{811B148B-2FD9-4076-954B-902B097ACD1B}" destId="{057B4515-0F54-4EE8-BD7F-BD2A6378A1D2}" srcOrd="1" destOrd="0" presId="urn:microsoft.com/office/officeart/2005/8/layout/hierarchy3"/>
    <dgm:cxn modelId="{A2A85F5B-C407-47DC-8F71-0D7C0A30C8EA}" type="presParOf" srcId="{057B4515-0F54-4EE8-BD7F-BD2A6378A1D2}" destId="{DCB05AE8-B70B-47B1-9C7C-55342D4BDEB2}" srcOrd="0" destOrd="0" presId="urn:microsoft.com/office/officeart/2005/8/layout/hierarchy3"/>
    <dgm:cxn modelId="{C98EF4B5-46F0-4213-9DE4-831A63F426DD}" type="presParOf" srcId="{057B4515-0F54-4EE8-BD7F-BD2A6378A1D2}" destId="{1FF558DA-69CF-47DC-90FA-67D43B826753}" srcOrd="1" destOrd="0" presId="urn:microsoft.com/office/officeart/2005/8/layout/hierarchy3"/>
    <dgm:cxn modelId="{85794500-B7A3-4A4A-8639-C0993C84DB17}" type="presParOf" srcId="{057B4515-0F54-4EE8-BD7F-BD2A6378A1D2}" destId="{BB4441C2-A346-49D8-845B-59B4BA063917}" srcOrd="2" destOrd="0" presId="urn:microsoft.com/office/officeart/2005/8/layout/hierarchy3"/>
    <dgm:cxn modelId="{0C9600D5-4BE5-4708-A5D5-B77D3859B164}" type="presParOf" srcId="{057B4515-0F54-4EE8-BD7F-BD2A6378A1D2}" destId="{493DBF9E-8D83-4D75-9CF8-03F9210519E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469761-5788-44C8-853A-2AD2A751EC6D}" type="doc">
      <dgm:prSet loTypeId="urn:microsoft.com/office/officeart/2005/8/layout/hProcess6" loCatId="process" qsTypeId="urn:microsoft.com/office/officeart/2005/8/quickstyle/simple2" qsCatId="simple" csTypeId="urn:microsoft.com/office/officeart/2005/8/colors/colorful2" csCatId="colorful" phldr="1"/>
      <dgm:spPr/>
      <dgm:t>
        <a:bodyPr/>
        <a:lstStyle/>
        <a:p>
          <a:endParaRPr lang="vi-VN"/>
        </a:p>
      </dgm:t>
    </dgm:pt>
    <dgm:pt modelId="{5E887C69-47C1-4400-8293-68823E79BD9B}">
      <dgm:prSet phldrT="[Text]"/>
      <dgm:spPr/>
      <dgm:t>
        <a:bodyPr/>
        <a:lstStyle/>
        <a:p>
          <a:r>
            <a:rPr lang="en-US" dirty="0" smtClean="0"/>
            <a:t>1</a:t>
          </a:r>
          <a:endParaRPr lang="vi-VN" dirty="0"/>
        </a:p>
      </dgm:t>
    </dgm:pt>
    <dgm:pt modelId="{3CCEDC5A-0992-4F5B-A22C-BAAE5A155457}" type="parTrans" cxnId="{6056BFEF-A18B-4DB7-8F04-ACDC496F598C}">
      <dgm:prSet/>
      <dgm:spPr/>
      <dgm:t>
        <a:bodyPr/>
        <a:lstStyle/>
        <a:p>
          <a:endParaRPr lang="vi-VN"/>
        </a:p>
      </dgm:t>
    </dgm:pt>
    <dgm:pt modelId="{738969DD-9F20-4388-A360-4A010542EE7E}" type="sibTrans" cxnId="{6056BFEF-A18B-4DB7-8F04-ACDC496F598C}">
      <dgm:prSet/>
      <dgm:spPr/>
      <dgm:t>
        <a:bodyPr/>
        <a:lstStyle/>
        <a:p>
          <a:endParaRPr lang="vi-VN"/>
        </a:p>
      </dgm:t>
    </dgm:pt>
    <dgm:pt modelId="{3BD60CEC-2A6A-4917-9038-50527FD83D0F}">
      <dgm:prSet phldrT="[Text]" custT="1"/>
      <dgm:spPr/>
      <dgm:t>
        <a:bodyPr/>
        <a:lstStyle/>
        <a:p>
          <a:r>
            <a:rPr lang="en-US" sz="2000" b="1" dirty="0" smtClean="0"/>
            <a:t>Start off</a:t>
          </a:r>
          <a:endParaRPr lang="vi-VN" sz="2000" b="1" dirty="0"/>
        </a:p>
      </dgm:t>
    </dgm:pt>
    <dgm:pt modelId="{563094B6-6809-400C-926C-0E801502DB31}" type="parTrans" cxnId="{9F2B2698-F945-48D2-BE7D-6EBA7AA9A9B0}">
      <dgm:prSet/>
      <dgm:spPr/>
      <dgm:t>
        <a:bodyPr/>
        <a:lstStyle/>
        <a:p>
          <a:endParaRPr lang="vi-VN"/>
        </a:p>
      </dgm:t>
    </dgm:pt>
    <dgm:pt modelId="{4E065393-73E7-4086-9DF2-96CCAA8E2761}" type="sibTrans" cxnId="{9F2B2698-F945-48D2-BE7D-6EBA7AA9A9B0}">
      <dgm:prSet/>
      <dgm:spPr/>
      <dgm:t>
        <a:bodyPr/>
        <a:lstStyle/>
        <a:p>
          <a:endParaRPr lang="vi-VN"/>
        </a:p>
      </dgm:t>
    </dgm:pt>
    <dgm:pt modelId="{6B6D31D4-CDFB-42FF-B6CC-8238C090B3D6}">
      <dgm:prSet phldrT="[Text]"/>
      <dgm:spPr>
        <a:solidFill>
          <a:srgbClr val="00B08E"/>
        </a:solidFill>
      </dgm:spPr>
      <dgm:t>
        <a:bodyPr/>
        <a:lstStyle/>
        <a:p>
          <a:r>
            <a:rPr lang="en-US" dirty="0" smtClean="0"/>
            <a:t>2</a:t>
          </a:r>
          <a:endParaRPr lang="vi-VN" dirty="0"/>
        </a:p>
      </dgm:t>
    </dgm:pt>
    <dgm:pt modelId="{C934D898-4C40-441C-9B80-860EB6119112}" type="parTrans" cxnId="{2D5AEE56-86F4-4E3B-BE22-7239A0842BD1}">
      <dgm:prSet/>
      <dgm:spPr/>
      <dgm:t>
        <a:bodyPr/>
        <a:lstStyle/>
        <a:p>
          <a:endParaRPr lang="vi-VN"/>
        </a:p>
      </dgm:t>
    </dgm:pt>
    <dgm:pt modelId="{D6AD20B5-0936-4FE6-B01D-E6CA10711C09}" type="sibTrans" cxnId="{2D5AEE56-86F4-4E3B-BE22-7239A0842BD1}">
      <dgm:prSet/>
      <dgm:spPr/>
      <dgm:t>
        <a:bodyPr/>
        <a:lstStyle/>
        <a:p>
          <a:endParaRPr lang="vi-VN"/>
        </a:p>
      </dgm:t>
    </dgm:pt>
    <dgm:pt modelId="{810E77D5-C0ED-443D-8DD3-C5E73C02437E}">
      <dgm:prSet phldrT="[Text]" custT="1"/>
      <dgm:spPr>
        <a:solidFill>
          <a:srgbClr val="92D050">
            <a:alpha val="90000"/>
          </a:srgbClr>
        </a:solidFill>
      </dgm:spPr>
      <dgm:t>
        <a:bodyPr/>
        <a:lstStyle/>
        <a:p>
          <a:r>
            <a:rPr lang="en-US" sz="2000" b="1" dirty="0" smtClean="0"/>
            <a:t>Fast</a:t>
          </a:r>
          <a:endParaRPr lang="vi-VN" sz="2000" b="1" dirty="0"/>
        </a:p>
      </dgm:t>
    </dgm:pt>
    <dgm:pt modelId="{7EEEFBF7-8446-404C-BE75-E8CC0ED42B71}" type="parTrans" cxnId="{67C409C8-3981-4143-97CE-16711DB152E4}">
      <dgm:prSet/>
      <dgm:spPr/>
      <dgm:t>
        <a:bodyPr/>
        <a:lstStyle/>
        <a:p>
          <a:endParaRPr lang="vi-VN"/>
        </a:p>
      </dgm:t>
    </dgm:pt>
    <dgm:pt modelId="{32129530-744C-47E6-AD79-E232DC80CD63}" type="sibTrans" cxnId="{67C409C8-3981-4143-97CE-16711DB152E4}">
      <dgm:prSet/>
      <dgm:spPr/>
      <dgm:t>
        <a:bodyPr/>
        <a:lstStyle/>
        <a:p>
          <a:endParaRPr lang="vi-VN"/>
        </a:p>
      </dgm:t>
    </dgm:pt>
    <dgm:pt modelId="{4C48D22B-D5E6-4450-AFB2-0760AA7FC5D9}">
      <dgm:prSet phldrT="[Text]"/>
      <dgm:spPr>
        <a:solidFill>
          <a:srgbClr val="FF9933"/>
        </a:solidFill>
      </dgm:spPr>
      <dgm:t>
        <a:bodyPr/>
        <a:lstStyle/>
        <a:p>
          <a:r>
            <a:rPr lang="en-US" dirty="0" smtClean="0"/>
            <a:t>3</a:t>
          </a:r>
          <a:endParaRPr lang="vi-VN" dirty="0"/>
        </a:p>
      </dgm:t>
    </dgm:pt>
    <dgm:pt modelId="{93A6922D-FCCD-4D84-BF52-6A399269B0D6}" type="parTrans" cxnId="{003EA591-9B46-4B31-A129-D048AA3D362D}">
      <dgm:prSet/>
      <dgm:spPr/>
      <dgm:t>
        <a:bodyPr/>
        <a:lstStyle/>
        <a:p>
          <a:endParaRPr lang="vi-VN"/>
        </a:p>
      </dgm:t>
    </dgm:pt>
    <dgm:pt modelId="{C3C64D9F-A466-4F56-A146-41FDFC987DDE}" type="sibTrans" cxnId="{003EA591-9B46-4B31-A129-D048AA3D362D}">
      <dgm:prSet/>
      <dgm:spPr/>
      <dgm:t>
        <a:bodyPr/>
        <a:lstStyle/>
        <a:p>
          <a:endParaRPr lang="vi-VN"/>
        </a:p>
      </dgm:t>
    </dgm:pt>
    <dgm:pt modelId="{477D92D5-8A7C-4C30-8A4A-0A7C7F53323A}">
      <dgm:prSet phldrT="[Text]" custT="1"/>
      <dgm:spPr>
        <a:solidFill>
          <a:srgbClr val="FFC000">
            <a:alpha val="90000"/>
          </a:srgbClr>
        </a:solidFill>
      </dgm:spPr>
      <dgm:t>
        <a:bodyPr/>
        <a:lstStyle/>
        <a:p>
          <a:r>
            <a:rPr lang="en-US" sz="2000" b="1" dirty="0" smtClean="0"/>
            <a:t>  Mature</a:t>
          </a:r>
          <a:endParaRPr lang="vi-VN" sz="1900" b="1" dirty="0"/>
        </a:p>
      </dgm:t>
    </dgm:pt>
    <dgm:pt modelId="{658EF748-313B-4B66-9D0F-8BC4B254F829}" type="parTrans" cxnId="{BD523E69-2604-4F32-8618-0B87A44EA26C}">
      <dgm:prSet/>
      <dgm:spPr/>
      <dgm:t>
        <a:bodyPr/>
        <a:lstStyle/>
        <a:p>
          <a:endParaRPr lang="vi-VN"/>
        </a:p>
      </dgm:t>
    </dgm:pt>
    <dgm:pt modelId="{49D146FE-02A4-4F42-BA8E-F1F70BC8AA64}" type="sibTrans" cxnId="{BD523E69-2604-4F32-8618-0B87A44EA26C}">
      <dgm:prSet/>
      <dgm:spPr/>
      <dgm:t>
        <a:bodyPr/>
        <a:lstStyle/>
        <a:p>
          <a:endParaRPr lang="vi-VN"/>
        </a:p>
      </dgm:t>
    </dgm:pt>
    <dgm:pt modelId="{35B40874-42DA-49CB-A9C5-AC7D6A30ED65}" type="pres">
      <dgm:prSet presAssocID="{91469761-5788-44C8-853A-2AD2A751EC6D}" presName="theList" presStyleCnt="0">
        <dgm:presLayoutVars>
          <dgm:dir/>
          <dgm:animLvl val="lvl"/>
          <dgm:resizeHandles val="exact"/>
        </dgm:presLayoutVars>
      </dgm:prSet>
      <dgm:spPr/>
      <dgm:t>
        <a:bodyPr/>
        <a:lstStyle/>
        <a:p>
          <a:endParaRPr lang="vi-VN"/>
        </a:p>
      </dgm:t>
    </dgm:pt>
    <dgm:pt modelId="{4BEB854C-DD42-4D4D-9221-C7500B0261EC}" type="pres">
      <dgm:prSet presAssocID="{5E887C69-47C1-4400-8293-68823E79BD9B}" presName="compNode" presStyleCnt="0"/>
      <dgm:spPr/>
    </dgm:pt>
    <dgm:pt modelId="{71CC2839-67AB-4F95-8163-3A279F448CA9}" type="pres">
      <dgm:prSet presAssocID="{5E887C69-47C1-4400-8293-68823E79BD9B}" presName="noGeometry" presStyleCnt="0"/>
      <dgm:spPr/>
    </dgm:pt>
    <dgm:pt modelId="{13BFD20F-EE56-431F-A296-6257120C90C5}" type="pres">
      <dgm:prSet presAssocID="{5E887C69-47C1-4400-8293-68823E79BD9B}" presName="childTextVisible" presStyleLbl="bgAccFollowNode1" presStyleIdx="0" presStyleCnt="3" custScaleX="124451">
        <dgm:presLayoutVars>
          <dgm:bulletEnabled val="1"/>
        </dgm:presLayoutVars>
      </dgm:prSet>
      <dgm:spPr/>
      <dgm:t>
        <a:bodyPr/>
        <a:lstStyle/>
        <a:p>
          <a:endParaRPr lang="vi-VN"/>
        </a:p>
      </dgm:t>
    </dgm:pt>
    <dgm:pt modelId="{7F2A846D-53D4-4B85-820D-A825F16134FE}" type="pres">
      <dgm:prSet presAssocID="{5E887C69-47C1-4400-8293-68823E79BD9B}" presName="childTextHidden" presStyleLbl="bgAccFollowNode1" presStyleIdx="0" presStyleCnt="3"/>
      <dgm:spPr/>
      <dgm:t>
        <a:bodyPr/>
        <a:lstStyle/>
        <a:p>
          <a:endParaRPr lang="vi-VN"/>
        </a:p>
      </dgm:t>
    </dgm:pt>
    <dgm:pt modelId="{ECC55CD8-223A-44A7-B2D7-331D85B0EDEA}" type="pres">
      <dgm:prSet presAssocID="{5E887C69-47C1-4400-8293-68823E79BD9B}" presName="parentText" presStyleLbl="node1" presStyleIdx="0" presStyleCnt="3">
        <dgm:presLayoutVars>
          <dgm:chMax val="1"/>
          <dgm:bulletEnabled val="1"/>
        </dgm:presLayoutVars>
      </dgm:prSet>
      <dgm:spPr/>
      <dgm:t>
        <a:bodyPr/>
        <a:lstStyle/>
        <a:p>
          <a:endParaRPr lang="vi-VN"/>
        </a:p>
      </dgm:t>
    </dgm:pt>
    <dgm:pt modelId="{CA11F413-BF11-4F2D-8257-F2B1C3B65044}" type="pres">
      <dgm:prSet presAssocID="{5E887C69-47C1-4400-8293-68823E79BD9B}" presName="aSpace" presStyleCnt="0"/>
      <dgm:spPr/>
    </dgm:pt>
    <dgm:pt modelId="{6B34FB97-3705-45FF-8EAE-A88539043CEF}" type="pres">
      <dgm:prSet presAssocID="{6B6D31D4-CDFB-42FF-B6CC-8238C090B3D6}" presName="compNode" presStyleCnt="0"/>
      <dgm:spPr/>
    </dgm:pt>
    <dgm:pt modelId="{37D7E12E-D41A-4258-9842-CD8B4640AC77}" type="pres">
      <dgm:prSet presAssocID="{6B6D31D4-CDFB-42FF-B6CC-8238C090B3D6}" presName="noGeometry" presStyleCnt="0"/>
      <dgm:spPr/>
    </dgm:pt>
    <dgm:pt modelId="{81360CFC-2885-41DC-8F66-0D103AD04A66}" type="pres">
      <dgm:prSet presAssocID="{6B6D31D4-CDFB-42FF-B6CC-8238C090B3D6}" presName="childTextVisible" presStyleLbl="bgAccFollowNode1" presStyleIdx="1" presStyleCnt="3" custScaleX="132554">
        <dgm:presLayoutVars>
          <dgm:bulletEnabled val="1"/>
        </dgm:presLayoutVars>
      </dgm:prSet>
      <dgm:spPr/>
      <dgm:t>
        <a:bodyPr/>
        <a:lstStyle/>
        <a:p>
          <a:endParaRPr lang="vi-VN"/>
        </a:p>
      </dgm:t>
    </dgm:pt>
    <dgm:pt modelId="{4AC1BD47-9358-4FD7-8A88-C7396447135E}" type="pres">
      <dgm:prSet presAssocID="{6B6D31D4-CDFB-42FF-B6CC-8238C090B3D6}" presName="childTextHidden" presStyleLbl="bgAccFollowNode1" presStyleIdx="1" presStyleCnt="3"/>
      <dgm:spPr/>
      <dgm:t>
        <a:bodyPr/>
        <a:lstStyle/>
        <a:p>
          <a:endParaRPr lang="vi-VN"/>
        </a:p>
      </dgm:t>
    </dgm:pt>
    <dgm:pt modelId="{15281EAF-3516-4E91-8F9B-DF66D47F6592}" type="pres">
      <dgm:prSet presAssocID="{6B6D31D4-CDFB-42FF-B6CC-8238C090B3D6}" presName="parentText" presStyleLbl="node1" presStyleIdx="1" presStyleCnt="3">
        <dgm:presLayoutVars>
          <dgm:chMax val="1"/>
          <dgm:bulletEnabled val="1"/>
        </dgm:presLayoutVars>
      </dgm:prSet>
      <dgm:spPr/>
      <dgm:t>
        <a:bodyPr/>
        <a:lstStyle/>
        <a:p>
          <a:endParaRPr lang="vi-VN"/>
        </a:p>
      </dgm:t>
    </dgm:pt>
    <dgm:pt modelId="{B63DBC0D-FEFA-4FAE-91E0-156425C18E84}" type="pres">
      <dgm:prSet presAssocID="{6B6D31D4-CDFB-42FF-B6CC-8238C090B3D6}" presName="aSpace" presStyleCnt="0"/>
      <dgm:spPr/>
    </dgm:pt>
    <dgm:pt modelId="{FE3AD202-CDE8-473D-8D7E-FE979F7C4117}" type="pres">
      <dgm:prSet presAssocID="{4C48D22B-D5E6-4450-AFB2-0760AA7FC5D9}" presName="compNode" presStyleCnt="0"/>
      <dgm:spPr/>
    </dgm:pt>
    <dgm:pt modelId="{BBA5D216-9573-4999-8AE5-3F0A207B5635}" type="pres">
      <dgm:prSet presAssocID="{4C48D22B-D5E6-4450-AFB2-0760AA7FC5D9}" presName="noGeometry" presStyleCnt="0"/>
      <dgm:spPr/>
    </dgm:pt>
    <dgm:pt modelId="{64EC3601-187C-4536-982B-92D44382CCEF}" type="pres">
      <dgm:prSet presAssocID="{4C48D22B-D5E6-4450-AFB2-0760AA7FC5D9}" presName="childTextVisible" presStyleLbl="bgAccFollowNode1" presStyleIdx="2" presStyleCnt="3" custScaleX="149251">
        <dgm:presLayoutVars>
          <dgm:bulletEnabled val="1"/>
        </dgm:presLayoutVars>
      </dgm:prSet>
      <dgm:spPr/>
      <dgm:t>
        <a:bodyPr/>
        <a:lstStyle/>
        <a:p>
          <a:endParaRPr lang="vi-VN"/>
        </a:p>
      </dgm:t>
    </dgm:pt>
    <dgm:pt modelId="{F7D468A9-8976-45CB-AE98-7F1A464C702A}" type="pres">
      <dgm:prSet presAssocID="{4C48D22B-D5E6-4450-AFB2-0760AA7FC5D9}" presName="childTextHidden" presStyleLbl="bgAccFollowNode1" presStyleIdx="2" presStyleCnt="3"/>
      <dgm:spPr/>
      <dgm:t>
        <a:bodyPr/>
        <a:lstStyle/>
        <a:p>
          <a:endParaRPr lang="vi-VN"/>
        </a:p>
      </dgm:t>
    </dgm:pt>
    <dgm:pt modelId="{EB9DEE20-B18D-4313-8F2A-E40F77B3F5F9}" type="pres">
      <dgm:prSet presAssocID="{4C48D22B-D5E6-4450-AFB2-0760AA7FC5D9}" presName="parentText" presStyleLbl="node1" presStyleIdx="2" presStyleCnt="3">
        <dgm:presLayoutVars>
          <dgm:chMax val="1"/>
          <dgm:bulletEnabled val="1"/>
        </dgm:presLayoutVars>
      </dgm:prSet>
      <dgm:spPr/>
      <dgm:t>
        <a:bodyPr/>
        <a:lstStyle/>
        <a:p>
          <a:endParaRPr lang="vi-VN"/>
        </a:p>
      </dgm:t>
    </dgm:pt>
  </dgm:ptLst>
  <dgm:cxnLst>
    <dgm:cxn modelId="{BD523E69-2604-4F32-8618-0B87A44EA26C}" srcId="{4C48D22B-D5E6-4450-AFB2-0760AA7FC5D9}" destId="{477D92D5-8A7C-4C30-8A4A-0A7C7F53323A}" srcOrd="0" destOrd="0" parTransId="{658EF748-313B-4B66-9D0F-8BC4B254F829}" sibTransId="{49D146FE-02A4-4F42-BA8E-F1F70BC8AA64}"/>
    <dgm:cxn modelId="{461CB2A3-C0C9-4A37-850F-DCAFE9701790}" type="presOf" srcId="{6B6D31D4-CDFB-42FF-B6CC-8238C090B3D6}" destId="{15281EAF-3516-4E91-8F9B-DF66D47F6592}" srcOrd="0" destOrd="0" presId="urn:microsoft.com/office/officeart/2005/8/layout/hProcess6"/>
    <dgm:cxn modelId="{8333E999-D6E4-4127-8A1F-B624478D95C0}" type="presOf" srcId="{91469761-5788-44C8-853A-2AD2A751EC6D}" destId="{35B40874-42DA-49CB-A9C5-AC7D6A30ED65}" srcOrd="0" destOrd="0" presId="urn:microsoft.com/office/officeart/2005/8/layout/hProcess6"/>
    <dgm:cxn modelId="{D2CF1757-0F7A-48FE-93AD-9F17EAF7FA5F}" type="presOf" srcId="{810E77D5-C0ED-443D-8DD3-C5E73C02437E}" destId="{81360CFC-2885-41DC-8F66-0D103AD04A66}" srcOrd="0" destOrd="0" presId="urn:microsoft.com/office/officeart/2005/8/layout/hProcess6"/>
    <dgm:cxn modelId="{050D45B0-72EE-46C2-8C0F-BDABAD6D6937}" type="presOf" srcId="{3BD60CEC-2A6A-4917-9038-50527FD83D0F}" destId="{13BFD20F-EE56-431F-A296-6257120C90C5}" srcOrd="0" destOrd="0" presId="urn:microsoft.com/office/officeart/2005/8/layout/hProcess6"/>
    <dgm:cxn modelId="{9F2B2698-F945-48D2-BE7D-6EBA7AA9A9B0}" srcId="{5E887C69-47C1-4400-8293-68823E79BD9B}" destId="{3BD60CEC-2A6A-4917-9038-50527FD83D0F}" srcOrd="0" destOrd="0" parTransId="{563094B6-6809-400C-926C-0E801502DB31}" sibTransId="{4E065393-73E7-4086-9DF2-96CCAA8E2761}"/>
    <dgm:cxn modelId="{67C409C8-3981-4143-97CE-16711DB152E4}" srcId="{6B6D31D4-CDFB-42FF-B6CC-8238C090B3D6}" destId="{810E77D5-C0ED-443D-8DD3-C5E73C02437E}" srcOrd="0" destOrd="0" parTransId="{7EEEFBF7-8446-404C-BE75-E8CC0ED42B71}" sibTransId="{32129530-744C-47E6-AD79-E232DC80CD63}"/>
    <dgm:cxn modelId="{866FA8CC-EA6A-4CDD-BFE8-EEE4E95D36C8}" type="presOf" srcId="{5E887C69-47C1-4400-8293-68823E79BD9B}" destId="{ECC55CD8-223A-44A7-B2D7-331D85B0EDEA}" srcOrd="0" destOrd="0" presId="urn:microsoft.com/office/officeart/2005/8/layout/hProcess6"/>
    <dgm:cxn modelId="{C9AC02A5-AA4A-4AD3-9372-EFCF616A7811}" type="presOf" srcId="{3BD60CEC-2A6A-4917-9038-50527FD83D0F}" destId="{7F2A846D-53D4-4B85-820D-A825F16134FE}" srcOrd="1" destOrd="0" presId="urn:microsoft.com/office/officeart/2005/8/layout/hProcess6"/>
    <dgm:cxn modelId="{8DE2E8E8-0E44-42E5-AB69-5423753EF6DD}" type="presOf" srcId="{810E77D5-C0ED-443D-8DD3-C5E73C02437E}" destId="{4AC1BD47-9358-4FD7-8A88-C7396447135E}" srcOrd="1" destOrd="0" presId="urn:microsoft.com/office/officeart/2005/8/layout/hProcess6"/>
    <dgm:cxn modelId="{003EA591-9B46-4B31-A129-D048AA3D362D}" srcId="{91469761-5788-44C8-853A-2AD2A751EC6D}" destId="{4C48D22B-D5E6-4450-AFB2-0760AA7FC5D9}" srcOrd="2" destOrd="0" parTransId="{93A6922D-FCCD-4D84-BF52-6A399269B0D6}" sibTransId="{C3C64D9F-A466-4F56-A146-41FDFC987DDE}"/>
    <dgm:cxn modelId="{E8BB1BCC-FB78-459D-B156-312EA05CAB03}" type="presOf" srcId="{477D92D5-8A7C-4C30-8A4A-0A7C7F53323A}" destId="{64EC3601-187C-4536-982B-92D44382CCEF}" srcOrd="0" destOrd="0" presId="urn:microsoft.com/office/officeart/2005/8/layout/hProcess6"/>
    <dgm:cxn modelId="{6056BFEF-A18B-4DB7-8F04-ACDC496F598C}" srcId="{91469761-5788-44C8-853A-2AD2A751EC6D}" destId="{5E887C69-47C1-4400-8293-68823E79BD9B}" srcOrd="0" destOrd="0" parTransId="{3CCEDC5A-0992-4F5B-A22C-BAAE5A155457}" sibTransId="{738969DD-9F20-4388-A360-4A010542EE7E}"/>
    <dgm:cxn modelId="{2D5AEE56-86F4-4E3B-BE22-7239A0842BD1}" srcId="{91469761-5788-44C8-853A-2AD2A751EC6D}" destId="{6B6D31D4-CDFB-42FF-B6CC-8238C090B3D6}" srcOrd="1" destOrd="0" parTransId="{C934D898-4C40-441C-9B80-860EB6119112}" sibTransId="{D6AD20B5-0936-4FE6-B01D-E6CA10711C09}"/>
    <dgm:cxn modelId="{D9B2D6F6-9F6D-435B-BD79-3057DD994B4A}" type="presOf" srcId="{477D92D5-8A7C-4C30-8A4A-0A7C7F53323A}" destId="{F7D468A9-8976-45CB-AE98-7F1A464C702A}" srcOrd="1" destOrd="0" presId="urn:microsoft.com/office/officeart/2005/8/layout/hProcess6"/>
    <dgm:cxn modelId="{7D0BFF02-7798-4B76-A031-18ED0879E41B}" type="presOf" srcId="{4C48D22B-D5E6-4450-AFB2-0760AA7FC5D9}" destId="{EB9DEE20-B18D-4313-8F2A-E40F77B3F5F9}" srcOrd="0" destOrd="0" presId="urn:microsoft.com/office/officeart/2005/8/layout/hProcess6"/>
    <dgm:cxn modelId="{7D095730-E894-47CB-B292-456F3E165685}" type="presParOf" srcId="{35B40874-42DA-49CB-A9C5-AC7D6A30ED65}" destId="{4BEB854C-DD42-4D4D-9221-C7500B0261EC}" srcOrd="0" destOrd="0" presId="urn:microsoft.com/office/officeart/2005/8/layout/hProcess6"/>
    <dgm:cxn modelId="{D2F9195F-6741-4D99-BE5B-3EAE82D2DB5A}" type="presParOf" srcId="{4BEB854C-DD42-4D4D-9221-C7500B0261EC}" destId="{71CC2839-67AB-4F95-8163-3A279F448CA9}" srcOrd="0" destOrd="0" presId="urn:microsoft.com/office/officeart/2005/8/layout/hProcess6"/>
    <dgm:cxn modelId="{8F673A41-C11D-4FE2-9FE6-9A71BACF711B}" type="presParOf" srcId="{4BEB854C-DD42-4D4D-9221-C7500B0261EC}" destId="{13BFD20F-EE56-431F-A296-6257120C90C5}" srcOrd="1" destOrd="0" presId="urn:microsoft.com/office/officeart/2005/8/layout/hProcess6"/>
    <dgm:cxn modelId="{13ED9322-6240-447F-8633-DCDC8A021EF9}" type="presParOf" srcId="{4BEB854C-DD42-4D4D-9221-C7500B0261EC}" destId="{7F2A846D-53D4-4B85-820D-A825F16134FE}" srcOrd="2" destOrd="0" presId="urn:microsoft.com/office/officeart/2005/8/layout/hProcess6"/>
    <dgm:cxn modelId="{4DC13971-10A7-453F-B11D-31689C247728}" type="presParOf" srcId="{4BEB854C-DD42-4D4D-9221-C7500B0261EC}" destId="{ECC55CD8-223A-44A7-B2D7-331D85B0EDEA}" srcOrd="3" destOrd="0" presId="urn:microsoft.com/office/officeart/2005/8/layout/hProcess6"/>
    <dgm:cxn modelId="{1CD6D616-C8AC-4E1E-B42F-A06AA0D784D0}" type="presParOf" srcId="{35B40874-42DA-49CB-A9C5-AC7D6A30ED65}" destId="{CA11F413-BF11-4F2D-8257-F2B1C3B65044}" srcOrd="1" destOrd="0" presId="urn:microsoft.com/office/officeart/2005/8/layout/hProcess6"/>
    <dgm:cxn modelId="{3AF4D347-EC51-4F35-A98D-641A296F8E4A}" type="presParOf" srcId="{35B40874-42DA-49CB-A9C5-AC7D6A30ED65}" destId="{6B34FB97-3705-45FF-8EAE-A88539043CEF}" srcOrd="2" destOrd="0" presId="urn:microsoft.com/office/officeart/2005/8/layout/hProcess6"/>
    <dgm:cxn modelId="{9342A773-7B54-44A2-B3E1-1D1A525D6F3E}" type="presParOf" srcId="{6B34FB97-3705-45FF-8EAE-A88539043CEF}" destId="{37D7E12E-D41A-4258-9842-CD8B4640AC77}" srcOrd="0" destOrd="0" presId="urn:microsoft.com/office/officeart/2005/8/layout/hProcess6"/>
    <dgm:cxn modelId="{56349B7B-BA17-4FD7-9DD1-EF18ADB9871C}" type="presParOf" srcId="{6B34FB97-3705-45FF-8EAE-A88539043CEF}" destId="{81360CFC-2885-41DC-8F66-0D103AD04A66}" srcOrd="1" destOrd="0" presId="urn:microsoft.com/office/officeart/2005/8/layout/hProcess6"/>
    <dgm:cxn modelId="{FF31AE26-1113-4C53-86B4-9739242F1A77}" type="presParOf" srcId="{6B34FB97-3705-45FF-8EAE-A88539043CEF}" destId="{4AC1BD47-9358-4FD7-8A88-C7396447135E}" srcOrd="2" destOrd="0" presId="urn:microsoft.com/office/officeart/2005/8/layout/hProcess6"/>
    <dgm:cxn modelId="{36B40B80-63D4-4D0B-A22F-BE2906A9E8F7}" type="presParOf" srcId="{6B34FB97-3705-45FF-8EAE-A88539043CEF}" destId="{15281EAF-3516-4E91-8F9B-DF66D47F6592}" srcOrd="3" destOrd="0" presId="urn:microsoft.com/office/officeart/2005/8/layout/hProcess6"/>
    <dgm:cxn modelId="{855F7138-A60C-4847-AAD5-4B122B58EB5B}" type="presParOf" srcId="{35B40874-42DA-49CB-A9C5-AC7D6A30ED65}" destId="{B63DBC0D-FEFA-4FAE-91E0-156425C18E84}" srcOrd="3" destOrd="0" presId="urn:microsoft.com/office/officeart/2005/8/layout/hProcess6"/>
    <dgm:cxn modelId="{352CF6F2-23BF-47B0-8BF6-F8B08A4A8E09}" type="presParOf" srcId="{35B40874-42DA-49CB-A9C5-AC7D6A30ED65}" destId="{FE3AD202-CDE8-473D-8D7E-FE979F7C4117}" srcOrd="4" destOrd="0" presId="urn:microsoft.com/office/officeart/2005/8/layout/hProcess6"/>
    <dgm:cxn modelId="{35B5B30D-9E9B-4AF3-AE45-BD821B4EA48F}" type="presParOf" srcId="{FE3AD202-CDE8-473D-8D7E-FE979F7C4117}" destId="{BBA5D216-9573-4999-8AE5-3F0A207B5635}" srcOrd="0" destOrd="0" presId="urn:microsoft.com/office/officeart/2005/8/layout/hProcess6"/>
    <dgm:cxn modelId="{99DC0B4E-29B8-41C8-82DF-F0CC92751192}" type="presParOf" srcId="{FE3AD202-CDE8-473D-8D7E-FE979F7C4117}" destId="{64EC3601-187C-4536-982B-92D44382CCEF}" srcOrd="1" destOrd="0" presId="urn:microsoft.com/office/officeart/2005/8/layout/hProcess6"/>
    <dgm:cxn modelId="{418D7E4F-7EE6-4159-A9A6-7597372E6F20}" type="presParOf" srcId="{FE3AD202-CDE8-473D-8D7E-FE979F7C4117}" destId="{F7D468A9-8976-45CB-AE98-7F1A464C702A}" srcOrd="2" destOrd="0" presId="urn:microsoft.com/office/officeart/2005/8/layout/hProcess6"/>
    <dgm:cxn modelId="{C614A27C-B003-4A5F-8AFE-246BBCCE4DF0}" type="presParOf" srcId="{FE3AD202-CDE8-473D-8D7E-FE979F7C4117}" destId="{EB9DEE20-B18D-4313-8F2A-E40F77B3F5F9}"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ACB205-962C-4F0A-8BA3-B171A4F7861F}" type="doc">
      <dgm:prSet loTypeId="urn:microsoft.com/office/officeart/2005/8/layout/vList5" loCatId="list" qsTypeId="urn:microsoft.com/office/officeart/2005/8/quickstyle/simple2" qsCatId="simple" csTypeId="urn:microsoft.com/office/officeart/2005/8/colors/accent6_5" csCatId="accent6" phldr="1"/>
      <dgm:spPr/>
    </dgm:pt>
    <dgm:pt modelId="{792206D7-7190-4A09-BA26-88DCA3592DAA}">
      <dgm:prSet phldrT="[Text]" custT="1"/>
      <dgm:spPr>
        <a:ln>
          <a:solidFill>
            <a:srgbClr val="FF3300"/>
          </a:solidFill>
        </a:ln>
      </dgm:spPr>
      <dgm:t>
        <a:bodyPr/>
        <a:lstStyle/>
        <a:p>
          <a:r>
            <a:rPr lang="en-US" sz="2000" b="1" dirty="0" smtClean="0">
              <a:solidFill>
                <a:srgbClr val="FF6600"/>
              </a:solidFill>
            </a:rPr>
            <a:t>Zookeeper</a:t>
          </a:r>
          <a:endParaRPr lang="vi-VN" sz="2000" b="1" dirty="0">
            <a:solidFill>
              <a:srgbClr val="FF6600"/>
            </a:solidFill>
          </a:endParaRPr>
        </a:p>
      </dgm:t>
    </dgm:pt>
    <dgm:pt modelId="{54FFB24F-58DF-4C5B-9F63-1AE7750C1A5B}" type="sibTrans" cxnId="{F31AB9E3-88C6-4115-A2DE-DADDCB7BC35A}">
      <dgm:prSet/>
      <dgm:spPr/>
      <dgm:t>
        <a:bodyPr/>
        <a:lstStyle/>
        <a:p>
          <a:endParaRPr lang="vi-VN"/>
        </a:p>
      </dgm:t>
    </dgm:pt>
    <dgm:pt modelId="{0BD750A2-2AF7-4ADB-BAC5-AE6259FD764E}" type="parTrans" cxnId="{F31AB9E3-88C6-4115-A2DE-DADDCB7BC35A}">
      <dgm:prSet/>
      <dgm:spPr/>
      <dgm:t>
        <a:bodyPr/>
        <a:lstStyle/>
        <a:p>
          <a:endParaRPr lang="vi-VN"/>
        </a:p>
      </dgm:t>
    </dgm:pt>
    <dgm:pt modelId="{3FA5C831-58CD-4B80-935B-4B4C4FA44315}">
      <dgm:prSet phldrT="[Text]" custT="1"/>
      <dgm:spPr/>
      <dgm:t>
        <a:bodyPr/>
        <a:lstStyle/>
        <a:p>
          <a:r>
            <a:rPr lang="en-US" sz="2000" b="1" dirty="0" err="1" smtClean="0"/>
            <a:t>NodeJS</a:t>
          </a:r>
          <a:endParaRPr lang="vi-VN" sz="2000" b="1" dirty="0"/>
        </a:p>
      </dgm:t>
    </dgm:pt>
    <dgm:pt modelId="{F5742097-E42B-404F-B9C3-EC19E1770A7B}" type="sibTrans" cxnId="{DDC3A0BB-DC36-4A50-B7C2-840AB4BE3DA8}">
      <dgm:prSet/>
      <dgm:spPr/>
      <dgm:t>
        <a:bodyPr/>
        <a:lstStyle/>
        <a:p>
          <a:endParaRPr lang="vi-VN"/>
        </a:p>
      </dgm:t>
    </dgm:pt>
    <dgm:pt modelId="{94A23FC3-E811-46F4-AA21-D7B05DFE8A9C}" type="parTrans" cxnId="{DDC3A0BB-DC36-4A50-B7C2-840AB4BE3DA8}">
      <dgm:prSet/>
      <dgm:spPr/>
      <dgm:t>
        <a:bodyPr/>
        <a:lstStyle/>
        <a:p>
          <a:endParaRPr lang="vi-VN"/>
        </a:p>
      </dgm:t>
    </dgm:pt>
    <dgm:pt modelId="{18D60629-627C-4173-8AAB-8C88DF9EE562}">
      <dgm:prSet phldrT="[Text]" custT="1"/>
      <dgm:spPr/>
      <dgm:t>
        <a:bodyPr/>
        <a:lstStyle/>
        <a:p>
          <a:r>
            <a:rPr lang="en-US" sz="2000" b="1" dirty="0" err="1" smtClean="0"/>
            <a:t>Redis</a:t>
          </a:r>
          <a:r>
            <a:rPr lang="en-US" sz="2000" b="1" dirty="0" smtClean="0"/>
            <a:t> Cluster</a:t>
          </a:r>
          <a:endParaRPr lang="vi-VN" sz="2000" b="1" dirty="0"/>
        </a:p>
      </dgm:t>
    </dgm:pt>
    <dgm:pt modelId="{ED093614-A11D-4744-852B-0F7461A4BE42}" type="sibTrans" cxnId="{342B2788-8C34-41C2-AE39-71A735E0C56C}">
      <dgm:prSet/>
      <dgm:spPr/>
      <dgm:t>
        <a:bodyPr/>
        <a:lstStyle/>
        <a:p>
          <a:endParaRPr lang="vi-VN"/>
        </a:p>
      </dgm:t>
    </dgm:pt>
    <dgm:pt modelId="{14942EBB-588F-4213-9442-E18491A4CC4F}" type="parTrans" cxnId="{342B2788-8C34-41C2-AE39-71A735E0C56C}">
      <dgm:prSet/>
      <dgm:spPr/>
      <dgm:t>
        <a:bodyPr/>
        <a:lstStyle/>
        <a:p>
          <a:endParaRPr lang="vi-VN"/>
        </a:p>
      </dgm:t>
    </dgm:pt>
    <dgm:pt modelId="{71F21659-E707-452E-A6D1-491D383A7210}">
      <dgm:prSet phldrT="[Text]" custT="1"/>
      <dgm:spPr/>
      <dgm:t>
        <a:bodyPr/>
        <a:lstStyle/>
        <a:p>
          <a:r>
            <a:rPr lang="en-US" sz="2000" b="1" dirty="0" smtClean="0"/>
            <a:t>Apache Storm</a:t>
          </a:r>
          <a:endParaRPr lang="vi-VN" sz="2000" b="1" dirty="0"/>
        </a:p>
      </dgm:t>
    </dgm:pt>
    <dgm:pt modelId="{DFD0B0CB-0199-4943-932A-F64959A47F96}" type="sibTrans" cxnId="{47DE48E5-8ECA-4156-8EB3-DC087BD9A832}">
      <dgm:prSet/>
      <dgm:spPr/>
      <dgm:t>
        <a:bodyPr/>
        <a:lstStyle/>
        <a:p>
          <a:endParaRPr lang="vi-VN"/>
        </a:p>
      </dgm:t>
    </dgm:pt>
    <dgm:pt modelId="{406E9A71-4792-4566-B45D-51DAFA7973F5}" type="parTrans" cxnId="{47DE48E5-8ECA-4156-8EB3-DC087BD9A832}">
      <dgm:prSet/>
      <dgm:spPr/>
      <dgm:t>
        <a:bodyPr/>
        <a:lstStyle/>
        <a:p>
          <a:endParaRPr lang="vi-VN"/>
        </a:p>
      </dgm:t>
    </dgm:pt>
    <dgm:pt modelId="{B202A742-DCDC-46C3-A7DC-494CD585D58B}">
      <dgm:prSet phldrT="[Text]" custT="1"/>
      <dgm:spPr/>
      <dgm:t>
        <a:bodyPr/>
        <a:lstStyle/>
        <a:p>
          <a:r>
            <a:rPr lang="en-US" sz="2000" b="1" dirty="0" smtClean="0"/>
            <a:t>Apache Kafka</a:t>
          </a:r>
          <a:endParaRPr lang="vi-VN" sz="2000" b="1" dirty="0"/>
        </a:p>
      </dgm:t>
    </dgm:pt>
    <dgm:pt modelId="{0FB79491-FB9F-41EB-A043-F8EB4661CD34}" type="sibTrans" cxnId="{4B1D78BC-CC16-48D6-A152-06C3BD9070E4}">
      <dgm:prSet/>
      <dgm:spPr/>
      <dgm:t>
        <a:bodyPr/>
        <a:lstStyle/>
        <a:p>
          <a:endParaRPr lang="vi-VN"/>
        </a:p>
      </dgm:t>
    </dgm:pt>
    <dgm:pt modelId="{686B4270-51AB-4334-BECE-A2C0A3764A37}" type="parTrans" cxnId="{4B1D78BC-CC16-48D6-A152-06C3BD9070E4}">
      <dgm:prSet/>
      <dgm:spPr/>
      <dgm:t>
        <a:bodyPr/>
        <a:lstStyle/>
        <a:p>
          <a:endParaRPr lang="vi-VN"/>
        </a:p>
      </dgm:t>
    </dgm:pt>
    <dgm:pt modelId="{51BBE031-FC4F-4826-B6A3-227687826928}" type="pres">
      <dgm:prSet presAssocID="{D7ACB205-962C-4F0A-8BA3-B171A4F7861F}" presName="Name0" presStyleCnt="0">
        <dgm:presLayoutVars>
          <dgm:dir/>
          <dgm:animLvl val="lvl"/>
          <dgm:resizeHandles val="exact"/>
        </dgm:presLayoutVars>
      </dgm:prSet>
      <dgm:spPr/>
    </dgm:pt>
    <dgm:pt modelId="{A6A51C4B-58EB-44A6-A430-57C272732BDE}" type="pres">
      <dgm:prSet presAssocID="{B202A742-DCDC-46C3-A7DC-494CD585D58B}" presName="linNode" presStyleCnt="0"/>
      <dgm:spPr/>
    </dgm:pt>
    <dgm:pt modelId="{9D5B499A-A4EE-4ECB-BEFC-90D5700D7E7B}" type="pres">
      <dgm:prSet presAssocID="{B202A742-DCDC-46C3-A7DC-494CD585D58B}" presName="parentText" presStyleLbl="node1" presStyleIdx="0" presStyleCnt="5" custScaleX="204076">
        <dgm:presLayoutVars>
          <dgm:chMax val="1"/>
          <dgm:bulletEnabled val="1"/>
        </dgm:presLayoutVars>
      </dgm:prSet>
      <dgm:spPr/>
      <dgm:t>
        <a:bodyPr/>
        <a:lstStyle/>
        <a:p>
          <a:endParaRPr lang="vi-VN"/>
        </a:p>
      </dgm:t>
    </dgm:pt>
    <dgm:pt modelId="{5E84EB8B-9E61-450E-9D07-E3853CBF2D13}" type="pres">
      <dgm:prSet presAssocID="{0FB79491-FB9F-41EB-A043-F8EB4661CD34}" presName="sp" presStyleCnt="0"/>
      <dgm:spPr/>
    </dgm:pt>
    <dgm:pt modelId="{F9107ADE-E5CD-4320-9E74-ACD717EEE5E8}" type="pres">
      <dgm:prSet presAssocID="{71F21659-E707-452E-A6D1-491D383A7210}" presName="linNode" presStyleCnt="0"/>
      <dgm:spPr/>
    </dgm:pt>
    <dgm:pt modelId="{FBD2C16F-6C11-4D57-88CC-AC482BABE057}" type="pres">
      <dgm:prSet presAssocID="{71F21659-E707-452E-A6D1-491D383A7210}" presName="parentText" presStyleLbl="node1" presStyleIdx="1" presStyleCnt="5" custScaleX="204076">
        <dgm:presLayoutVars>
          <dgm:chMax val="1"/>
          <dgm:bulletEnabled val="1"/>
        </dgm:presLayoutVars>
      </dgm:prSet>
      <dgm:spPr/>
      <dgm:t>
        <a:bodyPr/>
        <a:lstStyle/>
        <a:p>
          <a:endParaRPr lang="vi-VN"/>
        </a:p>
      </dgm:t>
    </dgm:pt>
    <dgm:pt modelId="{3B2E21BD-0834-43AA-9176-C5672FCF8A78}" type="pres">
      <dgm:prSet presAssocID="{DFD0B0CB-0199-4943-932A-F64959A47F96}" presName="sp" presStyleCnt="0"/>
      <dgm:spPr/>
    </dgm:pt>
    <dgm:pt modelId="{F71F96CB-43BE-4F64-8C9A-85F052B1E678}" type="pres">
      <dgm:prSet presAssocID="{18D60629-627C-4173-8AAB-8C88DF9EE562}" presName="linNode" presStyleCnt="0"/>
      <dgm:spPr/>
    </dgm:pt>
    <dgm:pt modelId="{F77161DE-6B3D-4370-B2F5-99E012663F24}" type="pres">
      <dgm:prSet presAssocID="{18D60629-627C-4173-8AAB-8C88DF9EE562}" presName="parentText" presStyleLbl="node1" presStyleIdx="2" presStyleCnt="5" custScaleX="204076">
        <dgm:presLayoutVars>
          <dgm:chMax val="1"/>
          <dgm:bulletEnabled val="1"/>
        </dgm:presLayoutVars>
      </dgm:prSet>
      <dgm:spPr/>
      <dgm:t>
        <a:bodyPr/>
        <a:lstStyle/>
        <a:p>
          <a:endParaRPr lang="vi-VN"/>
        </a:p>
      </dgm:t>
    </dgm:pt>
    <dgm:pt modelId="{B44844F3-0443-4B2F-82F3-A8B7E27A63ED}" type="pres">
      <dgm:prSet presAssocID="{ED093614-A11D-4744-852B-0F7461A4BE42}" presName="sp" presStyleCnt="0"/>
      <dgm:spPr/>
    </dgm:pt>
    <dgm:pt modelId="{D209314E-DE35-4934-8FE6-09BB9594EC75}" type="pres">
      <dgm:prSet presAssocID="{3FA5C831-58CD-4B80-935B-4B4C4FA44315}" presName="linNode" presStyleCnt="0"/>
      <dgm:spPr/>
    </dgm:pt>
    <dgm:pt modelId="{D6250614-4B30-4A1E-B752-CE27E0239A37}" type="pres">
      <dgm:prSet presAssocID="{3FA5C831-58CD-4B80-935B-4B4C4FA44315}" presName="parentText" presStyleLbl="node1" presStyleIdx="3" presStyleCnt="5" custScaleX="204076">
        <dgm:presLayoutVars>
          <dgm:chMax val="1"/>
          <dgm:bulletEnabled val="1"/>
        </dgm:presLayoutVars>
      </dgm:prSet>
      <dgm:spPr/>
      <dgm:t>
        <a:bodyPr/>
        <a:lstStyle/>
        <a:p>
          <a:endParaRPr lang="vi-VN"/>
        </a:p>
      </dgm:t>
    </dgm:pt>
    <dgm:pt modelId="{352FA60F-628D-44A1-ABE2-C849DD4AE7CF}" type="pres">
      <dgm:prSet presAssocID="{F5742097-E42B-404F-B9C3-EC19E1770A7B}" presName="sp" presStyleCnt="0"/>
      <dgm:spPr/>
    </dgm:pt>
    <dgm:pt modelId="{E2DAAFEA-1296-479E-BB62-1E5EA70C7DF3}" type="pres">
      <dgm:prSet presAssocID="{792206D7-7190-4A09-BA26-88DCA3592DAA}" presName="linNode" presStyleCnt="0"/>
      <dgm:spPr/>
    </dgm:pt>
    <dgm:pt modelId="{F0D9D94C-00D4-4FDF-967F-C5286F04FD40}" type="pres">
      <dgm:prSet presAssocID="{792206D7-7190-4A09-BA26-88DCA3592DAA}" presName="parentText" presStyleLbl="node1" presStyleIdx="4" presStyleCnt="5" custScaleX="204076">
        <dgm:presLayoutVars>
          <dgm:chMax val="1"/>
          <dgm:bulletEnabled val="1"/>
        </dgm:presLayoutVars>
      </dgm:prSet>
      <dgm:spPr/>
      <dgm:t>
        <a:bodyPr/>
        <a:lstStyle/>
        <a:p>
          <a:endParaRPr lang="vi-VN"/>
        </a:p>
      </dgm:t>
    </dgm:pt>
  </dgm:ptLst>
  <dgm:cxnLst>
    <dgm:cxn modelId="{E7F70EF4-8CA8-4090-99E0-D794177DB5B7}" type="presOf" srcId="{3FA5C831-58CD-4B80-935B-4B4C4FA44315}" destId="{D6250614-4B30-4A1E-B752-CE27E0239A37}" srcOrd="0" destOrd="0" presId="urn:microsoft.com/office/officeart/2005/8/layout/vList5"/>
    <dgm:cxn modelId="{47DE48E5-8ECA-4156-8EB3-DC087BD9A832}" srcId="{D7ACB205-962C-4F0A-8BA3-B171A4F7861F}" destId="{71F21659-E707-452E-A6D1-491D383A7210}" srcOrd="1" destOrd="0" parTransId="{406E9A71-4792-4566-B45D-51DAFA7973F5}" sibTransId="{DFD0B0CB-0199-4943-932A-F64959A47F96}"/>
    <dgm:cxn modelId="{4BCB6F4C-031B-437A-882B-37875405F9C4}" type="presOf" srcId="{D7ACB205-962C-4F0A-8BA3-B171A4F7861F}" destId="{51BBE031-FC4F-4826-B6A3-227687826928}" srcOrd="0" destOrd="0" presId="urn:microsoft.com/office/officeart/2005/8/layout/vList5"/>
    <dgm:cxn modelId="{C1B19756-7E45-445A-9BDD-CF91EB963B7A}" type="presOf" srcId="{71F21659-E707-452E-A6D1-491D383A7210}" destId="{FBD2C16F-6C11-4D57-88CC-AC482BABE057}" srcOrd="0" destOrd="0" presId="urn:microsoft.com/office/officeart/2005/8/layout/vList5"/>
    <dgm:cxn modelId="{4B1D78BC-CC16-48D6-A152-06C3BD9070E4}" srcId="{D7ACB205-962C-4F0A-8BA3-B171A4F7861F}" destId="{B202A742-DCDC-46C3-A7DC-494CD585D58B}" srcOrd="0" destOrd="0" parTransId="{686B4270-51AB-4334-BECE-A2C0A3764A37}" sibTransId="{0FB79491-FB9F-41EB-A043-F8EB4661CD34}"/>
    <dgm:cxn modelId="{342B2788-8C34-41C2-AE39-71A735E0C56C}" srcId="{D7ACB205-962C-4F0A-8BA3-B171A4F7861F}" destId="{18D60629-627C-4173-8AAB-8C88DF9EE562}" srcOrd="2" destOrd="0" parTransId="{14942EBB-588F-4213-9442-E18491A4CC4F}" sibTransId="{ED093614-A11D-4744-852B-0F7461A4BE42}"/>
    <dgm:cxn modelId="{C22759E5-64AE-4E33-94DF-8ECED4C48FA5}" type="presOf" srcId="{18D60629-627C-4173-8AAB-8C88DF9EE562}" destId="{F77161DE-6B3D-4370-B2F5-99E012663F24}" srcOrd="0" destOrd="0" presId="urn:microsoft.com/office/officeart/2005/8/layout/vList5"/>
    <dgm:cxn modelId="{87602777-5FDF-46EC-BEE4-BB2D9B799562}" type="presOf" srcId="{792206D7-7190-4A09-BA26-88DCA3592DAA}" destId="{F0D9D94C-00D4-4FDF-967F-C5286F04FD40}" srcOrd="0" destOrd="0" presId="urn:microsoft.com/office/officeart/2005/8/layout/vList5"/>
    <dgm:cxn modelId="{A82DFD47-6DCA-4C6F-94CA-F9146F9DC3C7}" type="presOf" srcId="{B202A742-DCDC-46C3-A7DC-494CD585D58B}" destId="{9D5B499A-A4EE-4ECB-BEFC-90D5700D7E7B}" srcOrd="0" destOrd="0" presId="urn:microsoft.com/office/officeart/2005/8/layout/vList5"/>
    <dgm:cxn modelId="{F31AB9E3-88C6-4115-A2DE-DADDCB7BC35A}" srcId="{D7ACB205-962C-4F0A-8BA3-B171A4F7861F}" destId="{792206D7-7190-4A09-BA26-88DCA3592DAA}" srcOrd="4" destOrd="0" parTransId="{0BD750A2-2AF7-4ADB-BAC5-AE6259FD764E}" sibTransId="{54FFB24F-58DF-4C5B-9F63-1AE7750C1A5B}"/>
    <dgm:cxn modelId="{DDC3A0BB-DC36-4A50-B7C2-840AB4BE3DA8}" srcId="{D7ACB205-962C-4F0A-8BA3-B171A4F7861F}" destId="{3FA5C831-58CD-4B80-935B-4B4C4FA44315}" srcOrd="3" destOrd="0" parTransId="{94A23FC3-E811-46F4-AA21-D7B05DFE8A9C}" sibTransId="{F5742097-E42B-404F-B9C3-EC19E1770A7B}"/>
    <dgm:cxn modelId="{90482082-5FDF-44BC-8349-E87822605D53}" type="presParOf" srcId="{51BBE031-FC4F-4826-B6A3-227687826928}" destId="{A6A51C4B-58EB-44A6-A430-57C272732BDE}" srcOrd="0" destOrd="0" presId="urn:microsoft.com/office/officeart/2005/8/layout/vList5"/>
    <dgm:cxn modelId="{3276B6D6-2BBF-4A5A-8790-574F8DF9C54C}" type="presParOf" srcId="{A6A51C4B-58EB-44A6-A430-57C272732BDE}" destId="{9D5B499A-A4EE-4ECB-BEFC-90D5700D7E7B}" srcOrd="0" destOrd="0" presId="urn:microsoft.com/office/officeart/2005/8/layout/vList5"/>
    <dgm:cxn modelId="{30D72811-F7D8-45C7-AD4E-CB892DBF43D6}" type="presParOf" srcId="{51BBE031-FC4F-4826-B6A3-227687826928}" destId="{5E84EB8B-9E61-450E-9D07-E3853CBF2D13}" srcOrd="1" destOrd="0" presId="urn:microsoft.com/office/officeart/2005/8/layout/vList5"/>
    <dgm:cxn modelId="{7CF25733-AA9D-476C-B9E0-3DB91ECF67B3}" type="presParOf" srcId="{51BBE031-FC4F-4826-B6A3-227687826928}" destId="{F9107ADE-E5CD-4320-9E74-ACD717EEE5E8}" srcOrd="2" destOrd="0" presId="urn:microsoft.com/office/officeart/2005/8/layout/vList5"/>
    <dgm:cxn modelId="{350F03E5-CBEF-478D-ACC5-5ACFC5169820}" type="presParOf" srcId="{F9107ADE-E5CD-4320-9E74-ACD717EEE5E8}" destId="{FBD2C16F-6C11-4D57-88CC-AC482BABE057}" srcOrd="0" destOrd="0" presId="urn:microsoft.com/office/officeart/2005/8/layout/vList5"/>
    <dgm:cxn modelId="{06272172-0FC4-4BDF-AB8F-97AB3880E286}" type="presParOf" srcId="{51BBE031-FC4F-4826-B6A3-227687826928}" destId="{3B2E21BD-0834-43AA-9176-C5672FCF8A78}" srcOrd="3" destOrd="0" presId="urn:microsoft.com/office/officeart/2005/8/layout/vList5"/>
    <dgm:cxn modelId="{E7E58B39-0620-49D9-BB24-2A3BA8297FAA}" type="presParOf" srcId="{51BBE031-FC4F-4826-B6A3-227687826928}" destId="{F71F96CB-43BE-4F64-8C9A-85F052B1E678}" srcOrd="4" destOrd="0" presId="urn:microsoft.com/office/officeart/2005/8/layout/vList5"/>
    <dgm:cxn modelId="{5C55BC12-C750-40B7-8349-5045D59AC782}" type="presParOf" srcId="{F71F96CB-43BE-4F64-8C9A-85F052B1E678}" destId="{F77161DE-6B3D-4370-B2F5-99E012663F24}" srcOrd="0" destOrd="0" presId="urn:microsoft.com/office/officeart/2005/8/layout/vList5"/>
    <dgm:cxn modelId="{63A7EE47-4858-4628-8E7F-B2500FD8EC8B}" type="presParOf" srcId="{51BBE031-FC4F-4826-B6A3-227687826928}" destId="{B44844F3-0443-4B2F-82F3-A8B7E27A63ED}" srcOrd="5" destOrd="0" presId="urn:microsoft.com/office/officeart/2005/8/layout/vList5"/>
    <dgm:cxn modelId="{27F8AAAC-B61E-42CA-BECB-9E535D996D73}" type="presParOf" srcId="{51BBE031-FC4F-4826-B6A3-227687826928}" destId="{D209314E-DE35-4934-8FE6-09BB9594EC75}" srcOrd="6" destOrd="0" presId="urn:microsoft.com/office/officeart/2005/8/layout/vList5"/>
    <dgm:cxn modelId="{F3395E49-45EF-45DC-8761-449F1853D28F}" type="presParOf" srcId="{D209314E-DE35-4934-8FE6-09BB9594EC75}" destId="{D6250614-4B30-4A1E-B752-CE27E0239A37}" srcOrd="0" destOrd="0" presId="urn:microsoft.com/office/officeart/2005/8/layout/vList5"/>
    <dgm:cxn modelId="{20661818-C158-45D3-90FB-338C9C72968C}" type="presParOf" srcId="{51BBE031-FC4F-4826-B6A3-227687826928}" destId="{352FA60F-628D-44A1-ABE2-C849DD4AE7CF}" srcOrd="7" destOrd="0" presId="urn:microsoft.com/office/officeart/2005/8/layout/vList5"/>
    <dgm:cxn modelId="{7067ACF4-91A9-493B-AF6F-B63F47863567}" type="presParOf" srcId="{51BBE031-FC4F-4826-B6A3-227687826928}" destId="{E2DAAFEA-1296-479E-BB62-1E5EA70C7DF3}" srcOrd="8" destOrd="0" presId="urn:microsoft.com/office/officeart/2005/8/layout/vList5"/>
    <dgm:cxn modelId="{708A45EE-E523-4A58-9AF3-03311944C875}" type="presParOf" srcId="{E2DAAFEA-1296-479E-BB62-1E5EA70C7DF3}" destId="{F0D9D94C-00D4-4FDF-967F-C5286F04FD4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5EED8F-E8D4-432B-A723-5DEF3C4F2D12}" type="doc">
      <dgm:prSet loTypeId="urn:microsoft.com/office/officeart/2005/8/layout/hierarchy3" loCatId="list" qsTypeId="urn:microsoft.com/office/officeart/2005/8/quickstyle/3d1" qsCatId="3D" csTypeId="urn:microsoft.com/office/officeart/2005/8/colors/accent1_3" csCatId="accent1" phldr="1"/>
      <dgm:spPr/>
      <dgm:t>
        <a:bodyPr/>
        <a:lstStyle/>
        <a:p>
          <a:endParaRPr lang="vi-VN"/>
        </a:p>
      </dgm:t>
    </dgm:pt>
    <dgm:pt modelId="{662A3E7A-EE66-476C-AC03-DDD2CE805C6E}">
      <dgm:prSet phldrT="[Text]"/>
      <dgm:spPr>
        <a:solidFill>
          <a:srgbClr val="FF5050"/>
        </a:solidFill>
      </dgm:spPr>
      <dgm:t>
        <a:bodyPr/>
        <a:lstStyle/>
        <a:p>
          <a:r>
            <a:rPr lang="en-US" dirty="0" smtClean="0"/>
            <a:t>Unreliable Network</a:t>
          </a:r>
          <a:endParaRPr lang="vi-VN" dirty="0"/>
        </a:p>
      </dgm:t>
    </dgm:pt>
    <dgm:pt modelId="{AC068915-9DFA-4A74-BE27-08CBAFDFF830}" type="parTrans" cxnId="{EF15D046-49BC-49E4-A837-2A379453D5A5}">
      <dgm:prSet/>
      <dgm:spPr/>
      <dgm:t>
        <a:bodyPr/>
        <a:lstStyle/>
        <a:p>
          <a:endParaRPr lang="vi-VN"/>
        </a:p>
      </dgm:t>
    </dgm:pt>
    <dgm:pt modelId="{DE490032-AFCD-44FD-9687-EDB2F86E396D}" type="sibTrans" cxnId="{EF15D046-49BC-49E4-A837-2A379453D5A5}">
      <dgm:prSet/>
      <dgm:spPr/>
      <dgm:t>
        <a:bodyPr/>
        <a:lstStyle/>
        <a:p>
          <a:endParaRPr lang="vi-VN"/>
        </a:p>
      </dgm:t>
    </dgm:pt>
    <dgm:pt modelId="{5E122F9C-9B60-418F-8D74-6C1AD309C3C6}">
      <dgm:prSet phldrT="[Text]">
        <dgm:style>
          <a:lnRef idx="2">
            <a:schemeClr val="accent5"/>
          </a:lnRef>
          <a:fillRef idx="1">
            <a:schemeClr val="lt1"/>
          </a:fillRef>
          <a:effectRef idx="0">
            <a:schemeClr val="accent5"/>
          </a:effectRef>
          <a:fontRef idx="minor">
            <a:schemeClr val="dk1"/>
          </a:fontRef>
        </dgm:style>
      </dgm:prSet>
      <dgm:spPr>
        <a:ln>
          <a:solidFill>
            <a:srgbClr val="FF5050"/>
          </a:solidFill>
        </a:ln>
      </dgm:spPr>
      <dgm:t>
        <a:bodyPr/>
        <a:lstStyle/>
        <a:p>
          <a:r>
            <a:rPr lang="en-US" dirty="0" smtClean="0"/>
            <a:t>Split Brain</a:t>
          </a:r>
          <a:endParaRPr lang="vi-VN" dirty="0"/>
        </a:p>
      </dgm:t>
    </dgm:pt>
    <dgm:pt modelId="{C585D7C7-4135-4E1B-AC6A-A347BE2B0E2B}" type="parTrans" cxnId="{0A8796B7-48BC-4BC1-99A4-DEA6D98114BB}">
      <dgm:prSet/>
      <dgm:spPr>
        <a:ln>
          <a:solidFill>
            <a:srgbClr val="FF5050"/>
          </a:solidFill>
        </a:ln>
      </dgm:spPr>
      <dgm:t>
        <a:bodyPr/>
        <a:lstStyle/>
        <a:p>
          <a:endParaRPr lang="vi-VN"/>
        </a:p>
      </dgm:t>
    </dgm:pt>
    <dgm:pt modelId="{0D4D0D3C-744F-4A91-A3E7-D8E1D6501335}" type="sibTrans" cxnId="{0A8796B7-48BC-4BC1-99A4-DEA6D98114BB}">
      <dgm:prSet/>
      <dgm:spPr/>
      <dgm:t>
        <a:bodyPr/>
        <a:lstStyle/>
        <a:p>
          <a:endParaRPr lang="vi-VN"/>
        </a:p>
      </dgm:t>
    </dgm:pt>
    <dgm:pt modelId="{381A8045-70C4-4FC4-B868-81FA99664EA3}">
      <dgm:prSet phldrT="[Text]">
        <dgm:style>
          <a:lnRef idx="2">
            <a:schemeClr val="accent5"/>
          </a:lnRef>
          <a:fillRef idx="1">
            <a:schemeClr val="lt1"/>
          </a:fillRef>
          <a:effectRef idx="0">
            <a:schemeClr val="accent5"/>
          </a:effectRef>
          <a:fontRef idx="minor">
            <a:schemeClr val="dk1"/>
          </a:fontRef>
        </dgm:style>
      </dgm:prSet>
      <dgm:spPr>
        <a:ln>
          <a:solidFill>
            <a:srgbClr val="FF5050"/>
          </a:solidFill>
        </a:ln>
      </dgm:spPr>
      <dgm:t>
        <a:bodyPr/>
        <a:lstStyle/>
        <a:p>
          <a:r>
            <a:rPr lang="en-US" dirty="0" smtClean="0"/>
            <a:t>Deadlock</a:t>
          </a:r>
          <a:endParaRPr lang="vi-VN" dirty="0"/>
        </a:p>
      </dgm:t>
    </dgm:pt>
    <dgm:pt modelId="{492C9FF8-8FF5-49AD-8F1A-B9A551896D29}" type="parTrans" cxnId="{F74CF601-5F83-4044-A525-3A381A7FA19F}">
      <dgm:prSet/>
      <dgm:spPr>
        <a:ln>
          <a:solidFill>
            <a:srgbClr val="FF5050"/>
          </a:solidFill>
        </a:ln>
      </dgm:spPr>
      <dgm:t>
        <a:bodyPr/>
        <a:lstStyle/>
        <a:p>
          <a:endParaRPr lang="vi-VN"/>
        </a:p>
      </dgm:t>
    </dgm:pt>
    <dgm:pt modelId="{C74E033D-F1D8-4FA9-B700-2D1273DA190A}" type="sibTrans" cxnId="{F74CF601-5F83-4044-A525-3A381A7FA19F}">
      <dgm:prSet/>
      <dgm:spPr/>
      <dgm:t>
        <a:bodyPr/>
        <a:lstStyle/>
        <a:p>
          <a:endParaRPr lang="vi-VN"/>
        </a:p>
      </dgm:t>
    </dgm:pt>
    <dgm:pt modelId="{3B1507FB-F38C-49B5-92B1-8E2C91EDDAC3}">
      <dgm:prSet phldrT="[Text]"/>
      <dgm:spPr>
        <a:solidFill>
          <a:srgbClr val="92D050"/>
        </a:solidFill>
      </dgm:spPr>
      <dgm:t>
        <a:bodyPr/>
        <a:lstStyle/>
        <a:p>
          <a:r>
            <a:rPr lang="en-US" dirty="0" smtClean="0"/>
            <a:t>Clock </a:t>
          </a:r>
          <a:r>
            <a:rPr lang="en-US" dirty="0" err="1" smtClean="0"/>
            <a:t>Synchroniza-tion</a:t>
          </a:r>
          <a:endParaRPr lang="vi-VN" dirty="0"/>
        </a:p>
      </dgm:t>
    </dgm:pt>
    <dgm:pt modelId="{A91D0E49-B089-4405-9122-D30E838B730D}" type="parTrans" cxnId="{9A99FCD8-2CE0-444B-B638-DB3F58BBE3E8}">
      <dgm:prSet/>
      <dgm:spPr/>
      <dgm:t>
        <a:bodyPr/>
        <a:lstStyle/>
        <a:p>
          <a:endParaRPr lang="vi-VN"/>
        </a:p>
      </dgm:t>
    </dgm:pt>
    <dgm:pt modelId="{38B23974-2A69-4E6B-98E8-64AC7FF4C196}" type="sibTrans" cxnId="{9A99FCD8-2CE0-444B-B638-DB3F58BBE3E8}">
      <dgm:prSet/>
      <dgm:spPr/>
      <dgm:t>
        <a:bodyPr/>
        <a:lstStyle/>
        <a:p>
          <a:endParaRPr lang="vi-VN"/>
        </a:p>
      </dgm:t>
    </dgm:pt>
    <dgm:pt modelId="{90EECD5E-B7B1-4F78-B7AF-3E57E2549FFA}">
      <dgm:prSet phldrT="[Text]">
        <dgm:style>
          <a:lnRef idx="2">
            <a:schemeClr val="accent5"/>
          </a:lnRef>
          <a:fillRef idx="1">
            <a:schemeClr val="lt1"/>
          </a:fillRef>
          <a:effectRef idx="0">
            <a:schemeClr val="accent5"/>
          </a:effectRef>
          <a:fontRef idx="minor">
            <a:schemeClr val="dk1"/>
          </a:fontRef>
        </dgm:style>
      </dgm:prSet>
      <dgm:spPr>
        <a:ln>
          <a:solidFill>
            <a:srgbClr val="92D050"/>
          </a:solidFill>
        </a:ln>
      </dgm:spPr>
      <dgm:t>
        <a:bodyPr/>
        <a:lstStyle/>
        <a:p>
          <a:r>
            <a:rPr lang="en-US" dirty="0" smtClean="0"/>
            <a:t>Bất đồng bộ múi giờ</a:t>
          </a:r>
          <a:endParaRPr lang="vi-VN" dirty="0"/>
        </a:p>
      </dgm:t>
    </dgm:pt>
    <dgm:pt modelId="{01411DA6-8E42-40DB-A1B2-EF22FB147F97}" type="parTrans" cxnId="{51A9B9A1-2B41-4193-B099-19932933153B}">
      <dgm:prSet/>
      <dgm:spPr>
        <a:ln>
          <a:solidFill>
            <a:srgbClr val="92D050"/>
          </a:solidFill>
        </a:ln>
      </dgm:spPr>
      <dgm:t>
        <a:bodyPr/>
        <a:lstStyle/>
        <a:p>
          <a:endParaRPr lang="vi-VN"/>
        </a:p>
      </dgm:t>
    </dgm:pt>
    <dgm:pt modelId="{6F78A468-5F7D-4E0F-BDEA-6E46007C1006}" type="sibTrans" cxnId="{51A9B9A1-2B41-4193-B099-19932933153B}">
      <dgm:prSet/>
      <dgm:spPr/>
      <dgm:t>
        <a:bodyPr/>
        <a:lstStyle/>
        <a:p>
          <a:endParaRPr lang="vi-VN"/>
        </a:p>
      </dgm:t>
    </dgm:pt>
    <dgm:pt modelId="{5C67A407-1D9F-4CA8-A82F-BFB735B34188}" type="pres">
      <dgm:prSet presAssocID="{615EED8F-E8D4-432B-A723-5DEF3C4F2D12}" presName="diagram" presStyleCnt="0">
        <dgm:presLayoutVars>
          <dgm:chPref val="1"/>
          <dgm:dir/>
          <dgm:animOne val="branch"/>
          <dgm:animLvl val="lvl"/>
          <dgm:resizeHandles/>
        </dgm:presLayoutVars>
      </dgm:prSet>
      <dgm:spPr/>
      <dgm:t>
        <a:bodyPr/>
        <a:lstStyle/>
        <a:p>
          <a:endParaRPr lang="vi-VN"/>
        </a:p>
      </dgm:t>
    </dgm:pt>
    <dgm:pt modelId="{32079336-1318-479D-B516-834AAE530E05}" type="pres">
      <dgm:prSet presAssocID="{662A3E7A-EE66-476C-AC03-DDD2CE805C6E}" presName="root" presStyleCnt="0"/>
      <dgm:spPr/>
    </dgm:pt>
    <dgm:pt modelId="{66D9FD21-A779-414D-9569-CB35DC7B2ED8}" type="pres">
      <dgm:prSet presAssocID="{662A3E7A-EE66-476C-AC03-DDD2CE805C6E}" presName="rootComposite" presStyleCnt="0"/>
      <dgm:spPr/>
    </dgm:pt>
    <dgm:pt modelId="{6CEAF045-223B-4826-BF00-FEB8FE8C30EB}" type="pres">
      <dgm:prSet presAssocID="{662A3E7A-EE66-476C-AC03-DDD2CE805C6E}" presName="rootText" presStyleLbl="node1" presStyleIdx="0" presStyleCnt="2"/>
      <dgm:spPr/>
      <dgm:t>
        <a:bodyPr/>
        <a:lstStyle/>
        <a:p>
          <a:endParaRPr lang="vi-VN"/>
        </a:p>
      </dgm:t>
    </dgm:pt>
    <dgm:pt modelId="{94BA529F-4593-429C-8550-2720629C7531}" type="pres">
      <dgm:prSet presAssocID="{662A3E7A-EE66-476C-AC03-DDD2CE805C6E}" presName="rootConnector" presStyleLbl="node1" presStyleIdx="0" presStyleCnt="2"/>
      <dgm:spPr/>
      <dgm:t>
        <a:bodyPr/>
        <a:lstStyle/>
        <a:p>
          <a:endParaRPr lang="vi-VN"/>
        </a:p>
      </dgm:t>
    </dgm:pt>
    <dgm:pt modelId="{EE72C624-F81D-4B39-9FF8-3E6DF1CC6414}" type="pres">
      <dgm:prSet presAssocID="{662A3E7A-EE66-476C-AC03-DDD2CE805C6E}" presName="childShape" presStyleCnt="0"/>
      <dgm:spPr/>
    </dgm:pt>
    <dgm:pt modelId="{64B530A9-E555-4FDD-8993-C689EACCD7C4}" type="pres">
      <dgm:prSet presAssocID="{C585D7C7-4135-4E1B-AC6A-A347BE2B0E2B}" presName="Name13" presStyleLbl="parChTrans1D2" presStyleIdx="0" presStyleCnt="3"/>
      <dgm:spPr/>
      <dgm:t>
        <a:bodyPr/>
        <a:lstStyle/>
        <a:p>
          <a:endParaRPr lang="vi-VN"/>
        </a:p>
      </dgm:t>
    </dgm:pt>
    <dgm:pt modelId="{8624A052-7646-4FAA-B5B7-7E43BF32D69F}" type="pres">
      <dgm:prSet presAssocID="{5E122F9C-9B60-418F-8D74-6C1AD309C3C6}" presName="childText" presStyleLbl="bgAcc1" presStyleIdx="0" presStyleCnt="3">
        <dgm:presLayoutVars>
          <dgm:bulletEnabled val="1"/>
        </dgm:presLayoutVars>
      </dgm:prSet>
      <dgm:spPr/>
      <dgm:t>
        <a:bodyPr/>
        <a:lstStyle/>
        <a:p>
          <a:endParaRPr lang="vi-VN"/>
        </a:p>
      </dgm:t>
    </dgm:pt>
    <dgm:pt modelId="{2E514D9B-976F-445D-B159-B057D6A3BCD2}" type="pres">
      <dgm:prSet presAssocID="{492C9FF8-8FF5-49AD-8F1A-B9A551896D29}" presName="Name13" presStyleLbl="parChTrans1D2" presStyleIdx="1" presStyleCnt="3"/>
      <dgm:spPr/>
      <dgm:t>
        <a:bodyPr/>
        <a:lstStyle/>
        <a:p>
          <a:endParaRPr lang="vi-VN"/>
        </a:p>
      </dgm:t>
    </dgm:pt>
    <dgm:pt modelId="{ECA5017E-7F6E-472E-A93F-054F8B9C0AC6}" type="pres">
      <dgm:prSet presAssocID="{381A8045-70C4-4FC4-B868-81FA99664EA3}" presName="childText" presStyleLbl="bgAcc1" presStyleIdx="1" presStyleCnt="3">
        <dgm:presLayoutVars>
          <dgm:bulletEnabled val="1"/>
        </dgm:presLayoutVars>
      </dgm:prSet>
      <dgm:spPr/>
      <dgm:t>
        <a:bodyPr/>
        <a:lstStyle/>
        <a:p>
          <a:endParaRPr lang="vi-VN"/>
        </a:p>
      </dgm:t>
    </dgm:pt>
    <dgm:pt modelId="{DACD00AE-674D-48B5-BA4F-154F2EE69843}" type="pres">
      <dgm:prSet presAssocID="{3B1507FB-F38C-49B5-92B1-8E2C91EDDAC3}" presName="root" presStyleCnt="0"/>
      <dgm:spPr/>
    </dgm:pt>
    <dgm:pt modelId="{36290016-77E7-4B37-BD63-0575745BD6D6}" type="pres">
      <dgm:prSet presAssocID="{3B1507FB-F38C-49B5-92B1-8E2C91EDDAC3}" presName="rootComposite" presStyleCnt="0"/>
      <dgm:spPr/>
    </dgm:pt>
    <dgm:pt modelId="{641BE29F-91BE-43CE-B61B-838F42EF4C3B}" type="pres">
      <dgm:prSet presAssocID="{3B1507FB-F38C-49B5-92B1-8E2C91EDDAC3}" presName="rootText" presStyleLbl="node1" presStyleIdx="1" presStyleCnt="2"/>
      <dgm:spPr/>
      <dgm:t>
        <a:bodyPr/>
        <a:lstStyle/>
        <a:p>
          <a:endParaRPr lang="vi-VN"/>
        </a:p>
      </dgm:t>
    </dgm:pt>
    <dgm:pt modelId="{7E5FA2B5-B026-4E5E-B4F8-C8F7234AD7C9}" type="pres">
      <dgm:prSet presAssocID="{3B1507FB-F38C-49B5-92B1-8E2C91EDDAC3}" presName="rootConnector" presStyleLbl="node1" presStyleIdx="1" presStyleCnt="2"/>
      <dgm:spPr/>
      <dgm:t>
        <a:bodyPr/>
        <a:lstStyle/>
        <a:p>
          <a:endParaRPr lang="vi-VN"/>
        </a:p>
      </dgm:t>
    </dgm:pt>
    <dgm:pt modelId="{86E63E6F-044C-4AF8-9FD0-6109A803F0B8}" type="pres">
      <dgm:prSet presAssocID="{3B1507FB-F38C-49B5-92B1-8E2C91EDDAC3}" presName="childShape" presStyleCnt="0"/>
      <dgm:spPr/>
    </dgm:pt>
    <dgm:pt modelId="{029DA5B4-3163-41AA-96B1-89FEE09DE378}" type="pres">
      <dgm:prSet presAssocID="{01411DA6-8E42-40DB-A1B2-EF22FB147F97}" presName="Name13" presStyleLbl="parChTrans1D2" presStyleIdx="2" presStyleCnt="3"/>
      <dgm:spPr/>
      <dgm:t>
        <a:bodyPr/>
        <a:lstStyle/>
        <a:p>
          <a:endParaRPr lang="vi-VN"/>
        </a:p>
      </dgm:t>
    </dgm:pt>
    <dgm:pt modelId="{6CC00365-AC50-4947-BDFD-C8E6A9985689}" type="pres">
      <dgm:prSet presAssocID="{90EECD5E-B7B1-4F78-B7AF-3E57E2549FFA}" presName="childText" presStyleLbl="bgAcc1" presStyleIdx="2" presStyleCnt="3">
        <dgm:presLayoutVars>
          <dgm:bulletEnabled val="1"/>
        </dgm:presLayoutVars>
      </dgm:prSet>
      <dgm:spPr/>
      <dgm:t>
        <a:bodyPr/>
        <a:lstStyle/>
        <a:p>
          <a:endParaRPr lang="vi-VN"/>
        </a:p>
      </dgm:t>
    </dgm:pt>
  </dgm:ptLst>
  <dgm:cxnLst>
    <dgm:cxn modelId="{A81FF577-E24E-486B-A44B-9AA53F9C3563}" type="presOf" srcId="{492C9FF8-8FF5-49AD-8F1A-B9A551896D29}" destId="{2E514D9B-976F-445D-B159-B057D6A3BCD2}" srcOrd="0" destOrd="0" presId="urn:microsoft.com/office/officeart/2005/8/layout/hierarchy3"/>
    <dgm:cxn modelId="{06F2D9A5-4466-4B5E-B5FE-AD439D56D808}" type="presOf" srcId="{615EED8F-E8D4-432B-A723-5DEF3C4F2D12}" destId="{5C67A407-1D9F-4CA8-A82F-BFB735B34188}" srcOrd="0" destOrd="0" presId="urn:microsoft.com/office/officeart/2005/8/layout/hierarchy3"/>
    <dgm:cxn modelId="{1063BA9A-0FD6-44BE-A7CC-5B5CF3595BB8}" type="presOf" srcId="{3B1507FB-F38C-49B5-92B1-8E2C91EDDAC3}" destId="{641BE29F-91BE-43CE-B61B-838F42EF4C3B}" srcOrd="0" destOrd="0" presId="urn:microsoft.com/office/officeart/2005/8/layout/hierarchy3"/>
    <dgm:cxn modelId="{B99ACC7C-22BD-4404-B81A-23E501A100D0}" type="presOf" srcId="{662A3E7A-EE66-476C-AC03-DDD2CE805C6E}" destId="{6CEAF045-223B-4826-BF00-FEB8FE8C30EB}" srcOrd="0" destOrd="0" presId="urn:microsoft.com/office/officeart/2005/8/layout/hierarchy3"/>
    <dgm:cxn modelId="{3F9A40F4-A856-4557-BC92-8B69AA91DFD7}" type="presOf" srcId="{3B1507FB-F38C-49B5-92B1-8E2C91EDDAC3}" destId="{7E5FA2B5-B026-4E5E-B4F8-C8F7234AD7C9}" srcOrd="1" destOrd="0" presId="urn:microsoft.com/office/officeart/2005/8/layout/hierarchy3"/>
    <dgm:cxn modelId="{50E70B63-7F30-4F94-AA03-3C3CE41E266D}" type="presOf" srcId="{C585D7C7-4135-4E1B-AC6A-A347BE2B0E2B}" destId="{64B530A9-E555-4FDD-8993-C689EACCD7C4}" srcOrd="0" destOrd="0" presId="urn:microsoft.com/office/officeart/2005/8/layout/hierarchy3"/>
    <dgm:cxn modelId="{7C6CD30B-82BB-422F-BCE7-B48265EB4282}" type="presOf" srcId="{90EECD5E-B7B1-4F78-B7AF-3E57E2549FFA}" destId="{6CC00365-AC50-4947-BDFD-C8E6A9985689}" srcOrd="0" destOrd="0" presId="urn:microsoft.com/office/officeart/2005/8/layout/hierarchy3"/>
    <dgm:cxn modelId="{EF15D046-49BC-49E4-A837-2A379453D5A5}" srcId="{615EED8F-E8D4-432B-A723-5DEF3C4F2D12}" destId="{662A3E7A-EE66-476C-AC03-DDD2CE805C6E}" srcOrd="0" destOrd="0" parTransId="{AC068915-9DFA-4A74-BE27-08CBAFDFF830}" sibTransId="{DE490032-AFCD-44FD-9687-EDB2F86E396D}"/>
    <dgm:cxn modelId="{F74CF601-5F83-4044-A525-3A381A7FA19F}" srcId="{662A3E7A-EE66-476C-AC03-DDD2CE805C6E}" destId="{381A8045-70C4-4FC4-B868-81FA99664EA3}" srcOrd="1" destOrd="0" parTransId="{492C9FF8-8FF5-49AD-8F1A-B9A551896D29}" sibTransId="{C74E033D-F1D8-4FA9-B700-2D1273DA190A}"/>
    <dgm:cxn modelId="{51A9B9A1-2B41-4193-B099-19932933153B}" srcId="{3B1507FB-F38C-49B5-92B1-8E2C91EDDAC3}" destId="{90EECD5E-B7B1-4F78-B7AF-3E57E2549FFA}" srcOrd="0" destOrd="0" parTransId="{01411DA6-8E42-40DB-A1B2-EF22FB147F97}" sibTransId="{6F78A468-5F7D-4E0F-BDEA-6E46007C1006}"/>
    <dgm:cxn modelId="{33DD4B0D-E515-41F0-8698-CEE9C5B0C7A5}" type="presOf" srcId="{01411DA6-8E42-40DB-A1B2-EF22FB147F97}" destId="{029DA5B4-3163-41AA-96B1-89FEE09DE378}" srcOrd="0" destOrd="0" presId="urn:microsoft.com/office/officeart/2005/8/layout/hierarchy3"/>
    <dgm:cxn modelId="{9A99FCD8-2CE0-444B-B638-DB3F58BBE3E8}" srcId="{615EED8F-E8D4-432B-A723-5DEF3C4F2D12}" destId="{3B1507FB-F38C-49B5-92B1-8E2C91EDDAC3}" srcOrd="1" destOrd="0" parTransId="{A91D0E49-B089-4405-9122-D30E838B730D}" sibTransId="{38B23974-2A69-4E6B-98E8-64AC7FF4C196}"/>
    <dgm:cxn modelId="{6524F521-81A7-4560-A4CB-850F3DA66486}" type="presOf" srcId="{662A3E7A-EE66-476C-AC03-DDD2CE805C6E}" destId="{94BA529F-4593-429C-8550-2720629C7531}" srcOrd="1" destOrd="0" presId="urn:microsoft.com/office/officeart/2005/8/layout/hierarchy3"/>
    <dgm:cxn modelId="{141DC531-8010-4E2A-94F2-4B70BEF6DB08}" type="presOf" srcId="{381A8045-70C4-4FC4-B868-81FA99664EA3}" destId="{ECA5017E-7F6E-472E-A93F-054F8B9C0AC6}" srcOrd="0" destOrd="0" presId="urn:microsoft.com/office/officeart/2005/8/layout/hierarchy3"/>
    <dgm:cxn modelId="{FD506A6C-0E7C-4434-ADFC-ED3CA071DD97}" type="presOf" srcId="{5E122F9C-9B60-418F-8D74-6C1AD309C3C6}" destId="{8624A052-7646-4FAA-B5B7-7E43BF32D69F}" srcOrd="0" destOrd="0" presId="urn:microsoft.com/office/officeart/2005/8/layout/hierarchy3"/>
    <dgm:cxn modelId="{0A8796B7-48BC-4BC1-99A4-DEA6D98114BB}" srcId="{662A3E7A-EE66-476C-AC03-DDD2CE805C6E}" destId="{5E122F9C-9B60-418F-8D74-6C1AD309C3C6}" srcOrd="0" destOrd="0" parTransId="{C585D7C7-4135-4E1B-AC6A-A347BE2B0E2B}" sibTransId="{0D4D0D3C-744F-4A91-A3E7-D8E1D6501335}"/>
    <dgm:cxn modelId="{E391060B-8A27-4B2F-A08C-2A8E44BDF2FB}" type="presParOf" srcId="{5C67A407-1D9F-4CA8-A82F-BFB735B34188}" destId="{32079336-1318-479D-B516-834AAE530E05}" srcOrd="0" destOrd="0" presId="urn:microsoft.com/office/officeart/2005/8/layout/hierarchy3"/>
    <dgm:cxn modelId="{925F9F75-55B6-4768-A42B-B72A2EE50258}" type="presParOf" srcId="{32079336-1318-479D-B516-834AAE530E05}" destId="{66D9FD21-A779-414D-9569-CB35DC7B2ED8}" srcOrd="0" destOrd="0" presId="urn:microsoft.com/office/officeart/2005/8/layout/hierarchy3"/>
    <dgm:cxn modelId="{BC8D8805-2F34-4C37-BC50-1F6E6A225F21}" type="presParOf" srcId="{66D9FD21-A779-414D-9569-CB35DC7B2ED8}" destId="{6CEAF045-223B-4826-BF00-FEB8FE8C30EB}" srcOrd="0" destOrd="0" presId="urn:microsoft.com/office/officeart/2005/8/layout/hierarchy3"/>
    <dgm:cxn modelId="{9A8520D6-9166-49D9-A1FF-1ADC42B838A0}" type="presParOf" srcId="{66D9FD21-A779-414D-9569-CB35DC7B2ED8}" destId="{94BA529F-4593-429C-8550-2720629C7531}" srcOrd="1" destOrd="0" presId="urn:microsoft.com/office/officeart/2005/8/layout/hierarchy3"/>
    <dgm:cxn modelId="{7879F3C0-5725-4B83-BEA9-5B34CF4A5B5E}" type="presParOf" srcId="{32079336-1318-479D-B516-834AAE530E05}" destId="{EE72C624-F81D-4B39-9FF8-3E6DF1CC6414}" srcOrd="1" destOrd="0" presId="urn:microsoft.com/office/officeart/2005/8/layout/hierarchy3"/>
    <dgm:cxn modelId="{EF11228C-02FB-44FA-9C29-6ED32B0B0C23}" type="presParOf" srcId="{EE72C624-F81D-4B39-9FF8-3E6DF1CC6414}" destId="{64B530A9-E555-4FDD-8993-C689EACCD7C4}" srcOrd="0" destOrd="0" presId="urn:microsoft.com/office/officeart/2005/8/layout/hierarchy3"/>
    <dgm:cxn modelId="{A482424F-5B00-451D-AD6D-57F36E477147}" type="presParOf" srcId="{EE72C624-F81D-4B39-9FF8-3E6DF1CC6414}" destId="{8624A052-7646-4FAA-B5B7-7E43BF32D69F}" srcOrd="1" destOrd="0" presId="urn:microsoft.com/office/officeart/2005/8/layout/hierarchy3"/>
    <dgm:cxn modelId="{5C2D0CF9-8433-419C-A8F2-DD8A60287A59}" type="presParOf" srcId="{EE72C624-F81D-4B39-9FF8-3E6DF1CC6414}" destId="{2E514D9B-976F-445D-B159-B057D6A3BCD2}" srcOrd="2" destOrd="0" presId="urn:microsoft.com/office/officeart/2005/8/layout/hierarchy3"/>
    <dgm:cxn modelId="{E48AD847-CD54-42AF-8E7F-0543D24E5581}" type="presParOf" srcId="{EE72C624-F81D-4B39-9FF8-3E6DF1CC6414}" destId="{ECA5017E-7F6E-472E-A93F-054F8B9C0AC6}" srcOrd="3" destOrd="0" presId="urn:microsoft.com/office/officeart/2005/8/layout/hierarchy3"/>
    <dgm:cxn modelId="{1D5057E5-D2C6-4C99-A3A2-2181FC6EC6C1}" type="presParOf" srcId="{5C67A407-1D9F-4CA8-A82F-BFB735B34188}" destId="{DACD00AE-674D-48B5-BA4F-154F2EE69843}" srcOrd="1" destOrd="0" presId="urn:microsoft.com/office/officeart/2005/8/layout/hierarchy3"/>
    <dgm:cxn modelId="{1DAC6C35-6EC9-4C5E-909C-DE2EF9298E4F}" type="presParOf" srcId="{DACD00AE-674D-48B5-BA4F-154F2EE69843}" destId="{36290016-77E7-4B37-BD63-0575745BD6D6}" srcOrd="0" destOrd="0" presId="urn:microsoft.com/office/officeart/2005/8/layout/hierarchy3"/>
    <dgm:cxn modelId="{5D98FBEB-AFF2-4776-9445-C14C17E82F66}" type="presParOf" srcId="{36290016-77E7-4B37-BD63-0575745BD6D6}" destId="{641BE29F-91BE-43CE-B61B-838F42EF4C3B}" srcOrd="0" destOrd="0" presId="urn:microsoft.com/office/officeart/2005/8/layout/hierarchy3"/>
    <dgm:cxn modelId="{79235329-EFD4-4997-BCA5-CD3B9AF556EF}" type="presParOf" srcId="{36290016-77E7-4B37-BD63-0575745BD6D6}" destId="{7E5FA2B5-B026-4E5E-B4F8-C8F7234AD7C9}" srcOrd="1" destOrd="0" presId="urn:microsoft.com/office/officeart/2005/8/layout/hierarchy3"/>
    <dgm:cxn modelId="{37BBB5C4-3455-4F23-A3FC-0A70B06EDC10}" type="presParOf" srcId="{DACD00AE-674D-48B5-BA4F-154F2EE69843}" destId="{86E63E6F-044C-4AF8-9FD0-6109A803F0B8}" srcOrd="1" destOrd="0" presId="urn:microsoft.com/office/officeart/2005/8/layout/hierarchy3"/>
    <dgm:cxn modelId="{9EFD63DE-3505-47EC-9967-25446FB9ADB2}" type="presParOf" srcId="{86E63E6F-044C-4AF8-9FD0-6109A803F0B8}" destId="{029DA5B4-3163-41AA-96B1-89FEE09DE378}" srcOrd="0" destOrd="0" presId="urn:microsoft.com/office/officeart/2005/8/layout/hierarchy3"/>
    <dgm:cxn modelId="{79EF7F1F-928E-46FF-AF59-6AE93C80D25A}" type="presParOf" srcId="{86E63E6F-044C-4AF8-9FD0-6109A803F0B8}" destId="{6CC00365-AC50-4947-BDFD-C8E6A998568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E6D9A3-A64F-420E-9E52-EFE436A85E9F}" type="doc">
      <dgm:prSet loTypeId="urn:microsoft.com/office/officeart/2005/8/layout/radial4" loCatId="relationship" qsTypeId="urn:microsoft.com/office/officeart/2005/8/quickstyle/simple4" qsCatId="simple" csTypeId="urn:microsoft.com/office/officeart/2005/8/colors/colorful1" csCatId="colorful" phldr="1"/>
      <dgm:spPr/>
      <dgm:t>
        <a:bodyPr/>
        <a:lstStyle/>
        <a:p>
          <a:endParaRPr lang="vi-VN"/>
        </a:p>
      </dgm:t>
    </dgm:pt>
    <dgm:pt modelId="{9797F5A5-6580-4B35-A08D-1DDADE31A7D7}">
      <dgm:prSet phldrT="[Text]" custT="1"/>
      <dgm:spPr>
        <a:solidFill>
          <a:srgbClr val="D58328"/>
        </a:solidFill>
      </dgm:spPr>
      <dgm:t>
        <a:bodyPr/>
        <a:lstStyle/>
        <a:p>
          <a:r>
            <a:rPr lang="en-US" sz="2000" b="1" dirty="0" err="1" smtClean="0"/>
            <a:t>TwMinSwap</a:t>
          </a:r>
          <a:endParaRPr lang="vi-VN" sz="2000" b="1" dirty="0"/>
        </a:p>
      </dgm:t>
    </dgm:pt>
    <dgm:pt modelId="{0EB7DF6D-EA7B-4937-864A-BD56BA36F0F3}" type="parTrans" cxnId="{5E6B1B65-CEF6-4905-B547-452186AB3CE0}">
      <dgm:prSet/>
      <dgm:spPr/>
      <dgm:t>
        <a:bodyPr/>
        <a:lstStyle/>
        <a:p>
          <a:endParaRPr lang="vi-VN"/>
        </a:p>
      </dgm:t>
    </dgm:pt>
    <dgm:pt modelId="{25EEBC6A-9C72-4B1E-B6FB-94320B64CC8F}" type="sibTrans" cxnId="{5E6B1B65-CEF6-4905-B547-452186AB3CE0}">
      <dgm:prSet/>
      <dgm:spPr/>
      <dgm:t>
        <a:bodyPr/>
        <a:lstStyle/>
        <a:p>
          <a:endParaRPr lang="vi-VN"/>
        </a:p>
      </dgm:t>
    </dgm:pt>
    <dgm:pt modelId="{C21F1324-38FA-4541-9D91-B6710720531C}">
      <dgm:prSet phldrT="[Text]" custT="1"/>
      <dgm:spPr>
        <a:solidFill>
          <a:srgbClr val="B73B20"/>
        </a:solidFill>
      </dgm:spPr>
      <dgm:t>
        <a:bodyPr/>
        <a:lstStyle/>
        <a:p>
          <a:pPr algn="ctr"/>
          <a:r>
            <a:rPr lang="en-US" sz="2400" b="1" dirty="0" smtClean="0"/>
            <a:t>Nhanh</a:t>
          </a:r>
          <a:r>
            <a:rPr lang="en-US" sz="2400" dirty="0" smtClean="0"/>
            <a:t/>
          </a:r>
          <a:br>
            <a:rPr lang="en-US" sz="2400" dirty="0" smtClean="0"/>
          </a:br>
          <a:r>
            <a:rPr lang="en-US" sz="1800" i="1" dirty="0" smtClean="0"/>
            <a:t>thời gian xử lý O(k)</a:t>
          </a:r>
          <a:endParaRPr lang="vi-VN" sz="1800" i="1" dirty="0"/>
        </a:p>
      </dgm:t>
    </dgm:pt>
    <dgm:pt modelId="{58E2A298-4ED8-4EB5-9970-25007FCA8B36}" type="parTrans" cxnId="{1D036BC8-59EC-4E95-A50F-52155C8AA94C}">
      <dgm:prSet/>
      <dgm:spPr>
        <a:solidFill>
          <a:srgbClr val="B73B20"/>
        </a:solidFill>
      </dgm:spPr>
      <dgm:t>
        <a:bodyPr/>
        <a:lstStyle/>
        <a:p>
          <a:endParaRPr lang="vi-VN"/>
        </a:p>
      </dgm:t>
    </dgm:pt>
    <dgm:pt modelId="{8D44D31A-D9FB-4FBD-A77B-AE05BA833D77}" type="sibTrans" cxnId="{1D036BC8-59EC-4E95-A50F-52155C8AA94C}">
      <dgm:prSet/>
      <dgm:spPr/>
      <dgm:t>
        <a:bodyPr/>
        <a:lstStyle/>
        <a:p>
          <a:endParaRPr lang="vi-VN"/>
        </a:p>
      </dgm:t>
    </dgm:pt>
    <dgm:pt modelId="{56A47D13-CB3D-423F-A385-8EA3EA6B218E}">
      <dgm:prSet phldrT="[Text]" custT="1"/>
      <dgm:spPr>
        <a:solidFill>
          <a:srgbClr val="988465"/>
        </a:solidFill>
      </dgm:spPr>
      <dgm:t>
        <a:bodyPr/>
        <a:lstStyle/>
        <a:p>
          <a:r>
            <a:rPr lang="en-US" sz="2400" b="1" dirty="0" smtClean="0"/>
            <a:t>Chính xác</a:t>
          </a:r>
          <a:br>
            <a:rPr lang="en-US" sz="2400" b="1" dirty="0" smtClean="0"/>
          </a:br>
          <a:r>
            <a:rPr lang="en-US" sz="1800" b="0" i="1" dirty="0" smtClean="0"/>
            <a:t>độ chính xác cao</a:t>
          </a:r>
          <a:endParaRPr lang="vi-VN" sz="1800" b="0" i="1" dirty="0"/>
        </a:p>
      </dgm:t>
    </dgm:pt>
    <dgm:pt modelId="{12F89A73-9A09-4C1A-A424-1675EB84BA76}" type="parTrans" cxnId="{2F91B887-93C1-4EEA-B0CA-52755EBABCB1}">
      <dgm:prSet/>
      <dgm:spPr>
        <a:solidFill>
          <a:srgbClr val="988465"/>
        </a:solidFill>
      </dgm:spPr>
      <dgm:t>
        <a:bodyPr/>
        <a:lstStyle/>
        <a:p>
          <a:endParaRPr lang="vi-VN"/>
        </a:p>
      </dgm:t>
    </dgm:pt>
    <dgm:pt modelId="{2A125737-C27F-4F56-8232-99AF354C226A}" type="sibTrans" cxnId="{2F91B887-93C1-4EEA-B0CA-52755EBABCB1}">
      <dgm:prSet/>
      <dgm:spPr/>
      <dgm:t>
        <a:bodyPr/>
        <a:lstStyle/>
        <a:p>
          <a:endParaRPr lang="vi-VN"/>
        </a:p>
      </dgm:t>
    </dgm:pt>
    <dgm:pt modelId="{80B6B5A3-DCD9-479D-946F-EE5A24D60D4A}">
      <dgm:prSet phldrT="[Text]" custT="1"/>
      <dgm:spPr>
        <a:solidFill>
          <a:srgbClr val="76995D"/>
        </a:solidFill>
      </dgm:spPr>
      <dgm:t>
        <a:bodyPr/>
        <a:lstStyle/>
        <a:p>
          <a:r>
            <a:rPr lang="en-US" sz="2400" b="1" dirty="0" smtClean="0"/>
            <a:t>Bộ nhớ</a:t>
          </a:r>
          <a:r>
            <a:rPr lang="en-US" sz="1800" dirty="0" smtClean="0"/>
            <a:t/>
          </a:r>
          <a:br>
            <a:rPr lang="en-US" sz="1800" dirty="0" smtClean="0"/>
          </a:br>
          <a:r>
            <a:rPr lang="en-US" sz="1800" i="1" dirty="0" smtClean="0"/>
            <a:t>bộ nhớ sử dụng O(k)</a:t>
          </a:r>
          <a:r>
            <a:rPr lang="en-US" sz="1800" dirty="0" smtClean="0"/>
            <a:t/>
          </a:r>
          <a:br>
            <a:rPr lang="en-US" sz="1800" dirty="0" smtClean="0"/>
          </a:br>
          <a:endParaRPr lang="vi-VN" sz="1800" dirty="0"/>
        </a:p>
      </dgm:t>
    </dgm:pt>
    <dgm:pt modelId="{D66D10A8-4D49-4A44-B521-0820C05AD967}" type="parTrans" cxnId="{54537A47-C594-40B9-A471-17FCD6FAA743}">
      <dgm:prSet/>
      <dgm:spPr>
        <a:solidFill>
          <a:srgbClr val="76995D"/>
        </a:solidFill>
      </dgm:spPr>
      <dgm:t>
        <a:bodyPr/>
        <a:lstStyle/>
        <a:p>
          <a:endParaRPr lang="vi-VN"/>
        </a:p>
      </dgm:t>
    </dgm:pt>
    <dgm:pt modelId="{8D03BDC8-1FCB-4F94-B6BF-CD90A8D6E9DE}" type="sibTrans" cxnId="{54537A47-C594-40B9-A471-17FCD6FAA743}">
      <dgm:prSet/>
      <dgm:spPr/>
      <dgm:t>
        <a:bodyPr/>
        <a:lstStyle/>
        <a:p>
          <a:endParaRPr lang="vi-VN"/>
        </a:p>
      </dgm:t>
    </dgm:pt>
    <dgm:pt modelId="{A28ACE3D-F756-475D-B787-A61D02B242A0}" type="pres">
      <dgm:prSet presAssocID="{5FE6D9A3-A64F-420E-9E52-EFE436A85E9F}" presName="cycle" presStyleCnt="0">
        <dgm:presLayoutVars>
          <dgm:chMax val="1"/>
          <dgm:dir/>
          <dgm:animLvl val="ctr"/>
          <dgm:resizeHandles val="exact"/>
        </dgm:presLayoutVars>
      </dgm:prSet>
      <dgm:spPr/>
      <dgm:t>
        <a:bodyPr/>
        <a:lstStyle/>
        <a:p>
          <a:endParaRPr lang="vi-VN"/>
        </a:p>
      </dgm:t>
    </dgm:pt>
    <dgm:pt modelId="{2678CB8B-DCDE-4B77-815C-3393AA67BC46}" type="pres">
      <dgm:prSet presAssocID="{9797F5A5-6580-4B35-A08D-1DDADE31A7D7}" presName="centerShape" presStyleLbl="node0" presStyleIdx="0" presStyleCnt="1" custScaleX="162725" custScaleY="114597" custLinFactNeighborY="9485"/>
      <dgm:spPr/>
      <dgm:t>
        <a:bodyPr/>
        <a:lstStyle/>
        <a:p>
          <a:endParaRPr lang="vi-VN"/>
        </a:p>
      </dgm:t>
    </dgm:pt>
    <dgm:pt modelId="{92D8EF02-7EB0-4A67-AA34-650D05BCA206}" type="pres">
      <dgm:prSet presAssocID="{58E2A298-4ED8-4EB5-9970-25007FCA8B36}" presName="parTrans" presStyleLbl="bgSibTrans2D1" presStyleIdx="0" presStyleCnt="3"/>
      <dgm:spPr/>
      <dgm:t>
        <a:bodyPr/>
        <a:lstStyle/>
        <a:p>
          <a:endParaRPr lang="vi-VN"/>
        </a:p>
      </dgm:t>
    </dgm:pt>
    <dgm:pt modelId="{DFE8B30F-2FD1-4AD6-87BE-CB3D9C461939}" type="pres">
      <dgm:prSet presAssocID="{C21F1324-38FA-4541-9D91-B6710720531C}" presName="node" presStyleLbl="node1" presStyleIdx="0" presStyleCnt="3" custScaleY="122148">
        <dgm:presLayoutVars>
          <dgm:bulletEnabled val="1"/>
        </dgm:presLayoutVars>
      </dgm:prSet>
      <dgm:spPr/>
      <dgm:t>
        <a:bodyPr/>
        <a:lstStyle/>
        <a:p>
          <a:endParaRPr lang="vi-VN"/>
        </a:p>
      </dgm:t>
    </dgm:pt>
    <dgm:pt modelId="{EEF28048-948C-46D0-AB62-E3D9CA8CC23B}" type="pres">
      <dgm:prSet presAssocID="{12F89A73-9A09-4C1A-A424-1675EB84BA76}" presName="parTrans" presStyleLbl="bgSibTrans2D1" presStyleIdx="1" presStyleCnt="3"/>
      <dgm:spPr/>
      <dgm:t>
        <a:bodyPr/>
        <a:lstStyle/>
        <a:p>
          <a:endParaRPr lang="vi-VN"/>
        </a:p>
      </dgm:t>
    </dgm:pt>
    <dgm:pt modelId="{C7AE3006-5D14-4DE4-9716-B703286DD6C5}" type="pres">
      <dgm:prSet presAssocID="{56A47D13-CB3D-423F-A385-8EA3EA6B218E}" presName="node" presStyleLbl="node1" presStyleIdx="1" presStyleCnt="3" custScaleY="128715">
        <dgm:presLayoutVars>
          <dgm:bulletEnabled val="1"/>
        </dgm:presLayoutVars>
      </dgm:prSet>
      <dgm:spPr/>
      <dgm:t>
        <a:bodyPr/>
        <a:lstStyle/>
        <a:p>
          <a:endParaRPr lang="vi-VN"/>
        </a:p>
      </dgm:t>
    </dgm:pt>
    <dgm:pt modelId="{5E912CA7-E548-4A31-980F-D4023C2970AF}" type="pres">
      <dgm:prSet presAssocID="{D66D10A8-4D49-4A44-B521-0820C05AD967}" presName="parTrans" presStyleLbl="bgSibTrans2D1" presStyleIdx="2" presStyleCnt="3"/>
      <dgm:spPr/>
      <dgm:t>
        <a:bodyPr/>
        <a:lstStyle/>
        <a:p>
          <a:endParaRPr lang="vi-VN"/>
        </a:p>
      </dgm:t>
    </dgm:pt>
    <dgm:pt modelId="{70E6A47C-41B1-4187-90AA-CC206E3C1416}" type="pres">
      <dgm:prSet presAssocID="{80B6B5A3-DCD9-479D-946F-EE5A24D60D4A}" presName="node" presStyleLbl="node1" presStyleIdx="2" presStyleCnt="3" custScaleY="145172">
        <dgm:presLayoutVars>
          <dgm:bulletEnabled val="1"/>
        </dgm:presLayoutVars>
      </dgm:prSet>
      <dgm:spPr/>
      <dgm:t>
        <a:bodyPr/>
        <a:lstStyle/>
        <a:p>
          <a:endParaRPr lang="vi-VN"/>
        </a:p>
      </dgm:t>
    </dgm:pt>
  </dgm:ptLst>
  <dgm:cxnLst>
    <dgm:cxn modelId="{54537A47-C594-40B9-A471-17FCD6FAA743}" srcId="{9797F5A5-6580-4B35-A08D-1DDADE31A7D7}" destId="{80B6B5A3-DCD9-479D-946F-EE5A24D60D4A}" srcOrd="2" destOrd="0" parTransId="{D66D10A8-4D49-4A44-B521-0820C05AD967}" sibTransId="{8D03BDC8-1FCB-4F94-B6BF-CD90A8D6E9DE}"/>
    <dgm:cxn modelId="{AB197908-3A05-4563-993E-4EB7A3A25B2B}" type="presOf" srcId="{58E2A298-4ED8-4EB5-9970-25007FCA8B36}" destId="{92D8EF02-7EB0-4A67-AA34-650D05BCA206}" srcOrd="0" destOrd="0" presId="urn:microsoft.com/office/officeart/2005/8/layout/radial4"/>
    <dgm:cxn modelId="{266015E2-EDA9-458D-A0AF-8A72FCCBAD94}" type="presOf" srcId="{5FE6D9A3-A64F-420E-9E52-EFE436A85E9F}" destId="{A28ACE3D-F756-475D-B787-A61D02B242A0}" srcOrd="0" destOrd="0" presId="urn:microsoft.com/office/officeart/2005/8/layout/radial4"/>
    <dgm:cxn modelId="{008A6DEB-BA39-42E8-BDD5-AD6B345561C4}" type="presOf" srcId="{80B6B5A3-DCD9-479D-946F-EE5A24D60D4A}" destId="{70E6A47C-41B1-4187-90AA-CC206E3C1416}" srcOrd="0" destOrd="0" presId="urn:microsoft.com/office/officeart/2005/8/layout/radial4"/>
    <dgm:cxn modelId="{1363AFF5-F23E-442A-B8A3-2EC43E1F13FE}" type="presOf" srcId="{56A47D13-CB3D-423F-A385-8EA3EA6B218E}" destId="{C7AE3006-5D14-4DE4-9716-B703286DD6C5}" srcOrd="0" destOrd="0" presId="urn:microsoft.com/office/officeart/2005/8/layout/radial4"/>
    <dgm:cxn modelId="{2F91B887-93C1-4EEA-B0CA-52755EBABCB1}" srcId="{9797F5A5-6580-4B35-A08D-1DDADE31A7D7}" destId="{56A47D13-CB3D-423F-A385-8EA3EA6B218E}" srcOrd="1" destOrd="0" parTransId="{12F89A73-9A09-4C1A-A424-1675EB84BA76}" sibTransId="{2A125737-C27F-4F56-8232-99AF354C226A}"/>
    <dgm:cxn modelId="{342747F9-5BB7-476B-B2AA-5AA5A2725A09}" type="presOf" srcId="{D66D10A8-4D49-4A44-B521-0820C05AD967}" destId="{5E912CA7-E548-4A31-980F-D4023C2970AF}" srcOrd="0" destOrd="0" presId="urn:microsoft.com/office/officeart/2005/8/layout/radial4"/>
    <dgm:cxn modelId="{A8D7C24E-A6B3-499C-9D28-C4A6ACDD9BFF}" type="presOf" srcId="{C21F1324-38FA-4541-9D91-B6710720531C}" destId="{DFE8B30F-2FD1-4AD6-87BE-CB3D9C461939}" srcOrd="0" destOrd="0" presId="urn:microsoft.com/office/officeart/2005/8/layout/radial4"/>
    <dgm:cxn modelId="{1D036BC8-59EC-4E95-A50F-52155C8AA94C}" srcId="{9797F5A5-6580-4B35-A08D-1DDADE31A7D7}" destId="{C21F1324-38FA-4541-9D91-B6710720531C}" srcOrd="0" destOrd="0" parTransId="{58E2A298-4ED8-4EB5-9970-25007FCA8B36}" sibTransId="{8D44D31A-D9FB-4FBD-A77B-AE05BA833D77}"/>
    <dgm:cxn modelId="{5E6B1B65-CEF6-4905-B547-452186AB3CE0}" srcId="{5FE6D9A3-A64F-420E-9E52-EFE436A85E9F}" destId="{9797F5A5-6580-4B35-A08D-1DDADE31A7D7}" srcOrd="0" destOrd="0" parTransId="{0EB7DF6D-EA7B-4937-864A-BD56BA36F0F3}" sibTransId="{25EEBC6A-9C72-4B1E-B6FB-94320B64CC8F}"/>
    <dgm:cxn modelId="{7151F36F-1DA0-4274-BB34-63ABFA5B60F8}" type="presOf" srcId="{9797F5A5-6580-4B35-A08D-1DDADE31A7D7}" destId="{2678CB8B-DCDE-4B77-815C-3393AA67BC46}" srcOrd="0" destOrd="0" presId="urn:microsoft.com/office/officeart/2005/8/layout/radial4"/>
    <dgm:cxn modelId="{72ACCCEC-018E-41AC-BA36-D7A7A4073BC2}" type="presOf" srcId="{12F89A73-9A09-4C1A-A424-1675EB84BA76}" destId="{EEF28048-948C-46D0-AB62-E3D9CA8CC23B}" srcOrd="0" destOrd="0" presId="urn:microsoft.com/office/officeart/2005/8/layout/radial4"/>
    <dgm:cxn modelId="{5C993247-998A-4578-9855-C788C4B1D692}" type="presParOf" srcId="{A28ACE3D-F756-475D-B787-A61D02B242A0}" destId="{2678CB8B-DCDE-4B77-815C-3393AA67BC46}" srcOrd="0" destOrd="0" presId="urn:microsoft.com/office/officeart/2005/8/layout/radial4"/>
    <dgm:cxn modelId="{CD70F909-120F-440F-834D-0C2D90230310}" type="presParOf" srcId="{A28ACE3D-F756-475D-B787-A61D02B242A0}" destId="{92D8EF02-7EB0-4A67-AA34-650D05BCA206}" srcOrd="1" destOrd="0" presId="urn:microsoft.com/office/officeart/2005/8/layout/radial4"/>
    <dgm:cxn modelId="{A23FD7BC-0CA6-4F47-9A11-B8B1D23A9C42}" type="presParOf" srcId="{A28ACE3D-F756-475D-B787-A61D02B242A0}" destId="{DFE8B30F-2FD1-4AD6-87BE-CB3D9C461939}" srcOrd="2" destOrd="0" presId="urn:microsoft.com/office/officeart/2005/8/layout/radial4"/>
    <dgm:cxn modelId="{F330924C-CA07-41B8-919D-A756459ED1DC}" type="presParOf" srcId="{A28ACE3D-F756-475D-B787-A61D02B242A0}" destId="{EEF28048-948C-46D0-AB62-E3D9CA8CC23B}" srcOrd="3" destOrd="0" presId="urn:microsoft.com/office/officeart/2005/8/layout/radial4"/>
    <dgm:cxn modelId="{37F0E3C2-53DC-44A0-940F-A88C358635D6}" type="presParOf" srcId="{A28ACE3D-F756-475D-B787-A61D02B242A0}" destId="{C7AE3006-5D14-4DE4-9716-B703286DD6C5}" srcOrd="4" destOrd="0" presId="urn:microsoft.com/office/officeart/2005/8/layout/radial4"/>
    <dgm:cxn modelId="{22D4380D-467B-4415-8817-EF0C0246D5CF}" type="presParOf" srcId="{A28ACE3D-F756-475D-B787-A61D02B242A0}" destId="{5E912CA7-E548-4A31-980F-D4023C2970AF}" srcOrd="5" destOrd="0" presId="urn:microsoft.com/office/officeart/2005/8/layout/radial4"/>
    <dgm:cxn modelId="{C3D3CDB8-05CA-4943-B16E-8DEA7DD942FA}" type="presParOf" srcId="{A28ACE3D-F756-475D-B787-A61D02B242A0}" destId="{70E6A47C-41B1-4187-90AA-CC206E3C1416}"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762C6EA-72AE-4E5B-A57A-7957A2EFB192}" type="doc">
      <dgm:prSet loTypeId="urn:microsoft.com/office/officeart/2005/8/layout/radial3" loCatId="cycle" qsTypeId="urn:microsoft.com/office/officeart/2005/8/quickstyle/simple5" qsCatId="simple" csTypeId="urn:microsoft.com/office/officeart/2005/8/colors/colorful5" csCatId="colorful" phldr="1"/>
      <dgm:spPr/>
      <dgm:t>
        <a:bodyPr/>
        <a:lstStyle/>
        <a:p>
          <a:endParaRPr lang="vi-VN"/>
        </a:p>
      </dgm:t>
    </dgm:pt>
    <dgm:pt modelId="{6579EE2A-E798-4449-9687-03C477DBAFA7}">
      <dgm:prSet phldrT="[Text]" custT="1"/>
      <dgm:spPr/>
      <dgm:t>
        <a:bodyPr/>
        <a:lstStyle/>
        <a:p>
          <a:r>
            <a:rPr lang="vi-VN" sz="2400" b="0" i="1" dirty="0" smtClean="0"/>
            <a:t>Xử lý được</a:t>
          </a:r>
          <a:r>
            <a:rPr lang="vi-VN" sz="2400" b="1" dirty="0" smtClean="0"/>
            <a:t/>
          </a:r>
          <a:br>
            <a:rPr lang="vi-VN" sz="2400" b="1" dirty="0" smtClean="0"/>
          </a:br>
          <a:r>
            <a:rPr lang="vi-VN" sz="2400" b="1" i="0" dirty="0" smtClean="0"/>
            <a:t>Bursty Transaction</a:t>
          </a:r>
          <a:endParaRPr lang="vi-VN" sz="2400" b="1" i="0" dirty="0"/>
        </a:p>
      </dgm:t>
    </dgm:pt>
    <dgm:pt modelId="{99060600-CA36-4394-A490-43AF8D111D6D}" type="parTrans" cxnId="{D5EFD062-0CBB-4C23-87C1-DF2B13720207}">
      <dgm:prSet/>
      <dgm:spPr/>
      <dgm:t>
        <a:bodyPr/>
        <a:lstStyle/>
        <a:p>
          <a:endParaRPr lang="vi-VN"/>
        </a:p>
      </dgm:t>
    </dgm:pt>
    <dgm:pt modelId="{4A88B1B7-6080-467D-B97E-FE98B71EF312}" type="sibTrans" cxnId="{D5EFD062-0CBB-4C23-87C1-DF2B13720207}">
      <dgm:prSet/>
      <dgm:spPr/>
      <dgm:t>
        <a:bodyPr/>
        <a:lstStyle/>
        <a:p>
          <a:endParaRPr lang="vi-VN"/>
        </a:p>
      </dgm:t>
    </dgm:pt>
    <dgm:pt modelId="{AEAAEDB6-3700-4635-9A33-E901DC749B76}">
      <dgm:prSet phldrT="[Text]"/>
      <dgm:spPr/>
      <dgm:t>
        <a:bodyPr/>
        <a:lstStyle/>
        <a:p>
          <a:r>
            <a:rPr lang="vi-VN" b="0" dirty="0" smtClean="0"/>
            <a:t>Thời gian xử lý</a:t>
          </a:r>
          <a:r>
            <a:rPr lang="vi-VN" dirty="0" smtClean="0"/>
            <a:t/>
          </a:r>
          <a:br>
            <a:rPr lang="vi-VN" dirty="0" smtClean="0"/>
          </a:br>
          <a:r>
            <a:rPr lang="vi-VN" i="1" dirty="0" smtClean="0"/>
            <a:t>O(k.L)</a:t>
          </a:r>
          <a:endParaRPr lang="vi-VN" i="1" dirty="0"/>
        </a:p>
      </dgm:t>
    </dgm:pt>
    <dgm:pt modelId="{2CFCFA3F-8475-4EE2-AA6B-721E3A206817}" type="parTrans" cxnId="{207676E5-A798-4E4A-909F-246E9E52A78E}">
      <dgm:prSet/>
      <dgm:spPr/>
      <dgm:t>
        <a:bodyPr/>
        <a:lstStyle/>
        <a:p>
          <a:endParaRPr lang="vi-VN"/>
        </a:p>
      </dgm:t>
    </dgm:pt>
    <dgm:pt modelId="{63DF6B05-BA5C-4C14-9598-EFA4F522BED5}" type="sibTrans" cxnId="{207676E5-A798-4E4A-909F-246E9E52A78E}">
      <dgm:prSet/>
      <dgm:spPr/>
      <dgm:t>
        <a:bodyPr/>
        <a:lstStyle/>
        <a:p>
          <a:endParaRPr lang="vi-VN"/>
        </a:p>
      </dgm:t>
    </dgm:pt>
    <dgm:pt modelId="{D81C348E-98A8-45A7-9D34-CB814302CB2A}">
      <dgm:prSet phldrT="[Text]"/>
      <dgm:spPr/>
      <dgm:t>
        <a:bodyPr/>
        <a:lstStyle/>
        <a:p>
          <a:r>
            <a:rPr lang="vi-VN" dirty="0" smtClean="0"/>
            <a:t>Bộ nhớ sử dụng </a:t>
          </a:r>
          <a:r>
            <a:rPr lang="vi-VN" i="1" dirty="0" smtClean="0"/>
            <a:t>O(k)</a:t>
          </a:r>
          <a:endParaRPr lang="vi-VN" i="1" dirty="0"/>
        </a:p>
      </dgm:t>
    </dgm:pt>
    <dgm:pt modelId="{A5C8E301-EABC-455C-BCA4-500135959257}" type="parTrans" cxnId="{F9F1111B-F5A6-4AF2-9974-1B6D11A6F650}">
      <dgm:prSet/>
      <dgm:spPr/>
      <dgm:t>
        <a:bodyPr/>
        <a:lstStyle/>
        <a:p>
          <a:endParaRPr lang="vi-VN"/>
        </a:p>
      </dgm:t>
    </dgm:pt>
    <dgm:pt modelId="{9D078984-47D2-42D4-ABEB-5AA8DD719C4A}" type="sibTrans" cxnId="{F9F1111B-F5A6-4AF2-9974-1B6D11A6F650}">
      <dgm:prSet/>
      <dgm:spPr/>
      <dgm:t>
        <a:bodyPr/>
        <a:lstStyle/>
        <a:p>
          <a:endParaRPr lang="vi-VN"/>
        </a:p>
      </dgm:t>
    </dgm:pt>
    <dgm:pt modelId="{B22C21F8-9F82-4E15-9DAF-F7B9694B1D26}">
      <dgm:prSet phldrT="[Text]"/>
      <dgm:spPr/>
      <dgm:t>
        <a:bodyPr/>
        <a:lstStyle/>
        <a:p>
          <a:r>
            <a:rPr lang="vi-VN" dirty="0" smtClean="0"/>
            <a:t>Độ chính xác cao</a:t>
          </a:r>
          <a:endParaRPr lang="vi-VN" dirty="0"/>
        </a:p>
      </dgm:t>
    </dgm:pt>
    <dgm:pt modelId="{C9CDB0F3-0052-4A50-8F6D-2F29931CDD19}" type="parTrans" cxnId="{7052BE9D-629E-48D4-89FD-9D78ABB62721}">
      <dgm:prSet/>
      <dgm:spPr/>
      <dgm:t>
        <a:bodyPr/>
        <a:lstStyle/>
        <a:p>
          <a:endParaRPr lang="vi-VN"/>
        </a:p>
      </dgm:t>
    </dgm:pt>
    <dgm:pt modelId="{516BF88C-09F9-4842-A34D-0E7AF5A9D905}" type="sibTrans" cxnId="{7052BE9D-629E-48D4-89FD-9D78ABB62721}">
      <dgm:prSet/>
      <dgm:spPr/>
      <dgm:t>
        <a:bodyPr/>
        <a:lstStyle/>
        <a:p>
          <a:endParaRPr lang="vi-VN"/>
        </a:p>
      </dgm:t>
    </dgm:pt>
    <dgm:pt modelId="{C7DF9403-6F54-485F-B63B-48ACB9975AB0}" type="pres">
      <dgm:prSet presAssocID="{7762C6EA-72AE-4E5B-A57A-7957A2EFB192}" presName="composite" presStyleCnt="0">
        <dgm:presLayoutVars>
          <dgm:chMax val="1"/>
          <dgm:dir/>
          <dgm:resizeHandles val="exact"/>
        </dgm:presLayoutVars>
      </dgm:prSet>
      <dgm:spPr/>
      <dgm:t>
        <a:bodyPr/>
        <a:lstStyle/>
        <a:p>
          <a:endParaRPr lang="en-US"/>
        </a:p>
      </dgm:t>
    </dgm:pt>
    <dgm:pt modelId="{3A08D48A-C358-494D-96D6-6BB5512E2177}" type="pres">
      <dgm:prSet presAssocID="{7762C6EA-72AE-4E5B-A57A-7957A2EFB192}" presName="radial" presStyleCnt="0">
        <dgm:presLayoutVars>
          <dgm:animLvl val="ctr"/>
        </dgm:presLayoutVars>
      </dgm:prSet>
      <dgm:spPr/>
      <dgm:t>
        <a:bodyPr/>
        <a:lstStyle/>
        <a:p>
          <a:endParaRPr lang="en-US"/>
        </a:p>
      </dgm:t>
    </dgm:pt>
    <dgm:pt modelId="{EF6013D6-462F-4263-B05D-DE6CD1F8C6B2}" type="pres">
      <dgm:prSet presAssocID="{6579EE2A-E798-4449-9687-03C477DBAFA7}" presName="centerShape" presStyleLbl="vennNode1" presStyleIdx="0" presStyleCnt="4" custScaleX="105795" custScaleY="99089"/>
      <dgm:spPr/>
      <dgm:t>
        <a:bodyPr/>
        <a:lstStyle/>
        <a:p>
          <a:endParaRPr lang="vi-VN"/>
        </a:p>
      </dgm:t>
    </dgm:pt>
    <dgm:pt modelId="{89022748-AD28-4240-B521-257174167A90}" type="pres">
      <dgm:prSet presAssocID="{AEAAEDB6-3700-4635-9A33-E901DC749B76}" presName="node" presStyleLbl="vennNode1" presStyleIdx="1" presStyleCnt="4" custScaleX="119623" custScaleY="119807">
        <dgm:presLayoutVars>
          <dgm:bulletEnabled val="1"/>
        </dgm:presLayoutVars>
      </dgm:prSet>
      <dgm:spPr/>
      <dgm:t>
        <a:bodyPr/>
        <a:lstStyle/>
        <a:p>
          <a:endParaRPr lang="en-US"/>
        </a:p>
      </dgm:t>
    </dgm:pt>
    <dgm:pt modelId="{5C005C39-4B46-48AD-A3EA-B48F42AF63BA}" type="pres">
      <dgm:prSet presAssocID="{D81C348E-98A8-45A7-9D34-CB814302CB2A}" presName="node" presStyleLbl="vennNode1" presStyleIdx="2" presStyleCnt="4" custScaleX="119623" custScaleY="119807">
        <dgm:presLayoutVars>
          <dgm:bulletEnabled val="1"/>
        </dgm:presLayoutVars>
      </dgm:prSet>
      <dgm:spPr/>
      <dgm:t>
        <a:bodyPr/>
        <a:lstStyle/>
        <a:p>
          <a:endParaRPr lang="en-US"/>
        </a:p>
      </dgm:t>
    </dgm:pt>
    <dgm:pt modelId="{AC8E5CD3-5BEF-42DF-B8C5-1684C0BB14B2}" type="pres">
      <dgm:prSet presAssocID="{B22C21F8-9F82-4E15-9DAF-F7B9694B1D26}" presName="node" presStyleLbl="vennNode1" presStyleIdx="3" presStyleCnt="4" custScaleX="119623" custScaleY="119807">
        <dgm:presLayoutVars>
          <dgm:bulletEnabled val="1"/>
        </dgm:presLayoutVars>
      </dgm:prSet>
      <dgm:spPr/>
      <dgm:t>
        <a:bodyPr/>
        <a:lstStyle/>
        <a:p>
          <a:endParaRPr lang="en-US"/>
        </a:p>
      </dgm:t>
    </dgm:pt>
  </dgm:ptLst>
  <dgm:cxnLst>
    <dgm:cxn modelId="{EA0BF5DD-8179-4330-80F5-F64061F53B34}" type="presOf" srcId="{AEAAEDB6-3700-4635-9A33-E901DC749B76}" destId="{89022748-AD28-4240-B521-257174167A90}" srcOrd="0" destOrd="0" presId="urn:microsoft.com/office/officeart/2005/8/layout/radial3"/>
    <dgm:cxn modelId="{1F3B2083-83D0-4915-811E-5D5D995CBAD9}" type="presOf" srcId="{D81C348E-98A8-45A7-9D34-CB814302CB2A}" destId="{5C005C39-4B46-48AD-A3EA-B48F42AF63BA}" srcOrd="0" destOrd="0" presId="urn:microsoft.com/office/officeart/2005/8/layout/radial3"/>
    <dgm:cxn modelId="{207676E5-A798-4E4A-909F-246E9E52A78E}" srcId="{6579EE2A-E798-4449-9687-03C477DBAFA7}" destId="{AEAAEDB6-3700-4635-9A33-E901DC749B76}" srcOrd="0" destOrd="0" parTransId="{2CFCFA3F-8475-4EE2-AA6B-721E3A206817}" sibTransId="{63DF6B05-BA5C-4C14-9598-EFA4F522BED5}"/>
    <dgm:cxn modelId="{D5EFD062-0CBB-4C23-87C1-DF2B13720207}" srcId="{7762C6EA-72AE-4E5B-A57A-7957A2EFB192}" destId="{6579EE2A-E798-4449-9687-03C477DBAFA7}" srcOrd="0" destOrd="0" parTransId="{99060600-CA36-4394-A490-43AF8D111D6D}" sibTransId="{4A88B1B7-6080-467D-B97E-FE98B71EF312}"/>
    <dgm:cxn modelId="{F9F1111B-F5A6-4AF2-9974-1B6D11A6F650}" srcId="{6579EE2A-E798-4449-9687-03C477DBAFA7}" destId="{D81C348E-98A8-45A7-9D34-CB814302CB2A}" srcOrd="1" destOrd="0" parTransId="{A5C8E301-EABC-455C-BCA4-500135959257}" sibTransId="{9D078984-47D2-42D4-ABEB-5AA8DD719C4A}"/>
    <dgm:cxn modelId="{50CFBA56-05D4-4FB2-A93E-D5BCA1AAC31C}" type="presOf" srcId="{B22C21F8-9F82-4E15-9DAF-F7B9694B1D26}" destId="{AC8E5CD3-5BEF-42DF-B8C5-1684C0BB14B2}" srcOrd="0" destOrd="0" presId="urn:microsoft.com/office/officeart/2005/8/layout/radial3"/>
    <dgm:cxn modelId="{7052BE9D-629E-48D4-89FD-9D78ABB62721}" srcId="{6579EE2A-E798-4449-9687-03C477DBAFA7}" destId="{B22C21F8-9F82-4E15-9DAF-F7B9694B1D26}" srcOrd="2" destOrd="0" parTransId="{C9CDB0F3-0052-4A50-8F6D-2F29931CDD19}" sibTransId="{516BF88C-09F9-4842-A34D-0E7AF5A9D905}"/>
    <dgm:cxn modelId="{F75BA251-0A92-401A-9696-CB02E65E4745}" type="presOf" srcId="{6579EE2A-E798-4449-9687-03C477DBAFA7}" destId="{EF6013D6-462F-4263-B05D-DE6CD1F8C6B2}" srcOrd="0" destOrd="0" presId="urn:microsoft.com/office/officeart/2005/8/layout/radial3"/>
    <dgm:cxn modelId="{D9FC56AB-F942-4C6C-A875-40BEE33487F1}" type="presOf" srcId="{7762C6EA-72AE-4E5B-A57A-7957A2EFB192}" destId="{C7DF9403-6F54-485F-B63B-48ACB9975AB0}" srcOrd="0" destOrd="0" presId="urn:microsoft.com/office/officeart/2005/8/layout/radial3"/>
    <dgm:cxn modelId="{E422CECD-7177-46DA-A0AB-21680A7405A2}" type="presParOf" srcId="{C7DF9403-6F54-485F-B63B-48ACB9975AB0}" destId="{3A08D48A-C358-494D-96D6-6BB5512E2177}" srcOrd="0" destOrd="0" presId="urn:microsoft.com/office/officeart/2005/8/layout/radial3"/>
    <dgm:cxn modelId="{92A53286-8133-404D-9431-DBECAD9B4702}" type="presParOf" srcId="{3A08D48A-C358-494D-96D6-6BB5512E2177}" destId="{EF6013D6-462F-4263-B05D-DE6CD1F8C6B2}" srcOrd="0" destOrd="0" presId="urn:microsoft.com/office/officeart/2005/8/layout/radial3"/>
    <dgm:cxn modelId="{4007A9E1-4DB2-4D4E-A230-A91362F89986}" type="presParOf" srcId="{3A08D48A-C358-494D-96D6-6BB5512E2177}" destId="{89022748-AD28-4240-B521-257174167A90}" srcOrd="1" destOrd="0" presId="urn:microsoft.com/office/officeart/2005/8/layout/radial3"/>
    <dgm:cxn modelId="{82059661-8922-4F00-A306-7925EE29A774}" type="presParOf" srcId="{3A08D48A-C358-494D-96D6-6BB5512E2177}" destId="{5C005C39-4B46-48AD-A3EA-B48F42AF63BA}" srcOrd="2" destOrd="0" presId="urn:microsoft.com/office/officeart/2005/8/layout/radial3"/>
    <dgm:cxn modelId="{C4F181E6-755E-4749-B9E5-4EC06FA83197}" type="presParOf" srcId="{3A08D48A-C358-494D-96D6-6BB5512E2177}" destId="{AC8E5CD3-5BEF-42DF-B8C5-1684C0BB14B2}"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F1E7C6-1D75-4839-A011-4A942C3FE05B}" type="datetimeFigureOut">
              <a:rPr lang="en-US" smtClean="0"/>
              <a:pPr/>
              <a:t>07/19/2015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E68937-E49E-425C-A114-9CD7B4C5C629}" type="slidenum">
              <a:rPr lang="en-US" smtClean="0"/>
              <a:pPr/>
              <a:t>‹#›</a:t>
            </a:fld>
            <a:endParaRPr lang="en-US"/>
          </a:p>
        </p:txBody>
      </p:sp>
    </p:spTree>
    <p:extLst>
      <p:ext uri="{BB962C8B-B14F-4D97-AF65-F5344CB8AC3E}">
        <p14:creationId xmlns:p14="http://schemas.microsoft.com/office/powerpoint/2010/main" val="227249927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F41E73ED-98FC-480F-989A-EBC453F73EA0}" type="slidenum">
              <a:rPr lang="en-US"/>
              <a:pPr/>
              <a:t>‹#›</a:t>
            </a:fld>
            <a:endParaRPr lang="en-US"/>
          </a:p>
        </p:txBody>
      </p:sp>
    </p:spTree>
    <p:extLst>
      <p:ext uri="{BB962C8B-B14F-4D97-AF65-F5344CB8AC3E}">
        <p14:creationId xmlns:p14="http://schemas.microsoft.com/office/powerpoint/2010/main" val="10957708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endParaRPr lang="en-US"/>
          </a:p>
        </p:txBody>
      </p:sp>
      <p:sp>
        <p:nvSpPr>
          <p:cNvPr id="6" name="Slide Number Placeholder 5"/>
          <p:cNvSpPr>
            <a:spLocks noGrp="1"/>
          </p:cNvSpPr>
          <p:nvPr>
            <p:ph type="sldNum" sz="quarter" idx="11"/>
          </p:nvPr>
        </p:nvSpPr>
        <p:spPr/>
        <p:txBody>
          <a:bodyPr/>
          <a:lstStyle/>
          <a:p>
            <a:fld id="{F41E73ED-98FC-480F-989A-EBC453F73EA0}" type="slidenum">
              <a:rPr lang="en-US" smtClean="0"/>
              <a:pPr/>
              <a:t>1</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1711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13</a:t>
            </a:fld>
            <a:endParaRPr lang="en-US"/>
          </a:p>
        </p:txBody>
      </p:sp>
    </p:spTree>
    <p:extLst>
      <p:ext uri="{BB962C8B-B14F-4D97-AF65-F5344CB8AC3E}">
        <p14:creationId xmlns:p14="http://schemas.microsoft.com/office/powerpoint/2010/main" val="18274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Collectio</a:t>
            </a:r>
            <a:r>
              <a:rPr lang="en-US" baseline="0" dirty="0" smtClean="0"/>
              <a:t>n là thành phần thu thập dữ liệu từ nhiều nguồn. Tuy nhiên để dể dàng trong việc truyền tải dữ liệu, và có khả năng lưu trữ dữ liệu có cấu trúc phức tạp, thông thường các Streaming System sử dụng định dạng JSON</a:t>
            </a:r>
          </a:p>
          <a:p>
            <a:pPr marL="228600" indent="-228600">
              <a:buAutoNum type="arabicPeriod"/>
            </a:pPr>
            <a:r>
              <a:rPr lang="en-US" baseline="0" dirty="0" smtClean="0"/>
              <a:t>Data Flow, chịu trách nhiệm truyền tải dữ liệu với tốc độ cao cho nhiều ứng dụng khác nhau. Thông thường trong hệ thống Streaming, thành phần Data Flow chứa dụng luôn thanh phần collection, dữ liệu từ clients thưởng </a:t>
            </a:r>
            <a:r>
              <a:rPr lang="en-US" baseline="0" dirty="0" err="1" smtClean="0"/>
              <a:t>phài</a:t>
            </a:r>
            <a:r>
              <a:rPr lang="en-US" baseline="0" dirty="0" smtClean="0"/>
              <a:t> truyền qua các nơi lưu trữ tạm như </a:t>
            </a:r>
            <a:r>
              <a:rPr lang="en-US" baseline="0" dirty="0" err="1" smtClean="0"/>
              <a:t>hdfs</a:t>
            </a:r>
            <a:r>
              <a:rPr lang="en-US" baseline="0" dirty="0" smtClean="0"/>
              <a:t>, rồi mới được Data Flow hút và truyền cho các ứng dụng bên trong hệ thống. Data Flow thường phải đảm bào 2 tính chất High-throughput và </a:t>
            </a:r>
            <a:r>
              <a:rPr lang="en-US" baseline="0" dirty="0" err="1" smtClean="0"/>
              <a:t>Replibility</a:t>
            </a:r>
            <a:endParaRPr lang="en-US" baseline="0" dirty="0" smtClean="0"/>
          </a:p>
          <a:p>
            <a:pPr marL="228600" indent="-228600">
              <a:buAutoNum type="arabicPeriod"/>
            </a:pPr>
            <a:r>
              <a:rPr lang="en-US" baseline="0" dirty="0" smtClean="0"/>
              <a:t>Processing thành phần xử lý dữ liệu near real-time. (fault-</a:t>
            </a:r>
            <a:r>
              <a:rPr lang="en-US" baseline="0" dirty="0" err="1" smtClean="0"/>
              <a:t>tolerante</a:t>
            </a:r>
            <a:r>
              <a:rPr lang="en-US" baseline="0" dirty="0" smtClean="0"/>
              <a:t>, và distribution)</a:t>
            </a:r>
          </a:p>
          <a:p>
            <a:pPr marL="228600" indent="-228600">
              <a:buAutoNum type="arabicPeriod"/>
            </a:pPr>
            <a:r>
              <a:rPr lang="en-US" baseline="0" dirty="0" smtClean="0"/>
              <a:t>Storage nơi lưu trữ dữ liệu, ta có lưu </a:t>
            </a:r>
            <a:r>
              <a:rPr lang="en-US" baseline="0" dirty="0" err="1" smtClean="0"/>
              <a:t>trử</a:t>
            </a:r>
            <a:r>
              <a:rPr lang="en-US" baseline="0" dirty="0" smtClean="0"/>
              <a:t> nhiều nơi, ngay bên trong hệ thống hoặc những </a:t>
            </a:r>
            <a:r>
              <a:rPr lang="en-US" baseline="0" dirty="0" err="1" smtClean="0"/>
              <a:t>csdl</a:t>
            </a:r>
            <a:r>
              <a:rPr lang="en-US" baseline="0" dirty="0" smtClean="0"/>
              <a:t> bên ngoài</a:t>
            </a:r>
          </a:p>
          <a:p>
            <a:pPr marL="228600" indent="-228600">
              <a:buAutoNum type="arabicPeriod"/>
            </a:pPr>
            <a:r>
              <a:rPr lang="en-US" baseline="0" dirty="0" smtClean="0"/>
              <a:t>Delivery, thành phần phân tán dữ liệu cho những người dùng cuối.</a:t>
            </a:r>
          </a:p>
          <a:p>
            <a:pPr marL="228600" indent="-228600">
              <a:buAutoNum type="arabicPeriod"/>
            </a:pP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14</a:t>
            </a:fld>
            <a:endParaRPr lang="en-US"/>
          </a:p>
        </p:txBody>
      </p:sp>
    </p:spTree>
    <p:extLst>
      <p:ext uri="{BB962C8B-B14F-4D97-AF65-F5344CB8AC3E}">
        <p14:creationId xmlns:p14="http://schemas.microsoft.com/office/powerpoint/2010/main" val="272992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 đã</a:t>
            </a:r>
            <a:r>
              <a:rPr lang="en-US" baseline="0" dirty="0" smtClean="0"/>
              <a:t> khảo sát 4 thành phần quan trọng của một Streaming System và chỉ ra 2 </a:t>
            </a:r>
            <a:r>
              <a:rPr lang="en-US" baseline="0" dirty="0" err="1" smtClean="0"/>
              <a:t>framworks</a:t>
            </a:r>
            <a:r>
              <a:rPr lang="en-US" baseline="0" dirty="0" smtClean="0"/>
              <a:t> cho </a:t>
            </a:r>
            <a:r>
              <a:rPr lang="en-US" baseline="0" dirty="0" err="1" smtClean="0"/>
              <a:t>mổi</a:t>
            </a:r>
            <a:r>
              <a:rPr lang="en-US" baseline="0" dirty="0" smtClean="0"/>
              <a:t> thành phần. Những framework này đều mạnh mẽ và có hiệu năng tốt, tuy nhiên tùy vào mục đích sử dụng mà ta có thể lựa chọn cho mình những </a:t>
            </a:r>
            <a:r>
              <a:rPr lang="en-US" baseline="0" dirty="0" err="1" smtClean="0"/>
              <a:t>framewok</a:t>
            </a:r>
            <a:r>
              <a:rPr lang="en-US" baseline="0" dirty="0" smtClean="0"/>
              <a:t> phù hợp.</a:t>
            </a:r>
          </a:p>
          <a:p>
            <a:r>
              <a:rPr lang="en-US" baseline="0" dirty="0" smtClean="0"/>
              <a:t>Nhóm đưa ra 3 tiêu chí để lựa chọn như sau:</a:t>
            </a:r>
          </a:p>
          <a:p>
            <a:pPr marL="228600" indent="-228600">
              <a:buAutoNum type="arabicPeriod"/>
            </a:pPr>
            <a:r>
              <a:rPr lang="en-US" baseline="0" dirty="0" smtClean="0"/>
              <a:t>Chọn framework phù hợp với những người bắt đầu, không bị phụ thuộc vào một hệ thống nào cả</a:t>
            </a:r>
          </a:p>
          <a:p>
            <a:pPr marL="228600" indent="-228600">
              <a:buAutoNum type="arabicPeriod"/>
            </a:pPr>
            <a:r>
              <a:rPr lang="en-US" baseline="0" dirty="0" smtClean="0"/>
              <a:t>Chọn những framework nhanh, ít phức tạp, để triển khai ứng dụng Dashboard</a:t>
            </a:r>
          </a:p>
          <a:p>
            <a:pPr marL="228600" indent="-228600">
              <a:buAutoNum type="arabicPeriod"/>
            </a:pPr>
            <a:r>
              <a:rPr lang="en-US" baseline="0" dirty="0" smtClean="0"/>
              <a:t>Những framework này phải được hổ trợ mạnh mẽ, và cộng động phát triển đông</a:t>
            </a:r>
          </a:p>
          <a:p>
            <a:pPr marL="228600" indent="-228600">
              <a:buAutoNum type="arabicPeriod"/>
            </a:pPr>
            <a:endParaRPr lang="en-US" baseline="0" dirty="0" smtClean="0"/>
          </a:p>
          <a:p>
            <a:pPr marL="0" indent="0">
              <a:buNone/>
            </a:pP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15</a:t>
            </a:fld>
            <a:endParaRPr lang="en-US"/>
          </a:p>
        </p:txBody>
      </p:sp>
    </p:spTree>
    <p:extLst>
      <p:ext uri="{BB962C8B-B14F-4D97-AF65-F5344CB8AC3E}">
        <p14:creationId xmlns:p14="http://schemas.microsoft.com/office/powerpoint/2010/main" val="4045687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Kafka &amp; Flume về</a:t>
            </a:r>
            <a:r>
              <a:rPr lang="en-US" baseline="0" dirty="0" smtClean="0"/>
              <a:t> hiệu năng thì tương đương nhau, tuy nhiên Flume thích hợp hơn cho những người có nhu cầu tích hợp Streaming System vào một hệ thống lớn hơn. Vì Flume hổ trợ nhiều các bộ thư viện tích hợp, giúp việc đó dẽ dàng hơn. Kafka thì dễ sử dụng và phù hợp hơn với những người mới bắt đầu =&gt; Kafka</a:t>
            </a:r>
          </a:p>
          <a:p>
            <a:pPr marL="228600" indent="-228600">
              <a:buAutoNum type="arabicPeriod"/>
            </a:pPr>
            <a:r>
              <a:rPr lang="en-US" dirty="0" smtClean="0"/>
              <a:t>Storm là</a:t>
            </a:r>
            <a:r>
              <a:rPr lang="en-US" baseline="0" dirty="0" smtClean="0"/>
              <a:t> một framework mạnh mẽ, và được cộng đồng đánh giá cao về khả năng chịu </a:t>
            </a:r>
            <a:r>
              <a:rPr lang="en-US" baseline="0" dirty="0" err="1" smtClean="0"/>
              <a:t>lổi</a:t>
            </a:r>
            <a:r>
              <a:rPr lang="en-US" baseline="0" dirty="0" smtClean="0"/>
              <a:t> (Fault-tolerant, và việc đảm bảo xử lý các event ít nhất một lần). Trong khi đó, </a:t>
            </a:r>
            <a:r>
              <a:rPr lang="en-US" baseline="0" dirty="0" err="1" smtClean="0"/>
              <a:t>Samza</a:t>
            </a:r>
            <a:r>
              <a:rPr lang="en-US" baseline="0" dirty="0" smtClean="0"/>
              <a:t> là một framework còn rất mới, nó còn đang là framework áp ủ của Apache, vì thế sẽ khó triển khai hơn Storm =&gt; Storm</a:t>
            </a:r>
          </a:p>
          <a:p>
            <a:pPr marL="228600" indent="-228600">
              <a:buAutoNum type="arabicPeriod"/>
            </a:pPr>
            <a:r>
              <a:rPr lang="en-US" dirty="0" smtClean="0"/>
              <a:t>MongoDB</a:t>
            </a:r>
            <a:r>
              <a:rPr lang="en-US" baseline="0" dirty="0" smtClean="0"/>
              <a:t> và </a:t>
            </a:r>
            <a:r>
              <a:rPr lang="en-US" baseline="0" dirty="0" err="1" smtClean="0"/>
              <a:t>RedisDB</a:t>
            </a:r>
            <a:r>
              <a:rPr lang="en-US" baseline="0" dirty="0" smtClean="0"/>
              <a:t>, đều là 1 dạng </a:t>
            </a:r>
            <a:r>
              <a:rPr lang="en-US" baseline="0" dirty="0" err="1" smtClean="0"/>
              <a:t>csdl</a:t>
            </a:r>
            <a:r>
              <a:rPr lang="en-US" baseline="0" dirty="0" smtClean="0"/>
              <a:t> NoSQL. Mongo thì mạnh mẽ trong việc lưu trữ những dữ liệu có cấu trúc phức tạp, còn </a:t>
            </a:r>
            <a:r>
              <a:rPr lang="en-US" baseline="0" dirty="0" err="1" smtClean="0"/>
              <a:t>Redis</a:t>
            </a:r>
            <a:r>
              <a:rPr lang="en-US" baseline="0" dirty="0" smtClean="0"/>
              <a:t> thì mạnh mẽ trong việc tốc độ đọc ghi, vì nó là </a:t>
            </a:r>
            <a:r>
              <a:rPr lang="en-US" baseline="0" dirty="0" err="1" smtClean="0"/>
              <a:t>csdl</a:t>
            </a:r>
            <a:r>
              <a:rPr lang="en-US" baseline="0" dirty="0" smtClean="0"/>
              <a:t> lưu trên bộ nhớ. Dựa vào 3 múc tiêu đã đề cập bên trên, nhóm em chọn </a:t>
            </a:r>
            <a:r>
              <a:rPr lang="en-US" baseline="0" dirty="0" err="1" smtClean="0"/>
              <a:t>Redis</a:t>
            </a:r>
            <a:r>
              <a:rPr lang="en-US" baseline="0" dirty="0" smtClean="0"/>
              <a:t>, vì nó sẽ thích hợp hơn khi triển khai ứng dụng Dashboard, vì tốc độ truy suất nhanh. =&gt; </a:t>
            </a:r>
            <a:r>
              <a:rPr lang="en-US" baseline="0" dirty="0" err="1" smtClean="0"/>
              <a:t>Redis</a:t>
            </a:r>
            <a:r>
              <a:rPr lang="en-US" baseline="0" dirty="0" smtClean="0"/>
              <a:t> cluster</a:t>
            </a:r>
          </a:p>
          <a:p>
            <a:pPr marL="228600" indent="-228600">
              <a:buAutoNum type="arabicPeriod"/>
            </a:pPr>
            <a:r>
              <a:rPr lang="en-US" baseline="0" dirty="0" err="1" smtClean="0"/>
              <a:t>NodeJS</a:t>
            </a:r>
            <a:r>
              <a:rPr lang="en-US" baseline="0" dirty="0" smtClean="0"/>
              <a:t>, và Java Web: cả 2 công cụ </a:t>
            </a:r>
            <a:r>
              <a:rPr lang="en-US" baseline="0" dirty="0" err="1" smtClean="0"/>
              <a:t>deu</a:t>
            </a:r>
            <a:r>
              <a:rPr lang="en-US" baseline="0" dirty="0" smtClean="0"/>
              <a:t> co thế mạnh riêng, nhưng </a:t>
            </a:r>
            <a:r>
              <a:rPr lang="en-US" baseline="0" dirty="0" err="1" smtClean="0"/>
              <a:t>NodeJS</a:t>
            </a:r>
            <a:r>
              <a:rPr lang="en-US" baseline="0" dirty="0" smtClean="0"/>
              <a:t> có thể chạy trên bất kỳ server một cách dễ dàng, còn Java tương đối phức tạp và tốn nhiều tài nguyên hơn, bên cạnh đó vì là ứng dụng Dashboard nên </a:t>
            </a:r>
            <a:r>
              <a:rPr lang="en-US" baseline="0" dirty="0" err="1" smtClean="0"/>
              <a:t>NodeJS</a:t>
            </a:r>
            <a:r>
              <a:rPr lang="en-US" baseline="0" dirty="0" smtClean="0"/>
              <a:t> chiếm ưu thế hơn về hiệu năng</a:t>
            </a: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16</a:t>
            </a:fld>
            <a:endParaRPr lang="en-US"/>
          </a:p>
        </p:txBody>
      </p:sp>
    </p:spTree>
    <p:extLst>
      <p:ext uri="{BB962C8B-B14F-4D97-AF65-F5344CB8AC3E}">
        <p14:creationId xmlns:p14="http://schemas.microsoft.com/office/powerpoint/2010/main" val="120072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21</a:t>
            </a:fld>
            <a:endParaRPr lang="en-US"/>
          </a:p>
        </p:txBody>
      </p:sp>
    </p:spTree>
    <p:extLst>
      <p:ext uri="{BB962C8B-B14F-4D97-AF65-F5344CB8AC3E}">
        <p14:creationId xmlns:p14="http://schemas.microsoft.com/office/powerpoint/2010/main" val="112455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27</a:t>
            </a:fld>
            <a:endParaRPr lang="en-US"/>
          </a:p>
        </p:txBody>
      </p:sp>
    </p:spTree>
    <p:extLst>
      <p:ext uri="{BB962C8B-B14F-4D97-AF65-F5344CB8AC3E}">
        <p14:creationId xmlns:p14="http://schemas.microsoft.com/office/powerpoint/2010/main" val="3048976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29</a:t>
            </a:fld>
            <a:endParaRPr lang="en-US"/>
          </a:p>
        </p:txBody>
      </p:sp>
    </p:spTree>
    <p:extLst>
      <p:ext uri="{BB962C8B-B14F-4D97-AF65-F5344CB8AC3E}">
        <p14:creationId xmlns:p14="http://schemas.microsoft.com/office/powerpoint/2010/main" val="412849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31</a:t>
            </a:fld>
            <a:endParaRPr lang="en-US"/>
          </a:p>
        </p:txBody>
      </p:sp>
    </p:spTree>
    <p:extLst>
      <p:ext uri="{BB962C8B-B14F-4D97-AF65-F5344CB8AC3E}">
        <p14:creationId xmlns:p14="http://schemas.microsoft.com/office/powerpoint/2010/main" val="222464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Bộ</a:t>
            </a:r>
            <a:r>
              <a:rPr lang="en-US" baseline="0" dirty="0" smtClean="0"/>
              <a:t> thư viện tích hợp được xây dựng trên mẫu kiến trúc logic Trident của Storm</a:t>
            </a:r>
          </a:p>
          <a:p>
            <a:pPr marL="228600" indent="-228600">
              <a:buAutoNum type="arabicPeriod"/>
            </a:pPr>
            <a:r>
              <a:rPr lang="en-US" baseline="0" dirty="0" smtClean="0"/>
              <a:t>Bộ thư viện hổ trợ việc xử lý song </a:t>
            </a:r>
            <a:r>
              <a:rPr lang="en-US" baseline="0" dirty="0" err="1" smtClean="0"/>
              <a:t>song</a:t>
            </a:r>
            <a:r>
              <a:rPr lang="en-US" baseline="0" dirty="0" smtClean="0"/>
              <a:t> bằng cách tạo 2 thành phần hút dữ liệu từ Kafka lên và truyền ngẫu nhiễn cho các thành phần khác thực thi công việc</a:t>
            </a:r>
          </a:p>
          <a:p>
            <a:pPr marL="228600" indent="-228600">
              <a:buAutoNum type="arabicPeriod"/>
            </a:pPr>
            <a:r>
              <a:rPr lang="en-US" baseline="0" dirty="0" smtClean="0"/>
              <a:t>Để tăng tính linh động trong việc triển khai và chuyển đồi dữ liệu, nhóm em đã xây dựng 1 lớp interface để ta có thể tự chuyển đổi kiểu dữ liệu </a:t>
            </a: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33</a:t>
            </a:fld>
            <a:endParaRPr lang="en-US"/>
          </a:p>
        </p:txBody>
      </p:sp>
    </p:spTree>
    <p:extLst>
      <p:ext uri="{BB962C8B-B14F-4D97-AF65-F5344CB8AC3E}">
        <p14:creationId xmlns:p14="http://schemas.microsoft.com/office/powerpoint/2010/main" val="1534672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34</a:t>
            </a:fld>
            <a:endParaRPr lang="en-US"/>
          </a:p>
        </p:txBody>
      </p:sp>
    </p:spTree>
    <p:extLst>
      <p:ext uri="{BB962C8B-B14F-4D97-AF65-F5344CB8AC3E}">
        <p14:creationId xmlns:p14="http://schemas.microsoft.com/office/powerpoint/2010/main" val="340869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endParaRPr lang="en-US"/>
          </a:p>
        </p:txBody>
      </p:sp>
      <p:sp>
        <p:nvSpPr>
          <p:cNvPr id="6" name="Slide Number Placeholder 5"/>
          <p:cNvSpPr>
            <a:spLocks noGrp="1"/>
          </p:cNvSpPr>
          <p:nvPr>
            <p:ph type="sldNum" sz="quarter" idx="11"/>
          </p:nvPr>
        </p:nvSpPr>
        <p:spPr/>
        <p:txBody>
          <a:bodyPr/>
          <a:lstStyle/>
          <a:p>
            <a:fld id="{F41E73ED-98FC-480F-989A-EBC453F73EA0}" type="slidenum">
              <a:rPr lang="en-US" smtClean="0"/>
              <a:pPr/>
              <a:t>2</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496633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41</a:t>
            </a:fld>
            <a:endParaRPr lang="en-US"/>
          </a:p>
        </p:txBody>
      </p:sp>
    </p:spTree>
    <p:extLst>
      <p:ext uri="{BB962C8B-B14F-4D97-AF65-F5344CB8AC3E}">
        <p14:creationId xmlns:p14="http://schemas.microsoft.com/office/powerpoint/2010/main" val="1731714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D8C4EB-F443-484A-A5FC-FD11633643D8}" type="slidenum">
              <a:rPr lang="vi-VN" smtClean="0"/>
              <a:t>46</a:t>
            </a:fld>
            <a:endParaRPr lang="vi-VN"/>
          </a:p>
        </p:txBody>
      </p:sp>
    </p:spTree>
    <p:extLst>
      <p:ext uri="{BB962C8B-B14F-4D97-AF65-F5344CB8AC3E}">
        <p14:creationId xmlns:p14="http://schemas.microsoft.com/office/powerpoint/2010/main" val="157595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3</a:t>
            </a:fld>
            <a:endParaRPr lang="en-US"/>
          </a:p>
        </p:txBody>
      </p:sp>
    </p:spTree>
    <p:extLst>
      <p:ext uri="{BB962C8B-B14F-4D97-AF65-F5344CB8AC3E}">
        <p14:creationId xmlns:p14="http://schemas.microsoft.com/office/powerpoint/2010/main" val="237262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Data stream là…</a:t>
            </a:r>
          </a:p>
          <a:p>
            <a:pPr marL="228600" indent="-228600">
              <a:buAutoNum type="arabicPeriod"/>
            </a:pPr>
            <a:r>
              <a:rPr lang="en-US" dirty="0" smtClean="0"/>
              <a:t>Một số</a:t>
            </a:r>
            <a:r>
              <a:rPr lang="en-US" baseline="0" dirty="0" smtClean="0"/>
              <a:t> nguồn dữ liệu stream như Click Stream, các dữ liệu đổ về từ các sensors, dòng dữ liệu video,….</a:t>
            </a: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4</a:t>
            </a:fld>
            <a:endParaRPr lang="en-US"/>
          </a:p>
        </p:txBody>
      </p:sp>
    </p:spTree>
    <p:extLst>
      <p:ext uri="{BB962C8B-B14F-4D97-AF65-F5344CB8AC3E}">
        <p14:creationId xmlns:p14="http://schemas.microsoft.com/office/powerpoint/2010/main" val="281881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Stream có</a:t>
            </a:r>
            <a:r>
              <a:rPr lang="en-US" baseline="0" dirty="0" smtClean="0"/>
              <a:t> 3 đặc tính nổi bật mà khác với các loại dữ liệu khác là </a:t>
            </a:r>
          </a:p>
          <a:p>
            <a:pPr marL="228600" indent="-228600">
              <a:buAutoNum type="arabicPeriod"/>
            </a:pPr>
            <a:r>
              <a:rPr lang="en-US" baseline="0" dirty="0" smtClean="0"/>
              <a:t>Thứ 1, Always on, always flow: dữ liệu luôn </a:t>
            </a:r>
            <a:r>
              <a:rPr lang="en-US" baseline="0" dirty="0" err="1" smtClean="0"/>
              <a:t>luôn</a:t>
            </a:r>
            <a:r>
              <a:rPr lang="en-US" baseline="0" dirty="0" smtClean="0"/>
              <a:t> sẵn sàng đồ về tự bất cứ đầu tại bất kỳ thời gian nào</a:t>
            </a:r>
          </a:p>
          <a:p>
            <a:pPr marL="228600" indent="-228600">
              <a:buAutoNum type="arabicPeriod"/>
            </a:pPr>
            <a:r>
              <a:rPr lang="en-US" baseline="0" dirty="0" smtClean="0"/>
              <a:t>Thứ 2, Loosely structured: Data Stream có cấu trúc linh động, và đa dạng</a:t>
            </a:r>
          </a:p>
          <a:p>
            <a:pPr marL="228600" indent="-228600">
              <a:buAutoNum type="arabicPeriod"/>
            </a:pPr>
            <a:r>
              <a:rPr lang="en-US" baseline="0" dirty="0" smtClean="0"/>
              <a:t>Cuối cùng, Từng đối tượng dữ liệu trong Data Stream thường có kích thước lớn, và chứa nhiều thành phần dữ liệu bên trong nó. Đặc điểm này phổ biến trong cả hệ thống xử lý dữ liệu tĩnh, động. Tuy nhiên, nó khó giải quyết hơn trong hệ thống phân tích trực tuyến</a:t>
            </a: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5</a:t>
            </a:fld>
            <a:endParaRPr lang="en-US"/>
          </a:p>
        </p:txBody>
      </p:sp>
    </p:spTree>
    <p:extLst>
      <p:ext uri="{BB962C8B-B14F-4D97-AF65-F5344CB8AC3E}">
        <p14:creationId xmlns:p14="http://schemas.microsoft.com/office/powerpoint/2010/main" val="186458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Vấn</a:t>
            </a:r>
            <a:r>
              <a:rPr lang="en-US" baseline="0" dirty="0" smtClean="0"/>
              <a:t> đề đặt ra là làm sao để khai thác Data Stream =&gt; Streaming System: là….</a:t>
            </a:r>
          </a:p>
          <a:p>
            <a:pPr marL="228600" indent="-228600">
              <a:buAutoNum type="arabicPeriod"/>
            </a:pPr>
            <a:r>
              <a:rPr lang="en-US" baseline="0" dirty="0" smtClean="0"/>
              <a:t>Ta có thể tưởng tượng SS như là cái </a:t>
            </a:r>
            <a:r>
              <a:rPr lang="en-US" baseline="0" dirty="0" err="1" smtClean="0"/>
              <a:t>phểu</a:t>
            </a:r>
            <a:r>
              <a:rPr lang="en-US" baseline="0" dirty="0" smtClean="0"/>
              <a:t>, dữ liệu đổ về liên tục, và “</a:t>
            </a:r>
            <a:r>
              <a:rPr lang="en-US" baseline="0" dirty="0" err="1" smtClean="0"/>
              <a:t>phểu</a:t>
            </a:r>
            <a:r>
              <a:rPr lang="en-US" baseline="0" dirty="0" smtClean="0"/>
              <a:t>” này sẽ phân tích và khai thác lượng dữ liệu khổng lồ đó và trả kết quả ra nhanh nhất có thể.</a:t>
            </a: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6</a:t>
            </a:fld>
            <a:endParaRPr lang="en-US"/>
          </a:p>
        </p:txBody>
      </p:sp>
    </p:spTree>
    <p:extLst>
      <p:ext uri="{BB962C8B-B14F-4D97-AF65-F5344CB8AC3E}">
        <p14:creationId xmlns:p14="http://schemas.microsoft.com/office/powerpoint/2010/main" val="589354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High</a:t>
            </a:r>
            <a:r>
              <a:rPr lang="en-US" baseline="0" dirty="0" smtClean="0"/>
              <a:t> availability tính luôn sẵn sàng của hệ thống.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Tính chất này là điểm khác biệt chính giữa ứng dụng phân tích Data Stream real-time và Streaming System</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Để đảm bào tính này hầu hết hệ thống phải nhờ vào 2 công nghệ là Dis, và Rep</a:t>
            </a:r>
          </a:p>
          <a:p>
            <a:pPr marL="914400" marR="0" lvl="2"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Distribution: dùng nhiều servers vật lý để xử lý hoặc lưu trữ dữ liệu đồng thời. Việc này đảm bảo các dịch vụ luôn available</a:t>
            </a:r>
          </a:p>
          <a:p>
            <a:pPr marL="914400" marR="0" lvl="2"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Replication: sao lưu dữ liệu thành nhiều phần. Ngoài việc đảm bảo các dịch vụ luôn available, Streaming System còn phải đảm bảo dữ liệu truyền vào luôn available trong trường hợp hệ thống xảy ra lỗi và cần tái xử lý dữ liệu</a:t>
            </a:r>
          </a:p>
          <a:p>
            <a:pPr marL="1143000" marR="0" lvl="2"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1143000" marR="0" lvl="2"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2. Low latency:</a:t>
            </a:r>
            <a:r>
              <a:rPr lang="en-US" baseline="0" dirty="0" smtClean="0"/>
              <a:t> để đạt được độ </a:t>
            </a:r>
            <a:r>
              <a:rPr lang="en-US" baseline="0" dirty="0" err="1" smtClean="0"/>
              <a:t>trể</a:t>
            </a:r>
            <a:r>
              <a:rPr lang="en-US" baseline="0" dirty="0" smtClean="0"/>
              <a:t> thấp nhất, hệ thống cần phải đảm bảo việc truyền tải Data Stream từ các Data Sources tới nơi xử lý dữ liệu là nhanh nhất có thể (high-throughput)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 Thông thường ta phải đánh đổi giữa độ nhiễu và chính an toàn trong việc truyền tải dữ liệu, bằng cách giảm tối đa cơ chế đồng bộ hóa khi truyền tải dữ liệu từ Data Sources lên các thành phần thu thập dữ liệu</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=&gt;	Đây</a:t>
            </a:r>
            <a:r>
              <a:rPr lang="en-US" baseline="0" dirty="0" smtClean="0"/>
              <a:t> là điểm khác biệt giữa Streaming System và các ứng dụng real-time, hay hệ thống xử lý theo lô (như Hadoop)</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3. Streaming</a:t>
            </a:r>
            <a:r>
              <a:rPr lang="en-US" baseline="0" dirty="0" smtClean="0"/>
              <a:t> System: phải có khả năng mở rộng số lượng thành phần xử lý dữ liệu (Node), để có thể dễ dàng mở rộng và đảm bảo tính High-Availability. Tuy nhiên sẽ gặp vấn đề trong việc cộng tác liên khác, và quản lý việc giao tiếp giữa các nodes với nhau.</a:t>
            </a:r>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7</a:t>
            </a:fld>
            <a:endParaRPr lang="en-US"/>
          </a:p>
        </p:txBody>
      </p:sp>
    </p:spTree>
    <p:extLst>
      <p:ext uri="{BB962C8B-B14F-4D97-AF65-F5344CB8AC3E}">
        <p14:creationId xmlns:p14="http://schemas.microsoft.com/office/powerpoint/2010/main" val="317000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Đưa</a:t>
            </a:r>
            <a:r>
              <a:rPr lang="en-US" baseline="0" dirty="0" smtClean="0"/>
              <a:t> ra 3 vấn đề dẫn nhập tới việc tìm hiểu 2 thuật toán khai thác Data Stream, và việc tích hợp 2 thuật toán này vào hệ thống</a:t>
            </a:r>
            <a:endParaRPr lang="vi-V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8</a:t>
            </a:fld>
            <a:endParaRPr lang="en-US"/>
          </a:p>
        </p:txBody>
      </p:sp>
    </p:spTree>
    <p:extLst>
      <p:ext uri="{BB962C8B-B14F-4D97-AF65-F5344CB8AC3E}">
        <p14:creationId xmlns:p14="http://schemas.microsoft.com/office/powerpoint/2010/main" val="385590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Slide Number Placeholder 5"/>
          <p:cNvSpPr>
            <a:spLocks noGrp="1"/>
          </p:cNvSpPr>
          <p:nvPr>
            <p:ph type="sldNum" sz="quarter" idx="12"/>
          </p:nvPr>
        </p:nvSpPr>
        <p:spPr/>
        <p:txBody>
          <a:bodyPr/>
          <a:lstStyle/>
          <a:p>
            <a:fld id="{F41E73ED-98FC-480F-989A-EBC453F73EA0}" type="slidenum">
              <a:rPr lang="en-US" smtClean="0"/>
              <a:pPr/>
              <a:t>9</a:t>
            </a:fld>
            <a:endParaRPr lang="en-US"/>
          </a:p>
        </p:txBody>
      </p:sp>
    </p:spTree>
    <p:extLst>
      <p:ext uri="{BB962C8B-B14F-4D97-AF65-F5344CB8AC3E}">
        <p14:creationId xmlns:p14="http://schemas.microsoft.com/office/powerpoint/2010/main" val="316293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HAnh">
    <p:spTree>
      <p:nvGrpSpPr>
        <p:cNvPr id="1" name=""/>
        <p:cNvGrpSpPr/>
        <p:nvPr/>
      </p:nvGrpSpPr>
      <p:grpSpPr>
        <a:xfrm>
          <a:off x="0" y="0"/>
          <a:ext cx="0" cy="0"/>
          <a:chOff x="0" y="0"/>
          <a:chExt cx="0" cy="0"/>
        </a:xfrm>
      </p:grpSpPr>
      <p:pic>
        <p:nvPicPr>
          <p:cNvPr id="14" name="Picture 5" descr="WinFX_WCF__03a"/>
          <p:cNvPicPr>
            <a:picLocks noChangeAspect="1" noChangeArrowheads="1"/>
          </p:cNvPicPr>
          <p:nvPr userDrawn="1"/>
        </p:nvPicPr>
        <p:blipFill>
          <a:blip r:embed="rId2"/>
          <a:srcRect/>
          <a:stretch>
            <a:fillRect/>
          </a:stretch>
        </p:blipFill>
        <p:spPr bwMode="auto">
          <a:xfrm>
            <a:off x="0" y="2101850"/>
            <a:ext cx="4686300" cy="3530600"/>
          </a:xfrm>
          <a:prstGeom prst="rect">
            <a:avLst/>
          </a:prstGeom>
          <a:noFill/>
        </p:spPr>
      </p:pic>
      <p:sp>
        <p:nvSpPr>
          <p:cNvPr id="13" name="Rectangle 6"/>
          <p:cNvSpPr>
            <a:spLocks noChangeArrowheads="1"/>
          </p:cNvSpPr>
          <p:nvPr userDrawn="1"/>
        </p:nvSpPr>
        <p:spPr bwMode="auto">
          <a:xfrm>
            <a:off x="0" y="0"/>
            <a:ext cx="9144000" cy="914400"/>
          </a:xfrm>
          <a:prstGeom prst="rect">
            <a:avLst/>
          </a:prstGeom>
          <a:solidFill>
            <a:srgbClr val="808080"/>
          </a:solidFill>
          <a:ln w="9525">
            <a:noFill/>
            <a:miter lim="800000"/>
            <a:headEnd/>
            <a:tailEnd/>
          </a:ln>
        </p:spPr>
        <p:txBody>
          <a:bodyPr wrap="none" anchor="ctr"/>
          <a:lstStyle/>
          <a:p>
            <a:endParaRPr lang="en-US"/>
          </a:p>
        </p:txBody>
      </p:sp>
      <p:sp>
        <p:nvSpPr>
          <p:cNvPr id="4" name="Rectangle 5"/>
          <p:cNvSpPr>
            <a:spLocks noChangeArrowheads="1"/>
          </p:cNvSpPr>
          <p:nvPr userDrawn="1"/>
        </p:nvSpPr>
        <p:spPr bwMode="auto">
          <a:xfrm>
            <a:off x="0" y="0"/>
            <a:ext cx="9144000" cy="2198802"/>
          </a:xfrm>
          <a:prstGeom prst="rect">
            <a:avLst/>
          </a:prstGeom>
          <a:solidFill>
            <a:srgbClr val="E64E23"/>
          </a:solidFill>
          <a:ln w="9525">
            <a:noFill/>
            <a:miter lim="800000"/>
            <a:headEnd/>
            <a:tailEnd/>
          </a:ln>
        </p:spPr>
        <p:txBody>
          <a:bodyPr wrap="none" anchor="ctr"/>
          <a:lstStyle/>
          <a:p>
            <a:endParaRPr lang="en-US" dirty="0"/>
          </a:p>
        </p:txBody>
      </p:sp>
      <p:sp>
        <p:nvSpPr>
          <p:cNvPr id="6" name="Rectangle 6"/>
          <p:cNvSpPr>
            <a:spLocks noChangeArrowheads="1"/>
          </p:cNvSpPr>
          <p:nvPr userDrawn="1"/>
        </p:nvSpPr>
        <p:spPr bwMode="auto">
          <a:xfrm>
            <a:off x="0" y="2196592"/>
            <a:ext cx="9144000" cy="152400"/>
          </a:xfrm>
          <a:prstGeom prst="rect">
            <a:avLst/>
          </a:prstGeom>
          <a:solidFill>
            <a:srgbClr val="808080"/>
          </a:solidFill>
          <a:ln w="9525">
            <a:noFill/>
            <a:miter lim="800000"/>
            <a:headEnd/>
            <a:tailEnd/>
          </a:ln>
        </p:spPr>
        <p:txBody>
          <a:bodyPr wrap="none" anchor="ctr"/>
          <a:lstStyle/>
          <a:p>
            <a:endParaRPr lang="en-US"/>
          </a:p>
        </p:txBody>
      </p:sp>
      <p:sp>
        <p:nvSpPr>
          <p:cNvPr id="7170" name="Rectangle 2"/>
          <p:cNvSpPr>
            <a:spLocks noGrp="1" noChangeArrowheads="1"/>
          </p:cNvSpPr>
          <p:nvPr>
            <p:ph type="ctrTitle"/>
          </p:nvPr>
        </p:nvSpPr>
        <p:spPr>
          <a:xfrm>
            <a:off x="0" y="917956"/>
            <a:ext cx="9144000" cy="1002792"/>
          </a:xfrm>
        </p:spPr>
        <p:txBody>
          <a:bodyPr/>
          <a:lstStyle>
            <a:lvl1pPr algn="l">
              <a:defRPr sz="3000" b="1">
                <a:solidFill>
                  <a:srgbClr val="CCCCCC"/>
                </a:solidFill>
              </a:defRPr>
            </a:lvl1pPr>
          </a:lstStyle>
          <a:p>
            <a:r>
              <a:rPr lang="en-US" dirty="0" smtClean="0"/>
              <a:t>Click to edit Master title style</a:t>
            </a:r>
            <a:endParaRPr lang="en-US" dirty="0"/>
          </a:p>
        </p:txBody>
      </p:sp>
      <p:sp>
        <p:nvSpPr>
          <p:cNvPr id="7171" name="Rectangle 3"/>
          <p:cNvSpPr>
            <a:spLocks noGrp="1" noChangeArrowheads="1"/>
          </p:cNvSpPr>
          <p:nvPr>
            <p:ph type="subTitle" idx="1"/>
          </p:nvPr>
        </p:nvSpPr>
        <p:spPr>
          <a:xfrm>
            <a:off x="174245" y="2587752"/>
            <a:ext cx="5397500" cy="1752600"/>
          </a:xfrm>
        </p:spPr>
        <p:txBody>
          <a:bodyPr/>
          <a:lstStyle>
            <a:lvl1pPr marL="0" indent="0">
              <a:buFontTx/>
              <a:buNone/>
              <a:defRPr sz="2400"/>
            </a:lvl1pPr>
          </a:lstStyle>
          <a:p>
            <a:r>
              <a:rPr lang="en-US" dirty="0"/>
              <a:t>Click to edit Master subtitle style</a:t>
            </a:r>
          </a:p>
        </p:txBody>
      </p:sp>
      <p:sp>
        <p:nvSpPr>
          <p:cNvPr id="10" name="TextBox 9"/>
          <p:cNvSpPr txBox="1"/>
          <p:nvPr userDrawn="1"/>
        </p:nvSpPr>
        <p:spPr>
          <a:xfrm>
            <a:off x="5334000" y="6480268"/>
            <a:ext cx="3810000" cy="292388"/>
          </a:xfrm>
          <a:prstGeom prst="rect">
            <a:avLst/>
          </a:prstGeom>
          <a:solidFill>
            <a:srgbClr val="E64E23"/>
          </a:solidFill>
        </p:spPr>
        <p:txBody>
          <a:bodyPr wrap="square" rtlCol="0">
            <a:spAutoFit/>
          </a:bodyPr>
          <a:lstStyle/>
          <a:p>
            <a:pPr algn="r"/>
            <a:endParaRPr lang="en-US" sz="1300" dirty="0">
              <a:solidFill>
                <a:schemeClr val="bg1"/>
              </a:solidFill>
            </a:endParaRPr>
          </a:p>
        </p:txBody>
      </p:sp>
      <p:pic>
        <p:nvPicPr>
          <p:cNvPr id="9" name="Picture 8" descr="art_footer.gif"/>
          <p:cNvPicPr>
            <a:picLocks noChangeAspect="1"/>
          </p:cNvPicPr>
          <p:nvPr userDrawn="1"/>
        </p:nvPicPr>
        <p:blipFill>
          <a:blip r:embed="rId3"/>
          <a:stretch>
            <a:fillRect/>
          </a:stretch>
        </p:blipFill>
        <p:spPr>
          <a:xfrm>
            <a:off x="200839" y="5632450"/>
            <a:ext cx="614362" cy="726065"/>
          </a:xfrm>
          <a:prstGeom prst="rect">
            <a:avLst/>
          </a:prstGeom>
        </p:spPr>
      </p:pic>
      <p:sp>
        <p:nvSpPr>
          <p:cNvPr id="12" name="Rectangle 2"/>
          <p:cNvSpPr txBox="1">
            <a:spLocks noChangeArrowheads="1"/>
          </p:cNvSpPr>
          <p:nvPr userDrawn="1"/>
        </p:nvSpPr>
        <p:spPr bwMode="auto">
          <a:xfrm>
            <a:off x="902208" y="24384"/>
            <a:ext cx="8241792" cy="9753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sz="3000" b="1">
                <a:solidFill>
                  <a:srgbClr val="CCCCCC"/>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latin typeface="+mj-lt"/>
                <a:ea typeface="+mj-ea"/>
                <a:cs typeface="+mj-cs"/>
              </a:rPr>
              <a:t>ĐẠI HỌC QUỐC GIA THÀNH PHỐ HỒ CHÍ MINH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bg1"/>
                </a:solidFill>
                <a:effectLst/>
                <a:uLnTx/>
                <a:uFillTx/>
                <a:latin typeface="+mj-lt"/>
                <a:ea typeface="+mj-ea"/>
                <a:cs typeface="+mj-cs"/>
              </a:rPr>
              <a:t>TRƯỜNG ĐẠI HỌC KHOA HỌC TỰ NHIÊN</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b="1" kern="1200" dirty="0" smtClean="0">
                <a:solidFill>
                  <a:schemeClr val="bg1"/>
                </a:solidFill>
                <a:latin typeface="Arial" pitchFamily="34" charset="0"/>
                <a:ea typeface="ＭＳ Ｐゴシック" pitchFamily="34" charset="-128"/>
                <a:cs typeface="+mn-cs"/>
                <a:sym typeface="Wingdings"/>
              </a:rPr>
              <a:t></a:t>
            </a:r>
            <a:endParaRPr kumimoji="0" lang="en-US" sz="2000" b="1" i="0" u="none" strike="noStrike" kern="0" cap="none" spc="0" normalizeH="0" baseline="0" noProof="0" dirty="0">
              <a:ln>
                <a:noFill/>
              </a:ln>
              <a:solidFill>
                <a:schemeClr val="bg1"/>
              </a:solidFill>
              <a:effectLst/>
              <a:uLnTx/>
              <a:uFillTx/>
              <a:latin typeface="+mj-lt"/>
              <a:ea typeface="+mj-ea"/>
              <a:cs typeface="+mj-cs"/>
            </a:endParaRPr>
          </a:p>
        </p:txBody>
      </p:sp>
      <p:sp>
        <p:nvSpPr>
          <p:cNvPr id="11" name="Slide Number Placeholder 4"/>
          <p:cNvSpPr txBox="1">
            <a:spLocks/>
          </p:cNvSpPr>
          <p:nvPr userDrawn="1"/>
        </p:nvSpPr>
        <p:spPr>
          <a:xfrm>
            <a:off x="4343400" y="6473952"/>
            <a:ext cx="582168" cy="38404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6F15528-21DE-4FAA-801E-634DDDAF4B2B}" type="slidenum">
              <a:rPr kumimoji="0" lang="en-US" sz="1400" b="1" i="0" u="none" strike="noStrike" kern="1200" cap="none" spc="0" normalizeH="0" baseline="0" noProof="0" smtClean="0">
                <a:ln>
                  <a:noFill/>
                </a:ln>
                <a:solidFill>
                  <a:schemeClr val="bg1"/>
                </a:solidFill>
                <a:effectLst/>
                <a:uLnTx/>
                <a:uFillTx/>
                <a:latin typeface="Arial" pitchFamily="34"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smtClean="0">
              <a:ln>
                <a:noFill/>
              </a:ln>
              <a:solidFill>
                <a:schemeClr val="bg1"/>
              </a:solidFill>
              <a:effectLst/>
              <a:uLnTx/>
              <a:uFillTx/>
              <a:latin typeface="Arial" pitchFamily="34" charset="0"/>
              <a:ea typeface="ＭＳ Ｐゴシック" pitchFamily="34" charset="-128"/>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76200"/>
            <a:ext cx="1943100" cy="60198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85801" y="76200"/>
            <a:ext cx="5676900" cy="60198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685800" y="1752600"/>
            <a:ext cx="3810000" cy="43434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752600"/>
            <a:ext cx="3810000" cy="43434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76200"/>
            <a:ext cx="7772400" cy="1143000"/>
          </a:xfrm>
        </p:spPr>
        <p:txBody>
          <a:bodyPr/>
          <a:lstStyle/>
          <a:p>
            <a:r>
              <a:rPr lang="en-GB" smtClean="0"/>
              <a:t>Click to edit Master title style</a:t>
            </a:r>
            <a:endParaRPr lang="en-US"/>
          </a:p>
        </p:txBody>
      </p:sp>
      <p:sp>
        <p:nvSpPr>
          <p:cNvPr id="3" name="Content Placeholder 2"/>
          <p:cNvSpPr>
            <a:spLocks noGrp="1"/>
          </p:cNvSpPr>
          <p:nvPr>
            <p:ph sz="quarter" idx="1"/>
          </p:nvPr>
        </p:nvSpPr>
        <p:spPr>
          <a:xfrm>
            <a:off x="685800" y="1752600"/>
            <a:ext cx="3810000" cy="20955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8200" y="1752600"/>
            <a:ext cx="3810000" cy="20955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685800" y="4000500"/>
            <a:ext cx="3810000" cy="20955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Content Placeholder 5"/>
          <p:cNvSpPr>
            <a:spLocks noGrp="1"/>
          </p:cNvSpPr>
          <p:nvPr>
            <p:ph sz="quarter" idx="4"/>
          </p:nvPr>
        </p:nvSpPr>
        <p:spPr>
          <a:xfrm>
            <a:off x="4648200" y="4000500"/>
            <a:ext cx="3810000" cy="20955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HAnh">
    <p:spTree>
      <p:nvGrpSpPr>
        <p:cNvPr id="1" name=""/>
        <p:cNvGrpSpPr/>
        <p:nvPr/>
      </p:nvGrpSpPr>
      <p:grpSpPr>
        <a:xfrm>
          <a:off x="0" y="0"/>
          <a:ext cx="0" cy="0"/>
          <a:chOff x="0" y="0"/>
          <a:chExt cx="0" cy="0"/>
        </a:xfrm>
      </p:grpSpPr>
      <p:pic>
        <p:nvPicPr>
          <p:cNvPr id="15" name="Picture 5" descr="WinFX_WCF__03a"/>
          <p:cNvPicPr>
            <a:picLocks noChangeAspect="1" noChangeArrowheads="1"/>
          </p:cNvPicPr>
          <p:nvPr userDrawn="1"/>
        </p:nvPicPr>
        <p:blipFill>
          <a:blip r:embed="rId2"/>
          <a:srcRect/>
          <a:stretch>
            <a:fillRect/>
          </a:stretch>
        </p:blipFill>
        <p:spPr bwMode="auto">
          <a:xfrm>
            <a:off x="4445001" y="1651000"/>
            <a:ext cx="4686300" cy="3530600"/>
          </a:xfrm>
          <a:prstGeom prst="rect">
            <a:avLst/>
          </a:prstGeom>
          <a:noFill/>
        </p:spPr>
      </p:pic>
      <p:sp>
        <p:nvSpPr>
          <p:cNvPr id="13" name="Rectangle 6"/>
          <p:cNvSpPr>
            <a:spLocks noChangeArrowheads="1"/>
          </p:cNvSpPr>
          <p:nvPr userDrawn="1"/>
        </p:nvSpPr>
        <p:spPr bwMode="auto">
          <a:xfrm>
            <a:off x="0" y="5242560"/>
            <a:ext cx="9144000" cy="152400"/>
          </a:xfrm>
          <a:prstGeom prst="rect">
            <a:avLst/>
          </a:prstGeom>
          <a:solidFill>
            <a:srgbClr val="808080"/>
          </a:solidFill>
          <a:ln w="9525">
            <a:noFill/>
            <a:miter lim="800000"/>
            <a:headEnd/>
            <a:tailEnd/>
          </a:ln>
        </p:spPr>
        <p:txBody>
          <a:bodyPr wrap="none" anchor="ctr"/>
          <a:lstStyle/>
          <a:p>
            <a:endParaRPr lang="en-US"/>
          </a:p>
        </p:txBody>
      </p:sp>
      <p:sp>
        <p:nvSpPr>
          <p:cNvPr id="6" name="Rectangle 6"/>
          <p:cNvSpPr>
            <a:spLocks noChangeArrowheads="1"/>
          </p:cNvSpPr>
          <p:nvPr userDrawn="1"/>
        </p:nvSpPr>
        <p:spPr bwMode="auto">
          <a:xfrm>
            <a:off x="0" y="1496060"/>
            <a:ext cx="9144000" cy="152400"/>
          </a:xfrm>
          <a:prstGeom prst="rect">
            <a:avLst/>
          </a:prstGeom>
          <a:solidFill>
            <a:srgbClr val="808080"/>
          </a:solidFill>
          <a:ln w="9525">
            <a:noFill/>
            <a:miter lim="800000"/>
            <a:headEnd/>
            <a:tailEnd/>
          </a:ln>
        </p:spPr>
        <p:txBody>
          <a:bodyPr wrap="none" anchor="ctr"/>
          <a:lstStyle/>
          <a:p>
            <a:endParaRPr lang="en-US"/>
          </a:p>
        </p:txBody>
      </p:sp>
      <p:sp>
        <p:nvSpPr>
          <p:cNvPr id="4" name="Rectangle 5"/>
          <p:cNvSpPr>
            <a:spLocks noChangeArrowheads="1"/>
          </p:cNvSpPr>
          <p:nvPr userDrawn="1"/>
        </p:nvSpPr>
        <p:spPr bwMode="auto">
          <a:xfrm>
            <a:off x="0" y="12700"/>
            <a:ext cx="9144000" cy="1473200"/>
          </a:xfrm>
          <a:prstGeom prst="rect">
            <a:avLst/>
          </a:prstGeom>
          <a:solidFill>
            <a:srgbClr val="E64E23"/>
          </a:solidFill>
          <a:ln w="9525">
            <a:noFill/>
            <a:miter lim="800000"/>
            <a:headEnd/>
            <a:tailEnd/>
          </a:ln>
        </p:spPr>
        <p:txBody>
          <a:bodyPr wrap="none" anchor="ctr"/>
          <a:lstStyle/>
          <a:p>
            <a:endParaRPr lang="en-US" dirty="0"/>
          </a:p>
        </p:txBody>
      </p:sp>
      <p:sp>
        <p:nvSpPr>
          <p:cNvPr id="10" name="TextBox 9"/>
          <p:cNvSpPr txBox="1"/>
          <p:nvPr userDrawn="1"/>
        </p:nvSpPr>
        <p:spPr>
          <a:xfrm>
            <a:off x="5334000" y="6477000"/>
            <a:ext cx="3810000" cy="292388"/>
          </a:xfrm>
          <a:prstGeom prst="rect">
            <a:avLst/>
          </a:prstGeom>
          <a:solidFill>
            <a:srgbClr val="E64E23"/>
          </a:solidFill>
        </p:spPr>
        <p:txBody>
          <a:bodyPr wrap="square" rtlCol="0">
            <a:spAutoFit/>
          </a:bodyPr>
          <a:lstStyle/>
          <a:p>
            <a:pPr algn="r"/>
            <a:r>
              <a:rPr lang="en-US" sz="1300" dirty="0" smtClean="0">
                <a:solidFill>
                  <a:schemeClr val="bg1"/>
                </a:solidFill>
              </a:rPr>
              <a:t>CNPM – CNTT</a:t>
            </a:r>
            <a:r>
              <a:rPr lang="en-US" sz="1300" baseline="0" dirty="0" smtClean="0">
                <a:solidFill>
                  <a:schemeClr val="bg1"/>
                </a:solidFill>
              </a:rPr>
              <a:t> - KHTN</a:t>
            </a:r>
            <a:endParaRPr lang="en-US" sz="1300" dirty="0">
              <a:solidFill>
                <a:schemeClr val="bg1"/>
              </a:solidFill>
            </a:endParaRPr>
          </a:p>
        </p:txBody>
      </p:sp>
      <p:sp>
        <p:nvSpPr>
          <p:cNvPr id="12" name="Rectangle 5"/>
          <p:cNvSpPr>
            <a:spLocks noChangeArrowheads="1"/>
          </p:cNvSpPr>
          <p:nvPr userDrawn="1"/>
        </p:nvSpPr>
        <p:spPr bwMode="auto">
          <a:xfrm>
            <a:off x="0" y="5410200"/>
            <a:ext cx="9144000" cy="1428166"/>
          </a:xfrm>
          <a:prstGeom prst="rect">
            <a:avLst/>
          </a:prstGeom>
          <a:solidFill>
            <a:srgbClr val="E64E23"/>
          </a:solidFill>
          <a:ln w="9525">
            <a:noFill/>
            <a:miter lim="800000"/>
            <a:headEnd/>
            <a:tailEnd/>
          </a:ln>
        </p:spPr>
        <p:txBody>
          <a:bodyPr wrap="none" anchor="ctr"/>
          <a:lstStyle/>
          <a:p>
            <a:endParaRPr lang="en-US" dirty="0"/>
          </a:p>
        </p:txBody>
      </p:sp>
      <p:sp>
        <p:nvSpPr>
          <p:cNvPr id="14" name="Rectangle 2"/>
          <p:cNvSpPr>
            <a:spLocks noGrp="1" noChangeArrowheads="1"/>
          </p:cNvSpPr>
          <p:nvPr>
            <p:ph type="ctrTitle"/>
          </p:nvPr>
        </p:nvSpPr>
        <p:spPr>
          <a:xfrm>
            <a:off x="457201" y="2391156"/>
            <a:ext cx="6921500" cy="1002792"/>
          </a:xfrm>
        </p:spPr>
        <p:txBody>
          <a:bodyPr/>
          <a:lstStyle>
            <a:lvl1pPr algn="l">
              <a:defRPr sz="3000" b="1">
                <a:solidFill>
                  <a:srgbClr val="C00000"/>
                </a:solidFill>
              </a:defRPr>
            </a:lvl1pPr>
          </a:lstStyle>
          <a:p>
            <a:r>
              <a:rPr lang="en-US" dirty="0" smtClean="0"/>
              <a:t>Click to edit Master title style</a:t>
            </a:r>
            <a:endParaRPr lang="en-US" dirty="0"/>
          </a:p>
        </p:txBody>
      </p:sp>
      <p:pic>
        <p:nvPicPr>
          <p:cNvPr id="9" name="Picture 8" descr="art_footer.gif"/>
          <p:cNvPicPr>
            <a:picLocks noChangeAspect="1"/>
          </p:cNvPicPr>
          <p:nvPr userDrawn="1"/>
        </p:nvPicPr>
        <p:blipFill>
          <a:blip r:embed="rId3"/>
          <a:stretch>
            <a:fillRect/>
          </a:stretch>
        </p:blipFill>
        <p:spPr>
          <a:xfrm>
            <a:off x="286183" y="4393190"/>
            <a:ext cx="614362" cy="726065"/>
          </a:xfrm>
          <a:prstGeom prst="rect">
            <a:avLst/>
          </a:prstGeom>
        </p:spPr>
      </p:pic>
      <p:sp>
        <p:nvSpPr>
          <p:cNvPr id="11" name="Slide Number Placeholder 4"/>
          <p:cNvSpPr txBox="1">
            <a:spLocks/>
          </p:cNvSpPr>
          <p:nvPr userDrawn="1"/>
        </p:nvSpPr>
        <p:spPr>
          <a:xfrm>
            <a:off x="4343400" y="6437376"/>
            <a:ext cx="594360" cy="38404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6F15528-21DE-4FAA-801E-634DDDAF4B2B}" type="slidenum">
              <a:rPr kumimoji="0" lang="en-US" sz="1400" b="1" i="0" u="none" strike="noStrike" kern="1200" cap="none" spc="0" normalizeH="0" baseline="0" noProof="0" smtClean="0">
                <a:ln>
                  <a:noFill/>
                </a:ln>
                <a:solidFill>
                  <a:schemeClr val="bg1"/>
                </a:solidFill>
                <a:effectLst/>
                <a:uLnTx/>
                <a:uFillTx/>
                <a:latin typeface="Arial" pitchFamily="34"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smtClean="0">
              <a:ln>
                <a:noFill/>
              </a:ln>
              <a:solidFill>
                <a:schemeClr val="bg1"/>
              </a:solidFill>
              <a:effectLst/>
              <a:uLnTx/>
              <a:uFillTx/>
              <a:latin typeface="Arial" pitchFamily="34" charset="0"/>
              <a:ea typeface="ＭＳ Ｐゴシック" pitchFamily="34" charset="-128"/>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000">
                <a:latin typeface="+mj-lt"/>
                <a:cs typeface="Times New Roman" pitchFamily="18" charset="0"/>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sz="2400">
                <a:latin typeface="+mj-lt"/>
                <a:cs typeface="Times New Roman" pitchFamily="18" charset="0"/>
              </a:defRPr>
            </a:lvl1pPr>
            <a:lvl2pPr>
              <a:defRPr sz="2400">
                <a:latin typeface="+mj-lt"/>
                <a:cs typeface="Times New Roman" pitchFamily="18" charset="0"/>
              </a:defRPr>
            </a:lvl2pPr>
            <a:lvl3pPr>
              <a:defRPr sz="2400">
                <a:latin typeface="+mj-lt"/>
                <a:cs typeface="Times New Roman" pitchFamily="18" charset="0"/>
              </a:defRPr>
            </a:lvl3pPr>
            <a:lvl4pPr>
              <a:defRPr sz="2400">
                <a:latin typeface="+mj-lt"/>
                <a:cs typeface="Times New Roman" pitchFamily="18" charset="0"/>
              </a:defRPr>
            </a:lvl4pPr>
            <a:lvl5pPr>
              <a:defRPr sz="2400">
                <a:latin typeface="+mj-lt"/>
                <a:cs typeface="Times New Roman" pitchFamily="18" charset="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Box 3"/>
          <p:cNvSpPr txBox="1"/>
          <p:nvPr userDrawn="1"/>
        </p:nvSpPr>
        <p:spPr>
          <a:xfrm>
            <a:off x="5334000" y="6477000"/>
            <a:ext cx="3810000" cy="292388"/>
          </a:xfrm>
          <a:prstGeom prst="rect">
            <a:avLst/>
          </a:prstGeom>
          <a:solidFill>
            <a:srgbClr val="E64E23"/>
          </a:solidFill>
        </p:spPr>
        <p:txBody>
          <a:bodyPr wrap="square" rtlCol="0">
            <a:spAutoFit/>
          </a:bodyPr>
          <a:lstStyle/>
          <a:p>
            <a:pPr algn="r"/>
            <a:endParaRPr lang="en-US" sz="1300" dirty="0">
              <a:solidFill>
                <a:schemeClr val="bg1"/>
              </a:solidFill>
            </a:endParaRPr>
          </a:p>
        </p:txBody>
      </p:sp>
      <p:sp>
        <p:nvSpPr>
          <p:cNvPr id="5" name="Slide Number Placeholder 4"/>
          <p:cNvSpPr txBox="1">
            <a:spLocks/>
          </p:cNvSpPr>
          <p:nvPr userDrawn="1"/>
        </p:nvSpPr>
        <p:spPr>
          <a:xfrm>
            <a:off x="4352544" y="6486144"/>
            <a:ext cx="573024" cy="384048"/>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6F15528-21DE-4FAA-801E-634DDDAF4B2B}" type="slidenum">
              <a:rPr kumimoji="0" lang="en-US" sz="1400" b="1" i="0" u="none" strike="noStrike" kern="1200" cap="none" spc="0" normalizeH="0" baseline="0" noProof="0" smtClean="0">
                <a:ln>
                  <a:noFill/>
                </a:ln>
                <a:solidFill>
                  <a:schemeClr val="bg1"/>
                </a:solidFill>
                <a:effectLst/>
                <a:uLnTx/>
                <a:uFillTx/>
                <a:latin typeface="Arial" pitchFamily="34"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400" b="1" i="0" u="none" strike="noStrike" kern="1200" cap="none" spc="0" normalizeH="0" baseline="0" noProof="0" dirty="0" smtClean="0">
              <a:ln>
                <a:noFill/>
              </a:ln>
              <a:solidFill>
                <a:schemeClr val="bg1"/>
              </a:solidFill>
              <a:effectLst/>
              <a:uLnTx/>
              <a:uFillTx/>
              <a:latin typeface="Arial" pitchFamily="34" charset="0"/>
              <a:ea typeface="ＭＳ Ｐゴシック"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5334000" y="6477000"/>
            <a:ext cx="3810000" cy="292388"/>
          </a:xfrm>
          <a:prstGeom prst="rect">
            <a:avLst/>
          </a:prstGeom>
          <a:solidFill>
            <a:srgbClr val="E64E23"/>
          </a:solidFill>
        </p:spPr>
        <p:txBody>
          <a:bodyPr wrap="square" rtlCol="0">
            <a:spAutoFit/>
          </a:bodyPr>
          <a:lstStyle/>
          <a:p>
            <a:pPr algn="r"/>
            <a:r>
              <a:rPr lang="en-US" sz="1300" dirty="0" smtClean="0">
                <a:solidFill>
                  <a:schemeClr val="bg1"/>
                </a:solidFill>
              </a:rPr>
              <a:t>CNPM – CNTT</a:t>
            </a:r>
            <a:r>
              <a:rPr lang="en-US" sz="1300" baseline="0" dirty="0" smtClean="0">
                <a:solidFill>
                  <a:schemeClr val="bg1"/>
                </a:solidFill>
              </a:rPr>
              <a:t> - KHTN</a:t>
            </a:r>
            <a:endParaRPr lang="en-US" sz="1300" dirty="0">
              <a:solidFill>
                <a:schemeClr val="bg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0" y="812801"/>
            <a:ext cx="9144000" cy="1041400"/>
          </a:xfrm>
          <a:prstGeom prst="rect">
            <a:avLst/>
          </a:prstGeom>
          <a:ln>
            <a:noFill/>
            <a:headEnd type="none" w="med" len="med"/>
            <a:tailEnd type="none" w="med" len="med"/>
          </a:ln>
        </p:spPr>
        <p:style>
          <a:lnRef idx="2">
            <a:schemeClr val="accent2"/>
          </a:lnRef>
          <a:fillRef idx="100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noFill/>
              <a:effectLst/>
              <a:latin typeface="Arial" pitchFamily="-110" charset="0"/>
              <a:ea typeface="ＭＳ Ｐゴシック" pitchFamily="-110" charset="-128"/>
              <a:cs typeface="ＭＳ Ｐゴシック" pitchFamily="-110" charset="-128"/>
            </a:endParaRPr>
          </a:p>
        </p:txBody>
      </p:sp>
      <p:sp>
        <p:nvSpPr>
          <p:cNvPr id="4" name="Rectangle 5"/>
          <p:cNvSpPr>
            <a:spLocks noChangeArrowheads="1"/>
          </p:cNvSpPr>
          <p:nvPr userDrawn="1"/>
        </p:nvSpPr>
        <p:spPr bwMode="auto">
          <a:xfrm>
            <a:off x="0" y="0"/>
            <a:ext cx="9144000" cy="203200"/>
          </a:xfrm>
          <a:prstGeom prst="rect">
            <a:avLst/>
          </a:prstGeom>
          <a:solidFill>
            <a:srgbClr val="E64E23"/>
          </a:solidFill>
          <a:ln w="9525">
            <a:noFill/>
            <a:miter lim="800000"/>
            <a:headEnd/>
            <a:tailEnd/>
          </a:ln>
        </p:spPr>
        <p:txBody>
          <a:bodyPr wrap="none" anchor="ctr"/>
          <a:lstStyle/>
          <a:p>
            <a:endParaRPr lang="en-US" dirty="0"/>
          </a:p>
        </p:txBody>
      </p:sp>
      <p:sp>
        <p:nvSpPr>
          <p:cNvPr id="5" name="Rectangle 6"/>
          <p:cNvSpPr>
            <a:spLocks noChangeArrowheads="1"/>
          </p:cNvSpPr>
          <p:nvPr userDrawn="1"/>
        </p:nvSpPr>
        <p:spPr bwMode="auto">
          <a:xfrm>
            <a:off x="0" y="1"/>
            <a:ext cx="9144000" cy="45719"/>
          </a:xfrm>
          <a:prstGeom prst="rect">
            <a:avLst/>
          </a:prstGeom>
          <a:solidFill>
            <a:srgbClr val="808080"/>
          </a:solidFill>
          <a:ln w="9525">
            <a:noFill/>
            <a:miter lim="800000"/>
            <a:headEnd/>
            <a:tailEnd/>
          </a:ln>
        </p:spPr>
        <p:txBody>
          <a:bodyPr wrap="none" anchor="ctr"/>
          <a:lstStyle/>
          <a:p>
            <a:endParaRPr lang="en-US"/>
          </a:p>
        </p:txBody>
      </p:sp>
      <p:sp>
        <p:nvSpPr>
          <p:cNvPr id="6" name="TextBox 5"/>
          <p:cNvSpPr txBox="1"/>
          <p:nvPr userDrawn="1"/>
        </p:nvSpPr>
        <p:spPr>
          <a:xfrm>
            <a:off x="5334000" y="6477000"/>
            <a:ext cx="3810000" cy="292388"/>
          </a:xfrm>
          <a:prstGeom prst="rect">
            <a:avLst/>
          </a:prstGeom>
          <a:solidFill>
            <a:srgbClr val="E64E23"/>
          </a:solidFill>
        </p:spPr>
        <p:txBody>
          <a:bodyPr wrap="square" rtlCol="0">
            <a:spAutoFit/>
          </a:bodyPr>
          <a:lstStyle/>
          <a:p>
            <a:pPr algn="r"/>
            <a:r>
              <a:rPr lang="en-US" sz="1300" dirty="0" smtClean="0">
                <a:solidFill>
                  <a:schemeClr val="bg1"/>
                </a:solidFill>
              </a:rPr>
              <a:t>CNPM – CNTT</a:t>
            </a:r>
            <a:r>
              <a:rPr lang="en-US" sz="1300" baseline="0" dirty="0" smtClean="0">
                <a:solidFill>
                  <a:schemeClr val="bg1"/>
                </a:solidFill>
              </a:rPr>
              <a:t> - KHTN</a:t>
            </a:r>
            <a:endParaRPr lang="en-US" sz="13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52600"/>
            <a:ext cx="77724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7" descr="iswc08-logo"/>
          <p:cNvPicPr>
            <a:picLocks noChangeAspect="1" noChangeArrowheads="1"/>
          </p:cNvPicPr>
          <p:nvPr userDrawn="1"/>
        </p:nvPicPr>
        <p:blipFill>
          <a:blip r:embed="rId17"/>
          <a:srcRect/>
          <a:stretch>
            <a:fillRect/>
          </a:stretch>
        </p:blipFill>
        <p:spPr bwMode="auto">
          <a:xfrm>
            <a:off x="76201" y="939801"/>
            <a:ext cx="520700" cy="508000"/>
          </a:xfrm>
          <a:prstGeom prst="rect">
            <a:avLst/>
          </a:prstGeom>
          <a:noFill/>
          <a:ln w="9525">
            <a:noFill/>
            <a:miter lim="800000"/>
            <a:headEnd/>
            <a:tailEnd/>
          </a:ln>
        </p:spPr>
      </p:pic>
      <p:sp>
        <p:nvSpPr>
          <p:cNvPr id="1032" name="Rectangle 8"/>
          <p:cNvSpPr>
            <a:spLocks noChangeArrowheads="1"/>
          </p:cNvSpPr>
          <p:nvPr userDrawn="1"/>
        </p:nvSpPr>
        <p:spPr bwMode="auto">
          <a:xfrm>
            <a:off x="0" y="6477000"/>
            <a:ext cx="9144000" cy="381000"/>
          </a:xfrm>
          <a:prstGeom prst="rect">
            <a:avLst/>
          </a:prstGeom>
          <a:solidFill>
            <a:srgbClr val="E64E23"/>
          </a:solidFill>
          <a:ln w="9525">
            <a:noFill/>
            <a:miter lim="800000"/>
            <a:headEnd/>
            <a:tailEnd/>
          </a:ln>
        </p:spPr>
        <p:txBody>
          <a:bodyPr wrap="none" anchor="ctr"/>
          <a:lstStyle/>
          <a:p>
            <a:endParaRPr lang="en-US"/>
          </a:p>
        </p:txBody>
      </p:sp>
      <p:sp>
        <p:nvSpPr>
          <p:cNvPr id="1033" name="Rectangle 9"/>
          <p:cNvSpPr>
            <a:spLocks noChangeArrowheads="1"/>
          </p:cNvSpPr>
          <p:nvPr userDrawn="1"/>
        </p:nvSpPr>
        <p:spPr bwMode="auto">
          <a:xfrm>
            <a:off x="0" y="6781800"/>
            <a:ext cx="9144000" cy="76200"/>
          </a:xfrm>
          <a:prstGeom prst="rect">
            <a:avLst/>
          </a:prstGeom>
          <a:solidFill>
            <a:srgbClr val="808080"/>
          </a:solidFill>
          <a:ln w="9525">
            <a:noFill/>
            <a:miter lim="800000"/>
            <a:headEnd/>
            <a:tailEnd/>
          </a:ln>
        </p:spPr>
        <p:txBody>
          <a:bodyPr wrap="none" anchor="ctr"/>
          <a:lstStyle/>
          <a:p>
            <a:endParaRPr lang="en-US"/>
          </a:p>
        </p:txBody>
      </p:sp>
      <p:sp>
        <p:nvSpPr>
          <p:cNvPr id="1034" name="Rectangle 10"/>
          <p:cNvSpPr>
            <a:spLocks noChangeArrowheads="1"/>
          </p:cNvSpPr>
          <p:nvPr userDrawn="1"/>
        </p:nvSpPr>
        <p:spPr bwMode="auto">
          <a:xfrm>
            <a:off x="609600" y="1255713"/>
            <a:ext cx="8534400" cy="76200"/>
          </a:xfrm>
          <a:prstGeom prst="rect">
            <a:avLst/>
          </a:prstGeom>
          <a:solidFill>
            <a:srgbClr val="E64E23"/>
          </a:solidFill>
          <a:ln w="9525">
            <a:noFill/>
            <a:miter lim="800000"/>
            <a:headEnd/>
            <a:tailEnd/>
          </a:ln>
        </p:spPr>
        <p:txBody>
          <a:bodyPr wrap="none" anchor="ctr"/>
          <a:lstStyle/>
          <a:p>
            <a:endParaRPr lang="en-US"/>
          </a:p>
        </p:txBody>
      </p:sp>
      <p:sp>
        <p:nvSpPr>
          <p:cNvPr id="1035" name="Rectangle 11"/>
          <p:cNvSpPr>
            <a:spLocks noChangeArrowheads="1"/>
          </p:cNvSpPr>
          <p:nvPr userDrawn="1"/>
        </p:nvSpPr>
        <p:spPr bwMode="auto">
          <a:xfrm>
            <a:off x="609600" y="1331914"/>
            <a:ext cx="8534400" cy="39687"/>
          </a:xfrm>
          <a:prstGeom prst="rect">
            <a:avLst/>
          </a:prstGeom>
          <a:solidFill>
            <a:srgbClr val="808080"/>
          </a:solidFill>
          <a:ln w="9525">
            <a:noFill/>
            <a:miter lim="800000"/>
            <a:headEnd/>
            <a:tailEnd/>
          </a:ln>
        </p:spPr>
        <p:txBody>
          <a:bodyPr wrap="none" anchor="ctr"/>
          <a:lstStyle/>
          <a:p>
            <a:endParaRPr lang="en-US"/>
          </a:p>
        </p:txBody>
      </p:sp>
      <p:sp>
        <p:nvSpPr>
          <p:cNvPr id="1036" name="Text Box 12"/>
          <p:cNvSpPr txBox="1">
            <a:spLocks noChangeArrowheads="1"/>
          </p:cNvSpPr>
          <p:nvPr userDrawn="1"/>
        </p:nvSpPr>
        <p:spPr bwMode="auto">
          <a:xfrm>
            <a:off x="5692676" y="6477000"/>
            <a:ext cx="3464025" cy="307777"/>
          </a:xfrm>
          <a:prstGeom prst="rect">
            <a:avLst/>
          </a:prstGeom>
          <a:noFill/>
          <a:ln w="9525">
            <a:noFill/>
            <a:miter lim="800000"/>
            <a:headEnd/>
            <a:tailEnd/>
          </a:ln>
        </p:spPr>
        <p:txBody>
          <a:bodyPr wrap="none">
            <a:spAutoFit/>
          </a:bodyPr>
          <a:lstStyle/>
          <a:p>
            <a:pPr algn="r"/>
            <a:r>
              <a:rPr lang="en-US" sz="1400">
                <a:solidFill>
                  <a:srgbClr val="CCCCCC"/>
                </a:solidFill>
              </a:rPr>
              <a:t>Introduction to the Semantic Web Tutorial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63" r:id="rId3"/>
    <p:sldLayoutId id="2147483664" r:id="rId4"/>
    <p:sldLayoutId id="2147483665" r:id="rId5"/>
    <p:sldLayoutId id="2147483666" r:id="rId6"/>
    <p:sldLayoutId id="2147483667" r:id="rId7"/>
    <p:sldLayoutId id="2147483668" r:id="rId8"/>
    <p:sldLayoutId id="2147483677" r:id="rId9"/>
    <p:sldLayoutId id="2147483669" r:id="rId10"/>
    <p:sldLayoutId id="2147483670" r:id="rId11"/>
    <p:sldLayoutId id="2147483671" r:id="rId12"/>
    <p:sldLayoutId id="2147483672" r:id="rId13"/>
    <p:sldLayoutId id="2147483673" r:id="rId14"/>
    <p:sldLayoutId id="2147483674" r:id="rId15"/>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rgbClr val="333333"/>
          </a:solidFill>
          <a:latin typeface="+mj-lt"/>
          <a:ea typeface="+mj-ea"/>
          <a:cs typeface="+mj-cs"/>
        </a:defRPr>
      </a:lvl1pPr>
      <a:lvl2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6pPr>
      <a:lvl7pPr marL="9144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7pPr>
      <a:lvl8pPr marL="13716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8pPr>
      <a:lvl9pPr marL="18288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9pPr>
    </p:titleStyle>
    <p:bodyStyle>
      <a:lvl1pPr marL="342900" indent="-342900" algn="l" rtl="0" eaLnBrk="0" fontAlgn="base" hangingPunct="0">
        <a:spcBef>
          <a:spcPct val="20000"/>
        </a:spcBef>
        <a:spcAft>
          <a:spcPct val="0"/>
        </a:spcAft>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800">
          <a:solidFill>
            <a:srgbClr val="333333"/>
          </a:solidFill>
          <a:latin typeface="+mn-lt"/>
          <a:ea typeface="+mn-ea"/>
        </a:defRPr>
      </a:lvl2pPr>
      <a:lvl3pPr marL="1143000" indent="-228600" algn="l" rtl="0" eaLnBrk="0" fontAlgn="base" hangingPunct="0">
        <a:spcBef>
          <a:spcPct val="20000"/>
        </a:spcBef>
        <a:spcAft>
          <a:spcPct val="0"/>
        </a:spcAft>
        <a:buChar char="•"/>
        <a:defRPr sz="2400">
          <a:solidFill>
            <a:srgbClr val="333333"/>
          </a:solidFill>
          <a:latin typeface="+mn-lt"/>
          <a:ea typeface="+mn-ea"/>
        </a:defRPr>
      </a:lvl3pPr>
      <a:lvl4pPr marL="1600200" indent="-228600" algn="l" rtl="0" eaLnBrk="0" fontAlgn="base" hangingPunct="0">
        <a:spcBef>
          <a:spcPct val="20000"/>
        </a:spcBef>
        <a:spcAft>
          <a:spcPct val="0"/>
        </a:spcAft>
        <a:buChar char="–"/>
        <a:defRPr sz="2000">
          <a:solidFill>
            <a:srgbClr val="333333"/>
          </a:solidFill>
          <a:latin typeface="+mn-lt"/>
          <a:ea typeface="+mn-ea"/>
        </a:defRPr>
      </a:lvl4pPr>
      <a:lvl5pPr marL="2057400" indent="-228600" algn="l" rtl="0" eaLnBrk="0" fontAlgn="base" hangingPunct="0">
        <a:spcBef>
          <a:spcPct val="20000"/>
        </a:spcBef>
        <a:spcAft>
          <a:spcPct val="0"/>
        </a:spcAft>
        <a:buChar char="»"/>
        <a:defRPr sz="2000">
          <a:solidFill>
            <a:srgbClr val="333333"/>
          </a:solidFill>
          <a:latin typeface="+mn-lt"/>
          <a:ea typeface="+mn-ea"/>
        </a:defRPr>
      </a:lvl5pPr>
      <a:lvl6pPr marL="2514600" indent="-228600" algn="l" rtl="0" fontAlgn="base">
        <a:spcBef>
          <a:spcPct val="20000"/>
        </a:spcBef>
        <a:spcAft>
          <a:spcPct val="0"/>
        </a:spcAft>
        <a:buChar char="»"/>
        <a:defRPr sz="2000">
          <a:solidFill>
            <a:srgbClr val="333333"/>
          </a:solidFill>
          <a:latin typeface="+mn-lt"/>
          <a:ea typeface="+mn-ea"/>
        </a:defRPr>
      </a:lvl6pPr>
      <a:lvl7pPr marL="2971800" indent="-228600" algn="l" rtl="0" fontAlgn="base">
        <a:spcBef>
          <a:spcPct val="20000"/>
        </a:spcBef>
        <a:spcAft>
          <a:spcPct val="0"/>
        </a:spcAft>
        <a:buChar char="»"/>
        <a:defRPr sz="2000">
          <a:solidFill>
            <a:srgbClr val="333333"/>
          </a:solidFill>
          <a:latin typeface="+mn-lt"/>
          <a:ea typeface="+mn-ea"/>
        </a:defRPr>
      </a:lvl7pPr>
      <a:lvl8pPr marL="3429000" indent="-228600" algn="l" rtl="0" fontAlgn="base">
        <a:spcBef>
          <a:spcPct val="20000"/>
        </a:spcBef>
        <a:spcAft>
          <a:spcPct val="0"/>
        </a:spcAft>
        <a:buChar char="»"/>
        <a:defRPr sz="2000">
          <a:solidFill>
            <a:srgbClr val="333333"/>
          </a:solidFill>
          <a:latin typeface="+mn-lt"/>
          <a:ea typeface="+mn-ea"/>
        </a:defRPr>
      </a:lvl8pPr>
      <a:lvl9pPr marL="3886200" indent="-228600" algn="l" rtl="0" fontAlgn="base">
        <a:spcBef>
          <a:spcPct val="20000"/>
        </a:spcBef>
        <a:spcAft>
          <a:spcPct val="0"/>
        </a:spcAft>
        <a:buChar char="»"/>
        <a:defRPr sz="2000">
          <a:solidFill>
            <a:srgbClr val="333333"/>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1.png"/><Relationship Id="rId16"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6" Type="http://schemas.openxmlformats.org/officeDocument/2006/relationships/image" Target="../media/image45.png"/><Relationship Id="rId1" Type="http://schemas.openxmlformats.org/officeDocument/2006/relationships/slideLayout" Target="../slideLayouts/slideLayout9.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10.png"/><Relationship Id="rId21" Type="http://schemas.openxmlformats.org/officeDocument/2006/relationships/image" Target="../media/image81.png"/><Relationship Id="rId7" Type="http://schemas.openxmlformats.org/officeDocument/2006/relationships/image" Target="../media/image35.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21.xml"/><Relationship Id="rId16" Type="http://schemas.openxmlformats.org/officeDocument/2006/relationships/image" Target="../media/image29.png"/><Relationship Id="rId20"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0.png"/><Relationship Id="rId15" Type="http://schemas.openxmlformats.org/officeDocument/2006/relationships/image" Target="../media/image28.png"/><Relationship Id="rId10" Type="http://schemas.openxmlformats.org/officeDocument/2006/relationships/image" Target="../media/image6.png"/><Relationship Id="rId19"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22.png"/><Relationship Id="rId14" Type="http://schemas.openxmlformats.org/officeDocument/2006/relationships/image" Target="../media/image500.png"/></Relationships>
</file>

<file path=ppt/slides/_rels/slide47.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20.png"/><Relationship Id="rId3" Type="http://schemas.openxmlformats.org/officeDocument/2006/relationships/image" Target="../media/image70.png"/><Relationship Id="rId7" Type="http://schemas.openxmlformats.org/officeDocument/2006/relationships/image" Target="../media/image110.png"/><Relationship Id="rId12" Type="http://schemas.openxmlformats.org/officeDocument/2006/relationships/image" Target="../media/image16.png"/><Relationship Id="rId17" Type="http://schemas.openxmlformats.org/officeDocument/2006/relationships/image" Target="../media/image34.png"/><Relationship Id="rId2" Type="http://schemas.openxmlformats.org/officeDocument/2006/relationships/image" Target="../media/image60.png"/><Relationship Id="rId16"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image" Target="../media/image150.png"/><Relationship Id="rId5" Type="http://schemas.openxmlformats.org/officeDocument/2006/relationships/image" Target="../media/image9.png"/><Relationship Id="rId15" Type="http://schemas.openxmlformats.org/officeDocument/2006/relationships/image" Target="../media/image27.png"/><Relationship Id="rId10" Type="http://schemas.openxmlformats.org/officeDocument/2006/relationships/image" Target="../media/image140.png"/><Relationship Id="rId4" Type="http://schemas.openxmlformats.org/officeDocument/2006/relationships/image" Target="../media/image80.png"/><Relationship Id="rId9" Type="http://schemas.openxmlformats.org/officeDocument/2006/relationships/image" Target="../media/image130.png"/><Relationship Id="rId1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092" y="1160078"/>
            <a:ext cx="8483855" cy="1002792"/>
          </a:xfrm>
        </p:spPr>
        <p:txBody>
          <a:bodyPr/>
          <a:lstStyle/>
          <a:p>
            <a:pPr algn="ctr"/>
            <a:r>
              <a:rPr lang="en-US" sz="2800" dirty="0" smtClean="0">
                <a:solidFill>
                  <a:schemeClr val="bg1"/>
                </a:solidFill>
                <a:cs typeface="Times New Roman" pitchFamily="18" charset="0"/>
              </a:rPr>
              <a:t>THIẾT KẾ VÀ CÀI ĐẶT HỆ THỐNG PHÂN TÍCH DỮ LIỆU THỜI GIAN THỰC</a:t>
            </a:r>
            <a:endParaRPr lang="en-US" sz="2800" dirty="0">
              <a:solidFill>
                <a:schemeClr val="bg1"/>
              </a:solidFill>
              <a:cs typeface="Times New Roman" pitchFamily="18" charset="0"/>
            </a:endParaRPr>
          </a:p>
        </p:txBody>
      </p:sp>
      <p:sp>
        <p:nvSpPr>
          <p:cNvPr id="3" name="Subtitle 2"/>
          <p:cNvSpPr>
            <a:spLocks noGrp="1"/>
          </p:cNvSpPr>
          <p:nvPr>
            <p:ph type="subTitle" idx="1"/>
          </p:nvPr>
        </p:nvSpPr>
        <p:spPr>
          <a:xfrm>
            <a:off x="4426226" y="3454571"/>
            <a:ext cx="4717774" cy="2429394"/>
          </a:xfrm>
        </p:spPr>
        <p:txBody>
          <a:bodyPr/>
          <a:lstStyle/>
          <a:p>
            <a:r>
              <a:rPr lang="en-US" b="1" dirty="0" smtClean="0">
                <a:solidFill>
                  <a:srgbClr val="C00000"/>
                </a:solidFill>
                <a:latin typeface="+mj-lt"/>
                <a:cs typeface="Times New Roman" pitchFamily="18" charset="0"/>
              </a:rPr>
              <a:t>Sinh viên	:</a:t>
            </a:r>
          </a:p>
          <a:p>
            <a:r>
              <a:rPr lang="en-US" b="1" dirty="0">
                <a:solidFill>
                  <a:srgbClr val="C00000"/>
                </a:solidFill>
                <a:latin typeface="+mj-lt"/>
                <a:cs typeface="Times New Roman" pitchFamily="18" charset="0"/>
              </a:rPr>
              <a:t>	</a:t>
            </a:r>
            <a:r>
              <a:rPr lang="en-US" b="1" dirty="0" smtClean="0">
                <a:solidFill>
                  <a:srgbClr val="C00000"/>
                </a:solidFill>
                <a:latin typeface="+mj-lt"/>
                <a:cs typeface="Times New Roman" pitchFamily="18" charset="0"/>
              </a:rPr>
              <a:t>Phan Quốc Vinh</a:t>
            </a:r>
          </a:p>
          <a:p>
            <a:r>
              <a:rPr lang="en-US" b="1" dirty="0">
                <a:solidFill>
                  <a:srgbClr val="C00000"/>
                </a:solidFill>
                <a:latin typeface="+mj-lt"/>
                <a:cs typeface="Times New Roman" pitchFamily="18" charset="0"/>
              </a:rPr>
              <a:t>	</a:t>
            </a:r>
            <a:r>
              <a:rPr lang="en-US" b="1" dirty="0" smtClean="0">
                <a:solidFill>
                  <a:srgbClr val="C00000"/>
                </a:solidFill>
                <a:latin typeface="+mj-lt"/>
                <a:cs typeface="Times New Roman" pitchFamily="18" charset="0"/>
              </a:rPr>
              <a:t>Đặng Thanh Tùng </a:t>
            </a:r>
          </a:p>
          <a:p>
            <a:r>
              <a:rPr lang="en-US" b="1" dirty="0" smtClean="0">
                <a:solidFill>
                  <a:srgbClr val="C00000"/>
                </a:solidFill>
                <a:latin typeface="+mj-lt"/>
                <a:cs typeface="Times New Roman" pitchFamily="18" charset="0"/>
              </a:rPr>
              <a:t>GVHD		:</a:t>
            </a:r>
          </a:p>
          <a:p>
            <a:r>
              <a:rPr lang="en-US" b="1" dirty="0">
                <a:solidFill>
                  <a:srgbClr val="C00000"/>
                </a:solidFill>
                <a:latin typeface="+mj-lt"/>
                <a:cs typeface="Times New Roman" pitchFamily="18" charset="0"/>
              </a:rPr>
              <a:t>	</a:t>
            </a:r>
            <a:r>
              <a:rPr lang="en-US" b="1" dirty="0" err="1" smtClean="0">
                <a:solidFill>
                  <a:srgbClr val="C00000"/>
                </a:solidFill>
                <a:latin typeface="+mj-lt"/>
                <a:cs typeface="Times New Roman" pitchFamily="18" charset="0"/>
              </a:rPr>
              <a:t>ThS</a:t>
            </a:r>
            <a:r>
              <a:rPr lang="en-US" b="1" dirty="0" smtClean="0">
                <a:solidFill>
                  <a:srgbClr val="C00000"/>
                </a:solidFill>
                <a:latin typeface="+mj-lt"/>
                <a:cs typeface="Times New Roman" pitchFamily="18" charset="0"/>
              </a:rPr>
              <a:t>. </a:t>
            </a:r>
            <a:r>
              <a:rPr lang="en-US" b="1" dirty="0" err="1" smtClean="0">
                <a:solidFill>
                  <a:srgbClr val="C00000"/>
                </a:solidFill>
                <a:latin typeface="+mj-lt"/>
                <a:cs typeface="Times New Roman" pitchFamily="18" charset="0"/>
              </a:rPr>
              <a:t>Nguyễn</a:t>
            </a:r>
            <a:r>
              <a:rPr lang="en-US" b="1" dirty="0" smtClean="0">
                <a:solidFill>
                  <a:srgbClr val="C00000"/>
                </a:solidFill>
                <a:latin typeface="+mj-lt"/>
                <a:cs typeface="Times New Roman" pitchFamily="18" charset="0"/>
              </a:rPr>
              <a:t> Hoàng Anh</a:t>
            </a:r>
            <a:endParaRPr lang="en-US" b="1" dirty="0">
              <a:solidFill>
                <a:srgbClr val="C00000"/>
              </a:solidFill>
              <a:latin typeface="+mj-lt"/>
              <a:cs typeface="Times New Roman" pitchFamily="18" charset="0"/>
            </a:endParaRPr>
          </a:p>
        </p:txBody>
      </p:sp>
      <p:grpSp>
        <p:nvGrpSpPr>
          <p:cNvPr id="4" name="Group 10"/>
          <p:cNvGrpSpPr>
            <a:grpSpLocks/>
          </p:cNvGrpSpPr>
          <p:nvPr/>
        </p:nvGrpSpPr>
        <p:grpSpPr bwMode="auto">
          <a:xfrm>
            <a:off x="-867645" y="-521957"/>
            <a:ext cx="2733021" cy="2265414"/>
            <a:chOff x="-816" y="-480"/>
            <a:chExt cx="2496" cy="2256"/>
          </a:xfrm>
        </p:grpSpPr>
        <p:sp>
          <p:nvSpPr>
            <p:cNvPr id="5" name="Oval 8"/>
            <p:cNvSpPr>
              <a:spLocks noChangeArrowheads="1"/>
            </p:cNvSpPr>
            <p:nvPr/>
          </p:nvSpPr>
          <p:spPr bwMode="auto">
            <a:xfrm>
              <a:off x="-816" y="-480"/>
              <a:ext cx="2496" cy="2256"/>
            </a:xfrm>
            <a:prstGeom prst="ellipse">
              <a:avLst/>
            </a:prstGeom>
            <a:gradFill rotWithShape="1">
              <a:gsLst>
                <a:gs pos="0">
                  <a:srgbClr val="FFFFFF"/>
                </a:gs>
                <a:gs pos="100000">
                  <a:srgbClr val="FFFFFF">
                    <a:gamma/>
                    <a:tint val="0"/>
                    <a:invGamma/>
                    <a:alpha val="0"/>
                  </a:srgbClr>
                </a:gs>
              </a:gsLst>
              <a:path path="shape">
                <a:fillToRect l="50000" t="50000" r="50000" b="50000"/>
              </a:path>
            </a:gradFill>
            <a:ln w="9525">
              <a:noFill/>
              <a:round/>
              <a:headEnd/>
              <a:tailEnd/>
            </a:ln>
            <a:effectLst/>
          </p:spPr>
          <p:txBody>
            <a:bodyPr wrap="none" anchor="ctr"/>
            <a:lstStyle/>
            <a:p>
              <a:endParaRPr lang="en-US"/>
            </a:p>
          </p:txBody>
        </p:sp>
        <p:pic>
          <p:nvPicPr>
            <p:cNvPr id="6" name="Picture 9" descr="HCMUNS-Logo"/>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2" y="0"/>
              <a:ext cx="760" cy="1152"/>
            </a:xfrm>
            <a:prstGeom prst="rect">
              <a:avLst/>
            </a:prstGeom>
            <a:noFill/>
          </p:spPr>
        </p:pic>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Khai thác mẫu phổ biến trên Data Stream</a:t>
            </a:r>
          </a:p>
        </p:txBody>
      </p:sp>
      <p:sp>
        <p:nvSpPr>
          <p:cNvPr id="3" name="Text Placeholder 2"/>
          <p:cNvSpPr>
            <a:spLocks noGrp="1"/>
          </p:cNvSpPr>
          <p:nvPr>
            <p:ph type="body" idx="1"/>
          </p:nvPr>
        </p:nvSpPr>
        <p:spPr/>
        <p:txBody>
          <a:bodyPr/>
          <a:lstStyle/>
          <a:p>
            <a:r>
              <a:rPr lang="en-US" dirty="0" smtClean="0"/>
              <a:t>Mẫu phổ biến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57200" y="2174875"/>
                <a:ext cx="4455993" cy="3951288"/>
              </a:xfrm>
            </p:spPr>
            <p:txBody>
              <a:bodyPr/>
              <a:lstStyle/>
              <a:p>
                <a:pPr algn="just"/>
                <a:r>
                  <a:rPr lang="en-US" sz="1800" dirty="0"/>
                  <a:t>Mẫu phổ biến là các mẫu xuất hiện trong tập dữ liệu một cách thường xuyên với tần suất không nhỏ hơn một ngưỡng cho </a:t>
                </a:r>
                <a:r>
                  <a:rPr lang="en-US" sz="1800" dirty="0" smtClean="0"/>
                  <a:t>trước</a:t>
                </a:r>
              </a:p>
              <a:p>
                <a:endParaRPr lang="en-US" sz="1800" dirty="0"/>
              </a:p>
              <a:p>
                <a:pPr algn="just">
                  <a:buFont typeface="Arial" panose="020B0604020202020204" pitchFamily="34" charset="0"/>
                  <a:buChar char="•"/>
                </a:pPr>
                <a:r>
                  <a:rPr lang="en-US" sz="1800" dirty="0"/>
                  <a:t>Mẫu A </a:t>
                </a:r>
                <a:r>
                  <a:rPr lang="en-US" sz="1800" dirty="0" err="1"/>
                  <a:t>là</a:t>
                </a:r>
                <a:r>
                  <a:rPr lang="en-US" sz="1800" dirty="0"/>
                  <a:t> </a:t>
                </a:r>
                <a:r>
                  <a:rPr lang="en-US" sz="1800" dirty="0" err="1"/>
                  <a:t>phổ</a:t>
                </a:r>
                <a:r>
                  <a:rPr lang="en-US" sz="1800" dirty="0"/>
                  <a:t> </a:t>
                </a:r>
                <a:r>
                  <a:rPr lang="en-US" sz="1800" dirty="0" err="1"/>
                  <a:t>biến</a:t>
                </a:r>
                <a:r>
                  <a:rPr lang="en-US" sz="1800" dirty="0"/>
                  <a:t> </a:t>
                </a:r>
                <a:r>
                  <a:rPr lang="en-US" sz="1800" dirty="0" err="1"/>
                  <a:t>khi</a:t>
                </a:r>
                <a:r>
                  <a:rPr lang="en-US" sz="1800" dirty="0"/>
                  <a:t> </a:t>
                </a:r>
                <a:r>
                  <a:rPr lang="en-US" sz="1800" dirty="0" err="1"/>
                  <a:t>và</a:t>
                </a:r>
                <a:r>
                  <a:rPr lang="en-US" sz="1800" dirty="0"/>
                  <a:t> </a:t>
                </a:r>
                <a:r>
                  <a:rPr lang="en-US" sz="1800" dirty="0" err="1"/>
                  <a:t>chỉ</a:t>
                </a:r>
                <a:r>
                  <a:rPr lang="en-US" sz="1800" dirty="0"/>
                  <a:t> </a:t>
                </a:r>
                <a:r>
                  <a:rPr lang="en-US" sz="1800" dirty="0" err="1"/>
                  <a:t>khi</a:t>
                </a:r>
                <a:r>
                  <a:rPr lang="en-US" sz="1800" dirty="0"/>
                  <a:t> </a:t>
                </a:r>
                <a14:m>
                  <m:oMath xmlns:m="http://schemas.openxmlformats.org/officeDocument/2006/math">
                    <m:r>
                      <a:rPr lang="en-US" sz="1800" i="1">
                        <a:latin typeface="Cambria Math" panose="02040503050406030204" pitchFamily="18" charset="0"/>
                      </a:rPr>
                      <m:t>𝑆𝑢𝑝</m:t>
                    </m:r>
                    <m:d>
                      <m:dPr>
                        <m:ctrlPr>
                          <a:rPr lang="en-US" sz="1800" i="1">
                            <a:latin typeface="Cambria Math" panose="02040503050406030204" pitchFamily="18" charset="0"/>
                          </a:rPr>
                        </m:ctrlPr>
                      </m:dPr>
                      <m:e>
                        <m:r>
                          <a:rPr lang="en-US" sz="1800" i="1">
                            <a:latin typeface="Cambria Math" panose="02040503050406030204" pitchFamily="18" charset="0"/>
                          </a:rPr>
                          <m:t>𝐴</m:t>
                        </m:r>
                      </m:e>
                    </m:d>
                    <m:r>
                      <a:rPr lang="en-US" sz="1800" i="1">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𝜎</m:t>
                    </m:r>
                    <m:r>
                      <a:rPr lang="en-US" sz="1800" i="1">
                        <a:latin typeface="Cambria Math" panose="02040503050406030204" pitchFamily="18" charset="0"/>
                        <a:ea typeface="Cambria Math" panose="02040503050406030204" pitchFamily="18" charset="0"/>
                      </a:rPr>
                      <m:t>𝑁</m:t>
                    </m:r>
                  </m:oMath>
                </a14:m>
                <a:endParaRPr lang="en-US" sz="1800" dirty="0"/>
              </a:p>
              <a:p>
                <a:pPr lvl="1" algn="just">
                  <a:buFont typeface="Courier New" panose="02070309020205020404" pitchFamily="49" charset="0"/>
                  <a:buChar char="o"/>
                </a:pPr>
                <a:r>
                  <a:rPr lang="en-US" sz="1800" dirty="0"/>
                  <a:t>Sup(A): Số lần xuất hiện của A </a:t>
                </a:r>
                <a:r>
                  <a:rPr lang="en-US" sz="1800" dirty="0" smtClean="0"/>
                  <a:t>tại Data Stream</a:t>
                </a:r>
                <a:endParaRPr lang="en-US" sz="1800" dirty="0"/>
              </a:p>
              <a:p>
                <a:pPr lvl="1" algn="just">
                  <a:buFont typeface="Courier New" panose="02070309020205020404" pitchFamily="49" charset="0"/>
                  <a:buChar char="o"/>
                </a:pPr>
                <a14:m>
                  <m:oMath xmlns:m="http://schemas.openxmlformats.org/officeDocument/2006/math">
                    <m:r>
                      <a:rPr lang="en-US" sz="1800" i="1">
                        <a:latin typeface="Cambria Math" panose="02040503050406030204" pitchFamily="18" charset="0"/>
                        <a:ea typeface="Cambria Math" panose="02040503050406030204" pitchFamily="18" charset="0"/>
                      </a:rPr>
                      <m:t>𝜎</m:t>
                    </m:r>
                  </m:oMath>
                </a14:m>
                <a:r>
                  <a:rPr lang="en-US" sz="1800" dirty="0"/>
                  <a:t>: </a:t>
                </a:r>
                <a:r>
                  <a:rPr lang="en-US" sz="1800" dirty="0" err="1"/>
                  <a:t>Đ</a:t>
                </a:r>
                <a:r>
                  <a:rPr lang="en-US" sz="1800" dirty="0"/>
                  <a:t>ộ </a:t>
                </a:r>
                <a:r>
                  <a:rPr lang="en-US" sz="1800" dirty="0" err="1"/>
                  <a:t>trợ</a:t>
                </a:r>
                <a:r>
                  <a:rPr lang="en-US" sz="1800" dirty="0"/>
                  <a:t> </a:t>
                </a:r>
                <a:r>
                  <a:rPr lang="en-US" sz="1800" dirty="0" err="1"/>
                  <a:t>tối</a:t>
                </a:r>
                <a:r>
                  <a:rPr lang="en-US" sz="1800" dirty="0"/>
                  <a:t> </a:t>
                </a:r>
                <a:r>
                  <a:rPr lang="en-US" sz="1800" dirty="0" err="1"/>
                  <a:t>thiểu</a:t>
                </a:r>
                <a:endParaRPr lang="en-US" sz="1800" dirty="0"/>
              </a:p>
              <a:p>
                <a:pPr lvl="1" algn="just">
                  <a:buFont typeface="Courier New" panose="02070309020205020404" pitchFamily="49" charset="0"/>
                  <a:buChar char="o"/>
                </a:pPr>
                <a:r>
                  <a:rPr lang="en-US" sz="1800" dirty="0"/>
                  <a:t>N: kích thước </a:t>
                </a:r>
                <a:r>
                  <a:rPr lang="en-US" sz="1800" dirty="0" smtClean="0"/>
                  <a:t>hiện tại của Stream</a:t>
                </a:r>
                <a:endParaRPr lang="en-US" sz="1800" dirty="0"/>
              </a:p>
              <a:p>
                <a:endParaRPr lang="en-US" sz="18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57200" y="2174875"/>
                <a:ext cx="4455993" cy="3951288"/>
              </a:xfrm>
              <a:blipFill rotWithShape="0">
                <a:blip r:embed="rId2"/>
                <a:stretch>
                  <a:fillRect l="-821" t="-926" r="-1094"/>
                </a:stretch>
              </a:blipFill>
            </p:spPr>
            <p:txBody>
              <a:bodyPr/>
              <a:lstStyle/>
              <a:p>
                <a:r>
                  <a:rPr lang="vi-VN">
                    <a:noFill/>
                  </a:rPr>
                  <a:t> </a:t>
                </a:r>
              </a:p>
            </p:txBody>
          </p:sp>
        </mc:Fallback>
      </mc:AlternateContent>
      <p:sp>
        <p:nvSpPr>
          <p:cNvPr id="5" name="Text Placeholder 4"/>
          <p:cNvSpPr>
            <a:spLocks noGrp="1"/>
          </p:cNvSpPr>
          <p:nvPr>
            <p:ph type="body" sz="quarter" idx="3"/>
          </p:nvPr>
        </p:nvSpPr>
        <p:spPr>
          <a:xfrm>
            <a:off x="5199797" y="1535113"/>
            <a:ext cx="3487004" cy="639762"/>
          </a:xfrm>
        </p:spPr>
        <p:txBody>
          <a:bodyPr/>
          <a:lstStyle/>
          <a:p>
            <a:r>
              <a:rPr lang="en-US" dirty="0" smtClean="0"/>
              <a:t>Các loại mẫu phổ biến</a:t>
            </a:r>
            <a:endParaRPr lang="en-US" dirty="0"/>
          </a:p>
        </p:txBody>
      </p:sp>
      <p:sp>
        <p:nvSpPr>
          <p:cNvPr id="6" name="Content Placeholder 5"/>
          <p:cNvSpPr>
            <a:spLocks noGrp="1"/>
          </p:cNvSpPr>
          <p:nvPr>
            <p:ph sz="quarter" idx="4"/>
          </p:nvPr>
        </p:nvSpPr>
        <p:spPr>
          <a:xfrm>
            <a:off x="5199797" y="2174875"/>
            <a:ext cx="3487004" cy="3951288"/>
          </a:xfrm>
        </p:spPr>
        <p:txBody>
          <a:bodyPr/>
          <a:lstStyle/>
          <a:p>
            <a:pPr>
              <a:lnSpc>
                <a:spcPct val="150000"/>
              </a:lnSpc>
            </a:pPr>
            <a:r>
              <a:rPr lang="en-US" sz="1800" b="1" dirty="0" smtClean="0">
                <a:solidFill>
                  <a:srgbClr val="FF3300"/>
                </a:solidFill>
              </a:rPr>
              <a:t>Items</a:t>
            </a:r>
          </a:p>
          <a:p>
            <a:pPr>
              <a:lnSpc>
                <a:spcPct val="150000"/>
              </a:lnSpc>
            </a:pPr>
            <a:r>
              <a:rPr lang="en-US" sz="1800" b="1" dirty="0" err="1" smtClean="0">
                <a:solidFill>
                  <a:srgbClr val="FF3300"/>
                </a:solidFill>
              </a:rPr>
              <a:t>Itemsets</a:t>
            </a:r>
            <a:endParaRPr lang="en-US" sz="1800" b="1" dirty="0" smtClean="0">
              <a:solidFill>
                <a:srgbClr val="FF3300"/>
              </a:solidFill>
            </a:endParaRPr>
          </a:p>
          <a:p>
            <a:pPr>
              <a:lnSpc>
                <a:spcPct val="150000"/>
              </a:lnSpc>
            </a:pPr>
            <a:r>
              <a:rPr lang="en-US" sz="1800" dirty="0" smtClean="0"/>
              <a:t>Subsequence</a:t>
            </a:r>
          </a:p>
          <a:p>
            <a:pPr>
              <a:lnSpc>
                <a:spcPct val="150000"/>
              </a:lnSpc>
            </a:pPr>
            <a:r>
              <a:rPr lang="en-US" sz="1800" dirty="0" err="1"/>
              <a:t>S</a:t>
            </a:r>
            <a:r>
              <a:rPr lang="en-US" sz="1800" dirty="0" err="1" smtClean="0"/>
              <a:t>ubtrees</a:t>
            </a:r>
            <a:endParaRPr lang="en-US" sz="1800" dirty="0" smtClean="0"/>
          </a:p>
          <a:p>
            <a:pPr>
              <a:lnSpc>
                <a:spcPct val="150000"/>
              </a:lnSpc>
            </a:pPr>
            <a:r>
              <a:rPr lang="en-US" sz="1800" dirty="0" err="1" smtClean="0"/>
              <a:t>Subgraph</a:t>
            </a:r>
            <a:endParaRPr lang="en-US" sz="1800" dirty="0"/>
          </a:p>
        </p:txBody>
      </p:sp>
    </p:spTree>
    <p:extLst>
      <p:ext uri="{BB962C8B-B14F-4D97-AF65-F5344CB8AC3E}">
        <p14:creationId xmlns:p14="http://schemas.microsoft.com/office/powerpoint/2010/main" val="1058034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Khai thác items và items phổ biến trên Data Stream</a:t>
            </a:r>
            <a:endParaRPr lang="en-US" sz="3000" dirty="0"/>
          </a:p>
        </p:txBody>
      </p:sp>
      <p:sp>
        <p:nvSpPr>
          <p:cNvPr id="3" name="Text Placeholder 2"/>
          <p:cNvSpPr>
            <a:spLocks noGrp="1"/>
          </p:cNvSpPr>
          <p:nvPr>
            <p:ph type="body" idx="1"/>
          </p:nvPr>
        </p:nvSpPr>
        <p:spPr/>
        <p:txBody>
          <a:bodyPr/>
          <a:lstStyle/>
          <a:p>
            <a:r>
              <a:rPr lang="en-US" dirty="0" smtClean="0"/>
              <a:t>Items phổ biến</a:t>
            </a:r>
            <a:endParaRPr lang="en-US" dirty="0"/>
          </a:p>
        </p:txBody>
      </p:sp>
      <p:sp>
        <p:nvSpPr>
          <p:cNvPr id="4" name="Content Placeholder 3"/>
          <p:cNvSpPr>
            <a:spLocks noGrp="1"/>
          </p:cNvSpPr>
          <p:nvPr>
            <p:ph sz="half" idx="2"/>
          </p:nvPr>
        </p:nvSpPr>
        <p:spPr/>
        <p:txBody>
          <a:bodyPr/>
          <a:lstStyle/>
          <a:p>
            <a:pPr algn="just"/>
            <a:r>
              <a:rPr lang="en-US" sz="1800" dirty="0" smtClean="0"/>
              <a:t>Từ khóa hay xuất hiện trong các status hay comment trong các mạng xã hội</a:t>
            </a:r>
          </a:p>
          <a:p>
            <a:pPr algn="just"/>
            <a:r>
              <a:rPr lang="en-US" sz="1800" dirty="0" smtClean="0"/>
              <a:t>Sản phẩm hay được mua trong các đơn hàng</a:t>
            </a:r>
          </a:p>
          <a:p>
            <a:pPr algn="just"/>
            <a:r>
              <a:rPr lang="en-US" sz="1800" dirty="0" smtClean="0"/>
              <a:t>Thông tin về một mặt hàng hay được review nhiều trên website</a:t>
            </a:r>
          </a:p>
          <a:p>
            <a:r>
              <a:rPr lang="en-US" sz="1800" dirty="0" smtClean="0"/>
              <a:t>….</a:t>
            </a:r>
            <a:endParaRPr lang="en-US" sz="1800" dirty="0"/>
          </a:p>
          <a:p>
            <a:endParaRPr lang="en-US" sz="1800" dirty="0"/>
          </a:p>
          <a:p>
            <a:endParaRPr lang="en-US" sz="1800" dirty="0" smtClean="0"/>
          </a:p>
        </p:txBody>
      </p:sp>
      <p:sp>
        <p:nvSpPr>
          <p:cNvPr id="5" name="Text Placeholder 4"/>
          <p:cNvSpPr>
            <a:spLocks noGrp="1"/>
          </p:cNvSpPr>
          <p:nvPr>
            <p:ph type="body" sz="quarter" idx="3"/>
          </p:nvPr>
        </p:nvSpPr>
        <p:spPr/>
        <p:txBody>
          <a:bodyPr/>
          <a:lstStyle/>
          <a:p>
            <a:r>
              <a:rPr lang="en-US" dirty="0" err="1" smtClean="0"/>
              <a:t>Itemsets</a:t>
            </a:r>
            <a:r>
              <a:rPr lang="en-US" dirty="0" smtClean="0"/>
              <a:t> phổ biến</a:t>
            </a:r>
            <a:endParaRPr lang="en-US" dirty="0"/>
          </a:p>
        </p:txBody>
      </p:sp>
      <p:sp>
        <p:nvSpPr>
          <p:cNvPr id="6" name="Content Placeholder 5"/>
          <p:cNvSpPr>
            <a:spLocks noGrp="1"/>
          </p:cNvSpPr>
          <p:nvPr>
            <p:ph sz="quarter" idx="4"/>
          </p:nvPr>
        </p:nvSpPr>
        <p:spPr/>
        <p:txBody>
          <a:bodyPr/>
          <a:lstStyle/>
          <a:p>
            <a:pPr algn="just"/>
            <a:r>
              <a:rPr lang="en-US" sz="1800" dirty="0" smtClean="0"/>
              <a:t>Các từ khóa, khái niệm hay cùng xuất hiện trong văn bản</a:t>
            </a:r>
          </a:p>
          <a:p>
            <a:pPr algn="just"/>
            <a:r>
              <a:rPr lang="en-US" sz="1800" dirty="0" smtClean="0"/>
              <a:t>Các nhóm sản phẩm hay được mua cùng nhau trong các giao dịch</a:t>
            </a:r>
          </a:p>
          <a:p>
            <a:pPr algn="just"/>
            <a:r>
              <a:rPr lang="en-US" sz="1800" dirty="0" smtClean="0"/>
              <a:t>Các nhóm câu hay cùng xuất hiện trong các tài liệu khác nhau</a:t>
            </a:r>
          </a:p>
          <a:p>
            <a:r>
              <a:rPr lang="en-US" sz="1800" dirty="0" smtClean="0"/>
              <a:t>…</a:t>
            </a: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582" y="4346811"/>
            <a:ext cx="2786418" cy="2089814"/>
          </a:xfrm>
          <a:prstGeom prst="rect">
            <a:avLst/>
          </a:prstGeom>
        </p:spPr>
      </p:pic>
      <p:sp>
        <p:nvSpPr>
          <p:cNvPr id="9" name="TextBox 8"/>
          <p:cNvSpPr txBox="1"/>
          <p:nvPr/>
        </p:nvSpPr>
        <p:spPr>
          <a:xfrm>
            <a:off x="191068" y="5104048"/>
            <a:ext cx="8495731" cy="830997"/>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solidFill>
                  <a:srgbClr val="FF3300"/>
                </a:solidFill>
              </a:rPr>
              <a:t>Nguyên cứu và cài đặt thuật toán khai thác items và </a:t>
            </a:r>
            <a:r>
              <a:rPr lang="en-US" dirty="0" err="1" smtClean="0">
                <a:solidFill>
                  <a:srgbClr val="FF3300"/>
                </a:solidFill>
              </a:rPr>
              <a:t>itemsets</a:t>
            </a:r>
            <a:r>
              <a:rPr lang="en-US" dirty="0" smtClean="0">
                <a:solidFill>
                  <a:srgbClr val="FF3300"/>
                </a:solidFill>
              </a:rPr>
              <a:t> phổ biến trên Data Stream</a:t>
            </a:r>
            <a:endParaRPr lang="en-US" dirty="0">
              <a:solidFill>
                <a:srgbClr val="FF3300"/>
              </a:solidFill>
            </a:endParaRPr>
          </a:p>
        </p:txBody>
      </p:sp>
    </p:spTree>
    <p:extLst>
      <p:ext uri="{BB962C8B-B14F-4D97-AF65-F5344CB8AC3E}">
        <p14:creationId xmlns:p14="http://schemas.microsoft.com/office/powerpoint/2010/main" val="156562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đề tài</a:t>
            </a:r>
            <a:endParaRPr lang="vi-VN" dirty="0"/>
          </a:p>
        </p:txBody>
      </p:sp>
      <p:sp>
        <p:nvSpPr>
          <p:cNvPr id="3" name="Content Placeholder 2"/>
          <p:cNvSpPr>
            <a:spLocks noGrp="1"/>
          </p:cNvSpPr>
          <p:nvPr>
            <p:ph idx="1"/>
          </p:nvPr>
        </p:nvSpPr>
        <p:spPr/>
        <p:txBody>
          <a:bodyPr/>
          <a:lstStyle/>
          <a:p>
            <a:pPr marL="463550" indent="-463550" algn="just">
              <a:spcAft>
                <a:spcPts val="600"/>
              </a:spcAft>
              <a:buFont typeface="Wingdings" panose="05000000000000000000" pitchFamily="2" charset="2"/>
              <a:buChar char="ü"/>
            </a:pPr>
            <a:r>
              <a:rPr lang="en-US" sz="2600" dirty="0" smtClean="0"/>
              <a:t>Đề xuất </a:t>
            </a:r>
            <a:r>
              <a:rPr lang="en-US" sz="2600" b="1" dirty="0" smtClean="0">
                <a:solidFill>
                  <a:srgbClr val="0070C0"/>
                </a:solidFill>
              </a:rPr>
              <a:t>mẫu thiết kế hệ thống phân tích dữ liệu lớn thời gian thực</a:t>
            </a:r>
            <a:r>
              <a:rPr lang="en-US" sz="2600" dirty="0" smtClean="0">
                <a:solidFill>
                  <a:srgbClr val="0070C0"/>
                </a:solidFill>
              </a:rPr>
              <a:t> </a:t>
            </a:r>
            <a:r>
              <a:rPr lang="en-US" sz="2600" dirty="0" smtClean="0"/>
              <a:t>(dựa trên kiến trúc tổng quan của một Streaming System [1])</a:t>
            </a:r>
          </a:p>
          <a:p>
            <a:pPr marL="463550" indent="-463550" algn="just">
              <a:spcAft>
                <a:spcPts val="600"/>
              </a:spcAft>
              <a:buFont typeface="Wingdings" panose="05000000000000000000" pitchFamily="2" charset="2"/>
              <a:buChar char="ü"/>
            </a:pPr>
            <a:r>
              <a:rPr lang="en-US" sz="2600" dirty="0" smtClean="0"/>
              <a:t>Nghiên cứu, và cài đặt </a:t>
            </a:r>
            <a:r>
              <a:rPr lang="en-US" sz="2600" b="1" dirty="0" smtClean="0">
                <a:solidFill>
                  <a:srgbClr val="0070C0"/>
                </a:solidFill>
              </a:rPr>
              <a:t>2 thuật toán khai thác item và </a:t>
            </a:r>
            <a:r>
              <a:rPr lang="en-US" sz="2600" b="1" dirty="0" err="1" smtClean="0">
                <a:solidFill>
                  <a:srgbClr val="0070C0"/>
                </a:solidFill>
              </a:rPr>
              <a:t>itemset</a:t>
            </a:r>
            <a:r>
              <a:rPr lang="en-US" sz="2600" dirty="0" smtClean="0"/>
              <a:t> trên Data Stream</a:t>
            </a:r>
          </a:p>
          <a:p>
            <a:pPr marL="463550" indent="-463550" algn="just">
              <a:spcAft>
                <a:spcPts val="600"/>
              </a:spcAft>
              <a:buFont typeface="Wingdings" panose="05000000000000000000" pitchFamily="2" charset="2"/>
              <a:buChar char="ü"/>
            </a:pPr>
            <a:r>
              <a:rPr lang="en-US" sz="2600" dirty="0" smtClean="0"/>
              <a:t>Xây dựng </a:t>
            </a:r>
            <a:r>
              <a:rPr lang="en-US" sz="2600" b="1" dirty="0" smtClean="0">
                <a:solidFill>
                  <a:srgbClr val="0070C0"/>
                </a:solidFill>
              </a:rPr>
              <a:t>bộ thư viện tích hợp</a:t>
            </a:r>
            <a:r>
              <a:rPr lang="en-US" sz="2600" dirty="0" smtClean="0"/>
              <a:t> thuật toán khai thác item và </a:t>
            </a:r>
            <a:r>
              <a:rPr lang="en-US" sz="2600" dirty="0" err="1" smtClean="0"/>
              <a:t>itemset</a:t>
            </a:r>
            <a:r>
              <a:rPr lang="en-US" sz="2600" dirty="0" smtClean="0"/>
              <a:t> phổ biến trên Data Stream</a:t>
            </a:r>
          </a:p>
          <a:p>
            <a:pPr marL="463550" indent="-463550" algn="just">
              <a:buFont typeface="Wingdings" panose="05000000000000000000" pitchFamily="2" charset="2"/>
              <a:buChar char="ü"/>
            </a:pPr>
            <a:r>
              <a:rPr lang="en-US" sz="2600" dirty="0" smtClean="0"/>
              <a:t>Thử nghiệm hệ thống cho phép khai thác item và </a:t>
            </a:r>
            <a:r>
              <a:rPr lang="en-US" sz="2600" dirty="0" err="1" smtClean="0"/>
              <a:t>itemset</a:t>
            </a:r>
            <a:r>
              <a:rPr lang="en-US" sz="2600" dirty="0" smtClean="0"/>
              <a:t> trực tuyến trên Data Stream</a:t>
            </a:r>
            <a:endParaRPr lang="vi-VN" sz="2600" dirty="0"/>
          </a:p>
        </p:txBody>
      </p:sp>
    </p:spTree>
    <p:extLst>
      <p:ext uri="{BB962C8B-B14F-4D97-AF65-F5344CB8AC3E}">
        <p14:creationId xmlns:p14="http://schemas.microsoft.com/office/powerpoint/2010/main" val="261982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8383" y="2103015"/>
            <a:ext cx="6689188" cy="1333136"/>
          </a:xfrm>
        </p:spPr>
        <p:txBody>
          <a:bodyPr/>
          <a:lstStyle/>
          <a:p>
            <a:pPr algn="ctr"/>
            <a:r>
              <a:rPr lang="en-US" sz="2800" dirty="0" smtClean="0"/>
              <a:t>ĐỀ XUẤT HỆ THỐNG PHÂN TÍCH DATA STREAM</a:t>
            </a:r>
            <a:endParaRPr lang="en-US" sz="2800" dirty="0"/>
          </a:p>
        </p:txBody>
      </p:sp>
    </p:spTree>
    <p:extLst>
      <p:ext uri="{BB962C8B-B14F-4D97-AF65-F5344CB8AC3E}">
        <p14:creationId xmlns:p14="http://schemas.microsoft.com/office/powerpoint/2010/main" val="35493574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thành phần của một Streaming System</a:t>
            </a:r>
            <a:endParaRPr lang="vi-VN" dirty="0"/>
          </a:p>
        </p:txBody>
      </p:sp>
      <p:grpSp>
        <p:nvGrpSpPr>
          <p:cNvPr id="4" name="Group 5"/>
          <p:cNvGrpSpPr/>
          <p:nvPr/>
        </p:nvGrpSpPr>
        <p:grpSpPr>
          <a:xfrm>
            <a:off x="685800" y="1752600"/>
            <a:ext cx="7737871" cy="613395"/>
            <a:chOff x="868200" y="4967287"/>
            <a:chExt cx="8019547" cy="665163"/>
          </a:xfrm>
          <a:blipFill>
            <a:blip r:embed="rId3"/>
            <a:tile tx="0" ty="0" sx="100000" sy="100000" flip="none" algn="tl"/>
          </a:blipFill>
        </p:grpSpPr>
        <p:sp>
          <p:nvSpPr>
            <p:cNvPr id="5"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just"/>
              <a:r>
                <a:rPr lang="en-US" sz="2200" dirty="0" smtClean="0">
                  <a:solidFill>
                    <a:schemeClr val="tx1"/>
                  </a:solidFill>
                </a:rPr>
                <a:t>Được trình bày trong tài liệu [1]</a:t>
              </a:r>
            </a:p>
          </p:txBody>
        </p:sp>
        <p:grpSp>
          <p:nvGrpSpPr>
            <p:cNvPr id="6" name="Group 46"/>
            <p:cNvGrpSpPr/>
            <p:nvPr/>
          </p:nvGrpSpPr>
          <p:grpSpPr>
            <a:xfrm>
              <a:off x="868200" y="4967287"/>
              <a:ext cx="762000" cy="665163"/>
              <a:chOff x="624360" y="1659192"/>
              <a:chExt cx="762000" cy="665163"/>
            </a:xfrm>
            <a:grpFill/>
          </p:grpSpPr>
          <p:grpSp>
            <p:nvGrpSpPr>
              <p:cNvPr id="7" name="Group 3"/>
              <p:cNvGrpSpPr>
                <a:grpSpLocks/>
              </p:cNvGrpSpPr>
              <p:nvPr/>
            </p:nvGrpSpPr>
            <p:grpSpPr bwMode="auto">
              <a:xfrm>
                <a:off x="624360" y="1659192"/>
                <a:ext cx="762000" cy="665163"/>
                <a:chOff x="1110" y="2656"/>
                <a:chExt cx="1549" cy="1351"/>
              </a:xfrm>
              <a:grpFill/>
            </p:grpSpPr>
            <p:sp>
              <p:nvSpPr>
                <p:cNvPr id="9"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8" name="Text Box 13"/>
              <p:cNvSpPr txBox="1">
                <a:spLocks noChangeArrowheads="1"/>
              </p:cNvSpPr>
              <p:nvPr/>
            </p:nvSpPr>
            <p:spPr bwMode="gray">
              <a:xfrm>
                <a:off x="811174" y="1735392"/>
                <a:ext cx="366303" cy="457200"/>
              </a:xfrm>
              <a:prstGeom prst="rect">
                <a:avLst/>
              </a:prstGeom>
              <a:grpFill/>
              <a:ln w="9525" algn="ctr">
                <a:noFill/>
                <a:miter lim="800000"/>
                <a:headEnd/>
                <a:tailEnd/>
              </a:ln>
            </p:spPr>
            <p:txBody>
              <a:bodyPr wrap="square">
                <a:spAutoFit/>
              </a:bodyPr>
              <a:lstStyle/>
              <a:p>
                <a:pPr algn="ctr" eaLnBrk="0" hangingPunct="0"/>
                <a:r>
                  <a:rPr lang="en-US" sz="2400" dirty="0">
                    <a:latin typeface="Arial" charset="0"/>
                  </a:rPr>
                  <a:t>1</a:t>
                </a:r>
              </a:p>
            </p:txBody>
          </p:sp>
        </p:grpSp>
      </p:grpSp>
      <p:sp>
        <p:nvSpPr>
          <p:cNvPr id="13" name="TextBox 12"/>
          <p:cNvSpPr txBox="1"/>
          <p:nvPr/>
        </p:nvSpPr>
        <p:spPr>
          <a:xfrm>
            <a:off x="212922" y="6199215"/>
            <a:ext cx="8718156" cy="292388"/>
          </a:xfrm>
          <a:prstGeom prst="rect">
            <a:avLst/>
          </a:prstGeom>
          <a:noFill/>
        </p:spPr>
        <p:txBody>
          <a:bodyPr wrap="none" rtlCol="0">
            <a:spAutoFit/>
          </a:bodyPr>
          <a:lstStyle/>
          <a:p>
            <a:r>
              <a:rPr lang="en-US" sz="1300" dirty="0" smtClean="0">
                <a:solidFill>
                  <a:srgbClr val="0000FF"/>
                </a:solidFill>
              </a:rPr>
              <a:t>[1] </a:t>
            </a:r>
            <a:r>
              <a:rPr lang="en-US" sz="1300" dirty="0">
                <a:solidFill>
                  <a:srgbClr val="0000FF"/>
                </a:solidFill>
              </a:rPr>
              <a:t>Byron Ellis, Real-Time Analytics Techniques to Analyze and Visualize Streaming Data, John Wiley &amp; Sons , 2014</a:t>
            </a:r>
            <a:endParaRPr lang="vi-VN" sz="1300" dirty="0">
              <a:solidFill>
                <a:srgbClr val="0000FF"/>
              </a:solidFill>
            </a:endParaRPr>
          </a:p>
        </p:txBody>
      </p:sp>
      <p:grpSp>
        <p:nvGrpSpPr>
          <p:cNvPr id="15" name="Group 5"/>
          <p:cNvGrpSpPr/>
          <p:nvPr/>
        </p:nvGrpSpPr>
        <p:grpSpPr>
          <a:xfrm>
            <a:off x="685800" y="2454667"/>
            <a:ext cx="7737871" cy="613395"/>
            <a:chOff x="868200" y="4967287"/>
            <a:chExt cx="8019547" cy="665163"/>
          </a:xfrm>
          <a:blipFill>
            <a:blip r:embed="rId3"/>
            <a:tile tx="0" ty="0" sx="100000" sy="100000" flip="none" algn="tl"/>
          </a:blipFill>
        </p:grpSpPr>
        <p:sp>
          <p:nvSpPr>
            <p:cNvPr id="16"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just"/>
              <a:r>
                <a:rPr lang="en-US" sz="2200" dirty="0" smtClean="0">
                  <a:solidFill>
                    <a:schemeClr val="tx1"/>
                  </a:solidFill>
                </a:rPr>
                <a:t>Bao gồm 5 thành phần chính cấu thành nên</a:t>
              </a:r>
            </a:p>
          </p:txBody>
        </p:sp>
        <p:grpSp>
          <p:nvGrpSpPr>
            <p:cNvPr id="17" name="Group 46"/>
            <p:cNvGrpSpPr/>
            <p:nvPr/>
          </p:nvGrpSpPr>
          <p:grpSpPr>
            <a:xfrm>
              <a:off x="868200" y="4967287"/>
              <a:ext cx="762000" cy="665163"/>
              <a:chOff x="624360" y="1659192"/>
              <a:chExt cx="762000" cy="665163"/>
            </a:xfrm>
            <a:grpFill/>
          </p:grpSpPr>
          <p:grpSp>
            <p:nvGrpSpPr>
              <p:cNvPr id="18" name="Group 3"/>
              <p:cNvGrpSpPr>
                <a:grpSpLocks/>
              </p:cNvGrpSpPr>
              <p:nvPr/>
            </p:nvGrpSpPr>
            <p:grpSpPr bwMode="auto">
              <a:xfrm>
                <a:off x="624360" y="1659192"/>
                <a:ext cx="762000" cy="665163"/>
                <a:chOff x="1110" y="2656"/>
                <a:chExt cx="1549" cy="1351"/>
              </a:xfrm>
              <a:grpFill/>
            </p:grpSpPr>
            <p:sp>
              <p:nvSpPr>
                <p:cNvPr id="20"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21"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22"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19"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sz="2400" dirty="0" smtClean="0">
                    <a:latin typeface="Arial" charset="0"/>
                  </a:rPr>
                  <a:t>2</a:t>
                </a:r>
                <a:endParaRPr lang="en-US" sz="2400" dirty="0">
                  <a:latin typeface="Arial" charset="0"/>
                </a:endParaRPr>
              </a:p>
            </p:txBody>
          </p:sp>
        </p:grpSp>
      </p:grpSp>
      <p:grpSp>
        <p:nvGrpSpPr>
          <p:cNvPr id="23" name="Group 87"/>
          <p:cNvGrpSpPr/>
          <p:nvPr/>
        </p:nvGrpSpPr>
        <p:grpSpPr>
          <a:xfrm>
            <a:off x="1068586" y="3428068"/>
            <a:ext cx="2452334" cy="1274768"/>
            <a:chOff x="5247184" y="3508414"/>
            <a:chExt cx="2524125" cy="1069975"/>
          </a:xfrm>
        </p:grpSpPr>
        <p:pic>
          <p:nvPicPr>
            <p:cNvPr id="24" name="Picture 22" descr="WinFX_WCF__13d"/>
            <p:cNvPicPr>
              <a:picLocks noChangeAspect="1" noChangeArrowheads="1"/>
            </p:cNvPicPr>
            <p:nvPr/>
          </p:nvPicPr>
          <p:blipFill>
            <a:blip r:embed="rId4"/>
            <a:srcRect/>
            <a:stretch>
              <a:fillRect/>
            </a:stretch>
          </p:blipFill>
          <p:spPr bwMode="auto">
            <a:xfrm>
              <a:off x="5247184" y="3508414"/>
              <a:ext cx="2524125" cy="1069975"/>
            </a:xfrm>
            <a:prstGeom prst="rect">
              <a:avLst/>
            </a:prstGeom>
            <a:noFill/>
            <a:ln w="9525">
              <a:noFill/>
              <a:miter lim="800000"/>
              <a:headEnd/>
              <a:tailEnd/>
            </a:ln>
          </p:spPr>
        </p:pic>
        <p:sp>
          <p:nvSpPr>
            <p:cNvPr id="25" name="Text Box 23"/>
            <p:cNvSpPr txBox="1">
              <a:spLocks noChangeArrowheads="1"/>
            </p:cNvSpPr>
            <p:nvPr/>
          </p:nvSpPr>
          <p:spPr bwMode="auto">
            <a:xfrm>
              <a:off x="5486400" y="3876714"/>
              <a:ext cx="2021984" cy="284140"/>
            </a:xfrm>
            <a:prstGeom prst="rect">
              <a:avLst/>
            </a:prstGeom>
            <a:noFill/>
            <a:ln w="9525" algn="ctr">
              <a:noFill/>
              <a:miter lim="800000"/>
              <a:headEnd/>
              <a:tailEnd/>
            </a:ln>
            <a:effectLst/>
          </p:spPr>
          <p:txBody>
            <a:bodyPr wrap="square" lIns="45705" tIns="45705" rIns="45705" bIns="45705">
              <a:spAutoFit/>
            </a:bodyPr>
            <a:lstStyle/>
            <a:p>
              <a:pPr algn="ctr">
                <a:defRPr/>
              </a:pPr>
              <a:r>
                <a:rPr lang="en-US" sz="1600" b="1" dirty="0" smtClean="0">
                  <a:solidFill>
                    <a:schemeClr val="bg1"/>
                  </a:solidFill>
                  <a:effectLst>
                    <a:outerShdw blurRad="38100" dist="38100" dir="2700000" algn="tl">
                      <a:srgbClr val="000000"/>
                    </a:outerShdw>
                  </a:effectLst>
                </a:rPr>
                <a:t>Collection</a:t>
              </a:r>
              <a:endParaRPr lang="en-US" sz="1600" b="1" dirty="0">
                <a:solidFill>
                  <a:schemeClr val="bg1"/>
                </a:solidFill>
                <a:effectLst>
                  <a:outerShdw blurRad="38100" dist="38100" dir="2700000" algn="tl">
                    <a:srgbClr val="000000"/>
                  </a:outerShdw>
                </a:effectLst>
              </a:endParaRPr>
            </a:p>
          </p:txBody>
        </p:sp>
      </p:grpSp>
      <p:grpSp>
        <p:nvGrpSpPr>
          <p:cNvPr id="26" name="Group 87"/>
          <p:cNvGrpSpPr/>
          <p:nvPr/>
        </p:nvGrpSpPr>
        <p:grpSpPr>
          <a:xfrm>
            <a:off x="3387106" y="3428068"/>
            <a:ext cx="2452334" cy="1274768"/>
            <a:chOff x="5247184" y="3508414"/>
            <a:chExt cx="2524125" cy="1069975"/>
          </a:xfrm>
        </p:grpSpPr>
        <p:pic>
          <p:nvPicPr>
            <p:cNvPr id="27" name="Picture 22" descr="WinFX_WCF__13d"/>
            <p:cNvPicPr>
              <a:picLocks noChangeAspect="1" noChangeArrowheads="1"/>
            </p:cNvPicPr>
            <p:nvPr/>
          </p:nvPicPr>
          <p:blipFill>
            <a:blip r:embed="rId4"/>
            <a:srcRect/>
            <a:stretch>
              <a:fillRect/>
            </a:stretch>
          </p:blipFill>
          <p:spPr bwMode="auto">
            <a:xfrm>
              <a:off x="5247184" y="3508414"/>
              <a:ext cx="2524125" cy="1069975"/>
            </a:xfrm>
            <a:prstGeom prst="rect">
              <a:avLst/>
            </a:prstGeom>
            <a:noFill/>
            <a:ln w="9525">
              <a:noFill/>
              <a:miter lim="800000"/>
              <a:headEnd/>
              <a:tailEnd/>
            </a:ln>
          </p:spPr>
        </p:pic>
        <p:sp>
          <p:nvSpPr>
            <p:cNvPr id="28" name="Text Box 23"/>
            <p:cNvSpPr txBox="1">
              <a:spLocks noChangeArrowheads="1"/>
            </p:cNvSpPr>
            <p:nvPr/>
          </p:nvSpPr>
          <p:spPr bwMode="auto">
            <a:xfrm>
              <a:off x="5486400" y="3876714"/>
              <a:ext cx="2021984" cy="284140"/>
            </a:xfrm>
            <a:prstGeom prst="rect">
              <a:avLst/>
            </a:prstGeom>
            <a:noFill/>
            <a:ln w="9525" algn="ctr">
              <a:noFill/>
              <a:miter lim="800000"/>
              <a:headEnd/>
              <a:tailEnd/>
            </a:ln>
            <a:effectLst/>
          </p:spPr>
          <p:txBody>
            <a:bodyPr wrap="square" lIns="45705" tIns="45705" rIns="45705" bIns="45705">
              <a:spAutoFit/>
            </a:bodyPr>
            <a:lstStyle/>
            <a:p>
              <a:pPr algn="ctr">
                <a:defRPr/>
              </a:pPr>
              <a:r>
                <a:rPr lang="en-US" sz="1600" b="1" dirty="0" smtClean="0">
                  <a:solidFill>
                    <a:schemeClr val="bg1"/>
                  </a:solidFill>
                  <a:effectLst>
                    <a:outerShdw blurRad="38100" dist="38100" dir="2700000" algn="tl">
                      <a:srgbClr val="000000"/>
                    </a:outerShdw>
                  </a:effectLst>
                </a:rPr>
                <a:t>Data Flow</a:t>
              </a:r>
              <a:endParaRPr lang="en-US" sz="1600" b="1" dirty="0">
                <a:solidFill>
                  <a:schemeClr val="bg1"/>
                </a:solidFill>
                <a:effectLst>
                  <a:outerShdw blurRad="38100" dist="38100" dir="2700000" algn="tl">
                    <a:srgbClr val="000000"/>
                  </a:outerShdw>
                </a:effectLst>
              </a:endParaRPr>
            </a:p>
          </p:txBody>
        </p:sp>
      </p:grpSp>
      <p:grpSp>
        <p:nvGrpSpPr>
          <p:cNvPr id="29" name="Group 87"/>
          <p:cNvGrpSpPr/>
          <p:nvPr/>
        </p:nvGrpSpPr>
        <p:grpSpPr>
          <a:xfrm>
            <a:off x="5705626" y="3428068"/>
            <a:ext cx="2452334" cy="1274768"/>
            <a:chOff x="5247184" y="3508414"/>
            <a:chExt cx="2524125" cy="1069975"/>
          </a:xfrm>
        </p:grpSpPr>
        <p:pic>
          <p:nvPicPr>
            <p:cNvPr id="30" name="Picture 22" descr="WinFX_WCF__13d"/>
            <p:cNvPicPr>
              <a:picLocks noChangeAspect="1" noChangeArrowheads="1"/>
            </p:cNvPicPr>
            <p:nvPr/>
          </p:nvPicPr>
          <p:blipFill>
            <a:blip r:embed="rId4"/>
            <a:srcRect/>
            <a:stretch>
              <a:fillRect/>
            </a:stretch>
          </p:blipFill>
          <p:spPr bwMode="auto">
            <a:xfrm>
              <a:off x="5247184" y="3508414"/>
              <a:ext cx="2524125" cy="1069975"/>
            </a:xfrm>
            <a:prstGeom prst="rect">
              <a:avLst/>
            </a:prstGeom>
            <a:noFill/>
            <a:ln w="9525">
              <a:noFill/>
              <a:miter lim="800000"/>
              <a:headEnd/>
              <a:tailEnd/>
            </a:ln>
          </p:spPr>
        </p:pic>
        <p:sp>
          <p:nvSpPr>
            <p:cNvPr id="31" name="Text Box 23"/>
            <p:cNvSpPr txBox="1">
              <a:spLocks noChangeArrowheads="1"/>
            </p:cNvSpPr>
            <p:nvPr/>
          </p:nvSpPr>
          <p:spPr bwMode="auto">
            <a:xfrm>
              <a:off x="5486400" y="3876714"/>
              <a:ext cx="2021984" cy="284140"/>
            </a:xfrm>
            <a:prstGeom prst="rect">
              <a:avLst/>
            </a:prstGeom>
            <a:noFill/>
            <a:ln w="9525" algn="ctr">
              <a:noFill/>
              <a:miter lim="800000"/>
              <a:headEnd/>
              <a:tailEnd/>
            </a:ln>
            <a:effectLst/>
          </p:spPr>
          <p:txBody>
            <a:bodyPr wrap="square" lIns="45705" tIns="45705" rIns="45705" bIns="45705">
              <a:spAutoFit/>
            </a:bodyPr>
            <a:lstStyle/>
            <a:p>
              <a:pPr algn="ctr">
                <a:defRPr/>
              </a:pPr>
              <a:r>
                <a:rPr lang="en-US" sz="1600" b="1" dirty="0" smtClean="0">
                  <a:solidFill>
                    <a:schemeClr val="bg1"/>
                  </a:solidFill>
                  <a:effectLst>
                    <a:outerShdw blurRad="38100" dist="38100" dir="2700000" algn="tl">
                      <a:srgbClr val="000000"/>
                    </a:outerShdw>
                  </a:effectLst>
                </a:rPr>
                <a:t>Processing</a:t>
              </a:r>
              <a:endParaRPr lang="en-US" sz="1600" b="1" dirty="0">
                <a:solidFill>
                  <a:schemeClr val="bg1"/>
                </a:solidFill>
                <a:effectLst>
                  <a:outerShdw blurRad="38100" dist="38100" dir="2700000" algn="tl">
                    <a:srgbClr val="000000"/>
                  </a:outerShdw>
                </a:effectLst>
              </a:endParaRPr>
            </a:p>
          </p:txBody>
        </p:sp>
      </p:grpSp>
      <p:grpSp>
        <p:nvGrpSpPr>
          <p:cNvPr id="32" name="Group 87"/>
          <p:cNvGrpSpPr/>
          <p:nvPr/>
        </p:nvGrpSpPr>
        <p:grpSpPr>
          <a:xfrm>
            <a:off x="1966309" y="4637424"/>
            <a:ext cx="2452334" cy="1274768"/>
            <a:chOff x="5247184" y="3508414"/>
            <a:chExt cx="2524125" cy="1069975"/>
          </a:xfrm>
        </p:grpSpPr>
        <p:pic>
          <p:nvPicPr>
            <p:cNvPr id="33" name="Picture 22" descr="WinFX_WCF__13d"/>
            <p:cNvPicPr>
              <a:picLocks noChangeAspect="1" noChangeArrowheads="1"/>
            </p:cNvPicPr>
            <p:nvPr/>
          </p:nvPicPr>
          <p:blipFill>
            <a:blip r:embed="rId4"/>
            <a:srcRect/>
            <a:stretch>
              <a:fillRect/>
            </a:stretch>
          </p:blipFill>
          <p:spPr bwMode="auto">
            <a:xfrm>
              <a:off x="5247184" y="3508414"/>
              <a:ext cx="2524125" cy="1069975"/>
            </a:xfrm>
            <a:prstGeom prst="rect">
              <a:avLst/>
            </a:prstGeom>
            <a:noFill/>
            <a:ln w="9525">
              <a:noFill/>
              <a:miter lim="800000"/>
              <a:headEnd/>
              <a:tailEnd/>
            </a:ln>
          </p:spPr>
        </p:pic>
        <p:sp>
          <p:nvSpPr>
            <p:cNvPr id="34" name="Text Box 23"/>
            <p:cNvSpPr txBox="1">
              <a:spLocks noChangeArrowheads="1"/>
            </p:cNvSpPr>
            <p:nvPr/>
          </p:nvSpPr>
          <p:spPr bwMode="auto">
            <a:xfrm>
              <a:off x="5486400" y="3876714"/>
              <a:ext cx="2021984" cy="284140"/>
            </a:xfrm>
            <a:prstGeom prst="rect">
              <a:avLst/>
            </a:prstGeom>
            <a:noFill/>
            <a:ln w="9525" algn="ctr">
              <a:noFill/>
              <a:miter lim="800000"/>
              <a:headEnd/>
              <a:tailEnd/>
            </a:ln>
            <a:effectLst/>
          </p:spPr>
          <p:txBody>
            <a:bodyPr wrap="square" lIns="45705" tIns="45705" rIns="45705" bIns="45705">
              <a:spAutoFit/>
            </a:bodyPr>
            <a:lstStyle/>
            <a:p>
              <a:pPr algn="ctr">
                <a:defRPr/>
              </a:pPr>
              <a:r>
                <a:rPr lang="en-US" sz="1600" b="1" dirty="0" smtClean="0">
                  <a:solidFill>
                    <a:schemeClr val="bg1"/>
                  </a:solidFill>
                  <a:effectLst>
                    <a:outerShdw blurRad="38100" dist="38100" dir="2700000" algn="tl">
                      <a:srgbClr val="000000"/>
                    </a:outerShdw>
                  </a:effectLst>
                </a:rPr>
                <a:t>Storage</a:t>
              </a:r>
              <a:endParaRPr lang="en-US" sz="1600" b="1" dirty="0">
                <a:solidFill>
                  <a:schemeClr val="bg1"/>
                </a:solidFill>
                <a:effectLst>
                  <a:outerShdw blurRad="38100" dist="38100" dir="2700000" algn="tl">
                    <a:srgbClr val="000000"/>
                  </a:outerShdw>
                </a:effectLst>
              </a:endParaRPr>
            </a:p>
          </p:txBody>
        </p:sp>
      </p:grpSp>
      <p:grpSp>
        <p:nvGrpSpPr>
          <p:cNvPr id="35" name="Group 87"/>
          <p:cNvGrpSpPr/>
          <p:nvPr/>
        </p:nvGrpSpPr>
        <p:grpSpPr>
          <a:xfrm>
            <a:off x="4203945" y="4670130"/>
            <a:ext cx="2452334" cy="1274768"/>
            <a:chOff x="5247184" y="3508414"/>
            <a:chExt cx="2524125" cy="1069975"/>
          </a:xfrm>
        </p:grpSpPr>
        <p:pic>
          <p:nvPicPr>
            <p:cNvPr id="36" name="Picture 22" descr="WinFX_WCF__13d"/>
            <p:cNvPicPr>
              <a:picLocks noChangeAspect="1" noChangeArrowheads="1"/>
            </p:cNvPicPr>
            <p:nvPr/>
          </p:nvPicPr>
          <p:blipFill>
            <a:blip r:embed="rId4"/>
            <a:srcRect/>
            <a:stretch>
              <a:fillRect/>
            </a:stretch>
          </p:blipFill>
          <p:spPr bwMode="auto">
            <a:xfrm>
              <a:off x="5247184" y="3508414"/>
              <a:ext cx="2524125" cy="1069975"/>
            </a:xfrm>
            <a:prstGeom prst="rect">
              <a:avLst/>
            </a:prstGeom>
            <a:noFill/>
            <a:ln w="9525">
              <a:noFill/>
              <a:miter lim="800000"/>
              <a:headEnd/>
              <a:tailEnd/>
            </a:ln>
          </p:spPr>
        </p:pic>
        <p:sp>
          <p:nvSpPr>
            <p:cNvPr id="37" name="Text Box 23"/>
            <p:cNvSpPr txBox="1">
              <a:spLocks noChangeArrowheads="1"/>
            </p:cNvSpPr>
            <p:nvPr/>
          </p:nvSpPr>
          <p:spPr bwMode="auto">
            <a:xfrm>
              <a:off x="5486400" y="3876714"/>
              <a:ext cx="2021984" cy="284140"/>
            </a:xfrm>
            <a:prstGeom prst="rect">
              <a:avLst/>
            </a:prstGeom>
            <a:noFill/>
            <a:ln w="9525" algn="ctr">
              <a:noFill/>
              <a:miter lim="800000"/>
              <a:headEnd/>
              <a:tailEnd/>
            </a:ln>
            <a:effectLst/>
          </p:spPr>
          <p:txBody>
            <a:bodyPr wrap="square" lIns="45705" tIns="45705" rIns="45705" bIns="45705">
              <a:spAutoFit/>
            </a:bodyPr>
            <a:lstStyle/>
            <a:p>
              <a:pPr algn="ctr">
                <a:defRPr/>
              </a:pPr>
              <a:r>
                <a:rPr lang="en-US" sz="1600" b="1" dirty="0" smtClean="0">
                  <a:solidFill>
                    <a:schemeClr val="bg1"/>
                  </a:solidFill>
                  <a:effectLst>
                    <a:outerShdw blurRad="38100" dist="38100" dir="2700000" algn="tl">
                      <a:srgbClr val="000000"/>
                    </a:outerShdw>
                  </a:effectLst>
                </a:rPr>
                <a:t>Delivery</a:t>
              </a:r>
              <a:endParaRPr lang="en-US" sz="1600" b="1" dirty="0">
                <a:solidFill>
                  <a:schemeClr val="bg1"/>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2329594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Khảo sát thực trạng</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8281382"/>
              </p:ext>
            </p:extLst>
          </p:nvPr>
        </p:nvGraphicFramePr>
        <p:xfrm>
          <a:off x="310550" y="2514600"/>
          <a:ext cx="8712679"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26442770"/>
              </p:ext>
            </p:extLst>
          </p:nvPr>
        </p:nvGraphicFramePr>
        <p:xfrm>
          <a:off x="685800" y="1500517"/>
          <a:ext cx="7671759" cy="13116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8368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000" dirty="0" smtClean="0"/>
              <a:t>Chọn những framework để triển khai</a:t>
            </a:r>
            <a:endParaRPr lang="vi-VN" sz="3000" dirty="0"/>
          </a:p>
        </p:txBody>
      </p:sp>
      <p:sp>
        <p:nvSpPr>
          <p:cNvPr id="4" name="Content Placeholder 3"/>
          <p:cNvSpPr>
            <a:spLocks noGrp="1"/>
          </p:cNvSpPr>
          <p:nvPr>
            <p:ph sz="half" idx="1"/>
          </p:nvPr>
        </p:nvSpPr>
        <p:spPr>
          <a:xfrm>
            <a:off x="685799" y="5380382"/>
            <a:ext cx="7928114" cy="715617"/>
          </a:xfrm>
        </p:spPr>
        <p:txBody>
          <a:bodyPr/>
          <a:lstStyle/>
          <a:p>
            <a:endParaRPr lang="vi-VN"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487230691"/>
              </p:ext>
            </p:extLst>
          </p:nvPr>
        </p:nvGraphicFramePr>
        <p:xfrm>
          <a:off x="6771792" y="1752600"/>
          <a:ext cx="2054156" cy="3455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685799" y="1778074"/>
            <a:ext cx="1675993" cy="620569"/>
            <a:chOff x="368310" y="1713305"/>
            <a:chExt cx="1466861" cy="916788"/>
          </a:xfrm>
        </p:grpSpPr>
        <p:sp>
          <p:nvSpPr>
            <p:cNvPr id="13" name="Rounded Rectangle 12"/>
            <p:cNvSpPr/>
            <p:nvPr/>
          </p:nvSpPr>
          <p:spPr>
            <a:xfrm>
              <a:off x="368310" y="1713305"/>
              <a:ext cx="1466861" cy="916788"/>
            </a:xfrm>
            <a:prstGeom prst="roundRect">
              <a:avLst>
                <a:gd name="adj" fmla="val 10000"/>
              </a:avLst>
            </a:prstGeom>
            <a:solidFill>
              <a:srgbClr val="FF6600">
                <a:alpha val="90000"/>
              </a:srgbClr>
            </a:solidFill>
            <a:ln>
              <a:solidFill>
                <a:srgbClr val="FF3300"/>
              </a:solidFill>
            </a:ln>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4" name="Rounded Rectangle 4"/>
            <p:cNvSpPr/>
            <p:nvPr/>
          </p:nvSpPr>
          <p:spPr>
            <a:xfrm>
              <a:off x="395162" y="1740157"/>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Apache Kafka</a:t>
              </a:r>
              <a:endParaRPr lang="vi-VN" sz="1800" b="1" kern="1200" dirty="0">
                <a:solidFill>
                  <a:schemeClr val="bg1"/>
                </a:solidFill>
              </a:endParaRPr>
            </a:p>
          </p:txBody>
        </p:sp>
      </p:grpSp>
      <p:grpSp>
        <p:nvGrpSpPr>
          <p:cNvPr id="10" name="Group 9"/>
          <p:cNvGrpSpPr/>
          <p:nvPr/>
        </p:nvGrpSpPr>
        <p:grpSpPr>
          <a:xfrm>
            <a:off x="3573116" y="1778074"/>
            <a:ext cx="1675993" cy="620569"/>
            <a:chOff x="368310" y="2859291"/>
            <a:chExt cx="1466861" cy="916788"/>
          </a:xfrm>
        </p:grpSpPr>
        <p:sp>
          <p:nvSpPr>
            <p:cNvPr id="11" name="Rounded Rectangle 10"/>
            <p:cNvSpPr/>
            <p:nvPr/>
          </p:nvSpPr>
          <p:spPr>
            <a:xfrm>
              <a:off x="368310" y="2859291"/>
              <a:ext cx="1466861" cy="916788"/>
            </a:xfrm>
            <a:prstGeom prst="roundRect">
              <a:avLst>
                <a:gd name="adj" fmla="val 10000"/>
              </a:avLst>
            </a:prstGeom>
            <a:ln>
              <a:solidFill>
                <a:srgbClr val="FF3300"/>
              </a:solidFill>
            </a:ln>
          </p:spPr>
          <p:style>
            <a:lnRef idx="1">
              <a:scrgbClr r="0" g="0" b="0"/>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2" name="Rounded Rectangle 6"/>
            <p:cNvSpPr/>
            <p:nvPr/>
          </p:nvSpPr>
          <p:spPr>
            <a:xfrm>
              <a:off x="395162" y="2886143"/>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Apache Flume</a:t>
              </a:r>
              <a:endParaRPr lang="vi-VN" sz="1800" kern="1200" dirty="0"/>
            </a:p>
          </p:txBody>
        </p:sp>
      </p:grpSp>
      <p:grpSp>
        <p:nvGrpSpPr>
          <p:cNvPr id="15" name="Group 14"/>
          <p:cNvGrpSpPr/>
          <p:nvPr/>
        </p:nvGrpSpPr>
        <p:grpSpPr>
          <a:xfrm>
            <a:off x="685799" y="2499123"/>
            <a:ext cx="1645312" cy="588634"/>
            <a:chOff x="2660281" y="1713305"/>
            <a:chExt cx="1466861" cy="916788"/>
          </a:xfrm>
        </p:grpSpPr>
        <p:sp>
          <p:nvSpPr>
            <p:cNvPr id="19" name="Rounded Rectangle 18"/>
            <p:cNvSpPr/>
            <p:nvPr/>
          </p:nvSpPr>
          <p:spPr>
            <a:xfrm>
              <a:off x="2660281" y="1713305"/>
              <a:ext cx="1466861" cy="916788"/>
            </a:xfrm>
            <a:prstGeom prst="roundRect">
              <a:avLst>
                <a:gd name="adj" fmla="val 10000"/>
              </a:avLst>
            </a:prstGeom>
            <a:solidFill>
              <a:srgbClr val="00B08E">
                <a:alpha val="90000"/>
              </a:srgbClr>
            </a:solidFill>
            <a:ln>
              <a:solidFill>
                <a:srgbClr val="00B050"/>
              </a:solidFill>
            </a:ln>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0" name="Rounded Rectangle 4"/>
            <p:cNvSpPr/>
            <p:nvPr/>
          </p:nvSpPr>
          <p:spPr>
            <a:xfrm>
              <a:off x="2687133" y="1740157"/>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Apache Storm</a:t>
              </a:r>
              <a:endParaRPr lang="vi-VN" sz="1800" b="1" kern="1200" dirty="0">
                <a:solidFill>
                  <a:schemeClr val="bg1"/>
                </a:solidFill>
              </a:endParaRPr>
            </a:p>
          </p:txBody>
        </p:sp>
      </p:grpSp>
      <p:grpSp>
        <p:nvGrpSpPr>
          <p:cNvPr id="16" name="Group 15"/>
          <p:cNvGrpSpPr/>
          <p:nvPr/>
        </p:nvGrpSpPr>
        <p:grpSpPr>
          <a:xfrm>
            <a:off x="3573116" y="2499123"/>
            <a:ext cx="1645312" cy="588634"/>
            <a:chOff x="2660281" y="2859291"/>
            <a:chExt cx="1466861" cy="916788"/>
          </a:xfrm>
        </p:grpSpPr>
        <p:sp>
          <p:nvSpPr>
            <p:cNvPr id="17" name="Rounded Rectangle 16"/>
            <p:cNvSpPr/>
            <p:nvPr/>
          </p:nvSpPr>
          <p:spPr>
            <a:xfrm>
              <a:off x="2660281" y="2859291"/>
              <a:ext cx="1466861" cy="916788"/>
            </a:xfrm>
            <a:prstGeom prst="roundRect">
              <a:avLst>
                <a:gd name="adj" fmla="val 10000"/>
              </a:avLst>
            </a:prstGeom>
            <a:ln>
              <a:solidFill>
                <a:srgbClr val="00B050"/>
              </a:solidFill>
            </a:ln>
          </p:spPr>
          <p:style>
            <a:lnRef idx="1">
              <a:scrgbClr r="0" g="0" b="0"/>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Rounded Rectangle 6"/>
            <p:cNvSpPr/>
            <p:nvPr/>
          </p:nvSpPr>
          <p:spPr>
            <a:xfrm>
              <a:off x="2687133" y="2886143"/>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Apache </a:t>
              </a:r>
              <a:r>
                <a:rPr lang="en-US" sz="1800" kern="1200" dirty="0" err="1" smtClean="0"/>
                <a:t>Samza</a:t>
              </a:r>
              <a:endParaRPr lang="vi-VN" sz="1800" kern="1200" dirty="0"/>
            </a:p>
          </p:txBody>
        </p:sp>
      </p:grpSp>
      <p:grpSp>
        <p:nvGrpSpPr>
          <p:cNvPr id="21" name="Group 20"/>
          <p:cNvGrpSpPr/>
          <p:nvPr/>
        </p:nvGrpSpPr>
        <p:grpSpPr>
          <a:xfrm>
            <a:off x="685799" y="3235708"/>
            <a:ext cx="1675993" cy="541162"/>
            <a:chOff x="4952251" y="1713305"/>
            <a:chExt cx="1466861" cy="916788"/>
          </a:xfrm>
        </p:grpSpPr>
        <p:sp>
          <p:nvSpPr>
            <p:cNvPr id="25" name="Rounded Rectangle 24"/>
            <p:cNvSpPr/>
            <p:nvPr/>
          </p:nvSpPr>
          <p:spPr>
            <a:xfrm>
              <a:off x="4952251" y="1713305"/>
              <a:ext cx="1466861" cy="916788"/>
            </a:xfrm>
            <a:prstGeom prst="roundRect">
              <a:avLst>
                <a:gd name="adj" fmla="val 10000"/>
              </a:avLst>
            </a:prstGeom>
            <a:solidFill>
              <a:srgbClr val="00B0F0">
                <a:alpha val="90000"/>
              </a:srgbClr>
            </a:solidFill>
            <a:ln>
              <a:solidFill>
                <a:srgbClr val="00B0F0"/>
              </a:solidFill>
            </a:ln>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6" name="Rounded Rectangle 4"/>
            <p:cNvSpPr/>
            <p:nvPr/>
          </p:nvSpPr>
          <p:spPr>
            <a:xfrm>
              <a:off x="4979103" y="1740157"/>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bg1"/>
                  </a:solidFill>
                </a:rPr>
                <a:t>RedisDB</a:t>
              </a:r>
              <a:endParaRPr lang="vi-VN" sz="1800" b="1" kern="1200" dirty="0">
                <a:solidFill>
                  <a:schemeClr val="bg1"/>
                </a:solidFill>
              </a:endParaRPr>
            </a:p>
          </p:txBody>
        </p:sp>
      </p:grpSp>
      <p:grpSp>
        <p:nvGrpSpPr>
          <p:cNvPr id="22" name="Group 21"/>
          <p:cNvGrpSpPr/>
          <p:nvPr/>
        </p:nvGrpSpPr>
        <p:grpSpPr>
          <a:xfrm>
            <a:off x="3573116" y="3235708"/>
            <a:ext cx="1675993" cy="541162"/>
            <a:chOff x="4952251" y="2859291"/>
            <a:chExt cx="1466861" cy="916788"/>
          </a:xfrm>
        </p:grpSpPr>
        <p:sp>
          <p:nvSpPr>
            <p:cNvPr id="23" name="Rounded Rectangle 22"/>
            <p:cNvSpPr/>
            <p:nvPr/>
          </p:nvSpPr>
          <p:spPr>
            <a:xfrm>
              <a:off x="4952251" y="2859291"/>
              <a:ext cx="1466861" cy="916788"/>
            </a:xfrm>
            <a:prstGeom prst="roundRect">
              <a:avLst>
                <a:gd name="adj" fmla="val 10000"/>
              </a:avLst>
            </a:prstGeom>
            <a:ln>
              <a:solidFill>
                <a:srgbClr val="00B0F0"/>
              </a:solidFill>
            </a:ln>
          </p:spPr>
          <p:style>
            <a:lnRef idx="1">
              <a:scrgbClr r="0" g="0" b="0"/>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4" name="Rounded Rectangle 6"/>
            <p:cNvSpPr/>
            <p:nvPr/>
          </p:nvSpPr>
          <p:spPr>
            <a:xfrm>
              <a:off x="4979103" y="2886143"/>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MongoDB</a:t>
              </a:r>
              <a:endParaRPr lang="vi-VN" sz="1800" kern="1200" dirty="0">
                <a:solidFill>
                  <a:schemeClr val="tx1"/>
                </a:solidFill>
              </a:endParaRPr>
            </a:p>
          </p:txBody>
        </p:sp>
      </p:grpSp>
      <p:grpSp>
        <p:nvGrpSpPr>
          <p:cNvPr id="27" name="Group 26"/>
          <p:cNvGrpSpPr/>
          <p:nvPr/>
        </p:nvGrpSpPr>
        <p:grpSpPr>
          <a:xfrm>
            <a:off x="685799" y="3935192"/>
            <a:ext cx="1675993" cy="583799"/>
            <a:chOff x="7244222" y="1713305"/>
            <a:chExt cx="1466861" cy="916788"/>
          </a:xfrm>
        </p:grpSpPr>
        <p:sp>
          <p:nvSpPr>
            <p:cNvPr id="31" name="Rounded Rectangle 30"/>
            <p:cNvSpPr/>
            <p:nvPr/>
          </p:nvSpPr>
          <p:spPr>
            <a:xfrm>
              <a:off x="7244222" y="1713305"/>
              <a:ext cx="1466861" cy="916788"/>
            </a:xfrm>
            <a:prstGeom prst="roundRect">
              <a:avLst>
                <a:gd name="adj" fmla="val 10000"/>
              </a:avLst>
            </a:prstGeom>
            <a:solidFill>
              <a:srgbClr val="FF5050">
                <a:alpha val="90000"/>
              </a:srgbClr>
            </a:solidFill>
            <a:ln>
              <a:solidFill>
                <a:srgbClr val="FF7C80"/>
              </a:solidFill>
            </a:ln>
          </p:spPr>
          <p:style>
            <a:lnRef idx="1">
              <a:scrgbClr r="0" g="0" b="0"/>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32" name="Rounded Rectangle 4"/>
            <p:cNvSpPr/>
            <p:nvPr/>
          </p:nvSpPr>
          <p:spPr>
            <a:xfrm>
              <a:off x="7271074" y="1740157"/>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bg1"/>
                  </a:solidFill>
                </a:rPr>
                <a:t>NodeJS</a:t>
              </a:r>
              <a:endParaRPr lang="vi-VN" sz="1800" b="1" kern="1200" dirty="0">
                <a:solidFill>
                  <a:schemeClr val="bg1"/>
                </a:solidFill>
              </a:endParaRPr>
            </a:p>
          </p:txBody>
        </p:sp>
      </p:grpSp>
      <p:grpSp>
        <p:nvGrpSpPr>
          <p:cNvPr id="28" name="Group 27"/>
          <p:cNvGrpSpPr/>
          <p:nvPr/>
        </p:nvGrpSpPr>
        <p:grpSpPr>
          <a:xfrm>
            <a:off x="3573116" y="3935192"/>
            <a:ext cx="1675993" cy="583799"/>
            <a:chOff x="7244222" y="2859291"/>
            <a:chExt cx="1466861" cy="916788"/>
          </a:xfrm>
        </p:grpSpPr>
        <p:sp>
          <p:nvSpPr>
            <p:cNvPr id="29" name="Rounded Rectangle 28"/>
            <p:cNvSpPr/>
            <p:nvPr/>
          </p:nvSpPr>
          <p:spPr>
            <a:xfrm>
              <a:off x="7244222" y="2859291"/>
              <a:ext cx="1466861" cy="916788"/>
            </a:xfrm>
            <a:prstGeom prst="roundRect">
              <a:avLst>
                <a:gd name="adj" fmla="val 10000"/>
              </a:avLst>
            </a:prstGeom>
            <a:ln>
              <a:solidFill>
                <a:srgbClr val="FF7C80"/>
              </a:solidFill>
            </a:ln>
          </p:spPr>
          <p:style>
            <a:lnRef idx="1">
              <a:scrgbClr r="0" g="0" b="0"/>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0" name="Rounded Rectangle 6"/>
            <p:cNvSpPr/>
            <p:nvPr/>
          </p:nvSpPr>
          <p:spPr>
            <a:xfrm>
              <a:off x="7271074" y="2886143"/>
              <a:ext cx="1413157" cy="8630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Java Web</a:t>
              </a:r>
              <a:endParaRPr lang="vi-VN" sz="1800" kern="1200" dirty="0"/>
            </a:p>
          </p:txBody>
        </p:sp>
      </p:grpSp>
      <p:sp>
        <p:nvSpPr>
          <p:cNvPr id="34" name="TextBox 33"/>
          <p:cNvSpPr txBox="1"/>
          <p:nvPr/>
        </p:nvSpPr>
        <p:spPr>
          <a:xfrm>
            <a:off x="2722288" y="1918802"/>
            <a:ext cx="490331" cy="461665"/>
          </a:xfrm>
          <a:prstGeom prst="rect">
            <a:avLst/>
          </a:prstGeom>
          <a:noFill/>
        </p:spPr>
        <p:txBody>
          <a:bodyPr wrap="square" rtlCol="0">
            <a:spAutoFit/>
          </a:bodyPr>
          <a:lstStyle/>
          <a:p>
            <a:r>
              <a:rPr lang="en-US" dirty="0" smtClean="0"/>
              <a:t>&amp;</a:t>
            </a:r>
            <a:endParaRPr lang="vi-VN" dirty="0"/>
          </a:p>
        </p:txBody>
      </p:sp>
      <p:sp>
        <p:nvSpPr>
          <p:cNvPr id="35" name="TextBox 34"/>
          <p:cNvSpPr txBox="1"/>
          <p:nvPr/>
        </p:nvSpPr>
        <p:spPr>
          <a:xfrm>
            <a:off x="2722288" y="2618404"/>
            <a:ext cx="490331" cy="461665"/>
          </a:xfrm>
          <a:prstGeom prst="rect">
            <a:avLst/>
          </a:prstGeom>
          <a:noFill/>
        </p:spPr>
        <p:txBody>
          <a:bodyPr wrap="square" rtlCol="0">
            <a:spAutoFit/>
          </a:bodyPr>
          <a:lstStyle/>
          <a:p>
            <a:r>
              <a:rPr lang="en-US" dirty="0" smtClean="0"/>
              <a:t>&amp;</a:t>
            </a:r>
            <a:endParaRPr lang="vi-VN" dirty="0"/>
          </a:p>
        </p:txBody>
      </p:sp>
      <p:sp>
        <p:nvSpPr>
          <p:cNvPr id="36" name="TextBox 35"/>
          <p:cNvSpPr txBox="1"/>
          <p:nvPr/>
        </p:nvSpPr>
        <p:spPr>
          <a:xfrm>
            <a:off x="2722287" y="3318006"/>
            <a:ext cx="490331" cy="461665"/>
          </a:xfrm>
          <a:prstGeom prst="rect">
            <a:avLst/>
          </a:prstGeom>
          <a:noFill/>
        </p:spPr>
        <p:txBody>
          <a:bodyPr wrap="square" rtlCol="0">
            <a:spAutoFit/>
          </a:bodyPr>
          <a:lstStyle/>
          <a:p>
            <a:r>
              <a:rPr lang="en-US" dirty="0" smtClean="0"/>
              <a:t>&amp;</a:t>
            </a:r>
            <a:endParaRPr lang="vi-VN" dirty="0"/>
          </a:p>
        </p:txBody>
      </p:sp>
      <p:sp>
        <p:nvSpPr>
          <p:cNvPr id="37" name="TextBox 36"/>
          <p:cNvSpPr txBox="1"/>
          <p:nvPr/>
        </p:nvSpPr>
        <p:spPr>
          <a:xfrm>
            <a:off x="2714627" y="3981178"/>
            <a:ext cx="490331" cy="461665"/>
          </a:xfrm>
          <a:prstGeom prst="rect">
            <a:avLst/>
          </a:prstGeom>
          <a:noFill/>
        </p:spPr>
        <p:txBody>
          <a:bodyPr wrap="square" rtlCol="0">
            <a:spAutoFit/>
          </a:bodyPr>
          <a:lstStyle/>
          <a:p>
            <a:r>
              <a:rPr lang="en-US" dirty="0" smtClean="0"/>
              <a:t>&amp;</a:t>
            </a:r>
            <a:endParaRPr lang="vi-VN" dirty="0"/>
          </a:p>
        </p:txBody>
      </p:sp>
      <p:cxnSp>
        <p:nvCxnSpPr>
          <p:cNvPr id="39" name="Straight Arrow Connector 38"/>
          <p:cNvCxnSpPr/>
          <p:nvPr/>
        </p:nvCxnSpPr>
        <p:spPr bwMode="auto">
          <a:xfrm>
            <a:off x="5618922" y="2088358"/>
            <a:ext cx="980661" cy="0"/>
          </a:xfrm>
          <a:prstGeom prst="straightConnector1">
            <a:avLst/>
          </a:prstGeom>
          <a:ln>
            <a:prstDash val="dash"/>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bwMode="auto">
          <a:xfrm>
            <a:off x="5618921" y="2768076"/>
            <a:ext cx="980661" cy="0"/>
          </a:xfrm>
          <a:prstGeom prst="straightConnector1">
            <a:avLst/>
          </a:prstGeom>
          <a:ln>
            <a:prstDash val="dash"/>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p:nvPr/>
        </p:nvCxnSpPr>
        <p:spPr bwMode="auto">
          <a:xfrm>
            <a:off x="5618920" y="3480925"/>
            <a:ext cx="980661" cy="0"/>
          </a:xfrm>
          <a:prstGeom prst="straightConnector1">
            <a:avLst/>
          </a:prstGeom>
          <a:ln>
            <a:prstDash val="dash"/>
            <a:headEnd type="none" w="med" len="med"/>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p:cNvCxnSpPr/>
          <p:nvPr/>
        </p:nvCxnSpPr>
        <p:spPr bwMode="auto">
          <a:xfrm>
            <a:off x="5618920" y="4212010"/>
            <a:ext cx="980661" cy="0"/>
          </a:xfrm>
          <a:prstGeom prst="straightConnector1">
            <a:avLst/>
          </a:prstGeom>
          <a:ln>
            <a:prstDash val="dash"/>
            <a:headEnd type="none" w="med" len="me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8092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4" grpId="0"/>
      <p:bldP spid="35"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Phối hợp xử lý và cấu hình dịch vụ</a:t>
            </a:r>
            <a:endParaRPr lang="vi-VN" dirty="0"/>
          </a:p>
        </p:txBody>
      </p:sp>
      <p:sp>
        <p:nvSpPr>
          <p:cNvPr id="3" name="Content Placeholder 2"/>
          <p:cNvSpPr>
            <a:spLocks noGrp="1"/>
          </p:cNvSpPr>
          <p:nvPr>
            <p:ph idx="1"/>
          </p:nvPr>
        </p:nvSpPr>
        <p:spPr/>
        <p:txBody>
          <a:bodyPr/>
          <a:lstStyle/>
          <a:p>
            <a:pPr marL="463550" indent="-463550">
              <a:buFont typeface="Wingdings" panose="05000000000000000000" pitchFamily="2" charset="2"/>
              <a:buChar char="ü"/>
            </a:pPr>
            <a:r>
              <a:rPr lang="en-US" dirty="0" smtClean="0"/>
              <a:t>Vấn đề trong việc  duy trì hoạt động đồng thời và trao đổi thông tin giữa các nodes của hệ thống:</a:t>
            </a:r>
          </a:p>
        </p:txBody>
      </p:sp>
      <p:graphicFrame>
        <p:nvGraphicFramePr>
          <p:cNvPr id="9" name="Diagram 8"/>
          <p:cNvGraphicFramePr/>
          <p:nvPr>
            <p:extLst>
              <p:ext uri="{D42A27DB-BD31-4B8C-83A1-F6EECF244321}">
                <p14:modId xmlns:p14="http://schemas.microsoft.com/office/powerpoint/2010/main" val="1919342992"/>
              </p:ext>
            </p:extLst>
          </p:nvPr>
        </p:nvGraphicFramePr>
        <p:xfrm>
          <a:off x="825500" y="2752188"/>
          <a:ext cx="76327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Explosion 1 10"/>
          <p:cNvSpPr/>
          <p:nvPr/>
        </p:nvSpPr>
        <p:spPr bwMode="auto">
          <a:xfrm>
            <a:off x="2110667" y="2211706"/>
            <a:ext cx="4922666" cy="3425188"/>
          </a:xfrm>
          <a:prstGeom prst="irregularSeal1">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2800" b="1" i="0" u="none" strike="noStrike" cap="none" normalizeH="0" baseline="0" dirty="0" smtClean="0">
                <a:ln>
                  <a:noFill/>
                </a:ln>
                <a:solidFill>
                  <a:srgbClr val="E64E23"/>
                </a:solidFill>
                <a:effectLst/>
                <a:latin typeface="Arial" pitchFamily="-110" charset="0"/>
                <a:ea typeface="ＭＳ Ｐゴシック" pitchFamily="-110" charset="-128"/>
                <a:cs typeface="ＭＳ Ｐゴシック" pitchFamily="-110" charset="-128"/>
              </a:rPr>
              <a:t>Apache </a:t>
            </a:r>
            <a:r>
              <a:rPr kumimoji="0" lang="en-US" sz="2800" b="1" i="0" u="none" strike="noStrike" cap="none" normalizeH="0" baseline="0" dirty="0" err="1" smtClean="0">
                <a:ln>
                  <a:noFill/>
                </a:ln>
                <a:solidFill>
                  <a:srgbClr val="E64E23"/>
                </a:solidFill>
                <a:effectLst/>
                <a:latin typeface="Arial" pitchFamily="-110" charset="0"/>
                <a:ea typeface="ＭＳ Ｐゴシック" pitchFamily="-110" charset="-128"/>
                <a:cs typeface="ＭＳ Ｐゴシック" pitchFamily="-110" charset="-128"/>
              </a:rPr>
              <a:t>ZooKeeper</a:t>
            </a:r>
            <a:endParaRPr kumimoji="0" lang="vi-VN" sz="2400" b="1" i="0" u="none" strike="noStrike" cap="none" normalizeH="0" baseline="0" dirty="0">
              <a:ln>
                <a:noFill/>
              </a:ln>
              <a:solidFill>
                <a:srgbClr val="E64E23"/>
              </a:solidFill>
              <a:effectLst/>
              <a:latin typeface="Arial" pitchFamily="-110" charset="0"/>
              <a:ea typeface="ＭＳ Ｐゴシック" pitchFamily="-110" charset="-128"/>
              <a:cs typeface="ＭＳ Ｐゴシック" pitchFamily="-110" charset="-128"/>
            </a:endParaRPr>
          </a:p>
        </p:txBody>
      </p:sp>
      <p:sp>
        <p:nvSpPr>
          <p:cNvPr id="12" name="TextBox 11"/>
          <p:cNvSpPr txBox="1"/>
          <p:nvPr/>
        </p:nvSpPr>
        <p:spPr>
          <a:xfrm>
            <a:off x="452987" y="6096000"/>
            <a:ext cx="4189865" cy="292388"/>
          </a:xfrm>
          <a:prstGeom prst="rect">
            <a:avLst/>
          </a:prstGeom>
          <a:noFill/>
        </p:spPr>
        <p:txBody>
          <a:bodyPr wrap="none" rtlCol="0">
            <a:spAutoFit/>
          </a:bodyPr>
          <a:lstStyle/>
          <a:p>
            <a:r>
              <a:rPr lang="en-US" sz="1300" dirty="0" smtClean="0">
                <a:solidFill>
                  <a:srgbClr val="0000FF"/>
                </a:solidFill>
              </a:rPr>
              <a:t>[3]  </a:t>
            </a:r>
            <a:r>
              <a:rPr lang="en-US" sz="1300" dirty="0">
                <a:solidFill>
                  <a:srgbClr val="0000FF"/>
                </a:solidFill>
              </a:rPr>
              <a:t>Apache </a:t>
            </a:r>
            <a:r>
              <a:rPr lang="en-US" sz="1300" dirty="0" smtClean="0">
                <a:solidFill>
                  <a:srgbClr val="0000FF"/>
                </a:solidFill>
              </a:rPr>
              <a:t>Zookeeper</a:t>
            </a:r>
            <a:r>
              <a:rPr lang="en-US" sz="1300" dirty="0">
                <a:solidFill>
                  <a:srgbClr val="0000FF"/>
                </a:solidFill>
              </a:rPr>
              <a:t>: https://zookeeper.apache.org/</a:t>
            </a:r>
            <a:endParaRPr lang="vi-VN" sz="1300" dirty="0">
              <a:solidFill>
                <a:srgbClr val="0000FF"/>
              </a:solidFill>
            </a:endParaRPr>
          </a:p>
        </p:txBody>
      </p:sp>
    </p:spTree>
    <p:extLst>
      <p:ext uri="{BB962C8B-B14F-4D97-AF65-F5344CB8AC3E}">
        <p14:creationId xmlns:p14="http://schemas.microsoft.com/office/powerpoint/2010/main" val="21194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437322"/>
            <a:ext cx="7772400" cy="781878"/>
          </a:xfrm>
          <a:prstGeom prst="rect">
            <a:avLst/>
          </a:prstGeom>
        </p:spPr>
        <p:txBody>
          <a:bodyPr/>
          <a:lstStyle>
            <a:lvl1pPr algn="ctr" rtl="0" eaLnBrk="0" fontAlgn="base" hangingPunct="0">
              <a:spcBef>
                <a:spcPct val="0"/>
              </a:spcBef>
              <a:spcAft>
                <a:spcPct val="0"/>
              </a:spcAft>
              <a:defRPr sz="4400">
                <a:solidFill>
                  <a:srgbClr val="333333"/>
                </a:solidFill>
                <a:latin typeface="+mj-lt"/>
                <a:ea typeface="+mj-ea"/>
                <a:cs typeface="+mj-cs"/>
              </a:defRPr>
            </a:lvl1pPr>
            <a:lvl2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6pPr>
            <a:lvl7pPr marL="9144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7pPr>
            <a:lvl8pPr marL="13716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8pPr>
            <a:lvl9pPr marL="1828800" algn="ctr" rtl="0" fontAlgn="base">
              <a:spcBef>
                <a:spcPct val="0"/>
              </a:spcBef>
              <a:spcAft>
                <a:spcPct val="0"/>
              </a:spcAft>
              <a:defRPr sz="4400">
                <a:solidFill>
                  <a:srgbClr val="333333"/>
                </a:solidFill>
                <a:latin typeface="Arial" pitchFamily="-110" charset="0"/>
                <a:ea typeface="ＭＳ Ｐゴシック" pitchFamily="-110" charset="-128"/>
                <a:cs typeface="ＭＳ Ｐゴシック" pitchFamily="-110" charset="-128"/>
              </a:defRPr>
            </a:lvl9pPr>
          </a:lstStyle>
          <a:p>
            <a:pPr algn="l"/>
            <a:r>
              <a:rPr lang="en-US" sz="3000" kern="0" dirty="0" smtClean="0"/>
              <a:t>Hệ thống phân tích Data Stream</a:t>
            </a:r>
            <a:endParaRPr lang="vi-VN" sz="3000" kern="0" dirty="0"/>
          </a:p>
        </p:txBody>
      </p:sp>
      <p:sp>
        <p:nvSpPr>
          <p:cNvPr id="3" name="Can 2"/>
          <p:cNvSpPr/>
          <p:nvPr/>
        </p:nvSpPr>
        <p:spPr>
          <a:xfrm>
            <a:off x="1418423" y="3360444"/>
            <a:ext cx="859972" cy="46565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1200" dirty="0"/>
              <a:t>Data Source 1</a:t>
            </a:r>
          </a:p>
        </p:txBody>
      </p:sp>
      <p:sp>
        <p:nvSpPr>
          <p:cNvPr id="4" name="Rectangle 3"/>
          <p:cNvSpPr/>
          <p:nvPr/>
        </p:nvSpPr>
        <p:spPr>
          <a:xfrm>
            <a:off x="2637622" y="2299013"/>
            <a:ext cx="1197733" cy="2888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5" name="Can 4"/>
          <p:cNvSpPr/>
          <p:nvPr/>
        </p:nvSpPr>
        <p:spPr>
          <a:xfrm>
            <a:off x="1418422" y="4225860"/>
            <a:ext cx="859972" cy="46565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1200" dirty="0"/>
              <a:t>Data Source n</a:t>
            </a:r>
          </a:p>
        </p:txBody>
      </p:sp>
      <p:sp>
        <p:nvSpPr>
          <p:cNvPr id="6" name="Rounded Rectangle 5"/>
          <p:cNvSpPr/>
          <p:nvPr/>
        </p:nvSpPr>
        <p:spPr>
          <a:xfrm>
            <a:off x="2759392" y="3224336"/>
            <a:ext cx="957943" cy="40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350" dirty="0"/>
              <a:t>Broker 1</a:t>
            </a:r>
          </a:p>
        </p:txBody>
      </p:sp>
      <p:sp>
        <p:nvSpPr>
          <p:cNvPr id="7" name="Rounded Rectangle 6"/>
          <p:cNvSpPr/>
          <p:nvPr/>
        </p:nvSpPr>
        <p:spPr>
          <a:xfrm>
            <a:off x="2759392" y="3887225"/>
            <a:ext cx="957943" cy="404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350" dirty="0"/>
              <a:t>Broker 2</a:t>
            </a:r>
          </a:p>
        </p:txBody>
      </p:sp>
      <p:sp>
        <p:nvSpPr>
          <p:cNvPr id="8" name="Rounded Rectangle 7"/>
          <p:cNvSpPr/>
          <p:nvPr/>
        </p:nvSpPr>
        <p:spPr>
          <a:xfrm>
            <a:off x="2759392" y="4538967"/>
            <a:ext cx="957943" cy="4156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350" dirty="0"/>
              <a:t>Broker 3</a:t>
            </a:r>
          </a:p>
        </p:txBody>
      </p:sp>
      <p:sp>
        <p:nvSpPr>
          <p:cNvPr id="9" name="TextBox 8"/>
          <p:cNvSpPr txBox="1"/>
          <p:nvPr/>
        </p:nvSpPr>
        <p:spPr>
          <a:xfrm>
            <a:off x="2757365" y="2299013"/>
            <a:ext cx="970853" cy="7155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350" dirty="0"/>
              <a:t>Kafka Single Node</a:t>
            </a:r>
            <a:endParaRPr lang="vi-VN" sz="1350" dirty="0"/>
          </a:p>
        </p:txBody>
      </p:sp>
      <p:cxnSp>
        <p:nvCxnSpPr>
          <p:cNvPr id="10" name="Straight Arrow Connector 9"/>
          <p:cNvCxnSpPr>
            <a:stCxn id="3" idx="4"/>
            <a:endCxn id="6" idx="1"/>
          </p:cNvCxnSpPr>
          <p:nvPr/>
        </p:nvCxnSpPr>
        <p:spPr>
          <a:xfrm flipV="1">
            <a:off x="2278394" y="3426601"/>
            <a:ext cx="480998" cy="166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3" idx="4"/>
          </p:cNvCxnSpPr>
          <p:nvPr/>
        </p:nvCxnSpPr>
        <p:spPr>
          <a:xfrm>
            <a:off x="2278394" y="3593272"/>
            <a:ext cx="480995" cy="4656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5" idx="4"/>
          </p:cNvCxnSpPr>
          <p:nvPr/>
        </p:nvCxnSpPr>
        <p:spPr>
          <a:xfrm flipV="1">
            <a:off x="2278394" y="3476585"/>
            <a:ext cx="478971" cy="9821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2284218" y="4449570"/>
            <a:ext cx="473147" cy="2407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2276368" y="4098344"/>
            <a:ext cx="480997" cy="3478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3919725" y="2299012"/>
            <a:ext cx="2725866" cy="2888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16" name="Rectangle 15"/>
          <p:cNvSpPr/>
          <p:nvPr/>
        </p:nvSpPr>
        <p:spPr>
          <a:xfrm>
            <a:off x="4039468" y="3396038"/>
            <a:ext cx="1058942" cy="6217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17" name="Rectangle 16"/>
          <p:cNvSpPr/>
          <p:nvPr/>
        </p:nvSpPr>
        <p:spPr>
          <a:xfrm>
            <a:off x="5147397" y="2375426"/>
            <a:ext cx="979714" cy="12693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18" name="Can 17"/>
          <p:cNvSpPr/>
          <p:nvPr/>
        </p:nvSpPr>
        <p:spPr>
          <a:xfrm>
            <a:off x="5207269" y="3143776"/>
            <a:ext cx="859972" cy="440337"/>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RedisDB</a:t>
            </a:r>
          </a:p>
        </p:txBody>
      </p:sp>
      <p:sp>
        <p:nvSpPr>
          <p:cNvPr id="19" name="Rounded Rectangle 18"/>
          <p:cNvSpPr/>
          <p:nvPr/>
        </p:nvSpPr>
        <p:spPr>
          <a:xfrm>
            <a:off x="5158282" y="2496807"/>
            <a:ext cx="957943" cy="440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Supervisor 1</a:t>
            </a:r>
          </a:p>
        </p:txBody>
      </p:sp>
      <p:sp>
        <p:nvSpPr>
          <p:cNvPr id="20" name="Rectangle 19"/>
          <p:cNvSpPr/>
          <p:nvPr/>
        </p:nvSpPr>
        <p:spPr>
          <a:xfrm>
            <a:off x="5161699" y="3790744"/>
            <a:ext cx="979714" cy="133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21" name="Can 20"/>
          <p:cNvSpPr/>
          <p:nvPr/>
        </p:nvSpPr>
        <p:spPr>
          <a:xfrm>
            <a:off x="5207266" y="3880846"/>
            <a:ext cx="859972" cy="46565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RedisDB</a:t>
            </a:r>
          </a:p>
        </p:txBody>
      </p:sp>
      <p:sp>
        <p:nvSpPr>
          <p:cNvPr id="22" name="Rounded Rectangle 21"/>
          <p:cNvSpPr/>
          <p:nvPr/>
        </p:nvSpPr>
        <p:spPr>
          <a:xfrm>
            <a:off x="5207267" y="4561966"/>
            <a:ext cx="919844" cy="4656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Supervisor 2</a:t>
            </a:r>
          </a:p>
        </p:txBody>
      </p:sp>
      <p:cxnSp>
        <p:nvCxnSpPr>
          <p:cNvPr id="23" name="Straight Arrow Connector 22"/>
          <p:cNvCxnSpPr/>
          <p:nvPr/>
        </p:nvCxnSpPr>
        <p:spPr>
          <a:xfrm flipH="1" flipV="1">
            <a:off x="5651556" y="4355336"/>
            <a:ext cx="15633" cy="241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endCxn id="18" idx="1"/>
          </p:cNvCxnSpPr>
          <p:nvPr/>
        </p:nvCxnSpPr>
        <p:spPr>
          <a:xfrm>
            <a:off x="5633814" y="2945979"/>
            <a:ext cx="3441" cy="1977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9" idx="1"/>
            <a:endCxn id="6" idx="3"/>
          </p:cNvCxnSpPr>
          <p:nvPr/>
        </p:nvCxnSpPr>
        <p:spPr>
          <a:xfrm flipH="1">
            <a:off x="3717335" y="2716976"/>
            <a:ext cx="1440947" cy="7096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22" idx="1"/>
            <a:endCxn id="8" idx="3"/>
          </p:cNvCxnSpPr>
          <p:nvPr/>
        </p:nvCxnSpPr>
        <p:spPr>
          <a:xfrm flipH="1" flipV="1">
            <a:off x="3717333" y="4746804"/>
            <a:ext cx="1489932" cy="479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21" idx="1"/>
          </p:cNvCxnSpPr>
          <p:nvPr/>
        </p:nvCxnSpPr>
        <p:spPr>
          <a:xfrm flipV="1">
            <a:off x="5637252" y="3575599"/>
            <a:ext cx="13646" cy="3052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8" name="Rectangle 27"/>
          <p:cNvSpPr/>
          <p:nvPr/>
        </p:nvSpPr>
        <p:spPr>
          <a:xfrm>
            <a:off x="6765334" y="3476584"/>
            <a:ext cx="979714" cy="133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29" name="Can 28"/>
          <p:cNvSpPr/>
          <p:nvPr/>
        </p:nvSpPr>
        <p:spPr>
          <a:xfrm>
            <a:off x="6810901" y="3566685"/>
            <a:ext cx="859972" cy="46565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RedisDB</a:t>
            </a:r>
          </a:p>
        </p:txBody>
      </p:sp>
      <p:sp>
        <p:nvSpPr>
          <p:cNvPr id="30" name="Rounded Rectangle 29"/>
          <p:cNvSpPr/>
          <p:nvPr/>
        </p:nvSpPr>
        <p:spPr>
          <a:xfrm>
            <a:off x="6810901" y="4247805"/>
            <a:ext cx="919844" cy="4656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NodeJS Server</a:t>
            </a:r>
          </a:p>
        </p:txBody>
      </p:sp>
      <p:cxnSp>
        <p:nvCxnSpPr>
          <p:cNvPr id="31" name="Straight Arrow Connector 30"/>
          <p:cNvCxnSpPr/>
          <p:nvPr/>
        </p:nvCxnSpPr>
        <p:spPr>
          <a:xfrm flipH="1" flipV="1">
            <a:off x="7255190" y="4041176"/>
            <a:ext cx="15633" cy="241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9" idx="2"/>
            <a:endCxn id="18" idx="4"/>
          </p:cNvCxnSpPr>
          <p:nvPr/>
        </p:nvCxnSpPr>
        <p:spPr>
          <a:xfrm flipH="1" flipV="1">
            <a:off x="6067241" y="3363944"/>
            <a:ext cx="743660" cy="4355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29" idx="2"/>
            <a:endCxn id="21" idx="4"/>
          </p:cNvCxnSpPr>
          <p:nvPr/>
        </p:nvCxnSpPr>
        <p:spPr>
          <a:xfrm flipH="1">
            <a:off x="6067238" y="3799513"/>
            <a:ext cx="743663" cy="3141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4056097" y="3486750"/>
            <a:ext cx="957943" cy="440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Nimbus</a:t>
            </a:r>
            <a:endParaRPr lang="vi-VN" sz="1200" dirty="0"/>
          </a:p>
        </p:txBody>
      </p:sp>
      <p:cxnSp>
        <p:nvCxnSpPr>
          <p:cNvPr id="35" name="Straight Arrow Connector 34"/>
          <p:cNvCxnSpPr>
            <a:stCxn id="16" idx="0"/>
          </p:cNvCxnSpPr>
          <p:nvPr/>
        </p:nvCxnSpPr>
        <p:spPr>
          <a:xfrm flipV="1">
            <a:off x="4568939" y="2754216"/>
            <a:ext cx="573315" cy="6418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a:off x="4529324" y="4037860"/>
            <a:ext cx="648008" cy="732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3930610" y="2388285"/>
            <a:ext cx="799094" cy="507831"/>
          </a:xfrm>
          <a:prstGeom prst="rect">
            <a:avLst/>
          </a:prstGeom>
          <a:noFill/>
        </p:spPr>
        <p:txBody>
          <a:bodyPr wrap="square" rtlCol="0">
            <a:spAutoFit/>
          </a:bodyPr>
          <a:lstStyle/>
          <a:p>
            <a:pPr algn="ctr"/>
            <a:r>
              <a:rPr lang="vi-VN" sz="1350" dirty="0">
                <a:latin typeface="Calibri" panose="020F0502020204030204" pitchFamily="34" charset="0"/>
              </a:rPr>
              <a:t>Storm Cluster</a:t>
            </a:r>
          </a:p>
        </p:txBody>
      </p:sp>
      <p:sp>
        <p:nvSpPr>
          <p:cNvPr id="38" name="Rectangle 37"/>
          <p:cNvSpPr/>
          <p:nvPr/>
        </p:nvSpPr>
        <p:spPr>
          <a:xfrm>
            <a:off x="4270134" y="1564366"/>
            <a:ext cx="2025051" cy="4834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Zookeeper Cluster</a:t>
            </a:r>
            <a:endParaRPr lang="vi-VN" sz="1350" dirty="0"/>
          </a:p>
        </p:txBody>
      </p:sp>
      <p:cxnSp>
        <p:nvCxnSpPr>
          <p:cNvPr id="39" name="Straight Arrow Connector 38"/>
          <p:cNvCxnSpPr>
            <a:stCxn id="15" idx="0"/>
            <a:endCxn id="38" idx="2"/>
          </p:cNvCxnSpPr>
          <p:nvPr/>
        </p:nvCxnSpPr>
        <p:spPr>
          <a:xfrm flipV="1">
            <a:off x="5282658" y="2047769"/>
            <a:ext cx="0" cy="25124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9" idx="0"/>
            <a:endCxn id="38" idx="1"/>
          </p:cNvCxnSpPr>
          <p:nvPr/>
        </p:nvCxnSpPr>
        <p:spPr>
          <a:xfrm flipV="1">
            <a:off x="3242792" y="1806068"/>
            <a:ext cx="1027342" cy="49294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nvGrpSpPr>
          <p:cNvPr id="41" name="Group 5"/>
          <p:cNvGrpSpPr/>
          <p:nvPr/>
        </p:nvGrpSpPr>
        <p:grpSpPr>
          <a:xfrm>
            <a:off x="873815" y="5359963"/>
            <a:ext cx="7737871" cy="613395"/>
            <a:chOff x="868200" y="4967287"/>
            <a:chExt cx="8019547" cy="665163"/>
          </a:xfrm>
          <a:blipFill>
            <a:blip r:embed="rId2"/>
            <a:tile tx="0" ty="0" sx="100000" sy="100000" flip="none" algn="tl"/>
          </a:blipFill>
        </p:grpSpPr>
        <p:sp>
          <p:nvSpPr>
            <p:cNvPr id="42"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Thỏa 3 tính chất của một Streaming System</a:t>
              </a:r>
            </a:p>
          </p:txBody>
        </p:sp>
        <p:grpSp>
          <p:nvGrpSpPr>
            <p:cNvPr id="43" name="Group 46"/>
            <p:cNvGrpSpPr/>
            <p:nvPr/>
          </p:nvGrpSpPr>
          <p:grpSpPr>
            <a:xfrm>
              <a:off x="868200" y="4967287"/>
              <a:ext cx="762000" cy="665163"/>
              <a:chOff x="624360" y="1659192"/>
              <a:chExt cx="762000" cy="665163"/>
            </a:xfrm>
            <a:grpFill/>
          </p:grpSpPr>
          <p:grpSp>
            <p:nvGrpSpPr>
              <p:cNvPr id="44" name="Group 3"/>
              <p:cNvGrpSpPr>
                <a:grpSpLocks/>
              </p:cNvGrpSpPr>
              <p:nvPr/>
            </p:nvGrpSpPr>
            <p:grpSpPr bwMode="auto">
              <a:xfrm>
                <a:off x="624360" y="1659192"/>
                <a:ext cx="762000" cy="665163"/>
                <a:chOff x="1110" y="2656"/>
                <a:chExt cx="1549" cy="1351"/>
              </a:xfrm>
              <a:grpFill/>
            </p:grpSpPr>
            <p:sp>
              <p:nvSpPr>
                <p:cNvPr id="46"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47"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48"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45" name="Text Box 13"/>
              <p:cNvSpPr txBox="1">
                <a:spLocks noChangeArrowheads="1"/>
              </p:cNvSpPr>
              <p:nvPr/>
            </p:nvSpPr>
            <p:spPr bwMode="gray">
              <a:xfrm>
                <a:off x="811174" y="1735392"/>
                <a:ext cx="366303" cy="457200"/>
              </a:xfrm>
              <a:prstGeom prst="rect">
                <a:avLst/>
              </a:prstGeom>
              <a:grpFill/>
              <a:ln w="9525" algn="ctr">
                <a:noFill/>
                <a:miter lim="800000"/>
                <a:headEnd/>
                <a:tailEnd/>
              </a:ln>
            </p:spPr>
            <p:txBody>
              <a:bodyPr wrap="square">
                <a:spAutoFit/>
              </a:bodyPr>
              <a:lstStyle/>
              <a:p>
                <a:pPr algn="ctr" eaLnBrk="0" hangingPunct="0"/>
                <a:r>
                  <a:rPr lang="en-US" sz="2400" dirty="0">
                    <a:latin typeface="Arial" charset="0"/>
                  </a:rPr>
                  <a:t>1</a:t>
                </a:r>
              </a:p>
            </p:txBody>
          </p:sp>
        </p:grpSp>
      </p:grpSp>
      <p:grpSp>
        <p:nvGrpSpPr>
          <p:cNvPr id="49" name="Group 5"/>
          <p:cNvGrpSpPr/>
          <p:nvPr/>
        </p:nvGrpSpPr>
        <p:grpSpPr>
          <a:xfrm>
            <a:off x="884733" y="6062406"/>
            <a:ext cx="7737871" cy="613395"/>
            <a:chOff x="868200" y="4967287"/>
            <a:chExt cx="8019547" cy="665163"/>
          </a:xfrm>
          <a:blipFill>
            <a:blip r:embed="rId2"/>
            <a:tile tx="0" ty="0" sx="100000" sy="100000" flip="none" algn="tl"/>
          </a:blipFill>
        </p:grpSpPr>
        <p:sp>
          <p:nvSpPr>
            <p:cNvPr id="50"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Ứng dụng </a:t>
              </a:r>
              <a:r>
                <a:rPr lang="en-US" sz="2200" dirty="0" err="1" smtClean="0">
                  <a:solidFill>
                    <a:schemeClr val="tx1"/>
                  </a:solidFill>
                </a:rPr>
                <a:t>Redis</a:t>
              </a:r>
              <a:r>
                <a:rPr lang="en-US" sz="2200" dirty="0" smtClean="0">
                  <a:solidFill>
                    <a:schemeClr val="tx1"/>
                  </a:solidFill>
                </a:rPr>
                <a:t> Cluster</a:t>
              </a:r>
            </a:p>
          </p:txBody>
        </p:sp>
        <p:grpSp>
          <p:nvGrpSpPr>
            <p:cNvPr id="51" name="Group 46"/>
            <p:cNvGrpSpPr/>
            <p:nvPr/>
          </p:nvGrpSpPr>
          <p:grpSpPr>
            <a:xfrm>
              <a:off x="868200" y="4967287"/>
              <a:ext cx="762000" cy="665163"/>
              <a:chOff x="624360" y="1659192"/>
              <a:chExt cx="762000" cy="665163"/>
            </a:xfrm>
            <a:grpFill/>
          </p:grpSpPr>
          <p:grpSp>
            <p:nvGrpSpPr>
              <p:cNvPr id="52" name="Group 3"/>
              <p:cNvGrpSpPr>
                <a:grpSpLocks/>
              </p:cNvGrpSpPr>
              <p:nvPr/>
            </p:nvGrpSpPr>
            <p:grpSpPr bwMode="auto">
              <a:xfrm>
                <a:off x="624360" y="1659192"/>
                <a:ext cx="762000" cy="665163"/>
                <a:chOff x="1110" y="2656"/>
                <a:chExt cx="1549" cy="1351"/>
              </a:xfrm>
              <a:grpFill/>
            </p:grpSpPr>
            <p:sp>
              <p:nvSpPr>
                <p:cNvPr id="54"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55"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53"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2</a:t>
                </a:r>
                <a:endParaRPr lang="en-US" sz="2400" dirty="0">
                  <a:latin typeface="Arial" charset="0"/>
                </a:endParaRPr>
              </a:p>
            </p:txBody>
          </p:sp>
        </p:grpSp>
      </p:grpSp>
      <p:pic>
        <p:nvPicPr>
          <p:cNvPr id="57" name="Picture 56" descr="side_GreenIdea.jpg"/>
          <p:cNvPicPr>
            <a:picLocks noChangeAspect="1"/>
          </p:cNvPicPr>
          <p:nvPr/>
        </p:nvPicPr>
        <p:blipFill>
          <a:blip r:embed="rId3"/>
          <a:stretch>
            <a:fillRect/>
          </a:stretch>
        </p:blipFill>
        <p:spPr>
          <a:xfrm>
            <a:off x="8458200" y="437322"/>
            <a:ext cx="500860" cy="538596"/>
          </a:xfrm>
          <a:prstGeom prst="rect">
            <a:avLst/>
          </a:prstGeom>
        </p:spPr>
      </p:pic>
    </p:spTree>
    <p:extLst>
      <p:ext uri="{BB962C8B-B14F-4D97-AF65-F5344CB8AC3E}">
        <p14:creationId xmlns:p14="http://schemas.microsoft.com/office/powerpoint/2010/main" val="328771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76200"/>
            <a:ext cx="8097983" cy="1143000"/>
          </a:xfrm>
        </p:spPr>
        <p:txBody>
          <a:bodyPr/>
          <a:lstStyle/>
          <a:p>
            <a:r>
              <a:rPr lang="en-US" dirty="0" smtClean="0"/>
              <a:t>Tính chất của hệ thống phân tích Data Stream</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595081"/>
              </p:ext>
            </p:extLst>
          </p:nvPr>
        </p:nvGraphicFramePr>
        <p:xfrm>
          <a:off x="685800" y="1752600"/>
          <a:ext cx="7957589" cy="2865120"/>
        </p:xfrm>
        <a:graphic>
          <a:graphicData uri="http://schemas.openxmlformats.org/drawingml/2006/table">
            <a:tbl>
              <a:tblPr firstRow="1" bandRow="1">
                <a:tableStyleId>{5C22544A-7EE6-4342-B048-85BDC9FD1C3A}</a:tableStyleId>
              </a:tblPr>
              <a:tblGrid>
                <a:gridCol w="616527"/>
                <a:gridCol w="1870364"/>
                <a:gridCol w="1878676"/>
                <a:gridCol w="1736437"/>
                <a:gridCol w="116840"/>
                <a:gridCol w="1738745"/>
              </a:tblGrid>
              <a:tr h="370840">
                <a:tc rowSpan="2">
                  <a:txBody>
                    <a:bodyPr/>
                    <a:lstStyle/>
                    <a:p>
                      <a:pPr algn="ctr"/>
                      <a:r>
                        <a:rPr lang="vi-VN" dirty="0" smtClean="0"/>
                        <a:t>STT</a:t>
                      </a:r>
                      <a:endParaRPr lang="vi-VN" dirty="0"/>
                    </a:p>
                  </a:txBody>
                  <a:tcPr/>
                </a:tc>
                <a:tc rowSpan="2">
                  <a:txBody>
                    <a:bodyPr/>
                    <a:lstStyle/>
                    <a:p>
                      <a:pPr algn="ctr"/>
                      <a:r>
                        <a:rPr lang="vi-VN" dirty="0" smtClean="0"/>
                        <a:t>Framework</a:t>
                      </a:r>
                      <a:endParaRPr lang="vi-VN" dirty="0"/>
                    </a:p>
                  </a:txBody>
                  <a:tcPr/>
                </a:tc>
                <a:tc gridSpan="4">
                  <a:txBody>
                    <a:bodyPr/>
                    <a:lstStyle/>
                    <a:p>
                      <a:pPr algn="ctr"/>
                      <a:r>
                        <a:rPr lang="vi-VN" dirty="0" smtClean="0"/>
                        <a:t>Tính</a:t>
                      </a:r>
                      <a:r>
                        <a:rPr lang="vi-VN" baseline="0" dirty="0" smtClean="0"/>
                        <a:t> chất</a:t>
                      </a:r>
                      <a:endParaRPr lang="vi-VN" dirty="0"/>
                    </a:p>
                  </a:txBody>
                  <a:tcPr/>
                </a:tc>
                <a:tc hMerge="1">
                  <a:txBody>
                    <a:bodyPr/>
                    <a:lstStyle/>
                    <a:p>
                      <a:endParaRPr lang="vi-VN"/>
                    </a:p>
                  </a:txBody>
                  <a:tcPr/>
                </a:tc>
                <a:tc hMerge="1">
                  <a:txBody>
                    <a:bodyPr/>
                    <a:lstStyle/>
                    <a:p>
                      <a:endParaRPr lang="vi-VN"/>
                    </a:p>
                  </a:txBody>
                  <a:tcPr/>
                </a:tc>
                <a:tc hMerge="1">
                  <a:txBody>
                    <a:bodyPr/>
                    <a:lstStyle/>
                    <a:p>
                      <a:endParaRPr lang="vi-VN" dirty="0"/>
                    </a:p>
                  </a:txBody>
                  <a:tcPr/>
                </a:tc>
              </a:tr>
              <a:tr h="370840">
                <a:tc vMerge="1">
                  <a:txBody>
                    <a:bodyPr/>
                    <a:lstStyle/>
                    <a:p>
                      <a:endParaRPr lang="vi-VN" dirty="0"/>
                    </a:p>
                  </a:txBody>
                  <a:tcPr/>
                </a:tc>
                <a:tc vMerge="1">
                  <a:txBody>
                    <a:bodyPr/>
                    <a:lstStyle/>
                    <a:p>
                      <a:endParaRPr lang="vi-VN" dirty="0"/>
                    </a:p>
                  </a:txBody>
                  <a:tcPr/>
                </a:tc>
                <a:tc>
                  <a:txBody>
                    <a:bodyPr/>
                    <a:lstStyle/>
                    <a:p>
                      <a:pPr algn="ctr"/>
                      <a:r>
                        <a:rPr lang="vi-VN" b="1" dirty="0" smtClean="0"/>
                        <a:t>High</a:t>
                      </a:r>
                      <a:r>
                        <a:rPr lang="vi-VN" b="1" baseline="0" dirty="0" smtClean="0"/>
                        <a:t> Avalability</a:t>
                      </a:r>
                      <a:endParaRPr lang="vi-VN" b="1" dirty="0"/>
                    </a:p>
                  </a:txBody>
                  <a:tcPr/>
                </a:tc>
                <a:tc>
                  <a:txBody>
                    <a:bodyPr/>
                    <a:lstStyle/>
                    <a:p>
                      <a:pPr algn="ctr"/>
                      <a:r>
                        <a:rPr lang="vi-VN" b="1" dirty="0" smtClean="0"/>
                        <a:t>Low</a:t>
                      </a:r>
                      <a:r>
                        <a:rPr lang="vi-VN" b="1" baseline="0" dirty="0" smtClean="0"/>
                        <a:t> Latency</a:t>
                      </a:r>
                      <a:endParaRPr lang="vi-VN" b="1" dirty="0"/>
                    </a:p>
                  </a:txBody>
                  <a:tcPr/>
                </a:tc>
                <a:tc gridSpan="2">
                  <a:txBody>
                    <a:bodyPr/>
                    <a:lstStyle/>
                    <a:p>
                      <a:pPr algn="ctr"/>
                      <a:r>
                        <a:rPr lang="vi-VN" b="1" dirty="0" smtClean="0"/>
                        <a:t>Horizontal Scalability</a:t>
                      </a:r>
                      <a:endParaRPr lang="vi-VN" b="1" dirty="0"/>
                    </a:p>
                  </a:txBody>
                  <a:tcPr/>
                </a:tc>
                <a:tc hMerge="1">
                  <a:txBody>
                    <a:bodyPr/>
                    <a:lstStyle/>
                    <a:p>
                      <a:endParaRPr lang="vi-VN"/>
                    </a:p>
                  </a:txBody>
                  <a:tcPr/>
                </a:tc>
              </a:tr>
              <a:tr h="370840">
                <a:tc>
                  <a:txBody>
                    <a:bodyPr/>
                    <a:lstStyle/>
                    <a:p>
                      <a:pPr algn="ctr"/>
                      <a:r>
                        <a:rPr lang="vi-VN" dirty="0" smtClean="0"/>
                        <a:t>1</a:t>
                      </a:r>
                      <a:endParaRPr lang="vi-VN" dirty="0"/>
                    </a:p>
                  </a:txBody>
                  <a:tcPr/>
                </a:tc>
                <a:tc>
                  <a:txBody>
                    <a:bodyPr/>
                    <a:lstStyle/>
                    <a:p>
                      <a:pPr algn="ctr"/>
                      <a:r>
                        <a:rPr lang="en-US" b="1" i="1" dirty="0" smtClean="0"/>
                        <a:t>Kafka</a:t>
                      </a:r>
                      <a:endParaRPr lang="vi-VN" b="1"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hMerge="1">
                  <a:txBody>
                    <a:bodyPr/>
                    <a:lstStyle/>
                    <a:p>
                      <a:endParaRPr lang="vi-VN"/>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r>
              <a:tr h="370840">
                <a:tc>
                  <a:txBody>
                    <a:bodyPr/>
                    <a:lstStyle/>
                    <a:p>
                      <a:pPr algn="ctr"/>
                      <a:r>
                        <a:rPr lang="vi-VN" dirty="0" smtClean="0"/>
                        <a:t>2</a:t>
                      </a:r>
                      <a:endParaRPr lang="vi-VN" dirty="0"/>
                    </a:p>
                  </a:txBody>
                  <a:tcPr/>
                </a:tc>
                <a:tc>
                  <a:txBody>
                    <a:bodyPr/>
                    <a:lstStyle/>
                    <a:p>
                      <a:pPr algn="ctr"/>
                      <a:r>
                        <a:rPr lang="en-US" b="1" i="1" dirty="0" smtClean="0"/>
                        <a:t>Storm</a:t>
                      </a:r>
                      <a:endParaRPr lang="vi-VN" b="1"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hMerge="1">
                  <a:txBody>
                    <a:bodyPr/>
                    <a:lstStyle/>
                    <a:p>
                      <a:endParaRPr lang="vi-VN"/>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r>
              <a:tr h="370840">
                <a:tc>
                  <a:txBody>
                    <a:bodyPr/>
                    <a:lstStyle/>
                    <a:p>
                      <a:pPr algn="ctr"/>
                      <a:r>
                        <a:rPr lang="vi-VN" dirty="0" smtClean="0"/>
                        <a:t>3</a:t>
                      </a:r>
                      <a:endParaRPr lang="vi-VN" dirty="0"/>
                    </a:p>
                  </a:txBody>
                  <a:tcPr/>
                </a:tc>
                <a:tc>
                  <a:txBody>
                    <a:bodyPr/>
                    <a:lstStyle/>
                    <a:p>
                      <a:pPr algn="ctr"/>
                      <a:r>
                        <a:rPr lang="en-US" b="1" i="1" dirty="0" smtClean="0"/>
                        <a:t>Zookeeper</a:t>
                      </a:r>
                      <a:endParaRPr lang="vi-VN" b="1"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hMerge="1">
                  <a:txBody>
                    <a:bodyPr/>
                    <a:lstStyle/>
                    <a:p>
                      <a:endParaRPr lang="vi-VN"/>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r>
              <a:tr h="370840">
                <a:tc>
                  <a:txBody>
                    <a:bodyPr/>
                    <a:lstStyle/>
                    <a:p>
                      <a:pPr algn="ctr"/>
                      <a:r>
                        <a:rPr lang="vi-VN" dirty="0" smtClean="0"/>
                        <a:t>4</a:t>
                      </a:r>
                      <a:endParaRPr lang="vi-VN" dirty="0"/>
                    </a:p>
                  </a:txBody>
                  <a:tcPr/>
                </a:tc>
                <a:tc>
                  <a:txBody>
                    <a:bodyPr/>
                    <a:lstStyle/>
                    <a:p>
                      <a:pPr algn="ctr"/>
                      <a:r>
                        <a:rPr lang="en-US" b="1" i="1" dirty="0" err="1" smtClean="0"/>
                        <a:t>Redis</a:t>
                      </a:r>
                      <a:endParaRPr lang="vi-VN" b="1"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hMerge="1">
                  <a:txBody>
                    <a:bodyPr/>
                    <a:lstStyle/>
                    <a:p>
                      <a:endParaRPr lang="vi-VN"/>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r>
              <a:tr h="370840">
                <a:tc>
                  <a:txBody>
                    <a:bodyPr/>
                    <a:lstStyle/>
                    <a:p>
                      <a:pPr algn="ctr"/>
                      <a:r>
                        <a:rPr lang="vi-VN" dirty="0" smtClean="0"/>
                        <a:t>5</a:t>
                      </a:r>
                      <a:endParaRPr lang="vi-VN" dirty="0"/>
                    </a:p>
                  </a:txBody>
                  <a:tcPr/>
                </a:tc>
                <a:tc>
                  <a:txBody>
                    <a:bodyPr/>
                    <a:lstStyle/>
                    <a:p>
                      <a:pPr algn="ctr"/>
                      <a:r>
                        <a:rPr lang="en-US" b="1" i="1" dirty="0" err="1" smtClean="0"/>
                        <a:t>Nodejs</a:t>
                      </a:r>
                      <a:endParaRPr lang="vi-VN" b="1"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hMerge="1">
                  <a:txBody>
                    <a:bodyPr/>
                    <a:lstStyle/>
                    <a:p>
                      <a:endParaRPr lang="vi-VN"/>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r>
            </a:tbl>
          </a:graphicData>
        </a:graphic>
      </p:graphicFrame>
      <p:grpSp>
        <p:nvGrpSpPr>
          <p:cNvPr id="8" name="Group 5"/>
          <p:cNvGrpSpPr/>
          <p:nvPr/>
        </p:nvGrpSpPr>
        <p:grpSpPr>
          <a:xfrm>
            <a:off x="865854" y="5041308"/>
            <a:ext cx="7737871" cy="613395"/>
            <a:chOff x="868200" y="4967287"/>
            <a:chExt cx="8019547" cy="665163"/>
          </a:xfrm>
          <a:blipFill>
            <a:blip r:embed="rId2"/>
            <a:tile tx="0" ty="0" sx="100000" sy="100000" flip="none" algn="tl"/>
          </a:blipFill>
        </p:grpSpPr>
        <p:sp>
          <p:nvSpPr>
            <p:cNvPr id="9"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rgbClr val="C00000"/>
                  </a:solidFill>
                </a:rPr>
                <a:t>Thỏa 3 tính chất của một Streaming System</a:t>
              </a:r>
            </a:p>
          </p:txBody>
        </p:sp>
        <p:grpSp>
          <p:nvGrpSpPr>
            <p:cNvPr id="10" name="Group 46"/>
            <p:cNvGrpSpPr/>
            <p:nvPr/>
          </p:nvGrpSpPr>
          <p:grpSpPr>
            <a:xfrm>
              <a:off x="868200" y="4967287"/>
              <a:ext cx="762000" cy="665163"/>
              <a:chOff x="624360" y="1659192"/>
              <a:chExt cx="762000" cy="665163"/>
            </a:xfrm>
            <a:grpFill/>
          </p:grpSpPr>
          <p:grpSp>
            <p:nvGrpSpPr>
              <p:cNvPr id="11" name="Group 3"/>
              <p:cNvGrpSpPr>
                <a:grpSpLocks/>
              </p:cNvGrpSpPr>
              <p:nvPr/>
            </p:nvGrpSpPr>
            <p:grpSpPr bwMode="auto">
              <a:xfrm>
                <a:off x="624360" y="1659192"/>
                <a:ext cx="762000" cy="665163"/>
                <a:chOff x="1110" y="2656"/>
                <a:chExt cx="1549" cy="1351"/>
              </a:xfrm>
              <a:grpFill/>
            </p:grpSpPr>
            <p:sp>
              <p:nvSpPr>
                <p:cNvPr id="13"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solidFill>
                      <a:srgbClr val="C00000"/>
                    </a:solidFill>
                  </a:endParaRPr>
                </a:p>
              </p:txBody>
            </p:sp>
            <p:sp>
              <p:nvSpPr>
                <p:cNvPr id="14"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solidFill>
                      <a:srgbClr val="C00000"/>
                    </a:solidFill>
                  </a:endParaRPr>
                </a:p>
              </p:txBody>
            </p:sp>
            <p:sp>
              <p:nvSpPr>
                <p:cNvPr id="15"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solidFill>
                      <a:srgbClr val="C00000"/>
                    </a:solidFill>
                  </a:endParaRPr>
                </a:p>
              </p:txBody>
            </p:sp>
          </p:grpSp>
          <p:sp>
            <p:nvSpPr>
              <p:cNvPr id="12"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sz="2400" dirty="0">
                    <a:solidFill>
                      <a:srgbClr val="C00000"/>
                    </a:solidFill>
                    <a:latin typeface="Arial" charset="0"/>
                  </a:rPr>
                  <a:t>1</a:t>
                </a:r>
              </a:p>
            </p:txBody>
          </p:sp>
        </p:grpSp>
      </p:grpSp>
    </p:spTree>
    <p:extLst>
      <p:ext uri="{BB962C8B-B14F-4D97-AF65-F5344CB8AC3E}">
        <p14:creationId xmlns:p14="http://schemas.microsoft.com/office/powerpoint/2010/main" val="382797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Nội dung trình bày</a:t>
            </a:r>
            <a:endParaRPr lang="en-US" dirty="0"/>
          </a:p>
        </p:txBody>
      </p:sp>
      <p:grpSp>
        <p:nvGrpSpPr>
          <p:cNvPr id="16" name="Group 15"/>
          <p:cNvGrpSpPr/>
          <p:nvPr/>
        </p:nvGrpSpPr>
        <p:grpSpPr>
          <a:xfrm>
            <a:off x="517574" y="1546652"/>
            <a:ext cx="7940626" cy="511078"/>
            <a:chOff x="1066800" y="1600200"/>
            <a:chExt cx="7767484" cy="665163"/>
          </a:xfrm>
        </p:grpSpPr>
        <p:grpSp>
          <p:nvGrpSpPr>
            <p:cNvPr id="5" name="Group 3"/>
            <p:cNvGrpSpPr>
              <a:grpSpLocks/>
            </p:cNvGrpSpPr>
            <p:nvPr/>
          </p:nvGrpSpPr>
          <p:grpSpPr bwMode="auto">
            <a:xfrm>
              <a:off x="1066800" y="1600200"/>
              <a:ext cx="762000" cy="665163"/>
              <a:chOff x="1110" y="2656"/>
              <a:chExt cx="1549" cy="1351"/>
            </a:xfrm>
          </p:grpSpPr>
          <p:sp>
            <p:nvSpPr>
              <p:cNvPr id="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solidFill>
                <a:srgbClr val="FF6600"/>
              </a:solid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9" name="Line 11"/>
            <p:cNvSpPr>
              <a:spLocks noChangeShapeType="1"/>
            </p:cNvSpPr>
            <p:nvPr/>
          </p:nvSpPr>
          <p:spPr bwMode="auto">
            <a:xfrm flipV="1">
              <a:off x="1708150" y="2182761"/>
              <a:ext cx="7126134" cy="4814"/>
            </a:xfrm>
            <a:prstGeom prst="line">
              <a:avLst/>
            </a:prstGeom>
            <a:noFill/>
            <a:ln w="25400">
              <a:solidFill>
                <a:srgbClr val="FF9900"/>
              </a:solidFill>
              <a:prstDash val="sysDot"/>
              <a:round/>
              <a:headEnd/>
              <a:tailEnd type="oval" w="med" len="med"/>
            </a:ln>
          </p:spPr>
          <p:txBody>
            <a:bodyPr wrap="none" anchor="ctr"/>
            <a:lstStyle/>
            <a:p>
              <a:endParaRPr lang="en-US"/>
            </a:p>
          </p:txBody>
        </p:sp>
        <p:sp>
          <p:nvSpPr>
            <p:cNvPr id="10" name="Text Box 12"/>
            <p:cNvSpPr txBox="1">
              <a:spLocks noChangeArrowheads="1"/>
            </p:cNvSpPr>
            <p:nvPr/>
          </p:nvSpPr>
          <p:spPr bwMode="auto">
            <a:xfrm>
              <a:off x="1961535" y="1600200"/>
              <a:ext cx="4396403" cy="430887"/>
            </a:xfrm>
            <a:prstGeom prst="rect">
              <a:avLst/>
            </a:prstGeom>
            <a:noFill/>
            <a:ln w="9525" algn="ctr">
              <a:noFill/>
              <a:miter lim="800000"/>
              <a:headEnd/>
              <a:tailEnd/>
            </a:ln>
            <a:effectLst/>
          </p:spPr>
          <p:txBody>
            <a:bodyPr wrap="square">
              <a:spAutoFit/>
            </a:bodyPr>
            <a:lstStyle/>
            <a:p>
              <a:pPr eaLnBrk="0" hangingPunct="0">
                <a:defRPr/>
              </a:pPr>
              <a:r>
                <a:rPr lang="en-US" sz="2200" dirty="0" err="1" smtClean="0">
                  <a:latin typeface="+mj-lt"/>
                  <a:cs typeface="Times New Roman" pitchFamily="18" charset="0"/>
                </a:rPr>
                <a:t>Giới</a:t>
              </a:r>
              <a:r>
                <a:rPr lang="en-US" sz="2200" dirty="0" smtClean="0">
                  <a:latin typeface="+mj-lt"/>
                  <a:cs typeface="Times New Roman" pitchFamily="18" charset="0"/>
                </a:rPr>
                <a:t> </a:t>
              </a:r>
              <a:r>
                <a:rPr lang="en-US" sz="2200" dirty="0" err="1" smtClean="0">
                  <a:latin typeface="+mj-lt"/>
                  <a:cs typeface="Times New Roman" pitchFamily="18" charset="0"/>
                </a:rPr>
                <a:t>thiệu</a:t>
              </a:r>
              <a:r>
                <a:rPr lang="en-US" sz="2200" dirty="0" smtClean="0">
                  <a:latin typeface="+mj-lt"/>
                  <a:cs typeface="Times New Roman" pitchFamily="18" charset="0"/>
                </a:rPr>
                <a:t> </a:t>
              </a:r>
              <a:r>
                <a:rPr lang="en-US" sz="2200" dirty="0" err="1" smtClean="0">
                  <a:latin typeface="+mj-lt"/>
                  <a:cs typeface="Times New Roman" pitchFamily="18" charset="0"/>
                </a:rPr>
                <a:t>tổng</a:t>
              </a:r>
              <a:r>
                <a:rPr lang="en-US" sz="2200" dirty="0" smtClean="0">
                  <a:latin typeface="+mj-lt"/>
                  <a:cs typeface="Times New Roman" pitchFamily="18" charset="0"/>
                </a:rPr>
                <a:t> </a:t>
              </a:r>
              <a:r>
                <a:rPr lang="en-US" sz="2200" dirty="0" err="1" smtClean="0">
                  <a:latin typeface="+mj-lt"/>
                  <a:cs typeface="Times New Roman" pitchFamily="18" charset="0"/>
                </a:rPr>
                <a:t>quan</a:t>
              </a:r>
              <a:endParaRPr lang="en-US" sz="2200" dirty="0">
                <a:latin typeface="+mj-lt"/>
                <a:cs typeface="Times New Roman" pitchFamily="18" charset="0"/>
              </a:endParaRPr>
            </a:p>
          </p:txBody>
        </p:sp>
        <p:sp>
          <p:nvSpPr>
            <p:cNvPr id="11" name="Text Box 13"/>
            <p:cNvSpPr txBox="1">
              <a:spLocks noChangeArrowheads="1"/>
            </p:cNvSpPr>
            <p:nvPr/>
          </p:nvSpPr>
          <p:spPr bwMode="gray">
            <a:xfrm>
              <a:off x="1253614" y="1676400"/>
              <a:ext cx="366303" cy="457200"/>
            </a:xfrm>
            <a:prstGeom prst="rect">
              <a:avLst/>
            </a:prstGeom>
            <a:noFill/>
            <a:ln w="9525" algn="ctr">
              <a:noFill/>
              <a:miter lim="800000"/>
              <a:headEnd/>
              <a:tailEnd/>
            </a:ln>
          </p:spPr>
          <p:txBody>
            <a:bodyPr wrap="square">
              <a:spAutoFit/>
            </a:bodyPr>
            <a:lstStyle/>
            <a:p>
              <a:pPr algn="ctr" eaLnBrk="0" hangingPunct="0"/>
              <a:r>
                <a:rPr lang="en-US" sz="2400" dirty="0">
                  <a:latin typeface="Arial" charset="0"/>
                </a:rPr>
                <a:t>1</a:t>
              </a:r>
            </a:p>
          </p:txBody>
        </p:sp>
      </p:grpSp>
      <p:grpSp>
        <p:nvGrpSpPr>
          <p:cNvPr id="12" name="Group 11"/>
          <p:cNvGrpSpPr/>
          <p:nvPr/>
        </p:nvGrpSpPr>
        <p:grpSpPr>
          <a:xfrm>
            <a:off x="507746" y="2362712"/>
            <a:ext cx="7980828" cy="511078"/>
            <a:chOff x="1066800" y="1600200"/>
            <a:chExt cx="7806809" cy="665163"/>
          </a:xfrm>
        </p:grpSpPr>
        <p:grpSp>
          <p:nvGrpSpPr>
            <p:cNvPr id="13" name="Group 3"/>
            <p:cNvGrpSpPr>
              <a:grpSpLocks/>
            </p:cNvGrpSpPr>
            <p:nvPr/>
          </p:nvGrpSpPr>
          <p:grpSpPr bwMode="auto">
            <a:xfrm>
              <a:off x="1066800" y="1600200"/>
              <a:ext cx="762000" cy="665163"/>
              <a:chOff x="1110" y="2656"/>
              <a:chExt cx="1549" cy="1351"/>
            </a:xfrm>
          </p:grpSpPr>
          <p:sp>
            <p:nvSpPr>
              <p:cNvPr id="1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1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0" name="AutoShape 6"/>
              <p:cNvSpPr>
                <a:spLocks noChangeArrowheads="1"/>
              </p:cNvSpPr>
              <p:nvPr/>
            </p:nvSpPr>
            <p:spPr bwMode="gray">
              <a:xfrm>
                <a:off x="1200" y="2737"/>
                <a:ext cx="1349" cy="1167"/>
              </a:xfrm>
              <a:prstGeom prst="hexagon">
                <a:avLst>
                  <a:gd name="adj" fmla="val 28896"/>
                  <a:gd name="vf" fmla="val 115470"/>
                </a:avLst>
              </a:prstGeom>
              <a:solidFill>
                <a:srgbClr val="FF6600"/>
              </a:solid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14" name="Line 11"/>
            <p:cNvSpPr>
              <a:spLocks noChangeShapeType="1"/>
            </p:cNvSpPr>
            <p:nvPr/>
          </p:nvSpPr>
          <p:spPr bwMode="auto">
            <a:xfrm flipV="1">
              <a:off x="1708150" y="2182761"/>
              <a:ext cx="7126134" cy="4814"/>
            </a:xfrm>
            <a:prstGeom prst="line">
              <a:avLst/>
            </a:prstGeom>
            <a:noFill/>
            <a:ln w="25400">
              <a:solidFill>
                <a:srgbClr val="FF9900"/>
              </a:solidFill>
              <a:prstDash val="sysDot"/>
              <a:round/>
              <a:headEnd/>
              <a:tailEnd type="oval" w="med" len="med"/>
            </a:ln>
          </p:spPr>
          <p:txBody>
            <a:bodyPr wrap="none" anchor="ctr"/>
            <a:lstStyle/>
            <a:p>
              <a:endParaRPr lang="en-US"/>
            </a:p>
          </p:txBody>
        </p:sp>
        <p:sp>
          <p:nvSpPr>
            <p:cNvPr id="15" name="Text Box 12"/>
            <p:cNvSpPr txBox="1">
              <a:spLocks noChangeArrowheads="1"/>
            </p:cNvSpPr>
            <p:nvPr/>
          </p:nvSpPr>
          <p:spPr bwMode="auto">
            <a:xfrm>
              <a:off x="1961535" y="1600200"/>
              <a:ext cx="6912074" cy="430887"/>
            </a:xfrm>
            <a:prstGeom prst="rect">
              <a:avLst/>
            </a:prstGeom>
            <a:noFill/>
            <a:ln w="9525" algn="ctr">
              <a:noFill/>
              <a:miter lim="800000"/>
              <a:headEnd/>
              <a:tailEnd/>
            </a:ln>
            <a:effectLst/>
          </p:spPr>
          <p:txBody>
            <a:bodyPr wrap="square">
              <a:spAutoFit/>
            </a:bodyPr>
            <a:lstStyle/>
            <a:p>
              <a:pPr eaLnBrk="0" hangingPunct="0">
                <a:defRPr/>
              </a:pPr>
              <a:r>
                <a:rPr lang="en-US" sz="2200" dirty="0" smtClean="0">
                  <a:latin typeface="+mj-lt"/>
                  <a:cs typeface="Times New Roman" pitchFamily="18" charset="0"/>
                </a:rPr>
                <a:t>Đề xuất hệ thống phân tích Data Stream</a:t>
              </a:r>
              <a:endParaRPr lang="en-US" sz="2200" dirty="0">
                <a:latin typeface="+mj-lt"/>
                <a:cs typeface="Times New Roman" pitchFamily="18" charset="0"/>
              </a:endParaRPr>
            </a:p>
          </p:txBody>
        </p:sp>
        <p:sp>
          <p:nvSpPr>
            <p:cNvPr id="17" name="Text Box 13"/>
            <p:cNvSpPr txBox="1">
              <a:spLocks noChangeArrowheads="1"/>
            </p:cNvSpPr>
            <p:nvPr/>
          </p:nvSpPr>
          <p:spPr bwMode="gray">
            <a:xfrm>
              <a:off x="1253614" y="1676400"/>
              <a:ext cx="366303" cy="457200"/>
            </a:xfrm>
            <a:prstGeom prst="rect">
              <a:avLst/>
            </a:prstGeom>
            <a:noFill/>
            <a:ln w="9525" algn="ctr">
              <a:noFill/>
              <a:miter lim="800000"/>
              <a:headEnd/>
              <a:tailEnd/>
            </a:ln>
          </p:spPr>
          <p:txBody>
            <a:bodyPr wrap="square">
              <a:spAutoFit/>
            </a:bodyPr>
            <a:lstStyle/>
            <a:p>
              <a:pPr algn="ctr" eaLnBrk="0" hangingPunct="0"/>
              <a:r>
                <a:rPr lang="en-US" dirty="0">
                  <a:latin typeface="Arial" charset="0"/>
                </a:rPr>
                <a:t>2</a:t>
              </a:r>
              <a:endParaRPr lang="en-US" sz="2400" dirty="0">
                <a:latin typeface="Arial" charset="0"/>
              </a:endParaRPr>
            </a:p>
          </p:txBody>
        </p:sp>
      </p:grpSp>
      <p:grpSp>
        <p:nvGrpSpPr>
          <p:cNvPr id="21" name="Group 20"/>
          <p:cNvGrpSpPr/>
          <p:nvPr/>
        </p:nvGrpSpPr>
        <p:grpSpPr>
          <a:xfrm>
            <a:off x="512666" y="3237764"/>
            <a:ext cx="8237439" cy="511078"/>
            <a:chOff x="1066800" y="1600200"/>
            <a:chExt cx="8053493" cy="665163"/>
          </a:xfrm>
        </p:grpSpPr>
        <p:grpSp>
          <p:nvGrpSpPr>
            <p:cNvPr id="22" name="Group 3"/>
            <p:cNvGrpSpPr>
              <a:grpSpLocks/>
            </p:cNvGrpSpPr>
            <p:nvPr/>
          </p:nvGrpSpPr>
          <p:grpSpPr bwMode="auto">
            <a:xfrm>
              <a:off x="1066800" y="1600200"/>
              <a:ext cx="762000" cy="665163"/>
              <a:chOff x="1110" y="2656"/>
              <a:chExt cx="1549" cy="1351"/>
            </a:xfrm>
          </p:grpSpPr>
          <p:sp>
            <p:nvSpPr>
              <p:cNvPr id="2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2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8" name="AutoShape 6"/>
              <p:cNvSpPr>
                <a:spLocks noChangeArrowheads="1"/>
              </p:cNvSpPr>
              <p:nvPr/>
            </p:nvSpPr>
            <p:spPr bwMode="gray">
              <a:xfrm>
                <a:off x="1200" y="2737"/>
                <a:ext cx="1349" cy="1167"/>
              </a:xfrm>
              <a:prstGeom prst="hexagon">
                <a:avLst>
                  <a:gd name="adj" fmla="val 28896"/>
                  <a:gd name="vf" fmla="val 115470"/>
                </a:avLst>
              </a:prstGeom>
              <a:solidFill>
                <a:srgbClr val="FF6600"/>
              </a:solid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23" name="Line 11"/>
            <p:cNvSpPr>
              <a:spLocks noChangeShapeType="1"/>
            </p:cNvSpPr>
            <p:nvPr/>
          </p:nvSpPr>
          <p:spPr bwMode="auto">
            <a:xfrm flipV="1">
              <a:off x="1708150" y="2182761"/>
              <a:ext cx="7126134" cy="4814"/>
            </a:xfrm>
            <a:prstGeom prst="line">
              <a:avLst/>
            </a:prstGeom>
            <a:noFill/>
            <a:ln w="25400">
              <a:solidFill>
                <a:srgbClr val="FF9900"/>
              </a:solidFill>
              <a:prstDash val="sysDot"/>
              <a:round/>
              <a:headEnd/>
              <a:tailEnd type="oval" w="med" len="med"/>
            </a:ln>
          </p:spPr>
          <p:txBody>
            <a:bodyPr wrap="none" anchor="ctr"/>
            <a:lstStyle/>
            <a:p>
              <a:endParaRPr lang="en-US"/>
            </a:p>
          </p:txBody>
        </p:sp>
        <p:sp>
          <p:nvSpPr>
            <p:cNvPr id="24" name="Text Box 12"/>
            <p:cNvSpPr txBox="1">
              <a:spLocks noChangeArrowheads="1"/>
            </p:cNvSpPr>
            <p:nvPr/>
          </p:nvSpPr>
          <p:spPr bwMode="auto">
            <a:xfrm>
              <a:off x="1961535" y="1600200"/>
              <a:ext cx="7158758" cy="430887"/>
            </a:xfrm>
            <a:prstGeom prst="rect">
              <a:avLst/>
            </a:prstGeom>
            <a:noFill/>
            <a:ln w="9525" algn="ctr">
              <a:noFill/>
              <a:miter lim="800000"/>
              <a:headEnd/>
              <a:tailEnd/>
            </a:ln>
            <a:effectLst/>
          </p:spPr>
          <p:txBody>
            <a:bodyPr wrap="square">
              <a:spAutoFit/>
            </a:bodyPr>
            <a:lstStyle/>
            <a:p>
              <a:pPr eaLnBrk="0" hangingPunct="0">
                <a:defRPr/>
              </a:pPr>
              <a:r>
                <a:rPr lang="en-US" sz="2200" dirty="0" smtClean="0">
                  <a:latin typeface="+mj-lt"/>
                  <a:cs typeface="Times New Roman" pitchFamily="18" charset="0"/>
                </a:rPr>
                <a:t>Khai thác mẫu phổ biến trên Data Stream</a:t>
              </a:r>
              <a:endParaRPr lang="en-US" sz="2200" dirty="0">
                <a:latin typeface="+mj-lt"/>
                <a:cs typeface="Times New Roman" pitchFamily="18" charset="0"/>
              </a:endParaRPr>
            </a:p>
          </p:txBody>
        </p:sp>
        <p:sp>
          <p:nvSpPr>
            <p:cNvPr id="25" name="Text Box 13"/>
            <p:cNvSpPr txBox="1">
              <a:spLocks noChangeArrowheads="1"/>
            </p:cNvSpPr>
            <p:nvPr/>
          </p:nvSpPr>
          <p:spPr bwMode="gray">
            <a:xfrm>
              <a:off x="1253614" y="1676400"/>
              <a:ext cx="366303" cy="457200"/>
            </a:xfrm>
            <a:prstGeom prst="rect">
              <a:avLst/>
            </a:prstGeom>
            <a:noFill/>
            <a:ln w="9525" algn="ctr">
              <a:noFill/>
              <a:miter lim="800000"/>
              <a:headEnd/>
              <a:tailEnd/>
            </a:ln>
          </p:spPr>
          <p:txBody>
            <a:bodyPr wrap="square">
              <a:spAutoFit/>
            </a:bodyPr>
            <a:lstStyle/>
            <a:p>
              <a:pPr algn="ctr" eaLnBrk="0" hangingPunct="0"/>
              <a:r>
                <a:rPr lang="en-US" dirty="0" smtClean="0">
                  <a:latin typeface="Arial" charset="0"/>
                </a:rPr>
                <a:t>3</a:t>
              </a:r>
              <a:endParaRPr lang="en-US" sz="2400" dirty="0">
                <a:latin typeface="Arial" charset="0"/>
              </a:endParaRPr>
            </a:p>
          </p:txBody>
        </p:sp>
      </p:grpSp>
      <p:grpSp>
        <p:nvGrpSpPr>
          <p:cNvPr id="30" name="Group 29"/>
          <p:cNvGrpSpPr/>
          <p:nvPr/>
        </p:nvGrpSpPr>
        <p:grpSpPr>
          <a:xfrm>
            <a:off x="497914" y="4093189"/>
            <a:ext cx="7980828" cy="511078"/>
            <a:chOff x="1066800" y="1600200"/>
            <a:chExt cx="7806809" cy="665163"/>
          </a:xfrm>
        </p:grpSpPr>
        <p:grpSp>
          <p:nvGrpSpPr>
            <p:cNvPr id="31" name="Group 3"/>
            <p:cNvGrpSpPr>
              <a:grpSpLocks/>
            </p:cNvGrpSpPr>
            <p:nvPr/>
          </p:nvGrpSpPr>
          <p:grpSpPr bwMode="auto">
            <a:xfrm>
              <a:off x="1066800" y="1600200"/>
              <a:ext cx="762000" cy="665163"/>
              <a:chOff x="1110" y="2656"/>
              <a:chExt cx="1549" cy="1351"/>
            </a:xfrm>
          </p:grpSpPr>
          <p:sp>
            <p:nvSpPr>
              <p:cNvPr id="3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3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7" name="AutoShape 6"/>
              <p:cNvSpPr>
                <a:spLocks noChangeArrowheads="1"/>
              </p:cNvSpPr>
              <p:nvPr/>
            </p:nvSpPr>
            <p:spPr bwMode="gray">
              <a:xfrm>
                <a:off x="1200" y="2737"/>
                <a:ext cx="1349" cy="1167"/>
              </a:xfrm>
              <a:prstGeom prst="hexagon">
                <a:avLst>
                  <a:gd name="adj" fmla="val 28896"/>
                  <a:gd name="vf" fmla="val 115470"/>
                </a:avLst>
              </a:prstGeom>
              <a:solidFill>
                <a:srgbClr val="FF6600"/>
              </a:solid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32" name="Line 11"/>
            <p:cNvSpPr>
              <a:spLocks noChangeShapeType="1"/>
            </p:cNvSpPr>
            <p:nvPr/>
          </p:nvSpPr>
          <p:spPr bwMode="auto">
            <a:xfrm flipV="1">
              <a:off x="1708150" y="2182761"/>
              <a:ext cx="7126134" cy="4814"/>
            </a:xfrm>
            <a:prstGeom prst="line">
              <a:avLst/>
            </a:prstGeom>
            <a:noFill/>
            <a:ln w="25400">
              <a:solidFill>
                <a:srgbClr val="FF9900"/>
              </a:solidFill>
              <a:prstDash val="sysDot"/>
              <a:round/>
              <a:headEnd/>
              <a:tailEnd type="oval" w="med" len="med"/>
            </a:ln>
          </p:spPr>
          <p:txBody>
            <a:bodyPr wrap="none" anchor="ctr"/>
            <a:lstStyle/>
            <a:p>
              <a:endParaRPr lang="en-US"/>
            </a:p>
          </p:txBody>
        </p:sp>
        <p:sp>
          <p:nvSpPr>
            <p:cNvPr id="33" name="Text Box 12"/>
            <p:cNvSpPr txBox="1">
              <a:spLocks noChangeArrowheads="1"/>
            </p:cNvSpPr>
            <p:nvPr/>
          </p:nvSpPr>
          <p:spPr bwMode="auto">
            <a:xfrm>
              <a:off x="1961535" y="1600200"/>
              <a:ext cx="6912074" cy="430887"/>
            </a:xfrm>
            <a:prstGeom prst="rect">
              <a:avLst/>
            </a:prstGeom>
            <a:noFill/>
            <a:ln w="9525" algn="ctr">
              <a:noFill/>
              <a:miter lim="800000"/>
              <a:headEnd/>
              <a:tailEnd/>
            </a:ln>
            <a:effectLst/>
          </p:spPr>
          <p:txBody>
            <a:bodyPr wrap="square">
              <a:spAutoFit/>
            </a:bodyPr>
            <a:lstStyle/>
            <a:p>
              <a:pPr eaLnBrk="0" hangingPunct="0">
                <a:defRPr/>
              </a:pPr>
              <a:r>
                <a:rPr lang="en-US" sz="2200" dirty="0" smtClean="0">
                  <a:latin typeface="+mj-lt"/>
                  <a:cs typeface="Times New Roman" pitchFamily="18" charset="0"/>
                </a:rPr>
                <a:t>Cài đặt bộ thư viên tích hợp</a:t>
              </a:r>
              <a:endParaRPr lang="en-US" sz="2200" dirty="0">
                <a:latin typeface="+mj-lt"/>
                <a:cs typeface="Times New Roman" pitchFamily="18" charset="0"/>
              </a:endParaRPr>
            </a:p>
          </p:txBody>
        </p:sp>
        <p:sp>
          <p:nvSpPr>
            <p:cNvPr id="34" name="Text Box 13"/>
            <p:cNvSpPr txBox="1">
              <a:spLocks noChangeArrowheads="1"/>
            </p:cNvSpPr>
            <p:nvPr/>
          </p:nvSpPr>
          <p:spPr bwMode="gray">
            <a:xfrm>
              <a:off x="1253614" y="1676400"/>
              <a:ext cx="366303" cy="457200"/>
            </a:xfrm>
            <a:prstGeom prst="rect">
              <a:avLst/>
            </a:prstGeom>
            <a:noFill/>
            <a:ln w="9525" algn="ctr">
              <a:noFill/>
              <a:miter lim="800000"/>
              <a:headEnd/>
              <a:tailEnd/>
            </a:ln>
          </p:spPr>
          <p:txBody>
            <a:bodyPr wrap="square">
              <a:spAutoFit/>
            </a:bodyPr>
            <a:lstStyle/>
            <a:p>
              <a:pPr algn="ctr" eaLnBrk="0" hangingPunct="0"/>
              <a:r>
                <a:rPr lang="en-US" dirty="0" smtClean="0">
                  <a:latin typeface="Arial" charset="0"/>
                </a:rPr>
                <a:t>4</a:t>
              </a:r>
              <a:endParaRPr lang="en-US" sz="2400" dirty="0">
                <a:latin typeface="Arial" charset="0"/>
              </a:endParaRPr>
            </a:p>
          </p:txBody>
        </p:sp>
      </p:grpSp>
      <p:grpSp>
        <p:nvGrpSpPr>
          <p:cNvPr id="38" name="Group 37"/>
          <p:cNvGrpSpPr/>
          <p:nvPr/>
        </p:nvGrpSpPr>
        <p:grpSpPr>
          <a:xfrm>
            <a:off x="497918" y="4978028"/>
            <a:ext cx="7980828" cy="511078"/>
            <a:chOff x="1066800" y="1600200"/>
            <a:chExt cx="7806809" cy="665163"/>
          </a:xfrm>
        </p:grpSpPr>
        <p:grpSp>
          <p:nvGrpSpPr>
            <p:cNvPr id="39" name="Group 3"/>
            <p:cNvGrpSpPr>
              <a:grpSpLocks/>
            </p:cNvGrpSpPr>
            <p:nvPr/>
          </p:nvGrpSpPr>
          <p:grpSpPr bwMode="auto">
            <a:xfrm>
              <a:off x="1066800" y="1600200"/>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5" name="AutoShape 6"/>
              <p:cNvSpPr>
                <a:spLocks noChangeArrowheads="1"/>
              </p:cNvSpPr>
              <p:nvPr/>
            </p:nvSpPr>
            <p:spPr bwMode="gray">
              <a:xfrm>
                <a:off x="1200" y="2737"/>
                <a:ext cx="1349" cy="1167"/>
              </a:xfrm>
              <a:prstGeom prst="hexagon">
                <a:avLst>
                  <a:gd name="adj" fmla="val 28896"/>
                  <a:gd name="vf" fmla="val 115470"/>
                </a:avLst>
              </a:prstGeom>
              <a:solidFill>
                <a:srgbClr val="FF6600"/>
              </a:solid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40" name="Line 11"/>
            <p:cNvSpPr>
              <a:spLocks noChangeShapeType="1"/>
            </p:cNvSpPr>
            <p:nvPr/>
          </p:nvSpPr>
          <p:spPr bwMode="auto">
            <a:xfrm flipV="1">
              <a:off x="1708150" y="2182761"/>
              <a:ext cx="7126134" cy="4814"/>
            </a:xfrm>
            <a:prstGeom prst="line">
              <a:avLst/>
            </a:prstGeom>
            <a:noFill/>
            <a:ln w="25400">
              <a:solidFill>
                <a:srgbClr val="FF9900"/>
              </a:solidFill>
              <a:prstDash val="sysDot"/>
              <a:round/>
              <a:headEnd/>
              <a:tailEnd type="oval" w="med" len="med"/>
            </a:ln>
          </p:spPr>
          <p:txBody>
            <a:bodyPr wrap="none" anchor="ctr"/>
            <a:lstStyle/>
            <a:p>
              <a:endParaRPr lang="en-US"/>
            </a:p>
          </p:txBody>
        </p:sp>
        <p:sp>
          <p:nvSpPr>
            <p:cNvPr id="41" name="Text Box 12"/>
            <p:cNvSpPr txBox="1">
              <a:spLocks noChangeArrowheads="1"/>
            </p:cNvSpPr>
            <p:nvPr/>
          </p:nvSpPr>
          <p:spPr bwMode="auto">
            <a:xfrm>
              <a:off x="1961535" y="1600200"/>
              <a:ext cx="6912074" cy="560795"/>
            </a:xfrm>
            <a:prstGeom prst="rect">
              <a:avLst/>
            </a:prstGeom>
            <a:noFill/>
            <a:ln w="9525" algn="ctr">
              <a:noFill/>
              <a:miter lim="800000"/>
              <a:headEnd/>
              <a:tailEnd/>
            </a:ln>
            <a:effectLst/>
          </p:spPr>
          <p:txBody>
            <a:bodyPr wrap="square">
              <a:spAutoFit/>
            </a:bodyPr>
            <a:lstStyle/>
            <a:p>
              <a:pPr eaLnBrk="0" hangingPunct="0">
                <a:defRPr/>
              </a:pPr>
              <a:r>
                <a:rPr lang="en-US" sz="2200" dirty="0" smtClean="0">
                  <a:latin typeface="+mj-lt"/>
                  <a:cs typeface="Times New Roman" pitchFamily="18" charset="0"/>
                </a:rPr>
                <a:t>Thực nghiệm và đánh giá</a:t>
              </a:r>
              <a:endParaRPr lang="en-US" sz="2200" dirty="0">
                <a:latin typeface="+mj-lt"/>
                <a:cs typeface="Times New Roman" pitchFamily="18" charset="0"/>
              </a:endParaRPr>
            </a:p>
          </p:txBody>
        </p:sp>
        <p:sp>
          <p:nvSpPr>
            <p:cNvPr id="42" name="Text Box 13"/>
            <p:cNvSpPr txBox="1">
              <a:spLocks noChangeArrowheads="1"/>
            </p:cNvSpPr>
            <p:nvPr/>
          </p:nvSpPr>
          <p:spPr bwMode="gray">
            <a:xfrm>
              <a:off x="1253614" y="1676400"/>
              <a:ext cx="366303" cy="457200"/>
            </a:xfrm>
            <a:prstGeom prst="rect">
              <a:avLst/>
            </a:prstGeom>
            <a:noFill/>
            <a:ln w="9525" algn="ctr">
              <a:noFill/>
              <a:miter lim="800000"/>
              <a:headEnd/>
              <a:tailEnd/>
            </a:ln>
          </p:spPr>
          <p:txBody>
            <a:bodyPr wrap="square">
              <a:spAutoFit/>
            </a:bodyPr>
            <a:lstStyle/>
            <a:p>
              <a:pPr algn="ctr" eaLnBrk="0" hangingPunct="0"/>
              <a:r>
                <a:rPr lang="en-US" dirty="0" smtClean="0">
                  <a:latin typeface="Arial" charset="0"/>
                </a:rPr>
                <a:t>5</a:t>
              </a:r>
              <a:endParaRPr lang="en-US" sz="2400" dirty="0">
                <a:latin typeface="Arial" charset="0"/>
              </a:endParaRPr>
            </a:p>
          </p:txBody>
        </p:sp>
      </p:grpSp>
      <p:grpSp>
        <p:nvGrpSpPr>
          <p:cNvPr id="49" name="Group 48"/>
          <p:cNvGrpSpPr/>
          <p:nvPr/>
        </p:nvGrpSpPr>
        <p:grpSpPr>
          <a:xfrm>
            <a:off x="507746" y="5833453"/>
            <a:ext cx="7980828" cy="520213"/>
            <a:chOff x="1066800" y="1600200"/>
            <a:chExt cx="7806809" cy="677052"/>
          </a:xfrm>
        </p:grpSpPr>
        <p:grpSp>
          <p:nvGrpSpPr>
            <p:cNvPr id="50" name="Group 3"/>
            <p:cNvGrpSpPr>
              <a:grpSpLocks/>
            </p:cNvGrpSpPr>
            <p:nvPr/>
          </p:nvGrpSpPr>
          <p:grpSpPr bwMode="auto">
            <a:xfrm>
              <a:off x="1066800" y="1600200"/>
              <a:ext cx="762000" cy="665163"/>
              <a:chOff x="1110" y="2656"/>
              <a:chExt cx="1549" cy="1351"/>
            </a:xfrm>
          </p:grpSpPr>
          <p:sp>
            <p:nvSpPr>
              <p:cNvPr id="5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5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solidFill>
                <a:srgbClr val="FF6600"/>
              </a:solid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51" name="Line 11"/>
            <p:cNvSpPr>
              <a:spLocks noChangeShapeType="1"/>
            </p:cNvSpPr>
            <p:nvPr/>
          </p:nvSpPr>
          <p:spPr bwMode="auto">
            <a:xfrm flipV="1">
              <a:off x="1708150" y="2182761"/>
              <a:ext cx="7126134" cy="4814"/>
            </a:xfrm>
            <a:prstGeom prst="line">
              <a:avLst/>
            </a:prstGeom>
            <a:noFill/>
            <a:ln w="25400">
              <a:solidFill>
                <a:srgbClr val="FF9900"/>
              </a:solidFill>
              <a:prstDash val="sysDot"/>
              <a:round/>
              <a:headEnd/>
              <a:tailEnd type="oval" w="med" len="med"/>
            </a:ln>
          </p:spPr>
          <p:txBody>
            <a:bodyPr wrap="none" anchor="ctr"/>
            <a:lstStyle/>
            <a:p>
              <a:endParaRPr lang="en-US"/>
            </a:p>
          </p:txBody>
        </p:sp>
        <p:sp>
          <p:nvSpPr>
            <p:cNvPr id="52" name="Text Box 12"/>
            <p:cNvSpPr txBox="1">
              <a:spLocks noChangeArrowheads="1"/>
            </p:cNvSpPr>
            <p:nvPr/>
          </p:nvSpPr>
          <p:spPr bwMode="auto">
            <a:xfrm>
              <a:off x="1961535" y="1600200"/>
              <a:ext cx="6912074" cy="430887"/>
            </a:xfrm>
            <a:prstGeom prst="rect">
              <a:avLst/>
            </a:prstGeom>
            <a:noFill/>
            <a:ln w="9525" algn="ctr">
              <a:noFill/>
              <a:miter lim="800000"/>
              <a:headEnd/>
              <a:tailEnd/>
            </a:ln>
            <a:effectLst/>
          </p:spPr>
          <p:txBody>
            <a:bodyPr wrap="square">
              <a:spAutoFit/>
            </a:bodyPr>
            <a:lstStyle/>
            <a:p>
              <a:pPr eaLnBrk="0" hangingPunct="0">
                <a:defRPr/>
              </a:pPr>
              <a:r>
                <a:rPr lang="en-US" sz="2200" dirty="0" err="1" smtClean="0">
                  <a:latin typeface="+mj-lt"/>
                  <a:cs typeface="Times New Roman" pitchFamily="18" charset="0"/>
                </a:rPr>
                <a:t>Kết</a:t>
              </a:r>
              <a:r>
                <a:rPr lang="en-US" sz="2200" dirty="0" smtClean="0">
                  <a:latin typeface="+mj-lt"/>
                  <a:cs typeface="Times New Roman" pitchFamily="18" charset="0"/>
                </a:rPr>
                <a:t> </a:t>
              </a:r>
              <a:r>
                <a:rPr lang="en-US" sz="2200" dirty="0" err="1" smtClean="0">
                  <a:latin typeface="+mj-lt"/>
                  <a:cs typeface="Times New Roman" pitchFamily="18" charset="0"/>
                </a:rPr>
                <a:t>quả</a:t>
              </a:r>
              <a:r>
                <a:rPr lang="en-US" sz="2200" dirty="0" smtClean="0">
                  <a:latin typeface="+mj-lt"/>
                  <a:cs typeface="Times New Roman" pitchFamily="18" charset="0"/>
                </a:rPr>
                <a:t> </a:t>
              </a:r>
              <a:r>
                <a:rPr lang="en-US" sz="2200" dirty="0" err="1" smtClean="0">
                  <a:latin typeface="+mj-lt"/>
                  <a:cs typeface="Times New Roman" pitchFamily="18" charset="0"/>
                </a:rPr>
                <a:t>đạt</a:t>
              </a:r>
              <a:r>
                <a:rPr lang="en-US" sz="2200" dirty="0" smtClean="0">
                  <a:latin typeface="+mj-lt"/>
                  <a:cs typeface="Times New Roman" pitchFamily="18" charset="0"/>
                </a:rPr>
                <a:t> </a:t>
              </a:r>
              <a:r>
                <a:rPr lang="en-US" sz="2200" dirty="0" err="1" smtClean="0">
                  <a:latin typeface="+mj-lt"/>
                  <a:cs typeface="Times New Roman" pitchFamily="18" charset="0"/>
                </a:rPr>
                <a:t>được</a:t>
              </a:r>
              <a:r>
                <a:rPr lang="en-US" sz="2200" dirty="0" smtClean="0">
                  <a:latin typeface="+mj-lt"/>
                  <a:cs typeface="Times New Roman" pitchFamily="18" charset="0"/>
                </a:rPr>
                <a:t> </a:t>
              </a:r>
              <a:r>
                <a:rPr lang="en-US" sz="2200" dirty="0" err="1" smtClean="0">
                  <a:latin typeface="+mj-lt"/>
                  <a:cs typeface="Times New Roman" pitchFamily="18" charset="0"/>
                </a:rPr>
                <a:t>và</a:t>
              </a:r>
              <a:r>
                <a:rPr lang="en-US" sz="2200" dirty="0" smtClean="0">
                  <a:latin typeface="+mj-lt"/>
                  <a:cs typeface="Times New Roman" pitchFamily="18" charset="0"/>
                </a:rPr>
                <a:t> </a:t>
              </a:r>
              <a:r>
                <a:rPr lang="en-US" sz="2200" dirty="0" err="1" smtClean="0">
                  <a:latin typeface="+mj-lt"/>
                  <a:cs typeface="Times New Roman" pitchFamily="18" charset="0"/>
                </a:rPr>
                <a:t>hướng</a:t>
              </a:r>
              <a:r>
                <a:rPr lang="en-US" sz="2200" dirty="0" smtClean="0">
                  <a:latin typeface="+mj-lt"/>
                  <a:cs typeface="Times New Roman" pitchFamily="18" charset="0"/>
                </a:rPr>
                <a:t> </a:t>
              </a:r>
              <a:r>
                <a:rPr lang="en-US" sz="2200" dirty="0" err="1" smtClean="0">
                  <a:latin typeface="+mj-lt"/>
                  <a:cs typeface="Times New Roman" pitchFamily="18" charset="0"/>
                </a:rPr>
                <a:t>phát</a:t>
              </a:r>
              <a:r>
                <a:rPr lang="en-US" sz="2200" dirty="0" smtClean="0">
                  <a:latin typeface="+mj-lt"/>
                  <a:cs typeface="Times New Roman" pitchFamily="18" charset="0"/>
                </a:rPr>
                <a:t> </a:t>
              </a:r>
              <a:r>
                <a:rPr lang="en-US" sz="2200" dirty="0" err="1" smtClean="0">
                  <a:latin typeface="+mj-lt"/>
                  <a:cs typeface="Times New Roman" pitchFamily="18" charset="0"/>
                </a:rPr>
                <a:t>triển</a:t>
              </a:r>
              <a:endParaRPr lang="en-US" sz="2200" dirty="0">
                <a:latin typeface="+mj-lt"/>
                <a:cs typeface="Times New Roman" pitchFamily="18" charset="0"/>
              </a:endParaRPr>
            </a:p>
          </p:txBody>
        </p:sp>
        <p:sp>
          <p:nvSpPr>
            <p:cNvPr id="53" name="Text Box 13"/>
            <p:cNvSpPr txBox="1">
              <a:spLocks noChangeArrowheads="1"/>
            </p:cNvSpPr>
            <p:nvPr/>
          </p:nvSpPr>
          <p:spPr bwMode="gray">
            <a:xfrm>
              <a:off x="1253614" y="1676400"/>
              <a:ext cx="366303" cy="600852"/>
            </a:xfrm>
            <a:prstGeom prst="rect">
              <a:avLst/>
            </a:prstGeom>
            <a:noFill/>
            <a:ln w="9525" algn="ctr">
              <a:noFill/>
              <a:miter lim="800000"/>
              <a:headEnd/>
              <a:tailEnd/>
            </a:ln>
          </p:spPr>
          <p:txBody>
            <a:bodyPr wrap="square">
              <a:spAutoFit/>
            </a:bodyPr>
            <a:lstStyle/>
            <a:p>
              <a:pPr algn="ctr" eaLnBrk="0" hangingPunct="0"/>
              <a:r>
                <a:rPr lang="en-US" dirty="0">
                  <a:latin typeface="Arial" charset="0"/>
                </a:rPr>
                <a:t>6</a:t>
              </a:r>
              <a:endParaRPr lang="en-US" sz="2400" dirty="0">
                <a:latin typeface="Arial" charset="0"/>
              </a:endParaRP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sz="3000" dirty="0" smtClean="0"/>
              <a:t>Ứng dụng Redis Cluster</a:t>
            </a:r>
            <a:endParaRPr lang="vi-VN" sz="3000" dirty="0"/>
          </a:p>
        </p:txBody>
      </p:sp>
      <p:sp>
        <p:nvSpPr>
          <p:cNvPr id="3" name="Content Placeholder 2"/>
          <p:cNvSpPr>
            <a:spLocks noGrp="1"/>
          </p:cNvSpPr>
          <p:nvPr>
            <p:ph sz="half" idx="1"/>
          </p:nvPr>
        </p:nvSpPr>
        <p:spPr>
          <a:xfrm>
            <a:off x="685799" y="1752600"/>
            <a:ext cx="5350540" cy="4343400"/>
          </a:xfrm>
        </p:spPr>
        <p:txBody>
          <a:bodyPr/>
          <a:lstStyle/>
          <a:p>
            <a:pPr>
              <a:lnSpc>
                <a:spcPct val="150000"/>
              </a:lnSpc>
              <a:buFont typeface="Wingdings" panose="05000000000000000000" pitchFamily="2" charset="2"/>
              <a:buChar char="ü"/>
            </a:pPr>
            <a:r>
              <a:rPr lang="vi-VN" sz="2000" b="1" dirty="0" smtClean="0"/>
              <a:t>Triển khai:</a:t>
            </a:r>
          </a:p>
          <a:p>
            <a:pPr lvl="1" algn="just">
              <a:buFont typeface="Arial" panose="020B0604020202020204" pitchFamily="34" charset="0"/>
              <a:buChar char="•"/>
            </a:pPr>
            <a:r>
              <a:rPr lang="vi-VN" sz="2000" dirty="0" smtClean="0"/>
              <a:t>Cài đặt RedisDB trên server thực thi của Storm</a:t>
            </a:r>
          </a:p>
          <a:p>
            <a:pPr lvl="1" algn="just">
              <a:spcAft>
                <a:spcPts val="1200"/>
              </a:spcAft>
              <a:buFont typeface="Arial" panose="020B0604020202020204" pitchFamily="34" charset="0"/>
              <a:buChar char="•"/>
            </a:pPr>
            <a:r>
              <a:rPr lang="vi-VN" sz="2000" dirty="0" smtClean="0"/>
              <a:t>Áp dụng hệ thống Redis cluster với 3 master nodes</a:t>
            </a:r>
          </a:p>
          <a:p>
            <a:pPr marL="347663" lvl="1" indent="-347663" algn="just">
              <a:lnSpc>
                <a:spcPct val="150000"/>
              </a:lnSpc>
              <a:buFont typeface="Wingdings" panose="05000000000000000000" pitchFamily="2" charset="2"/>
              <a:buChar char="ü"/>
            </a:pPr>
            <a:r>
              <a:rPr lang="vi-VN" sz="2000" b="1" dirty="0" smtClean="0"/>
              <a:t>Kết quả:</a:t>
            </a:r>
          </a:p>
          <a:p>
            <a:pPr marL="747713" lvl="2" indent="-347663" algn="just">
              <a:buFont typeface="Arial" panose="020B0604020202020204" pitchFamily="34" charset="0"/>
              <a:buChar char="•"/>
            </a:pPr>
            <a:r>
              <a:rPr lang="vi-VN" dirty="0" smtClean="0"/>
              <a:t>Giảm chi phí truyền tải dữ liệu ra các csdl bên ngoài</a:t>
            </a:r>
          </a:p>
          <a:p>
            <a:pPr marL="747713" lvl="2" indent="-347663" algn="just">
              <a:buFont typeface="Arial" panose="020B0604020202020204" pitchFamily="34" charset="0"/>
              <a:buChar char="•"/>
            </a:pPr>
            <a:r>
              <a:rPr lang="vi-VN" dirty="0" smtClean="0"/>
              <a:t>Tốc độ truy vấn và đọc ghi dữ liệu nhanh hơn nhiều</a:t>
            </a:r>
          </a:p>
          <a:p>
            <a:pPr marL="747713" lvl="2" indent="-347663" algn="just">
              <a:buFont typeface="Arial" panose="020B0604020202020204" pitchFamily="34" charset="0"/>
              <a:buChar char="•"/>
            </a:pPr>
            <a:r>
              <a:rPr lang="vi-VN" dirty="0" smtClean="0"/>
              <a:t>Đảm bảo tính thống nhất dữ liệu</a:t>
            </a:r>
            <a:endParaRPr lang="vi-VN" dirty="0"/>
          </a:p>
        </p:txBody>
      </p:sp>
      <p:sp>
        <p:nvSpPr>
          <p:cNvPr id="5" name="Rectangle 4"/>
          <p:cNvSpPr/>
          <p:nvPr/>
        </p:nvSpPr>
        <p:spPr>
          <a:xfrm>
            <a:off x="6215067" y="2346398"/>
            <a:ext cx="979714" cy="12693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6" name="Can 5"/>
          <p:cNvSpPr/>
          <p:nvPr/>
        </p:nvSpPr>
        <p:spPr>
          <a:xfrm>
            <a:off x="6274939" y="3114748"/>
            <a:ext cx="859972" cy="44033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200" dirty="0"/>
              <a:t>RedisDB</a:t>
            </a:r>
          </a:p>
        </p:txBody>
      </p:sp>
      <p:sp>
        <p:nvSpPr>
          <p:cNvPr id="7" name="Rounded Rectangle 6"/>
          <p:cNvSpPr/>
          <p:nvPr/>
        </p:nvSpPr>
        <p:spPr>
          <a:xfrm>
            <a:off x="6225952" y="2467779"/>
            <a:ext cx="957943" cy="440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Supervisor 1</a:t>
            </a:r>
          </a:p>
        </p:txBody>
      </p:sp>
      <p:sp>
        <p:nvSpPr>
          <p:cNvPr id="8" name="Rectangle 7"/>
          <p:cNvSpPr/>
          <p:nvPr/>
        </p:nvSpPr>
        <p:spPr>
          <a:xfrm>
            <a:off x="6229369" y="3761716"/>
            <a:ext cx="979714" cy="133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9" name="Can 8"/>
          <p:cNvSpPr/>
          <p:nvPr/>
        </p:nvSpPr>
        <p:spPr>
          <a:xfrm>
            <a:off x="6274936" y="3851818"/>
            <a:ext cx="859972" cy="46565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200" dirty="0"/>
              <a:t>RedisDB</a:t>
            </a:r>
          </a:p>
        </p:txBody>
      </p:sp>
      <p:sp>
        <p:nvSpPr>
          <p:cNvPr id="10" name="Rounded Rectangle 9"/>
          <p:cNvSpPr/>
          <p:nvPr/>
        </p:nvSpPr>
        <p:spPr>
          <a:xfrm>
            <a:off x="6274937" y="4532938"/>
            <a:ext cx="919844" cy="4656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Supervisor 2</a:t>
            </a:r>
          </a:p>
        </p:txBody>
      </p:sp>
      <p:cxnSp>
        <p:nvCxnSpPr>
          <p:cNvPr id="11" name="Straight Arrow Connector 10"/>
          <p:cNvCxnSpPr/>
          <p:nvPr/>
        </p:nvCxnSpPr>
        <p:spPr>
          <a:xfrm flipH="1" flipV="1">
            <a:off x="6719226" y="4326308"/>
            <a:ext cx="15633" cy="241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6" idx="1"/>
          </p:cNvCxnSpPr>
          <p:nvPr/>
        </p:nvCxnSpPr>
        <p:spPr>
          <a:xfrm>
            <a:off x="6701484" y="2916951"/>
            <a:ext cx="3441" cy="1977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9" idx="1"/>
          </p:cNvCxnSpPr>
          <p:nvPr/>
        </p:nvCxnSpPr>
        <p:spPr>
          <a:xfrm flipV="1">
            <a:off x="6704922" y="3546571"/>
            <a:ext cx="13646" cy="3052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7833004" y="3447556"/>
            <a:ext cx="979714" cy="1331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sz="1350" dirty="0"/>
          </a:p>
        </p:txBody>
      </p:sp>
      <p:sp>
        <p:nvSpPr>
          <p:cNvPr id="15" name="Can 14"/>
          <p:cNvSpPr/>
          <p:nvPr/>
        </p:nvSpPr>
        <p:spPr>
          <a:xfrm>
            <a:off x="7878571" y="3537657"/>
            <a:ext cx="859972" cy="46565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200" dirty="0"/>
              <a:t>RedisDB</a:t>
            </a:r>
          </a:p>
        </p:txBody>
      </p:sp>
      <p:sp>
        <p:nvSpPr>
          <p:cNvPr id="16" name="Rounded Rectangle 15"/>
          <p:cNvSpPr/>
          <p:nvPr/>
        </p:nvSpPr>
        <p:spPr>
          <a:xfrm>
            <a:off x="7878571" y="4218777"/>
            <a:ext cx="919844" cy="4656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200" dirty="0"/>
              <a:t>NodeJS Server</a:t>
            </a:r>
          </a:p>
        </p:txBody>
      </p:sp>
      <p:cxnSp>
        <p:nvCxnSpPr>
          <p:cNvPr id="17" name="Straight Arrow Connector 16"/>
          <p:cNvCxnSpPr/>
          <p:nvPr/>
        </p:nvCxnSpPr>
        <p:spPr>
          <a:xfrm flipH="1" flipV="1">
            <a:off x="8322860" y="4012148"/>
            <a:ext cx="15633" cy="241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5" idx="2"/>
            <a:endCxn id="6" idx="4"/>
          </p:cNvCxnSpPr>
          <p:nvPr/>
        </p:nvCxnSpPr>
        <p:spPr>
          <a:xfrm flipH="1" flipV="1">
            <a:off x="7134911" y="3334916"/>
            <a:ext cx="743660" cy="4355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5" idx="2"/>
            <a:endCxn id="9" idx="4"/>
          </p:cNvCxnSpPr>
          <p:nvPr/>
        </p:nvCxnSpPr>
        <p:spPr>
          <a:xfrm flipH="1">
            <a:off x="7134908" y="3770485"/>
            <a:ext cx="743663" cy="3141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20" name="Picture 19" descr="side_GreenIdea.jpg"/>
          <p:cNvPicPr>
            <a:picLocks noChangeAspect="1"/>
          </p:cNvPicPr>
          <p:nvPr/>
        </p:nvPicPr>
        <p:blipFill>
          <a:blip r:embed="rId2"/>
          <a:stretch>
            <a:fillRect/>
          </a:stretch>
        </p:blipFill>
        <p:spPr>
          <a:xfrm>
            <a:off x="17216" y="1487920"/>
            <a:ext cx="786221" cy="845457"/>
          </a:xfrm>
          <a:prstGeom prst="rect">
            <a:avLst/>
          </a:prstGeom>
        </p:spPr>
      </p:pic>
    </p:spTree>
    <p:extLst>
      <p:ext uri="{BB962C8B-B14F-4D97-AF65-F5344CB8AC3E}">
        <p14:creationId xmlns:p14="http://schemas.microsoft.com/office/powerpoint/2010/main" val="1564323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29398" y="2074880"/>
            <a:ext cx="6661052" cy="1333136"/>
          </a:xfrm>
        </p:spPr>
        <p:txBody>
          <a:bodyPr/>
          <a:lstStyle/>
          <a:p>
            <a:pPr algn="ctr"/>
            <a:r>
              <a:rPr lang="en-US" sz="2800" dirty="0" smtClean="0"/>
              <a:t>KHAI THÁC MẪU PHỔ BIẾN TRÊN DATA STREAM</a:t>
            </a:r>
            <a:endParaRPr lang="en-US" sz="2800" dirty="0"/>
          </a:p>
        </p:txBody>
      </p:sp>
    </p:spTree>
    <p:extLst>
      <p:ext uri="{BB962C8B-B14F-4D97-AF65-F5344CB8AC3E}">
        <p14:creationId xmlns:p14="http://schemas.microsoft.com/office/powerpoint/2010/main" val="19941638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88609" y="2770496"/>
            <a:ext cx="4585648" cy="92804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2" name="Title 1"/>
          <p:cNvSpPr>
            <a:spLocks noGrp="1"/>
          </p:cNvSpPr>
          <p:nvPr>
            <p:ph type="title"/>
          </p:nvPr>
        </p:nvSpPr>
        <p:spPr/>
        <p:txBody>
          <a:bodyPr/>
          <a:lstStyle/>
          <a:p>
            <a:r>
              <a:rPr lang="en-US" dirty="0" smtClean="0"/>
              <a:t>Data Windows</a:t>
            </a:r>
            <a:endParaRPr lang="en-US" dirty="0"/>
          </a:p>
        </p:txBody>
      </p:sp>
      <p:sp>
        <p:nvSpPr>
          <p:cNvPr id="6" name="Content Placeholder 2"/>
          <p:cNvSpPr>
            <a:spLocks noGrp="1"/>
          </p:cNvSpPr>
          <p:nvPr>
            <p:ph idx="1"/>
          </p:nvPr>
        </p:nvSpPr>
        <p:spPr>
          <a:xfrm>
            <a:off x="685800" y="1752600"/>
            <a:ext cx="7772400" cy="4343400"/>
          </a:xfrm>
        </p:spPr>
        <p:txBody>
          <a:bodyPr/>
          <a:lstStyle/>
          <a:p>
            <a:r>
              <a:rPr lang="en-US" dirty="0" smtClean="0"/>
              <a:t>Vùng xử lý của thuật toán khai thác trên Stream</a:t>
            </a:r>
          </a:p>
          <a:p>
            <a:r>
              <a:rPr lang="en-US" dirty="0" smtClean="0"/>
              <a:t>Kí hiệu:</a:t>
            </a:r>
          </a:p>
          <a:p>
            <a:pPr marL="0" indent="0">
              <a:buNone/>
            </a:pPr>
            <a:endParaRPr lang="en-US" dirty="0" smtClean="0"/>
          </a:p>
          <a:p>
            <a:pPr marL="0" indent="0" algn="ctr">
              <a:buNone/>
            </a:pPr>
            <a:r>
              <a:rPr lang="en-US" dirty="0" smtClean="0"/>
              <a:t>	</a:t>
            </a:r>
            <a:r>
              <a:rPr lang="en-US" i="1" dirty="0" err="1" smtClean="0"/>
              <a:t>T</a:t>
            </a:r>
            <a:r>
              <a:rPr lang="en-US" i="1" baseline="-25000" dirty="0" err="1" smtClean="0"/>
              <a:t>i,j</a:t>
            </a:r>
            <a:r>
              <a:rPr lang="en-US" i="1" baseline="-25000" dirty="0" smtClean="0"/>
              <a:t> </a:t>
            </a:r>
            <a:r>
              <a:rPr lang="en-US" i="1" dirty="0"/>
              <a:t>= (T</a:t>
            </a:r>
            <a:r>
              <a:rPr lang="en-US" i="1" baseline="-25000" dirty="0"/>
              <a:t>i </a:t>
            </a:r>
            <a:r>
              <a:rPr lang="en-US" i="1" dirty="0"/>
              <a:t>, </a:t>
            </a:r>
            <a:r>
              <a:rPr lang="en-US" i="1" dirty="0" err="1"/>
              <a:t>T</a:t>
            </a:r>
            <a:r>
              <a:rPr lang="en-US" i="1" baseline="-25000" dirty="0" err="1"/>
              <a:t>i+1</a:t>
            </a:r>
            <a:r>
              <a:rPr lang="en-US" i="1" baseline="-25000" dirty="0"/>
              <a:t> </a:t>
            </a:r>
            <a:r>
              <a:rPr lang="en-US" i="1" dirty="0"/>
              <a:t>,…., </a:t>
            </a:r>
            <a:r>
              <a:rPr lang="en-US" i="1" dirty="0" err="1"/>
              <a:t>T</a:t>
            </a:r>
            <a:r>
              <a:rPr lang="en-US" i="1" baseline="-25000" dirty="0" err="1"/>
              <a:t>j</a:t>
            </a:r>
            <a:r>
              <a:rPr lang="en-US" i="1" dirty="0"/>
              <a:t>) với i &lt;= </a:t>
            </a:r>
            <a:r>
              <a:rPr lang="en-US" i="1" dirty="0" smtClean="0"/>
              <a:t>j</a:t>
            </a:r>
          </a:p>
          <a:p>
            <a:pPr lvl="2">
              <a:buFont typeface="Courier New" panose="02070309020205020404" pitchFamily="49" charset="0"/>
              <a:buChar char="o"/>
            </a:pPr>
            <a:endParaRPr lang="en-US" sz="1800" i="1" dirty="0"/>
          </a:p>
          <a:p>
            <a:pPr lvl="2">
              <a:buFont typeface="Courier New" panose="02070309020205020404" pitchFamily="49" charset="0"/>
              <a:buChar char="o"/>
            </a:pPr>
            <a:r>
              <a:rPr lang="en-US" sz="1800" i="1" dirty="0" smtClean="0"/>
              <a:t>T</a:t>
            </a:r>
            <a:r>
              <a:rPr lang="en-US" sz="1800" i="1" baseline="-25000" dirty="0" smtClean="0"/>
              <a:t>i</a:t>
            </a:r>
            <a:r>
              <a:rPr lang="en-US" sz="1800" dirty="0" smtClean="0"/>
              <a:t> là đối tượng tới tại thời điểm I</a:t>
            </a:r>
          </a:p>
          <a:p>
            <a:pPr lvl="2">
              <a:buFont typeface="Courier New" panose="02070309020205020404" pitchFamily="49" charset="0"/>
              <a:buChar char="o"/>
            </a:pPr>
            <a:r>
              <a:rPr lang="en-US" sz="1800" dirty="0"/>
              <a:t>i</a:t>
            </a:r>
            <a:r>
              <a:rPr lang="en-US" sz="1800" dirty="0" smtClean="0"/>
              <a:t> thời điểm bắt đầu xét</a:t>
            </a:r>
          </a:p>
          <a:p>
            <a:pPr lvl="2">
              <a:buFont typeface="Courier New" panose="02070309020205020404" pitchFamily="49" charset="0"/>
              <a:buChar char="o"/>
            </a:pPr>
            <a:r>
              <a:rPr lang="en-US" sz="1800" dirty="0"/>
              <a:t>j</a:t>
            </a:r>
            <a:r>
              <a:rPr lang="en-US" sz="1800" dirty="0" smtClean="0"/>
              <a:t> thời điểm hiện tại</a:t>
            </a:r>
            <a:endParaRPr lang="en-US" sz="1800" dirty="0"/>
          </a:p>
        </p:txBody>
      </p:sp>
    </p:spTree>
    <p:extLst>
      <p:ext uri="{BB962C8B-B14F-4D97-AF65-F5344CB8AC3E}">
        <p14:creationId xmlns:p14="http://schemas.microsoft.com/office/powerpoint/2010/main" val="3809724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loại Data Windows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s </a:t>
            </a:r>
            <a:r>
              <a:rPr lang="en-US" dirty="0"/>
              <a:t>là thời điểm cố định bắt đầu xét</a:t>
            </a:r>
          </a:p>
          <a:p>
            <a:pPr marL="0" indent="0">
              <a:buNone/>
            </a:pPr>
            <a:r>
              <a:rPr lang="en-US" dirty="0"/>
              <a:t>và t là thời điểm hiện tại. </a:t>
            </a:r>
          </a:p>
          <a:p>
            <a:pPr marL="0" indent="0">
              <a:buNone/>
            </a:pPr>
            <a:r>
              <a:rPr lang="en-US" dirty="0"/>
              <a:t>Landmark window kí hiệu </a:t>
            </a:r>
            <a:r>
              <a:rPr lang="en-US" dirty="0" err="1" smtClean="0"/>
              <a:t>T</a:t>
            </a:r>
            <a:r>
              <a:rPr lang="en-US" sz="1800" dirty="0" err="1" smtClean="0"/>
              <a:t>i,s</a:t>
            </a:r>
            <a:endParaRPr lang="en-US" sz="1800" dirty="0" smtClean="0"/>
          </a:p>
          <a:p>
            <a:pPr marL="0" indent="0">
              <a:buNone/>
            </a:pPr>
            <a:endParaRPr lang="en-US" sz="1800" dirty="0" smtClean="0"/>
          </a:p>
          <a:p>
            <a:pPr marL="0" indent="0">
              <a:buNone/>
            </a:pPr>
            <a:endParaRPr lang="en-US" dirty="0" smtClean="0"/>
          </a:p>
          <a:p>
            <a:pPr marL="0" indent="0">
              <a:buNone/>
            </a:pPr>
            <a:r>
              <a:rPr lang="en-US" dirty="0" smtClean="0"/>
              <a:t>w </a:t>
            </a:r>
            <a:r>
              <a:rPr lang="en-US" dirty="0"/>
              <a:t>là chiều rộng của window</a:t>
            </a:r>
          </a:p>
          <a:p>
            <a:pPr marL="0" indent="0">
              <a:buNone/>
            </a:pPr>
            <a:r>
              <a:rPr lang="en-US" dirty="0"/>
              <a:t>và t là thời điểm hiện tại. </a:t>
            </a:r>
          </a:p>
          <a:p>
            <a:pPr marL="0" indent="0">
              <a:buNone/>
            </a:pPr>
            <a:r>
              <a:rPr lang="en-US" dirty="0"/>
              <a:t>Sliding window kí hiệu </a:t>
            </a:r>
            <a:r>
              <a:rPr lang="en-US" dirty="0" err="1"/>
              <a:t>T</a:t>
            </a:r>
            <a:r>
              <a:rPr lang="en-US" sz="1800" dirty="0" err="1"/>
              <a:t>t-w+1,t</a:t>
            </a:r>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5720781" y="1626638"/>
            <a:ext cx="2795234" cy="2061234"/>
          </a:xfrm>
          <a:prstGeom prst="rect">
            <a:avLst/>
          </a:prstGeom>
        </p:spPr>
      </p:pic>
      <p:pic>
        <p:nvPicPr>
          <p:cNvPr id="5" name="Picture 4"/>
          <p:cNvPicPr>
            <a:picLocks noChangeAspect="1"/>
          </p:cNvPicPr>
          <p:nvPr/>
        </p:nvPicPr>
        <p:blipFill>
          <a:blip r:embed="rId3"/>
          <a:stretch>
            <a:fillRect/>
          </a:stretch>
        </p:blipFill>
        <p:spPr>
          <a:xfrm>
            <a:off x="5843575" y="3994667"/>
            <a:ext cx="2672881" cy="1873870"/>
          </a:xfrm>
          <a:prstGeom prst="rect">
            <a:avLst/>
          </a:prstGeom>
        </p:spPr>
      </p:pic>
      <p:grpSp>
        <p:nvGrpSpPr>
          <p:cNvPr id="8" name="Group 5"/>
          <p:cNvGrpSpPr/>
          <p:nvPr/>
        </p:nvGrpSpPr>
        <p:grpSpPr>
          <a:xfrm>
            <a:off x="359617" y="1596403"/>
            <a:ext cx="5265628" cy="613395"/>
            <a:chOff x="868200" y="4967287"/>
            <a:chExt cx="5457309" cy="665163"/>
          </a:xfrm>
          <a:blipFill>
            <a:blip r:embed="rId4"/>
            <a:tile tx="0" ty="0" sx="100000" sy="100000" flip="none" algn="tl"/>
          </a:blipFill>
        </p:grpSpPr>
        <p:sp>
          <p:nvSpPr>
            <p:cNvPr id="9" name="AutoShape 46"/>
            <p:cNvSpPr>
              <a:spLocks noChangeArrowheads="1"/>
            </p:cNvSpPr>
            <p:nvPr/>
          </p:nvSpPr>
          <p:spPr bwMode="gray">
            <a:xfrm>
              <a:off x="1264920" y="5012055"/>
              <a:ext cx="5060589"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just"/>
              <a:r>
                <a:rPr lang="en-US" sz="2200" dirty="0" smtClean="0">
                  <a:solidFill>
                    <a:schemeClr val="tx1"/>
                  </a:solidFill>
                </a:rPr>
                <a:t>Landmark Window</a:t>
              </a:r>
            </a:p>
          </p:txBody>
        </p:sp>
        <p:grpSp>
          <p:nvGrpSpPr>
            <p:cNvPr id="10" name="Group 46"/>
            <p:cNvGrpSpPr/>
            <p:nvPr/>
          </p:nvGrpSpPr>
          <p:grpSpPr>
            <a:xfrm>
              <a:off x="868200" y="4967287"/>
              <a:ext cx="762000" cy="665163"/>
              <a:chOff x="624360" y="1659192"/>
              <a:chExt cx="762000" cy="665163"/>
            </a:xfrm>
            <a:grpFill/>
          </p:grpSpPr>
          <p:grpSp>
            <p:nvGrpSpPr>
              <p:cNvPr id="11" name="Group 3"/>
              <p:cNvGrpSpPr>
                <a:grpSpLocks/>
              </p:cNvGrpSpPr>
              <p:nvPr/>
            </p:nvGrpSpPr>
            <p:grpSpPr bwMode="auto">
              <a:xfrm>
                <a:off x="624360" y="1659192"/>
                <a:ext cx="762000" cy="665163"/>
                <a:chOff x="1110" y="2656"/>
                <a:chExt cx="1549" cy="1351"/>
              </a:xfrm>
              <a:grpFill/>
            </p:grpSpPr>
            <p:sp>
              <p:nvSpPr>
                <p:cNvPr id="13"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14"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15"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12" name="Text Box 13"/>
              <p:cNvSpPr txBox="1">
                <a:spLocks noChangeArrowheads="1"/>
              </p:cNvSpPr>
              <p:nvPr/>
            </p:nvSpPr>
            <p:spPr bwMode="gray">
              <a:xfrm>
                <a:off x="811174" y="1735392"/>
                <a:ext cx="366303" cy="457200"/>
              </a:xfrm>
              <a:prstGeom prst="rect">
                <a:avLst/>
              </a:prstGeom>
              <a:grpFill/>
              <a:ln w="9525" algn="ctr">
                <a:noFill/>
                <a:miter lim="800000"/>
                <a:headEnd/>
                <a:tailEnd/>
              </a:ln>
            </p:spPr>
            <p:txBody>
              <a:bodyPr wrap="square">
                <a:spAutoFit/>
              </a:bodyPr>
              <a:lstStyle/>
              <a:p>
                <a:pPr algn="ctr" eaLnBrk="0" hangingPunct="0"/>
                <a:r>
                  <a:rPr lang="en-US" sz="2400" dirty="0">
                    <a:latin typeface="Arial" charset="0"/>
                  </a:rPr>
                  <a:t>1</a:t>
                </a:r>
              </a:p>
            </p:txBody>
          </p:sp>
        </p:grpSp>
      </p:grpSp>
      <p:grpSp>
        <p:nvGrpSpPr>
          <p:cNvPr id="16" name="Group 5"/>
          <p:cNvGrpSpPr/>
          <p:nvPr/>
        </p:nvGrpSpPr>
        <p:grpSpPr>
          <a:xfrm>
            <a:off x="259964" y="3617602"/>
            <a:ext cx="5265628" cy="613395"/>
            <a:chOff x="868200" y="4967287"/>
            <a:chExt cx="5457309" cy="665163"/>
          </a:xfrm>
          <a:blipFill>
            <a:blip r:embed="rId4"/>
            <a:tile tx="0" ty="0" sx="100000" sy="100000" flip="none" algn="tl"/>
          </a:blipFill>
        </p:grpSpPr>
        <p:sp>
          <p:nvSpPr>
            <p:cNvPr id="17" name="AutoShape 46"/>
            <p:cNvSpPr>
              <a:spLocks noChangeArrowheads="1"/>
            </p:cNvSpPr>
            <p:nvPr/>
          </p:nvSpPr>
          <p:spPr bwMode="gray">
            <a:xfrm>
              <a:off x="1264920" y="5012055"/>
              <a:ext cx="5060589"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just"/>
              <a:r>
                <a:rPr lang="en-US" sz="2200" dirty="0" smtClean="0">
                  <a:solidFill>
                    <a:schemeClr val="tx1"/>
                  </a:solidFill>
                </a:rPr>
                <a:t>Sliding Window</a:t>
              </a:r>
            </a:p>
          </p:txBody>
        </p:sp>
        <p:grpSp>
          <p:nvGrpSpPr>
            <p:cNvPr id="18" name="Group 46"/>
            <p:cNvGrpSpPr/>
            <p:nvPr/>
          </p:nvGrpSpPr>
          <p:grpSpPr>
            <a:xfrm>
              <a:off x="868200" y="4967287"/>
              <a:ext cx="762000" cy="665163"/>
              <a:chOff x="624360" y="1659192"/>
              <a:chExt cx="762000" cy="665163"/>
            </a:xfrm>
            <a:grpFill/>
          </p:grpSpPr>
          <p:grpSp>
            <p:nvGrpSpPr>
              <p:cNvPr id="19" name="Group 3"/>
              <p:cNvGrpSpPr>
                <a:grpSpLocks/>
              </p:cNvGrpSpPr>
              <p:nvPr/>
            </p:nvGrpSpPr>
            <p:grpSpPr bwMode="auto">
              <a:xfrm>
                <a:off x="624360" y="1659192"/>
                <a:ext cx="762000" cy="665163"/>
                <a:chOff x="1110" y="2656"/>
                <a:chExt cx="1549" cy="1351"/>
              </a:xfrm>
              <a:grpFill/>
            </p:grpSpPr>
            <p:sp>
              <p:nvSpPr>
                <p:cNvPr id="21"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22"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23"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20"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2</a:t>
                </a:r>
                <a:endParaRPr lang="en-US" sz="2400" dirty="0">
                  <a:latin typeface="Arial" charset="0"/>
                </a:endParaRPr>
              </a:p>
            </p:txBody>
          </p:sp>
        </p:grpSp>
      </p:grpSp>
    </p:spTree>
    <p:extLst>
      <p:ext uri="{BB962C8B-B14F-4D97-AF65-F5344CB8AC3E}">
        <p14:creationId xmlns:p14="http://schemas.microsoft.com/office/powerpoint/2010/main" val="563992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 Data Windows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Là </a:t>
                </a:r>
                <a:r>
                  <a:rPr lang="en-US" dirty="0" err="1"/>
                  <a:t>lankmark</a:t>
                </a:r>
                <a:r>
                  <a:rPr lang="en-US" dirty="0"/>
                  <a:t> window có thêm trọng số </a:t>
                </a:r>
                <a:endParaRPr lang="en-US" dirty="0" smtClean="0"/>
              </a:p>
              <a:p>
                <a:pPr marL="0" indent="0">
                  <a:buNone/>
                </a:pPr>
                <a:r>
                  <a:rPr lang="en-US" dirty="0" smtClean="0"/>
                  <a:t>thời </a:t>
                </a:r>
                <a:r>
                  <a:rPr lang="en-US" dirty="0"/>
                  <a:t>gian </a:t>
                </a:r>
                <a14:m>
                  <m:oMath xmlns:m="http://schemas.openxmlformats.org/officeDocument/2006/math">
                    <m:r>
                      <a:rPr lang="en-US" i="1">
                        <a:latin typeface="Cambria Math" panose="02040503050406030204" pitchFamily="18" charset="0"/>
                        <a:ea typeface="Cambria Math" panose="02040503050406030204" pitchFamily="18" charset="0"/>
                      </a:rPr>
                      <m:t>𝑡𝑖𝑚𝑒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𝑑𝑒𝑐𝑎𝑦</m:t>
                    </m:r>
                    <m:r>
                      <a:rPr lang="en-US" i="1">
                        <a:latin typeface="Cambria Math" panose="02040503050406030204" pitchFamily="18" charset="0"/>
                        <a:ea typeface="Cambria Math" panose="02040503050406030204" pitchFamily="18" charset="0"/>
                      </a:rPr>
                      <m:t> 0&lt;</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≤1</m:t>
                    </m:r>
                  </m:oMath>
                </a14:m>
                <a:r>
                  <a:rPr lang="en-US" dirty="0"/>
                  <a:t>. </a:t>
                </a:r>
                <a:r>
                  <a:rPr lang="en-US" dirty="0" smtClean="0"/>
                  <a:t>Mẫu </a:t>
                </a:r>
              </a:p>
              <a:p>
                <a:pPr marL="0" indent="0">
                  <a:buNone/>
                </a:pPr>
                <a:r>
                  <a:rPr lang="en-US" dirty="0" smtClean="0"/>
                  <a:t>đến </a:t>
                </a:r>
                <a:r>
                  <a:rPr lang="en-US" dirty="0"/>
                  <a:t>tại thời điểm </a:t>
                </a:r>
                <a14:m>
                  <m:oMath xmlns:m="http://schemas.openxmlformats.org/officeDocument/2006/math">
                    <m:r>
                      <a:rPr lang="en-US" i="1">
                        <a:latin typeface="Cambria Math" panose="02040503050406030204" pitchFamily="18" charset="0"/>
                      </a:rPr>
                      <m:t>𝑘</m:t>
                    </m:r>
                  </m:oMath>
                </a14:m>
                <a:r>
                  <a:rPr lang="en-US" dirty="0"/>
                  <a:t> </a:t>
                </a:r>
                <a:r>
                  <a:rPr lang="en-US" dirty="0" smtClean="0"/>
                  <a:t>thì có </a:t>
                </a:r>
                <a:r>
                  <a:rPr lang="en-US" dirty="0"/>
                  <a:t>trọng số là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𝜀</m:t>
                        </m:r>
                      </m:e>
                      <m:sup>
                        <m:r>
                          <a:rPr lang="en-US" i="1">
                            <a:latin typeface="Cambria Math" panose="02040503050406030204" pitchFamily="18" charset="0"/>
                          </a:rPr>
                          <m:t>𝑘</m:t>
                        </m:r>
                      </m:sup>
                    </m:sSup>
                  </m:oMath>
                </a14:m>
                <a:endParaRPr lang="en-US" dirty="0" smtClean="0"/>
              </a:p>
              <a:p>
                <a:pPr marL="0" indent="0">
                  <a:buNone/>
                </a:pPr>
                <a:endParaRPr lang="en-US" dirty="0" smtClean="0"/>
              </a:p>
              <a:p>
                <a:pPr marL="0" indent="0">
                  <a:buNone/>
                </a:pPr>
                <a:endParaRPr lang="en-US" dirty="0" smtClean="0"/>
              </a:p>
              <a:p>
                <a:pPr marL="0" indent="0">
                  <a:buNone/>
                </a:pPr>
                <a:r>
                  <a:rPr lang="en-US" dirty="0" smtClean="0"/>
                  <a:t>Chia </a:t>
                </a:r>
                <a:r>
                  <a:rPr lang="en-US" dirty="0"/>
                  <a:t>window thành nhiều mảnh nhỏ. </a:t>
                </a:r>
              </a:p>
              <a:p>
                <a:pPr marL="0" indent="0">
                  <a:buNone/>
                </a:pPr>
                <a:r>
                  <a:rPr lang="en-US" dirty="0"/>
                  <a:t>Chiều dài của mỗi mảnh nhỏ thay đổi và phụ thuộc vào thời gian xuất hiện của nó</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5" r="-392"/>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075588" y="1984612"/>
            <a:ext cx="2916715" cy="1892525"/>
          </a:xfrm>
          <a:prstGeom prst="rect">
            <a:avLst/>
          </a:prstGeom>
        </p:spPr>
      </p:pic>
      <p:grpSp>
        <p:nvGrpSpPr>
          <p:cNvPr id="14" name="Group 5"/>
          <p:cNvGrpSpPr/>
          <p:nvPr/>
        </p:nvGrpSpPr>
        <p:grpSpPr>
          <a:xfrm>
            <a:off x="414208" y="1569108"/>
            <a:ext cx="5265627" cy="613395"/>
            <a:chOff x="868200" y="4967287"/>
            <a:chExt cx="5457308" cy="665163"/>
          </a:xfrm>
          <a:blipFill>
            <a:blip r:embed="rId4"/>
            <a:tile tx="0" ty="0" sx="100000" sy="100000" flip="none" algn="tl"/>
          </a:blipFill>
        </p:grpSpPr>
        <p:sp>
          <p:nvSpPr>
            <p:cNvPr id="15" name="AutoShape 46"/>
            <p:cNvSpPr>
              <a:spLocks noChangeArrowheads="1"/>
            </p:cNvSpPr>
            <p:nvPr/>
          </p:nvSpPr>
          <p:spPr bwMode="gray">
            <a:xfrm>
              <a:off x="1264920" y="5012058"/>
              <a:ext cx="5060588"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just"/>
              <a:r>
                <a:rPr lang="en-US" sz="2200" dirty="0" smtClean="0">
                  <a:solidFill>
                    <a:schemeClr val="tx1"/>
                  </a:solidFill>
                </a:rPr>
                <a:t>Damped Window</a:t>
              </a:r>
            </a:p>
          </p:txBody>
        </p:sp>
        <p:grpSp>
          <p:nvGrpSpPr>
            <p:cNvPr id="16" name="Group 46"/>
            <p:cNvGrpSpPr/>
            <p:nvPr/>
          </p:nvGrpSpPr>
          <p:grpSpPr>
            <a:xfrm>
              <a:off x="868200" y="4967287"/>
              <a:ext cx="762000" cy="665163"/>
              <a:chOff x="624360" y="1659192"/>
              <a:chExt cx="762000" cy="665163"/>
            </a:xfrm>
            <a:grpFill/>
          </p:grpSpPr>
          <p:grpSp>
            <p:nvGrpSpPr>
              <p:cNvPr id="17" name="Group 3"/>
              <p:cNvGrpSpPr>
                <a:grpSpLocks/>
              </p:cNvGrpSpPr>
              <p:nvPr/>
            </p:nvGrpSpPr>
            <p:grpSpPr bwMode="auto">
              <a:xfrm>
                <a:off x="624360" y="1659192"/>
                <a:ext cx="762000" cy="665163"/>
                <a:chOff x="1110" y="2656"/>
                <a:chExt cx="1549" cy="1351"/>
              </a:xfrm>
              <a:grpFill/>
            </p:grpSpPr>
            <p:sp>
              <p:nvSpPr>
                <p:cNvPr id="19"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20"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18"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3</a:t>
                </a:r>
                <a:endParaRPr lang="en-US" sz="2400" dirty="0">
                  <a:latin typeface="Arial" charset="0"/>
                </a:endParaRPr>
              </a:p>
            </p:txBody>
          </p:sp>
        </p:grpSp>
      </p:grpSp>
      <p:grpSp>
        <p:nvGrpSpPr>
          <p:cNvPr id="22" name="Group 5"/>
          <p:cNvGrpSpPr/>
          <p:nvPr/>
        </p:nvGrpSpPr>
        <p:grpSpPr>
          <a:xfrm>
            <a:off x="405973" y="3806867"/>
            <a:ext cx="5265627" cy="613395"/>
            <a:chOff x="868200" y="4967287"/>
            <a:chExt cx="5457308" cy="665163"/>
          </a:xfrm>
          <a:blipFill>
            <a:blip r:embed="rId4"/>
            <a:tile tx="0" ty="0" sx="100000" sy="100000" flip="none" algn="tl"/>
          </a:blipFill>
        </p:grpSpPr>
        <p:sp>
          <p:nvSpPr>
            <p:cNvPr id="23" name="AutoShape 46"/>
            <p:cNvSpPr>
              <a:spLocks noChangeArrowheads="1"/>
            </p:cNvSpPr>
            <p:nvPr/>
          </p:nvSpPr>
          <p:spPr bwMode="gray">
            <a:xfrm>
              <a:off x="1264920" y="5012058"/>
              <a:ext cx="5060588"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marL="0" indent="0">
                <a:buNone/>
              </a:pPr>
              <a:r>
                <a:rPr lang="en-US" dirty="0">
                  <a:solidFill>
                    <a:schemeClr val="tx1"/>
                  </a:solidFill>
                </a:rPr>
                <a:t> </a:t>
              </a:r>
              <a:r>
                <a:rPr lang="en-US" dirty="0" smtClean="0">
                  <a:solidFill>
                    <a:schemeClr val="tx1"/>
                  </a:solidFill>
                </a:rPr>
                <a:t>    Time-Tilted </a:t>
              </a:r>
              <a:r>
                <a:rPr lang="en-US" dirty="0">
                  <a:solidFill>
                    <a:schemeClr val="tx1"/>
                  </a:solidFill>
                </a:rPr>
                <a:t>Window</a:t>
              </a:r>
            </a:p>
          </p:txBody>
        </p:sp>
        <p:grpSp>
          <p:nvGrpSpPr>
            <p:cNvPr id="24" name="Group 46"/>
            <p:cNvGrpSpPr/>
            <p:nvPr/>
          </p:nvGrpSpPr>
          <p:grpSpPr>
            <a:xfrm>
              <a:off x="868200" y="4967287"/>
              <a:ext cx="762000" cy="665163"/>
              <a:chOff x="624360" y="1659192"/>
              <a:chExt cx="762000" cy="665163"/>
            </a:xfrm>
            <a:grpFill/>
          </p:grpSpPr>
          <p:grpSp>
            <p:nvGrpSpPr>
              <p:cNvPr id="25" name="Group 3"/>
              <p:cNvGrpSpPr>
                <a:grpSpLocks/>
              </p:cNvGrpSpPr>
              <p:nvPr/>
            </p:nvGrpSpPr>
            <p:grpSpPr bwMode="auto">
              <a:xfrm>
                <a:off x="624360" y="1659192"/>
                <a:ext cx="762000" cy="665163"/>
                <a:chOff x="1110" y="2656"/>
                <a:chExt cx="1549" cy="1351"/>
              </a:xfrm>
              <a:grpFill/>
            </p:grpSpPr>
            <p:sp>
              <p:nvSpPr>
                <p:cNvPr id="27"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28"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29"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26"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4</a:t>
                </a:r>
                <a:endParaRPr lang="en-US" sz="2400" dirty="0">
                  <a:latin typeface="Arial" charset="0"/>
                </a:endParaRPr>
              </a:p>
            </p:txBody>
          </p:sp>
        </p:grpSp>
      </p:grpSp>
    </p:spTree>
    <p:extLst>
      <p:ext uri="{BB962C8B-B14F-4D97-AF65-F5344CB8AC3E}">
        <p14:creationId xmlns:p14="http://schemas.microsoft.com/office/powerpoint/2010/main" val="2529635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Khai thác items phổ biến trên Data Stream</a:t>
            </a:r>
          </a:p>
        </p:txBody>
      </p:sp>
      <p:sp>
        <p:nvSpPr>
          <p:cNvPr id="3" name="Content Placeholder 2"/>
          <p:cNvSpPr>
            <a:spLocks noGrp="1"/>
          </p:cNvSpPr>
          <p:nvPr>
            <p:ph sz="half" idx="1"/>
          </p:nvPr>
        </p:nvSpPr>
        <p:spPr>
          <a:xfrm>
            <a:off x="406400" y="1607457"/>
            <a:ext cx="4557486" cy="4343400"/>
          </a:xfrm>
        </p:spPr>
        <p:txBody>
          <a:bodyPr/>
          <a:lstStyle/>
          <a:p>
            <a:pPr algn="just">
              <a:buFont typeface="Wingdings" panose="05000000000000000000" pitchFamily="2" charset="2"/>
              <a:buChar char="ü"/>
            </a:pPr>
            <a:r>
              <a:rPr lang="en-US" sz="2000" b="1" dirty="0" smtClean="0">
                <a:latin typeface="Corbel (Body)"/>
              </a:rPr>
              <a:t>Thuật toán </a:t>
            </a:r>
            <a:r>
              <a:rPr lang="en-US" sz="2000" b="1" dirty="0" err="1" smtClean="0">
                <a:latin typeface="Corbel (Body)"/>
              </a:rPr>
              <a:t>TwMinSwap</a:t>
            </a:r>
            <a:r>
              <a:rPr lang="en-US" sz="2000" b="1" baseline="30000" dirty="0" smtClean="0">
                <a:latin typeface="Corbel (Body)"/>
              </a:rPr>
              <a:t>(*)</a:t>
            </a:r>
          </a:p>
          <a:p>
            <a:pPr marL="465138" indent="-233363" algn="just">
              <a:lnSpc>
                <a:spcPct val="150000"/>
              </a:lnSpc>
              <a:buFont typeface="Courier New" panose="02070309020205020404" pitchFamily="49" charset="0"/>
              <a:buChar char="o"/>
            </a:pPr>
            <a:r>
              <a:rPr lang="en-US" sz="1500" dirty="0">
                <a:latin typeface="Corbel (Body)"/>
              </a:rPr>
              <a:t>Được đề xuất bởi nhóm tác giả đề xuất năm </a:t>
            </a:r>
            <a:r>
              <a:rPr lang="en-US" sz="1500" dirty="0" smtClean="0">
                <a:latin typeface="Corbel (Body)"/>
              </a:rPr>
              <a:t>2014 từ hội </a:t>
            </a:r>
            <a:r>
              <a:rPr lang="en-US" sz="1500" dirty="0" err="1" smtClean="0">
                <a:latin typeface="Corbel (Body)"/>
              </a:rPr>
              <a:t>CIKM</a:t>
            </a:r>
            <a:r>
              <a:rPr lang="en-US" sz="1500" dirty="0" smtClean="0">
                <a:latin typeface="Corbel (Body)"/>
              </a:rPr>
              <a:t> rank A</a:t>
            </a:r>
          </a:p>
          <a:p>
            <a:pPr marL="465138" indent="-233363" algn="just">
              <a:lnSpc>
                <a:spcPct val="150000"/>
              </a:lnSpc>
              <a:buFont typeface="Courier New" panose="02070309020205020404" pitchFamily="49" charset="0"/>
              <a:buChar char="o"/>
            </a:pPr>
            <a:r>
              <a:rPr lang="en-US" sz="1500" dirty="0" smtClean="0">
                <a:latin typeface="Corbel (Body)"/>
              </a:rPr>
              <a:t>Khai thác Recent Top-K Frequent Items</a:t>
            </a:r>
          </a:p>
          <a:p>
            <a:pPr marL="465138" indent="-233363" algn="just">
              <a:lnSpc>
                <a:spcPct val="150000"/>
              </a:lnSpc>
              <a:buFont typeface="Courier New" panose="02070309020205020404" pitchFamily="49" charset="0"/>
              <a:buChar char="o"/>
            </a:pPr>
            <a:r>
              <a:rPr lang="en-US" sz="1500" dirty="0" smtClean="0">
                <a:latin typeface="Corbel (Body)"/>
              </a:rPr>
              <a:t>Sử dụng Damped Window</a:t>
            </a:r>
          </a:p>
          <a:p>
            <a:pPr marL="465138" indent="-233363" algn="just">
              <a:lnSpc>
                <a:spcPct val="150000"/>
              </a:lnSpc>
              <a:spcAft>
                <a:spcPts val="600"/>
              </a:spcAft>
              <a:buFont typeface="Courier New" panose="02070309020205020404" pitchFamily="49" charset="0"/>
              <a:buChar char="o"/>
            </a:pPr>
            <a:r>
              <a:rPr lang="en-US" sz="1500" dirty="0" smtClean="0">
                <a:latin typeface="Corbel (Body)"/>
              </a:rPr>
              <a:t>Hướng tiếp cận Count-base</a:t>
            </a:r>
            <a:endParaRPr lang="en-US" sz="1500" b="1" i="1" dirty="0" smtClean="0">
              <a:latin typeface="Corbel (Body)"/>
            </a:endParaRPr>
          </a:p>
          <a:p>
            <a:pPr marL="342900" lvl="1" indent="-342900" algn="just">
              <a:buFont typeface="Wingdings" panose="05000000000000000000" pitchFamily="2" charset="2"/>
              <a:buChar char="ü"/>
            </a:pPr>
            <a:r>
              <a:rPr lang="en-US" sz="2000" b="1" dirty="0" smtClean="0">
                <a:latin typeface="Corbel (Body)"/>
              </a:rPr>
              <a:t>Tham số input/output</a:t>
            </a:r>
          </a:p>
          <a:p>
            <a:pPr marL="465138" indent="-233363" algn="just">
              <a:lnSpc>
                <a:spcPct val="150000"/>
              </a:lnSpc>
              <a:buFont typeface="Courier New" panose="02070309020205020404" pitchFamily="49" charset="0"/>
              <a:buChar char="o"/>
            </a:pPr>
            <a:r>
              <a:rPr lang="en-US" sz="1500" dirty="0" smtClean="0">
                <a:latin typeface="Corbel (Body)"/>
              </a:rPr>
              <a:t>Với 2 siêu tham số đầu vào:</a:t>
            </a:r>
            <a:r>
              <a:rPr lang="en-US" sz="1500" b="1" i="1" dirty="0" smtClean="0">
                <a:latin typeface="Corbel (Body)"/>
              </a:rPr>
              <a:t> k</a:t>
            </a:r>
            <a:r>
              <a:rPr lang="en-US" sz="1500" i="1" dirty="0" smtClean="0">
                <a:latin typeface="Corbel (Body)"/>
              </a:rPr>
              <a:t>, decay</a:t>
            </a:r>
          </a:p>
          <a:p>
            <a:pPr marL="465138" indent="-233363" algn="just">
              <a:lnSpc>
                <a:spcPct val="150000"/>
              </a:lnSpc>
              <a:buFont typeface="Courier New" panose="02070309020205020404" pitchFamily="49" charset="0"/>
              <a:buChar char="o"/>
            </a:pPr>
            <a:r>
              <a:rPr lang="en-US" sz="1500" dirty="0" smtClean="0">
                <a:latin typeface="Corbel (Body)"/>
              </a:rPr>
              <a:t>Dữ liệu đầu vào: </a:t>
            </a:r>
            <a:r>
              <a:rPr lang="en-US" sz="1500" i="1" dirty="0" smtClean="0">
                <a:latin typeface="Corbel (Body)"/>
              </a:rPr>
              <a:t>item</a:t>
            </a:r>
          </a:p>
          <a:p>
            <a:pPr marL="465138" indent="-233363" algn="just">
              <a:lnSpc>
                <a:spcPct val="150000"/>
              </a:lnSpc>
              <a:buFont typeface="Courier New" panose="02070309020205020404" pitchFamily="49" charset="0"/>
              <a:buChar char="o"/>
            </a:pPr>
            <a:r>
              <a:rPr lang="en-US" sz="1500" dirty="0" smtClean="0">
                <a:latin typeface="Corbel (Body)"/>
              </a:rPr>
              <a:t>Kết quả đầu ra: </a:t>
            </a:r>
            <a:r>
              <a:rPr lang="en-US" sz="1500" i="1" dirty="0" smtClean="0">
                <a:latin typeface="Corbel (Body)"/>
              </a:rPr>
              <a:t>danh sách k các items phổ biến</a:t>
            </a:r>
            <a:endParaRPr lang="en-US" sz="1500" b="1" i="1" dirty="0" smtClean="0">
              <a:latin typeface="Corbel (Body)"/>
            </a:endParaRPr>
          </a:p>
          <a:p>
            <a:endParaRPr lang="en-US" b="1" i="1" dirty="0">
              <a:latin typeface="Corbel (Body)"/>
            </a:endParaRPr>
          </a:p>
          <a:p>
            <a:endParaRPr lang="en-US" b="1" i="1" dirty="0" smtClean="0">
              <a:latin typeface="Corbel (Body)"/>
            </a:endParaRPr>
          </a:p>
          <a:p>
            <a:endParaRPr lang="en-US" b="1" i="1" dirty="0">
              <a:latin typeface="Corbel (Body)"/>
            </a:endParaRPr>
          </a:p>
          <a:p>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3982854234"/>
              </p:ext>
            </p:extLst>
          </p:nvPr>
        </p:nvGraphicFramePr>
        <p:xfrm>
          <a:off x="4800599" y="1752601"/>
          <a:ext cx="4204885" cy="4111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06400" y="6081486"/>
            <a:ext cx="8519886" cy="461665"/>
          </a:xfrm>
          <a:prstGeom prst="rect">
            <a:avLst/>
          </a:prstGeom>
          <a:noFill/>
        </p:spPr>
        <p:txBody>
          <a:bodyPr wrap="square" rtlCol="0">
            <a:spAutoFit/>
          </a:bodyPr>
          <a:lstStyle/>
          <a:p>
            <a:r>
              <a:rPr lang="en-US" sz="1200" dirty="0" smtClean="0">
                <a:solidFill>
                  <a:srgbClr val="004EEA"/>
                </a:solidFill>
              </a:rPr>
              <a:t>(*)   </a:t>
            </a:r>
            <a:r>
              <a:rPr lang="en-US" sz="1200" dirty="0" err="1" smtClean="0">
                <a:solidFill>
                  <a:srgbClr val="004EEA"/>
                </a:solidFill>
              </a:rPr>
              <a:t>Y.Lim</a:t>
            </a:r>
            <a:r>
              <a:rPr lang="en-US" sz="1200" dirty="0">
                <a:solidFill>
                  <a:srgbClr val="004EEA"/>
                </a:solidFill>
              </a:rPr>
              <a:t>, </a:t>
            </a:r>
            <a:r>
              <a:rPr lang="en-US" sz="1200" dirty="0" err="1">
                <a:solidFill>
                  <a:srgbClr val="004EEA"/>
                </a:solidFill>
              </a:rPr>
              <a:t>J.Choi</a:t>
            </a:r>
            <a:r>
              <a:rPr lang="en-US" sz="1200" dirty="0">
                <a:solidFill>
                  <a:srgbClr val="004EEA"/>
                </a:solidFill>
              </a:rPr>
              <a:t> and </a:t>
            </a:r>
            <a:r>
              <a:rPr lang="en-US" sz="1200" dirty="0" err="1">
                <a:solidFill>
                  <a:srgbClr val="004EEA"/>
                </a:solidFill>
              </a:rPr>
              <a:t>U.Kang</a:t>
            </a:r>
            <a:r>
              <a:rPr lang="en-US" sz="1200" dirty="0">
                <a:solidFill>
                  <a:srgbClr val="004EEA"/>
                </a:solidFill>
              </a:rPr>
              <a:t>, "Fast, Accurate, and Space-efficient Tracking of Time-weighed </a:t>
            </a:r>
            <a:r>
              <a:rPr lang="en-US" sz="1200" dirty="0" err="1">
                <a:solidFill>
                  <a:srgbClr val="004EEA"/>
                </a:solidFill>
              </a:rPr>
              <a:t>Frequetn</a:t>
            </a:r>
            <a:r>
              <a:rPr lang="en-US" sz="1200" dirty="0">
                <a:solidFill>
                  <a:srgbClr val="004EEA"/>
                </a:solidFill>
              </a:rPr>
              <a:t> </a:t>
            </a:r>
            <a:r>
              <a:rPr lang="en-US" sz="1200" dirty="0" smtClean="0">
                <a:solidFill>
                  <a:srgbClr val="004EEA"/>
                </a:solidFill>
              </a:rPr>
              <a:t>Items from </a:t>
            </a:r>
            <a:r>
              <a:rPr lang="en-US" sz="1200" dirty="0">
                <a:solidFill>
                  <a:srgbClr val="004EEA"/>
                </a:solidFill>
              </a:rPr>
              <a:t>Data Streams," 2014, pp. 1109-1118. </a:t>
            </a:r>
            <a:endParaRPr lang="vi-VN" sz="1200" dirty="0">
              <a:solidFill>
                <a:srgbClr val="004EEA"/>
              </a:solidFill>
            </a:endParaRPr>
          </a:p>
        </p:txBody>
      </p:sp>
    </p:spTree>
    <p:extLst>
      <p:ext uri="{BB962C8B-B14F-4D97-AF65-F5344CB8AC3E}">
        <p14:creationId xmlns:p14="http://schemas.microsoft.com/office/powerpoint/2010/main" val="1673761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8"/>
              <p:cNvGraphicFramePr>
                <a:graphicFrameLocks/>
              </p:cNvGraphicFramePr>
              <p:nvPr>
                <p:extLst/>
              </p:nvPr>
            </p:nvGraphicFramePr>
            <p:xfrm>
              <a:off x="1062417" y="2643331"/>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𝟏</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𝟏</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𝟐</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𝟐</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𝟑</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𝟑</m:t>
                                    </m:r>
                                  </m:sub>
                                </m:sSub>
                              </m:oMath>
                            </m:oMathPara>
                          </a14:m>
                          <a:endParaRPr lang="en-US" sz="1600" b="1" dirty="0"/>
                        </a:p>
                      </a:txBody>
                      <a:tcPr/>
                    </a:tc>
                  </a:tr>
                  <a:tr h="413067">
                    <a:tc>
                      <a:txBody>
                        <a:bodyPr/>
                        <a:lstStyle/>
                        <a:p>
                          <a:r>
                            <a:rPr lang="en-US" sz="1600" baseline="0" dirty="0" smtClean="0"/>
                            <a:t>      ...</a:t>
                          </a:r>
                          <a:endParaRPr lang="en-US" sz="1600" b="1" dirty="0"/>
                        </a:p>
                      </a:txBody>
                      <a:tcPr/>
                    </a:tc>
                    <a:tc>
                      <a:txBody>
                        <a:bodyPr/>
                        <a:lstStyle/>
                        <a:p>
                          <a:r>
                            <a:rPr lang="en-US" sz="1600" dirty="0" smtClean="0"/>
                            <a:t>    …</a:t>
                          </a:r>
                          <a:endParaRPr lang="en-US" sz="1600" b="1" dirty="0"/>
                        </a:p>
                      </a:txBody>
                      <a:tcPr/>
                    </a:tc>
                  </a:tr>
                </a:tbl>
              </a:graphicData>
            </a:graphic>
          </p:graphicFrame>
        </mc:Choice>
        <mc:Fallback xmlns="">
          <p:graphicFrame>
            <p:nvGraphicFramePr>
              <p:cNvPr id="2" name="Content Placeholder 8"/>
              <p:cNvGraphicFramePr>
                <a:graphicFrameLocks/>
              </p:cNvGraphicFramePr>
              <p:nvPr>
                <p:extLst/>
              </p:nvPr>
            </p:nvGraphicFramePr>
            <p:xfrm>
              <a:off x="1062417" y="2643331"/>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endParaRPr lang="en-US"/>
                        </a:p>
                      </a:txBody>
                      <a:tcPr>
                        <a:blipFill rotWithShape="0">
                          <a:blip r:embed="rId2"/>
                          <a:stretch>
                            <a:fillRect l="-4762" t="-105882" r="-97619" b="-316176"/>
                          </a:stretch>
                        </a:blipFill>
                      </a:tcPr>
                    </a:tc>
                    <a:tc>
                      <a:txBody>
                        <a:bodyPr/>
                        <a:lstStyle/>
                        <a:p>
                          <a:endParaRPr lang="en-US"/>
                        </a:p>
                      </a:txBody>
                      <a:tcPr>
                        <a:blipFill rotWithShape="0">
                          <a:blip r:embed="rId2"/>
                          <a:stretch>
                            <a:fillRect l="-114286" t="-105882" r="-6494" b="-316176"/>
                          </a:stretch>
                        </a:blipFill>
                      </a:tcPr>
                    </a:tc>
                  </a:tr>
                  <a:tr h="413067">
                    <a:tc>
                      <a:txBody>
                        <a:bodyPr/>
                        <a:lstStyle/>
                        <a:p>
                          <a:endParaRPr lang="en-US"/>
                        </a:p>
                      </a:txBody>
                      <a:tcPr>
                        <a:blipFill rotWithShape="0">
                          <a:blip r:embed="rId2"/>
                          <a:stretch>
                            <a:fillRect l="-4762" t="-205882" r="-97619" b="-216176"/>
                          </a:stretch>
                        </a:blipFill>
                      </a:tcPr>
                    </a:tc>
                    <a:tc>
                      <a:txBody>
                        <a:bodyPr/>
                        <a:lstStyle/>
                        <a:p>
                          <a:endParaRPr lang="en-US"/>
                        </a:p>
                      </a:txBody>
                      <a:tcPr>
                        <a:blipFill rotWithShape="0">
                          <a:blip r:embed="rId2"/>
                          <a:stretch>
                            <a:fillRect l="-114286" t="-205882" r="-6494" b="-216176"/>
                          </a:stretch>
                        </a:blipFill>
                      </a:tcPr>
                    </a:tc>
                  </a:tr>
                  <a:tr h="413067">
                    <a:tc>
                      <a:txBody>
                        <a:bodyPr/>
                        <a:lstStyle/>
                        <a:p>
                          <a:endParaRPr lang="en-US"/>
                        </a:p>
                      </a:txBody>
                      <a:tcPr>
                        <a:blipFill rotWithShape="0">
                          <a:blip r:embed="rId2"/>
                          <a:stretch>
                            <a:fillRect l="-4762" t="-305882" r="-97619" b="-116176"/>
                          </a:stretch>
                        </a:blipFill>
                      </a:tcPr>
                    </a:tc>
                    <a:tc>
                      <a:txBody>
                        <a:bodyPr/>
                        <a:lstStyle/>
                        <a:p>
                          <a:endParaRPr lang="en-US"/>
                        </a:p>
                      </a:txBody>
                      <a:tcPr>
                        <a:blipFill rotWithShape="0">
                          <a:blip r:embed="rId2"/>
                          <a:stretch>
                            <a:fillRect l="-114286" t="-305882" r="-6494" b="-116176"/>
                          </a:stretch>
                        </a:blipFill>
                      </a:tcPr>
                    </a:tc>
                  </a:tr>
                  <a:tr h="413067">
                    <a:tc>
                      <a:txBody>
                        <a:bodyPr/>
                        <a:lstStyle/>
                        <a:p>
                          <a:r>
                            <a:rPr lang="en-US" sz="1600" baseline="0" dirty="0" smtClean="0"/>
                            <a:t>      ...</a:t>
                          </a:r>
                          <a:endParaRPr lang="en-US" sz="1600" b="1" dirty="0"/>
                        </a:p>
                      </a:txBody>
                      <a:tcPr/>
                    </a:tc>
                    <a:tc>
                      <a:txBody>
                        <a:bodyPr/>
                        <a:lstStyle/>
                        <a:p>
                          <a:r>
                            <a:rPr lang="en-US" sz="1600" dirty="0" smtClean="0"/>
                            <a:t>    …</a:t>
                          </a:r>
                          <a:endParaRPr lang="en-US" sz="1600" b="1"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 name="Content Placeholder 8"/>
              <p:cNvGraphicFramePr>
                <a:graphicFrameLocks/>
              </p:cNvGraphicFramePr>
              <p:nvPr>
                <p:extLst/>
              </p:nvPr>
            </p:nvGraphicFramePr>
            <p:xfrm>
              <a:off x="4170747" y="370881"/>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𝟏</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𝟏</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𝟐</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𝟐</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𝟑</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𝟑</m:t>
                                    </m:r>
                                  </m:sub>
                                </m:sSub>
                              </m:oMath>
                            </m:oMathPara>
                          </a14:m>
                          <a:endParaRPr lang="en-US" sz="1600" b="1" dirty="0"/>
                        </a:p>
                      </a:txBody>
                      <a:tcPr/>
                    </a:tc>
                  </a:tr>
                  <a:tr h="413067">
                    <a:tc>
                      <a:txBody>
                        <a:bodyPr/>
                        <a:lstStyle/>
                        <a:p>
                          <a:r>
                            <a:rPr lang="en-US" sz="1600" baseline="0" dirty="0" smtClean="0"/>
                            <a:t>      ...</a:t>
                          </a:r>
                          <a:endParaRPr lang="en-US" sz="1600" b="1" dirty="0"/>
                        </a:p>
                      </a:txBody>
                      <a:tcPr/>
                    </a:tc>
                    <a:tc>
                      <a:txBody>
                        <a:bodyPr/>
                        <a:lstStyle/>
                        <a:p>
                          <a:r>
                            <a:rPr lang="en-US" sz="1600" dirty="0" smtClean="0"/>
                            <a:t>    …</a:t>
                          </a:r>
                          <a:endParaRPr lang="en-US" sz="1600" b="1" dirty="0"/>
                        </a:p>
                      </a:txBody>
                      <a:tcPr/>
                    </a:tc>
                  </a:tr>
                </a:tbl>
              </a:graphicData>
            </a:graphic>
          </p:graphicFrame>
        </mc:Choice>
        <mc:Fallback xmlns="">
          <p:graphicFrame>
            <p:nvGraphicFramePr>
              <p:cNvPr id="3" name="Content Placeholder 8"/>
              <p:cNvGraphicFramePr>
                <a:graphicFrameLocks/>
              </p:cNvGraphicFramePr>
              <p:nvPr>
                <p:extLst/>
              </p:nvPr>
            </p:nvGraphicFramePr>
            <p:xfrm>
              <a:off x="4170747" y="370881"/>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endParaRPr lang="en-US"/>
                        </a:p>
                      </a:txBody>
                      <a:tcPr>
                        <a:blipFill rotWithShape="0">
                          <a:blip r:embed="rId3"/>
                          <a:stretch>
                            <a:fillRect l="-4762" t="-105882" r="-97619" b="-317647"/>
                          </a:stretch>
                        </a:blipFill>
                      </a:tcPr>
                    </a:tc>
                    <a:tc>
                      <a:txBody>
                        <a:bodyPr/>
                        <a:lstStyle/>
                        <a:p>
                          <a:endParaRPr lang="en-US"/>
                        </a:p>
                      </a:txBody>
                      <a:tcPr>
                        <a:blipFill rotWithShape="0">
                          <a:blip r:embed="rId3"/>
                          <a:stretch>
                            <a:fillRect l="-114286" t="-105882" r="-6494" b="-317647"/>
                          </a:stretch>
                        </a:blipFill>
                      </a:tcPr>
                    </a:tc>
                  </a:tr>
                  <a:tr h="413067">
                    <a:tc>
                      <a:txBody>
                        <a:bodyPr/>
                        <a:lstStyle/>
                        <a:p>
                          <a:endParaRPr lang="en-US"/>
                        </a:p>
                      </a:txBody>
                      <a:tcPr>
                        <a:blipFill rotWithShape="0">
                          <a:blip r:embed="rId3"/>
                          <a:stretch>
                            <a:fillRect l="-4762" t="-205882" r="-97619" b="-217647"/>
                          </a:stretch>
                        </a:blipFill>
                      </a:tcPr>
                    </a:tc>
                    <a:tc>
                      <a:txBody>
                        <a:bodyPr/>
                        <a:lstStyle/>
                        <a:p>
                          <a:endParaRPr lang="en-US"/>
                        </a:p>
                      </a:txBody>
                      <a:tcPr>
                        <a:blipFill rotWithShape="0">
                          <a:blip r:embed="rId3"/>
                          <a:stretch>
                            <a:fillRect l="-114286" t="-205882" r="-6494" b="-217647"/>
                          </a:stretch>
                        </a:blipFill>
                      </a:tcPr>
                    </a:tc>
                  </a:tr>
                  <a:tr h="413067">
                    <a:tc>
                      <a:txBody>
                        <a:bodyPr/>
                        <a:lstStyle/>
                        <a:p>
                          <a:endParaRPr lang="en-US"/>
                        </a:p>
                      </a:txBody>
                      <a:tcPr>
                        <a:blipFill rotWithShape="0">
                          <a:blip r:embed="rId3"/>
                          <a:stretch>
                            <a:fillRect l="-4762" t="-305882" r="-97619" b="-117647"/>
                          </a:stretch>
                        </a:blipFill>
                      </a:tcPr>
                    </a:tc>
                    <a:tc>
                      <a:txBody>
                        <a:bodyPr/>
                        <a:lstStyle/>
                        <a:p>
                          <a:endParaRPr lang="en-US"/>
                        </a:p>
                      </a:txBody>
                      <a:tcPr>
                        <a:blipFill rotWithShape="0">
                          <a:blip r:embed="rId3"/>
                          <a:stretch>
                            <a:fillRect l="-114286" t="-305882" r="-6494" b="-117647"/>
                          </a:stretch>
                        </a:blipFill>
                      </a:tcPr>
                    </a:tc>
                  </a:tr>
                  <a:tr h="413067">
                    <a:tc>
                      <a:txBody>
                        <a:bodyPr/>
                        <a:lstStyle/>
                        <a:p>
                          <a:r>
                            <a:rPr lang="en-US" sz="1600" baseline="0" dirty="0" smtClean="0"/>
                            <a:t>      ...</a:t>
                          </a:r>
                          <a:endParaRPr lang="en-US" sz="1600" b="1" dirty="0"/>
                        </a:p>
                      </a:txBody>
                      <a:tcPr/>
                    </a:tc>
                    <a:tc>
                      <a:txBody>
                        <a:bodyPr/>
                        <a:lstStyle/>
                        <a:p>
                          <a:r>
                            <a:rPr lang="en-US" sz="1600" dirty="0" smtClean="0"/>
                            <a:t>    …</a:t>
                          </a:r>
                          <a:endParaRPr lang="en-US" sz="1600" b="1"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Content Placeholder 8"/>
              <p:cNvGraphicFramePr>
                <a:graphicFrameLocks/>
              </p:cNvGraphicFramePr>
              <p:nvPr>
                <p:extLst/>
              </p:nvPr>
            </p:nvGraphicFramePr>
            <p:xfrm>
              <a:off x="7143884" y="433634"/>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𝟏</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𝟏</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𝟐</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𝟐</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r>
                                  <m:rPr>
                                    <m:sty m:val="p"/>
                                  </m:rPr>
                                  <a:rPr lang="en-US" sz="1600" b="0" i="0" smtClean="0">
                                    <a:solidFill>
                                      <a:srgbClr val="FF0000"/>
                                    </a:solidFill>
                                    <a:latin typeface="Cambria Math" panose="02040503050406030204" pitchFamily="18" charset="0"/>
                                  </a:rPr>
                                  <m:t>u</m:t>
                                </m:r>
                              </m:oMath>
                            </m:oMathPara>
                          </a14:m>
                          <a:endParaRPr lang="en-US" sz="1600" b="1" dirty="0">
                            <a:solidFill>
                              <a:srgbClr val="FF0000"/>
                            </a:solidFill>
                            <a:latin typeface="+mj-lt"/>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solidFill>
                                      <a:srgbClr val="FF0000"/>
                                    </a:solidFill>
                                    <a:latin typeface="Cambria Math" panose="02040503050406030204" pitchFamily="18" charset="0"/>
                                  </a:rPr>
                                  <m:t>1</m:t>
                                </m:r>
                              </m:oMath>
                            </m:oMathPara>
                          </a14:m>
                          <a:endParaRPr lang="en-US" sz="1600" b="1" dirty="0">
                            <a:solidFill>
                              <a:srgbClr val="FF0000"/>
                            </a:solidFill>
                            <a:latin typeface="+mj-lt"/>
                          </a:endParaRPr>
                        </a:p>
                      </a:txBody>
                      <a:tcPr/>
                    </a:tc>
                  </a:tr>
                  <a:tr h="413067">
                    <a:tc>
                      <a:txBody>
                        <a:bodyPr/>
                        <a:lstStyle/>
                        <a:p>
                          <a:r>
                            <a:rPr lang="en-US" sz="1600" baseline="0" dirty="0" smtClean="0"/>
                            <a:t>      ...</a:t>
                          </a:r>
                          <a:endParaRPr lang="en-US" sz="1600" b="1" dirty="0"/>
                        </a:p>
                      </a:txBody>
                      <a:tcPr/>
                    </a:tc>
                    <a:tc>
                      <a:txBody>
                        <a:bodyPr/>
                        <a:lstStyle/>
                        <a:p>
                          <a:r>
                            <a:rPr lang="en-US" sz="1600" dirty="0" smtClean="0"/>
                            <a:t>    …</a:t>
                          </a:r>
                          <a:endParaRPr lang="en-US" sz="1600" b="1" dirty="0"/>
                        </a:p>
                      </a:txBody>
                      <a:tcPr/>
                    </a:tc>
                  </a:tr>
                </a:tbl>
              </a:graphicData>
            </a:graphic>
          </p:graphicFrame>
        </mc:Choice>
        <mc:Fallback xmlns="">
          <p:graphicFrame>
            <p:nvGraphicFramePr>
              <p:cNvPr id="4" name="Content Placeholder 8"/>
              <p:cNvGraphicFramePr>
                <a:graphicFrameLocks/>
              </p:cNvGraphicFramePr>
              <p:nvPr>
                <p:extLst/>
              </p:nvPr>
            </p:nvGraphicFramePr>
            <p:xfrm>
              <a:off x="7143884" y="433634"/>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endParaRPr lang="en-US"/>
                        </a:p>
                      </a:txBody>
                      <a:tcPr>
                        <a:blipFill rotWithShape="0">
                          <a:blip r:embed="rId4"/>
                          <a:stretch>
                            <a:fillRect l="-4167" t="-105882" r="-97619" b="-316176"/>
                          </a:stretch>
                        </a:blipFill>
                      </a:tcPr>
                    </a:tc>
                    <a:tc>
                      <a:txBody>
                        <a:bodyPr/>
                        <a:lstStyle/>
                        <a:p>
                          <a:endParaRPr lang="en-US"/>
                        </a:p>
                      </a:txBody>
                      <a:tcPr>
                        <a:blipFill rotWithShape="0">
                          <a:blip r:embed="rId4"/>
                          <a:stretch>
                            <a:fillRect l="-112903" t="-105882" r="-5806" b="-316176"/>
                          </a:stretch>
                        </a:blipFill>
                      </a:tcPr>
                    </a:tc>
                  </a:tr>
                  <a:tr h="413067">
                    <a:tc>
                      <a:txBody>
                        <a:bodyPr/>
                        <a:lstStyle/>
                        <a:p>
                          <a:endParaRPr lang="en-US"/>
                        </a:p>
                      </a:txBody>
                      <a:tcPr>
                        <a:blipFill rotWithShape="0">
                          <a:blip r:embed="rId4"/>
                          <a:stretch>
                            <a:fillRect l="-4167" t="-208955" r="-97619" b="-220896"/>
                          </a:stretch>
                        </a:blipFill>
                      </a:tcPr>
                    </a:tc>
                    <a:tc>
                      <a:txBody>
                        <a:bodyPr/>
                        <a:lstStyle/>
                        <a:p>
                          <a:endParaRPr lang="en-US"/>
                        </a:p>
                      </a:txBody>
                      <a:tcPr>
                        <a:blipFill rotWithShape="0">
                          <a:blip r:embed="rId4"/>
                          <a:stretch>
                            <a:fillRect l="-112903" t="-208955" r="-5806" b="-220896"/>
                          </a:stretch>
                        </a:blipFill>
                      </a:tcPr>
                    </a:tc>
                  </a:tr>
                  <a:tr h="413067">
                    <a:tc>
                      <a:txBody>
                        <a:bodyPr/>
                        <a:lstStyle/>
                        <a:p>
                          <a:endParaRPr lang="en-US"/>
                        </a:p>
                      </a:txBody>
                      <a:tcPr>
                        <a:blipFill rotWithShape="0">
                          <a:blip r:embed="rId4"/>
                          <a:stretch>
                            <a:fillRect l="-4167" t="-304412" r="-97619" b="-117647"/>
                          </a:stretch>
                        </a:blipFill>
                      </a:tcPr>
                    </a:tc>
                    <a:tc>
                      <a:txBody>
                        <a:bodyPr/>
                        <a:lstStyle/>
                        <a:p>
                          <a:endParaRPr lang="en-US"/>
                        </a:p>
                      </a:txBody>
                      <a:tcPr>
                        <a:blipFill rotWithShape="0">
                          <a:blip r:embed="rId4"/>
                          <a:stretch>
                            <a:fillRect l="-112903" t="-304412" r="-5806" b="-117647"/>
                          </a:stretch>
                        </a:blipFill>
                      </a:tcPr>
                    </a:tc>
                  </a:tr>
                  <a:tr h="413067">
                    <a:tc>
                      <a:txBody>
                        <a:bodyPr/>
                        <a:lstStyle/>
                        <a:p>
                          <a:r>
                            <a:rPr lang="en-US" sz="1600" baseline="0" dirty="0" smtClean="0"/>
                            <a:t>      ...</a:t>
                          </a:r>
                          <a:endParaRPr lang="en-US" sz="1600" b="1" dirty="0"/>
                        </a:p>
                      </a:txBody>
                      <a:tcPr/>
                    </a:tc>
                    <a:tc>
                      <a:txBody>
                        <a:bodyPr/>
                        <a:lstStyle/>
                        <a:p>
                          <a:r>
                            <a:rPr lang="en-US" sz="1600" dirty="0" smtClean="0"/>
                            <a:t>    …</a:t>
                          </a:r>
                          <a:endParaRPr lang="en-US" sz="1600" b="1" dirty="0"/>
                        </a:p>
                      </a:txBody>
                      <a:tcPr/>
                    </a:tc>
                  </a:tr>
                </a:tbl>
              </a:graphicData>
            </a:graphic>
          </p:graphicFrame>
        </mc:Fallback>
      </mc:AlternateContent>
      <p:sp>
        <p:nvSpPr>
          <p:cNvPr id="5" name="TextBox 4"/>
          <p:cNvSpPr txBox="1"/>
          <p:nvPr/>
        </p:nvSpPr>
        <p:spPr>
          <a:xfrm>
            <a:off x="5728608" y="1223934"/>
            <a:ext cx="557212" cy="338554"/>
          </a:xfrm>
          <a:prstGeom prst="rect">
            <a:avLst/>
          </a:prstGeom>
          <a:noFill/>
        </p:spPr>
        <p:txBody>
          <a:bodyPr wrap="square" rtlCol="0">
            <a:spAutoFit/>
          </a:bodyPr>
          <a:lstStyle/>
          <a:p>
            <a:r>
              <a:rPr lang="en-US" sz="1600" dirty="0" smtClean="0">
                <a:solidFill>
                  <a:srgbClr val="FF0000"/>
                </a:solidFill>
              </a:rPr>
              <a:t>+ 1</a:t>
            </a:r>
            <a:endParaRPr lang="en-US" sz="1600" dirty="0">
              <a:solidFill>
                <a:srgbClr val="FF0000"/>
              </a:solidFill>
            </a:endParaRPr>
          </a:p>
        </p:txBody>
      </p:sp>
      <mc:AlternateContent xmlns:mc="http://schemas.openxmlformats.org/markup-compatibility/2006" xmlns:a14="http://schemas.microsoft.com/office/drawing/2010/main">
        <mc:Choice Requires="a14">
          <p:graphicFrame>
            <p:nvGraphicFramePr>
              <p:cNvPr id="6" name="Content Placeholder 8"/>
              <p:cNvGraphicFramePr>
                <a:graphicFrameLocks/>
              </p:cNvGraphicFramePr>
              <p:nvPr>
                <p:extLst/>
              </p:nvPr>
            </p:nvGraphicFramePr>
            <p:xfrm>
              <a:off x="4431174" y="4365703"/>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𝟏</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𝟏</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𝟐</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𝟐</m:t>
                                    </m:r>
                                  </m:sub>
                                </m:sSub>
                              </m:oMath>
                            </m:oMathPara>
                          </a14:m>
                          <a:endParaRPr lang="en-US" sz="1600" b="1" dirty="0"/>
                        </a:p>
                      </a:txBody>
                      <a:tcPr/>
                    </a:tc>
                  </a:tr>
                  <a:tr h="413067">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𝒊</m:t>
                                    </m:r>
                                  </m:e>
                                  <m:sub>
                                    <m:r>
                                      <a:rPr lang="en-US" sz="1600" smtClean="0">
                                        <a:latin typeface="Cambria Math" panose="02040503050406030204" pitchFamily="18" charset="0"/>
                                      </a:rPr>
                                      <m:t>𝟑</m:t>
                                    </m:r>
                                  </m:sub>
                                </m:sSub>
                              </m:oMath>
                            </m:oMathPara>
                          </a14:m>
                          <a:endParaRPr lang="en-US" sz="16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𝒄</m:t>
                                    </m:r>
                                  </m:e>
                                  <m:sub>
                                    <m:r>
                                      <a:rPr lang="en-US" sz="1600" smtClean="0">
                                        <a:latin typeface="Cambria Math" panose="02040503050406030204" pitchFamily="18" charset="0"/>
                                      </a:rPr>
                                      <m:t>𝟑</m:t>
                                    </m:r>
                                  </m:sub>
                                </m:sSub>
                              </m:oMath>
                            </m:oMathPara>
                          </a14:m>
                          <a:endParaRPr lang="en-US" sz="1600" b="1" dirty="0"/>
                        </a:p>
                      </a:txBody>
                      <a:tcPr/>
                    </a:tc>
                  </a:tr>
                  <a:tr h="413067">
                    <a:tc>
                      <a:txBody>
                        <a:bodyPr/>
                        <a:lstStyle/>
                        <a:p>
                          <a:r>
                            <a:rPr lang="en-US" sz="1600" baseline="0" dirty="0" smtClean="0"/>
                            <a:t>      u</a:t>
                          </a:r>
                          <a:endParaRPr lang="en-US" sz="1600" b="1" dirty="0"/>
                        </a:p>
                      </a:txBody>
                      <a:tcPr/>
                    </a:tc>
                    <a:tc>
                      <a:txBody>
                        <a:bodyPr/>
                        <a:lstStyle/>
                        <a:p>
                          <a:r>
                            <a:rPr lang="en-US" sz="1600" dirty="0" smtClean="0"/>
                            <a:t>    1</a:t>
                          </a:r>
                          <a:endParaRPr lang="en-US" sz="1600" b="1" dirty="0"/>
                        </a:p>
                      </a:txBody>
                      <a:tcPr/>
                    </a:tc>
                  </a:tr>
                </a:tbl>
              </a:graphicData>
            </a:graphic>
          </p:graphicFrame>
        </mc:Choice>
        <mc:Fallback xmlns="">
          <p:graphicFrame>
            <p:nvGraphicFramePr>
              <p:cNvPr id="6" name="Content Placeholder 8"/>
              <p:cNvGraphicFramePr>
                <a:graphicFrameLocks/>
              </p:cNvGraphicFramePr>
              <p:nvPr>
                <p:extLst/>
              </p:nvPr>
            </p:nvGraphicFramePr>
            <p:xfrm>
              <a:off x="4431174" y="4365703"/>
              <a:ext cx="1960562" cy="2065335"/>
            </p:xfrm>
            <a:graphic>
              <a:graphicData uri="http://schemas.openxmlformats.org/drawingml/2006/table">
                <a:tbl>
                  <a:tblPr firstRow="1" bandRow="1">
                    <a:tableStyleId>{08FB837D-C827-4EFA-A057-4D05807E0F7C}</a:tableStyleId>
                  </a:tblPr>
                  <a:tblGrid>
                    <a:gridCol w="1020762"/>
                    <a:gridCol w="939800"/>
                  </a:tblGrid>
                  <a:tr h="413067">
                    <a:tc>
                      <a:txBody>
                        <a:bodyPr/>
                        <a:lstStyle/>
                        <a:p>
                          <a:pPr algn="ctr"/>
                          <a:r>
                            <a:rPr lang="en-US" sz="1400" dirty="0" smtClean="0"/>
                            <a:t>Item</a:t>
                          </a:r>
                          <a:endParaRPr lang="en-US" sz="1400" dirty="0"/>
                        </a:p>
                      </a:txBody>
                      <a:tcPr/>
                    </a:tc>
                    <a:tc>
                      <a:txBody>
                        <a:bodyPr/>
                        <a:lstStyle/>
                        <a:p>
                          <a:pPr algn="ctr"/>
                          <a:r>
                            <a:rPr lang="en-US" sz="1400" dirty="0" err="1" smtClean="0"/>
                            <a:t>TCount</a:t>
                          </a:r>
                          <a:endParaRPr lang="en-US" sz="1400" dirty="0"/>
                        </a:p>
                      </a:txBody>
                      <a:tcPr/>
                    </a:tc>
                  </a:tr>
                  <a:tr h="413067">
                    <a:tc>
                      <a:txBody>
                        <a:bodyPr/>
                        <a:lstStyle/>
                        <a:p>
                          <a:endParaRPr lang="en-US"/>
                        </a:p>
                      </a:txBody>
                      <a:tcPr>
                        <a:blipFill rotWithShape="0">
                          <a:blip r:embed="rId5"/>
                          <a:stretch>
                            <a:fillRect l="-4167" t="-105882" r="-97619" b="-316176"/>
                          </a:stretch>
                        </a:blipFill>
                      </a:tcPr>
                    </a:tc>
                    <a:tc>
                      <a:txBody>
                        <a:bodyPr/>
                        <a:lstStyle/>
                        <a:p>
                          <a:endParaRPr lang="en-US"/>
                        </a:p>
                      </a:txBody>
                      <a:tcPr>
                        <a:blipFill rotWithShape="0">
                          <a:blip r:embed="rId5"/>
                          <a:stretch>
                            <a:fillRect l="-112903" t="-105882" r="-5806" b="-316176"/>
                          </a:stretch>
                        </a:blipFill>
                      </a:tcPr>
                    </a:tc>
                  </a:tr>
                  <a:tr h="413067">
                    <a:tc>
                      <a:txBody>
                        <a:bodyPr/>
                        <a:lstStyle/>
                        <a:p>
                          <a:endParaRPr lang="en-US"/>
                        </a:p>
                      </a:txBody>
                      <a:tcPr>
                        <a:blipFill rotWithShape="0">
                          <a:blip r:embed="rId5"/>
                          <a:stretch>
                            <a:fillRect l="-4167" t="-208955" r="-97619" b="-220896"/>
                          </a:stretch>
                        </a:blipFill>
                      </a:tcPr>
                    </a:tc>
                    <a:tc>
                      <a:txBody>
                        <a:bodyPr/>
                        <a:lstStyle/>
                        <a:p>
                          <a:endParaRPr lang="en-US"/>
                        </a:p>
                      </a:txBody>
                      <a:tcPr>
                        <a:blipFill rotWithShape="0">
                          <a:blip r:embed="rId5"/>
                          <a:stretch>
                            <a:fillRect l="-112903" t="-208955" r="-5806" b="-220896"/>
                          </a:stretch>
                        </a:blipFill>
                      </a:tcPr>
                    </a:tc>
                  </a:tr>
                  <a:tr h="413067">
                    <a:tc>
                      <a:txBody>
                        <a:bodyPr/>
                        <a:lstStyle/>
                        <a:p>
                          <a:endParaRPr lang="en-US"/>
                        </a:p>
                      </a:txBody>
                      <a:tcPr>
                        <a:blipFill rotWithShape="0">
                          <a:blip r:embed="rId5"/>
                          <a:stretch>
                            <a:fillRect l="-4167" t="-304412" r="-97619" b="-117647"/>
                          </a:stretch>
                        </a:blipFill>
                      </a:tcPr>
                    </a:tc>
                    <a:tc>
                      <a:txBody>
                        <a:bodyPr/>
                        <a:lstStyle/>
                        <a:p>
                          <a:endParaRPr lang="en-US"/>
                        </a:p>
                      </a:txBody>
                      <a:tcPr>
                        <a:blipFill rotWithShape="0">
                          <a:blip r:embed="rId5"/>
                          <a:stretch>
                            <a:fillRect l="-112903" t="-304412" r="-5806" b="-117647"/>
                          </a:stretch>
                        </a:blipFill>
                      </a:tcPr>
                    </a:tc>
                  </a:tr>
                  <a:tr h="413067">
                    <a:tc>
                      <a:txBody>
                        <a:bodyPr/>
                        <a:lstStyle/>
                        <a:p>
                          <a:r>
                            <a:rPr lang="en-US" sz="1600" baseline="0" dirty="0" smtClean="0"/>
                            <a:t>      u</a:t>
                          </a:r>
                          <a:endParaRPr lang="en-US" sz="1600" b="1" dirty="0"/>
                        </a:p>
                      </a:txBody>
                      <a:tcPr/>
                    </a:tc>
                    <a:tc>
                      <a:txBody>
                        <a:bodyPr/>
                        <a:lstStyle/>
                        <a:p>
                          <a:r>
                            <a:rPr lang="en-US" sz="1600" dirty="0" smtClean="0"/>
                            <a:t>    1</a:t>
                          </a:r>
                          <a:endParaRPr lang="en-US" sz="1600" b="1" dirty="0"/>
                        </a:p>
                      </a:txBody>
                      <a:tcPr/>
                    </a:tc>
                  </a:tr>
                </a:tbl>
              </a:graphicData>
            </a:graphic>
          </p:graphicFrame>
        </mc:Fallback>
      </mc:AlternateContent>
      <p:sp>
        <p:nvSpPr>
          <p:cNvPr id="8" name="Right Arrow 7"/>
          <p:cNvSpPr/>
          <p:nvPr/>
        </p:nvSpPr>
        <p:spPr>
          <a:xfrm>
            <a:off x="217084" y="3485647"/>
            <a:ext cx="820146"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8498362">
            <a:off x="2957977" y="2534775"/>
            <a:ext cx="1318458"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428468">
            <a:off x="3284672" y="3299756"/>
            <a:ext cx="1615383"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3034850">
            <a:off x="4706964" y="3727410"/>
            <a:ext cx="706622"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5728608" y="3180690"/>
            <a:ext cx="1645397" cy="567282"/>
          </a:xfrm>
          <a:prstGeom prst="rect">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6" name="TextBox 15"/>
          <p:cNvSpPr txBox="1"/>
          <p:nvPr/>
        </p:nvSpPr>
        <p:spPr>
          <a:xfrm>
            <a:off x="5972376" y="3270950"/>
            <a:ext cx="1171508" cy="369332"/>
          </a:xfrm>
          <a:prstGeom prst="rect">
            <a:avLst/>
          </a:prstGeom>
          <a:noFill/>
        </p:spPr>
        <p:txBody>
          <a:bodyPr wrap="square" rtlCol="0">
            <a:spAutoFit/>
          </a:bodyPr>
          <a:lstStyle/>
          <a:p>
            <a:r>
              <a:rPr lang="en-US" sz="1800" b="1" dirty="0" smtClean="0"/>
              <a:t>Tìm min</a:t>
            </a:r>
            <a:endParaRPr lang="en-US" sz="1800" b="1" dirty="0"/>
          </a:p>
        </p:txBody>
      </p:sp>
      <p:sp>
        <p:nvSpPr>
          <p:cNvPr id="18" name="Right Arrow 17"/>
          <p:cNvSpPr/>
          <p:nvPr/>
        </p:nvSpPr>
        <p:spPr>
          <a:xfrm rot="18498362">
            <a:off x="6232724" y="2472821"/>
            <a:ext cx="1041748"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21133306">
            <a:off x="4876456" y="3239267"/>
            <a:ext cx="800808"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838489">
            <a:off x="6516999" y="3931187"/>
            <a:ext cx="820146"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6927072" y="4432542"/>
                <a:ext cx="207471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𝐾</m:t>
                      </m:r>
                      <m:r>
                        <a:rPr lang="en-US" sz="1600" b="0" i="1" smtClean="0">
                          <a:latin typeface="Cambria Math" panose="02040503050406030204" pitchFamily="18" charset="0"/>
                        </a:rPr>
                        <m:t>h</m:t>
                      </m:r>
                      <m:r>
                        <a:rPr lang="en-US" sz="1600" b="0" i="1" smtClean="0">
                          <a:latin typeface="Cambria Math" panose="02040503050406030204" pitchFamily="18" charset="0"/>
                        </a:rPr>
                        <m:t>ô</m:t>
                      </m:r>
                      <m:r>
                        <a:rPr lang="en-US" sz="1600" b="0" i="1" smtClean="0">
                          <a:latin typeface="Cambria Math" panose="02040503050406030204" pitchFamily="18" charset="0"/>
                        </a:rPr>
                        <m:t>𝑛𝑔</m:t>
                      </m:r>
                      <m:r>
                        <a:rPr lang="en-US" sz="1600" b="0" i="1" smtClean="0">
                          <a:latin typeface="Cambria Math" panose="02040503050406030204" pitchFamily="18" charset="0"/>
                        </a:rPr>
                        <m:t> </m:t>
                      </m:r>
                      <m:r>
                        <a:rPr lang="en-US" sz="1600" b="0" i="1" smtClean="0">
                          <a:latin typeface="Cambria Math" panose="02040503050406030204" pitchFamily="18" charset="0"/>
                        </a:rPr>
                        <m:t>𝑡h</m:t>
                      </m:r>
                      <m:r>
                        <a:rPr lang="en-US" sz="1600" b="0" i="1" smtClean="0">
                          <a:latin typeface="Cambria Math" panose="02040503050406030204" pitchFamily="18" charset="0"/>
                        </a:rPr>
                        <m:t>ê</m:t>
                      </m:r>
                      <m:r>
                        <a:rPr lang="en-US" sz="1600" b="0" i="1" smtClean="0">
                          <a:latin typeface="Cambria Math" panose="02040503050406030204" pitchFamily="18" charset="0"/>
                        </a:rPr>
                        <m:t>𝑚</m:t>
                      </m:r>
                      <m:r>
                        <a:rPr lang="en-US" sz="1600" b="0" i="1" smtClean="0">
                          <a:latin typeface="Cambria Math" panose="02040503050406030204" pitchFamily="18" charset="0"/>
                        </a:rPr>
                        <m:t> </m:t>
                      </m:r>
                      <m:r>
                        <a:rPr lang="en-US" sz="1600" b="0" i="1" smtClean="0">
                          <a:latin typeface="Cambria Math" panose="02040503050406030204" pitchFamily="18" charset="0"/>
                        </a:rPr>
                        <m:t>𝑢</m:t>
                      </m:r>
                      <m:r>
                        <a:rPr lang="en-US" sz="1600" b="0" i="1" smtClean="0">
                          <a:latin typeface="Cambria Math" panose="02040503050406030204" pitchFamily="18" charset="0"/>
                        </a:rPr>
                        <m:t> </m:t>
                      </m:r>
                      <m:r>
                        <a:rPr lang="en-US" sz="1600" b="0" i="1" smtClean="0">
                          <a:latin typeface="Cambria Math" panose="02040503050406030204" pitchFamily="18" charset="0"/>
                        </a:rPr>
                        <m:t>𝑣</m:t>
                      </m:r>
                      <m:r>
                        <a:rPr lang="en-US" sz="1600" b="0" i="1" smtClean="0">
                          <a:latin typeface="Cambria Math" panose="02040503050406030204" pitchFamily="18" charset="0"/>
                        </a:rPr>
                        <m:t>à</m:t>
                      </m:r>
                      <m:r>
                        <a:rPr lang="en-US" sz="1600" b="0" i="1" smtClean="0">
                          <a:latin typeface="Cambria Math" panose="02040503050406030204" pitchFamily="18" charset="0"/>
                        </a:rPr>
                        <m:t>𝑜</m:t>
                      </m:r>
                      <m:r>
                        <a:rPr lang="en-US" sz="1600" b="0" i="1" smtClean="0">
                          <a:latin typeface="Cambria Math" panose="02040503050406030204" pitchFamily="18" charset="0"/>
                        </a:rPr>
                        <m:t> </m:t>
                      </m:r>
                      <m:r>
                        <a:rPr lang="en-US" sz="1600" b="0" i="1" smtClean="0">
                          <a:latin typeface="Cambria Math" panose="02040503050406030204" pitchFamily="18" charset="0"/>
                        </a:rPr>
                        <m:t>𝐾</m:t>
                      </m:r>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927072" y="4432542"/>
                <a:ext cx="2074712" cy="338554"/>
              </a:xfrm>
              <a:prstGeom prst="rect">
                <a:avLst/>
              </a:prstGeom>
              <a:blipFill rotWithShape="0">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rot="18648502">
                <a:off x="5938569" y="2326843"/>
                <a:ext cx="122547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𝑚𝑖𝑛</m:t>
                          </m:r>
                        </m:sub>
                      </m:sSub>
                      <m:r>
                        <a:rPr lang="en-US" sz="1600" b="0" i="1" smtClean="0">
                          <a:latin typeface="Cambria Math" panose="02040503050406030204" pitchFamily="18" charset="0"/>
                        </a:rPr>
                        <m:t>&lt;1</m:t>
                      </m:r>
                    </m:oMath>
                  </m:oMathPara>
                </a14:m>
                <a:endParaRPr 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rot="18648502">
                <a:off x="5938569" y="2326843"/>
                <a:ext cx="1225475"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rot="18468185">
                <a:off x="6218429" y="2608459"/>
                <a:ext cx="1409700" cy="338554"/>
              </a:xfrm>
              <a:prstGeom prst="rect">
                <a:avLst/>
              </a:prstGeom>
              <a:noFill/>
            </p:spPr>
            <p:txBody>
              <a:bodyPr wrap="square" rtlCol="0">
                <a:spAutoFit/>
              </a:bodyPr>
              <a:lstStyle/>
              <a:p>
                <a:r>
                  <a:rPr lang="en-US" sz="1600" dirty="0" smtClean="0">
                    <a:solidFill>
                      <a:schemeClr val="accent1">
                        <a:lumMod val="10000"/>
                      </a:schemeClr>
                    </a:solidFill>
                    <a:latin typeface="Cambria Math" panose="02040503050406030204" pitchFamily="18" charset="0"/>
                    <a:ea typeface="Cambria Math" panose="02040503050406030204" pitchFamily="18" charset="0"/>
                  </a:rPr>
                  <a:t>    </a:t>
                </a:r>
                <a:r>
                  <a:rPr lang="en-US" sz="1600" dirty="0" smtClean="0">
                    <a:solidFill>
                      <a:srgbClr val="00B050"/>
                    </a:solidFill>
                    <a:latin typeface="Cambria Math" panose="02040503050406030204" pitchFamily="18" charset="0"/>
                    <a:ea typeface="Cambria Math" panose="02040503050406030204" pitchFamily="18" charset="0"/>
                  </a:rPr>
                  <a:t>m</a:t>
                </a:r>
                <a:r>
                  <a:rPr lang="en-US" sz="1600" b="0" dirty="0" smtClean="0">
                    <a:solidFill>
                      <a:srgbClr val="00B050"/>
                    </a:solidFill>
                    <a:latin typeface="Cambria Math" panose="02040503050406030204" pitchFamily="18" charset="0"/>
                    <a:ea typeface="Cambria Math" panose="02040503050406030204" pitchFamily="18" charset="0"/>
                  </a:rPr>
                  <a:t>in </a:t>
                </a:r>
                <a14:m>
                  <m:oMath xmlns:m="http://schemas.openxmlformats.org/officeDocument/2006/math">
                    <m:r>
                      <a:rPr lang="en-US" sz="1600" b="0" i="1" smtClean="0">
                        <a:solidFill>
                          <a:srgbClr val="00B050"/>
                        </a:solidFill>
                        <a:latin typeface="Cambria Math" panose="02040503050406030204" pitchFamily="18" charset="0"/>
                        <a:ea typeface="Cambria Math" panose="02040503050406030204" pitchFamily="18" charset="0"/>
                      </a:rPr>
                      <m:t>≡ </m:t>
                    </m:r>
                    <m:sSub>
                      <m:sSubPr>
                        <m:ctrlPr>
                          <a:rPr lang="en-US" sz="1600" b="0" i="1" smtClean="0">
                            <a:solidFill>
                              <a:srgbClr val="00B050"/>
                            </a:solidFill>
                            <a:latin typeface="Cambria Math" panose="02040503050406030204" pitchFamily="18" charset="0"/>
                            <a:ea typeface="Cambria Math" panose="02040503050406030204" pitchFamily="18" charset="0"/>
                          </a:rPr>
                        </m:ctrlPr>
                      </m:sSubPr>
                      <m:e>
                        <m:r>
                          <a:rPr lang="en-US" sz="1600" b="0" i="1" smtClean="0">
                            <a:solidFill>
                              <a:srgbClr val="00B050"/>
                            </a:solidFill>
                            <a:latin typeface="Cambria Math" panose="02040503050406030204" pitchFamily="18" charset="0"/>
                            <a:ea typeface="Cambria Math" panose="02040503050406030204" pitchFamily="18" charset="0"/>
                          </a:rPr>
                          <m:t>𝑖</m:t>
                        </m:r>
                      </m:e>
                      <m:sub>
                        <m:r>
                          <a:rPr lang="en-US" sz="1600" b="0" i="1" smtClean="0">
                            <a:solidFill>
                              <a:srgbClr val="00B050"/>
                            </a:solidFill>
                            <a:latin typeface="Cambria Math" panose="02040503050406030204" pitchFamily="18" charset="0"/>
                            <a:ea typeface="Cambria Math" panose="02040503050406030204" pitchFamily="18" charset="0"/>
                          </a:rPr>
                          <m:t>3</m:t>
                        </m:r>
                      </m:sub>
                    </m:sSub>
                  </m:oMath>
                </a14:m>
                <a:endParaRPr lang="en-US" sz="1600" dirty="0">
                  <a:solidFill>
                    <a:srgbClr val="00B050"/>
                  </a:solidFill>
                  <a:latin typeface="Cambria Math" panose="02040503050406030204" pitchFamily="18" charset="0"/>
                  <a:ea typeface="Cambria Math" panose="020405030504060302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rot="18468185">
                <a:off x="6218429" y="2608459"/>
                <a:ext cx="1409700"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8486497">
                <a:off x="2785505" y="2242175"/>
                <a:ext cx="14097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r>
                        <a:rPr lang="en-US" sz="1600" b="0" i="1" smtClean="0">
                          <a:solidFill>
                            <a:schemeClr val="tx1"/>
                          </a:solidFill>
                          <a:latin typeface="Cambria Math" panose="02040503050406030204" pitchFamily="18" charset="0"/>
                        </a:rPr>
                        <m:t>ế</m:t>
                      </m:r>
                      <m:r>
                        <a:rPr lang="en-US" sz="1600" b="0" i="1" smtClean="0">
                          <a:solidFill>
                            <a:schemeClr val="tx1"/>
                          </a:solidFill>
                          <a:latin typeface="Cambria Math" panose="02040503050406030204" pitchFamily="18" charset="0"/>
                        </a:rPr>
                        <m:t>𝑢</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𝑢</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ea typeface="Cambria Math" panose="02040503050406030204" pitchFamily="18" charset="0"/>
                        </a:rPr>
                        <m:t>𝐾</m:t>
                      </m:r>
                    </m:oMath>
                  </m:oMathPara>
                </a14:m>
                <a:endParaRPr lang="en-US" sz="16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rot="18486497">
                <a:off x="2785505" y="2242175"/>
                <a:ext cx="1409700"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rot="18472616">
                <a:off x="3077721" y="2688105"/>
                <a:ext cx="14097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panose="02040503050406030204" pitchFamily="18" charset="0"/>
                        </a:rPr>
                        <m:t>𝑢</m:t>
                      </m:r>
                      <m:r>
                        <a:rPr lang="en-US" sz="1600" b="0" i="1" smtClean="0">
                          <a:solidFill>
                            <a:srgbClr val="00B050"/>
                          </a:solidFill>
                          <a:latin typeface="Cambria Math" panose="02040503050406030204" pitchFamily="18" charset="0"/>
                          <a:ea typeface="Cambria Math" panose="02040503050406030204" pitchFamily="18" charset="0"/>
                        </a:rPr>
                        <m:t>≡</m:t>
                      </m:r>
                      <m:r>
                        <a:rPr lang="en-US" sz="1600" b="0" i="1" smtClean="0">
                          <a:solidFill>
                            <a:srgbClr val="00B050"/>
                          </a:solidFill>
                          <a:latin typeface="Cambria Math" panose="02040503050406030204" pitchFamily="18" charset="0"/>
                        </a:rPr>
                        <m:t> </m:t>
                      </m:r>
                      <m:sSub>
                        <m:sSubPr>
                          <m:ctrlPr>
                            <a:rPr lang="en-US" sz="1600" b="0" i="1" smtClean="0">
                              <a:solidFill>
                                <a:srgbClr val="00B050"/>
                              </a:solidFill>
                              <a:latin typeface="Cambria Math" panose="02040503050406030204" pitchFamily="18" charset="0"/>
                            </a:rPr>
                          </m:ctrlPr>
                        </m:sSubPr>
                        <m:e>
                          <m:r>
                            <a:rPr lang="en-US" sz="1600" b="0" i="1" smtClean="0">
                              <a:solidFill>
                                <a:srgbClr val="00B050"/>
                              </a:solidFill>
                              <a:latin typeface="Cambria Math" panose="02040503050406030204" pitchFamily="18" charset="0"/>
                            </a:rPr>
                            <m:t>𝑖</m:t>
                          </m:r>
                        </m:e>
                        <m:sub>
                          <m:r>
                            <a:rPr lang="en-US" sz="1600" b="0" i="1" smtClean="0">
                              <a:solidFill>
                                <a:srgbClr val="00B050"/>
                              </a:solidFill>
                              <a:latin typeface="Cambria Math" panose="02040503050406030204" pitchFamily="18" charset="0"/>
                            </a:rPr>
                            <m:t>2</m:t>
                          </m:r>
                        </m:sub>
                      </m:sSub>
                    </m:oMath>
                  </m:oMathPara>
                </a14:m>
                <a:endParaRPr lang="en-US" sz="1600" dirty="0">
                  <a:solidFill>
                    <a:srgbClr val="00B05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rot="18472616">
                <a:off x="3077721" y="2688105"/>
                <a:ext cx="1409700"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rot="427348">
                <a:off x="3581285" y="3113241"/>
                <a:ext cx="1225475" cy="584775"/>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ế</m:t>
                    </m:r>
                    <m:r>
                      <a:rPr lang="en-US" sz="1600" b="0" i="1" smtClean="0">
                        <a:latin typeface="Cambria Math" panose="02040503050406030204" pitchFamily="18" charset="0"/>
                      </a:rPr>
                      <m:t>𝑢</m:t>
                    </m:r>
                    <m:r>
                      <a:rPr lang="en-US" sz="1600" b="0" i="1" smtClean="0">
                        <a:latin typeface="Cambria Math" panose="02040503050406030204" pitchFamily="18" charset="0"/>
                      </a:rPr>
                      <m:t> </m:t>
                    </m:r>
                    <m:r>
                      <a:rPr lang="en-US" sz="1600" b="0" i="1" smtClean="0">
                        <a:latin typeface="Cambria Math" panose="02040503050406030204" pitchFamily="18" charset="0"/>
                      </a:rPr>
                      <m:t>𝑢</m:t>
                    </m:r>
                    <m:r>
                      <a:rPr lang="en-US" sz="1600" b="0" i="1" smtClean="0">
                        <a:latin typeface="Cambria Math" panose="02040503050406030204" pitchFamily="18" charset="0"/>
                      </a:rPr>
                      <m:t> </m:t>
                    </m:r>
                    <m:r>
                      <m:rPr>
                        <m:nor/>
                      </m:rPr>
                      <a:rPr lang="en-US" sz="1600"/>
                      <m:t>∉</m:t>
                    </m:r>
                  </m:oMath>
                </a14:m>
                <a:r>
                  <a:rPr lang="en-US" sz="1600" dirty="0" smtClean="0"/>
                  <a:t> K</a:t>
                </a:r>
                <a:r>
                  <a:rPr lang="en-US" sz="1600" dirty="0"/>
                  <a:t/>
                </a:r>
                <a:br>
                  <a:rPr lang="en-US" sz="1600" dirty="0"/>
                </a:br>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rot="427348">
                <a:off x="3581285" y="3113241"/>
                <a:ext cx="1225475"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rot="3037265">
                <a:off x="4232049" y="3786851"/>
                <a:ext cx="1016073" cy="5182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𝑠𝑖𝑧𝑒</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𝐾</m:t>
                          </m:r>
                        </m:e>
                      </m:d>
                      <m:r>
                        <a:rPr lang="en-US" sz="1400" b="0" i="1" smtClean="0">
                          <a:latin typeface="Cambria Math" panose="02040503050406030204" pitchFamily="18" charset="0"/>
                        </a:rPr>
                        <m:t>&lt;</m:t>
                      </m:r>
                      <m:r>
                        <a:rPr lang="en-US" sz="1400" b="0" i="1" smtClean="0">
                          <a:latin typeface="Cambria Math" panose="02040503050406030204" pitchFamily="18" charset="0"/>
                        </a:rPr>
                        <m:t>𝑘</m:t>
                      </m:r>
                    </m:oMath>
                  </m:oMathPara>
                </a14:m>
                <a:endParaRPr lang="en-US" sz="1400" dirty="0"/>
              </a:p>
            </p:txBody>
          </p:sp>
        </mc:Choice>
        <mc:Fallback xmlns="">
          <p:sp>
            <p:nvSpPr>
              <p:cNvPr id="28" name="TextBox 27"/>
              <p:cNvSpPr txBox="1">
                <a:spLocks noRot="1" noChangeAspect="1" noMove="1" noResize="1" noEditPoints="1" noAdjustHandles="1" noChangeArrowheads="1" noChangeShapeType="1" noTextEdit="1"/>
              </p:cNvSpPr>
              <p:nvPr/>
            </p:nvSpPr>
            <p:spPr>
              <a:xfrm rot="3037265">
                <a:off x="4232049" y="3786851"/>
                <a:ext cx="1016073" cy="518283"/>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rot="21009627">
                <a:off x="4595173" y="2964956"/>
                <a:ext cx="160797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𝑠𝑖𝑧𝑒</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𝐾</m:t>
                          </m:r>
                        </m:e>
                      </m:d>
                      <m:r>
                        <a:rPr lang="en-US" sz="1600" b="0" i="1" smtClean="0">
                          <a:latin typeface="Cambria Math" panose="02040503050406030204" pitchFamily="18" charset="0"/>
                        </a:rPr>
                        <m:t>==</m:t>
                      </m:r>
                      <m:r>
                        <a:rPr lang="en-US" sz="1600" b="0" i="1" smtClean="0">
                          <a:latin typeface="Cambria Math" panose="02040503050406030204" pitchFamily="18" charset="0"/>
                        </a:rPr>
                        <m:t>𝑘</m:t>
                      </m:r>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rot="21009627">
                <a:off x="4595173" y="2964956"/>
                <a:ext cx="1607972"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632432" y="3085379"/>
                <a:ext cx="557212" cy="338554"/>
              </a:xfrm>
              <a:prstGeom prst="rect">
                <a:avLst/>
              </a:prstGeom>
              <a:noFill/>
            </p:spPr>
            <p:txBody>
              <a:bodyPr wrap="square" rtlCol="0">
                <a:spAutoFit/>
              </a:bodyPr>
              <a:lstStyle/>
              <a:p>
                <a:r>
                  <a:rPr lang="en-US" sz="1600" dirty="0" smtClean="0">
                    <a:solidFill>
                      <a:srgbClr val="FF0000"/>
                    </a:solidFill>
                  </a:rPr>
                  <a:t>x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𝛼</m:t>
                    </m:r>
                  </m:oMath>
                </a14:m>
                <a:endParaRPr lang="en-US" sz="1600" dirty="0">
                  <a:solidFill>
                    <a:srgbClr val="FF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632432" y="3085379"/>
                <a:ext cx="557212" cy="338554"/>
              </a:xfrm>
              <a:prstGeom prst="rect">
                <a:avLst/>
              </a:prstGeom>
              <a:blipFill rotWithShape="0">
                <a:blip r:embed="rId14"/>
                <a:stretch>
                  <a:fillRect l="-659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628953" y="3499714"/>
                <a:ext cx="557212" cy="338554"/>
              </a:xfrm>
              <a:prstGeom prst="rect">
                <a:avLst/>
              </a:prstGeom>
              <a:noFill/>
            </p:spPr>
            <p:txBody>
              <a:bodyPr wrap="square" rtlCol="0">
                <a:spAutoFit/>
              </a:bodyPr>
              <a:lstStyle/>
              <a:p>
                <a:r>
                  <a:rPr lang="en-US" sz="1600" dirty="0" smtClean="0">
                    <a:solidFill>
                      <a:srgbClr val="FF0000"/>
                    </a:solidFill>
                  </a:rPr>
                  <a:t>x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𝛼</m:t>
                    </m:r>
                  </m:oMath>
                </a14:m>
                <a:endParaRPr lang="en-US" sz="1600" dirty="0">
                  <a:solidFill>
                    <a:srgbClr val="FF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628953" y="3499714"/>
                <a:ext cx="557212" cy="338554"/>
              </a:xfrm>
              <a:prstGeom prst="rect">
                <a:avLst/>
              </a:prstGeom>
              <a:blipFill rotWithShape="0">
                <a:blip r:embed="rId15"/>
                <a:stretch>
                  <a:fillRect l="-543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628953" y="3912076"/>
                <a:ext cx="557212" cy="338554"/>
              </a:xfrm>
              <a:prstGeom prst="rect">
                <a:avLst/>
              </a:prstGeom>
              <a:noFill/>
            </p:spPr>
            <p:txBody>
              <a:bodyPr wrap="square" rtlCol="0">
                <a:spAutoFit/>
              </a:bodyPr>
              <a:lstStyle/>
              <a:p>
                <a:r>
                  <a:rPr lang="en-US" sz="1600" dirty="0" smtClean="0">
                    <a:solidFill>
                      <a:srgbClr val="FF0000"/>
                    </a:solidFill>
                  </a:rPr>
                  <a:t>x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𝛼</m:t>
                    </m:r>
                  </m:oMath>
                </a14:m>
                <a:endParaRPr lang="en-US" sz="16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628953" y="3912076"/>
                <a:ext cx="557212" cy="338554"/>
              </a:xfrm>
              <a:prstGeom prst="rect">
                <a:avLst/>
              </a:prstGeom>
              <a:blipFill rotWithShape="0">
                <a:blip r:embed="rId16"/>
                <a:stretch>
                  <a:fillRect l="-5435" t="-5455" b="-23636"/>
                </a:stretch>
              </a:blipFill>
            </p:spPr>
            <p:txBody>
              <a:bodyPr/>
              <a:lstStyle/>
              <a:p>
                <a:r>
                  <a:rPr lang="en-US">
                    <a:noFill/>
                  </a:rPr>
                  <a:t> </a:t>
                </a:r>
              </a:p>
            </p:txBody>
          </p:sp>
        </mc:Fallback>
      </mc:AlternateContent>
      <p:sp>
        <p:nvSpPr>
          <p:cNvPr id="33" name="Oval 32"/>
          <p:cNvSpPr/>
          <p:nvPr/>
        </p:nvSpPr>
        <p:spPr>
          <a:xfrm>
            <a:off x="2668801" y="2791265"/>
            <a:ext cx="465931" cy="183171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58612" y="5297174"/>
                <a:ext cx="4634656" cy="1077218"/>
              </a:xfrm>
              <a:prstGeom prst="rect">
                <a:avLst/>
              </a:prstGeom>
              <a:noFill/>
            </p:spPr>
            <p:txBody>
              <a:bodyPr wrap="square" rtlCol="0">
                <a:spAutoFit/>
              </a:bodyPr>
              <a:lstStyle/>
              <a:p>
                <a:r>
                  <a:rPr lang="en-US" sz="1600" dirty="0" smtClean="0">
                    <a:solidFill>
                      <a:schemeClr val="accent5">
                        <a:lumMod val="50000"/>
                      </a:schemeClr>
                    </a:solidFill>
                  </a:rPr>
                  <a:t>Duy trì tính mới của dữ liệu trong K</a:t>
                </a:r>
                <a:endParaRPr lang="en-US" sz="1600" dirty="0" smtClean="0"/>
              </a:p>
              <a:p>
                <a:r>
                  <a:rPr lang="en-US" sz="1600" dirty="0" smtClean="0"/>
                  <a:t>Vì </a:t>
                </a:r>
                <a14:m>
                  <m:oMath xmlns:m="http://schemas.openxmlformats.org/officeDocument/2006/math">
                    <m:r>
                      <a:rPr lang="en-US" sz="1600" b="0" i="0" smtClean="0">
                        <a:latin typeface="Cambria Math" panose="02040503050406030204" pitchFamily="18" charset="0"/>
                        <a:ea typeface="Cambria Math" panose="02040503050406030204" pitchFamily="18" charset="0"/>
                      </a:rPr>
                      <m:t>0&lt;</m:t>
                    </m:r>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&lt;1</m:t>
                    </m:r>
                  </m:oMath>
                </a14:m>
                <a:r>
                  <a:rPr lang="en-US" sz="1600" dirty="0" smtClean="0"/>
                  <a:t>, nếu 1 item trong K lưu càng lâu</a:t>
                </a:r>
              </a:p>
              <a:p>
                <a:r>
                  <a:rPr lang="en-US" sz="1600" dirty="0" smtClean="0"/>
                  <a:t> thì số đếm của nó cũng giảm dần theo thời </a:t>
                </a:r>
              </a:p>
              <a:p>
                <a:r>
                  <a:rPr lang="en-US" sz="1600" dirty="0" smtClean="0"/>
                  <a:t>gian</a:t>
                </a:r>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8612" y="5297174"/>
                <a:ext cx="4634656" cy="1077218"/>
              </a:xfrm>
              <a:prstGeom prst="rect">
                <a:avLst/>
              </a:prstGeom>
              <a:blipFill rotWithShape="0">
                <a:blip r:embed="rId17"/>
                <a:stretch>
                  <a:fillRect l="-789" t="-1695" b="-6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17084" y="311834"/>
                <a:ext cx="4224424" cy="830997"/>
              </a:xfrm>
              <a:prstGeom prst="rect">
                <a:avLst/>
              </a:prstGeom>
              <a:noFill/>
            </p:spPr>
            <p:txBody>
              <a:bodyPr wrap="square" rtlCol="0">
                <a:spAutoFit/>
              </a:bodyPr>
              <a:lstStyle/>
              <a:p>
                <a:r>
                  <a:rPr lang="en-US" sz="1600" b="1" dirty="0" smtClean="0"/>
                  <a:t>Siêu tham số:</a:t>
                </a:r>
              </a:p>
              <a:p>
                <a:r>
                  <a:rPr lang="en-US" sz="1600" dirty="0" smtClean="0"/>
                  <a:t>k : top-k items phổ biến muốn khai thác</a:t>
                </a:r>
              </a:p>
              <a:p>
                <a:r>
                  <a:rPr lang="en-US" sz="1600" dirty="0" smtClean="0"/>
                  <a:t>Time-decaying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smtClean="0"/>
                  <a:t>:  độ suy giảm thời gian</a:t>
                </a:r>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17084" y="311834"/>
                <a:ext cx="4224424" cy="830997"/>
              </a:xfrm>
              <a:prstGeom prst="rect">
                <a:avLst/>
              </a:prstGeom>
              <a:blipFill rotWithShape="0">
                <a:blip r:embed="rId18"/>
                <a:stretch>
                  <a:fillRect l="-866" t="-2206" b="-8824"/>
                </a:stretch>
              </a:blipFill>
            </p:spPr>
            <p:txBody>
              <a:bodyPr/>
              <a:lstStyle/>
              <a:p>
                <a:r>
                  <a:rPr lang="en-US">
                    <a:noFill/>
                  </a:rPr>
                  <a:t> </a:t>
                </a:r>
              </a:p>
            </p:txBody>
          </p:sp>
        </mc:Fallback>
      </mc:AlternateContent>
      <p:sp>
        <p:nvSpPr>
          <p:cNvPr id="36" name="TextBox 35"/>
          <p:cNvSpPr txBox="1"/>
          <p:nvPr/>
        </p:nvSpPr>
        <p:spPr>
          <a:xfrm>
            <a:off x="201214" y="2962268"/>
            <a:ext cx="927100" cy="584775"/>
          </a:xfrm>
          <a:prstGeom prst="rect">
            <a:avLst/>
          </a:prstGeom>
          <a:noFill/>
        </p:spPr>
        <p:txBody>
          <a:bodyPr wrap="square" rtlCol="0">
            <a:spAutoFit/>
          </a:bodyPr>
          <a:lstStyle/>
          <a:p>
            <a:r>
              <a:rPr lang="en-US" sz="1600" dirty="0" smtClean="0"/>
              <a:t>Item u mới tới</a:t>
            </a:r>
            <a:endParaRPr lang="en-US" sz="1600" dirty="0"/>
          </a:p>
        </p:txBody>
      </p:sp>
      <p:sp>
        <p:nvSpPr>
          <p:cNvPr id="37" name="Left Brace 36"/>
          <p:cNvSpPr/>
          <p:nvPr/>
        </p:nvSpPr>
        <p:spPr>
          <a:xfrm>
            <a:off x="678704" y="2549997"/>
            <a:ext cx="285893" cy="22210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0" y="3500418"/>
            <a:ext cx="846161" cy="338554"/>
          </a:xfrm>
          <a:prstGeom prst="rect">
            <a:avLst/>
          </a:prstGeom>
          <a:noFill/>
        </p:spPr>
        <p:txBody>
          <a:bodyPr wrap="square" rtlCol="0">
            <a:spAutoFit/>
          </a:bodyPr>
          <a:lstStyle/>
          <a:p>
            <a:r>
              <a:rPr lang="en-US" sz="1600" dirty="0" smtClean="0"/>
              <a:t>Size k</a:t>
            </a:r>
            <a:endParaRPr lang="en-US" sz="1600" dirty="0"/>
          </a:p>
        </p:txBody>
      </p:sp>
    </p:spTree>
    <p:extLst>
      <p:ext uri="{BB962C8B-B14F-4D97-AF65-F5344CB8AC3E}">
        <p14:creationId xmlns:p14="http://schemas.microsoft.com/office/powerpoint/2010/main" val="2005264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Khai thác </a:t>
            </a:r>
            <a:r>
              <a:rPr lang="en-US" sz="3000" dirty="0" err="1" smtClean="0"/>
              <a:t>itemsets</a:t>
            </a:r>
            <a:r>
              <a:rPr lang="en-US" sz="3000" dirty="0" smtClean="0"/>
              <a:t> </a:t>
            </a:r>
            <a:r>
              <a:rPr lang="en-US" sz="3000" dirty="0"/>
              <a:t>phổ biến trên Data Stream</a:t>
            </a:r>
          </a:p>
        </p:txBody>
      </p:sp>
      <p:sp>
        <p:nvSpPr>
          <p:cNvPr id="3" name="Text Placeholder 2"/>
          <p:cNvSpPr>
            <a:spLocks noGrp="1"/>
          </p:cNvSpPr>
          <p:nvPr>
            <p:ph type="body" sz="half" idx="1"/>
          </p:nvPr>
        </p:nvSpPr>
        <p:spPr>
          <a:xfrm>
            <a:off x="449943" y="1581150"/>
            <a:ext cx="5210627" cy="4514850"/>
          </a:xfrm>
        </p:spPr>
        <p:txBody>
          <a:bodyPr/>
          <a:lstStyle/>
          <a:p>
            <a:pPr algn="just">
              <a:buFont typeface="Wingdings" panose="05000000000000000000" pitchFamily="2" charset="2"/>
              <a:buChar char="ü"/>
            </a:pPr>
            <a:r>
              <a:rPr lang="en-US" sz="2000" b="1" dirty="0">
                <a:latin typeface="Corbel (Body)"/>
              </a:rPr>
              <a:t>Thuật toán Skip </a:t>
            </a:r>
            <a:r>
              <a:rPr lang="en-US" sz="2000" b="1" dirty="0" smtClean="0">
                <a:latin typeface="Corbel (Body)"/>
              </a:rPr>
              <a:t>LC-SS </a:t>
            </a:r>
            <a:r>
              <a:rPr lang="en-US" sz="2000" b="1" baseline="30000" dirty="0" smtClean="0">
                <a:latin typeface="Corbel (Body)"/>
              </a:rPr>
              <a:t>(*)</a:t>
            </a:r>
          </a:p>
          <a:p>
            <a:pPr marL="682625" indent="-450850" algn="just">
              <a:lnSpc>
                <a:spcPct val="150000"/>
              </a:lnSpc>
              <a:buFont typeface="Courier New" panose="02070309020205020404" pitchFamily="49" charset="0"/>
              <a:buChar char="o"/>
            </a:pPr>
            <a:r>
              <a:rPr lang="en-US" sz="1500" dirty="0" smtClean="0">
                <a:latin typeface="Corbel (Body)"/>
              </a:rPr>
              <a:t>Được đề xuất bởi nhóm tác giả đề xuất năm 2014 tại bài báo Uy tín SIGMOID</a:t>
            </a:r>
          </a:p>
          <a:p>
            <a:pPr marL="682625" indent="-450850" algn="just">
              <a:lnSpc>
                <a:spcPct val="150000"/>
              </a:lnSpc>
              <a:buFont typeface="Courier New" panose="02070309020205020404" pitchFamily="49" charset="0"/>
              <a:buChar char="o"/>
            </a:pPr>
            <a:r>
              <a:rPr lang="en-US" sz="1500" dirty="0" smtClean="0">
                <a:latin typeface="Corbel (Body)"/>
              </a:rPr>
              <a:t>Dựa </a:t>
            </a:r>
            <a:r>
              <a:rPr lang="en-US" sz="1500" dirty="0">
                <a:latin typeface="Corbel (Body)"/>
              </a:rPr>
              <a:t>trên 2 thuật toán nền là: </a:t>
            </a:r>
            <a:r>
              <a:rPr lang="en-US" sz="1500" i="1" dirty="0" err="1">
                <a:latin typeface="Corbel (Body)"/>
              </a:rPr>
              <a:t>Lossy</a:t>
            </a:r>
            <a:r>
              <a:rPr lang="en-US" sz="1500" i="1" dirty="0">
                <a:latin typeface="Corbel (Body)"/>
              </a:rPr>
              <a:t> Counting</a:t>
            </a:r>
            <a:r>
              <a:rPr lang="en-US" sz="1500" dirty="0">
                <a:latin typeface="Corbel (Body)"/>
              </a:rPr>
              <a:t> và </a:t>
            </a:r>
            <a:r>
              <a:rPr lang="en-US" sz="1500" i="1" dirty="0">
                <a:latin typeface="Corbel (Body)"/>
              </a:rPr>
              <a:t>Space Saving</a:t>
            </a:r>
          </a:p>
          <a:p>
            <a:pPr marL="682625" indent="-450850" algn="just">
              <a:lnSpc>
                <a:spcPct val="150000"/>
              </a:lnSpc>
              <a:buFont typeface="Courier New" panose="02070309020205020404" pitchFamily="49" charset="0"/>
              <a:buChar char="o"/>
            </a:pPr>
            <a:r>
              <a:rPr lang="en-US" sz="1500" dirty="0">
                <a:latin typeface="Corbel (Body)"/>
              </a:rPr>
              <a:t>Sử dụng Landmark Window</a:t>
            </a:r>
          </a:p>
          <a:p>
            <a:pPr marL="682625" indent="-450850" algn="just">
              <a:lnSpc>
                <a:spcPct val="150000"/>
              </a:lnSpc>
              <a:buFont typeface="Courier New" panose="02070309020205020404" pitchFamily="49" charset="0"/>
              <a:buChar char="o"/>
            </a:pPr>
            <a:r>
              <a:rPr lang="en-US" sz="1500" dirty="0">
                <a:latin typeface="Corbel (Body)"/>
              </a:rPr>
              <a:t>Kết quả đảm bảo: False </a:t>
            </a:r>
            <a:r>
              <a:rPr lang="en-US" sz="1500" dirty="0" err="1">
                <a:latin typeface="Corbel (Body)"/>
              </a:rPr>
              <a:t>Possitive</a:t>
            </a:r>
            <a:endParaRPr lang="en-US" sz="1500" dirty="0">
              <a:latin typeface="Corbel (Body)"/>
            </a:endParaRPr>
          </a:p>
          <a:p>
            <a:pPr marL="285750" lvl="1" algn="just">
              <a:spcBef>
                <a:spcPts val="600"/>
              </a:spcBef>
              <a:buFont typeface="Wingdings" panose="05000000000000000000" pitchFamily="2" charset="2"/>
              <a:buChar char="ü"/>
            </a:pPr>
            <a:r>
              <a:rPr lang="en-US" sz="2000" b="1" i="1" dirty="0">
                <a:latin typeface="Corbel (Body)"/>
              </a:rPr>
              <a:t>Tham số input/output</a:t>
            </a:r>
          </a:p>
          <a:p>
            <a:pPr marL="692150" indent="-517525" algn="just">
              <a:lnSpc>
                <a:spcPct val="150000"/>
              </a:lnSpc>
              <a:buFont typeface="Courier New" panose="02070309020205020404" pitchFamily="49" charset="0"/>
              <a:buChar char="o"/>
            </a:pPr>
            <a:r>
              <a:rPr lang="en-US" sz="1500" dirty="0">
                <a:latin typeface="Corbel (Body)"/>
              </a:rPr>
              <a:t>Với 2 siêu tham số đầu vào:</a:t>
            </a:r>
            <a:r>
              <a:rPr lang="en-US" sz="1500" b="1" i="1" dirty="0">
                <a:latin typeface="Corbel (Body)"/>
              </a:rPr>
              <a:t> </a:t>
            </a:r>
            <a:r>
              <a:rPr lang="en-US" sz="1500" i="1" dirty="0">
                <a:latin typeface="Corbel (Body)"/>
              </a:rPr>
              <a:t>k, </a:t>
            </a:r>
            <a:r>
              <a:rPr lang="en-US" sz="1500" i="1" dirty="0" err="1">
                <a:latin typeface="Corbel (Body)"/>
              </a:rPr>
              <a:t>minSup</a:t>
            </a:r>
            <a:endParaRPr lang="en-US" sz="1500" i="1" dirty="0">
              <a:latin typeface="Corbel (Body)"/>
            </a:endParaRPr>
          </a:p>
          <a:p>
            <a:pPr marL="692150" indent="-517525" algn="just">
              <a:lnSpc>
                <a:spcPct val="150000"/>
              </a:lnSpc>
              <a:buFont typeface="Courier New" panose="02070309020205020404" pitchFamily="49" charset="0"/>
              <a:buChar char="o"/>
            </a:pPr>
            <a:r>
              <a:rPr lang="en-US" sz="1500" dirty="0">
                <a:latin typeface="Corbel (Body)"/>
              </a:rPr>
              <a:t>Dữ liệu đầu vào: </a:t>
            </a:r>
            <a:r>
              <a:rPr lang="en-US" sz="1500" i="1" dirty="0">
                <a:latin typeface="Corbel (Body)"/>
              </a:rPr>
              <a:t>transaction</a:t>
            </a:r>
          </a:p>
          <a:p>
            <a:pPr marL="692150" indent="-517525" algn="just">
              <a:lnSpc>
                <a:spcPct val="150000"/>
              </a:lnSpc>
              <a:buFont typeface="Courier New" panose="02070309020205020404" pitchFamily="49" charset="0"/>
              <a:buChar char="o"/>
            </a:pPr>
            <a:r>
              <a:rPr lang="en-US" sz="1500" dirty="0">
                <a:latin typeface="Corbel (Body)"/>
              </a:rPr>
              <a:t>Kết quả đầu ra: </a:t>
            </a:r>
            <a:r>
              <a:rPr lang="en-US" sz="1500" i="1" dirty="0">
                <a:latin typeface="Corbel (Body)"/>
              </a:rPr>
              <a:t>danh sách </a:t>
            </a:r>
            <a:r>
              <a:rPr lang="en-US" sz="1500" i="1" dirty="0" err="1">
                <a:latin typeface="Corbel (Body)"/>
              </a:rPr>
              <a:t>itemsets</a:t>
            </a:r>
            <a:r>
              <a:rPr lang="en-US" sz="1500" i="1" dirty="0">
                <a:latin typeface="Corbel (Body)"/>
              </a:rPr>
              <a:t> phổ biến</a:t>
            </a:r>
          </a:p>
          <a:p>
            <a:endParaRPr lang="en-US" sz="1500" dirty="0"/>
          </a:p>
        </p:txBody>
      </p:sp>
      <p:graphicFrame>
        <p:nvGraphicFramePr>
          <p:cNvPr id="6" name="Content Placeholder 6"/>
          <p:cNvGraphicFramePr>
            <a:graphicFrameLocks noGrp="1"/>
          </p:cNvGraphicFramePr>
          <p:nvPr>
            <p:ph sz="half" idx="2"/>
            <p:extLst/>
          </p:nvPr>
        </p:nvGraphicFramePr>
        <p:xfrm>
          <a:off x="5483028" y="1345912"/>
          <a:ext cx="3371850" cy="4471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49943" y="5996285"/>
            <a:ext cx="8432800" cy="461665"/>
          </a:xfrm>
          <a:prstGeom prst="rect">
            <a:avLst/>
          </a:prstGeom>
          <a:noFill/>
        </p:spPr>
        <p:txBody>
          <a:bodyPr wrap="square" rtlCol="0">
            <a:spAutoFit/>
          </a:bodyPr>
          <a:lstStyle/>
          <a:p>
            <a:r>
              <a:rPr lang="en-US" sz="1200" dirty="0" smtClean="0">
                <a:solidFill>
                  <a:srgbClr val="004EEA"/>
                </a:solidFill>
              </a:rPr>
              <a:t>(*)   </a:t>
            </a:r>
            <a:r>
              <a:rPr lang="en-US" sz="1200" dirty="0" err="1" smtClean="0">
                <a:solidFill>
                  <a:srgbClr val="004EEA"/>
                </a:solidFill>
              </a:rPr>
              <a:t>Y.Yamamoto</a:t>
            </a:r>
            <a:r>
              <a:rPr lang="en-US" sz="1200" dirty="0">
                <a:solidFill>
                  <a:srgbClr val="004EEA"/>
                </a:solidFill>
              </a:rPr>
              <a:t>, </a:t>
            </a:r>
            <a:r>
              <a:rPr lang="en-US" sz="1200" dirty="0" err="1">
                <a:solidFill>
                  <a:srgbClr val="004EEA"/>
                </a:solidFill>
              </a:rPr>
              <a:t>K.Iwanuma</a:t>
            </a:r>
            <a:r>
              <a:rPr lang="en-US" sz="1200" dirty="0">
                <a:solidFill>
                  <a:srgbClr val="004EEA"/>
                </a:solidFill>
              </a:rPr>
              <a:t> and </a:t>
            </a:r>
            <a:r>
              <a:rPr lang="en-US" sz="1200" dirty="0" err="1">
                <a:solidFill>
                  <a:srgbClr val="004EEA"/>
                </a:solidFill>
              </a:rPr>
              <a:t>S.Fukuda</a:t>
            </a:r>
            <a:r>
              <a:rPr lang="en-US" sz="1200" dirty="0">
                <a:solidFill>
                  <a:srgbClr val="004EEA"/>
                </a:solidFill>
              </a:rPr>
              <a:t>, "Resource-oriented Approximation for Frequent </a:t>
            </a:r>
            <a:r>
              <a:rPr lang="en-US" sz="1200" dirty="0" err="1">
                <a:solidFill>
                  <a:srgbClr val="004EEA"/>
                </a:solidFill>
              </a:rPr>
              <a:t>Itemset</a:t>
            </a:r>
            <a:r>
              <a:rPr lang="en-US" sz="1200" dirty="0">
                <a:solidFill>
                  <a:srgbClr val="004EEA"/>
                </a:solidFill>
              </a:rPr>
              <a:t> Mining from </a:t>
            </a:r>
            <a:r>
              <a:rPr lang="en-US" sz="1200" dirty="0" err="1">
                <a:solidFill>
                  <a:srgbClr val="004EEA"/>
                </a:solidFill>
              </a:rPr>
              <a:t>Bursty</a:t>
            </a:r>
            <a:r>
              <a:rPr lang="en-US" sz="1200" dirty="0">
                <a:solidFill>
                  <a:srgbClr val="004EEA"/>
                </a:solidFill>
              </a:rPr>
              <a:t> Data Streams," vol. 14, 2014, pp. 205-216.</a:t>
            </a:r>
            <a:r>
              <a:rPr lang="en-US" sz="1200" dirty="0" smtClean="0">
                <a:solidFill>
                  <a:srgbClr val="004EEA"/>
                </a:solidFill>
              </a:rPr>
              <a:t>. </a:t>
            </a:r>
            <a:endParaRPr lang="vi-VN" sz="1200" dirty="0">
              <a:solidFill>
                <a:srgbClr val="004EEA"/>
              </a:solidFill>
            </a:endParaRPr>
          </a:p>
        </p:txBody>
      </p:sp>
    </p:spTree>
    <p:extLst>
      <p:ext uri="{BB962C8B-B14F-4D97-AF65-F5344CB8AC3E}">
        <p14:creationId xmlns:p14="http://schemas.microsoft.com/office/powerpoint/2010/main" val="333359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7"/>
              <p:cNvGraphicFramePr>
                <a:graphicFrameLocks/>
              </p:cNvGraphicFramePr>
              <p:nvPr>
                <p:extLst/>
              </p:nvPr>
            </p:nvGraphicFramePr>
            <p:xfrm>
              <a:off x="1191229" y="410367"/>
              <a:ext cx="2058988" cy="3337560"/>
            </p:xfrm>
            <a:graphic>
              <a:graphicData uri="http://schemas.openxmlformats.org/drawingml/2006/table">
                <a:tbl>
                  <a:tblPr firstRow="1" bandRow="1">
                    <a:tableStyleId>{21E4AEA4-8DFA-4A89-87EB-49C32662AFE0}</a:tableStyleId>
                  </a:tblPr>
                  <a:tblGrid>
                    <a:gridCol w="1029494"/>
                    <a:gridCol w="1029494"/>
                  </a:tblGrid>
                  <a:tr h="370840">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1</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2</m:t>
                                    </m:r>
                                  </m:sub>
                                </m:sSub>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3</m:t>
                                    </m:r>
                                  </m:sub>
                                </m:sSub>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4</m:t>
                                    </m:r>
                                  </m:sub>
                                </m:sSub>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5</m:t>
                                    </m:r>
                                  </m:sub>
                                </m:sSub>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5</m:t>
                                    </m:r>
                                  </m:sub>
                                </m:sSub>
                              </m:oMath>
                            </m:oMathPara>
                          </a14:m>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     </a:t>
                          </a:r>
                          <a14:m>
                            <m:oMath xmlns:m="http://schemas.openxmlformats.org/officeDocument/2006/math">
                              <m:r>
                                <a:rPr lang="en-US" sz="1600" i="1" smtClean="0">
                                  <a:latin typeface="Cambria Math" panose="02040503050406030204" pitchFamily="18" charset="0"/>
                                </a:rPr>
                                <m:t>…</m:t>
                              </m:r>
                            </m:oMath>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𝑘</m:t>
                                    </m:r>
                                  </m:sub>
                                </m:sSub>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𝑘</m:t>
                                    </m:r>
                                  </m:sub>
                                </m:sSub>
                              </m:oMath>
                            </m:oMathPara>
                          </a14:m>
                          <a:endParaRPr lang="en-US" sz="1600" dirty="0"/>
                        </a:p>
                      </a:txBody>
                      <a:tcPr/>
                    </a:tc>
                  </a:tr>
                </a:tbl>
              </a:graphicData>
            </a:graphic>
          </p:graphicFrame>
        </mc:Choice>
        <mc:Fallback xmlns="">
          <p:graphicFrame>
            <p:nvGraphicFramePr>
              <p:cNvPr id="4" name="Content Placeholder 7"/>
              <p:cNvGraphicFramePr>
                <a:graphicFrameLocks/>
              </p:cNvGraphicFramePr>
              <p:nvPr>
                <p:extLst/>
              </p:nvPr>
            </p:nvGraphicFramePr>
            <p:xfrm>
              <a:off x="1191229" y="410367"/>
              <a:ext cx="2058988" cy="3337560"/>
            </p:xfrm>
            <a:graphic>
              <a:graphicData uri="http://schemas.openxmlformats.org/drawingml/2006/table">
                <a:tbl>
                  <a:tblPr firstRow="1" bandRow="1">
                    <a:tableStyleId>{21E4AEA4-8DFA-4A89-87EB-49C32662AFE0}</a:tableStyleId>
                  </a:tblPr>
                  <a:tblGrid>
                    <a:gridCol w="1029494"/>
                    <a:gridCol w="1029494"/>
                  </a:tblGrid>
                  <a:tr h="370840">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endParaRPr lang="en-US"/>
                        </a:p>
                      </a:txBody>
                      <a:tcPr>
                        <a:blipFill rotWithShape="0">
                          <a:blip r:embed="rId2"/>
                          <a:stretch>
                            <a:fillRect l="-588" t="-104918" r="-101765" b="-701639"/>
                          </a:stretch>
                        </a:blipFill>
                      </a:tcPr>
                    </a:tc>
                    <a:tc>
                      <a:txBody>
                        <a:bodyPr/>
                        <a:lstStyle/>
                        <a:p>
                          <a:endParaRPr lang="en-US"/>
                        </a:p>
                      </a:txBody>
                      <a:tcPr>
                        <a:blipFill rotWithShape="0">
                          <a:blip r:embed="rId2"/>
                          <a:stretch>
                            <a:fillRect l="-101183" t="-104918" r="-2367" b="-701639"/>
                          </a:stretch>
                        </a:blipFill>
                      </a:tcPr>
                    </a:tc>
                  </a:tr>
                  <a:tr h="370840">
                    <a:tc>
                      <a:txBody>
                        <a:bodyPr/>
                        <a:lstStyle/>
                        <a:p>
                          <a:endParaRPr lang="en-US"/>
                        </a:p>
                      </a:txBody>
                      <a:tcPr>
                        <a:blipFill rotWithShape="0">
                          <a:blip r:embed="rId2"/>
                          <a:stretch>
                            <a:fillRect l="-588" t="-204918" r="-101765" b="-601639"/>
                          </a:stretch>
                        </a:blipFill>
                      </a:tcPr>
                    </a:tc>
                    <a:tc>
                      <a:txBody>
                        <a:bodyPr/>
                        <a:lstStyle/>
                        <a:p>
                          <a:endParaRPr lang="en-US"/>
                        </a:p>
                      </a:txBody>
                      <a:tcPr>
                        <a:blipFill rotWithShape="0">
                          <a:blip r:embed="rId2"/>
                          <a:stretch>
                            <a:fillRect l="-101183" t="-204918" r="-2367" b="-601639"/>
                          </a:stretch>
                        </a:blipFill>
                      </a:tcPr>
                    </a:tc>
                  </a:tr>
                  <a:tr h="370840">
                    <a:tc>
                      <a:txBody>
                        <a:bodyPr/>
                        <a:lstStyle/>
                        <a:p>
                          <a:endParaRPr lang="en-US"/>
                        </a:p>
                      </a:txBody>
                      <a:tcPr>
                        <a:blipFill rotWithShape="0">
                          <a:blip r:embed="rId2"/>
                          <a:stretch>
                            <a:fillRect l="-588" t="-304918" r="-101765" b="-501639"/>
                          </a:stretch>
                        </a:blipFill>
                      </a:tcPr>
                    </a:tc>
                    <a:tc>
                      <a:txBody>
                        <a:bodyPr/>
                        <a:lstStyle/>
                        <a:p>
                          <a:endParaRPr lang="en-US"/>
                        </a:p>
                      </a:txBody>
                      <a:tcPr>
                        <a:blipFill rotWithShape="0">
                          <a:blip r:embed="rId2"/>
                          <a:stretch>
                            <a:fillRect l="-101183" t="-304918" r="-2367" b="-501639"/>
                          </a:stretch>
                        </a:blipFill>
                      </a:tcPr>
                    </a:tc>
                  </a:tr>
                  <a:tr h="370840">
                    <a:tc>
                      <a:txBody>
                        <a:bodyPr/>
                        <a:lstStyle/>
                        <a:p>
                          <a:endParaRPr lang="en-US"/>
                        </a:p>
                      </a:txBody>
                      <a:tcPr>
                        <a:blipFill rotWithShape="0">
                          <a:blip r:embed="rId2"/>
                          <a:stretch>
                            <a:fillRect l="-588" t="-411667" r="-101765" b="-410000"/>
                          </a:stretch>
                        </a:blipFill>
                      </a:tcPr>
                    </a:tc>
                    <a:tc>
                      <a:txBody>
                        <a:bodyPr/>
                        <a:lstStyle/>
                        <a:p>
                          <a:endParaRPr lang="en-US"/>
                        </a:p>
                      </a:txBody>
                      <a:tcPr>
                        <a:blipFill rotWithShape="0">
                          <a:blip r:embed="rId2"/>
                          <a:stretch>
                            <a:fillRect l="-101183" t="-411667" r="-2367" b="-410000"/>
                          </a:stretch>
                        </a:blipFill>
                      </a:tcPr>
                    </a:tc>
                  </a:tr>
                  <a:tr h="370840">
                    <a:tc>
                      <a:txBody>
                        <a:bodyPr/>
                        <a:lstStyle/>
                        <a:p>
                          <a:endParaRPr lang="en-US"/>
                        </a:p>
                      </a:txBody>
                      <a:tcPr>
                        <a:blipFill rotWithShape="0">
                          <a:blip r:embed="rId2"/>
                          <a:stretch>
                            <a:fillRect l="-588" t="-503279" r="-101765" b="-303279"/>
                          </a:stretch>
                        </a:blipFill>
                      </a:tcPr>
                    </a:tc>
                    <a:tc>
                      <a:txBody>
                        <a:bodyPr/>
                        <a:lstStyle/>
                        <a:p>
                          <a:endParaRPr lang="en-US"/>
                        </a:p>
                      </a:txBody>
                      <a:tcPr>
                        <a:blipFill rotWithShape="0">
                          <a:blip r:embed="rId2"/>
                          <a:stretch>
                            <a:fillRect l="-101183" t="-503279" r="-2367" b="-303279"/>
                          </a:stretch>
                        </a:blipFill>
                      </a:tcPr>
                    </a:tc>
                  </a:tr>
                  <a:tr h="370840">
                    <a:tc>
                      <a:txBody>
                        <a:bodyPr/>
                        <a:lstStyle/>
                        <a:p>
                          <a:endParaRPr lang="en-US"/>
                        </a:p>
                      </a:txBody>
                      <a:tcPr>
                        <a:blipFill rotWithShape="0">
                          <a:blip r:embed="rId2"/>
                          <a:stretch>
                            <a:fillRect l="-588" t="-603279" r="-101765" b="-203279"/>
                          </a:stretch>
                        </a:blipFill>
                      </a:tcPr>
                    </a:tc>
                    <a:tc>
                      <a:txBody>
                        <a:bodyPr/>
                        <a:lstStyle/>
                        <a:p>
                          <a:endParaRPr lang="en-US"/>
                        </a:p>
                      </a:txBody>
                      <a:tcPr>
                        <a:blipFill rotWithShape="0">
                          <a:blip r:embed="rId2"/>
                          <a:stretch>
                            <a:fillRect l="-101183" t="-603279" r="-2367" b="-203279"/>
                          </a:stretch>
                        </a:blipFill>
                      </a:tcPr>
                    </a:tc>
                  </a:tr>
                  <a:tr h="370840">
                    <a:tc>
                      <a:txBody>
                        <a:bodyPr/>
                        <a:lstStyle/>
                        <a:p>
                          <a:endParaRPr lang="en-US"/>
                        </a:p>
                      </a:txBody>
                      <a:tcPr>
                        <a:blipFill rotWithShape="0">
                          <a:blip r:embed="rId2"/>
                          <a:stretch>
                            <a:fillRect l="-588" t="-703279" r="-101765" b="-103279"/>
                          </a:stretch>
                        </a:blipFill>
                      </a:tcPr>
                    </a:tc>
                    <a:tc>
                      <a:txBody>
                        <a:bodyPr/>
                        <a:lstStyle/>
                        <a:p>
                          <a:endParaRPr lang="en-US"/>
                        </a:p>
                      </a:txBody>
                      <a:tcPr>
                        <a:blipFill rotWithShape="0">
                          <a:blip r:embed="rId2"/>
                          <a:stretch>
                            <a:fillRect l="-101183" t="-703279" r="-2367" b="-103279"/>
                          </a:stretch>
                        </a:blipFill>
                      </a:tcPr>
                    </a:tc>
                  </a:tr>
                  <a:tr h="370840">
                    <a:tc>
                      <a:txBody>
                        <a:bodyPr/>
                        <a:lstStyle/>
                        <a:p>
                          <a:endParaRPr lang="en-US"/>
                        </a:p>
                      </a:txBody>
                      <a:tcPr>
                        <a:blipFill rotWithShape="0">
                          <a:blip r:embed="rId2"/>
                          <a:stretch>
                            <a:fillRect l="-588" t="-803279" r="-101765" b="-3279"/>
                          </a:stretch>
                        </a:blipFill>
                      </a:tcPr>
                    </a:tc>
                    <a:tc>
                      <a:txBody>
                        <a:bodyPr/>
                        <a:lstStyle/>
                        <a:p>
                          <a:endParaRPr lang="en-US"/>
                        </a:p>
                      </a:txBody>
                      <a:tcPr>
                        <a:blipFill rotWithShape="0">
                          <a:blip r:embed="rId2"/>
                          <a:stretch>
                            <a:fillRect l="-101183" t="-803279" r="-2367"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 name="Content Placeholder 7"/>
              <p:cNvGraphicFramePr>
                <a:graphicFrameLocks/>
              </p:cNvGraphicFramePr>
              <p:nvPr>
                <p:extLst/>
              </p:nvPr>
            </p:nvGraphicFramePr>
            <p:xfrm>
              <a:off x="1177580" y="424016"/>
              <a:ext cx="2058988" cy="3337560"/>
            </p:xfrm>
            <a:graphic>
              <a:graphicData uri="http://schemas.openxmlformats.org/drawingml/2006/table">
                <a:tbl>
                  <a:tblPr firstRow="1" bandRow="1">
                    <a:tableStyleId>{21E4AEA4-8DFA-4A89-87EB-49C32662AFE0}</a:tableStyleId>
                  </a:tblPr>
                  <a:tblGrid>
                    <a:gridCol w="1029494"/>
                    <a:gridCol w="1029494"/>
                  </a:tblGrid>
                  <a:tr h="370840">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𝐵</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𝐵</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r>
                                  <a:rPr lang="en-US" sz="1600" smtClean="0">
                                    <a:latin typeface="Cambria Math" panose="02040503050406030204" pitchFamily="18" charset="0"/>
                                  </a:rPr>
                                  <m:t>𝐷</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𝐴𝐷</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𝐷</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𝐷</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𝐵</m:t>
                                </m:r>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𝐵𝐶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r>
                                  <a:rPr lang="en-US" sz="1600" smtClean="0">
                                    <a:latin typeface="Cambria Math" panose="02040503050406030204" pitchFamily="18" charset="0"/>
                                  </a:rPr>
                                  <m:t>𝐷</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𝐶𝐷</m:t>
                                    </m:r>
                                  </m:sub>
                                </m:sSub>
                              </m:oMath>
                            </m:oMathPara>
                          </a14:m>
                          <a:endParaRPr lang="en-US" sz="1600" dirty="0"/>
                        </a:p>
                      </a:txBody>
                      <a:tcPr/>
                    </a:tc>
                  </a:tr>
                </a:tbl>
              </a:graphicData>
            </a:graphic>
          </p:graphicFrame>
        </mc:Choice>
        <mc:Fallback xmlns="">
          <p:graphicFrame>
            <p:nvGraphicFramePr>
              <p:cNvPr id="3" name="Content Placeholder 7"/>
              <p:cNvGraphicFramePr>
                <a:graphicFrameLocks/>
              </p:cNvGraphicFramePr>
              <p:nvPr>
                <p:extLst/>
              </p:nvPr>
            </p:nvGraphicFramePr>
            <p:xfrm>
              <a:off x="1177580" y="424016"/>
              <a:ext cx="2058988" cy="3337560"/>
            </p:xfrm>
            <a:graphic>
              <a:graphicData uri="http://schemas.openxmlformats.org/drawingml/2006/table">
                <a:tbl>
                  <a:tblPr firstRow="1" bandRow="1">
                    <a:tableStyleId>{21E4AEA4-8DFA-4A89-87EB-49C32662AFE0}</a:tableStyleId>
                  </a:tblPr>
                  <a:tblGrid>
                    <a:gridCol w="1029494"/>
                    <a:gridCol w="1029494"/>
                  </a:tblGrid>
                  <a:tr h="370840">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endParaRPr lang="en-US"/>
                        </a:p>
                      </a:txBody>
                      <a:tcPr>
                        <a:blipFill rotWithShape="0">
                          <a:blip r:embed="rId3"/>
                          <a:stretch>
                            <a:fillRect l="-592" t="-103279" r="-102959" b="-703279"/>
                          </a:stretch>
                        </a:blipFill>
                      </a:tcPr>
                    </a:tc>
                    <a:tc>
                      <a:txBody>
                        <a:bodyPr/>
                        <a:lstStyle/>
                        <a:p>
                          <a:endParaRPr lang="en-US"/>
                        </a:p>
                      </a:txBody>
                      <a:tcPr>
                        <a:blipFill rotWithShape="0">
                          <a:blip r:embed="rId3"/>
                          <a:stretch>
                            <a:fillRect l="-100592" t="-103279" r="-2959" b="-703279"/>
                          </a:stretch>
                        </a:blipFill>
                      </a:tcPr>
                    </a:tc>
                  </a:tr>
                  <a:tr h="370840">
                    <a:tc>
                      <a:txBody>
                        <a:bodyPr/>
                        <a:lstStyle/>
                        <a:p>
                          <a:endParaRPr lang="en-US"/>
                        </a:p>
                      </a:txBody>
                      <a:tcPr>
                        <a:blipFill rotWithShape="0">
                          <a:blip r:embed="rId3"/>
                          <a:stretch>
                            <a:fillRect l="-592" t="-203279" r="-102959" b="-603279"/>
                          </a:stretch>
                        </a:blipFill>
                      </a:tcPr>
                    </a:tc>
                    <a:tc>
                      <a:txBody>
                        <a:bodyPr/>
                        <a:lstStyle/>
                        <a:p>
                          <a:endParaRPr lang="en-US"/>
                        </a:p>
                      </a:txBody>
                      <a:tcPr>
                        <a:blipFill rotWithShape="0">
                          <a:blip r:embed="rId3"/>
                          <a:stretch>
                            <a:fillRect l="-100592" t="-203279" r="-2959" b="-603279"/>
                          </a:stretch>
                        </a:blipFill>
                      </a:tcPr>
                    </a:tc>
                  </a:tr>
                  <a:tr h="370840">
                    <a:tc>
                      <a:txBody>
                        <a:bodyPr/>
                        <a:lstStyle/>
                        <a:p>
                          <a:endParaRPr lang="en-US"/>
                        </a:p>
                      </a:txBody>
                      <a:tcPr>
                        <a:blipFill rotWithShape="0">
                          <a:blip r:embed="rId3"/>
                          <a:stretch>
                            <a:fillRect l="-592" t="-303279" r="-102959" b="-503279"/>
                          </a:stretch>
                        </a:blipFill>
                      </a:tcPr>
                    </a:tc>
                    <a:tc>
                      <a:txBody>
                        <a:bodyPr/>
                        <a:lstStyle/>
                        <a:p>
                          <a:endParaRPr lang="en-US"/>
                        </a:p>
                      </a:txBody>
                      <a:tcPr>
                        <a:blipFill rotWithShape="0">
                          <a:blip r:embed="rId3"/>
                          <a:stretch>
                            <a:fillRect l="-100592" t="-303279" r="-2959" b="-503279"/>
                          </a:stretch>
                        </a:blipFill>
                      </a:tcPr>
                    </a:tc>
                  </a:tr>
                  <a:tr h="370840">
                    <a:tc>
                      <a:txBody>
                        <a:bodyPr/>
                        <a:lstStyle/>
                        <a:p>
                          <a:endParaRPr lang="en-US"/>
                        </a:p>
                      </a:txBody>
                      <a:tcPr>
                        <a:blipFill rotWithShape="0">
                          <a:blip r:embed="rId3"/>
                          <a:stretch>
                            <a:fillRect l="-592" t="-403279" r="-102959" b="-403279"/>
                          </a:stretch>
                        </a:blipFill>
                      </a:tcPr>
                    </a:tc>
                    <a:tc>
                      <a:txBody>
                        <a:bodyPr/>
                        <a:lstStyle/>
                        <a:p>
                          <a:endParaRPr lang="en-US"/>
                        </a:p>
                      </a:txBody>
                      <a:tcPr>
                        <a:blipFill rotWithShape="0">
                          <a:blip r:embed="rId3"/>
                          <a:stretch>
                            <a:fillRect l="-100592" t="-403279" r="-2959" b="-403279"/>
                          </a:stretch>
                        </a:blipFill>
                      </a:tcPr>
                    </a:tc>
                  </a:tr>
                  <a:tr h="370840">
                    <a:tc>
                      <a:txBody>
                        <a:bodyPr/>
                        <a:lstStyle/>
                        <a:p>
                          <a:endParaRPr lang="en-US"/>
                        </a:p>
                      </a:txBody>
                      <a:tcPr>
                        <a:blipFill rotWithShape="0">
                          <a:blip r:embed="rId3"/>
                          <a:stretch>
                            <a:fillRect l="-592" t="-503279" r="-102959" b="-303279"/>
                          </a:stretch>
                        </a:blipFill>
                      </a:tcPr>
                    </a:tc>
                    <a:tc>
                      <a:txBody>
                        <a:bodyPr/>
                        <a:lstStyle/>
                        <a:p>
                          <a:endParaRPr lang="en-US"/>
                        </a:p>
                      </a:txBody>
                      <a:tcPr>
                        <a:blipFill rotWithShape="0">
                          <a:blip r:embed="rId3"/>
                          <a:stretch>
                            <a:fillRect l="-100592" t="-503279" r="-2959" b="-303279"/>
                          </a:stretch>
                        </a:blipFill>
                      </a:tcPr>
                    </a:tc>
                  </a:tr>
                  <a:tr h="370840">
                    <a:tc>
                      <a:txBody>
                        <a:bodyPr/>
                        <a:lstStyle/>
                        <a:p>
                          <a:endParaRPr lang="en-US"/>
                        </a:p>
                      </a:txBody>
                      <a:tcPr>
                        <a:blipFill rotWithShape="0">
                          <a:blip r:embed="rId3"/>
                          <a:stretch>
                            <a:fillRect l="-592" t="-603279" r="-102959" b="-203279"/>
                          </a:stretch>
                        </a:blipFill>
                      </a:tcPr>
                    </a:tc>
                    <a:tc>
                      <a:txBody>
                        <a:bodyPr/>
                        <a:lstStyle/>
                        <a:p>
                          <a:endParaRPr lang="en-US"/>
                        </a:p>
                      </a:txBody>
                      <a:tcPr>
                        <a:blipFill rotWithShape="0">
                          <a:blip r:embed="rId3"/>
                          <a:stretch>
                            <a:fillRect l="-100592" t="-603279" r="-2959" b="-203279"/>
                          </a:stretch>
                        </a:blipFill>
                      </a:tcPr>
                    </a:tc>
                  </a:tr>
                  <a:tr h="370840">
                    <a:tc>
                      <a:txBody>
                        <a:bodyPr/>
                        <a:lstStyle/>
                        <a:p>
                          <a:endParaRPr lang="en-US"/>
                        </a:p>
                      </a:txBody>
                      <a:tcPr>
                        <a:blipFill rotWithShape="0">
                          <a:blip r:embed="rId3"/>
                          <a:stretch>
                            <a:fillRect l="-592" t="-703279" r="-102959" b="-103279"/>
                          </a:stretch>
                        </a:blipFill>
                      </a:tcPr>
                    </a:tc>
                    <a:tc>
                      <a:txBody>
                        <a:bodyPr/>
                        <a:lstStyle/>
                        <a:p>
                          <a:endParaRPr lang="en-US"/>
                        </a:p>
                      </a:txBody>
                      <a:tcPr>
                        <a:blipFill rotWithShape="0">
                          <a:blip r:embed="rId3"/>
                          <a:stretch>
                            <a:fillRect l="-100592" t="-703279" r="-2959" b="-103279"/>
                          </a:stretch>
                        </a:blipFill>
                      </a:tcPr>
                    </a:tc>
                  </a:tr>
                  <a:tr h="370840">
                    <a:tc>
                      <a:txBody>
                        <a:bodyPr/>
                        <a:lstStyle/>
                        <a:p>
                          <a:endParaRPr lang="en-US"/>
                        </a:p>
                      </a:txBody>
                      <a:tcPr>
                        <a:blipFill rotWithShape="0">
                          <a:blip r:embed="rId3"/>
                          <a:stretch>
                            <a:fillRect l="-592" t="-803279" r="-102959" b="-3279"/>
                          </a:stretch>
                        </a:blipFill>
                      </a:tcPr>
                    </a:tc>
                    <a:tc>
                      <a:txBody>
                        <a:bodyPr/>
                        <a:lstStyle/>
                        <a:p>
                          <a:endParaRPr lang="en-US"/>
                        </a:p>
                      </a:txBody>
                      <a:tcPr>
                        <a:blipFill rotWithShape="0">
                          <a:blip r:embed="rId3"/>
                          <a:stretch>
                            <a:fillRect l="-100592" t="-803279" r="-2959"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7"/>
              <p:cNvGraphicFramePr>
                <a:graphicFrameLocks/>
              </p:cNvGraphicFramePr>
              <p:nvPr>
                <p:extLst/>
              </p:nvPr>
            </p:nvGraphicFramePr>
            <p:xfrm>
              <a:off x="3640501" y="2852386"/>
              <a:ext cx="2058988" cy="3302000"/>
            </p:xfrm>
            <a:graphic>
              <a:graphicData uri="http://schemas.openxmlformats.org/drawingml/2006/table">
                <a:tbl>
                  <a:tblPr firstRow="1" bandRow="1">
                    <a:tableStyleId>{21E4AEA4-8DFA-4A89-87EB-49C32662AFE0}</a:tableStyleId>
                  </a:tblPr>
                  <a:tblGrid>
                    <a:gridCol w="1029494"/>
                    <a:gridCol w="1029494"/>
                  </a:tblGrid>
                  <a:tr h="294803">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𝐵</m:t>
                                </m:r>
                                <m:r>
                                  <a:rPr lang="en-US" sz="1600" smtClean="0">
                                    <a:solidFill>
                                      <a:schemeClr val="accent5">
                                        <a:lumMod val="50000"/>
                                      </a:schemeClr>
                                    </a:solidFill>
                                    <a:latin typeface="Cambria Math" panose="02040503050406030204" pitchFamily="18" charset="0"/>
                                  </a:rPr>
                                  <m:t>}</m:t>
                                </m:r>
                              </m:oMath>
                            </m:oMathPara>
                          </a14:m>
                          <a:endParaRPr lang="en-US" sz="1600" dirty="0">
                            <a:solidFill>
                              <a:schemeClr val="accent5">
                                <a:lumMod val="5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chemeClr val="accent5">
                                            <a:lumMod val="50000"/>
                                          </a:schemeClr>
                                        </a:solidFill>
                                        <a:latin typeface="Cambria Math" panose="02040503050406030204" pitchFamily="18" charset="0"/>
                                      </a:rPr>
                                    </m:ctrlPr>
                                  </m:sSubPr>
                                  <m:e>
                                    <m:r>
                                      <a:rPr lang="en-US" sz="1600" smtClean="0">
                                        <a:solidFill>
                                          <a:schemeClr val="accent5">
                                            <a:lumMod val="50000"/>
                                          </a:schemeClr>
                                        </a:solidFill>
                                        <a:latin typeface="Cambria Math" panose="02040503050406030204" pitchFamily="18" charset="0"/>
                                      </a:rPr>
                                      <m:t>𝑐</m:t>
                                    </m:r>
                                  </m:e>
                                  <m:sub>
                                    <m:r>
                                      <a:rPr lang="en-US" sz="1600" smtClean="0">
                                        <a:solidFill>
                                          <a:schemeClr val="accent5">
                                            <a:lumMod val="50000"/>
                                          </a:schemeClr>
                                        </a:solidFill>
                                        <a:latin typeface="Cambria Math" panose="02040503050406030204" pitchFamily="18" charset="0"/>
                                      </a:rPr>
                                      <m:t>𝐵</m:t>
                                    </m:r>
                                  </m:sub>
                                </m:sSub>
                              </m:oMath>
                            </m:oMathPara>
                          </a14:m>
                          <a:endParaRPr lang="en-US" sz="1600" dirty="0">
                            <a:solidFill>
                              <a:schemeClr val="accent5">
                                <a:lumMod val="50000"/>
                              </a:schemeClr>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𝐴</m:t>
                                </m:r>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𝐷</m:t>
                                </m:r>
                                <m:r>
                                  <a:rPr lang="en-US" sz="1600" smtClean="0">
                                    <a:solidFill>
                                      <a:schemeClr val="accent5">
                                        <a:lumMod val="50000"/>
                                      </a:schemeClr>
                                    </a:solidFill>
                                    <a:latin typeface="Cambria Math" panose="02040503050406030204" pitchFamily="18" charset="0"/>
                                  </a:rPr>
                                  <m:t>}</m:t>
                                </m:r>
                              </m:oMath>
                            </m:oMathPara>
                          </a14:m>
                          <a:endParaRPr lang="en-US" sz="1600" dirty="0">
                            <a:solidFill>
                              <a:schemeClr val="accent5">
                                <a:lumMod val="5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chemeClr val="accent5">
                                            <a:lumMod val="50000"/>
                                          </a:schemeClr>
                                        </a:solidFill>
                                        <a:latin typeface="Cambria Math" panose="02040503050406030204" pitchFamily="18" charset="0"/>
                                      </a:rPr>
                                    </m:ctrlPr>
                                  </m:sSubPr>
                                  <m:e>
                                    <m:r>
                                      <a:rPr lang="en-US" sz="1600" smtClean="0">
                                        <a:solidFill>
                                          <a:schemeClr val="accent5">
                                            <a:lumMod val="50000"/>
                                          </a:schemeClr>
                                        </a:solidFill>
                                        <a:latin typeface="Cambria Math" panose="02040503050406030204" pitchFamily="18" charset="0"/>
                                      </a:rPr>
                                      <m:t>𝑐</m:t>
                                    </m:r>
                                  </m:e>
                                  <m:sub>
                                    <m:r>
                                      <a:rPr lang="en-US" sz="1600" smtClean="0">
                                        <a:solidFill>
                                          <a:schemeClr val="accent5">
                                            <a:lumMod val="50000"/>
                                          </a:schemeClr>
                                        </a:solidFill>
                                        <a:latin typeface="Cambria Math" panose="02040503050406030204" pitchFamily="18" charset="0"/>
                                      </a:rPr>
                                      <m:t>𝐴𝐷</m:t>
                                    </m:r>
                                  </m:sub>
                                </m:sSub>
                              </m:oMath>
                            </m:oMathPara>
                          </a14:m>
                          <a:endParaRPr lang="en-US" sz="1600" dirty="0">
                            <a:solidFill>
                              <a:schemeClr val="accent5">
                                <a:lumMod val="50000"/>
                              </a:schemeClr>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𝐷</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𝐷</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𝐵</m:t>
                                </m:r>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𝐵𝐶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r>
                                  <a:rPr lang="en-US" sz="1600" smtClean="0">
                                    <a:latin typeface="Cambria Math" panose="02040503050406030204" pitchFamily="18" charset="0"/>
                                  </a:rPr>
                                  <m:t>𝐷</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𝐶𝐷</m:t>
                                    </m:r>
                                  </m:sub>
                                </m:sSub>
                              </m:oMath>
                            </m:oMathPara>
                          </a14:m>
                          <a:endParaRPr lang="en-US" sz="1600" dirty="0"/>
                        </a:p>
                      </a:txBody>
                      <a:tcPr/>
                    </a:tc>
                  </a:tr>
                </a:tbl>
              </a:graphicData>
            </a:graphic>
          </p:graphicFrame>
        </mc:Choice>
        <mc:Fallback xmlns="">
          <p:graphicFrame>
            <p:nvGraphicFramePr>
              <p:cNvPr id="5" name="Content Placeholder 7"/>
              <p:cNvGraphicFramePr>
                <a:graphicFrameLocks/>
              </p:cNvGraphicFramePr>
              <p:nvPr>
                <p:extLst/>
              </p:nvPr>
            </p:nvGraphicFramePr>
            <p:xfrm>
              <a:off x="3640501" y="2852386"/>
              <a:ext cx="2058988" cy="3302000"/>
            </p:xfrm>
            <a:graphic>
              <a:graphicData uri="http://schemas.openxmlformats.org/drawingml/2006/table">
                <a:tbl>
                  <a:tblPr firstRow="1" bandRow="1">
                    <a:tableStyleId>{21E4AEA4-8DFA-4A89-87EB-49C32662AFE0}</a:tableStyleId>
                  </a:tblPr>
                  <a:tblGrid>
                    <a:gridCol w="1029494"/>
                    <a:gridCol w="1029494"/>
                  </a:tblGrid>
                  <a:tr h="335280">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endParaRPr lang="en-US"/>
                        </a:p>
                      </a:txBody>
                      <a:tcPr>
                        <a:blipFill rotWithShape="0">
                          <a:blip r:embed="rId4"/>
                          <a:stretch>
                            <a:fillRect l="-592" t="-93443" r="-102959" b="-703279"/>
                          </a:stretch>
                        </a:blipFill>
                      </a:tcPr>
                    </a:tc>
                    <a:tc>
                      <a:txBody>
                        <a:bodyPr/>
                        <a:lstStyle/>
                        <a:p>
                          <a:endParaRPr lang="en-US"/>
                        </a:p>
                      </a:txBody>
                      <a:tcPr>
                        <a:blipFill rotWithShape="0">
                          <a:blip r:embed="rId4"/>
                          <a:stretch>
                            <a:fillRect l="-100592" t="-93443" r="-2959" b="-703279"/>
                          </a:stretch>
                        </a:blipFill>
                      </a:tcPr>
                    </a:tc>
                  </a:tr>
                  <a:tr h="370840">
                    <a:tc>
                      <a:txBody>
                        <a:bodyPr/>
                        <a:lstStyle/>
                        <a:p>
                          <a:endParaRPr lang="en-US"/>
                        </a:p>
                      </a:txBody>
                      <a:tcPr>
                        <a:blipFill rotWithShape="0">
                          <a:blip r:embed="rId4"/>
                          <a:stretch>
                            <a:fillRect l="-592" t="-193443" r="-102959" b="-603279"/>
                          </a:stretch>
                        </a:blipFill>
                      </a:tcPr>
                    </a:tc>
                    <a:tc>
                      <a:txBody>
                        <a:bodyPr/>
                        <a:lstStyle/>
                        <a:p>
                          <a:endParaRPr lang="en-US"/>
                        </a:p>
                      </a:txBody>
                      <a:tcPr>
                        <a:blipFill rotWithShape="0">
                          <a:blip r:embed="rId4"/>
                          <a:stretch>
                            <a:fillRect l="-100592" t="-193443" r="-2959" b="-603279"/>
                          </a:stretch>
                        </a:blipFill>
                      </a:tcPr>
                    </a:tc>
                  </a:tr>
                  <a:tr h="370840">
                    <a:tc>
                      <a:txBody>
                        <a:bodyPr/>
                        <a:lstStyle/>
                        <a:p>
                          <a:endParaRPr lang="en-US"/>
                        </a:p>
                      </a:txBody>
                      <a:tcPr>
                        <a:blipFill rotWithShape="0">
                          <a:blip r:embed="rId4"/>
                          <a:stretch>
                            <a:fillRect l="-592" t="-293443" r="-102959" b="-503279"/>
                          </a:stretch>
                        </a:blipFill>
                      </a:tcPr>
                    </a:tc>
                    <a:tc>
                      <a:txBody>
                        <a:bodyPr/>
                        <a:lstStyle/>
                        <a:p>
                          <a:endParaRPr lang="en-US"/>
                        </a:p>
                      </a:txBody>
                      <a:tcPr>
                        <a:blipFill rotWithShape="0">
                          <a:blip r:embed="rId4"/>
                          <a:stretch>
                            <a:fillRect l="-100592" t="-293443" r="-2959" b="-503279"/>
                          </a:stretch>
                        </a:blipFill>
                      </a:tcPr>
                    </a:tc>
                  </a:tr>
                  <a:tr h="370840">
                    <a:tc>
                      <a:txBody>
                        <a:bodyPr/>
                        <a:lstStyle/>
                        <a:p>
                          <a:endParaRPr lang="en-US"/>
                        </a:p>
                      </a:txBody>
                      <a:tcPr>
                        <a:blipFill rotWithShape="0">
                          <a:blip r:embed="rId4"/>
                          <a:stretch>
                            <a:fillRect l="-592" t="-393443" r="-102959" b="-403279"/>
                          </a:stretch>
                        </a:blipFill>
                      </a:tcPr>
                    </a:tc>
                    <a:tc>
                      <a:txBody>
                        <a:bodyPr/>
                        <a:lstStyle/>
                        <a:p>
                          <a:endParaRPr lang="en-US"/>
                        </a:p>
                      </a:txBody>
                      <a:tcPr>
                        <a:blipFill rotWithShape="0">
                          <a:blip r:embed="rId4"/>
                          <a:stretch>
                            <a:fillRect l="-100592" t="-393443" r="-2959" b="-403279"/>
                          </a:stretch>
                        </a:blipFill>
                      </a:tcPr>
                    </a:tc>
                  </a:tr>
                  <a:tr h="370840">
                    <a:tc>
                      <a:txBody>
                        <a:bodyPr/>
                        <a:lstStyle/>
                        <a:p>
                          <a:endParaRPr lang="en-US"/>
                        </a:p>
                      </a:txBody>
                      <a:tcPr>
                        <a:blipFill rotWithShape="0">
                          <a:blip r:embed="rId4"/>
                          <a:stretch>
                            <a:fillRect l="-592" t="-493443" r="-102959" b="-303279"/>
                          </a:stretch>
                        </a:blipFill>
                      </a:tcPr>
                    </a:tc>
                    <a:tc>
                      <a:txBody>
                        <a:bodyPr/>
                        <a:lstStyle/>
                        <a:p>
                          <a:endParaRPr lang="en-US"/>
                        </a:p>
                      </a:txBody>
                      <a:tcPr>
                        <a:blipFill rotWithShape="0">
                          <a:blip r:embed="rId4"/>
                          <a:stretch>
                            <a:fillRect l="-100592" t="-493443" r="-2959" b="-303279"/>
                          </a:stretch>
                        </a:blipFill>
                      </a:tcPr>
                    </a:tc>
                  </a:tr>
                  <a:tr h="370840">
                    <a:tc>
                      <a:txBody>
                        <a:bodyPr/>
                        <a:lstStyle/>
                        <a:p>
                          <a:endParaRPr lang="en-US"/>
                        </a:p>
                      </a:txBody>
                      <a:tcPr>
                        <a:blipFill rotWithShape="0">
                          <a:blip r:embed="rId4"/>
                          <a:stretch>
                            <a:fillRect l="-592" t="-593443" r="-102959" b="-203279"/>
                          </a:stretch>
                        </a:blipFill>
                      </a:tcPr>
                    </a:tc>
                    <a:tc>
                      <a:txBody>
                        <a:bodyPr/>
                        <a:lstStyle/>
                        <a:p>
                          <a:endParaRPr lang="en-US"/>
                        </a:p>
                      </a:txBody>
                      <a:tcPr>
                        <a:blipFill rotWithShape="0">
                          <a:blip r:embed="rId4"/>
                          <a:stretch>
                            <a:fillRect l="-100592" t="-593443" r="-2959" b="-203279"/>
                          </a:stretch>
                        </a:blipFill>
                      </a:tcPr>
                    </a:tc>
                  </a:tr>
                  <a:tr h="370840">
                    <a:tc>
                      <a:txBody>
                        <a:bodyPr/>
                        <a:lstStyle/>
                        <a:p>
                          <a:endParaRPr lang="en-US"/>
                        </a:p>
                      </a:txBody>
                      <a:tcPr>
                        <a:blipFill rotWithShape="0">
                          <a:blip r:embed="rId4"/>
                          <a:stretch>
                            <a:fillRect l="-592" t="-693443" r="-102959" b="-103279"/>
                          </a:stretch>
                        </a:blipFill>
                      </a:tcPr>
                    </a:tc>
                    <a:tc>
                      <a:txBody>
                        <a:bodyPr/>
                        <a:lstStyle/>
                        <a:p>
                          <a:endParaRPr lang="en-US"/>
                        </a:p>
                      </a:txBody>
                      <a:tcPr>
                        <a:blipFill rotWithShape="0">
                          <a:blip r:embed="rId4"/>
                          <a:stretch>
                            <a:fillRect l="-100592" t="-693443" r="-2959" b="-103279"/>
                          </a:stretch>
                        </a:blipFill>
                      </a:tcPr>
                    </a:tc>
                  </a:tr>
                  <a:tr h="370840">
                    <a:tc>
                      <a:txBody>
                        <a:bodyPr/>
                        <a:lstStyle/>
                        <a:p>
                          <a:endParaRPr lang="en-US"/>
                        </a:p>
                      </a:txBody>
                      <a:tcPr>
                        <a:blipFill rotWithShape="0">
                          <a:blip r:embed="rId4"/>
                          <a:stretch>
                            <a:fillRect l="-592" t="-793443" r="-102959" b="-3279"/>
                          </a:stretch>
                        </a:blipFill>
                      </a:tcPr>
                    </a:tc>
                    <a:tc>
                      <a:txBody>
                        <a:bodyPr/>
                        <a:lstStyle/>
                        <a:p>
                          <a:endParaRPr lang="en-US"/>
                        </a:p>
                      </a:txBody>
                      <a:tcPr>
                        <a:blipFill rotWithShape="0">
                          <a:blip r:embed="rId4"/>
                          <a:stretch>
                            <a:fillRect l="-100592" t="-793443" r="-2959"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Content Placeholder 7"/>
              <p:cNvGraphicFramePr>
                <a:graphicFrameLocks/>
              </p:cNvGraphicFramePr>
              <p:nvPr>
                <p:extLst/>
              </p:nvPr>
            </p:nvGraphicFramePr>
            <p:xfrm>
              <a:off x="6564573" y="1847916"/>
              <a:ext cx="2058988" cy="3302000"/>
            </p:xfrm>
            <a:graphic>
              <a:graphicData uri="http://schemas.openxmlformats.org/drawingml/2006/table">
                <a:tbl>
                  <a:tblPr firstRow="1" bandRow="1">
                    <a:tableStyleId>{21E4AEA4-8DFA-4A89-87EB-49C32662AFE0}</a:tableStyleId>
                  </a:tblPr>
                  <a:tblGrid>
                    <a:gridCol w="1029494"/>
                    <a:gridCol w="1029494"/>
                  </a:tblGrid>
                  <a:tr h="294803">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𝐵</m:t>
                                </m:r>
                                <m:r>
                                  <a:rPr lang="en-US" sz="1600" smtClean="0">
                                    <a:solidFill>
                                      <a:schemeClr val="accent5">
                                        <a:lumMod val="50000"/>
                                      </a:schemeClr>
                                    </a:solidFill>
                                    <a:latin typeface="Cambria Math" panose="02040503050406030204" pitchFamily="18" charset="0"/>
                                  </a:rPr>
                                  <m:t>}</m:t>
                                </m:r>
                              </m:oMath>
                            </m:oMathPara>
                          </a14:m>
                          <a:endParaRPr lang="en-US" sz="1600" dirty="0">
                            <a:solidFill>
                              <a:schemeClr val="accent5">
                                <a:lumMod val="5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chemeClr val="accent5">
                                            <a:lumMod val="50000"/>
                                          </a:schemeClr>
                                        </a:solidFill>
                                        <a:latin typeface="Cambria Math" panose="02040503050406030204" pitchFamily="18" charset="0"/>
                                      </a:rPr>
                                    </m:ctrlPr>
                                  </m:sSubPr>
                                  <m:e>
                                    <m:r>
                                      <a:rPr lang="en-US" sz="1600" smtClean="0">
                                        <a:solidFill>
                                          <a:schemeClr val="accent5">
                                            <a:lumMod val="50000"/>
                                          </a:schemeClr>
                                        </a:solidFill>
                                        <a:latin typeface="Cambria Math" panose="02040503050406030204" pitchFamily="18" charset="0"/>
                                      </a:rPr>
                                      <m:t>𝑐</m:t>
                                    </m:r>
                                  </m:e>
                                  <m:sub>
                                    <m:r>
                                      <a:rPr lang="en-US" sz="1600" smtClean="0">
                                        <a:solidFill>
                                          <a:schemeClr val="accent5">
                                            <a:lumMod val="50000"/>
                                          </a:schemeClr>
                                        </a:solidFill>
                                        <a:latin typeface="Cambria Math" panose="02040503050406030204" pitchFamily="18" charset="0"/>
                                      </a:rPr>
                                      <m:t>𝐵</m:t>
                                    </m:r>
                                  </m:sub>
                                </m:sSub>
                              </m:oMath>
                            </m:oMathPara>
                          </a14:m>
                          <a:endParaRPr lang="en-US" sz="1600" dirty="0">
                            <a:solidFill>
                              <a:schemeClr val="accent5">
                                <a:lumMod val="50000"/>
                              </a:schemeClr>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𝐴</m:t>
                                </m:r>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oMath>
                            </m:oMathPara>
                          </a14:m>
                          <a:endParaRPr lang="en-US"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𝐴𝐶</m:t>
                                    </m:r>
                                  </m:sub>
                                </m:sSub>
                              </m:oMath>
                            </m:oMathPara>
                          </a14:m>
                          <a:endParaRPr lang="en-US" sz="16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𝐴</m:t>
                                </m:r>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𝐷</m:t>
                                </m:r>
                                <m:r>
                                  <a:rPr lang="en-US" sz="1600" smtClean="0">
                                    <a:solidFill>
                                      <a:schemeClr val="accent5">
                                        <a:lumMod val="50000"/>
                                      </a:schemeClr>
                                    </a:solidFill>
                                    <a:latin typeface="Cambria Math" panose="02040503050406030204" pitchFamily="18" charset="0"/>
                                  </a:rPr>
                                  <m:t>}</m:t>
                                </m:r>
                              </m:oMath>
                            </m:oMathPara>
                          </a14:m>
                          <a:endParaRPr lang="en-US" sz="1600" dirty="0">
                            <a:solidFill>
                              <a:schemeClr val="accent5">
                                <a:lumMod val="5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chemeClr val="accent5">
                                            <a:lumMod val="50000"/>
                                          </a:schemeClr>
                                        </a:solidFill>
                                        <a:latin typeface="Cambria Math" panose="02040503050406030204" pitchFamily="18" charset="0"/>
                                      </a:rPr>
                                    </m:ctrlPr>
                                  </m:sSubPr>
                                  <m:e>
                                    <m:r>
                                      <a:rPr lang="en-US" sz="1600" smtClean="0">
                                        <a:solidFill>
                                          <a:schemeClr val="accent5">
                                            <a:lumMod val="50000"/>
                                          </a:schemeClr>
                                        </a:solidFill>
                                        <a:latin typeface="Cambria Math" panose="02040503050406030204" pitchFamily="18" charset="0"/>
                                      </a:rPr>
                                      <m:t>𝑐</m:t>
                                    </m:r>
                                  </m:e>
                                  <m:sub>
                                    <m:r>
                                      <a:rPr lang="en-US" sz="1600" smtClean="0">
                                        <a:solidFill>
                                          <a:schemeClr val="accent5">
                                            <a:lumMod val="50000"/>
                                          </a:schemeClr>
                                        </a:solidFill>
                                        <a:latin typeface="Cambria Math" panose="02040503050406030204" pitchFamily="18" charset="0"/>
                                      </a:rPr>
                                      <m:t>𝐴𝐷</m:t>
                                    </m:r>
                                  </m:sub>
                                </m:sSub>
                              </m:oMath>
                            </m:oMathPara>
                          </a14:m>
                          <a:endParaRPr lang="en-US" sz="1600" dirty="0">
                            <a:solidFill>
                              <a:schemeClr val="accent5">
                                <a:lumMod val="50000"/>
                              </a:schemeClr>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𝐷</m:t>
                                </m:r>
                                <m:r>
                                  <a:rPr lang="en-US" sz="1600" smtClean="0">
                                    <a:solidFill>
                                      <a:schemeClr val="accent5">
                                        <a:lumMod val="50000"/>
                                      </a:schemeClr>
                                    </a:solidFill>
                                    <a:latin typeface="Cambria Math" panose="02040503050406030204" pitchFamily="18" charset="0"/>
                                  </a:rPr>
                                  <m:t>}</m:t>
                                </m:r>
                              </m:oMath>
                            </m:oMathPara>
                          </a14:m>
                          <a:endParaRPr lang="en-US" sz="1600" dirty="0">
                            <a:solidFill>
                              <a:schemeClr val="accent5">
                                <a:lumMod val="5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chemeClr val="accent5">
                                            <a:lumMod val="50000"/>
                                          </a:schemeClr>
                                        </a:solidFill>
                                        <a:latin typeface="Cambria Math" panose="02040503050406030204" pitchFamily="18" charset="0"/>
                                      </a:rPr>
                                    </m:ctrlPr>
                                  </m:sSubPr>
                                  <m:e>
                                    <m:r>
                                      <a:rPr lang="en-US" sz="1600" smtClean="0">
                                        <a:solidFill>
                                          <a:schemeClr val="accent5">
                                            <a:lumMod val="50000"/>
                                          </a:schemeClr>
                                        </a:solidFill>
                                        <a:latin typeface="Cambria Math" panose="02040503050406030204" pitchFamily="18" charset="0"/>
                                      </a:rPr>
                                      <m:t>𝑐</m:t>
                                    </m:r>
                                  </m:e>
                                  <m:sub>
                                    <m:r>
                                      <a:rPr lang="en-US" sz="1600" smtClean="0">
                                        <a:solidFill>
                                          <a:schemeClr val="accent5">
                                            <a:lumMod val="50000"/>
                                          </a:schemeClr>
                                        </a:solidFill>
                                        <a:latin typeface="Cambria Math" panose="02040503050406030204" pitchFamily="18" charset="0"/>
                                      </a:rPr>
                                      <m:t>𝐷</m:t>
                                    </m:r>
                                  </m:sub>
                                </m:sSub>
                              </m:oMath>
                            </m:oMathPara>
                          </a14:m>
                          <a:endParaRPr lang="en-US" sz="1600" dirty="0">
                            <a:solidFill>
                              <a:schemeClr val="accent5">
                                <a:lumMod val="50000"/>
                              </a:schemeClr>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𝐵</m:t>
                                </m:r>
                                <m:r>
                                  <a:rPr lang="en-US" sz="1600" smtClean="0">
                                    <a:solidFill>
                                      <a:schemeClr val="accent5">
                                        <a:lumMod val="50000"/>
                                      </a:schemeClr>
                                    </a:solidFill>
                                    <a:latin typeface="Cambria Math" panose="02040503050406030204" pitchFamily="18" charset="0"/>
                                  </a:rPr>
                                  <m:t>,</m:t>
                                </m:r>
                                <m:r>
                                  <a:rPr lang="en-US" sz="1600" smtClean="0">
                                    <a:solidFill>
                                      <a:schemeClr val="accent5">
                                        <a:lumMod val="50000"/>
                                      </a:schemeClr>
                                    </a:solidFill>
                                    <a:latin typeface="Cambria Math" panose="02040503050406030204" pitchFamily="18" charset="0"/>
                                  </a:rPr>
                                  <m:t>𝐶</m:t>
                                </m:r>
                                <m:r>
                                  <a:rPr lang="en-US" sz="1600" smtClean="0">
                                    <a:solidFill>
                                      <a:schemeClr val="accent5">
                                        <a:lumMod val="50000"/>
                                      </a:schemeClr>
                                    </a:solidFill>
                                    <a:latin typeface="Cambria Math" panose="02040503050406030204" pitchFamily="18" charset="0"/>
                                  </a:rPr>
                                  <m:t>}</m:t>
                                </m:r>
                              </m:oMath>
                            </m:oMathPara>
                          </a14:m>
                          <a:endParaRPr lang="en-US" sz="1600" dirty="0">
                            <a:solidFill>
                              <a:schemeClr val="accent5">
                                <a:lumMod val="5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chemeClr val="accent5">
                                            <a:lumMod val="50000"/>
                                          </a:schemeClr>
                                        </a:solidFill>
                                        <a:latin typeface="Cambria Math" panose="02040503050406030204" pitchFamily="18" charset="0"/>
                                      </a:rPr>
                                    </m:ctrlPr>
                                  </m:sSubPr>
                                  <m:e>
                                    <m:r>
                                      <a:rPr lang="en-US" sz="1600" smtClean="0">
                                        <a:solidFill>
                                          <a:schemeClr val="accent5">
                                            <a:lumMod val="50000"/>
                                          </a:schemeClr>
                                        </a:solidFill>
                                        <a:latin typeface="Cambria Math" panose="02040503050406030204" pitchFamily="18" charset="0"/>
                                      </a:rPr>
                                      <m:t>𝑐</m:t>
                                    </m:r>
                                  </m:e>
                                  <m:sub>
                                    <m:r>
                                      <a:rPr lang="en-US" sz="1600" smtClean="0">
                                        <a:solidFill>
                                          <a:schemeClr val="accent5">
                                            <a:lumMod val="50000"/>
                                          </a:schemeClr>
                                        </a:solidFill>
                                        <a:latin typeface="Cambria Math" panose="02040503050406030204" pitchFamily="18" charset="0"/>
                                      </a:rPr>
                                      <m:t>𝐵𝐶</m:t>
                                    </m:r>
                                  </m:sub>
                                </m:sSub>
                              </m:oMath>
                            </m:oMathPara>
                          </a14:m>
                          <a:endParaRPr lang="en-US" sz="1600" dirty="0">
                            <a:solidFill>
                              <a:schemeClr val="accent5">
                                <a:lumMod val="50000"/>
                              </a:schemeClr>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m:t>
                                </m:r>
                                <m:r>
                                  <a:rPr lang="en-US" sz="1600" smtClean="0">
                                    <a:latin typeface="Cambria Math" panose="02040503050406030204" pitchFamily="18" charset="0"/>
                                  </a:rPr>
                                  <m:t>𝐶</m:t>
                                </m:r>
                                <m:r>
                                  <a:rPr lang="en-US" sz="1600" smtClean="0">
                                    <a:latin typeface="Cambria Math" panose="02040503050406030204" pitchFamily="18" charset="0"/>
                                  </a:rPr>
                                  <m:t>,</m:t>
                                </m:r>
                                <m:r>
                                  <a:rPr lang="en-US" sz="1600" smtClean="0">
                                    <a:latin typeface="Cambria Math" panose="02040503050406030204" pitchFamily="18" charset="0"/>
                                  </a:rPr>
                                  <m:t>𝐷</m:t>
                                </m:r>
                                <m:r>
                                  <a:rPr lang="en-US" sz="1600" smtClean="0">
                                    <a:latin typeface="Cambria Math" panose="02040503050406030204" pitchFamily="18" charset="0"/>
                                  </a:rPr>
                                  <m:t>}</m:t>
                                </m:r>
                              </m:oMath>
                            </m:oMathPara>
                          </a14:m>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smtClean="0">
                                        <a:latin typeface="Cambria Math" panose="02040503050406030204" pitchFamily="18" charset="0"/>
                                      </a:rPr>
                                      <m:t>𝑐</m:t>
                                    </m:r>
                                  </m:e>
                                  <m:sub>
                                    <m:r>
                                      <a:rPr lang="en-US" sz="1600" smtClean="0">
                                        <a:latin typeface="Cambria Math" panose="02040503050406030204" pitchFamily="18" charset="0"/>
                                      </a:rPr>
                                      <m:t>𝐶𝐷</m:t>
                                    </m:r>
                                  </m:sub>
                                </m:sSub>
                              </m:oMath>
                            </m:oMathPara>
                          </a14:m>
                          <a:endParaRPr lang="en-US" sz="1600" dirty="0"/>
                        </a:p>
                      </a:txBody>
                      <a:tcPr/>
                    </a:tc>
                  </a:tr>
                </a:tbl>
              </a:graphicData>
            </a:graphic>
          </p:graphicFrame>
        </mc:Choice>
        <mc:Fallback xmlns="">
          <p:graphicFrame>
            <p:nvGraphicFramePr>
              <p:cNvPr id="6" name="Content Placeholder 7"/>
              <p:cNvGraphicFramePr>
                <a:graphicFrameLocks/>
              </p:cNvGraphicFramePr>
              <p:nvPr>
                <p:extLst/>
              </p:nvPr>
            </p:nvGraphicFramePr>
            <p:xfrm>
              <a:off x="6564573" y="1847916"/>
              <a:ext cx="2058988" cy="3302000"/>
            </p:xfrm>
            <a:graphic>
              <a:graphicData uri="http://schemas.openxmlformats.org/drawingml/2006/table">
                <a:tbl>
                  <a:tblPr firstRow="1" bandRow="1">
                    <a:tableStyleId>{21E4AEA4-8DFA-4A89-87EB-49C32662AFE0}</a:tableStyleId>
                  </a:tblPr>
                  <a:tblGrid>
                    <a:gridCol w="1029494"/>
                    <a:gridCol w="1029494"/>
                  </a:tblGrid>
                  <a:tr h="335280">
                    <a:tc>
                      <a:txBody>
                        <a:bodyPr/>
                        <a:lstStyle/>
                        <a:p>
                          <a:r>
                            <a:rPr lang="en-US" sz="1600" dirty="0" err="1" smtClean="0"/>
                            <a:t>Itemset</a:t>
                          </a:r>
                          <a:endParaRPr lang="en-US" sz="1600" dirty="0"/>
                        </a:p>
                      </a:txBody>
                      <a:tcPr/>
                    </a:tc>
                    <a:tc>
                      <a:txBody>
                        <a:bodyPr/>
                        <a:lstStyle/>
                        <a:p>
                          <a:r>
                            <a:rPr lang="en-US" sz="1600" dirty="0" err="1" smtClean="0"/>
                            <a:t>fcount</a:t>
                          </a:r>
                          <a:endParaRPr lang="en-US" sz="1600" dirty="0"/>
                        </a:p>
                      </a:txBody>
                      <a:tcPr/>
                    </a:tc>
                  </a:tr>
                  <a:tr h="370840">
                    <a:tc>
                      <a:txBody>
                        <a:bodyPr/>
                        <a:lstStyle/>
                        <a:p>
                          <a:endParaRPr lang="en-US"/>
                        </a:p>
                      </a:txBody>
                      <a:tcPr>
                        <a:blipFill rotWithShape="0">
                          <a:blip r:embed="rId5"/>
                          <a:stretch>
                            <a:fillRect l="-588" t="-95082" r="-101765" b="-701639"/>
                          </a:stretch>
                        </a:blipFill>
                      </a:tcPr>
                    </a:tc>
                    <a:tc>
                      <a:txBody>
                        <a:bodyPr/>
                        <a:lstStyle/>
                        <a:p>
                          <a:endParaRPr lang="en-US"/>
                        </a:p>
                      </a:txBody>
                      <a:tcPr>
                        <a:blipFill rotWithShape="0">
                          <a:blip r:embed="rId5"/>
                          <a:stretch>
                            <a:fillRect l="-101183" t="-95082" r="-2367" b="-701639"/>
                          </a:stretch>
                        </a:blipFill>
                      </a:tcPr>
                    </a:tc>
                  </a:tr>
                  <a:tr h="370840">
                    <a:tc>
                      <a:txBody>
                        <a:bodyPr/>
                        <a:lstStyle/>
                        <a:p>
                          <a:endParaRPr lang="en-US"/>
                        </a:p>
                      </a:txBody>
                      <a:tcPr>
                        <a:blipFill rotWithShape="0">
                          <a:blip r:embed="rId5"/>
                          <a:stretch>
                            <a:fillRect l="-588" t="-195082" r="-101765" b="-601639"/>
                          </a:stretch>
                        </a:blipFill>
                      </a:tcPr>
                    </a:tc>
                    <a:tc>
                      <a:txBody>
                        <a:bodyPr/>
                        <a:lstStyle/>
                        <a:p>
                          <a:endParaRPr lang="en-US"/>
                        </a:p>
                      </a:txBody>
                      <a:tcPr>
                        <a:blipFill rotWithShape="0">
                          <a:blip r:embed="rId5"/>
                          <a:stretch>
                            <a:fillRect l="-101183" t="-195082" r="-2367" b="-601639"/>
                          </a:stretch>
                        </a:blipFill>
                      </a:tcPr>
                    </a:tc>
                  </a:tr>
                  <a:tr h="370840">
                    <a:tc>
                      <a:txBody>
                        <a:bodyPr/>
                        <a:lstStyle/>
                        <a:p>
                          <a:endParaRPr lang="en-US"/>
                        </a:p>
                      </a:txBody>
                      <a:tcPr>
                        <a:blipFill rotWithShape="0">
                          <a:blip r:embed="rId5"/>
                          <a:stretch>
                            <a:fillRect l="-588" t="-295082" r="-101765" b="-501639"/>
                          </a:stretch>
                        </a:blipFill>
                      </a:tcPr>
                    </a:tc>
                    <a:tc>
                      <a:txBody>
                        <a:bodyPr/>
                        <a:lstStyle/>
                        <a:p>
                          <a:endParaRPr lang="en-US"/>
                        </a:p>
                      </a:txBody>
                      <a:tcPr>
                        <a:blipFill rotWithShape="0">
                          <a:blip r:embed="rId5"/>
                          <a:stretch>
                            <a:fillRect l="-101183" t="-295082" r="-2367" b="-501639"/>
                          </a:stretch>
                        </a:blipFill>
                      </a:tcPr>
                    </a:tc>
                  </a:tr>
                  <a:tr h="370840">
                    <a:tc>
                      <a:txBody>
                        <a:bodyPr/>
                        <a:lstStyle/>
                        <a:p>
                          <a:endParaRPr lang="en-US"/>
                        </a:p>
                      </a:txBody>
                      <a:tcPr>
                        <a:blipFill rotWithShape="0">
                          <a:blip r:embed="rId5"/>
                          <a:stretch>
                            <a:fillRect l="-588" t="-395082" r="-101765" b="-401639"/>
                          </a:stretch>
                        </a:blipFill>
                      </a:tcPr>
                    </a:tc>
                    <a:tc>
                      <a:txBody>
                        <a:bodyPr/>
                        <a:lstStyle/>
                        <a:p>
                          <a:endParaRPr lang="en-US"/>
                        </a:p>
                      </a:txBody>
                      <a:tcPr>
                        <a:blipFill rotWithShape="0">
                          <a:blip r:embed="rId5"/>
                          <a:stretch>
                            <a:fillRect l="-101183" t="-395082" r="-2367" b="-401639"/>
                          </a:stretch>
                        </a:blipFill>
                      </a:tcPr>
                    </a:tc>
                  </a:tr>
                  <a:tr h="370840">
                    <a:tc>
                      <a:txBody>
                        <a:bodyPr/>
                        <a:lstStyle/>
                        <a:p>
                          <a:endParaRPr lang="en-US"/>
                        </a:p>
                      </a:txBody>
                      <a:tcPr>
                        <a:blipFill rotWithShape="0">
                          <a:blip r:embed="rId5"/>
                          <a:stretch>
                            <a:fillRect l="-588" t="-503333" r="-101765" b="-308333"/>
                          </a:stretch>
                        </a:blipFill>
                      </a:tcPr>
                    </a:tc>
                    <a:tc>
                      <a:txBody>
                        <a:bodyPr/>
                        <a:lstStyle/>
                        <a:p>
                          <a:endParaRPr lang="en-US"/>
                        </a:p>
                      </a:txBody>
                      <a:tcPr>
                        <a:blipFill rotWithShape="0">
                          <a:blip r:embed="rId5"/>
                          <a:stretch>
                            <a:fillRect l="-101183" t="-503333" r="-2367" b="-308333"/>
                          </a:stretch>
                        </a:blipFill>
                      </a:tcPr>
                    </a:tc>
                  </a:tr>
                  <a:tr h="370840">
                    <a:tc>
                      <a:txBody>
                        <a:bodyPr/>
                        <a:lstStyle/>
                        <a:p>
                          <a:endParaRPr lang="en-US"/>
                        </a:p>
                      </a:txBody>
                      <a:tcPr>
                        <a:blipFill rotWithShape="0">
                          <a:blip r:embed="rId5"/>
                          <a:stretch>
                            <a:fillRect l="-588" t="-593443" r="-101765" b="-203279"/>
                          </a:stretch>
                        </a:blipFill>
                      </a:tcPr>
                    </a:tc>
                    <a:tc>
                      <a:txBody>
                        <a:bodyPr/>
                        <a:lstStyle/>
                        <a:p>
                          <a:endParaRPr lang="en-US"/>
                        </a:p>
                      </a:txBody>
                      <a:tcPr>
                        <a:blipFill rotWithShape="0">
                          <a:blip r:embed="rId5"/>
                          <a:stretch>
                            <a:fillRect l="-101183" t="-593443" r="-2367" b="-203279"/>
                          </a:stretch>
                        </a:blipFill>
                      </a:tcPr>
                    </a:tc>
                  </a:tr>
                  <a:tr h="370840">
                    <a:tc>
                      <a:txBody>
                        <a:bodyPr/>
                        <a:lstStyle/>
                        <a:p>
                          <a:endParaRPr lang="en-US"/>
                        </a:p>
                      </a:txBody>
                      <a:tcPr>
                        <a:blipFill rotWithShape="0">
                          <a:blip r:embed="rId5"/>
                          <a:stretch>
                            <a:fillRect l="-588" t="-693443" r="-101765" b="-103279"/>
                          </a:stretch>
                        </a:blipFill>
                      </a:tcPr>
                    </a:tc>
                    <a:tc>
                      <a:txBody>
                        <a:bodyPr/>
                        <a:lstStyle/>
                        <a:p>
                          <a:endParaRPr lang="en-US"/>
                        </a:p>
                      </a:txBody>
                      <a:tcPr>
                        <a:blipFill rotWithShape="0">
                          <a:blip r:embed="rId5"/>
                          <a:stretch>
                            <a:fillRect l="-101183" t="-693443" r="-2367" b="-103279"/>
                          </a:stretch>
                        </a:blipFill>
                      </a:tcPr>
                    </a:tc>
                  </a:tr>
                  <a:tr h="370840">
                    <a:tc>
                      <a:txBody>
                        <a:bodyPr/>
                        <a:lstStyle/>
                        <a:p>
                          <a:endParaRPr lang="en-US"/>
                        </a:p>
                      </a:txBody>
                      <a:tcPr>
                        <a:blipFill rotWithShape="0">
                          <a:blip r:embed="rId5"/>
                          <a:stretch>
                            <a:fillRect l="-588" t="-793443" r="-101765" b="-3279"/>
                          </a:stretch>
                        </a:blipFill>
                      </a:tcPr>
                    </a:tc>
                    <a:tc>
                      <a:txBody>
                        <a:bodyPr/>
                        <a:lstStyle/>
                        <a:p>
                          <a:endParaRPr lang="en-US"/>
                        </a:p>
                      </a:txBody>
                      <a:tcPr>
                        <a:blipFill rotWithShape="0">
                          <a:blip r:embed="rId5"/>
                          <a:stretch>
                            <a:fillRect l="-101183" t="-793443" r="-2367" b="-3279"/>
                          </a:stretch>
                        </a:blipFill>
                      </a:tcPr>
                    </a:tc>
                  </a:tr>
                </a:tbl>
              </a:graphicData>
            </a:graphic>
          </p:graphicFrame>
        </mc:Fallback>
      </mc:AlternateContent>
      <p:sp>
        <p:nvSpPr>
          <p:cNvPr id="8" name="Right Arrow 7"/>
          <p:cNvSpPr/>
          <p:nvPr/>
        </p:nvSpPr>
        <p:spPr>
          <a:xfrm>
            <a:off x="95535" y="1847916"/>
            <a:ext cx="656373"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243393" y="455977"/>
            <a:ext cx="331103"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auto">
          <a:xfrm>
            <a:off x="3640501" y="357002"/>
            <a:ext cx="2091559" cy="567282"/>
          </a:xfrm>
          <a:prstGeom prst="rect">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mc:AlternateContent xmlns:mc="http://schemas.openxmlformats.org/markup-compatibility/2006" xmlns:a14="http://schemas.microsoft.com/office/drawing/2010/main">
        <mc:Choice Requires="a14">
          <p:sp>
            <p:nvSpPr>
              <p:cNvPr id="11" name="TextBox 10"/>
              <p:cNvSpPr txBox="1"/>
              <p:nvPr/>
            </p:nvSpPr>
            <p:spPr>
              <a:xfrm>
                <a:off x="3707032" y="455977"/>
                <a:ext cx="2025028" cy="369332"/>
              </a:xfrm>
              <a:prstGeom prst="rect">
                <a:avLst/>
              </a:prstGeom>
              <a:noFill/>
            </p:spPr>
            <p:txBody>
              <a:bodyPr wrap="square" rtlCol="0">
                <a:spAutoFit/>
              </a:bodyPr>
              <a:lstStyle/>
              <a:p>
                <a:r>
                  <a:rPr lang="en-US" sz="1800" b="1" dirty="0" smtClean="0">
                    <a:latin typeface="Cambria Math" panose="02040503050406030204" pitchFamily="18" charset="0"/>
                    <a:ea typeface="Cambria Math" panose="02040503050406030204" pitchFamily="18" charset="0"/>
                  </a:rPr>
                  <a:t>Tìm me, </a:t>
                </a:r>
                <a:r>
                  <a:rPr lang="en-US" sz="1800" b="1" dirty="0" err="1" smtClean="0">
                    <a:latin typeface="Cambria Math" panose="02040503050406030204" pitchFamily="18" charset="0"/>
                    <a:ea typeface="Cambria Math" panose="02040503050406030204" pitchFamily="18" charset="0"/>
                  </a:rPr>
                  <a:t>cs</a:t>
                </a:r>
                <a:r>
                  <a:rPr lang="en-US" sz="1800" b="1" dirty="0" smtClean="0">
                    <a:latin typeface="Cambria Math" panose="02040503050406030204" pitchFamily="18" charset="0"/>
                    <a:ea typeface="Cambria Math" panose="02040503050406030204" pitchFamily="18" charset="0"/>
                  </a:rPr>
                  <a:t>, r,  </a:t>
                </a:r>
                <a14:m>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𝒄</m:t>
                        </m:r>
                      </m:e>
                      <m:sub>
                        <m:r>
                          <a:rPr lang="en-US" sz="1800" b="1" i="1" smtClean="0">
                            <a:latin typeface="Cambria Math" panose="02040503050406030204" pitchFamily="18" charset="0"/>
                            <a:ea typeface="Cambria Math" panose="02040503050406030204" pitchFamily="18" charset="0"/>
                          </a:rPr>
                          <m:t>𝒎𝒊𝒏</m:t>
                        </m:r>
                      </m:sub>
                    </m:sSub>
                  </m:oMath>
                </a14:m>
                <a:endParaRPr lang="en-US" sz="1800" b="1" dirty="0">
                  <a:latin typeface="Cambria Math" panose="02040503050406030204" pitchFamily="18" charset="0"/>
                  <a:ea typeface="Cambria Math"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07032" y="455977"/>
                <a:ext cx="2025028" cy="369332"/>
              </a:xfrm>
              <a:prstGeom prst="rect">
                <a:avLst/>
              </a:prstGeom>
              <a:blipFill rotWithShape="0">
                <a:blip r:embed="rId6"/>
                <a:stretch>
                  <a:fillRect l="-2410" t="-11667" b="-25000"/>
                </a:stretch>
              </a:blipFill>
            </p:spPr>
            <p:txBody>
              <a:bodyPr/>
              <a:lstStyle/>
              <a:p>
                <a:r>
                  <a:rPr lang="en-US">
                    <a:noFill/>
                  </a:rPr>
                  <a:t> </a:t>
                </a:r>
              </a:p>
            </p:txBody>
          </p:sp>
        </mc:Fallback>
      </mc:AlternateContent>
      <p:sp>
        <p:nvSpPr>
          <p:cNvPr id="13" name="Rectangle 12"/>
          <p:cNvSpPr/>
          <p:nvPr/>
        </p:nvSpPr>
        <p:spPr bwMode="auto">
          <a:xfrm>
            <a:off x="6564573" y="357002"/>
            <a:ext cx="2088107" cy="745306"/>
          </a:xfrm>
          <a:prstGeom prst="rect">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4" name="TextBox 13"/>
          <p:cNvSpPr txBox="1"/>
          <p:nvPr/>
        </p:nvSpPr>
        <p:spPr>
          <a:xfrm>
            <a:off x="6756778" y="406489"/>
            <a:ext cx="1733266" cy="646331"/>
          </a:xfrm>
          <a:prstGeom prst="rect">
            <a:avLst/>
          </a:prstGeom>
          <a:noFill/>
        </p:spPr>
        <p:txBody>
          <a:bodyPr wrap="square" rtlCol="0">
            <a:spAutoFit/>
          </a:bodyPr>
          <a:lstStyle/>
          <a:p>
            <a:r>
              <a:rPr lang="en-US" sz="1800" b="1" dirty="0" smtClean="0">
                <a:latin typeface="Cambria Math" panose="02040503050406030204" pitchFamily="18" charset="0"/>
                <a:ea typeface="Cambria Math" panose="02040503050406030204" pitchFamily="18" charset="0"/>
              </a:rPr>
              <a:t>Phát sinh tất cả tập ứng viên</a:t>
            </a:r>
            <a:endParaRPr lang="en-US" sz="1800" b="1" dirty="0">
              <a:latin typeface="Cambria Math" panose="02040503050406030204" pitchFamily="18" charset="0"/>
              <a:ea typeface="Cambria Math" panose="02040503050406030204" pitchFamily="18" charset="0"/>
            </a:endParaRPr>
          </a:p>
        </p:txBody>
      </p:sp>
      <p:sp>
        <p:nvSpPr>
          <p:cNvPr id="15" name="Rectangle 14"/>
          <p:cNvSpPr/>
          <p:nvPr/>
        </p:nvSpPr>
        <p:spPr bwMode="auto">
          <a:xfrm>
            <a:off x="3346241" y="1999327"/>
            <a:ext cx="2719315" cy="402587"/>
          </a:xfrm>
          <a:prstGeom prst="rect">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6" name="TextBox 15"/>
          <p:cNvSpPr txBox="1"/>
          <p:nvPr/>
        </p:nvSpPr>
        <p:spPr>
          <a:xfrm>
            <a:off x="3346241" y="2032582"/>
            <a:ext cx="2719316" cy="369332"/>
          </a:xfrm>
          <a:prstGeom prst="rect">
            <a:avLst/>
          </a:prstGeom>
          <a:noFill/>
        </p:spPr>
        <p:txBody>
          <a:bodyPr wrap="square" rtlCol="0">
            <a:spAutoFit/>
          </a:bodyPr>
          <a:lstStyle/>
          <a:p>
            <a:r>
              <a:rPr lang="en-US" sz="1800" b="1" dirty="0" smtClean="0">
                <a:latin typeface="Cambria Math" panose="02040503050406030204" pitchFamily="18" charset="0"/>
                <a:ea typeface="Cambria Math" panose="02040503050406030204" pitchFamily="18" charset="0"/>
              </a:rPr>
              <a:t>Phát sinh </a:t>
            </a:r>
            <a:r>
              <a:rPr lang="en-US" sz="1800" b="1" dirty="0" smtClean="0">
                <a:solidFill>
                  <a:srgbClr val="FF0000"/>
                </a:solidFill>
                <a:latin typeface="Cambria Math" panose="02040503050406030204" pitchFamily="18" charset="0"/>
                <a:ea typeface="Cambria Math" panose="02040503050406030204" pitchFamily="18" charset="0"/>
              </a:rPr>
              <a:t>me</a:t>
            </a:r>
            <a:r>
              <a:rPr lang="en-US" sz="1800" b="1" dirty="0" smtClean="0">
                <a:latin typeface="Cambria Math" panose="02040503050406030204" pitchFamily="18" charset="0"/>
                <a:ea typeface="Cambria Math" panose="02040503050406030204" pitchFamily="18" charset="0"/>
              </a:rPr>
              <a:t> tập ứng viên</a:t>
            </a:r>
            <a:endParaRPr lang="en-US" sz="1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524679" y="982519"/>
                <a:ext cx="2207381" cy="338554"/>
              </a:xfrm>
              <a:prstGeom prst="rect">
                <a:avLst/>
              </a:prstGeom>
              <a:noFill/>
            </p:spPr>
            <p:txBody>
              <a:bodyPr wrap="square" rtlCol="0">
                <a:spAutoFit/>
              </a:bodyPr>
              <a:lstStyle/>
              <a:p>
                <a:r>
                  <a:rPr lang="en-US" sz="1600" dirty="0" smtClean="0">
                    <a:solidFill>
                      <a:schemeClr val="accent5">
                        <a:lumMod val="50000"/>
                      </a:schemeClr>
                    </a:solidFill>
                    <a:ea typeface="Cambria Math" panose="02040503050406030204" pitchFamily="18" charset="0"/>
                  </a:rPr>
                  <a:t>r = 3; </a:t>
                </a:r>
                <a:r>
                  <a:rPr lang="en-US" sz="1600" dirty="0" err="1" smtClean="0">
                    <a:solidFill>
                      <a:schemeClr val="accent5">
                        <a:lumMod val="50000"/>
                      </a:schemeClr>
                    </a:solidFill>
                    <a:ea typeface="Cambria Math" panose="02040503050406030204" pitchFamily="18" charset="0"/>
                  </a:rPr>
                  <a:t>cs</a:t>
                </a:r>
                <a:r>
                  <a:rPr lang="en-US" sz="1600" dirty="0" smtClean="0">
                    <a:solidFill>
                      <a:schemeClr val="accent5">
                        <a:lumMod val="50000"/>
                      </a:schemeClr>
                    </a:solidFill>
                    <a:ea typeface="Cambria Math" panose="02040503050406030204" pitchFamily="18" charset="0"/>
                  </a:rPr>
                  <a:t> = </a:t>
                </a:r>
                <a14:m>
                  <m:oMath xmlns:m="http://schemas.openxmlformats.org/officeDocument/2006/math">
                    <m:sSup>
                      <m:sSupPr>
                        <m:ctrlPr>
                          <a:rPr lang="en-US" sz="1600" i="1" smtClean="0">
                            <a:solidFill>
                              <a:schemeClr val="accent5">
                                <a:lumMod val="50000"/>
                              </a:schemeClr>
                            </a:solidFill>
                            <a:latin typeface="Cambria Math" panose="02040503050406030204" pitchFamily="18" charset="0"/>
                            <a:ea typeface="Cambria Math" panose="02040503050406030204" pitchFamily="18" charset="0"/>
                          </a:rPr>
                        </m:ctrlPr>
                      </m:sSupPr>
                      <m:e>
                        <m:r>
                          <a:rPr lang="en-US" sz="1600" b="0" i="1" smtClean="0">
                            <a:solidFill>
                              <a:schemeClr val="accent5">
                                <a:lumMod val="50000"/>
                              </a:schemeClr>
                            </a:solidFill>
                            <a:latin typeface="Cambria Math" panose="02040503050406030204" pitchFamily="18" charset="0"/>
                            <a:ea typeface="Cambria Math" panose="02040503050406030204" pitchFamily="18" charset="0"/>
                          </a:rPr>
                          <m:t>2</m:t>
                        </m:r>
                      </m:e>
                      <m:sup>
                        <m:r>
                          <a:rPr lang="en-US" sz="1600" b="0" i="1" smtClean="0">
                            <a:solidFill>
                              <a:schemeClr val="accent5">
                                <a:lumMod val="50000"/>
                              </a:schemeClr>
                            </a:solidFill>
                            <a:latin typeface="Cambria Math" panose="02040503050406030204" pitchFamily="18" charset="0"/>
                            <a:ea typeface="Cambria Math" panose="02040503050406030204" pitchFamily="18" charset="0"/>
                          </a:rPr>
                          <m:t>3</m:t>
                        </m:r>
                      </m:sup>
                    </m:sSup>
                  </m:oMath>
                </a14:m>
                <a:r>
                  <a:rPr lang="en-US" sz="1600" dirty="0" smtClean="0">
                    <a:solidFill>
                      <a:schemeClr val="accent5">
                        <a:lumMod val="50000"/>
                      </a:schemeClr>
                    </a:solidFill>
                  </a:rPr>
                  <a:t> </a:t>
                </a:r>
                <a:r>
                  <a:rPr lang="en-US" sz="1600" dirty="0" smtClean="0">
                    <a:solidFill>
                      <a:schemeClr val="accent5">
                        <a:lumMod val="50000"/>
                      </a:schemeClr>
                    </a:solidFill>
                    <a:ea typeface="Cambria Math" panose="02040503050406030204" pitchFamily="18" charset="0"/>
                  </a:rPr>
                  <a:t>-1 -3 = 4</a:t>
                </a:r>
                <a:r>
                  <a:rPr lang="en-US" sz="1600" dirty="0" smtClean="0">
                    <a:solidFill>
                      <a:schemeClr val="accent5">
                        <a:lumMod val="50000"/>
                      </a:schemeClr>
                    </a:solidFill>
                  </a:rPr>
                  <a:t> </a:t>
                </a:r>
                <a:endParaRPr lang="en-US" sz="1600" dirty="0">
                  <a:solidFill>
                    <a:schemeClr val="accent5">
                      <a:lumMod val="50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24679" y="982519"/>
                <a:ext cx="2207381" cy="338554"/>
              </a:xfrm>
              <a:prstGeom prst="rect">
                <a:avLst/>
              </a:prstGeom>
              <a:blipFill rotWithShape="0">
                <a:blip r:embed="rId7"/>
                <a:stretch>
                  <a:fillRect l="-1381" t="-5357" r="-276" b="-21429"/>
                </a:stretch>
              </a:blipFill>
            </p:spPr>
            <p:txBody>
              <a:bodyPr/>
              <a:lstStyle/>
              <a:p>
                <a:r>
                  <a:rPr lang="en-US">
                    <a:noFill/>
                  </a:rPr>
                  <a:t> </a:t>
                </a:r>
              </a:p>
            </p:txBody>
          </p:sp>
        </mc:Fallback>
      </mc:AlternateContent>
      <p:sp>
        <p:nvSpPr>
          <p:cNvPr id="18" name="Rectangle 17"/>
          <p:cNvSpPr/>
          <p:nvPr/>
        </p:nvSpPr>
        <p:spPr>
          <a:xfrm>
            <a:off x="6482356" y="1157178"/>
            <a:ext cx="2252540" cy="338554"/>
          </a:xfrm>
          <a:prstGeom prst="rect">
            <a:avLst/>
          </a:prstGeom>
        </p:spPr>
        <p:txBody>
          <a:bodyPr wrap="none">
            <a:spAutoFit/>
          </a:bodyPr>
          <a:lstStyle/>
          <a:p>
            <a:r>
              <a:rPr lang="en-US" sz="1600" dirty="0">
                <a:solidFill>
                  <a:schemeClr val="accent5">
                    <a:lumMod val="50000"/>
                  </a:schemeClr>
                </a:solidFill>
                <a:ea typeface="Cambria Math" panose="02040503050406030204" pitchFamily="18" charset="0"/>
              </a:rPr>
              <a:t>{E},{</a:t>
            </a:r>
            <a:r>
              <a:rPr lang="en-US" sz="1600" dirty="0" err="1">
                <a:solidFill>
                  <a:schemeClr val="accent5">
                    <a:lumMod val="50000"/>
                  </a:schemeClr>
                </a:solidFill>
                <a:ea typeface="Cambria Math" panose="02040503050406030204" pitchFamily="18" charset="0"/>
              </a:rPr>
              <a:t>A,E</a:t>
            </a:r>
            <a:r>
              <a:rPr lang="en-US" sz="1600" dirty="0">
                <a:solidFill>
                  <a:schemeClr val="accent5">
                    <a:lumMod val="50000"/>
                  </a:schemeClr>
                </a:solidFill>
                <a:ea typeface="Cambria Math" panose="02040503050406030204" pitchFamily="18" charset="0"/>
              </a:rPr>
              <a:t>},{</a:t>
            </a:r>
            <a:r>
              <a:rPr lang="en-US" sz="1600" dirty="0" err="1">
                <a:solidFill>
                  <a:schemeClr val="accent5">
                    <a:lumMod val="50000"/>
                  </a:schemeClr>
                </a:solidFill>
                <a:ea typeface="Cambria Math" panose="02040503050406030204" pitchFamily="18" charset="0"/>
              </a:rPr>
              <a:t>C,E</a:t>
            </a:r>
            <a:r>
              <a:rPr lang="en-US" sz="1600" dirty="0">
                <a:solidFill>
                  <a:schemeClr val="accent5">
                    <a:lumMod val="50000"/>
                  </a:schemeClr>
                </a:solidFill>
                <a:ea typeface="Cambria Math" panose="02040503050406030204" pitchFamily="18" charset="0"/>
              </a:rPr>
              <a:t>},{</a:t>
            </a:r>
            <a:r>
              <a:rPr lang="en-US" sz="1600" dirty="0" err="1">
                <a:solidFill>
                  <a:schemeClr val="accent5">
                    <a:lumMod val="50000"/>
                  </a:schemeClr>
                </a:solidFill>
                <a:ea typeface="Cambria Math" panose="02040503050406030204" pitchFamily="18" charset="0"/>
              </a:rPr>
              <a:t>A,C,E</a:t>
            </a:r>
            <a:r>
              <a:rPr lang="en-US" sz="1600" dirty="0">
                <a:solidFill>
                  <a:schemeClr val="accent4">
                    <a:lumMod val="75000"/>
                  </a:schemeClr>
                </a:solidFill>
                <a:ea typeface="Cambria Math" panose="02040503050406030204" pitchFamily="18" charset="0"/>
              </a:rPr>
              <a:t>}</a:t>
            </a:r>
            <a:endParaRPr lang="en-US" sz="1600" dirty="0"/>
          </a:p>
        </p:txBody>
      </p:sp>
      <p:sp>
        <p:nvSpPr>
          <p:cNvPr id="19" name="Right Arrow 18"/>
          <p:cNvSpPr/>
          <p:nvPr/>
        </p:nvSpPr>
        <p:spPr>
          <a:xfrm rot="5400000">
            <a:off x="7459969" y="1514596"/>
            <a:ext cx="297314"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400000">
            <a:off x="4408813" y="1385785"/>
            <a:ext cx="554934"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5400000">
            <a:off x="4507633" y="2489073"/>
            <a:ext cx="357293"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825983" y="5780878"/>
            <a:ext cx="239573"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5400000">
            <a:off x="7418873" y="5153347"/>
            <a:ext cx="296776"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auto">
          <a:xfrm>
            <a:off x="6065556" y="5582928"/>
            <a:ext cx="3078444" cy="567282"/>
          </a:xfrm>
          <a:prstGeom prst="rect">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mc:AlternateContent xmlns:mc="http://schemas.openxmlformats.org/markup-compatibility/2006" xmlns:a14="http://schemas.microsoft.com/office/drawing/2010/main">
        <mc:Choice Requires="a14">
          <p:sp>
            <p:nvSpPr>
              <p:cNvPr id="26" name="TextBox 25"/>
              <p:cNvSpPr txBox="1"/>
              <p:nvPr/>
            </p:nvSpPr>
            <p:spPr>
              <a:xfrm>
                <a:off x="6065556" y="5681903"/>
                <a:ext cx="3209460" cy="369332"/>
              </a:xfrm>
              <a:prstGeom prst="rect">
                <a:avLst/>
              </a:prstGeom>
              <a:noFill/>
            </p:spPr>
            <p:txBody>
              <a:bodyPr wrap="square" rtlCol="0">
                <a:spAutoFit/>
              </a:bodyPr>
              <a:lstStyle/>
              <a:p>
                <a:r>
                  <a:rPr lang="en-US" sz="1800" b="1" dirty="0" smtClean="0">
                    <a:latin typeface="Cambria Math" panose="02040503050406030204" pitchFamily="18" charset="0"/>
                    <a:ea typeface="Cambria Math" panose="02040503050406030204" pitchFamily="18" charset="0"/>
                  </a:rPr>
                  <a:t>Cập nhật </a:t>
                </a:r>
                <a14:m>
                  <m:oMath xmlns:m="http://schemas.openxmlformats.org/officeDocument/2006/math">
                    <m:r>
                      <a:rPr lang="en-US" sz="1800" b="1" i="1" smtClean="0">
                        <a:latin typeface="Cambria Math" panose="02040503050406030204" pitchFamily="18" charset="0"/>
                        <a:ea typeface="Cambria Math" panose="02040503050406030204" pitchFamily="18" charset="0"/>
                      </a:rPr>
                      <m:t>∆</m:t>
                    </m:r>
                    <m:d>
                      <m:dPr>
                        <m:ctrlPr>
                          <a:rPr lang="en-US" sz="1800" b="1" i="1" smtClean="0">
                            <a:latin typeface="Cambria Math" panose="02040503050406030204" pitchFamily="18" charset="0"/>
                            <a:ea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𝒊</m:t>
                        </m:r>
                      </m:e>
                    </m:d>
                    <m:r>
                      <a:rPr lang="en-US" sz="1800" b="1" i="1" smtClean="0">
                        <a:latin typeface="Cambria Math" panose="02040503050406030204" pitchFamily="18" charset="0"/>
                        <a:ea typeface="Cambria Math" panose="02040503050406030204" pitchFamily="18" charset="0"/>
                      </a:rPr>
                      <m:t>+</m:t>
                    </m:r>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𝒄</m:t>
                        </m:r>
                      </m:e>
                      <m:sub>
                        <m:r>
                          <a:rPr lang="en-US" sz="1800" b="1" i="1" smtClean="0">
                            <a:latin typeface="Cambria Math" panose="02040503050406030204" pitchFamily="18" charset="0"/>
                            <a:ea typeface="Cambria Math" panose="02040503050406030204" pitchFamily="18" charset="0"/>
                          </a:rPr>
                          <m:t>𝒎𝒊𝒏</m:t>
                        </m:r>
                      </m:sub>
                    </m:sSub>
                    <m:r>
                      <a:rPr lang="en-US" sz="1800" b="1" i="1" smtClean="0">
                        <a:latin typeface="Cambria Math" panose="02040503050406030204" pitchFamily="18" charset="0"/>
                        <a:ea typeface="Cambria Math" panose="02040503050406030204" pitchFamily="18" charset="0"/>
                      </a:rPr>
                      <m:t> </m:t>
                    </m:r>
                    <m:r>
                      <a:rPr lang="en-US" sz="1800" b="1" i="0" smtClean="0">
                        <a:latin typeface="Cambria Math" panose="02040503050406030204" pitchFamily="18" charset="0"/>
                        <a:ea typeface="Cambria Math" panose="02040503050406030204" pitchFamily="18" charset="0"/>
                      </a:rPr>
                      <m:t>𝐭𝐡𝐞𝐨</m:t>
                    </m:r>
                    <m:r>
                      <a:rPr lang="en-US" sz="1800" b="1" i="0" smtClean="0">
                        <a:latin typeface="Cambria Math" panose="02040503050406030204" pitchFamily="18" charset="0"/>
                        <a:ea typeface="Cambria Math" panose="02040503050406030204" pitchFamily="18" charset="0"/>
                      </a:rPr>
                      <m:t> (</m:t>
                    </m:r>
                    <m:r>
                      <a:rPr lang="en-US" sz="1800" b="1" i="0" smtClean="0">
                        <a:latin typeface="Cambria Math" panose="02040503050406030204" pitchFamily="18" charset="0"/>
                        <a:ea typeface="Cambria Math" panose="02040503050406030204" pitchFamily="18" charset="0"/>
                      </a:rPr>
                      <m:t>𝟏</m:t>
                    </m:r>
                    <m:r>
                      <a:rPr lang="en-US" sz="1800" b="1" i="0" smtClean="0">
                        <a:latin typeface="Cambria Math" panose="02040503050406030204" pitchFamily="18" charset="0"/>
                        <a:ea typeface="Cambria Math" panose="02040503050406030204" pitchFamily="18" charset="0"/>
                      </a:rPr>
                      <m:t>)</m:t>
                    </m:r>
                  </m:oMath>
                </a14:m>
                <a:endParaRPr lang="en-US" sz="1800" b="1" dirty="0">
                  <a:latin typeface="Cambria Math" panose="02040503050406030204" pitchFamily="18" charset="0"/>
                  <a:ea typeface="Cambria Math" panose="020405030504060302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065556" y="5681903"/>
                <a:ext cx="3209460" cy="369332"/>
              </a:xfrm>
              <a:prstGeom prst="rect">
                <a:avLst/>
              </a:prstGeom>
              <a:blipFill rotWithShape="0">
                <a:blip r:embed="rId8"/>
                <a:stretch>
                  <a:fillRect l="-1521" t="-9836" b="-22951"/>
                </a:stretch>
              </a:blipFill>
            </p:spPr>
            <p:txBody>
              <a:bodyPr/>
              <a:lstStyle/>
              <a:p>
                <a:r>
                  <a:rPr lang="en-US">
                    <a:noFill/>
                  </a:rPr>
                  <a:t> </a:t>
                </a:r>
              </a:p>
            </p:txBody>
          </p:sp>
        </mc:Fallback>
      </mc:AlternateContent>
      <p:sp>
        <p:nvSpPr>
          <p:cNvPr id="27" name="Right Arrow 26"/>
          <p:cNvSpPr/>
          <p:nvPr/>
        </p:nvSpPr>
        <p:spPr>
          <a:xfrm>
            <a:off x="5864069" y="469705"/>
            <a:ext cx="656373" cy="369332"/>
          </a:xfrm>
          <a:prstGeom prst="rightArrow">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5542174" y="221852"/>
                <a:ext cx="130016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rPr>
                        <m:t>cs</m:t>
                      </m:r>
                      <m:r>
                        <a:rPr lang="en-US" sz="1600" i="1">
                          <a:latin typeface="Cambria Math" panose="02040503050406030204" pitchFamily="18" charset="0"/>
                        </a:rPr>
                        <m:t>≤</m:t>
                      </m:r>
                      <m:r>
                        <a:rPr lang="en-US" sz="1600" b="0" i="1" smtClean="0">
                          <a:latin typeface="Cambria Math" panose="02040503050406030204" pitchFamily="18" charset="0"/>
                        </a:rPr>
                        <m:t>𝑚𝑒</m:t>
                      </m:r>
                    </m:oMath>
                  </m:oMathPara>
                </a14:m>
                <a:endParaRPr lang="en-US"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5542174" y="221852"/>
                <a:ext cx="1300161" cy="338554"/>
              </a:xfrm>
              <a:prstGeom prst="rect">
                <a:avLst/>
              </a:prstGeom>
              <a:blipFill rotWithShape="0">
                <a:blip r:embed="rId9"/>
                <a:stretch>
                  <a:fillRect/>
                </a:stretch>
              </a:blipFill>
            </p:spPr>
            <p:txBody>
              <a:bodyPr/>
              <a:lstStyle/>
              <a:p>
                <a:r>
                  <a:rPr lang="en-US">
                    <a:noFill/>
                  </a:rPr>
                  <a:t> </a:t>
                </a:r>
              </a:p>
            </p:txBody>
          </p:sp>
        </mc:Fallback>
      </mc:AlternateContent>
      <p:sp>
        <p:nvSpPr>
          <p:cNvPr id="29" name="TextBox 28"/>
          <p:cNvSpPr txBox="1"/>
          <p:nvPr/>
        </p:nvSpPr>
        <p:spPr>
          <a:xfrm>
            <a:off x="5776191" y="690131"/>
            <a:ext cx="1647768" cy="276999"/>
          </a:xfrm>
          <a:prstGeom prst="rect">
            <a:avLst/>
          </a:prstGeom>
          <a:noFill/>
        </p:spPr>
        <p:txBody>
          <a:bodyPr wrap="square" rtlCol="0">
            <a:spAutoFit/>
          </a:bodyPr>
          <a:lstStyle/>
          <a:p>
            <a:r>
              <a:rPr lang="en-US" sz="1200" dirty="0" smtClean="0">
                <a:solidFill>
                  <a:schemeClr val="accent5">
                    <a:lumMod val="50000"/>
                  </a:schemeClr>
                </a:solidFill>
                <a:ea typeface="Cambria Math" panose="02040503050406030204" pitchFamily="18" charset="0"/>
              </a:rPr>
              <a:t> me = 4</a:t>
            </a:r>
            <a:endParaRPr lang="en-US" sz="1200"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30" name="Rectangle 29"/>
              <p:cNvSpPr/>
              <p:nvPr/>
            </p:nvSpPr>
            <p:spPr>
              <a:xfrm>
                <a:off x="3519357" y="1405344"/>
                <a:ext cx="98225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𝑐𝑠</m:t>
                      </m:r>
                      <m:r>
                        <a:rPr lang="en-US" sz="1600" b="0" i="1" smtClean="0">
                          <a:latin typeface="Cambria Math" panose="02040503050406030204" pitchFamily="18" charset="0"/>
                        </a:rPr>
                        <m:t>&gt;</m:t>
                      </m:r>
                      <m:r>
                        <a:rPr lang="en-US" sz="1600" b="0" i="1" smtClean="0">
                          <a:latin typeface="Cambria Math" panose="02040503050406030204" pitchFamily="18" charset="0"/>
                        </a:rPr>
                        <m:t>𝑚𝑒</m:t>
                      </m:r>
                    </m:oMath>
                  </m:oMathPara>
                </a14:m>
                <a:endParaRPr lang="en-US" sz="1600" dirty="0"/>
              </a:p>
            </p:txBody>
          </p:sp>
        </mc:Choice>
        <mc:Fallback xmlns="">
          <p:sp>
            <p:nvSpPr>
              <p:cNvPr id="30" name="Rectangle 29"/>
              <p:cNvSpPr>
                <a:spLocks noRot="1" noChangeAspect="1" noMove="1" noResize="1" noEditPoints="1" noAdjustHandles="1" noChangeArrowheads="1" noChangeShapeType="1" noTextEdit="1"/>
              </p:cNvSpPr>
              <p:nvPr/>
            </p:nvSpPr>
            <p:spPr>
              <a:xfrm>
                <a:off x="3519357" y="1405344"/>
                <a:ext cx="982256"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810375" y="1405344"/>
                <a:ext cx="820738" cy="338554"/>
              </a:xfrm>
              <a:prstGeom prst="rect">
                <a:avLst/>
              </a:prstGeom>
            </p:spPr>
            <p:txBody>
              <a:bodyPr wrap="none">
                <a:spAutoFit/>
              </a:bodyPr>
              <a:lstStyle/>
              <a:p>
                <a14:m>
                  <m:oMath xmlns:m="http://schemas.openxmlformats.org/officeDocument/2006/math">
                    <m:r>
                      <a:rPr lang="en-US" sz="1600" b="0" i="1" smtClean="0">
                        <a:solidFill>
                          <a:schemeClr val="accent5">
                            <a:lumMod val="50000"/>
                          </a:schemeClr>
                        </a:solidFill>
                        <a:latin typeface="Cambria Math" panose="02040503050406030204" pitchFamily="18" charset="0"/>
                        <a:ea typeface="Cambria Math" panose="02040503050406030204" pitchFamily="18" charset="0"/>
                      </a:rPr>
                      <m:t>𝑚𝑒</m:t>
                    </m:r>
                  </m:oMath>
                </a14:m>
                <a:r>
                  <a:rPr lang="en-US" sz="1600" dirty="0" smtClean="0">
                    <a:solidFill>
                      <a:schemeClr val="accent5">
                        <a:lumMod val="50000"/>
                      </a:schemeClr>
                    </a:solidFill>
                    <a:latin typeface="Cambria Math" panose="02040503050406030204" pitchFamily="18" charset="0"/>
                    <a:ea typeface="Cambria Math" panose="02040503050406030204" pitchFamily="18" charset="0"/>
                  </a:rPr>
                  <a:t> = 2</a:t>
                </a:r>
                <a:endParaRPr lang="en-US" sz="1600" dirty="0">
                  <a:solidFill>
                    <a:schemeClr val="accent5">
                      <a:lumMod val="50000"/>
                    </a:schemeClr>
                  </a:solidFill>
                  <a:latin typeface="Cambria Math" panose="02040503050406030204" pitchFamily="18" charset="0"/>
                  <a:ea typeface="Cambria Math" panose="02040503050406030204" pitchFamily="18"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4810375" y="1405344"/>
                <a:ext cx="820738" cy="338554"/>
              </a:xfrm>
              <a:prstGeom prst="rect">
                <a:avLst/>
              </a:prstGeom>
              <a:blipFill rotWithShape="0">
                <a:blip r:embed="rId11"/>
                <a:stretch>
                  <a:fillRect t="-7273" r="-2963"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0" y="4447687"/>
                <a:ext cx="5133857" cy="523220"/>
              </a:xfrm>
              <a:prstGeom prst="rect">
                <a:avLst/>
              </a:prstGeom>
              <a:noFill/>
            </p:spPr>
            <p:txBody>
              <a:bodyPr wrap="square" rtlCol="0">
                <a:spAutoFit/>
              </a:bodyPr>
              <a:lstStyle/>
              <a:p>
                <a:r>
                  <a:rPr lang="en-US" sz="1400" dirty="0" smtClean="0">
                    <a:latin typeface="+mj-lt"/>
                    <a:ea typeface="Cambria Math" panose="02040503050406030204" pitchFamily="18" charset="0"/>
                  </a:rPr>
                  <a:t>CASE A: me(i) &gt; </a:t>
                </a:r>
                <a:r>
                  <a:rPr lang="en-US" sz="1400" dirty="0" err="1" smtClean="0">
                    <a:latin typeface="+mj-lt"/>
                    <a:ea typeface="Cambria Math" panose="02040503050406030204" pitchFamily="18" charset="0"/>
                  </a:rPr>
                  <a:t>cs</a:t>
                </a:r>
                <a:r>
                  <a:rPr lang="en-US" sz="1400" dirty="0" smtClean="0">
                    <a:latin typeface="+mj-lt"/>
                    <a:ea typeface="Cambria Math" panose="02040503050406030204" pitchFamily="18" charset="0"/>
                  </a:rPr>
                  <a:t>(i):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𝑚𝑖𝑛</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𝑐</m:t>
                        </m:r>
                      </m:e>
                      <m:sub>
                        <m:r>
                          <a:rPr lang="en-US" sz="1400" i="1">
                            <a:latin typeface="Cambria Math" panose="02040503050406030204" pitchFamily="18" charset="0"/>
                            <a:ea typeface="Cambria Math" panose="02040503050406030204" pitchFamily="18" charset="0"/>
                          </a:rPr>
                          <m:t>𝑚𝑖𝑛</m:t>
                        </m:r>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oMath>
                </a14:m>
                <a:endParaRPr lang="en-US" sz="1400" dirty="0" smtClean="0">
                  <a:latin typeface="+mj-lt"/>
                  <a:ea typeface="Cambria Math" panose="02040503050406030204" pitchFamily="18" charset="0"/>
                </a:endParaRPr>
              </a:p>
              <a:p>
                <a:r>
                  <a:rPr lang="en-US" sz="1400" dirty="0" smtClean="0">
                    <a:latin typeface="+mj-lt"/>
                  </a:rPr>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𝑚𝑖𝑛</m:t>
                        </m:r>
                      </m:sub>
                    </m:sSub>
                    <m:d>
                      <m:dPr>
                        <m:ctrlPr>
                          <a:rPr lang="en-US" sz="1400" i="1">
                            <a:latin typeface="Cambria Math" panose="02040503050406030204" pitchFamily="18" charset="0"/>
                          </a:rPr>
                        </m:ctrlPr>
                      </m:dPr>
                      <m:e>
                        <m:r>
                          <a:rPr lang="en-US" sz="1400" i="1">
                            <a:latin typeface="Cambria Math" panose="02040503050406030204" pitchFamily="18" charset="0"/>
                          </a:rPr>
                          <m:t>𝑖</m:t>
                        </m:r>
                      </m:e>
                    </m:d>
                  </m:oMath>
                </a14:m>
                <a:endParaRPr lang="en-US" sz="1400" dirty="0">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0" y="4447687"/>
                <a:ext cx="5133857" cy="523220"/>
              </a:xfrm>
              <a:prstGeom prst="rect">
                <a:avLst/>
              </a:prstGeom>
              <a:blipFill rotWithShape="0">
                <a:blip r:embed="rId12"/>
                <a:stretch>
                  <a:fillRect l="-356" t="-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720" y="5060886"/>
                <a:ext cx="5179296" cy="523220"/>
              </a:xfrm>
              <a:prstGeom prst="rect">
                <a:avLst/>
              </a:prstGeom>
              <a:noFill/>
            </p:spPr>
            <p:txBody>
              <a:bodyPr wrap="square" rtlCol="0">
                <a:spAutoFit/>
              </a:bodyPr>
              <a:lstStyle/>
              <a:p>
                <a:r>
                  <a:rPr lang="en-US" sz="1400" dirty="0" smtClean="0"/>
                  <a:t>CASE B: me(i) = </a:t>
                </a:r>
                <a:r>
                  <a:rPr lang="en-US" sz="1400" dirty="0" err="1" smtClean="0"/>
                  <a:t>cs</a:t>
                </a:r>
                <a:r>
                  <a:rPr lang="en-US" sz="1400" dirty="0" smtClean="0"/>
                  <a:t>(i):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𝑚𝑖𝑛</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+1</m:t>
                        </m:r>
                      </m:e>
                    </m:d>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oMath>
                </a14:m>
                <a:endParaRPr lang="en-US" sz="1400" dirty="0" smtClean="0"/>
              </a:p>
              <a:p>
                <a:r>
                  <a:rPr lang="en-US" sz="1400" dirty="0" smtClean="0"/>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𝑚𝑖𝑛</m:t>
                        </m:r>
                      </m:sub>
                    </m:sSub>
                    <m:d>
                      <m:dPr>
                        <m:ctrlPr>
                          <a:rPr lang="en-US" sz="1400" i="1">
                            <a:latin typeface="Cambria Math" panose="02040503050406030204" pitchFamily="18" charset="0"/>
                          </a:rPr>
                        </m:ctrlPr>
                      </m:dPr>
                      <m:e>
                        <m:r>
                          <a:rPr lang="en-US" sz="1400" i="1">
                            <a:latin typeface="Cambria Math" panose="02040503050406030204" pitchFamily="18" charset="0"/>
                          </a:rPr>
                          <m:t>𝑖</m:t>
                        </m:r>
                      </m:e>
                    </m:d>
                  </m:oMath>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2720" y="5060886"/>
                <a:ext cx="5179296" cy="523220"/>
              </a:xfrm>
              <a:prstGeom prst="rect">
                <a:avLst/>
              </a:prstGeom>
              <a:blipFill rotWithShape="0">
                <a:blip r:embed="rId13"/>
                <a:stretch>
                  <a:fillRect l="-353"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0" y="5637254"/>
                <a:ext cx="5179296" cy="523220"/>
              </a:xfrm>
              <a:prstGeom prst="rect">
                <a:avLst/>
              </a:prstGeom>
              <a:noFill/>
            </p:spPr>
            <p:txBody>
              <a:bodyPr wrap="square" rtlCol="0">
                <a:spAutoFit/>
              </a:bodyPr>
              <a:lstStyle/>
              <a:p>
                <a:r>
                  <a:rPr lang="en-US" sz="1400" dirty="0" smtClean="0"/>
                  <a:t>CASE C: me(i) &lt; </a:t>
                </a:r>
                <a:r>
                  <a:rPr lang="en-US" sz="1400" dirty="0" err="1" smtClean="0"/>
                  <a:t>cs</a:t>
                </a:r>
                <a:r>
                  <a:rPr lang="en-US" sz="1400" dirty="0" smtClean="0"/>
                  <a:t>(i):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𝑚𝑖𝑛</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𝑖</m:t>
                        </m:r>
                        <m:r>
                          <a:rPr lang="en-US" sz="1400" b="0" i="1" smtClean="0">
                            <a:latin typeface="Cambria Math" panose="02040503050406030204" pitchFamily="18" charset="0"/>
                          </a:rPr>
                          <m:t>+1</m:t>
                        </m:r>
                      </m:e>
                    </m:d>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oMath>
                </a14:m>
                <a:r>
                  <a:rPr lang="en-US" sz="1400" dirty="0" smtClean="0"/>
                  <a:t> + 1</a:t>
                </a:r>
              </a:p>
              <a:p>
                <a:r>
                  <a:rPr lang="en-US" sz="1400" dirty="0" smtClean="0"/>
                  <a:t>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e>
                    </m:d>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r>
                      <m:rPr>
                        <m:nor/>
                      </m:rPr>
                      <a:rPr lang="en-US" sz="1400" dirty="0"/>
                      <m:t> + 1</m:t>
                    </m:r>
                  </m:oMath>
                </a14:m>
                <a:endParaRPr lang="en-US" sz="1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0" y="5637254"/>
                <a:ext cx="5179296" cy="523220"/>
              </a:xfrm>
              <a:prstGeom prst="rect">
                <a:avLst/>
              </a:prstGeom>
              <a:blipFill rotWithShape="0">
                <a:blip r:embed="rId14"/>
                <a:stretch>
                  <a:fillRect l="-353" t="-2326"/>
                </a:stretch>
              </a:blipFill>
            </p:spPr>
            <p:txBody>
              <a:bodyPr/>
              <a:lstStyle/>
              <a:p>
                <a:r>
                  <a:rPr lang="en-US">
                    <a:noFill/>
                  </a:rPr>
                  <a:t> </a:t>
                </a:r>
              </a:p>
            </p:txBody>
          </p:sp>
        </mc:Fallback>
      </mc:AlternateContent>
      <p:sp>
        <p:nvSpPr>
          <p:cNvPr id="35" name="TextBox 34"/>
          <p:cNvSpPr txBox="1"/>
          <p:nvPr/>
        </p:nvSpPr>
        <p:spPr>
          <a:xfrm>
            <a:off x="-87143" y="1292984"/>
            <a:ext cx="1806718" cy="584775"/>
          </a:xfrm>
          <a:prstGeom prst="rect">
            <a:avLst/>
          </a:prstGeom>
          <a:noFill/>
        </p:spPr>
        <p:txBody>
          <a:bodyPr wrap="square" rtlCol="0">
            <a:spAutoFit/>
          </a:bodyPr>
          <a:lstStyle/>
          <a:p>
            <a:r>
              <a:rPr lang="en-US" sz="1600" dirty="0" smtClean="0"/>
              <a:t>Transaction</a:t>
            </a:r>
          </a:p>
          <a:p>
            <a:r>
              <a:rPr lang="en-US" sz="1600" dirty="0" smtClean="0"/>
              <a:t> T mới</a:t>
            </a:r>
            <a:endParaRPr lang="en-US" sz="1600" dirty="0"/>
          </a:p>
        </p:txBody>
      </p:sp>
      <mc:AlternateContent xmlns:mc="http://schemas.openxmlformats.org/markup-compatibility/2006" xmlns:a14="http://schemas.microsoft.com/office/drawing/2010/main">
        <mc:Choice Requires="a14">
          <p:sp>
            <p:nvSpPr>
              <p:cNvPr id="36" name="TextBox 35"/>
              <p:cNvSpPr txBox="1"/>
              <p:nvPr/>
            </p:nvSpPr>
            <p:spPr>
              <a:xfrm>
                <a:off x="-87143" y="2172958"/>
                <a:ext cx="1806718" cy="338554"/>
              </a:xfrm>
              <a:prstGeom prst="rect">
                <a:avLst/>
              </a:prstGeom>
              <a:noFill/>
            </p:spPr>
            <p:txBody>
              <a:bodyPr wrap="square" rtlCol="0">
                <a:spAutoFit/>
              </a:bodyPr>
              <a:lstStyle/>
              <a:p>
                <a:r>
                  <a:rPr lang="en-US" sz="1600" dirty="0" smtClean="0"/>
                  <a:t>T = {</a:t>
                </a:r>
                <a14:m>
                  <m:oMath xmlns:m="http://schemas.openxmlformats.org/officeDocument/2006/math">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a:rPr lang="en-US" sz="1600" b="0" i="0">
                            <a:latin typeface="Cambria Math" panose="02040503050406030204" pitchFamily="18" charset="0"/>
                          </a:rPr>
                          <m:t>1</m:t>
                        </m:r>
                      </m:sub>
                    </m:sSub>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a:rPr lang="en-US" sz="1600" b="0" i="0" smtClean="0">
                            <a:latin typeface="Cambria Math" panose="02040503050406030204" pitchFamily="18" charset="0"/>
                          </a:rPr>
                          <m:t>2</m:t>
                        </m:r>
                      </m:sub>
                    </m:sSub>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L</m:t>
                        </m:r>
                      </m:sub>
                    </m:sSub>
                  </m:oMath>
                </a14:m>
                <a:r>
                  <a:rPr lang="en-US" sz="1600" dirty="0" smtClean="0"/>
                  <a:t>}</a:t>
                </a:r>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87143" y="2172958"/>
                <a:ext cx="1806718" cy="338554"/>
              </a:xfrm>
              <a:prstGeom prst="rect">
                <a:avLst/>
              </a:prstGeom>
              <a:blipFill rotWithShape="0">
                <a:blip r:embed="rId15"/>
                <a:stretch>
                  <a:fillRect l="-202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87143" y="2481768"/>
                <a:ext cx="1806718" cy="338554"/>
              </a:xfrm>
              <a:prstGeom prst="rect">
                <a:avLst/>
              </a:prstGeom>
              <a:noFill/>
            </p:spPr>
            <p:txBody>
              <a:bodyPr wrap="square" rtlCol="0">
                <a:spAutoFit/>
              </a:bodyPr>
              <a:lstStyle/>
              <a:p>
                <a14:m>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T</m:t>
                        </m:r>
                      </m:e>
                      <m:sub>
                        <m:r>
                          <m:rPr>
                            <m:sty m:val="p"/>
                          </m:rPr>
                          <a:rPr lang="en-US" sz="1600" b="0" i="0" smtClean="0">
                            <a:latin typeface="Cambria Math" panose="02040503050406030204" pitchFamily="18" charset="0"/>
                          </a:rPr>
                          <m:t>i</m:t>
                        </m:r>
                      </m:sub>
                    </m:sSub>
                  </m:oMath>
                </a14:m>
                <a:r>
                  <a:rPr lang="en-US" sz="1600" dirty="0" smtClean="0"/>
                  <a:t> = {</a:t>
                </a:r>
                <a:r>
                  <a:rPr lang="en-US" sz="1600" dirty="0" err="1" smtClean="0"/>
                  <a:t>A,C,E</a:t>
                </a:r>
                <a:r>
                  <a:rPr lang="en-US" sz="1600" dirty="0" smtClean="0"/>
                  <a:t>}</a:t>
                </a:r>
                <a:endParaRPr lang="en-US"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87143" y="2481768"/>
                <a:ext cx="1806718" cy="338554"/>
              </a:xfrm>
              <a:prstGeom prst="rect">
                <a:avLst/>
              </a:prstGeom>
              <a:blipFill rotWithShape="0">
                <a:blip r:embed="rId16"/>
                <a:stretch>
                  <a:fillRect t="-5357" b="-21429"/>
                </a:stretch>
              </a:blipFill>
            </p:spPr>
            <p:txBody>
              <a:bodyPr/>
              <a:lstStyle/>
              <a:p>
                <a:r>
                  <a:rPr lang="en-US">
                    <a:noFill/>
                  </a:rPr>
                  <a:t> </a:t>
                </a:r>
              </a:p>
            </p:txBody>
          </p:sp>
        </mc:Fallback>
      </mc:AlternateContent>
      <p:sp>
        <p:nvSpPr>
          <p:cNvPr id="38" name="Left Brace 37"/>
          <p:cNvSpPr/>
          <p:nvPr/>
        </p:nvSpPr>
        <p:spPr bwMode="auto">
          <a:xfrm>
            <a:off x="-191069" y="4402870"/>
            <a:ext cx="436729" cy="174734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207211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060812"/>
            <a:ext cx="8413845" cy="1333136"/>
          </a:xfrm>
        </p:spPr>
        <p:txBody>
          <a:bodyPr/>
          <a:lstStyle/>
          <a:p>
            <a:pPr algn="ctr"/>
            <a:r>
              <a:rPr lang="en-US" sz="2800" dirty="0" smtClean="0"/>
              <a:t>CÀI ĐẶT BỘ THƯ VIỆN TÍCH HỢP</a:t>
            </a:r>
            <a:endParaRPr lang="en-US" sz="2800" dirty="0"/>
          </a:p>
        </p:txBody>
      </p:sp>
    </p:spTree>
    <p:extLst>
      <p:ext uri="{BB962C8B-B14F-4D97-AF65-F5344CB8AC3E}">
        <p14:creationId xmlns:p14="http://schemas.microsoft.com/office/powerpoint/2010/main" val="18922442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060812"/>
            <a:ext cx="8413845" cy="1333136"/>
          </a:xfrm>
        </p:spPr>
        <p:txBody>
          <a:bodyPr/>
          <a:lstStyle/>
          <a:p>
            <a:pPr algn="ctr"/>
            <a:r>
              <a:rPr lang="en-US" sz="2800" dirty="0" smtClean="0"/>
              <a:t>GIỚI THIỆU TỔNG QUAN</a:t>
            </a:r>
            <a:endParaRPr lang="en-US" sz="28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95235" y="3646261"/>
            <a:ext cx="2813050" cy="2813050"/>
          </a:xfrm>
        </p:spPr>
      </p:pic>
      <p:sp>
        <p:nvSpPr>
          <p:cNvPr id="2" name="Title 1"/>
          <p:cNvSpPr>
            <a:spLocks noGrp="1"/>
          </p:cNvSpPr>
          <p:nvPr>
            <p:ph type="title" idx="4294967295"/>
          </p:nvPr>
        </p:nvSpPr>
        <p:spPr>
          <a:xfrm>
            <a:off x="740228" y="351972"/>
            <a:ext cx="7017657" cy="605971"/>
          </a:xfrm>
        </p:spPr>
        <p:txBody>
          <a:bodyPr/>
          <a:lstStyle/>
          <a:p>
            <a:pPr algn="l"/>
            <a:r>
              <a:rPr lang="en-US" sz="3000" dirty="0" smtClean="0"/>
              <a:t>Đặt vấn đề</a:t>
            </a:r>
            <a:endParaRPr lang="vi-VN" sz="3000" dirty="0"/>
          </a:p>
        </p:txBody>
      </p:sp>
      <p:sp>
        <p:nvSpPr>
          <p:cNvPr id="5" name="Cloud Callout 4"/>
          <p:cNvSpPr/>
          <p:nvPr/>
        </p:nvSpPr>
        <p:spPr bwMode="auto">
          <a:xfrm>
            <a:off x="-20411" y="1366158"/>
            <a:ext cx="3222171" cy="2002971"/>
          </a:xfrm>
          <a:prstGeom prst="cloudCallout">
            <a:avLst>
              <a:gd name="adj1" fmla="val 27716"/>
              <a:gd name="adj2" fmla="val 67573"/>
            </a:avLst>
          </a:prstGeom>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Chúng</a:t>
            </a:r>
            <a:r>
              <a:rPr kumimoji="0" lang="en-US" sz="18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ta đã có hệ thống xử lý dữ liệu lớn thời gian thực</a:t>
            </a:r>
            <a:endParaRPr kumimoji="0" lang="vi-VN"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 name="Cloud Callout 5"/>
          <p:cNvSpPr/>
          <p:nvPr/>
        </p:nvSpPr>
        <p:spPr bwMode="auto">
          <a:xfrm>
            <a:off x="4100285" y="1366158"/>
            <a:ext cx="4056743" cy="2581728"/>
          </a:xfrm>
          <a:prstGeom prst="cloudCallout">
            <a:avLst>
              <a:gd name="adj1" fmla="val -56354"/>
              <a:gd name="adj2" fmla="val 61864"/>
            </a:avLst>
          </a:prstGeom>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US" sz="1800" dirty="0" smtClean="0">
                <a:latin typeface="Arial" pitchFamily="-110" charset="0"/>
                <a:ea typeface="ＭＳ Ｐゴシック" pitchFamily="-110" charset="-128"/>
                <a:cs typeface="ＭＳ Ｐゴシック" pitchFamily="-110" charset="-128"/>
              </a:rPr>
              <a:t>Chúng ta đã nghiên cứu 2 thuật toán về khai thác </a:t>
            </a:r>
            <a:r>
              <a:rPr lang="en-US" sz="1800" dirty="0" err="1" smtClean="0">
                <a:latin typeface="Arial" pitchFamily="-110" charset="0"/>
                <a:ea typeface="ＭＳ Ｐゴシック" pitchFamily="-110" charset="-128"/>
                <a:cs typeface="ＭＳ Ｐゴシック" pitchFamily="-110" charset="-128"/>
              </a:rPr>
              <a:t>item,itemset</a:t>
            </a:r>
            <a:r>
              <a:rPr lang="en-US" sz="1800" dirty="0" smtClean="0">
                <a:latin typeface="Arial" pitchFamily="-110" charset="0"/>
                <a:ea typeface="ＭＳ Ｐゴシック" pitchFamily="-110" charset="-128"/>
                <a:cs typeface="ＭＳ Ｐゴシック" pitchFamily="-110" charset="-128"/>
              </a:rPr>
              <a:t> phổ biến trên Data Stream</a:t>
            </a:r>
            <a:endParaRPr kumimoji="0" lang="vi-VN" sz="18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 name="Cloud Callout 6"/>
          <p:cNvSpPr/>
          <p:nvPr/>
        </p:nvSpPr>
        <p:spPr bwMode="auto">
          <a:xfrm>
            <a:off x="5431973" y="4418238"/>
            <a:ext cx="2855685" cy="2041073"/>
          </a:xfrm>
          <a:prstGeom prst="cloudCallout">
            <a:avLst>
              <a:gd name="adj1" fmla="val -90489"/>
              <a:gd name="adj2" fmla="val -20698"/>
            </a:avLst>
          </a:prstGeom>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US" sz="1800" b="1" dirty="0" smtClean="0">
                <a:solidFill>
                  <a:schemeClr val="accent6"/>
                </a:solidFill>
                <a:latin typeface="Arial" pitchFamily="-110" charset="0"/>
                <a:ea typeface="ＭＳ Ｐゴシック" pitchFamily="-110" charset="-128"/>
                <a:cs typeface="ＭＳ Ｐゴシック" pitchFamily="-110" charset="-128"/>
              </a:rPr>
              <a:t>Tuy nhiên, làm sao để kết hợp chúng lại ?</a:t>
            </a:r>
            <a:endParaRPr kumimoji="0" lang="vi-VN" sz="1800" b="1" i="0" u="none" strike="noStrike" cap="none" normalizeH="0" baseline="0" dirty="0">
              <a:ln>
                <a:noFill/>
              </a:ln>
              <a:solidFill>
                <a:schemeClr val="accent6"/>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6009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Giải pháp</a:t>
            </a:r>
            <a:endParaRPr lang="vi-VN" dirty="0"/>
          </a:p>
        </p:txBody>
      </p:sp>
      <p:grpSp>
        <p:nvGrpSpPr>
          <p:cNvPr id="5" name="Group 4"/>
          <p:cNvGrpSpPr/>
          <p:nvPr/>
        </p:nvGrpSpPr>
        <p:grpSpPr>
          <a:xfrm>
            <a:off x="2459348" y="1403483"/>
            <a:ext cx="5160652" cy="2762118"/>
            <a:chOff x="2209464" y="1730196"/>
            <a:chExt cx="2663686" cy="1806701"/>
          </a:xfrm>
        </p:grpSpPr>
        <p:pic>
          <p:nvPicPr>
            <p:cNvPr id="6" name="Picture 3"/>
            <p:cNvPicPr>
              <a:picLocks noChangeAspect="1" noChangeArrowheads="1"/>
            </p:cNvPicPr>
            <p:nvPr/>
          </p:nvPicPr>
          <p:blipFill>
            <a:blip r:embed="rId3"/>
            <a:srcRect/>
            <a:stretch>
              <a:fillRect/>
            </a:stretch>
          </p:blipFill>
          <p:spPr bwMode="auto">
            <a:xfrm>
              <a:off x="2209464" y="1730196"/>
              <a:ext cx="2663686" cy="1806701"/>
            </a:xfrm>
            <a:prstGeom prst="rect">
              <a:avLst/>
            </a:prstGeom>
            <a:noFill/>
            <a:ln w="9525">
              <a:noFill/>
              <a:miter lim="800000"/>
              <a:headEnd/>
              <a:tailEnd/>
            </a:ln>
          </p:spPr>
        </p:pic>
        <p:sp>
          <p:nvSpPr>
            <p:cNvPr id="7" name="TextBox 6"/>
            <p:cNvSpPr txBox="1"/>
            <p:nvPr/>
          </p:nvSpPr>
          <p:spPr>
            <a:xfrm>
              <a:off x="2356384" y="2055864"/>
              <a:ext cx="2200747" cy="875727"/>
            </a:xfrm>
            <a:prstGeom prst="rect">
              <a:avLst/>
            </a:prstGeom>
            <a:noFill/>
          </p:spPr>
          <p:txBody>
            <a:bodyPr wrap="square" rtlCol="0">
              <a:spAutoFit/>
            </a:bodyPr>
            <a:lstStyle/>
            <a:p>
              <a:pPr algn="ctr">
                <a:lnSpc>
                  <a:spcPct val="150000"/>
                </a:lnSpc>
              </a:pPr>
              <a:r>
                <a:rPr lang="en-US" sz="1800" dirty="0" smtClean="0">
                  <a:solidFill>
                    <a:srgbClr val="002060"/>
                  </a:solidFill>
                </a:rPr>
                <a:t>Xây dựng một </a:t>
              </a:r>
              <a:r>
                <a:rPr lang="en-US" sz="1800" b="1" dirty="0" smtClean="0">
                  <a:solidFill>
                    <a:srgbClr val="FF6600"/>
                  </a:solidFill>
                </a:rPr>
                <a:t>bộ thư viện tích hợp </a:t>
              </a:r>
              <a:r>
                <a:rPr lang="en-US" sz="1800" dirty="0" smtClean="0">
                  <a:solidFill>
                    <a:srgbClr val="002060"/>
                  </a:solidFill>
                </a:rPr>
                <a:t>những thuật toán khai thác item, </a:t>
              </a:r>
              <a:r>
                <a:rPr lang="en-US" sz="1800" dirty="0" err="1" smtClean="0">
                  <a:solidFill>
                    <a:srgbClr val="002060"/>
                  </a:solidFill>
                </a:rPr>
                <a:t>itemset</a:t>
              </a:r>
              <a:r>
                <a:rPr lang="en-US" sz="1800" dirty="0" smtClean="0">
                  <a:solidFill>
                    <a:srgbClr val="002060"/>
                  </a:solidFill>
                </a:rPr>
                <a:t> phổ biến trên Data Stream vào hệ thống</a:t>
              </a:r>
              <a:endParaRPr lang="en-US" sz="1800" dirty="0">
                <a:solidFill>
                  <a:srgbClr val="002060"/>
                </a:solidFill>
              </a:endParaRPr>
            </a:p>
          </p:txBody>
        </p:sp>
      </p:grpSp>
      <p:pic>
        <p:nvPicPr>
          <p:cNvPr id="4" name="Content Placeholder 3" descr="side_GreenIdea.jpg"/>
          <p:cNvPicPr>
            <a:picLocks noGrp="1" noChangeAspect="1"/>
          </p:cNvPicPr>
          <p:nvPr>
            <p:ph idx="1"/>
          </p:nvPr>
        </p:nvPicPr>
        <p:blipFill>
          <a:blip r:embed="rId4"/>
          <a:stretch>
            <a:fillRect/>
          </a:stretch>
        </p:blipFill>
        <p:spPr>
          <a:xfrm>
            <a:off x="2894993" y="4165601"/>
            <a:ext cx="1980875" cy="2130119"/>
          </a:xfrm>
          <a:prstGeom prst="rect">
            <a:avLst/>
          </a:prstGeom>
        </p:spPr>
      </p:pic>
    </p:spTree>
    <p:extLst>
      <p:ext uri="{BB962C8B-B14F-4D97-AF65-F5344CB8AC3E}">
        <p14:creationId xmlns:p14="http://schemas.microsoft.com/office/powerpoint/2010/main" val="302305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67" y="448809"/>
            <a:ext cx="7990114" cy="625248"/>
          </a:xfrm>
        </p:spPr>
        <p:txBody>
          <a:bodyPr/>
          <a:lstStyle/>
          <a:p>
            <a:pPr algn="l"/>
            <a:r>
              <a:rPr lang="en-US" sz="3000" dirty="0"/>
              <a:t>Triển Khai Mô Hình Ứng Dụng</a:t>
            </a:r>
            <a:endParaRPr lang="vi-VN" sz="3000" dirty="0"/>
          </a:p>
        </p:txBody>
      </p:sp>
      <p:sp>
        <p:nvSpPr>
          <p:cNvPr id="3" name="Text Placeholder 2"/>
          <p:cNvSpPr>
            <a:spLocks noGrp="1"/>
          </p:cNvSpPr>
          <p:nvPr>
            <p:ph type="body" idx="1"/>
          </p:nvPr>
        </p:nvSpPr>
        <p:spPr>
          <a:xfrm>
            <a:off x="457200" y="2714172"/>
            <a:ext cx="4040188" cy="406924"/>
          </a:xfrm>
        </p:spPr>
        <p:txBody>
          <a:bodyPr/>
          <a:lstStyle/>
          <a:p>
            <a:pPr algn="ctr"/>
            <a:r>
              <a:rPr lang="en-US" dirty="0" smtClean="0">
                <a:solidFill>
                  <a:srgbClr val="0070C0"/>
                </a:solidFill>
              </a:rPr>
              <a:t>Trident</a:t>
            </a:r>
            <a:endParaRPr lang="vi-VN" dirty="0">
              <a:solidFill>
                <a:srgbClr val="0070C0"/>
              </a:solidFill>
            </a:endParaRPr>
          </a:p>
        </p:txBody>
      </p:sp>
      <p:sp>
        <p:nvSpPr>
          <p:cNvPr id="4" name="Content Placeholder 3"/>
          <p:cNvSpPr>
            <a:spLocks noGrp="1"/>
          </p:cNvSpPr>
          <p:nvPr>
            <p:ph sz="half" idx="2"/>
          </p:nvPr>
        </p:nvSpPr>
        <p:spPr>
          <a:xfrm>
            <a:off x="457199" y="3151259"/>
            <a:ext cx="4709885" cy="3176970"/>
          </a:xfrm>
        </p:spPr>
        <p:txBody>
          <a:bodyPr/>
          <a:lstStyle/>
          <a:p>
            <a:pPr algn="just">
              <a:lnSpc>
                <a:spcPct val="150000"/>
              </a:lnSpc>
              <a:buFont typeface="Wingdings" panose="05000000000000000000" pitchFamily="2" charset="2"/>
              <a:buChar char="ü"/>
            </a:pPr>
            <a:r>
              <a:rPr lang="en-US" sz="1800" dirty="0"/>
              <a:t>Mẫu thiết kế </a:t>
            </a:r>
            <a:r>
              <a:rPr lang="en-US" sz="1800" dirty="0" err="1"/>
              <a:t>trừu</a:t>
            </a:r>
            <a:r>
              <a:rPr lang="en-US" sz="1800" dirty="0"/>
              <a:t> tượng cho việc xử lý real-time</a:t>
            </a:r>
          </a:p>
          <a:p>
            <a:pPr algn="just">
              <a:lnSpc>
                <a:spcPct val="150000"/>
              </a:lnSpc>
              <a:buFont typeface="Wingdings" panose="05000000000000000000" pitchFamily="2" charset="2"/>
              <a:buChar char="ü"/>
            </a:pPr>
            <a:r>
              <a:rPr lang="en-US" sz="1800" dirty="0"/>
              <a:t>Sử lý dữ liệu một lần duy nhất</a:t>
            </a:r>
          </a:p>
          <a:p>
            <a:pPr algn="just">
              <a:lnSpc>
                <a:spcPct val="150000"/>
              </a:lnSpc>
              <a:buFont typeface="Wingdings" panose="05000000000000000000" pitchFamily="2" charset="2"/>
              <a:buChar char="ü"/>
            </a:pPr>
            <a:r>
              <a:rPr lang="en-US" sz="1800" dirty="0"/>
              <a:t>High-throughput</a:t>
            </a:r>
          </a:p>
          <a:p>
            <a:pPr algn="just">
              <a:lnSpc>
                <a:spcPct val="150000"/>
              </a:lnSpc>
              <a:buFont typeface="Wingdings" panose="05000000000000000000" pitchFamily="2" charset="2"/>
              <a:buChar char="ü"/>
            </a:pPr>
            <a:r>
              <a:rPr lang="en-US" sz="1800" dirty="0" err="1"/>
              <a:t>Stateful</a:t>
            </a:r>
            <a:r>
              <a:rPr lang="en-US" sz="1800" dirty="0"/>
              <a:t> stream processing</a:t>
            </a:r>
          </a:p>
          <a:p>
            <a:pPr algn="just">
              <a:lnSpc>
                <a:spcPct val="150000"/>
              </a:lnSpc>
              <a:buFont typeface="Wingdings" panose="05000000000000000000" pitchFamily="2" charset="2"/>
              <a:buChar char="ü"/>
            </a:pPr>
            <a:r>
              <a:rPr lang="en-US" sz="1800" dirty="0"/>
              <a:t>Hổ trợ nhiều chức năng mạnh mẽ, như là DRPC, </a:t>
            </a:r>
            <a:r>
              <a:rPr lang="en-US" sz="1800" dirty="0" err="1"/>
              <a:t>TridentML</a:t>
            </a:r>
            <a:r>
              <a:rPr lang="en-US" sz="1800" dirty="0" smtClean="0"/>
              <a:t>,….</a:t>
            </a:r>
            <a:endParaRPr lang="vi-VN" sz="1800" dirty="0"/>
          </a:p>
        </p:txBody>
      </p:sp>
      <p:sp>
        <p:nvSpPr>
          <p:cNvPr id="5" name="Text Placeholder 4"/>
          <p:cNvSpPr>
            <a:spLocks noGrp="1"/>
          </p:cNvSpPr>
          <p:nvPr>
            <p:ph type="body" sz="quarter" idx="3"/>
          </p:nvPr>
        </p:nvSpPr>
        <p:spPr>
          <a:xfrm>
            <a:off x="4645024" y="2714172"/>
            <a:ext cx="4041775" cy="406924"/>
          </a:xfrm>
        </p:spPr>
        <p:txBody>
          <a:bodyPr/>
          <a:lstStyle/>
          <a:p>
            <a:pPr algn="ctr"/>
            <a:r>
              <a:rPr lang="en-US" dirty="0" smtClean="0">
                <a:solidFill>
                  <a:srgbClr val="0070C0"/>
                </a:solidFill>
              </a:rPr>
              <a:t>Topology</a:t>
            </a:r>
            <a:endParaRPr lang="vi-VN" dirty="0">
              <a:solidFill>
                <a:srgbClr val="0070C0"/>
              </a:solidFill>
            </a:endParaRPr>
          </a:p>
        </p:txBody>
      </p:sp>
      <p:sp>
        <p:nvSpPr>
          <p:cNvPr id="6" name="Content Placeholder 5"/>
          <p:cNvSpPr>
            <a:spLocks noGrp="1"/>
          </p:cNvSpPr>
          <p:nvPr>
            <p:ph sz="quarter" idx="4"/>
          </p:nvPr>
        </p:nvSpPr>
        <p:spPr>
          <a:xfrm>
            <a:off x="5314720" y="3121097"/>
            <a:ext cx="3372078" cy="3207132"/>
          </a:xfrm>
        </p:spPr>
        <p:txBody>
          <a:bodyPr/>
          <a:lstStyle/>
          <a:p>
            <a:pPr algn="just">
              <a:lnSpc>
                <a:spcPct val="150000"/>
              </a:lnSpc>
              <a:buFont typeface="Wingdings" panose="05000000000000000000" pitchFamily="2" charset="2"/>
              <a:buChar char="ü"/>
            </a:pPr>
            <a:r>
              <a:rPr lang="en-US" sz="1800" dirty="0"/>
              <a:t>Mẫu thiết kế cơ bản</a:t>
            </a:r>
          </a:p>
          <a:p>
            <a:pPr algn="just">
              <a:lnSpc>
                <a:spcPct val="150000"/>
              </a:lnSpc>
              <a:buFont typeface="Wingdings" panose="05000000000000000000" pitchFamily="2" charset="2"/>
              <a:buChar char="ü"/>
            </a:pPr>
            <a:r>
              <a:rPr lang="en-US" sz="1800" dirty="0"/>
              <a:t>Xử lý dữ liệu ít nhất một lần</a:t>
            </a:r>
          </a:p>
          <a:p>
            <a:pPr algn="just">
              <a:lnSpc>
                <a:spcPct val="150000"/>
              </a:lnSpc>
              <a:buFont typeface="Wingdings" panose="05000000000000000000" pitchFamily="2" charset="2"/>
              <a:buChar char="ü"/>
            </a:pPr>
            <a:r>
              <a:rPr lang="en-US" sz="1800" dirty="0"/>
              <a:t>High-throughput</a:t>
            </a:r>
            <a:endParaRPr lang="vi-VN" sz="1800" dirty="0"/>
          </a:p>
          <a:p>
            <a:pPr>
              <a:lnSpc>
                <a:spcPct val="150000"/>
              </a:lnSpc>
            </a:pPr>
            <a:endParaRPr lang="vi-VN" sz="1800" dirty="0"/>
          </a:p>
        </p:txBody>
      </p:sp>
      <p:sp>
        <p:nvSpPr>
          <p:cNvPr id="7" name="Content Placeholder 8"/>
          <p:cNvSpPr txBox="1">
            <a:spLocks/>
          </p:cNvSpPr>
          <p:nvPr/>
        </p:nvSpPr>
        <p:spPr bwMode="auto">
          <a:xfrm>
            <a:off x="457200" y="1657382"/>
            <a:ext cx="8229600" cy="10567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800">
                <a:solidFill>
                  <a:srgbClr val="333333"/>
                </a:solidFill>
                <a:latin typeface="+mn-lt"/>
                <a:ea typeface="+mn-ea"/>
              </a:defRPr>
            </a:lvl2pPr>
            <a:lvl3pPr marL="1143000" indent="-228600" algn="l" rtl="0" eaLnBrk="0" fontAlgn="base" hangingPunct="0">
              <a:spcBef>
                <a:spcPct val="20000"/>
              </a:spcBef>
              <a:spcAft>
                <a:spcPct val="0"/>
              </a:spcAft>
              <a:buChar char="•"/>
              <a:defRPr sz="2400">
                <a:solidFill>
                  <a:srgbClr val="333333"/>
                </a:solidFill>
                <a:latin typeface="+mn-lt"/>
                <a:ea typeface="+mn-ea"/>
              </a:defRPr>
            </a:lvl3pPr>
            <a:lvl4pPr marL="1600200" indent="-228600" algn="l" rtl="0" eaLnBrk="0" fontAlgn="base" hangingPunct="0">
              <a:spcBef>
                <a:spcPct val="20000"/>
              </a:spcBef>
              <a:spcAft>
                <a:spcPct val="0"/>
              </a:spcAft>
              <a:buChar char="–"/>
              <a:defRPr sz="2000">
                <a:solidFill>
                  <a:srgbClr val="333333"/>
                </a:solidFill>
                <a:latin typeface="+mn-lt"/>
                <a:ea typeface="+mn-ea"/>
              </a:defRPr>
            </a:lvl4pPr>
            <a:lvl5pPr marL="2057400" indent="-228600" algn="l" rtl="0" eaLnBrk="0" fontAlgn="base" hangingPunct="0">
              <a:spcBef>
                <a:spcPct val="20000"/>
              </a:spcBef>
              <a:spcAft>
                <a:spcPct val="0"/>
              </a:spcAft>
              <a:buChar char="»"/>
              <a:defRPr sz="2000">
                <a:solidFill>
                  <a:srgbClr val="333333"/>
                </a:solidFill>
                <a:latin typeface="+mn-lt"/>
                <a:ea typeface="+mn-ea"/>
              </a:defRPr>
            </a:lvl5pPr>
            <a:lvl6pPr marL="2514600" indent="-228600" algn="l" rtl="0" fontAlgn="base">
              <a:spcBef>
                <a:spcPct val="20000"/>
              </a:spcBef>
              <a:spcAft>
                <a:spcPct val="0"/>
              </a:spcAft>
              <a:buChar char="»"/>
              <a:defRPr sz="2000">
                <a:solidFill>
                  <a:srgbClr val="333333"/>
                </a:solidFill>
                <a:latin typeface="+mn-lt"/>
                <a:ea typeface="+mn-ea"/>
              </a:defRPr>
            </a:lvl6pPr>
            <a:lvl7pPr marL="2971800" indent="-228600" algn="l" rtl="0" fontAlgn="base">
              <a:spcBef>
                <a:spcPct val="20000"/>
              </a:spcBef>
              <a:spcAft>
                <a:spcPct val="0"/>
              </a:spcAft>
              <a:buChar char="»"/>
              <a:defRPr sz="2000">
                <a:solidFill>
                  <a:srgbClr val="333333"/>
                </a:solidFill>
                <a:latin typeface="+mn-lt"/>
                <a:ea typeface="+mn-ea"/>
              </a:defRPr>
            </a:lvl7pPr>
            <a:lvl8pPr marL="3429000" indent="-228600" algn="l" rtl="0" fontAlgn="base">
              <a:spcBef>
                <a:spcPct val="20000"/>
              </a:spcBef>
              <a:spcAft>
                <a:spcPct val="0"/>
              </a:spcAft>
              <a:buChar char="»"/>
              <a:defRPr sz="2000">
                <a:solidFill>
                  <a:srgbClr val="333333"/>
                </a:solidFill>
                <a:latin typeface="+mn-lt"/>
                <a:ea typeface="+mn-ea"/>
              </a:defRPr>
            </a:lvl8pPr>
            <a:lvl9pPr marL="3886200" indent="-228600" algn="l" rtl="0" fontAlgn="base">
              <a:spcBef>
                <a:spcPct val="20000"/>
              </a:spcBef>
              <a:spcAft>
                <a:spcPct val="0"/>
              </a:spcAft>
              <a:buChar char="»"/>
              <a:defRPr sz="2000">
                <a:solidFill>
                  <a:srgbClr val="333333"/>
                </a:solidFill>
                <a:latin typeface="+mn-lt"/>
                <a:ea typeface="+mn-ea"/>
              </a:defRPr>
            </a:lvl9pPr>
          </a:lstStyle>
          <a:p>
            <a:pPr algn="just">
              <a:lnSpc>
                <a:spcPct val="150000"/>
              </a:lnSpc>
              <a:buFont typeface="Wingdings" panose="05000000000000000000" pitchFamily="2" charset="2"/>
              <a:buChar char="v"/>
            </a:pPr>
            <a:r>
              <a:rPr lang="en-US" sz="1800" kern="0" dirty="0" smtClean="0">
                <a:latin typeface="Corbel (Body)"/>
              </a:rPr>
              <a:t>Tầng logic của những ứng dụng real-time phải được cài đặt và đóng gói vào bên trong một </a:t>
            </a:r>
            <a:r>
              <a:rPr lang="en-US" sz="1800" b="1" kern="0" dirty="0" smtClean="0">
                <a:latin typeface="Corbel (Body)"/>
              </a:rPr>
              <a:t>topology / trident</a:t>
            </a:r>
            <a:r>
              <a:rPr lang="en-US" sz="1800" kern="0" dirty="0" smtClean="0">
                <a:latin typeface="Corbel (Body)"/>
              </a:rPr>
              <a:t> để thực thi trên Storm Cluster.</a:t>
            </a:r>
            <a:endParaRPr lang="vi-VN" sz="1800" kern="0" dirty="0">
              <a:latin typeface="Corbel (Body)"/>
            </a:endParaRPr>
          </a:p>
        </p:txBody>
      </p:sp>
    </p:spTree>
    <p:extLst>
      <p:ext uri="{BB962C8B-B14F-4D97-AF65-F5344CB8AC3E}">
        <p14:creationId xmlns:p14="http://schemas.microsoft.com/office/powerpoint/2010/main" val="61797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8618"/>
            <a:ext cx="7772400" cy="900581"/>
          </a:xfrm>
        </p:spPr>
        <p:style>
          <a:lnRef idx="2">
            <a:schemeClr val="accent3"/>
          </a:lnRef>
          <a:fillRef idx="1">
            <a:schemeClr val="lt1"/>
          </a:fillRef>
          <a:effectRef idx="0">
            <a:schemeClr val="accent3"/>
          </a:effectRef>
          <a:fontRef idx="minor">
            <a:schemeClr val="dk1"/>
          </a:fontRef>
        </p:style>
        <p:txBody>
          <a:bodyPr/>
          <a:lstStyle/>
          <a:p>
            <a:r>
              <a:rPr lang="en-US" dirty="0"/>
              <a:t>Bộ </a:t>
            </a:r>
            <a:r>
              <a:rPr lang="en-US" dirty="0" smtClean="0"/>
              <a:t>Thư Viện Tích Hợp</a:t>
            </a:r>
            <a:endParaRPr lang="en-US" dirty="0"/>
          </a:p>
        </p:txBody>
      </p:sp>
      <p:sp>
        <p:nvSpPr>
          <p:cNvPr id="35" name="Can 34"/>
          <p:cNvSpPr/>
          <p:nvPr/>
        </p:nvSpPr>
        <p:spPr>
          <a:xfrm>
            <a:off x="124363" y="2887411"/>
            <a:ext cx="912868" cy="91281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Kafka Brokers</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37" name="Rounded Rectangle 36"/>
          <p:cNvSpPr/>
          <p:nvPr/>
        </p:nvSpPr>
        <p:spPr>
          <a:xfrm>
            <a:off x="1230655" y="3673358"/>
            <a:ext cx="893805" cy="7444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Kafka Spout</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38" name="Oval 37"/>
          <p:cNvSpPr/>
          <p:nvPr/>
        </p:nvSpPr>
        <p:spPr>
          <a:xfrm>
            <a:off x="2284148" y="2913087"/>
            <a:ext cx="1182383" cy="7602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Shuffle</a:t>
            </a:r>
            <a:endParaRPr lang="vi-VN" sz="1400" dirty="0">
              <a:ln w="0"/>
              <a:solidFill>
                <a:schemeClr val="tx1"/>
              </a:solidFill>
              <a:effectLst>
                <a:outerShdw blurRad="38100" dist="19050" dir="2700000" algn="tl" rotWithShape="0">
                  <a:schemeClr val="dk1">
                    <a:alpha val="40000"/>
                  </a:schemeClr>
                </a:outerShdw>
              </a:effectLst>
            </a:endParaRPr>
          </a:p>
        </p:txBody>
      </p:sp>
      <p:sp>
        <p:nvSpPr>
          <p:cNvPr id="39" name="Rounded Rectangle 38"/>
          <p:cNvSpPr/>
          <p:nvPr/>
        </p:nvSpPr>
        <p:spPr>
          <a:xfrm>
            <a:off x="3466531" y="2315904"/>
            <a:ext cx="980558" cy="4741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Filter 1</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41" name="Rounded Rectangle 40"/>
          <p:cNvSpPr/>
          <p:nvPr/>
        </p:nvSpPr>
        <p:spPr>
          <a:xfrm>
            <a:off x="4745920" y="2277046"/>
            <a:ext cx="1327334" cy="551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Convertor 1</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43" name="Oval 42"/>
          <p:cNvSpPr/>
          <p:nvPr/>
        </p:nvSpPr>
        <p:spPr>
          <a:xfrm>
            <a:off x="6142780" y="2913087"/>
            <a:ext cx="1227011" cy="7602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Global</a:t>
            </a:r>
            <a:endParaRPr lang="vi-VN" sz="1400" dirty="0">
              <a:ln w="0"/>
              <a:solidFill>
                <a:schemeClr val="tx1"/>
              </a:solidFill>
              <a:effectLst>
                <a:outerShdw blurRad="38100" dist="19050" dir="2700000" algn="tl" rotWithShape="0">
                  <a:schemeClr val="dk1">
                    <a:alpha val="40000"/>
                  </a:schemeClr>
                </a:outerShdw>
              </a:effectLst>
            </a:endParaRPr>
          </a:p>
        </p:txBody>
      </p:sp>
      <p:sp>
        <p:nvSpPr>
          <p:cNvPr id="44" name="Rounded Rectangle 43"/>
          <p:cNvSpPr/>
          <p:nvPr/>
        </p:nvSpPr>
        <p:spPr>
          <a:xfrm>
            <a:off x="7852666" y="2938763"/>
            <a:ext cx="1097218" cy="7345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Frequent Pattern</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45" name="Flowchart: Magnetic Disk 44"/>
          <p:cNvSpPr/>
          <p:nvPr/>
        </p:nvSpPr>
        <p:spPr>
          <a:xfrm>
            <a:off x="7866501" y="4417836"/>
            <a:ext cx="1083383" cy="92823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ln w="0"/>
                <a:solidFill>
                  <a:schemeClr val="tx1"/>
                </a:solidFill>
                <a:effectLst>
                  <a:outerShdw blurRad="38100" dist="19050" dir="2700000" algn="tl" rotWithShape="0">
                    <a:schemeClr val="dk1">
                      <a:alpha val="40000"/>
                    </a:schemeClr>
                  </a:outerShdw>
                </a:effectLst>
              </a:rPr>
              <a:t>Redis</a:t>
            </a:r>
            <a:r>
              <a:rPr lang="en-US" sz="1600" dirty="0">
                <a:ln w="0"/>
                <a:solidFill>
                  <a:schemeClr val="tx1"/>
                </a:solidFill>
                <a:effectLst>
                  <a:outerShdw blurRad="38100" dist="19050" dir="2700000" algn="tl" rotWithShape="0">
                    <a:schemeClr val="dk1">
                      <a:alpha val="40000"/>
                    </a:schemeClr>
                  </a:outerShdw>
                </a:effectLst>
              </a:rPr>
              <a:t> Cluster</a:t>
            </a:r>
            <a:endParaRPr lang="vi-VN" sz="1600" dirty="0">
              <a:ln w="0"/>
              <a:solidFill>
                <a:schemeClr val="tx1"/>
              </a:solidFill>
              <a:effectLst>
                <a:outerShdw blurRad="38100" dist="19050" dir="2700000" algn="tl" rotWithShape="0">
                  <a:schemeClr val="dk1">
                    <a:alpha val="40000"/>
                  </a:schemeClr>
                </a:outerShdw>
              </a:effectLst>
            </a:endParaRPr>
          </a:p>
        </p:txBody>
      </p:sp>
      <p:pic>
        <p:nvPicPr>
          <p:cNvPr id="46" name="Picture 45"/>
          <p:cNvPicPr>
            <a:picLocks noChangeAspect="1"/>
          </p:cNvPicPr>
          <p:nvPr/>
        </p:nvPicPr>
        <p:blipFill>
          <a:blip r:embed="rId3"/>
          <a:stretch>
            <a:fillRect/>
          </a:stretch>
        </p:blipFill>
        <p:spPr>
          <a:xfrm>
            <a:off x="3652388" y="4674770"/>
            <a:ext cx="3325576" cy="1565943"/>
          </a:xfrm>
          <a:prstGeom prst="rect">
            <a:avLst/>
          </a:prstGeom>
        </p:spPr>
        <p:style>
          <a:lnRef idx="2">
            <a:schemeClr val="accent6"/>
          </a:lnRef>
          <a:fillRef idx="1">
            <a:schemeClr val="lt1"/>
          </a:fillRef>
          <a:effectRef idx="0">
            <a:schemeClr val="accent6"/>
          </a:effectRef>
          <a:fontRef idx="minor">
            <a:schemeClr val="dk1"/>
          </a:fontRef>
        </p:style>
      </p:pic>
      <p:pic>
        <p:nvPicPr>
          <p:cNvPr id="47" name="Picture 46"/>
          <p:cNvPicPr>
            <a:picLocks noChangeAspect="1"/>
          </p:cNvPicPr>
          <p:nvPr/>
        </p:nvPicPr>
        <p:blipFill>
          <a:blip r:embed="rId4"/>
          <a:stretch>
            <a:fillRect/>
          </a:stretch>
        </p:blipFill>
        <p:spPr>
          <a:xfrm>
            <a:off x="5999578" y="661458"/>
            <a:ext cx="3031727" cy="1487302"/>
          </a:xfrm>
          <a:prstGeom prst="rect">
            <a:avLst/>
          </a:prstGeom>
        </p:spPr>
        <p:style>
          <a:lnRef idx="2">
            <a:schemeClr val="accent6"/>
          </a:lnRef>
          <a:fillRef idx="1">
            <a:schemeClr val="lt1"/>
          </a:fillRef>
          <a:effectRef idx="0">
            <a:schemeClr val="accent6"/>
          </a:effectRef>
          <a:fontRef idx="minor">
            <a:schemeClr val="dk1"/>
          </a:fontRef>
        </p:style>
      </p:pic>
      <p:sp>
        <p:nvSpPr>
          <p:cNvPr id="49" name="Rounded Rectangle 48"/>
          <p:cNvSpPr/>
          <p:nvPr/>
        </p:nvSpPr>
        <p:spPr>
          <a:xfrm>
            <a:off x="1253360" y="2190192"/>
            <a:ext cx="893805" cy="7444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Kafka Spout</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50" name="Rounded Rectangle 49"/>
          <p:cNvSpPr/>
          <p:nvPr/>
        </p:nvSpPr>
        <p:spPr>
          <a:xfrm>
            <a:off x="3466531" y="3717659"/>
            <a:ext cx="980558" cy="4741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Filter </a:t>
            </a:r>
            <a:r>
              <a:rPr lang="en-US" sz="1600" dirty="0" smtClean="0">
                <a:ln w="0"/>
                <a:solidFill>
                  <a:schemeClr val="tx1"/>
                </a:solidFill>
                <a:effectLst>
                  <a:outerShdw blurRad="38100" dist="19050" dir="2700000" algn="tl" rotWithShape="0">
                    <a:schemeClr val="dk1">
                      <a:alpha val="40000"/>
                    </a:schemeClr>
                  </a:outerShdw>
                </a:effectLst>
              </a:rPr>
              <a:t>2</a:t>
            </a:r>
            <a:endParaRPr lang="vi-VN" sz="1600" dirty="0">
              <a:ln w="0"/>
              <a:solidFill>
                <a:schemeClr val="tx1"/>
              </a:solidFill>
              <a:effectLst>
                <a:outerShdw blurRad="38100" dist="19050" dir="2700000" algn="tl" rotWithShape="0">
                  <a:schemeClr val="dk1">
                    <a:alpha val="40000"/>
                  </a:schemeClr>
                </a:outerShdw>
              </a:effectLst>
            </a:endParaRPr>
          </a:p>
        </p:txBody>
      </p:sp>
      <p:sp>
        <p:nvSpPr>
          <p:cNvPr id="51" name="Rounded Rectangle 50"/>
          <p:cNvSpPr/>
          <p:nvPr/>
        </p:nvSpPr>
        <p:spPr>
          <a:xfrm>
            <a:off x="4745920" y="3675468"/>
            <a:ext cx="1327334" cy="551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Convertor </a:t>
            </a:r>
            <a:r>
              <a:rPr lang="en-US" sz="1600" dirty="0" smtClean="0">
                <a:ln w="0"/>
                <a:solidFill>
                  <a:schemeClr val="tx1"/>
                </a:solidFill>
                <a:effectLst>
                  <a:outerShdw blurRad="38100" dist="19050" dir="2700000" algn="tl" rotWithShape="0">
                    <a:schemeClr val="dk1">
                      <a:alpha val="40000"/>
                    </a:schemeClr>
                  </a:outerShdw>
                </a:effectLst>
              </a:rPr>
              <a:t>2</a:t>
            </a:r>
            <a:endParaRPr lang="vi-VN" sz="1600" dirty="0">
              <a:ln w="0"/>
              <a:solidFill>
                <a:schemeClr val="tx1"/>
              </a:solidFill>
              <a:effectLst>
                <a:outerShdw blurRad="38100" dist="19050" dir="2700000" algn="tl" rotWithShape="0">
                  <a:schemeClr val="dk1">
                    <a:alpha val="40000"/>
                  </a:schemeClr>
                </a:outerShdw>
              </a:effectLst>
            </a:endParaRPr>
          </a:p>
        </p:txBody>
      </p:sp>
      <p:cxnSp>
        <p:nvCxnSpPr>
          <p:cNvPr id="53" name="Straight Arrow Connector 52"/>
          <p:cNvCxnSpPr>
            <a:stCxn id="35" idx="1"/>
            <a:endCxn id="49" idx="1"/>
          </p:cNvCxnSpPr>
          <p:nvPr/>
        </p:nvCxnSpPr>
        <p:spPr bwMode="auto">
          <a:xfrm flipV="1">
            <a:off x="580797" y="2562431"/>
            <a:ext cx="672563" cy="324980"/>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55" name="Straight Arrow Connector 54"/>
          <p:cNvCxnSpPr>
            <a:stCxn id="35" idx="3"/>
            <a:endCxn id="37" idx="1"/>
          </p:cNvCxnSpPr>
          <p:nvPr/>
        </p:nvCxnSpPr>
        <p:spPr bwMode="auto">
          <a:xfrm>
            <a:off x="580797" y="3800227"/>
            <a:ext cx="649858" cy="245370"/>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57" name="Straight Arrow Connector 56"/>
          <p:cNvCxnSpPr>
            <a:stCxn id="49" idx="3"/>
            <a:endCxn id="38" idx="1"/>
          </p:cNvCxnSpPr>
          <p:nvPr/>
        </p:nvCxnSpPr>
        <p:spPr bwMode="auto">
          <a:xfrm>
            <a:off x="2147165" y="2562431"/>
            <a:ext cx="310139" cy="461995"/>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37" idx="3"/>
            <a:endCxn id="38" idx="3"/>
          </p:cNvCxnSpPr>
          <p:nvPr/>
        </p:nvCxnSpPr>
        <p:spPr bwMode="auto">
          <a:xfrm flipV="1">
            <a:off x="2124460" y="3562019"/>
            <a:ext cx="332844" cy="483578"/>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65" name="Straight Arrow Connector 64"/>
          <p:cNvCxnSpPr>
            <a:stCxn id="38" idx="7"/>
            <a:endCxn id="39" idx="1"/>
          </p:cNvCxnSpPr>
          <p:nvPr/>
        </p:nvCxnSpPr>
        <p:spPr bwMode="auto">
          <a:xfrm flipV="1">
            <a:off x="3293375" y="2552960"/>
            <a:ext cx="173156" cy="471466"/>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67" name="Straight Arrow Connector 66"/>
          <p:cNvCxnSpPr>
            <a:stCxn id="38" idx="5"/>
            <a:endCxn id="50" idx="1"/>
          </p:cNvCxnSpPr>
          <p:nvPr/>
        </p:nvCxnSpPr>
        <p:spPr bwMode="auto">
          <a:xfrm>
            <a:off x="3293375" y="3562019"/>
            <a:ext cx="173156" cy="392696"/>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69" name="Straight Arrow Connector 68"/>
          <p:cNvCxnSpPr>
            <a:stCxn id="39" idx="3"/>
            <a:endCxn id="41" idx="1"/>
          </p:cNvCxnSpPr>
          <p:nvPr/>
        </p:nvCxnSpPr>
        <p:spPr bwMode="auto">
          <a:xfrm flipV="1">
            <a:off x="4447089" y="2552959"/>
            <a:ext cx="298831" cy="1"/>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71" name="Straight Arrow Connector 70"/>
          <p:cNvCxnSpPr>
            <a:stCxn id="50" idx="3"/>
            <a:endCxn id="51" idx="1"/>
          </p:cNvCxnSpPr>
          <p:nvPr/>
        </p:nvCxnSpPr>
        <p:spPr bwMode="auto">
          <a:xfrm flipV="1">
            <a:off x="4447089" y="3951381"/>
            <a:ext cx="298831" cy="3334"/>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74" name="Straight Arrow Connector 73"/>
          <p:cNvCxnSpPr>
            <a:stCxn id="41" idx="3"/>
            <a:endCxn id="43" idx="1"/>
          </p:cNvCxnSpPr>
          <p:nvPr/>
        </p:nvCxnSpPr>
        <p:spPr bwMode="auto">
          <a:xfrm>
            <a:off x="6073254" y="2552959"/>
            <a:ext cx="249218" cy="471467"/>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76" name="Straight Arrow Connector 75"/>
          <p:cNvCxnSpPr>
            <a:stCxn id="51" idx="3"/>
            <a:endCxn id="43" idx="3"/>
          </p:cNvCxnSpPr>
          <p:nvPr/>
        </p:nvCxnSpPr>
        <p:spPr bwMode="auto">
          <a:xfrm flipV="1">
            <a:off x="6073254" y="3562019"/>
            <a:ext cx="249218" cy="389362"/>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78" name="Straight Arrow Connector 77"/>
          <p:cNvCxnSpPr>
            <a:stCxn id="43" idx="6"/>
            <a:endCxn id="44" idx="1"/>
          </p:cNvCxnSpPr>
          <p:nvPr/>
        </p:nvCxnSpPr>
        <p:spPr bwMode="auto">
          <a:xfrm>
            <a:off x="7369791" y="3293223"/>
            <a:ext cx="482875" cy="12838"/>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82" name="Straight Arrow Connector 81"/>
          <p:cNvCxnSpPr>
            <a:stCxn id="44" idx="2"/>
            <a:endCxn id="45" idx="1"/>
          </p:cNvCxnSpPr>
          <p:nvPr/>
        </p:nvCxnSpPr>
        <p:spPr bwMode="auto">
          <a:xfrm>
            <a:off x="8401275" y="3673358"/>
            <a:ext cx="6918" cy="744478"/>
          </a:xfrm>
          <a:prstGeom prst="straightConnector1">
            <a:avLst/>
          </a:prstGeom>
          <a:ln>
            <a:headEnd type="none" w="med" len="med"/>
            <a:tailEnd type="triangle"/>
          </a:ln>
        </p:spPr>
        <p:style>
          <a:lnRef idx="2">
            <a:schemeClr val="accent6"/>
          </a:lnRef>
          <a:fillRef idx="1">
            <a:schemeClr val="lt1"/>
          </a:fillRef>
          <a:effectRef idx="0">
            <a:schemeClr val="accent6"/>
          </a:effectRef>
          <a:fontRef idx="minor">
            <a:schemeClr val="dk1"/>
          </a:fontRef>
        </p:style>
      </p:cxnSp>
      <p:cxnSp>
        <p:nvCxnSpPr>
          <p:cNvPr id="85" name="Straight Connector 84"/>
          <p:cNvCxnSpPr>
            <a:endCxn id="47" idx="2"/>
          </p:cNvCxnSpPr>
          <p:nvPr/>
        </p:nvCxnSpPr>
        <p:spPr bwMode="auto">
          <a:xfrm flipH="1" flipV="1">
            <a:off x="7515442" y="2148760"/>
            <a:ext cx="773138" cy="748571"/>
          </a:xfrm>
          <a:prstGeom prst="lin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cxnSp>
      <p:cxnSp>
        <p:nvCxnSpPr>
          <p:cNvPr id="87" name="Straight Connector 86"/>
          <p:cNvCxnSpPr>
            <a:stCxn id="46" idx="0"/>
          </p:cNvCxnSpPr>
          <p:nvPr/>
        </p:nvCxnSpPr>
        <p:spPr bwMode="auto">
          <a:xfrm flipV="1">
            <a:off x="5315176" y="4183751"/>
            <a:ext cx="184732" cy="491019"/>
          </a:xfrm>
          <a:prstGeom prst="lin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105717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060812"/>
            <a:ext cx="8413845" cy="1333136"/>
          </a:xfrm>
        </p:spPr>
        <p:txBody>
          <a:bodyPr/>
          <a:lstStyle/>
          <a:p>
            <a:pPr algn="ctr"/>
            <a:r>
              <a:rPr lang="en-US" sz="2800" dirty="0" smtClean="0"/>
              <a:t>THỬ NGHIỆM VÀ ĐÁNH GIÁ</a:t>
            </a:r>
            <a:endParaRPr lang="en-US" sz="2800" dirty="0"/>
          </a:p>
        </p:txBody>
      </p:sp>
    </p:spTree>
    <p:extLst>
      <p:ext uri="{BB962C8B-B14F-4D97-AF65-F5344CB8AC3E}">
        <p14:creationId xmlns:p14="http://schemas.microsoft.com/office/powerpoint/2010/main" val="10179227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1885"/>
            <a:ext cx="7772400" cy="711200"/>
          </a:xfrm>
        </p:spPr>
        <p:txBody>
          <a:bodyPr/>
          <a:lstStyle/>
          <a:p>
            <a:r>
              <a:rPr lang="en-US" dirty="0" smtClean="0"/>
              <a:t>Kịch bản 1: Tích hợp thuật toán</a:t>
            </a:r>
            <a:endParaRPr lang="vi-VN"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ü"/>
            </a:pPr>
            <a:r>
              <a:rPr lang="en-US" sz="2000" b="1" u="sng" dirty="0" smtClean="0"/>
              <a:t>Mục tiêu:</a:t>
            </a:r>
          </a:p>
          <a:p>
            <a:pPr lvl="1">
              <a:lnSpc>
                <a:spcPct val="150000"/>
              </a:lnSpc>
              <a:buFont typeface="Arial" panose="020B0604020202020204" pitchFamily="34" charset="0"/>
              <a:buChar char="•"/>
            </a:pPr>
            <a:r>
              <a:rPr lang="en-US" sz="2000" dirty="0"/>
              <a:t>Trình bày các bước triển khai tích hợp 1 thuật toán về khai thác mẫu phổ biến trên Data </a:t>
            </a:r>
            <a:r>
              <a:rPr lang="en-US" sz="2000" dirty="0" smtClean="0"/>
              <a:t>Stream</a:t>
            </a:r>
          </a:p>
          <a:p>
            <a:pPr lvl="1">
              <a:lnSpc>
                <a:spcPct val="150000"/>
              </a:lnSpc>
              <a:buFont typeface="Arial" panose="020B0604020202020204" pitchFamily="34" charset="0"/>
              <a:buChar char="•"/>
            </a:pPr>
            <a:r>
              <a:rPr lang="en-US" sz="2000" dirty="0" smtClean="0"/>
              <a:t>Thực hiện việc implement thuật toán </a:t>
            </a:r>
            <a:r>
              <a:rPr lang="en-US" sz="2000" dirty="0" err="1" smtClean="0"/>
              <a:t>TwMinSwap</a:t>
            </a:r>
            <a:r>
              <a:rPr lang="en-US" sz="2000" dirty="0" smtClean="0"/>
              <a:t> như là một ví dụ cho việc tích hợp</a:t>
            </a:r>
          </a:p>
          <a:p>
            <a:pPr>
              <a:lnSpc>
                <a:spcPct val="150000"/>
              </a:lnSpc>
              <a:buFont typeface="Wingdings" panose="05000000000000000000" pitchFamily="2" charset="2"/>
              <a:buChar char="ü"/>
            </a:pPr>
            <a:r>
              <a:rPr lang="en-US" sz="2000" b="1" u="sng" dirty="0" smtClean="0"/>
              <a:t>Yêu cầu:</a:t>
            </a:r>
          </a:p>
          <a:p>
            <a:pPr lvl="1">
              <a:lnSpc>
                <a:spcPct val="150000"/>
              </a:lnSpc>
              <a:buFont typeface="Arial" panose="020B0604020202020204" pitchFamily="34" charset="0"/>
              <a:buChar char="•"/>
            </a:pPr>
            <a:r>
              <a:rPr lang="en-US" sz="2000" dirty="0" smtClean="0"/>
              <a:t>Tiện dụng, và nhanh chóng</a:t>
            </a:r>
          </a:p>
          <a:p>
            <a:pPr lvl="1">
              <a:lnSpc>
                <a:spcPct val="150000"/>
              </a:lnSpc>
              <a:buFont typeface="Arial" panose="020B0604020202020204" pitchFamily="34" charset="0"/>
              <a:buChar char="•"/>
            </a:pPr>
            <a:r>
              <a:rPr lang="en-US" sz="2000" dirty="0" smtClean="0"/>
              <a:t>Submit thành công một ứng dụng từ Storm client lên hệ thống Streaming System</a:t>
            </a:r>
          </a:p>
        </p:txBody>
      </p:sp>
    </p:spTree>
    <p:extLst>
      <p:ext uri="{BB962C8B-B14F-4D97-AF65-F5344CB8AC3E}">
        <p14:creationId xmlns:p14="http://schemas.microsoft.com/office/powerpoint/2010/main" val="2342742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Tích hợp thuật toán</a:t>
            </a:r>
            <a:endParaRPr lang="vi-VN" dirty="0"/>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398595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1885"/>
            <a:ext cx="8153400" cy="711200"/>
          </a:xfrm>
        </p:spPr>
        <p:txBody>
          <a:bodyPr/>
          <a:lstStyle/>
          <a:p>
            <a:r>
              <a:rPr lang="en-US" dirty="0" smtClean="0"/>
              <a:t>Kịch bản 2: Khai thác item &amp; </a:t>
            </a:r>
            <a:r>
              <a:rPr lang="en-US" dirty="0" err="1" smtClean="0"/>
              <a:t>itemset</a:t>
            </a:r>
            <a:r>
              <a:rPr lang="en-US" dirty="0" smtClean="0"/>
              <a:t> phổ biến</a:t>
            </a:r>
            <a:endParaRPr lang="vi-VN"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ü"/>
            </a:pPr>
            <a:r>
              <a:rPr lang="en-US" sz="2000" b="1" u="sng" dirty="0" smtClean="0"/>
              <a:t>Mục tiêu:</a:t>
            </a:r>
          </a:p>
          <a:p>
            <a:pPr lvl="1">
              <a:lnSpc>
                <a:spcPct val="150000"/>
              </a:lnSpc>
              <a:buFont typeface="Arial" panose="020B0604020202020204" pitchFamily="34" charset="0"/>
              <a:buChar char="•"/>
            </a:pPr>
            <a:r>
              <a:rPr lang="en-US" sz="2000" dirty="0" smtClean="0"/>
              <a:t>Trình bày kết quả thu được từ thuật toán </a:t>
            </a:r>
            <a:r>
              <a:rPr lang="en-US" sz="2000" dirty="0" err="1" smtClean="0"/>
              <a:t>TwMinSwap</a:t>
            </a:r>
            <a:r>
              <a:rPr lang="en-US" sz="2000" dirty="0" smtClean="0"/>
              <a:t> và Skip LC-SS &amp; </a:t>
            </a:r>
            <a:r>
              <a:rPr lang="en-US" sz="2000" dirty="0" err="1" smtClean="0"/>
              <a:t>StreamReduction</a:t>
            </a:r>
            <a:endParaRPr lang="en-US" sz="2000" dirty="0" smtClean="0"/>
          </a:p>
          <a:p>
            <a:pPr lvl="1">
              <a:lnSpc>
                <a:spcPct val="150000"/>
              </a:lnSpc>
              <a:buFont typeface="Arial" panose="020B0604020202020204" pitchFamily="34" charset="0"/>
              <a:buChar char="•"/>
            </a:pPr>
            <a:r>
              <a:rPr lang="en-US" sz="2000" dirty="0" smtClean="0"/>
              <a:t>Thực hiện việc implement thuật toán </a:t>
            </a:r>
            <a:r>
              <a:rPr lang="en-US" sz="2000" dirty="0" err="1" smtClean="0"/>
              <a:t>TwMinSwap</a:t>
            </a:r>
            <a:r>
              <a:rPr lang="en-US" sz="2000" dirty="0" smtClean="0"/>
              <a:t> như là một ví dụ cho việc tích hợp</a:t>
            </a:r>
          </a:p>
          <a:p>
            <a:pPr>
              <a:lnSpc>
                <a:spcPct val="150000"/>
              </a:lnSpc>
              <a:buFont typeface="Wingdings" panose="05000000000000000000" pitchFamily="2" charset="2"/>
              <a:buChar char="ü"/>
            </a:pPr>
            <a:r>
              <a:rPr lang="en-US" sz="2000" b="1" u="sng" dirty="0" smtClean="0"/>
              <a:t>Yêu cầu:</a:t>
            </a:r>
          </a:p>
          <a:p>
            <a:pPr lvl="1">
              <a:lnSpc>
                <a:spcPct val="150000"/>
              </a:lnSpc>
              <a:buFont typeface="Arial" panose="020B0604020202020204" pitchFamily="34" charset="0"/>
              <a:buChar char="•"/>
            </a:pPr>
            <a:r>
              <a:rPr lang="en-US" sz="2000" dirty="0" smtClean="0"/>
              <a:t>Áp dụng công nghệ Visualization – D3.js</a:t>
            </a:r>
            <a:r>
              <a:rPr lang="en-US" sz="2000" baseline="30000" dirty="0" smtClean="0"/>
              <a:t>(*)</a:t>
            </a:r>
          </a:p>
          <a:p>
            <a:pPr lvl="1">
              <a:lnSpc>
                <a:spcPct val="150000"/>
              </a:lnSpc>
              <a:buFont typeface="Arial" panose="020B0604020202020204" pitchFamily="34" charset="0"/>
              <a:buChar char="•"/>
            </a:pPr>
            <a:r>
              <a:rPr lang="en-US" sz="2000" dirty="0" smtClean="0"/>
              <a:t>Hệ thống chạy ổn định, vời độ trễ thấp</a:t>
            </a:r>
          </a:p>
        </p:txBody>
      </p:sp>
      <p:sp>
        <p:nvSpPr>
          <p:cNvPr id="4" name="TextBox 3"/>
          <p:cNvSpPr txBox="1"/>
          <p:nvPr/>
        </p:nvSpPr>
        <p:spPr>
          <a:xfrm>
            <a:off x="416122" y="6096000"/>
            <a:ext cx="3698000" cy="292388"/>
          </a:xfrm>
          <a:prstGeom prst="rect">
            <a:avLst/>
          </a:prstGeom>
          <a:noFill/>
        </p:spPr>
        <p:txBody>
          <a:bodyPr wrap="none" rtlCol="0">
            <a:spAutoFit/>
          </a:bodyPr>
          <a:lstStyle/>
          <a:p>
            <a:pPr marL="0" lvl="1"/>
            <a:r>
              <a:rPr lang="en-US" sz="1300" dirty="0" smtClean="0">
                <a:solidFill>
                  <a:srgbClr val="004EEA"/>
                </a:solidFill>
              </a:rPr>
              <a:t>[*]  Visualization Techniques D3: </a:t>
            </a:r>
            <a:r>
              <a:rPr lang="en-US" sz="1300" dirty="0">
                <a:solidFill>
                  <a:srgbClr val="004EEA"/>
                </a:solidFill>
              </a:rPr>
              <a:t>http://d3js.org</a:t>
            </a:r>
            <a:r>
              <a:rPr lang="en-US" sz="1300" dirty="0" smtClean="0">
                <a:solidFill>
                  <a:srgbClr val="004EEA"/>
                </a:solidFill>
              </a:rPr>
              <a:t>/</a:t>
            </a:r>
            <a:endParaRPr lang="en-US" sz="1300" dirty="0">
              <a:solidFill>
                <a:srgbClr val="004EEA"/>
              </a:solidFill>
            </a:endParaRPr>
          </a:p>
        </p:txBody>
      </p:sp>
    </p:spTree>
    <p:extLst>
      <p:ext uri="{BB962C8B-B14F-4D97-AF65-F5344CB8AC3E}">
        <p14:creationId xmlns:p14="http://schemas.microsoft.com/office/powerpoint/2010/main" val="266856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6400"/>
            <a:ext cx="7772400" cy="812800"/>
          </a:xfrm>
        </p:spPr>
        <p:txBody>
          <a:bodyPr/>
          <a:lstStyle/>
          <a:p>
            <a:r>
              <a:rPr lang="en-US" dirty="0" smtClean="0"/>
              <a:t>Demo 2: </a:t>
            </a:r>
            <a:r>
              <a:rPr lang="en-US" dirty="0"/>
              <a:t>Khai thác item &amp; </a:t>
            </a:r>
            <a:r>
              <a:rPr lang="en-US" dirty="0" err="1"/>
              <a:t>itemset</a:t>
            </a:r>
            <a:r>
              <a:rPr lang="en-US" dirty="0"/>
              <a:t> phổ biến</a:t>
            </a:r>
            <a:endParaRPr lang="vi-VN" dirty="0"/>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9685407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6400"/>
            <a:ext cx="8066314" cy="812800"/>
          </a:xfrm>
        </p:spPr>
        <p:txBody>
          <a:bodyPr/>
          <a:lstStyle/>
          <a:p>
            <a:r>
              <a:rPr lang="en-US" dirty="0" smtClean="0"/>
              <a:t>Kịch bản 3: Đo hiệu năng hoạt động hệ thống</a:t>
            </a:r>
            <a:endParaRPr lang="vi-VN"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ü"/>
            </a:pPr>
            <a:r>
              <a:rPr lang="en-US" sz="2000" b="1" u="sng" dirty="0"/>
              <a:t>Mục tiêu:</a:t>
            </a:r>
          </a:p>
          <a:p>
            <a:pPr lvl="1">
              <a:lnSpc>
                <a:spcPct val="150000"/>
              </a:lnSpc>
              <a:buFont typeface="Arial" panose="020B0604020202020204" pitchFamily="34" charset="0"/>
              <a:buChar char="•"/>
            </a:pPr>
            <a:r>
              <a:rPr lang="en-US" sz="2000" dirty="0" smtClean="0"/>
              <a:t>Ước lượng ngưỡng chịu đựng tối đa của hệ thống, mà dữ liệu không bị tồn ứ cục bộ tại Kafka</a:t>
            </a:r>
            <a:endParaRPr lang="en-US" sz="2000" dirty="0"/>
          </a:p>
          <a:p>
            <a:pPr lvl="1">
              <a:lnSpc>
                <a:spcPct val="150000"/>
              </a:lnSpc>
              <a:buFont typeface="Arial" panose="020B0604020202020204" pitchFamily="34" charset="0"/>
              <a:buChar char="•"/>
            </a:pPr>
            <a:r>
              <a:rPr lang="en-US" sz="2000" dirty="0" smtClean="0"/>
              <a:t>Thử nghiệm đo đạt trên hệ thống cấu hình thấp, và được cài đặt tích hợp thuật toán </a:t>
            </a:r>
            <a:r>
              <a:rPr lang="en-US" sz="2000" dirty="0" err="1" smtClean="0"/>
              <a:t>TwMinSwap</a:t>
            </a:r>
            <a:endParaRPr lang="en-US" sz="2000" dirty="0"/>
          </a:p>
          <a:p>
            <a:pPr>
              <a:lnSpc>
                <a:spcPct val="150000"/>
              </a:lnSpc>
              <a:buFont typeface="Wingdings" panose="05000000000000000000" pitchFamily="2" charset="2"/>
              <a:buChar char="ü"/>
            </a:pPr>
            <a:r>
              <a:rPr lang="en-US" sz="2000" b="1" u="sng" dirty="0"/>
              <a:t>Yêu cầu:</a:t>
            </a:r>
          </a:p>
          <a:p>
            <a:pPr lvl="1">
              <a:lnSpc>
                <a:spcPct val="150000"/>
              </a:lnSpc>
              <a:buFont typeface="Arial" panose="020B0604020202020204" pitchFamily="34" charset="0"/>
              <a:buChar char="•"/>
            </a:pPr>
            <a:r>
              <a:rPr lang="en-US" sz="2000" dirty="0" smtClean="0"/>
              <a:t>Ước lượng gần đúng ngưỡng xử lý tối đa của hệ thống</a:t>
            </a:r>
            <a:endParaRPr lang="en-US" sz="2000" baseline="30000" dirty="0"/>
          </a:p>
          <a:p>
            <a:pPr lvl="1">
              <a:lnSpc>
                <a:spcPct val="150000"/>
              </a:lnSpc>
              <a:buFont typeface="Arial" panose="020B0604020202020204" pitchFamily="34" charset="0"/>
              <a:buChar char="•"/>
            </a:pPr>
            <a:r>
              <a:rPr lang="en-US" sz="2000" dirty="0" smtClean="0"/>
              <a:t>Xây dựng hệ thống hệ thống reminder trong tương lai</a:t>
            </a:r>
            <a:endParaRPr lang="en-US" sz="2000" dirty="0"/>
          </a:p>
          <a:p>
            <a:endParaRPr lang="vi-VN" dirty="0"/>
          </a:p>
        </p:txBody>
      </p:sp>
    </p:spTree>
    <p:extLst>
      <p:ext uri="{BB962C8B-B14F-4D97-AF65-F5344CB8AC3E}">
        <p14:creationId xmlns:p14="http://schemas.microsoft.com/office/powerpoint/2010/main" val="410659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Stream</a:t>
            </a:r>
            <a:endParaRPr lang="vi-VN"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ü"/>
            </a:pPr>
            <a:r>
              <a:rPr lang="en-US" sz="2000" b="1" dirty="0" smtClean="0"/>
              <a:t>Data Stream</a:t>
            </a:r>
            <a:r>
              <a:rPr lang="en-US" sz="2000" dirty="0" smtClean="0"/>
              <a:t>: là một chuỗi dữ liệu liên tiếp nhau không bao giờ kết thúc, và những dữ liệu được tạo ra liên tục từ nhiều nguồn.</a:t>
            </a:r>
          </a:p>
          <a:p>
            <a:endParaRPr lang="en-US" dirty="0" smtClean="0"/>
          </a:p>
        </p:txBody>
      </p:sp>
      <p:sp>
        <p:nvSpPr>
          <p:cNvPr id="4" name="Flowchart: Magnetic Disk 3"/>
          <p:cNvSpPr/>
          <p:nvPr/>
        </p:nvSpPr>
        <p:spPr>
          <a:xfrm>
            <a:off x="997070" y="2841028"/>
            <a:ext cx="1447800" cy="597520"/>
          </a:xfrm>
          <a:prstGeom prst="flowChartMagneticDisk">
            <a:avLst/>
          </a:prstGeom>
          <a:solidFill>
            <a:srgbClr val="E64E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Flowchart: Magnetic Disk 4"/>
          <p:cNvSpPr/>
          <p:nvPr/>
        </p:nvSpPr>
        <p:spPr>
          <a:xfrm>
            <a:off x="997068" y="3971948"/>
            <a:ext cx="1447800" cy="597520"/>
          </a:xfrm>
          <a:prstGeom prst="flowChartMagneticDisk">
            <a:avLst/>
          </a:prstGeom>
          <a:solidFill>
            <a:srgbClr val="E64E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49"/>
          <p:cNvSpPr txBox="1"/>
          <p:nvPr/>
        </p:nvSpPr>
        <p:spPr>
          <a:xfrm>
            <a:off x="1022362" y="3399509"/>
            <a:ext cx="156966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Applications</a:t>
            </a:r>
            <a:endParaRPr lang="en-US" b="1" dirty="0"/>
          </a:p>
        </p:txBody>
      </p:sp>
      <p:sp>
        <p:nvSpPr>
          <p:cNvPr id="7" name="TextBox 49"/>
          <p:cNvSpPr txBox="1"/>
          <p:nvPr/>
        </p:nvSpPr>
        <p:spPr>
          <a:xfrm>
            <a:off x="1192616" y="4527779"/>
            <a:ext cx="105670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Devices</a:t>
            </a:r>
            <a:endParaRPr lang="en-US" b="1" dirty="0"/>
          </a:p>
        </p:txBody>
      </p:sp>
      <p:sp>
        <p:nvSpPr>
          <p:cNvPr id="8" name="Flowchart: Magnetic Disk 7"/>
          <p:cNvSpPr/>
          <p:nvPr/>
        </p:nvSpPr>
        <p:spPr>
          <a:xfrm>
            <a:off x="997068" y="5097567"/>
            <a:ext cx="1447800" cy="597520"/>
          </a:xfrm>
          <a:prstGeom prst="flowChartMagneticDisk">
            <a:avLst/>
          </a:prstGeom>
          <a:solidFill>
            <a:srgbClr val="E64E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49"/>
          <p:cNvSpPr txBox="1"/>
          <p:nvPr/>
        </p:nvSpPr>
        <p:spPr>
          <a:xfrm>
            <a:off x="949585" y="5689001"/>
            <a:ext cx="16424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Web &amp; Social</a:t>
            </a:r>
            <a:endParaRPr lang="en-US" b="1" dirty="0"/>
          </a:p>
        </p:txBody>
      </p:sp>
      <p:pic>
        <p:nvPicPr>
          <p:cNvPr id="10" name="Picture 5" descr="4"/>
          <p:cNvPicPr>
            <a:picLocks noChangeAspect="1" noChangeArrowheads="1"/>
          </p:cNvPicPr>
          <p:nvPr/>
        </p:nvPicPr>
        <p:blipFill>
          <a:blip r:embed="rId3"/>
          <a:srcRect/>
          <a:stretch>
            <a:fillRect/>
          </a:stretch>
        </p:blipFill>
        <p:spPr bwMode="auto">
          <a:xfrm>
            <a:off x="3108207" y="3149982"/>
            <a:ext cx="533400" cy="192088"/>
          </a:xfrm>
          <a:prstGeom prst="rect">
            <a:avLst/>
          </a:prstGeom>
          <a:noFill/>
          <a:ln w="9525">
            <a:noFill/>
            <a:miter lim="800000"/>
            <a:headEnd/>
            <a:tailEnd/>
          </a:ln>
        </p:spPr>
      </p:pic>
      <p:grpSp>
        <p:nvGrpSpPr>
          <p:cNvPr id="11" name="Group 25"/>
          <p:cNvGrpSpPr>
            <a:grpSpLocks/>
          </p:cNvGrpSpPr>
          <p:nvPr/>
        </p:nvGrpSpPr>
        <p:grpSpPr bwMode="auto">
          <a:xfrm>
            <a:off x="2685324" y="3103011"/>
            <a:ext cx="457200" cy="268287"/>
            <a:chOff x="4512" y="1248"/>
            <a:chExt cx="315" cy="193"/>
          </a:xfrm>
        </p:grpSpPr>
        <p:sp>
          <p:nvSpPr>
            <p:cNvPr id="12" name="Rectangle 26"/>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13"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14"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15" name="Picture 5" descr="4"/>
          <p:cNvPicPr>
            <a:picLocks noChangeAspect="1" noChangeArrowheads="1"/>
          </p:cNvPicPr>
          <p:nvPr/>
        </p:nvPicPr>
        <p:blipFill>
          <a:blip r:embed="rId3"/>
          <a:srcRect/>
          <a:stretch>
            <a:fillRect/>
          </a:stretch>
        </p:blipFill>
        <p:spPr bwMode="auto">
          <a:xfrm>
            <a:off x="3111389" y="4178653"/>
            <a:ext cx="533400" cy="192088"/>
          </a:xfrm>
          <a:prstGeom prst="rect">
            <a:avLst/>
          </a:prstGeom>
          <a:noFill/>
          <a:ln w="9525">
            <a:noFill/>
            <a:miter lim="800000"/>
            <a:headEnd/>
            <a:tailEnd/>
          </a:ln>
        </p:spPr>
      </p:pic>
      <p:grpSp>
        <p:nvGrpSpPr>
          <p:cNvPr id="16" name="Group 25"/>
          <p:cNvGrpSpPr>
            <a:grpSpLocks/>
          </p:cNvGrpSpPr>
          <p:nvPr/>
        </p:nvGrpSpPr>
        <p:grpSpPr bwMode="auto">
          <a:xfrm>
            <a:off x="2688506" y="4131682"/>
            <a:ext cx="457200" cy="268287"/>
            <a:chOff x="4512" y="1248"/>
            <a:chExt cx="315" cy="193"/>
          </a:xfrm>
        </p:grpSpPr>
        <p:sp>
          <p:nvSpPr>
            <p:cNvPr id="17" name="Rectangle 26"/>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18"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19"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20" name="Picture 5" descr="4"/>
          <p:cNvPicPr>
            <a:picLocks noChangeAspect="1" noChangeArrowheads="1"/>
          </p:cNvPicPr>
          <p:nvPr/>
        </p:nvPicPr>
        <p:blipFill>
          <a:blip r:embed="rId3"/>
          <a:srcRect/>
          <a:stretch>
            <a:fillRect/>
          </a:stretch>
        </p:blipFill>
        <p:spPr bwMode="auto">
          <a:xfrm>
            <a:off x="3108207" y="5308381"/>
            <a:ext cx="533400" cy="192088"/>
          </a:xfrm>
          <a:prstGeom prst="rect">
            <a:avLst/>
          </a:prstGeom>
          <a:noFill/>
          <a:ln w="9525">
            <a:noFill/>
            <a:miter lim="800000"/>
            <a:headEnd/>
            <a:tailEnd/>
          </a:ln>
        </p:spPr>
      </p:pic>
      <p:grpSp>
        <p:nvGrpSpPr>
          <p:cNvPr id="21" name="Group 25"/>
          <p:cNvGrpSpPr>
            <a:grpSpLocks/>
          </p:cNvGrpSpPr>
          <p:nvPr/>
        </p:nvGrpSpPr>
        <p:grpSpPr bwMode="auto">
          <a:xfrm>
            <a:off x="2685324" y="5261410"/>
            <a:ext cx="457200" cy="268287"/>
            <a:chOff x="4512" y="1248"/>
            <a:chExt cx="315" cy="193"/>
          </a:xfrm>
        </p:grpSpPr>
        <p:sp>
          <p:nvSpPr>
            <p:cNvPr id="22" name="Rectangle 26"/>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23"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24"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25" name="Picture 5" descr="4"/>
          <p:cNvPicPr>
            <a:picLocks noChangeAspect="1" noChangeArrowheads="1"/>
          </p:cNvPicPr>
          <p:nvPr/>
        </p:nvPicPr>
        <p:blipFill>
          <a:blip r:embed="rId3"/>
          <a:srcRect/>
          <a:stretch>
            <a:fillRect/>
          </a:stretch>
        </p:blipFill>
        <p:spPr bwMode="auto">
          <a:xfrm>
            <a:off x="4124933" y="3149982"/>
            <a:ext cx="533400" cy="192088"/>
          </a:xfrm>
          <a:prstGeom prst="rect">
            <a:avLst/>
          </a:prstGeom>
          <a:noFill/>
          <a:ln w="9525">
            <a:noFill/>
            <a:miter lim="800000"/>
            <a:headEnd/>
            <a:tailEnd/>
          </a:ln>
        </p:spPr>
      </p:pic>
      <p:grpSp>
        <p:nvGrpSpPr>
          <p:cNvPr id="26" name="Group 25"/>
          <p:cNvGrpSpPr>
            <a:grpSpLocks/>
          </p:cNvGrpSpPr>
          <p:nvPr/>
        </p:nvGrpSpPr>
        <p:grpSpPr bwMode="auto">
          <a:xfrm>
            <a:off x="3702050" y="3103011"/>
            <a:ext cx="457200" cy="268287"/>
            <a:chOff x="4512" y="1248"/>
            <a:chExt cx="315" cy="193"/>
          </a:xfrm>
        </p:grpSpPr>
        <p:sp>
          <p:nvSpPr>
            <p:cNvPr id="27" name="Rectangle 26"/>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28"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29"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30" name="Picture 5" descr="4"/>
          <p:cNvPicPr>
            <a:picLocks noChangeAspect="1" noChangeArrowheads="1"/>
          </p:cNvPicPr>
          <p:nvPr/>
        </p:nvPicPr>
        <p:blipFill>
          <a:blip r:embed="rId3"/>
          <a:srcRect/>
          <a:stretch>
            <a:fillRect/>
          </a:stretch>
        </p:blipFill>
        <p:spPr bwMode="auto">
          <a:xfrm>
            <a:off x="4159250" y="4178653"/>
            <a:ext cx="533400" cy="192088"/>
          </a:xfrm>
          <a:prstGeom prst="rect">
            <a:avLst/>
          </a:prstGeom>
          <a:noFill/>
          <a:ln w="9525">
            <a:noFill/>
            <a:miter lim="800000"/>
            <a:headEnd/>
            <a:tailEnd/>
          </a:ln>
        </p:spPr>
      </p:pic>
      <p:grpSp>
        <p:nvGrpSpPr>
          <p:cNvPr id="31" name="Group 25"/>
          <p:cNvGrpSpPr>
            <a:grpSpLocks/>
          </p:cNvGrpSpPr>
          <p:nvPr/>
        </p:nvGrpSpPr>
        <p:grpSpPr bwMode="auto">
          <a:xfrm>
            <a:off x="3736367" y="4131682"/>
            <a:ext cx="457200" cy="268287"/>
            <a:chOff x="4512" y="1248"/>
            <a:chExt cx="315" cy="193"/>
          </a:xfrm>
        </p:grpSpPr>
        <p:sp>
          <p:nvSpPr>
            <p:cNvPr id="32" name="Rectangle 26"/>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33"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34"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35" name="Picture 5" descr="4"/>
          <p:cNvPicPr>
            <a:picLocks noChangeAspect="1" noChangeArrowheads="1"/>
          </p:cNvPicPr>
          <p:nvPr/>
        </p:nvPicPr>
        <p:blipFill>
          <a:blip r:embed="rId3"/>
          <a:srcRect/>
          <a:stretch>
            <a:fillRect/>
          </a:stretch>
        </p:blipFill>
        <p:spPr bwMode="auto">
          <a:xfrm>
            <a:off x="4162915" y="5308381"/>
            <a:ext cx="533400" cy="192088"/>
          </a:xfrm>
          <a:prstGeom prst="rect">
            <a:avLst/>
          </a:prstGeom>
          <a:noFill/>
          <a:ln w="9525">
            <a:noFill/>
            <a:miter lim="800000"/>
            <a:headEnd/>
            <a:tailEnd/>
          </a:ln>
        </p:spPr>
      </p:pic>
      <p:grpSp>
        <p:nvGrpSpPr>
          <p:cNvPr id="36" name="Group 25"/>
          <p:cNvGrpSpPr>
            <a:grpSpLocks/>
          </p:cNvGrpSpPr>
          <p:nvPr/>
        </p:nvGrpSpPr>
        <p:grpSpPr bwMode="auto">
          <a:xfrm>
            <a:off x="3740032" y="5261410"/>
            <a:ext cx="457200" cy="268287"/>
            <a:chOff x="4512" y="1248"/>
            <a:chExt cx="315" cy="193"/>
          </a:xfrm>
        </p:grpSpPr>
        <p:sp>
          <p:nvSpPr>
            <p:cNvPr id="37" name="Rectangle 26"/>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38"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39"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sp>
        <p:nvSpPr>
          <p:cNvPr id="40" name="Rectangle 11"/>
          <p:cNvSpPr>
            <a:spLocks noChangeArrowheads="1"/>
          </p:cNvSpPr>
          <p:nvPr/>
        </p:nvSpPr>
        <p:spPr bwMode="auto">
          <a:xfrm>
            <a:off x="5786874" y="3592977"/>
            <a:ext cx="2798204" cy="1395412"/>
          </a:xfrm>
          <a:prstGeom prst="rect">
            <a:avLst/>
          </a:prstGeom>
          <a:solidFill>
            <a:srgbClr val="FF9933"/>
          </a:solidFill>
          <a:ln>
            <a:headEnd/>
            <a:tailEnd/>
          </a:ln>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wrap="none" anchor="ctr">
            <a:flatTx/>
          </a:bodyPr>
          <a:lstStyle/>
          <a:p>
            <a:pPr algn="ctr"/>
            <a:r>
              <a:rPr lang="en-US" dirty="0" smtClean="0"/>
              <a:t>Hệ thống phân tích </a:t>
            </a:r>
          </a:p>
          <a:p>
            <a:pPr algn="ctr"/>
            <a:r>
              <a:rPr lang="en-US" dirty="0" smtClean="0"/>
              <a:t>dữ liệu</a:t>
            </a:r>
            <a:endParaRPr lang="en-US" dirty="0"/>
          </a:p>
        </p:txBody>
      </p:sp>
      <p:pic>
        <p:nvPicPr>
          <p:cNvPr id="42" name="Picture 5" descr="4"/>
          <p:cNvPicPr>
            <a:picLocks noChangeAspect="1" noChangeArrowheads="1"/>
          </p:cNvPicPr>
          <p:nvPr/>
        </p:nvPicPr>
        <p:blipFill>
          <a:blip r:embed="rId3"/>
          <a:srcRect/>
          <a:stretch>
            <a:fillRect/>
          </a:stretch>
        </p:blipFill>
        <p:spPr bwMode="auto">
          <a:xfrm>
            <a:off x="5178153" y="4178653"/>
            <a:ext cx="533400" cy="192088"/>
          </a:xfrm>
          <a:prstGeom prst="rect">
            <a:avLst/>
          </a:prstGeom>
          <a:noFill/>
          <a:ln w="9525">
            <a:noFill/>
            <a:miter lim="800000"/>
            <a:headEnd/>
            <a:tailEnd/>
          </a:ln>
        </p:spPr>
      </p:pic>
      <p:grpSp>
        <p:nvGrpSpPr>
          <p:cNvPr id="43" name="Group 42"/>
          <p:cNvGrpSpPr>
            <a:grpSpLocks/>
          </p:cNvGrpSpPr>
          <p:nvPr/>
        </p:nvGrpSpPr>
        <p:grpSpPr bwMode="auto">
          <a:xfrm>
            <a:off x="4755270" y="4131682"/>
            <a:ext cx="457200" cy="268287"/>
            <a:chOff x="4512" y="1248"/>
            <a:chExt cx="315" cy="193"/>
          </a:xfrm>
        </p:grpSpPr>
        <p:sp>
          <p:nvSpPr>
            <p:cNvPr id="44" name="Rectangle 43"/>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45"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46"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47" name="Picture 5" descr="4"/>
          <p:cNvPicPr>
            <a:picLocks noChangeAspect="1" noChangeArrowheads="1"/>
          </p:cNvPicPr>
          <p:nvPr/>
        </p:nvPicPr>
        <p:blipFill>
          <a:blip r:embed="rId3"/>
          <a:srcRect/>
          <a:stretch>
            <a:fillRect/>
          </a:stretch>
        </p:blipFill>
        <p:spPr bwMode="auto">
          <a:xfrm rot="1747547">
            <a:off x="5154016" y="3544826"/>
            <a:ext cx="533400" cy="192088"/>
          </a:xfrm>
          <a:prstGeom prst="rect">
            <a:avLst/>
          </a:prstGeom>
          <a:noFill/>
          <a:ln w="9525">
            <a:noFill/>
            <a:miter lim="800000"/>
            <a:headEnd/>
            <a:tailEnd/>
          </a:ln>
        </p:spPr>
      </p:pic>
      <p:grpSp>
        <p:nvGrpSpPr>
          <p:cNvPr id="48" name="Group 47"/>
          <p:cNvGrpSpPr>
            <a:grpSpLocks/>
          </p:cNvGrpSpPr>
          <p:nvPr/>
        </p:nvGrpSpPr>
        <p:grpSpPr bwMode="auto">
          <a:xfrm rot="1747547">
            <a:off x="4779913" y="3295099"/>
            <a:ext cx="457200" cy="268287"/>
            <a:chOff x="4512" y="1248"/>
            <a:chExt cx="315" cy="193"/>
          </a:xfrm>
        </p:grpSpPr>
        <p:sp>
          <p:nvSpPr>
            <p:cNvPr id="49" name="Rectangle 48"/>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50"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51"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pic>
        <p:nvPicPr>
          <p:cNvPr id="52" name="Picture 5" descr="4"/>
          <p:cNvPicPr>
            <a:picLocks noChangeAspect="1" noChangeArrowheads="1"/>
          </p:cNvPicPr>
          <p:nvPr/>
        </p:nvPicPr>
        <p:blipFill>
          <a:blip r:embed="rId3"/>
          <a:srcRect/>
          <a:stretch>
            <a:fillRect/>
          </a:stretch>
        </p:blipFill>
        <p:spPr bwMode="auto">
          <a:xfrm rot="19887284">
            <a:off x="5164679" y="4921042"/>
            <a:ext cx="533400" cy="192088"/>
          </a:xfrm>
          <a:prstGeom prst="rect">
            <a:avLst/>
          </a:prstGeom>
          <a:noFill/>
          <a:ln w="9525">
            <a:noFill/>
            <a:miter lim="800000"/>
            <a:headEnd/>
            <a:tailEnd/>
          </a:ln>
        </p:spPr>
      </p:pic>
      <p:grpSp>
        <p:nvGrpSpPr>
          <p:cNvPr id="53" name="Group 52"/>
          <p:cNvGrpSpPr>
            <a:grpSpLocks/>
          </p:cNvGrpSpPr>
          <p:nvPr/>
        </p:nvGrpSpPr>
        <p:grpSpPr bwMode="auto">
          <a:xfrm rot="19887284">
            <a:off x="4792939" y="5086401"/>
            <a:ext cx="457200" cy="268287"/>
            <a:chOff x="4512" y="1248"/>
            <a:chExt cx="315" cy="193"/>
          </a:xfrm>
        </p:grpSpPr>
        <p:sp>
          <p:nvSpPr>
            <p:cNvPr id="54" name="Rectangle 53"/>
            <p:cNvSpPr>
              <a:spLocks noChangeArrowheads="1"/>
            </p:cNvSpPr>
            <p:nvPr/>
          </p:nvSpPr>
          <p:spPr bwMode="auto">
            <a:xfrm>
              <a:off x="4512" y="1248"/>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12700">
              <a:solidFill>
                <a:srgbClr val="1C1C1C"/>
              </a:solidFill>
              <a:miter lim="800000"/>
              <a:headEnd/>
              <a:tailEnd/>
            </a:ln>
            <a:effectLst/>
          </p:spPr>
          <p:txBody>
            <a:bodyPr wrap="none" anchor="ctr"/>
            <a:lstStyle/>
            <a:p>
              <a:pPr eaLnBrk="0" hangingPunct="0">
                <a:defRPr/>
              </a:pPr>
              <a:endParaRPr lang="en-US" sz="1800" b="1">
                <a:solidFill>
                  <a:schemeClr val="bg2"/>
                </a:solidFill>
                <a:effectLst>
                  <a:outerShdw blurRad="38100" dist="38100" dir="2700000" algn="tl">
                    <a:srgbClr val="000000"/>
                  </a:outerShdw>
                </a:effectLst>
                <a:latin typeface="Arial Unicode MS" pitchFamily="34" charset="-128"/>
                <a:cs typeface="Times New Roman" pitchFamily="18" charset="0"/>
              </a:endParaRPr>
            </a:p>
          </p:txBody>
        </p:sp>
        <p:sp>
          <p:nvSpPr>
            <p:cNvPr id="55" name="Line 27"/>
            <p:cNvSpPr>
              <a:spLocks noChangeShapeType="1"/>
            </p:cNvSpPr>
            <p:nvPr/>
          </p:nvSpPr>
          <p:spPr bwMode="auto">
            <a:xfrm>
              <a:off x="4512" y="1248"/>
              <a:ext cx="157" cy="85"/>
            </a:xfrm>
            <a:prstGeom prst="line">
              <a:avLst/>
            </a:prstGeom>
            <a:noFill/>
            <a:ln w="12700">
              <a:solidFill>
                <a:srgbClr val="1C1C1C"/>
              </a:solidFill>
              <a:round/>
              <a:headEnd/>
              <a:tailEnd/>
            </a:ln>
          </p:spPr>
          <p:txBody>
            <a:bodyPr/>
            <a:lstStyle/>
            <a:p>
              <a:endParaRPr lang="en-US"/>
            </a:p>
          </p:txBody>
        </p:sp>
        <p:sp>
          <p:nvSpPr>
            <p:cNvPr id="56" name="Line 28"/>
            <p:cNvSpPr>
              <a:spLocks noChangeShapeType="1"/>
            </p:cNvSpPr>
            <p:nvPr/>
          </p:nvSpPr>
          <p:spPr bwMode="auto">
            <a:xfrm flipH="1">
              <a:off x="4670" y="1248"/>
              <a:ext cx="157" cy="85"/>
            </a:xfrm>
            <a:prstGeom prst="line">
              <a:avLst/>
            </a:prstGeom>
            <a:noFill/>
            <a:ln w="12700">
              <a:solidFill>
                <a:srgbClr val="1C1C1C"/>
              </a:solidFill>
              <a:round/>
              <a:headEnd/>
              <a:tailEnd/>
            </a:ln>
          </p:spPr>
          <p:txBody>
            <a:bodyPr/>
            <a:lstStyle/>
            <a:p>
              <a:endParaRPr lang="en-US"/>
            </a:p>
          </p:txBody>
        </p:sp>
      </p:grpSp>
    </p:spTree>
    <p:extLst>
      <p:ext uri="{BB962C8B-B14F-4D97-AF65-F5344CB8AC3E}">
        <p14:creationId xmlns:p14="http://schemas.microsoft.com/office/powerpoint/2010/main" val="303163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childTnLst>
                                </p:cTn>
                              </p:par>
                              <p:par>
                                <p:cTn id="17" presetID="10" presetClass="entr" presetSubtype="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10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100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150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15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150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15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150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nodeType="withEffect">
                                  <p:stCondLst>
                                    <p:cond delay="150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nodeType="withEffect">
                                  <p:stCondLst>
                                    <p:cond delay="200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nodeType="withEffect">
                                  <p:stCondLst>
                                    <p:cond delay="20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nodeType="withEffect">
                                  <p:stCondLst>
                                    <p:cond delay="200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par>
                                <p:cTn id="62" presetID="10" presetClass="entr" presetSubtype="0" fill="hold" nodeType="withEffect">
                                  <p:stCondLst>
                                    <p:cond delay="200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par>
                                <p:cTn id="65" presetID="10" presetClass="entr" presetSubtype="0" fill="hold" nodeType="withEffect">
                                  <p:stCondLst>
                                    <p:cond delay="200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nodeType="withEffect">
                                  <p:stCondLst>
                                    <p:cond delay="200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grpId="0" nodeType="withEffect">
                                  <p:stCondLst>
                                    <p:cond delay="250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9942"/>
            <a:ext cx="8342086" cy="769257"/>
          </a:xfrm>
        </p:spPr>
        <p:txBody>
          <a:bodyPr/>
          <a:lstStyle/>
          <a:p>
            <a:r>
              <a:rPr lang="en-US" dirty="0" smtClean="0"/>
              <a:t>Đo hiệu năng hoạt động của hệ thống</a:t>
            </a:r>
            <a:endParaRPr lang="vi-VN" dirty="0"/>
          </a:p>
        </p:txBody>
      </p:sp>
      <p:graphicFrame>
        <p:nvGraphicFramePr>
          <p:cNvPr id="4" name="Biểu đồ 3"/>
          <p:cNvGraphicFramePr>
            <a:graphicFrameLocks noGrp="1"/>
          </p:cNvGraphicFramePr>
          <p:nvPr>
            <p:ph idx="1"/>
            <p:extLst>
              <p:ext uri="{D42A27DB-BD31-4B8C-83A1-F6EECF244321}">
                <p14:modId xmlns:p14="http://schemas.microsoft.com/office/powerpoint/2010/main" val="3882997880"/>
              </p:ext>
            </p:extLst>
          </p:nvPr>
        </p:nvGraphicFramePr>
        <p:xfrm>
          <a:off x="685800" y="1999343"/>
          <a:ext cx="7772400"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8"/>
          <p:cNvSpPr>
            <a:spLocks noGrp="1"/>
          </p:cNvSpPr>
          <p:nvPr/>
        </p:nvSpPr>
        <p:spPr>
          <a:xfrm>
            <a:off x="126369" y="1490985"/>
            <a:ext cx="9460947" cy="47968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pPr algn="ctr"/>
            <a:r>
              <a:rPr lang="en-US" sz="2400" b="1" dirty="0" smtClean="0"/>
              <a:t>Hiệu năng của hệ thống tích hợp </a:t>
            </a:r>
            <a:r>
              <a:rPr lang="en-US" sz="2400" b="1" dirty="0" err="1" smtClean="0"/>
              <a:t>TwMinSwap</a:t>
            </a:r>
            <a:endParaRPr lang="vi-VN" sz="2400" b="1" dirty="0"/>
          </a:p>
        </p:txBody>
      </p:sp>
    </p:spTree>
    <p:extLst>
      <p:ext uri="{BB962C8B-B14F-4D97-AF65-F5344CB8AC3E}">
        <p14:creationId xmlns:p14="http://schemas.microsoft.com/office/powerpoint/2010/main" val="3824923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060812"/>
            <a:ext cx="8413845" cy="1333136"/>
          </a:xfrm>
        </p:spPr>
        <p:txBody>
          <a:bodyPr/>
          <a:lstStyle/>
          <a:p>
            <a:pPr algn="ctr"/>
            <a:r>
              <a:rPr lang="en-US" sz="2800" dirty="0" smtClean="0"/>
              <a:t>KẾT QUẢ VÀ HƯỚNG PHÁT TRIỂN</a:t>
            </a:r>
            <a:endParaRPr lang="en-US" sz="2800" dirty="0"/>
          </a:p>
        </p:txBody>
      </p:sp>
    </p:spTree>
    <p:extLst>
      <p:ext uri="{BB962C8B-B14F-4D97-AF65-F5344CB8AC3E}">
        <p14:creationId xmlns:p14="http://schemas.microsoft.com/office/powerpoint/2010/main" val="368534857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7370"/>
            <a:ext cx="7772400" cy="841829"/>
          </a:xfrm>
        </p:spPr>
        <p:txBody>
          <a:bodyPr/>
          <a:lstStyle/>
          <a:p>
            <a:r>
              <a:rPr lang="en-US" dirty="0" smtClean="0"/>
              <a:t>Kết quả đạt được</a:t>
            </a:r>
            <a:endParaRPr lang="en-US" dirty="0"/>
          </a:p>
        </p:txBody>
      </p:sp>
      <p:grpSp>
        <p:nvGrpSpPr>
          <p:cNvPr id="4" name="Group 5"/>
          <p:cNvGrpSpPr/>
          <p:nvPr/>
        </p:nvGrpSpPr>
        <p:grpSpPr>
          <a:xfrm>
            <a:off x="685800" y="1653517"/>
            <a:ext cx="7966471" cy="613395"/>
            <a:chOff x="868200" y="4967287"/>
            <a:chExt cx="8019547" cy="665163"/>
          </a:xfrm>
          <a:blipFill>
            <a:blip r:embed="rId2"/>
            <a:tile tx="0" ty="0" sx="100000" sy="100000" flip="none" algn="tl"/>
          </a:blipFill>
        </p:grpSpPr>
        <p:sp>
          <p:nvSpPr>
            <p:cNvPr id="5"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Đề xuất mô hình hệ thống khai thác Data Stream</a:t>
              </a:r>
            </a:p>
          </p:txBody>
        </p:sp>
        <p:grpSp>
          <p:nvGrpSpPr>
            <p:cNvPr id="6" name="Group 46"/>
            <p:cNvGrpSpPr/>
            <p:nvPr/>
          </p:nvGrpSpPr>
          <p:grpSpPr>
            <a:xfrm>
              <a:off x="868200" y="4967287"/>
              <a:ext cx="762000" cy="665163"/>
              <a:chOff x="624360" y="1659192"/>
              <a:chExt cx="762000" cy="665163"/>
            </a:xfrm>
            <a:grpFill/>
          </p:grpSpPr>
          <p:grpSp>
            <p:nvGrpSpPr>
              <p:cNvPr id="7" name="Group 3"/>
              <p:cNvGrpSpPr>
                <a:grpSpLocks/>
              </p:cNvGrpSpPr>
              <p:nvPr/>
            </p:nvGrpSpPr>
            <p:grpSpPr bwMode="auto">
              <a:xfrm>
                <a:off x="624360" y="1659192"/>
                <a:ext cx="762000" cy="665163"/>
                <a:chOff x="1110" y="2656"/>
                <a:chExt cx="1549" cy="1351"/>
              </a:xfrm>
              <a:grpFill/>
            </p:grpSpPr>
            <p:sp>
              <p:nvSpPr>
                <p:cNvPr id="9"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8" name="Text Box 13"/>
              <p:cNvSpPr txBox="1">
                <a:spLocks noChangeArrowheads="1"/>
              </p:cNvSpPr>
              <p:nvPr/>
            </p:nvSpPr>
            <p:spPr bwMode="gray">
              <a:xfrm>
                <a:off x="811174" y="1735392"/>
                <a:ext cx="366303" cy="457200"/>
              </a:xfrm>
              <a:prstGeom prst="rect">
                <a:avLst/>
              </a:prstGeom>
              <a:grpFill/>
              <a:ln w="9525" algn="ctr">
                <a:noFill/>
                <a:miter lim="800000"/>
                <a:headEnd/>
                <a:tailEnd/>
              </a:ln>
            </p:spPr>
            <p:txBody>
              <a:bodyPr wrap="square">
                <a:spAutoFit/>
              </a:bodyPr>
              <a:lstStyle/>
              <a:p>
                <a:pPr algn="ctr" eaLnBrk="0" hangingPunct="0"/>
                <a:r>
                  <a:rPr lang="en-US" sz="2400" dirty="0">
                    <a:latin typeface="Arial" charset="0"/>
                  </a:rPr>
                  <a:t>1</a:t>
                </a:r>
              </a:p>
            </p:txBody>
          </p:sp>
        </p:grpSp>
      </p:grpSp>
      <p:grpSp>
        <p:nvGrpSpPr>
          <p:cNvPr id="12" name="Group 5"/>
          <p:cNvGrpSpPr/>
          <p:nvPr/>
        </p:nvGrpSpPr>
        <p:grpSpPr>
          <a:xfrm>
            <a:off x="685800" y="2488932"/>
            <a:ext cx="7966471" cy="613395"/>
            <a:chOff x="868200" y="4967287"/>
            <a:chExt cx="8019547" cy="665163"/>
          </a:xfrm>
          <a:blipFill>
            <a:blip r:embed="rId2"/>
            <a:tile tx="0" ty="0" sx="100000" sy="100000" flip="none" algn="tl"/>
          </a:blipFill>
        </p:grpSpPr>
        <p:sp>
          <p:nvSpPr>
            <p:cNvPr id="13"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Nghiên cứu và cài đặt 2 thuật toán khai thác Data Stream</a:t>
              </a:r>
            </a:p>
          </p:txBody>
        </p:sp>
        <p:grpSp>
          <p:nvGrpSpPr>
            <p:cNvPr id="14" name="Group 46"/>
            <p:cNvGrpSpPr/>
            <p:nvPr/>
          </p:nvGrpSpPr>
          <p:grpSpPr>
            <a:xfrm>
              <a:off x="868200" y="4967287"/>
              <a:ext cx="762000" cy="665163"/>
              <a:chOff x="624360" y="1659192"/>
              <a:chExt cx="762000" cy="665163"/>
            </a:xfrm>
            <a:grpFill/>
          </p:grpSpPr>
          <p:grpSp>
            <p:nvGrpSpPr>
              <p:cNvPr id="15" name="Group 3"/>
              <p:cNvGrpSpPr>
                <a:grpSpLocks/>
              </p:cNvGrpSpPr>
              <p:nvPr/>
            </p:nvGrpSpPr>
            <p:grpSpPr bwMode="auto">
              <a:xfrm>
                <a:off x="624360" y="1659192"/>
                <a:ext cx="762000" cy="665163"/>
                <a:chOff x="1110" y="2656"/>
                <a:chExt cx="1549" cy="1351"/>
              </a:xfrm>
              <a:grpFill/>
            </p:grpSpPr>
            <p:sp>
              <p:nvSpPr>
                <p:cNvPr id="17"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18"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19"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16"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2</a:t>
                </a:r>
                <a:endParaRPr lang="en-US" sz="2400" dirty="0">
                  <a:latin typeface="Arial" charset="0"/>
                </a:endParaRPr>
              </a:p>
            </p:txBody>
          </p:sp>
        </p:grpSp>
      </p:grpSp>
      <p:grpSp>
        <p:nvGrpSpPr>
          <p:cNvPr id="20" name="Group 5"/>
          <p:cNvGrpSpPr/>
          <p:nvPr/>
        </p:nvGrpSpPr>
        <p:grpSpPr>
          <a:xfrm>
            <a:off x="685800" y="3365631"/>
            <a:ext cx="7966471" cy="613395"/>
            <a:chOff x="868200" y="4967287"/>
            <a:chExt cx="8019547" cy="665163"/>
          </a:xfrm>
          <a:blipFill>
            <a:blip r:embed="rId2"/>
            <a:tile tx="0" ty="0" sx="100000" sy="100000" flip="none" algn="tl"/>
          </a:blipFill>
        </p:grpSpPr>
        <p:sp>
          <p:nvSpPr>
            <p:cNvPr id="21"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Xây dựng bộ thư viện tích hợp thuật toán khai thác FP</a:t>
              </a:r>
            </a:p>
          </p:txBody>
        </p:sp>
        <p:grpSp>
          <p:nvGrpSpPr>
            <p:cNvPr id="22" name="Group 46"/>
            <p:cNvGrpSpPr/>
            <p:nvPr/>
          </p:nvGrpSpPr>
          <p:grpSpPr>
            <a:xfrm>
              <a:off x="868200" y="4967287"/>
              <a:ext cx="762000" cy="665163"/>
              <a:chOff x="624360" y="1659192"/>
              <a:chExt cx="762000" cy="665163"/>
            </a:xfrm>
            <a:grpFill/>
          </p:grpSpPr>
          <p:grpSp>
            <p:nvGrpSpPr>
              <p:cNvPr id="23" name="Group 3"/>
              <p:cNvGrpSpPr>
                <a:grpSpLocks/>
              </p:cNvGrpSpPr>
              <p:nvPr/>
            </p:nvGrpSpPr>
            <p:grpSpPr bwMode="auto">
              <a:xfrm>
                <a:off x="624360" y="1659192"/>
                <a:ext cx="762000" cy="665163"/>
                <a:chOff x="1110" y="2656"/>
                <a:chExt cx="1549" cy="1351"/>
              </a:xfrm>
              <a:grpFill/>
            </p:grpSpPr>
            <p:sp>
              <p:nvSpPr>
                <p:cNvPr id="25"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26"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27"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24"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3</a:t>
                </a:r>
                <a:endParaRPr lang="en-US" sz="2400" dirty="0">
                  <a:latin typeface="Arial" charset="0"/>
                </a:endParaRPr>
              </a:p>
            </p:txBody>
          </p:sp>
        </p:grpSp>
      </p:grpSp>
      <p:grpSp>
        <p:nvGrpSpPr>
          <p:cNvPr id="28" name="Group 5"/>
          <p:cNvGrpSpPr/>
          <p:nvPr/>
        </p:nvGrpSpPr>
        <p:grpSpPr>
          <a:xfrm>
            <a:off x="685800" y="4284964"/>
            <a:ext cx="7966471" cy="613395"/>
            <a:chOff x="868200" y="4967287"/>
            <a:chExt cx="8019547" cy="665163"/>
          </a:xfrm>
          <a:blipFill>
            <a:blip r:embed="rId2"/>
            <a:tile tx="0" ty="0" sx="100000" sy="100000" flip="none" algn="tl"/>
          </a:blipFill>
        </p:grpSpPr>
        <p:sp>
          <p:nvSpPr>
            <p:cNvPr id="29"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Triển khai thực nghiệm hệ thống, và lập 2 report </a:t>
              </a:r>
            </a:p>
          </p:txBody>
        </p:sp>
        <p:grpSp>
          <p:nvGrpSpPr>
            <p:cNvPr id="30" name="Group 46"/>
            <p:cNvGrpSpPr/>
            <p:nvPr/>
          </p:nvGrpSpPr>
          <p:grpSpPr>
            <a:xfrm>
              <a:off x="868200" y="4967287"/>
              <a:ext cx="762000" cy="665163"/>
              <a:chOff x="624360" y="1659192"/>
              <a:chExt cx="762000" cy="665163"/>
            </a:xfrm>
            <a:grpFill/>
          </p:grpSpPr>
          <p:grpSp>
            <p:nvGrpSpPr>
              <p:cNvPr id="31" name="Group 3"/>
              <p:cNvGrpSpPr>
                <a:grpSpLocks/>
              </p:cNvGrpSpPr>
              <p:nvPr/>
            </p:nvGrpSpPr>
            <p:grpSpPr bwMode="auto">
              <a:xfrm>
                <a:off x="624360" y="1659192"/>
                <a:ext cx="762000" cy="665163"/>
                <a:chOff x="1110" y="2656"/>
                <a:chExt cx="1549" cy="1351"/>
              </a:xfrm>
              <a:grpFill/>
            </p:grpSpPr>
            <p:sp>
              <p:nvSpPr>
                <p:cNvPr id="33"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34"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35"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32"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4</a:t>
                </a:r>
                <a:endParaRPr lang="en-US" sz="2400" dirty="0">
                  <a:latin typeface="Arial" charset="0"/>
                </a:endParaRPr>
              </a:p>
            </p:txBody>
          </p:sp>
        </p:grpSp>
      </p:grpSp>
    </p:spTree>
    <p:extLst>
      <p:ext uri="{BB962C8B-B14F-4D97-AF65-F5344CB8AC3E}">
        <p14:creationId xmlns:p14="http://schemas.microsoft.com/office/powerpoint/2010/main" val="231192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0066"/>
            <a:ext cx="7772400" cy="719133"/>
          </a:xfrm>
        </p:spPr>
        <p:txBody>
          <a:bodyPr/>
          <a:lstStyle/>
          <a:p>
            <a:r>
              <a:rPr lang="en-US" dirty="0" smtClean="0"/>
              <a:t>Hướng Phát Triển</a:t>
            </a:r>
            <a:endParaRPr lang="en-US" dirty="0"/>
          </a:p>
        </p:txBody>
      </p:sp>
      <p:grpSp>
        <p:nvGrpSpPr>
          <p:cNvPr id="4" name="Group 5"/>
          <p:cNvGrpSpPr/>
          <p:nvPr/>
        </p:nvGrpSpPr>
        <p:grpSpPr>
          <a:xfrm>
            <a:off x="685800" y="1653517"/>
            <a:ext cx="7966471" cy="613395"/>
            <a:chOff x="868200" y="4967287"/>
            <a:chExt cx="8019547" cy="665163"/>
          </a:xfrm>
          <a:blipFill>
            <a:blip r:embed="rId2"/>
            <a:tile tx="0" ty="0" sx="100000" sy="100000" flip="none" algn="tl"/>
          </a:blipFill>
        </p:grpSpPr>
        <p:sp>
          <p:nvSpPr>
            <p:cNvPr id="5"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Tích hợp hệ thống DRPC, và bộ thư viện </a:t>
              </a:r>
              <a:r>
                <a:rPr lang="en-US" sz="2200" dirty="0" err="1" smtClean="0">
                  <a:solidFill>
                    <a:schemeClr val="tx1"/>
                  </a:solidFill>
                </a:rPr>
                <a:t>TridentML</a:t>
              </a:r>
              <a:endParaRPr lang="en-US" sz="2200" dirty="0" smtClean="0">
                <a:solidFill>
                  <a:schemeClr val="tx1"/>
                </a:solidFill>
              </a:endParaRPr>
            </a:p>
          </p:txBody>
        </p:sp>
        <p:grpSp>
          <p:nvGrpSpPr>
            <p:cNvPr id="6" name="Group 46"/>
            <p:cNvGrpSpPr/>
            <p:nvPr/>
          </p:nvGrpSpPr>
          <p:grpSpPr>
            <a:xfrm>
              <a:off x="868200" y="4967287"/>
              <a:ext cx="762000" cy="665163"/>
              <a:chOff x="624360" y="1659192"/>
              <a:chExt cx="762000" cy="665163"/>
            </a:xfrm>
            <a:grpFill/>
          </p:grpSpPr>
          <p:grpSp>
            <p:nvGrpSpPr>
              <p:cNvPr id="7" name="Group 3"/>
              <p:cNvGrpSpPr>
                <a:grpSpLocks/>
              </p:cNvGrpSpPr>
              <p:nvPr/>
            </p:nvGrpSpPr>
            <p:grpSpPr bwMode="auto">
              <a:xfrm>
                <a:off x="624360" y="1659192"/>
                <a:ext cx="762000" cy="665163"/>
                <a:chOff x="1110" y="2656"/>
                <a:chExt cx="1549" cy="1351"/>
              </a:xfrm>
              <a:grpFill/>
            </p:grpSpPr>
            <p:sp>
              <p:nvSpPr>
                <p:cNvPr id="9"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8" name="Text Box 13"/>
              <p:cNvSpPr txBox="1">
                <a:spLocks noChangeArrowheads="1"/>
              </p:cNvSpPr>
              <p:nvPr/>
            </p:nvSpPr>
            <p:spPr bwMode="gray">
              <a:xfrm>
                <a:off x="811174" y="1735392"/>
                <a:ext cx="366303" cy="457200"/>
              </a:xfrm>
              <a:prstGeom prst="rect">
                <a:avLst/>
              </a:prstGeom>
              <a:grpFill/>
              <a:ln w="9525" algn="ctr">
                <a:noFill/>
                <a:miter lim="800000"/>
                <a:headEnd/>
                <a:tailEnd/>
              </a:ln>
            </p:spPr>
            <p:txBody>
              <a:bodyPr wrap="square">
                <a:spAutoFit/>
              </a:bodyPr>
              <a:lstStyle/>
              <a:p>
                <a:pPr algn="ctr" eaLnBrk="0" hangingPunct="0"/>
                <a:r>
                  <a:rPr lang="en-US" sz="2400" dirty="0">
                    <a:latin typeface="Arial" charset="0"/>
                  </a:rPr>
                  <a:t>1</a:t>
                </a:r>
              </a:p>
            </p:txBody>
          </p:sp>
        </p:grpSp>
      </p:grpSp>
      <p:grpSp>
        <p:nvGrpSpPr>
          <p:cNvPr id="12" name="Group 5"/>
          <p:cNvGrpSpPr/>
          <p:nvPr/>
        </p:nvGrpSpPr>
        <p:grpSpPr>
          <a:xfrm>
            <a:off x="685800" y="2515858"/>
            <a:ext cx="7966471" cy="613395"/>
            <a:chOff x="868200" y="4967287"/>
            <a:chExt cx="8019547" cy="665163"/>
          </a:xfrm>
          <a:blipFill>
            <a:blip r:embed="rId2"/>
            <a:tile tx="0" ty="0" sx="100000" sy="100000" flip="none" algn="tl"/>
          </a:blipFill>
        </p:grpSpPr>
        <p:sp>
          <p:nvSpPr>
            <p:cNvPr id="13"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Xây dựng hệ thống giám sát, và cảnh báo nguy hiểm</a:t>
              </a:r>
            </a:p>
          </p:txBody>
        </p:sp>
        <p:grpSp>
          <p:nvGrpSpPr>
            <p:cNvPr id="14" name="Group 46"/>
            <p:cNvGrpSpPr/>
            <p:nvPr/>
          </p:nvGrpSpPr>
          <p:grpSpPr>
            <a:xfrm>
              <a:off x="868200" y="4967287"/>
              <a:ext cx="762000" cy="665163"/>
              <a:chOff x="624360" y="1659192"/>
              <a:chExt cx="762000" cy="665163"/>
            </a:xfrm>
            <a:grpFill/>
          </p:grpSpPr>
          <p:grpSp>
            <p:nvGrpSpPr>
              <p:cNvPr id="15" name="Group 3"/>
              <p:cNvGrpSpPr>
                <a:grpSpLocks/>
              </p:cNvGrpSpPr>
              <p:nvPr/>
            </p:nvGrpSpPr>
            <p:grpSpPr bwMode="auto">
              <a:xfrm>
                <a:off x="624360" y="1659192"/>
                <a:ext cx="762000" cy="665163"/>
                <a:chOff x="1110" y="2656"/>
                <a:chExt cx="1549" cy="1351"/>
              </a:xfrm>
              <a:grpFill/>
            </p:grpSpPr>
            <p:sp>
              <p:nvSpPr>
                <p:cNvPr id="17"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18"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19"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16"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2</a:t>
                </a:r>
                <a:endParaRPr lang="en-US" sz="2400" dirty="0">
                  <a:latin typeface="Arial" charset="0"/>
                </a:endParaRPr>
              </a:p>
            </p:txBody>
          </p:sp>
        </p:grpSp>
      </p:grpSp>
      <p:grpSp>
        <p:nvGrpSpPr>
          <p:cNvPr id="20" name="Group 5"/>
          <p:cNvGrpSpPr/>
          <p:nvPr/>
        </p:nvGrpSpPr>
        <p:grpSpPr>
          <a:xfrm>
            <a:off x="685800" y="3371491"/>
            <a:ext cx="7966471" cy="613395"/>
            <a:chOff x="868200" y="4967287"/>
            <a:chExt cx="8019547" cy="665163"/>
          </a:xfrm>
          <a:blipFill>
            <a:blip r:embed="rId2"/>
            <a:tile tx="0" ty="0" sx="100000" sy="100000" flip="none" algn="tl"/>
          </a:blipFill>
        </p:grpSpPr>
        <p:sp>
          <p:nvSpPr>
            <p:cNvPr id="21" name="AutoShape 46"/>
            <p:cNvSpPr>
              <a:spLocks noChangeArrowheads="1"/>
            </p:cNvSpPr>
            <p:nvPr/>
          </p:nvSpPr>
          <p:spPr bwMode="gray">
            <a:xfrm>
              <a:off x="1264920" y="5012055"/>
              <a:ext cx="7622827" cy="574675"/>
            </a:xfrm>
            <a:prstGeom prst="roundRect">
              <a:avLst>
                <a:gd name="adj" fmla="val 50000"/>
              </a:avLst>
            </a:prstGeom>
            <a:grpFill/>
            <a:ln>
              <a:solidFill>
                <a:schemeClr val="accent6">
                  <a:lumMod val="50000"/>
                </a:schemeClr>
              </a:solidFill>
              <a:headEnd/>
              <a:tailEnd/>
            </a:ln>
            <a:effectLst/>
          </p:spPr>
          <p:style>
            <a:lnRef idx="2">
              <a:schemeClr val="accent2"/>
            </a:lnRef>
            <a:fillRef idx="1003">
              <a:schemeClr val="lt2"/>
            </a:fillRef>
            <a:effectRef idx="0">
              <a:schemeClr val="accent2"/>
            </a:effectRef>
            <a:fontRef idx="minor">
              <a:schemeClr val="dk1"/>
            </a:fontRef>
          </p:style>
          <p:txBody>
            <a:bodyPr wrap="none" anchor="ctr"/>
            <a:lstStyle/>
            <a:p>
              <a:pPr lvl="1" algn="ctr"/>
              <a:r>
                <a:rPr lang="en-US" sz="2200" dirty="0" smtClean="0">
                  <a:solidFill>
                    <a:schemeClr val="tx1"/>
                  </a:solidFill>
                </a:rPr>
                <a:t>Nghiên cứu một số thuật toán </a:t>
              </a:r>
              <a:r>
                <a:rPr lang="en-US" sz="2200" smtClean="0">
                  <a:solidFill>
                    <a:schemeClr val="tx1"/>
                  </a:solidFill>
                </a:rPr>
                <a:t>khác về Clutering</a:t>
              </a:r>
              <a:endParaRPr lang="en-US" sz="2200" dirty="0" smtClean="0">
                <a:solidFill>
                  <a:schemeClr val="tx1"/>
                </a:solidFill>
              </a:endParaRPr>
            </a:p>
          </p:txBody>
        </p:sp>
        <p:grpSp>
          <p:nvGrpSpPr>
            <p:cNvPr id="22" name="Group 46"/>
            <p:cNvGrpSpPr/>
            <p:nvPr/>
          </p:nvGrpSpPr>
          <p:grpSpPr>
            <a:xfrm>
              <a:off x="868200" y="4967287"/>
              <a:ext cx="762000" cy="665163"/>
              <a:chOff x="624360" y="1659192"/>
              <a:chExt cx="762000" cy="665163"/>
            </a:xfrm>
            <a:grpFill/>
          </p:grpSpPr>
          <p:grpSp>
            <p:nvGrpSpPr>
              <p:cNvPr id="23" name="Group 3"/>
              <p:cNvGrpSpPr>
                <a:grpSpLocks/>
              </p:cNvGrpSpPr>
              <p:nvPr/>
            </p:nvGrpSpPr>
            <p:grpSpPr bwMode="auto">
              <a:xfrm>
                <a:off x="624360" y="1659192"/>
                <a:ext cx="762000" cy="665163"/>
                <a:chOff x="1110" y="2656"/>
                <a:chExt cx="1549" cy="1351"/>
              </a:xfrm>
              <a:grpFill/>
            </p:grpSpPr>
            <p:sp>
              <p:nvSpPr>
                <p:cNvPr id="25"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p:spPr>
              <p:txBody>
                <a:bodyPr wrap="none" anchor="ctr"/>
                <a:lstStyle/>
                <a:p>
                  <a:endParaRPr lang="en-US"/>
                </a:p>
              </p:txBody>
            </p:sp>
            <p:sp>
              <p:nvSpPr>
                <p:cNvPr id="26"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p:spPr>
              <p:txBody>
                <a:bodyPr wrap="none" anchor="ctr"/>
                <a:lstStyle/>
                <a:p>
                  <a:endParaRPr lang="en-US"/>
                </a:p>
              </p:txBody>
            </p:sp>
            <p:sp>
              <p:nvSpPr>
                <p:cNvPr id="27" name="AutoShape 6"/>
                <p:cNvSpPr>
                  <a:spLocks noChangeArrowheads="1"/>
                </p:cNvSpPr>
                <p:nvPr/>
              </p:nvSpPr>
              <p:spPr bwMode="gray">
                <a:xfrm>
                  <a:off x="1200" y="2737"/>
                  <a:ext cx="1349" cy="1167"/>
                </a:xfrm>
                <a:prstGeom prst="hexagon">
                  <a:avLst>
                    <a:gd name="adj" fmla="val 28896"/>
                    <a:gd name="vf" fmla="val 115470"/>
                  </a:avLst>
                </a:prstGeom>
                <a:grpFill/>
                <a:ln w="9525">
                  <a:solidFill>
                    <a:schemeClr val="tx1"/>
                  </a:solidFill>
                  <a:miter lim="800000"/>
                  <a:headEnd/>
                  <a:tailEnd/>
                </a:ln>
                <a:effectLst>
                  <a:reflection blurRad="6350" stA="52000" endA="300" endPos="35000" dir="5400000" sy="-100000" algn="bl" rotWithShape="0"/>
                </a:effectLst>
              </p:spPr>
              <p:txBody>
                <a:bodyPr wrap="none" anchor="ctr"/>
                <a:lstStyle/>
                <a:p>
                  <a:pPr>
                    <a:defRPr/>
                  </a:pPr>
                  <a:endParaRPr lang="en-US"/>
                </a:p>
              </p:txBody>
            </p:sp>
          </p:grpSp>
          <p:sp>
            <p:nvSpPr>
              <p:cNvPr id="24" name="Text Box 13"/>
              <p:cNvSpPr txBox="1">
                <a:spLocks noChangeArrowheads="1"/>
              </p:cNvSpPr>
              <p:nvPr/>
            </p:nvSpPr>
            <p:spPr bwMode="gray">
              <a:xfrm>
                <a:off x="811174" y="1735392"/>
                <a:ext cx="366303" cy="500628"/>
              </a:xfrm>
              <a:prstGeom prst="rect">
                <a:avLst/>
              </a:prstGeom>
              <a:grpFill/>
              <a:ln w="9525" algn="ctr">
                <a:noFill/>
                <a:miter lim="800000"/>
                <a:headEnd/>
                <a:tailEnd/>
              </a:ln>
            </p:spPr>
            <p:txBody>
              <a:bodyPr wrap="square">
                <a:spAutoFit/>
              </a:bodyPr>
              <a:lstStyle/>
              <a:p>
                <a:pPr algn="ctr" eaLnBrk="0" hangingPunct="0"/>
                <a:r>
                  <a:rPr lang="en-US" dirty="0">
                    <a:latin typeface="Arial" charset="0"/>
                  </a:rPr>
                  <a:t>3</a:t>
                </a:r>
                <a:endParaRPr lang="en-US" sz="2400" dirty="0">
                  <a:latin typeface="Arial" charset="0"/>
                </a:endParaRPr>
              </a:p>
            </p:txBody>
          </p:sp>
        </p:grpSp>
      </p:grpSp>
    </p:spTree>
    <p:extLst>
      <p:ext uri="{BB962C8B-B14F-4D97-AF65-F5344CB8AC3E}">
        <p14:creationId xmlns:p14="http://schemas.microsoft.com/office/powerpoint/2010/main" val="289322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 y="2506593"/>
            <a:ext cx="8945866" cy="1002792"/>
          </a:xfrm>
        </p:spPr>
        <p:txBody>
          <a:bodyPr/>
          <a:lstStyle/>
          <a:p>
            <a:pPr algn="ctr">
              <a:lnSpc>
                <a:spcPct val="150000"/>
              </a:lnSpc>
            </a:pPr>
            <a:r>
              <a:rPr lang="en-US" sz="2400" smtClean="0">
                <a:solidFill>
                  <a:srgbClr val="E64E23"/>
                </a:solidFill>
              </a:rPr>
              <a:t>XIN CHÂN THÀNH CẢM ƠN SỰ QUAN TÂM THEO DÕI</a:t>
            </a:r>
            <a:br>
              <a:rPr lang="en-US" sz="2400" smtClean="0">
                <a:solidFill>
                  <a:srgbClr val="E64E23"/>
                </a:solidFill>
              </a:rPr>
            </a:br>
            <a:r>
              <a:rPr lang="en-US" sz="2400" smtClean="0">
                <a:solidFill>
                  <a:srgbClr val="E64E23"/>
                </a:solidFill>
              </a:rPr>
              <a:t> CỦA QUÝ THẦY CÔ VÀ QUÝ VỊ</a:t>
            </a:r>
            <a:endParaRPr lang="en-US" sz="2400" dirty="0">
              <a:solidFill>
                <a:srgbClr val="E64E23"/>
              </a:solidFill>
            </a:endParaRPr>
          </a:p>
        </p:txBody>
      </p:sp>
      <p:grpSp>
        <p:nvGrpSpPr>
          <p:cNvPr id="3" name="Group 10"/>
          <p:cNvGrpSpPr>
            <a:grpSpLocks/>
          </p:cNvGrpSpPr>
          <p:nvPr/>
        </p:nvGrpSpPr>
        <p:grpSpPr bwMode="auto">
          <a:xfrm>
            <a:off x="-838200" y="-623465"/>
            <a:ext cx="3171825" cy="2860675"/>
            <a:chOff x="-816" y="-480"/>
            <a:chExt cx="2496" cy="2256"/>
          </a:xfrm>
        </p:grpSpPr>
        <p:sp>
          <p:nvSpPr>
            <p:cNvPr id="5" name="Oval 8"/>
            <p:cNvSpPr>
              <a:spLocks noChangeArrowheads="1"/>
            </p:cNvSpPr>
            <p:nvPr/>
          </p:nvSpPr>
          <p:spPr bwMode="auto">
            <a:xfrm>
              <a:off x="-816" y="-480"/>
              <a:ext cx="2496" cy="2256"/>
            </a:xfrm>
            <a:prstGeom prst="ellipse">
              <a:avLst/>
            </a:prstGeom>
            <a:gradFill rotWithShape="1">
              <a:gsLst>
                <a:gs pos="0">
                  <a:srgbClr val="FFFFFF"/>
                </a:gs>
                <a:gs pos="100000">
                  <a:srgbClr val="FFFFFF">
                    <a:gamma/>
                    <a:tint val="0"/>
                    <a:invGamma/>
                    <a:alpha val="0"/>
                  </a:srgbClr>
                </a:gs>
              </a:gsLst>
              <a:path path="shape">
                <a:fillToRect l="50000" t="50000" r="50000" b="50000"/>
              </a:path>
            </a:gradFill>
            <a:ln w="9525">
              <a:noFill/>
              <a:round/>
              <a:headEnd/>
              <a:tailEnd/>
            </a:ln>
            <a:effectLst/>
          </p:spPr>
          <p:txBody>
            <a:bodyPr wrap="none" anchor="ctr"/>
            <a:lstStyle/>
            <a:p>
              <a:endParaRPr lang="en-US"/>
            </a:p>
          </p:txBody>
        </p:sp>
        <p:pic>
          <p:nvPicPr>
            <p:cNvPr id="6" name="Picture 9" descr="HCMUNS-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2" y="0"/>
              <a:ext cx="760" cy="1152"/>
            </a:xfrm>
            <a:prstGeom prst="rect">
              <a:avLst/>
            </a:prstGeom>
            <a:noFill/>
          </p:spPr>
        </p:pic>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 y="2506593"/>
            <a:ext cx="8945866" cy="1002792"/>
          </a:xfrm>
        </p:spPr>
        <p:txBody>
          <a:bodyPr/>
          <a:lstStyle/>
          <a:p>
            <a:pPr algn="ctr">
              <a:lnSpc>
                <a:spcPct val="150000"/>
              </a:lnSpc>
            </a:pPr>
            <a:r>
              <a:rPr lang="en-US" sz="2400" dirty="0" smtClean="0">
                <a:solidFill>
                  <a:srgbClr val="E64E23"/>
                </a:solidFill>
              </a:rPr>
              <a:t>PHỤ LỤC</a:t>
            </a:r>
            <a:endParaRPr lang="en-US" sz="2400" dirty="0">
              <a:solidFill>
                <a:srgbClr val="E64E23"/>
              </a:solidFill>
            </a:endParaRPr>
          </a:p>
        </p:txBody>
      </p:sp>
      <p:grpSp>
        <p:nvGrpSpPr>
          <p:cNvPr id="3" name="Group 10"/>
          <p:cNvGrpSpPr>
            <a:grpSpLocks/>
          </p:cNvGrpSpPr>
          <p:nvPr/>
        </p:nvGrpSpPr>
        <p:grpSpPr bwMode="auto">
          <a:xfrm>
            <a:off x="-838200" y="-623465"/>
            <a:ext cx="3171825" cy="2860675"/>
            <a:chOff x="-816" y="-480"/>
            <a:chExt cx="2496" cy="2256"/>
          </a:xfrm>
        </p:grpSpPr>
        <p:sp>
          <p:nvSpPr>
            <p:cNvPr id="5" name="Oval 8"/>
            <p:cNvSpPr>
              <a:spLocks noChangeArrowheads="1"/>
            </p:cNvSpPr>
            <p:nvPr/>
          </p:nvSpPr>
          <p:spPr bwMode="auto">
            <a:xfrm>
              <a:off x="-816" y="-480"/>
              <a:ext cx="2496" cy="2256"/>
            </a:xfrm>
            <a:prstGeom prst="ellipse">
              <a:avLst/>
            </a:prstGeom>
            <a:gradFill rotWithShape="1">
              <a:gsLst>
                <a:gs pos="0">
                  <a:srgbClr val="FFFFFF"/>
                </a:gs>
                <a:gs pos="100000">
                  <a:srgbClr val="FFFFFF">
                    <a:gamma/>
                    <a:tint val="0"/>
                    <a:invGamma/>
                    <a:alpha val="0"/>
                  </a:srgbClr>
                </a:gs>
              </a:gsLst>
              <a:path path="shape">
                <a:fillToRect l="50000" t="50000" r="50000" b="50000"/>
              </a:path>
            </a:gradFill>
            <a:ln w="9525">
              <a:noFill/>
              <a:round/>
              <a:headEnd/>
              <a:tailEnd/>
            </a:ln>
            <a:effectLst/>
          </p:spPr>
          <p:txBody>
            <a:bodyPr wrap="none" anchor="ctr"/>
            <a:lstStyle/>
            <a:p>
              <a:endParaRPr lang="en-US"/>
            </a:p>
          </p:txBody>
        </p:sp>
        <p:pic>
          <p:nvPicPr>
            <p:cNvPr id="6" name="Picture 9" descr="HCMUNS-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2" y="0"/>
              <a:ext cx="760" cy="1152"/>
            </a:xfrm>
            <a:prstGeom prst="rect">
              <a:avLst/>
            </a:prstGeom>
            <a:noFill/>
          </p:spPr>
        </p:pic>
      </p:grpSp>
    </p:spTree>
    <p:extLst>
      <p:ext uri="{BB962C8B-B14F-4D97-AF65-F5344CB8AC3E}">
        <p14:creationId xmlns:p14="http://schemas.microsoft.com/office/powerpoint/2010/main" val="112414220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Content Placeholder 8"/>
              <p:cNvGraphicFramePr>
                <a:graphicFrameLocks noGrp="1"/>
              </p:cNvGraphicFramePr>
              <p:nvPr>
                <p:ph sz="half" idx="2"/>
                <p:extLst/>
              </p:nvPr>
            </p:nvGraphicFramePr>
            <p:xfrm>
              <a:off x="1615678" y="2461024"/>
              <a:ext cx="1470422" cy="1734500"/>
            </p:xfrm>
            <a:graphic>
              <a:graphicData uri="http://schemas.openxmlformats.org/drawingml/2006/table">
                <a:tbl>
                  <a:tblPr firstRow="1" bandRow="1">
                    <a:tableStyleId>{5C22544A-7EE6-4342-B048-85BDC9FD1C3A}</a:tableStyleId>
                  </a:tblPr>
                  <a:tblGrid>
                    <a:gridCol w="765572"/>
                    <a:gridCol w="704850"/>
                  </a:tblGrid>
                  <a:tr h="480060">
                    <a:tc>
                      <a:txBody>
                        <a:bodyPr/>
                        <a:lstStyle/>
                        <a:p>
                          <a:pPr algn="ctr"/>
                          <a:r>
                            <a:rPr lang="en-US" sz="1400" dirty="0" smtClean="0"/>
                            <a:t>Item</a:t>
                          </a:r>
                          <a:endParaRPr lang="en-US" sz="1400" dirty="0"/>
                        </a:p>
                      </a:txBody>
                      <a:tcPr marL="68580" marR="68580" marT="34290" marB="34290"/>
                    </a:tc>
                    <a:tc>
                      <a:txBody>
                        <a:bodyPr/>
                        <a:lstStyle/>
                        <a:p>
                          <a:pPr algn="ctr"/>
                          <a:r>
                            <a:rPr lang="en-US" sz="1400" dirty="0" err="1" smtClean="0"/>
                            <a:t>TCount</a:t>
                          </a:r>
                          <a:endParaRPr lang="en-US" sz="1400"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𝟑</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𝟑</m:t>
                                    </m:r>
                                  </m:sub>
                                </m:sSub>
                              </m:oMath>
                            </m:oMathPara>
                          </a14:m>
                          <a:endParaRPr lang="en-US" sz="1400" b="1" dirty="0"/>
                        </a:p>
                      </a:txBody>
                      <a:tcPr marL="68580" marR="68580" marT="34290" marB="34290"/>
                    </a:tc>
                  </a:tr>
                  <a:tr h="309800">
                    <a:tc>
                      <a:txBody>
                        <a:bodyPr/>
                        <a:lstStyle/>
                        <a:p>
                          <a:r>
                            <a:rPr lang="en-US" sz="1400" b="1" baseline="0" dirty="0" smtClean="0"/>
                            <a:t>      ...</a:t>
                          </a:r>
                          <a:endParaRPr lang="en-US" sz="1400" b="1" dirty="0"/>
                        </a:p>
                      </a:txBody>
                      <a:tcPr marL="68580" marR="68580" marT="34290" marB="34290"/>
                    </a:tc>
                    <a:tc>
                      <a:txBody>
                        <a:bodyPr/>
                        <a:lstStyle/>
                        <a:p>
                          <a:r>
                            <a:rPr lang="en-US" sz="1400" b="1" dirty="0" smtClean="0"/>
                            <a:t>    …</a:t>
                          </a:r>
                          <a:endParaRPr lang="en-US" sz="1400" b="1" dirty="0"/>
                        </a:p>
                      </a:txBody>
                      <a:tcPr marL="68580" marR="68580" marT="34290" marB="34290"/>
                    </a:tc>
                  </a:tr>
                </a:tbl>
              </a:graphicData>
            </a:graphic>
          </p:graphicFrame>
        </mc:Choice>
        <mc:Fallback xmlns="">
          <p:graphicFrame>
            <p:nvGraphicFramePr>
              <p:cNvPr id="9" name="Content Placeholder 8"/>
              <p:cNvGraphicFramePr>
                <a:graphicFrameLocks noGrp="1"/>
              </p:cNvGraphicFramePr>
              <p:nvPr>
                <p:ph sz="half" idx="2"/>
                <p:extLst>
                  <p:ext uri="{D42A27DB-BD31-4B8C-83A1-F6EECF244321}">
                    <p14:modId xmlns:p14="http://schemas.microsoft.com/office/powerpoint/2010/main" val="2551552847"/>
                  </p:ext>
                </p:extLst>
              </p:nvPr>
            </p:nvGraphicFramePr>
            <p:xfrm>
              <a:off x="2154238" y="2138364"/>
              <a:ext cx="1960562" cy="2065335"/>
            </p:xfrm>
            <a:graphic>
              <a:graphicData uri="http://schemas.openxmlformats.org/drawingml/2006/table">
                <a:tbl>
                  <a:tblPr firstRow="1" bandRow="1">
                    <a:tableStyleId>{5C22544A-7EE6-4342-B048-85BDC9FD1C3A}</a:tableStyleId>
                  </a:tblPr>
                  <a:tblGrid>
                    <a:gridCol w="1020762"/>
                    <a:gridCol w="939800"/>
                  </a:tblGrid>
                  <a:tr h="413067">
                    <a:tc>
                      <a:txBody>
                        <a:bodyPr/>
                        <a:lstStyle/>
                        <a:p>
                          <a:pPr algn="ctr"/>
                          <a:r>
                            <a:rPr lang="en-US" dirty="0" smtClean="0"/>
                            <a:t>Item</a:t>
                          </a:r>
                          <a:endParaRPr lang="en-US" dirty="0"/>
                        </a:p>
                      </a:txBody>
                      <a:tcPr/>
                    </a:tc>
                    <a:tc>
                      <a:txBody>
                        <a:bodyPr/>
                        <a:lstStyle/>
                        <a:p>
                          <a:pPr algn="ctr"/>
                          <a:r>
                            <a:rPr lang="en-US" dirty="0" err="1" smtClean="0"/>
                            <a:t>TCount</a:t>
                          </a:r>
                          <a:endParaRPr lang="en-US" dirty="0"/>
                        </a:p>
                      </a:txBody>
                      <a:tcPr/>
                    </a:tc>
                  </a:tr>
                  <a:tr h="413067">
                    <a:tc>
                      <a:txBody>
                        <a:bodyPr/>
                        <a:lstStyle/>
                        <a:p>
                          <a:endParaRPr lang="en-US"/>
                        </a:p>
                      </a:txBody>
                      <a:tcPr>
                        <a:blipFill rotWithShape="0">
                          <a:blip r:embed="rId3"/>
                          <a:stretch>
                            <a:fillRect l="-595" t="-107353" r="-94643" b="-311765"/>
                          </a:stretch>
                        </a:blipFill>
                      </a:tcPr>
                    </a:tc>
                    <a:tc>
                      <a:txBody>
                        <a:bodyPr/>
                        <a:lstStyle/>
                        <a:p>
                          <a:endParaRPr lang="en-US"/>
                        </a:p>
                      </a:txBody>
                      <a:tcPr>
                        <a:blipFill rotWithShape="0">
                          <a:blip r:embed="rId3"/>
                          <a:stretch>
                            <a:fillRect l="-109740" t="-107353" r="-3247" b="-311765"/>
                          </a:stretch>
                        </a:blipFill>
                      </a:tcPr>
                    </a:tc>
                  </a:tr>
                  <a:tr h="413067">
                    <a:tc>
                      <a:txBody>
                        <a:bodyPr/>
                        <a:lstStyle/>
                        <a:p>
                          <a:endParaRPr lang="en-US"/>
                        </a:p>
                      </a:txBody>
                      <a:tcPr>
                        <a:blipFill rotWithShape="0">
                          <a:blip r:embed="rId3"/>
                          <a:stretch>
                            <a:fillRect l="-595" t="-207353" r="-94643" b="-211765"/>
                          </a:stretch>
                        </a:blipFill>
                      </a:tcPr>
                    </a:tc>
                    <a:tc>
                      <a:txBody>
                        <a:bodyPr/>
                        <a:lstStyle/>
                        <a:p>
                          <a:endParaRPr lang="en-US"/>
                        </a:p>
                      </a:txBody>
                      <a:tcPr>
                        <a:blipFill rotWithShape="0">
                          <a:blip r:embed="rId3"/>
                          <a:stretch>
                            <a:fillRect l="-109740" t="-207353" r="-3247" b="-211765"/>
                          </a:stretch>
                        </a:blipFill>
                      </a:tcPr>
                    </a:tc>
                  </a:tr>
                  <a:tr h="413067">
                    <a:tc>
                      <a:txBody>
                        <a:bodyPr/>
                        <a:lstStyle/>
                        <a:p>
                          <a:endParaRPr lang="en-US"/>
                        </a:p>
                      </a:txBody>
                      <a:tcPr>
                        <a:blipFill rotWithShape="0">
                          <a:blip r:embed="rId3"/>
                          <a:stretch>
                            <a:fillRect l="-595" t="-307353" r="-94643" b="-111765"/>
                          </a:stretch>
                        </a:blipFill>
                      </a:tcPr>
                    </a:tc>
                    <a:tc>
                      <a:txBody>
                        <a:bodyPr/>
                        <a:lstStyle/>
                        <a:p>
                          <a:endParaRPr lang="en-US"/>
                        </a:p>
                      </a:txBody>
                      <a:tcPr>
                        <a:blipFill rotWithShape="0">
                          <a:blip r:embed="rId3"/>
                          <a:stretch>
                            <a:fillRect l="-109740" t="-307353" r="-3247" b="-111765"/>
                          </a:stretch>
                        </a:blipFill>
                      </a:tcPr>
                    </a:tc>
                  </a:tr>
                  <a:tr h="413067">
                    <a:tc>
                      <a:txBody>
                        <a:bodyPr/>
                        <a:lstStyle/>
                        <a:p>
                          <a:r>
                            <a:rPr lang="en-US" b="1" baseline="0" dirty="0" smtClean="0"/>
                            <a:t>      ...</a:t>
                          </a:r>
                          <a:endParaRPr lang="en-US" b="1" dirty="0"/>
                        </a:p>
                      </a:txBody>
                      <a:tcPr/>
                    </a:tc>
                    <a:tc>
                      <a:txBody>
                        <a:bodyPr/>
                        <a:lstStyle/>
                        <a:p>
                          <a:r>
                            <a:rPr lang="en-US" b="1" dirty="0" smtClean="0"/>
                            <a:t>    …</a:t>
                          </a:r>
                          <a:endParaRPr lang="en-US" b="1" dirty="0"/>
                        </a:p>
                      </a:txBody>
                      <a:tcPr/>
                    </a:tc>
                  </a:tr>
                </a:tbl>
              </a:graphicData>
            </a:graphic>
          </p:graphicFrame>
        </mc:Fallback>
      </mc:AlternateContent>
      <p:sp>
        <p:nvSpPr>
          <p:cNvPr id="7" name="Slide Number Placeholder 6"/>
          <p:cNvSpPr>
            <a:spLocks noGrp="1"/>
          </p:cNvSpPr>
          <p:nvPr>
            <p:ph type="sldNum" sz="quarter" idx="4294967295"/>
          </p:nvPr>
        </p:nvSpPr>
        <p:spPr>
          <a:xfrm>
            <a:off x="9404517" y="5726907"/>
            <a:ext cx="413375" cy="273844"/>
          </a:xfrm>
          <a:prstGeom prst="rect">
            <a:avLst/>
          </a:prstGeom>
        </p:spPr>
        <p:txBody>
          <a:bodyPr/>
          <a:lstStyle/>
          <a:p>
            <a:fld id="{92731D60-8D87-4E44-91C6-4248FE398D93}" type="slidenum">
              <a:rPr lang="vi-VN" smtClean="0"/>
              <a:t>46</a:t>
            </a:fld>
            <a:endParaRPr lang="vi-VN"/>
          </a:p>
        </p:txBody>
      </p:sp>
      <mc:AlternateContent xmlns:mc="http://schemas.openxmlformats.org/markup-compatibility/2006" xmlns:a14="http://schemas.microsoft.com/office/drawing/2010/main">
        <mc:Choice Requires="a14">
          <p:sp>
            <p:nvSpPr>
              <p:cNvPr id="13" name="TextBox 12"/>
              <p:cNvSpPr txBox="1"/>
              <p:nvPr/>
            </p:nvSpPr>
            <p:spPr>
              <a:xfrm>
                <a:off x="2792344" y="2792238"/>
                <a:ext cx="417909" cy="646331"/>
              </a:xfrm>
              <a:prstGeom prst="rect">
                <a:avLst/>
              </a:prstGeom>
              <a:noFill/>
            </p:spPr>
            <p:txBody>
              <a:bodyPr wrap="square" rtlCol="0">
                <a:spAutoFit/>
              </a:bodyPr>
              <a:lstStyle/>
              <a:p>
                <a:r>
                  <a:rPr lang="en-US" sz="1800" dirty="0">
                    <a:solidFill>
                      <a:srgbClr val="FF0000"/>
                    </a:solidFill>
                  </a:rPr>
                  <a:t>x </a:t>
                </a:r>
                <a14:m>
                  <m:oMath xmlns:m="http://schemas.openxmlformats.org/officeDocument/2006/math">
                    <m:r>
                      <a:rPr lang="en-US" sz="1800" i="1">
                        <a:solidFill>
                          <a:srgbClr val="FF0000"/>
                        </a:solidFill>
                        <a:latin typeface="Cambria Math" panose="02040503050406030204" pitchFamily="18" charset="0"/>
                        <a:ea typeface="Cambria Math" panose="02040503050406030204" pitchFamily="18" charset="0"/>
                      </a:rPr>
                      <m:t>𝛼</m:t>
                    </m:r>
                  </m:oMath>
                </a14:m>
                <a:endParaRPr lang="en-US" sz="1800"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23125" y="2579984"/>
                <a:ext cx="557212" cy="369332"/>
              </a:xfrm>
              <a:prstGeom prst="rect">
                <a:avLst/>
              </a:prstGeom>
              <a:blipFill rotWithShape="0">
                <a:blip r:embed="rId4"/>
                <a:stretch>
                  <a:fillRect l="-989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780624" y="3413546"/>
                <a:ext cx="417909" cy="646331"/>
              </a:xfrm>
              <a:prstGeom prst="rect">
                <a:avLst/>
              </a:prstGeom>
              <a:noFill/>
            </p:spPr>
            <p:txBody>
              <a:bodyPr wrap="square" rtlCol="0">
                <a:spAutoFit/>
              </a:bodyPr>
              <a:lstStyle/>
              <a:p>
                <a:r>
                  <a:rPr lang="en-US" sz="1800" dirty="0">
                    <a:solidFill>
                      <a:srgbClr val="FF0000"/>
                    </a:solidFill>
                  </a:rPr>
                  <a:t>x </a:t>
                </a:r>
                <a14:m>
                  <m:oMath xmlns:m="http://schemas.openxmlformats.org/officeDocument/2006/math">
                    <m:r>
                      <a:rPr lang="en-US" sz="1800" i="1">
                        <a:solidFill>
                          <a:srgbClr val="FF0000"/>
                        </a:solidFill>
                        <a:latin typeface="Cambria Math" panose="02040503050406030204" pitchFamily="18" charset="0"/>
                        <a:ea typeface="Cambria Math" panose="02040503050406030204" pitchFamily="18" charset="0"/>
                      </a:rPr>
                      <m:t>𝛼</m:t>
                    </m:r>
                  </m:oMath>
                </a14:m>
                <a:endParaRPr lang="en-US" sz="1800"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707499" y="3408395"/>
                <a:ext cx="557212" cy="369332"/>
              </a:xfrm>
              <a:prstGeom prst="rect">
                <a:avLst/>
              </a:prstGeom>
              <a:blipFill rotWithShape="0">
                <a:blip r:embed="rId5"/>
                <a:stretch>
                  <a:fillRect l="-869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69989" y="3116359"/>
                <a:ext cx="417909" cy="646331"/>
              </a:xfrm>
              <a:prstGeom prst="rect">
                <a:avLst/>
              </a:prstGeom>
              <a:noFill/>
            </p:spPr>
            <p:txBody>
              <a:bodyPr wrap="square" rtlCol="0">
                <a:spAutoFit/>
              </a:bodyPr>
              <a:lstStyle/>
              <a:p>
                <a:r>
                  <a:rPr lang="en-US" sz="1800" dirty="0">
                    <a:solidFill>
                      <a:srgbClr val="FF0000"/>
                    </a:solidFill>
                  </a:rPr>
                  <a:t>x </a:t>
                </a:r>
                <a14:m>
                  <m:oMath xmlns:m="http://schemas.openxmlformats.org/officeDocument/2006/math">
                    <m:r>
                      <a:rPr lang="en-US" sz="1800" i="1">
                        <a:solidFill>
                          <a:srgbClr val="FF0000"/>
                        </a:solidFill>
                        <a:latin typeface="Cambria Math" panose="02040503050406030204" pitchFamily="18" charset="0"/>
                        <a:ea typeface="Cambria Math" panose="02040503050406030204" pitchFamily="18" charset="0"/>
                      </a:rPr>
                      <m:t>𝛼</m:t>
                    </m:r>
                  </m:oMath>
                </a14:m>
                <a:endParaRPr lang="en-US" sz="1800"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693319" y="3012145"/>
                <a:ext cx="557212" cy="369332"/>
              </a:xfrm>
              <a:prstGeom prst="rect">
                <a:avLst/>
              </a:prstGeom>
              <a:blipFill rotWithShape="0">
                <a:blip r:embed="rId6"/>
                <a:stretch>
                  <a:fillRect l="-9890" t="-8197" b="-24590"/>
                </a:stretch>
              </a:blipFill>
            </p:spPr>
            <p:txBody>
              <a:bodyPr/>
              <a:lstStyle/>
              <a:p>
                <a:r>
                  <a:rPr lang="en-US">
                    <a:noFill/>
                  </a:rPr>
                  <a:t> </a:t>
                </a:r>
              </a:p>
            </p:txBody>
          </p:sp>
        </mc:Fallback>
      </mc:AlternateContent>
      <p:sp>
        <p:nvSpPr>
          <p:cNvPr id="18" name="Right Arrow 17"/>
          <p:cNvSpPr/>
          <p:nvPr/>
        </p:nvSpPr>
        <p:spPr>
          <a:xfrm>
            <a:off x="971443" y="3072288"/>
            <a:ext cx="419100"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extBox 18"/>
          <p:cNvSpPr txBox="1"/>
          <p:nvPr/>
        </p:nvSpPr>
        <p:spPr>
          <a:xfrm>
            <a:off x="909638" y="2588407"/>
            <a:ext cx="695325" cy="1200329"/>
          </a:xfrm>
          <a:prstGeom prst="rect">
            <a:avLst/>
          </a:prstGeom>
          <a:noFill/>
        </p:spPr>
        <p:txBody>
          <a:bodyPr wrap="square" rtlCol="0">
            <a:spAutoFit/>
          </a:bodyPr>
          <a:lstStyle/>
          <a:p>
            <a:r>
              <a:rPr lang="en-US" sz="1800" b="1" dirty="0"/>
              <a:t>Item u mới tới</a:t>
            </a:r>
          </a:p>
        </p:txBody>
      </p:sp>
      <p:sp>
        <p:nvSpPr>
          <p:cNvPr id="21" name="Right Arrow 20"/>
          <p:cNvSpPr/>
          <p:nvPr/>
        </p:nvSpPr>
        <p:spPr>
          <a:xfrm rot="18506047">
            <a:off x="3127306" y="2703563"/>
            <a:ext cx="994366" cy="246317"/>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graphicFrame>
            <p:nvGraphicFramePr>
              <p:cNvPr id="23" name="Content Placeholder 8"/>
              <p:cNvGraphicFramePr>
                <a:graphicFrameLocks/>
              </p:cNvGraphicFramePr>
              <p:nvPr>
                <p:extLst/>
              </p:nvPr>
            </p:nvGraphicFramePr>
            <p:xfrm>
              <a:off x="4105750" y="1111520"/>
              <a:ext cx="1394222" cy="1734500"/>
            </p:xfrm>
            <a:graphic>
              <a:graphicData uri="http://schemas.openxmlformats.org/drawingml/2006/table">
                <a:tbl>
                  <a:tblPr firstRow="1" bandRow="1">
                    <a:tableStyleId>{5C22544A-7EE6-4342-B048-85BDC9FD1C3A}</a:tableStyleId>
                  </a:tblPr>
                  <a:tblGrid>
                    <a:gridCol w="765572"/>
                    <a:gridCol w="628650"/>
                  </a:tblGrid>
                  <a:tr h="480060">
                    <a:tc>
                      <a:txBody>
                        <a:bodyPr/>
                        <a:lstStyle/>
                        <a:p>
                          <a:pPr algn="ctr"/>
                          <a:r>
                            <a:rPr lang="en-US" sz="1400" dirty="0" smtClean="0"/>
                            <a:t>Item</a:t>
                          </a:r>
                          <a:endParaRPr lang="en-US" sz="1400" dirty="0"/>
                        </a:p>
                      </a:txBody>
                      <a:tcPr marL="68580" marR="68580" marT="34290" marB="34290"/>
                    </a:tc>
                    <a:tc>
                      <a:txBody>
                        <a:bodyPr/>
                        <a:lstStyle/>
                        <a:p>
                          <a:pPr algn="ctr"/>
                          <a:r>
                            <a:rPr lang="en-US" sz="1400" dirty="0" err="1" smtClean="0"/>
                            <a:t>TCount</a:t>
                          </a:r>
                          <a:endParaRPr lang="en-US" sz="1400"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𝟑</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𝟑</m:t>
                                    </m:r>
                                  </m:sub>
                                </m:sSub>
                              </m:oMath>
                            </m:oMathPara>
                          </a14:m>
                          <a:endParaRPr lang="en-US" sz="1400" b="1" dirty="0"/>
                        </a:p>
                      </a:txBody>
                      <a:tcPr marL="68580" marR="68580" marT="34290" marB="34290"/>
                    </a:tc>
                  </a:tr>
                  <a:tr h="309800">
                    <a:tc>
                      <a:txBody>
                        <a:bodyPr/>
                        <a:lstStyle/>
                        <a:p>
                          <a:r>
                            <a:rPr lang="en-US" sz="1400" b="1" baseline="0" dirty="0" smtClean="0"/>
                            <a:t>      ...</a:t>
                          </a:r>
                          <a:endParaRPr lang="en-US" sz="1400" b="1" dirty="0"/>
                        </a:p>
                      </a:txBody>
                      <a:tcPr marL="68580" marR="68580" marT="34290" marB="34290"/>
                    </a:tc>
                    <a:tc>
                      <a:txBody>
                        <a:bodyPr/>
                        <a:lstStyle/>
                        <a:p>
                          <a:r>
                            <a:rPr lang="en-US" sz="1400" b="1" dirty="0" smtClean="0"/>
                            <a:t>    …</a:t>
                          </a:r>
                          <a:endParaRPr lang="en-US" sz="1400" b="1" dirty="0"/>
                        </a:p>
                      </a:txBody>
                      <a:tcPr marL="68580" marR="68580" marT="34290" marB="34290"/>
                    </a:tc>
                  </a:tr>
                </a:tbl>
              </a:graphicData>
            </a:graphic>
          </p:graphicFrame>
        </mc:Choice>
        <mc:Fallback xmlns="">
          <p:graphicFrame>
            <p:nvGraphicFramePr>
              <p:cNvPr id="23" name="Content Placeholder 8"/>
              <p:cNvGraphicFramePr>
                <a:graphicFrameLocks/>
              </p:cNvGraphicFramePr>
              <p:nvPr>
                <p:extLst>
                  <p:ext uri="{D42A27DB-BD31-4B8C-83A1-F6EECF244321}">
                    <p14:modId xmlns:p14="http://schemas.microsoft.com/office/powerpoint/2010/main" val="1235583899"/>
                  </p:ext>
                </p:extLst>
              </p:nvPr>
            </p:nvGraphicFramePr>
            <p:xfrm>
              <a:off x="5474334" y="339026"/>
              <a:ext cx="1858962" cy="2292348"/>
            </p:xfrm>
            <a:graphic>
              <a:graphicData uri="http://schemas.openxmlformats.org/drawingml/2006/table">
                <a:tbl>
                  <a:tblPr firstRow="1" bandRow="1">
                    <a:tableStyleId>{5C22544A-7EE6-4342-B048-85BDC9FD1C3A}</a:tableStyleId>
                  </a:tblPr>
                  <a:tblGrid>
                    <a:gridCol w="1020762"/>
                    <a:gridCol w="838200"/>
                  </a:tblGrid>
                  <a:tr h="640080">
                    <a:tc>
                      <a:txBody>
                        <a:bodyPr/>
                        <a:lstStyle/>
                        <a:p>
                          <a:pPr algn="ctr"/>
                          <a:r>
                            <a:rPr lang="en-US" dirty="0" smtClean="0"/>
                            <a:t>Item</a:t>
                          </a:r>
                          <a:endParaRPr lang="en-US" dirty="0"/>
                        </a:p>
                      </a:txBody>
                      <a:tcPr/>
                    </a:tc>
                    <a:tc>
                      <a:txBody>
                        <a:bodyPr/>
                        <a:lstStyle/>
                        <a:p>
                          <a:pPr algn="ctr"/>
                          <a:r>
                            <a:rPr lang="en-US" dirty="0" err="1" smtClean="0"/>
                            <a:t>TCount</a:t>
                          </a:r>
                          <a:endParaRPr lang="en-US" dirty="0"/>
                        </a:p>
                      </a:txBody>
                      <a:tcPr/>
                    </a:tc>
                  </a:tr>
                  <a:tr h="413067">
                    <a:tc>
                      <a:txBody>
                        <a:bodyPr/>
                        <a:lstStyle/>
                        <a:p>
                          <a:endParaRPr lang="en-US"/>
                        </a:p>
                      </a:txBody>
                      <a:tcPr>
                        <a:blipFill rotWithShape="0">
                          <a:blip r:embed="rId7"/>
                          <a:stretch>
                            <a:fillRect l="-1198" t="-161765" r="-85629" b="-311765"/>
                          </a:stretch>
                        </a:blipFill>
                      </a:tcPr>
                    </a:tc>
                    <a:tc>
                      <a:txBody>
                        <a:bodyPr/>
                        <a:lstStyle/>
                        <a:p>
                          <a:endParaRPr lang="en-US"/>
                        </a:p>
                      </a:txBody>
                      <a:tcPr>
                        <a:blipFill rotWithShape="0">
                          <a:blip r:embed="rId7"/>
                          <a:stretch>
                            <a:fillRect l="-122464" t="-161765" r="-3623" b="-311765"/>
                          </a:stretch>
                        </a:blipFill>
                      </a:tcPr>
                    </a:tc>
                  </a:tr>
                  <a:tr h="413067">
                    <a:tc>
                      <a:txBody>
                        <a:bodyPr/>
                        <a:lstStyle/>
                        <a:p>
                          <a:endParaRPr lang="en-US"/>
                        </a:p>
                      </a:txBody>
                      <a:tcPr>
                        <a:blipFill rotWithShape="0">
                          <a:blip r:embed="rId7"/>
                          <a:stretch>
                            <a:fillRect l="-1198" t="-261765" r="-85629" b="-211765"/>
                          </a:stretch>
                        </a:blipFill>
                      </a:tcPr>
                    </a:tc>
                    <a:tc>
                      <a:txBody>
                        <a:bodyPr/>
                        <a:lstStyle/>
                        <a:p>
                          <a:endParaRPr lang="en-US"/>
                        </a:p>
                      </a:txBody>
                      <a:tcPr>
                        <a:blipFill rotWithShape="0">
                          <a:blip r:embed="rId7"/>
                          <a:stretch>
                            <a:fillRect l="-122464" t="-261765" r="-3623" b="-211765"/>
                          </a:stretch>
                        </a:blipFill>
                      </a:tcPr>
                    </a:tc>
                  </a:tr>
                  <a:tr h="413067">
                    <a:tc>
                      <a:txBody>
                        <a:bodyPr/>
                        <a:lstStyle/>
                        <a:p>
                          <a:endParaRPr lang="en-US"/>
                        </a:p>
                      </a:txBody>
                      <a:tcPr>
                        <a:blipFill rotWithShape="0">
                          <a:blip r:embed="rId7"/>
                          <a:stretch>
                            <a:fillRect l="-1198" t="-361765" r="-85629" b="-111765"/>
                          </a:stretch>
                        </a:blipFill>
                      </a:tcPr>
                    </a:tc>
                    <a:tc>
                      <a:txBody>
                        <a:bodyPr/>
                        <a:lstStyle/>
                        <a:p>
                          <a:endParaRPr lang="en-US"/>
                        </a:p>
                      </a:txBody>
                      <a:tcPr>
                        <a:blipFill rotWithShape="0">
                          <a:blip r:embed="rId7"/>
                          <a:stretch>
                            <a:fillRect l="-122464" t="-361765" r="-3623" b="-111765"/>
                          </a:stretch>
                        </a:blipFill>
                      </a:tcPr>
                    </a:tc>
                  </a:tr>
                  <a:tr h="413067">
                    <a:tc>
                      <a:txBody>
                        <a:bodyPr/>
                        <a:lstStyle/>
                        <a:p>
                          <a:r>
                            <a:rPr lang="en-US" b="1" baseline="0" dirty="0" smtClean="0"/>
                            <a:t>      ...</a:t>
                          </a:r>
                          <a:endParaRPr lang="en-US" b="1" dirty="0"/>
                        </a:p>
                      </a:txBody>
                      <a:tcPr/>
                    </a:tc>
                    <a:tc>
                      <a:txBody>
                        <a:bodyPr/>
                        <a:lstStyle/>
                        <a:p>
                          <a:r>
                            <a:rPr lang="en-US" b="1" dirty="0" smtClean="0"/>
                            <a:t>    …</a:t>
                          </a:r>
                          <a:endParaRPr lang="en-US" b="1"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rot="18486497">
                <a:off x="2970015" y="2312441"/>
                <a:ext cx="105727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𝑁</m:t>
                      </m:r>
                      <m:r>
                        <a:rPr lang="en-US" sz="1800" i="1">
                          <a:latin typeface="Cambria Math" panose="02040503050406030204" pitchFamily="18" charset="0"/>
                        </a:rPr>
                        <m:t>ế</m:t>
                      </m:r>
                      <m:r>
                        <a:rPr lang="en-US" sz="1800" i="1">
                          <a:latin typeface="Cambria Math" panose="02040503050406030204" pitchFamily="18" charset="0"/>
                        </a:rPr>
                        <m:t>𝑢</m:t>
                      </m:r>
                      <m:r>
                        <a:rPr lang="en-US" sz="1800" i="1">
                          <a:latin typeface="Cambria Math" panose="02040503050406030204" pitchFamily="18" charset="0"/>
                        </a:rPr>
                        <m:t> </m:t>
                      </m:r>
                      <m:r>
                        <a:rPr lang="en-US" sz="1800" i="1">
                          <a:latin typeface="Cambria Math" panose="02040503050406030204" pitchFamily="18" charset="0"/>
                        </a:rPr>
                        <m:t>𝑢</m:t>
                      </m:r>
                      <m:r>
                        <a:rPr lang="en-US" sz="1800" i="1">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𝐾</m:t>
                      </m:r>
                    </m:oMath>
                  </m:oMathPara>
                </a14:m>
                <a:endParaRPr lang="en-US" sz="1800" dirty="0"/>
              </a:p>
            </p:txBody>
          </p:sp>
        </mc:Choice>
        <mc:Fallback xmlns="">
          <p:sp>
            <p:nvSpPr>
              <p:cNvPr id="24" name="TextBox 23"/>
              <p:cNvSpPr txBox="1">
                <a:spLocks noRot="1" noChangeAspect="1" noMove="1" noResize="1" noEditPoints="1" noAdjustHandles="1" noChangeArrowheads="1" noChangeShapeType="1" noTextEdit="1"/>
              </p:cNvSpPr>
              <p:nvPr/>
            </p:nvSpPr>
            <p:spPr>
              <a:xfrm rot="18486497">
                <a:off x="3960020" y="2182244"/>
                <a:ext cx="1409700"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8472616">
                <a:off x="3341648" y="2631111"/>
                <a:ext cx="1057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a:solidFill>
                            <a:schemeClr val="accent4">
                              <a:lumMod val="75000"/>
                            </a:schemeClr>
                          </a:solidFill>
                          <a:latin typeface="Cambria Math" panose="02040503050406030204" pitchFamily="18" charset="0"/>
                        </a:rPr>
                        <m:t>𝑢</m:t>
                      </m:r>
                      <m:r>
                        <a:rPr lang="en-US" sz="1800" i="1">
                          <a:solidFill>
                            <a:schemeClr val="accent4">
                              <a:lumMod val="75000"/>
                            </a:schemeClr>
                          </a:solidFill>
                          <a:latin typeface="Cambria Math" panose="02040503050406030204" pitchFamily="18" charset="0"/>
                          <a:ea typeface="Cambria Math" panose="02040503050406030204" pitchFamily="18" charset="0"/>
                        </a:rPr>
                        <m:t>≡</m:t>
                      </m:r>
                      <m:r>
                        <a:rPr lang="en-US" sz="1800" i="1">
                          <a:solidFill>
                            <a:schemeClr val="accent4">
                              <a:lumMod val="75000"/>
                            </a:schemeClr>
                          </a:solidFill>
                          <a:latin typeface="Cambria Math" panose="02040503050406030204" pitchFamily="18" charset="0"/>
                        </a:rPr>
                        <m:t> </m:t>
                      </m:r>
                      <m:sSub>
                        <m:sSubPr>
                          <m:ctrlPr>
                            <a:rPr lang="en-US" sz="1800" i="1">
                              <a:solidFill>
                                <a:schemeClr val="accent4">
                                  <a:lumMod val="75000"/>
                                </a:schemeClr>
                              </a:solidFill>
                              <a:latin typeface="Cambria Math" panose="02040503050406030204" pitchFamily="18" charset="0"/>
                            </a:rPr>
                          </m:ctrlPr>
                        </m:sSubPr>
                        <m:e>
                          <m:r>
                            <a:rPr lang="en-US" sz="1800" i="1">
                              <a:solidFill>
                                <a:schemeClr val="accent4">
                                  <a:lumMod val="75000"/>
                                </a:schemeClr>
                              </a:solidFill>
                              <a:latin typeface="Cambria Math" panose="02040503050406030204" pitchFamily="18" charset="0"/>
                            </a:rPr>
                            <m:t>𝑖</m:t>
                          </m:r>
                        </m:e>
                        <m:sub>
                          <m:r>
                            <a:rPr lang="en-US" sz="1800" i="1">
                              <a:solidFill>
                                <a:schemeClr val="accent4">
                                  <a:lumMod val="75000"/>
                                </a:schemeClr>
                              </a:solidFill>
                              <a:latin typeface="Cambria Math" panose="02040503050406030204" pitchFamily="18" charset="0"/>
                            </a:rPr>
                            <m:t>2</m:t>
                          </m:r>
                        </m:sub>
                      </m:sSub>
                    </m:oMath>
                  </m:oMathPara>
                </a14:m>
                <a:endParaRPr lang="en-US" sz="1800" dirty="0"/>
              </a:p>
            </p:txBody>
          </p:sp>
        </mc:Choice>
        <mc:Fallback xmlns="">
          <p:sp>
            <p:nvSpPr>
              <p:cNvPr id="25" name="TextBox 24"/>
              <p:cNvSpPr txBox="1">
                <a:spLocks noRot="1" noChangeAspect="1" noMove="1" noResize="1" noEditPoints="1" noAdjustHandles="1" noChangeArrowheads="1" noChangeShapeType="1" noTextEdit="1"/>
              </p:cNvSpPr>
              <p:nvPr/>
            </p:nvSpPr>
            <p:spPr>
              <a:xfrm rot="18472616">
                <a:off x="4455531" y="2426703"/>
                <a:ext cx="1409700" cy="369332"/>
              </a:xfrm>
              <a:prstGeom prst="rect">
                <a:avLst/>
              </a:prstGeom>
              <a:blipFill rotWithShape="0">
                <a:blip r:embed="rId9"/>
                <a:stretch>
                  <a:fillRect/>
                </a:stretch>
              </a:blipFill>
            </p:spPr>
            <p:txBody>
              <a:bodyPr/>
              <a:lstStyle/>
              <a:p>
                <a:r>
                  <a:rPr lang="en-US">
                    <a:noFill/>
                  </a:rPr>
                  <a:t> </a:t>
                </a:r>
              </a:p>
            </p:txBody>
          </p:sp>
        </mc:Fallback>
      </mc:AlternateContent>
      <p:sp>
        <p:nvSpPr>
          <p:cNvPr id="26" name="TextBox 25"/>
          <p:cNvSpPr txBox="1"/>
          <p:nvPr/>
        </p:nvSpPr>
        <p:spPr>
          <a:xfrm>
            <a:off x="5236250" y="1887794"/>
            <a:ext cx="417909" cy="646331"/>
          </a:xfrm>
          <a:prstGeom prst="rect">
            <a:avLst/>
          </a:prstGeom>
          <a:noFill/>
        </p:spPr>
        <p:txBody>
          <a:bodyPr wrap="square" rtlCol="0">
            <a:spAutoFit/>
          </a:bodyPr>
          <a:lstStyle/>
          <a:p>
            <a:r>
              <a:rPr lang="en-US" sz="1800" dirty="0">
                <a:solidFill>
                  <a:srgbClr val="FF0000"/>
                </a:solidFill>
              </a:rPr>
              <a:t>+ 1</a:t>
            </a:r>
          </a:p>
        </p:txBody>
      </p:sp>
      <mc:AlternateContent xmlns:mc="http://schemas.openxmlformats.org/markup-compatibility/2006" xmlns:a14="http://schemas.microsoft.com/office/drawing/2010/main">
        <mc:Choice Requires="a14">
          <p:graphicFrame>
            <p:nvGraphicFramePr>
              <p:cNvPr id="30" name="Content Placeholder 8"/>
              <p:cNvGraphicFramePr>
                <a:graphicFrameLocks/>
              </p:cNvGraphicFramePr>
              <p:nvPr>
                <p:extLst/>
              </p:nvPr>
            </p:nvGraphicFramePr>
            <p:xfrm>
              <a:off x="4846096" y="4047458"/>
              <a:ext cx="1394222" cy="1734500"/>
            </p:xfrm>
            <a:graphic>
              <a:graphicData uri="http://schemas.openxmlformats.org/drawingml/2006/table">
                <a:tbl>
                  <a:tblPr firstRow="1" bandRow="1">
                    <a:tableStyleId>{5C22544A-7EE6-4342-B048-85BDC9FD1C3A}</a:tableStyleId>
                  </a:tblPr>
                  <a:tblGrid>
                    <a:gridCol w="765572"/>
                    <a:gridCol w="628650"/>
                  </a:tblGrid>
                  <a:tr h="480060">
                    <a:tc>
                      <a:txBody>
                        <a:bodyPr/>
                        <a:lstStyle/>
                        <a:p>
                          <a:pPr algn="ctr"/>
                          <a:r>
                            <a:rPr lang="en-US" sz="1400" dirty="0" smtClean="0"/>
                            <a:t>Item</a:t>
                          </a:r>
                          <a:endParaRPr lang="en-US" sz="1400" dirty="0"/>
                        </a:p>
                      </a:txBody>
                      <a:tcPr marL="68580" marR="68580" marT="34290" marB="34290"/>
                    </a:tc>
                    <a:tc>
                      <a:txBody>
                        <a:bodyPr/>
                        <a:lstStyle/>
                        <a:p>
                          <a:pPr algn="ctr"/>
                          <a:r>
                            <a:rPr lang="en-US" sz="1400" dirty="0" err="1" smtClean="0"/>
                            <a:t>TCount</a:t>
                          </a:r>
                          <a:endParaRPr lang="en-US" sz="1400"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𝟑</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𝟑</m:t>
                                    </m:r>
                                  </m:sub>
                                </m:sSub>
                              </m:oMath>
                            </m:oMathPara>
                          </a14:m>
                          <a:endParaRPr lang="en-US" sz="1400" b="1" dirty="0"/>
                        </a:p>
                      </a:txBody>
                      <a:tcPr marL="68580" marR="68580" marT="34290" marB="34290"/>
                    </a:tc>
                  </a:tr>
                  <a:tr h="309800">
                    <a:tc>
                      <a:txBody>
                        <a:bodyPr/>
                        <a:lstStyle/>
                        <a:p>
                          <a:r>
                            <a:rPr lang="en-US" sz="1400" b="1" baseline="0" dirty="0" smtClean="0"/>
                            <a:t>  </a:t>
                          </a:r>
                          <a:endParaRPr lang="en-US" sz="1400" b="1" dirty="0">
                            <a:solidFill>
                              <a:srgbClr val="FF0000"/>
                            </a:solidFill>
                          </a:endParaRPr>
                        </a:p>
                      </a:txBody>
                      <a:tcPr marL="68580" marR="68580" marT="34290" marB="34290"/>
                    </a:tc>
                    <a:tc>
                      <a:txBody>
                        <a:bodyPr/>
                        <a:lstStyle/>
                        <a:p>
                          <a:r>
                            <a:rPr lang="en-US" sz="1400" b="1" dirty="0" smtClean="0"/>
                            <a:t>     </a:t>
                          </a:r>
                          <a:endParaRPr lang="en-US" sz="1700" b="1" dirty="0">
                            <a:solidFill>
                              <a:srgbClr val="FF0000"/>
                            </a:solidFill>
                          </a:endParaRPr>
                        </a:p>
                      </a:txBody>
                      <a:tcPr marL="68580" marR="68580" marT="34290" marB="34290"/>
                    </a:tc>
                  </a:tr>
                </a:tbl>
              </a:graphicData>
            </a:graphic>
          </p:graphicFrame>
        </mc:Choice>
        <mc:Fallback xmlns="">
          <p:graphicFrame>
            <p:nvGraphicFramePr>
              <p:cNvPr id="30" name="Content Placeholder 8"/>
              <p:cNvGraphicFramePr>
                <a:graphicFrameLocks/>
              </p:cNvGraphicFramePr>
              <p:nvPr>
                <p:extLst>
                  <p:ext uri="{D42A27DB-BD31-4B8C-83A1-F6EECF244321}">
                    <p14:modId xmlns:p14="http://schemas.microsoft.com/office/powerpoint/2010/main" val="3485784222"/>
                  </p:ext>
                </p:extLst>
              </p:nvPr>
            </p:nvGraphicFramePr>
            <p:xfrm>
              <a:off x="6461461" y="4253610"/>
              <a:ext cx="1858962" cy="2292348"/>
            </p:xfrm>
            <a:graphic>
              <a:graphicData uri="http://schemas.openxmlformats.org/drawingml/2006/table">
                <a:tbl>
                  <a:tblPr firstRow="1" bandRow="1">
                    <a:tableStyleId>{5C22544A-7EE6-4342-B048-85BDC9FD1C3A}</a:tableStyleId>
                  </a:tblPr>
                  <a:tblGrid>
                    <a:gridCol w="1020762"/>
                    <a:gridCol w="838200"/>
                  </a:tblGrid>
                  <a:tr h="640080">
                    <a:tc>
                      <a:txBody>
                        <a:bodyPr/>
                        <a:lstStyle/>
                        <a:p>
                          <a:pPr algn="ctr"/>
                          <a:r>
                            <a:rPr lang="en-US" dirty="0" smtClean="0"/>
                            <a:t>Item</a:t>
                          </a:r>
                          <a:endParaRPr lang="en-US" dirty="0"/>
                        </a:p>
                      </a:txBody>
                      <a:tcPr/>
                    </a:tc>
                    <a:tc>
                      <a:txBody>
                        <a:bodyPr/>
                        <a:lstStyle/>
                        <a:p>
                          <a:pPr algn="ctr"/>
                          <a:r>
                            <a:rPr lang="en-US" dirty="0" err="1" smtClean="0"/>
                            <a:t>TCount</a:t>
                          </a:r>
                          <a:endParaRPr lang="en-US" dirty="0"/>
                        </a:p>
                      </a:txBody>
                      <a:tcPr/>
                    </a:tc>
                  </a:tr>
                  <a:tr h="413067">
                    <a:tc>
                      <a:txBody>
                        <a:bodyPr/>
                        <a:lstStyle/>
                        <a:p>
                          <a:endParaRPr lang="en-US"/>
                        </a:p>
                      </a:txBody>
                      <a:tcPr>
                        <a:blipFill rotWithShape="0">
                          <a:blip r:embed="rId10"/>
                          <a:stretch>
                            <a:fillRect l="-595" t="-161765" r="-85119" b="-302941"/>
                          </a:stretch>
                        </a:blipFill>
                      </a:tcPr>
                    </a:tc>
                    <a:tc>
                      <a:txBody>
                        <a:bodyPr/>
                        <a:lstStyle/>
                        <a:p>
                          <a:endParaRPr lang="en-US"/>
                        </a:p>
                      </a:txBody>
                      <a:tcPr>
                        <a:blipFill rotWithShape="0">
                          <a:blip r:embed="rId10"/>
                          <a:stretch>
                            <a:fillRect l="-122464" t="-161765" r="-3623" b="-302941"/>
                          </a:stretch>
                        </a:blipFill>
                      </a:tcPr>
                    </a:tc>
                  </a:tr>
                  <a:tr h="413067">
                    <a:tc>
                      <a:txBody>
                        <a:bodyPr/>
                        <a:lstStyle/>
                        <a:p>
                          <a:endParaRPr lang="en-US"/>
                        </a:p>
                      </a:txBody>
                      <a:tcPr>
                        <a:blipFill rotWithShape="0">
                          <a:blip r:embed="rId10"/>
                          <a:stretch>
                            <a:fillRect l="-595" t="-261765" r="-85119" b="-202941"/>
                          </a:stretch>
                        </a:blipFill>
                      </a:tcPr>
                    </a:tc>
                    <a:tc>
                      <a:txBody>
                        <a:bodyPr/>
                        <a:lstStyle/>
                        <a:p>
                          <a:endParaRPr lang="en-US"/>
                        </a:p>
                      </a:txBody>
                      <a:tcPr>
                        <a:blipFill rotWithShape="0">
                          <a:blip r:embed="rId10"/>
                          <a:stretch>
                            <a:fillRect l="-122464" t="-261765" r="-3623" b="-202941"/>
                          </a:stretch>
                        </a:blipFill>
                      </a:tcPr>
                    </a:tc>
                  </a:tr>
                  <a:tr h="413067">
                    <a:tc>
                      <a:txBody>
                        <a:bodyPr/>
                        <a:lstStyle/>
                        <a:p>
                          <a:endParaRPr lang="en-US"/>
                        </a:p>
                      </a:txBody>
                      <a:tcPr>
                        <a:blipFill rotWithShape="0">
                          <a:blip r:embed="rId10"/>
                          <a:stretch>
                            <a:fillRect l="-595" t="-361765" r="-85119" b="-102941"/>
                          </a:stretch>
                        </a:blipFill>
                      </a:tcPr>
                    </a:tc>
                    <a:tc>
                      <a:txBody>
                        <a:bodyPr/>
                        <a:lstStyle/>
                        <a:p>
                          <a:endParaRPr lang="en-US"/>
                        </a:p>
                      </a:txBody>
                      <a:tcPr>
                        <a:blipFill rotWithShape="0">
                          <a:blip r:embed="rId10"/>
                          <a:stretch>
                            <a:fillRect l="-122464" t="-361765" r="-3623" b="-102941"/>
                          </a:stretch>
                        </a:blipFill>
                      </a:tcPr>
                    </a:tc>
                  </a:tr>
                  <a:tr h="413067">
                    <a:tc>
                      <a:txBody>
                        <a:bodyPr/>
                        <a:lstStyle/>
                        <a:p>
                          <a:r>
                            <a:rPr lang="en-US" b="1" baseline="0" dirty="0" smtClean="0"/>
                            <a:t>  </a:t>
                          </a:r>
                          <a:endParaRPr lang="en-US" b="1" dirty="0">
                            <a:solidFill>
                              <a:srgbClr val="FF0000"/>
                            </a:solidFill>
                          </a:endParaRPr>
                        </a:p>
                      </a:txBody>
                      <a:tcPr/>
                    </a:tc>
                    <a:tc>
                      <a:txBody>
                        <a:bodyPr/>
                        <a:lstStyle/>
                        <a:p>
                          <a:r>
                            <a:rPr lang="en-US" b="1" dirty="0" smtClean="0"/>
                            <a:t>     </a:t>
                          </a:r>
                          <a:endParaRPr lang="en-US" sz="2300" b="1" dirty="0">
                            <a:solidFill>
                              <a:srgbClr val="FF0000"/>
                            </a:solidFill>
                          </a:endParaRPr>
                        </a:p>
                      </a:txBody>
                      <a:tcPr/>
                    </a:tc>
                  </a:tr>
                </a:tbl>
              </a:graphicData>
            </a:graphic>
          </p:graphicFrame>
        </mc:Fallback>
      </mc:AlternateContent>
      <mc:AlternateContent xmlns:mc="http://schemas.openxmlformats.org/markup-compatibility/2006" xmlns:a14="http://schemas.microsoft.com/office/drawing/2010/main">
        <mc:Choice Requires="a14">
          <p:sp>
            <p:nvSpPr>
              <p:cNvPr id="31" name="TextBox 30"/>
              <p:cNvSpPr txBox="1"/>
              <p:nvPr/>
            </p:nvSpPr>
            <p:spPr>
              <a:xfrm rot="656906">
                <a:off x="3557444" y="2979938"/>
                <a:ext cx="919106" cy="923330"/>
              </a:xfrm>
              <a:prstGeom prst="rect">
                <a:avLst/>
              </a:prstGeom>
              <a:noFill/>
            </p:spPr>
            <p:txBody>
              <a:bodyPr wrap="square" rtlCol="0">
                <a:spAutoFit/>
              </a:bodyPr>
              <a:lstStyle/>
              <a:p>
                <a14:m>
                  <m:oMath xmlns:m="http://schemas.openxmlformats.org/officeDocument/2006/math">
                    <m:r>
                      <a:rPr lang="en-US" sz="1800" i="1">
                        <a:latin typeface="Cambria Math" panose="02040503050406030204" pitchFamily="18" charset="0"/>
                      </a:rPr>
                      <m:t>𝑁</m:t>
                    </m:r>
                    <m:r>
                      <a:rPr lang="en-US" sz="1800" i="1">
                        <a:latin typeface="Cambria Math" panose="02040503050406030204" pitchFamily="18" charset="0"/>
                      </a:rPr>
                      <m:t>ế</m:t>
                    </m:r>
                    <m:r>
                      <a:rPr lang="en-US" sz="1800" i="1">
                        <a:latin typeface="Cambria Math" panose="02040503050406030204" pitchFamily="18" charset="0"/>
                      </a:rPr>
                      <m:t>𝑢</m:t>
                    </m:r>
                    <m:r>
                      <a:rPr lang="en-US" sz="1800" i="1">
                        <a:latin typeface="Cambria Math" panose="02040503050406030204" pitchFamily="18" charset="0"/>
                      </a:rPr>
                      <m:t> </m:t>
                    </m:r>
                    <m:r>
                      <a:rPr lang="en-US" sz="1800" i="1">
                        <a:latin typeface="Cambria Math" panose="02040503050406030204" pitchFamily="18" charset="0"/>
                      </a:rPr>
                      <m:t>𝑢</m:t>
                    </m:r>
                    <m:r>
                      <a:rPr lang="en-US" sz="1800" i="1">
                        <a:latin typeface="Cambria Math" panose="02040503050406030204" pitchFamily="18" charset="0"/>
                      </a:rPr>
                      <m:t> </m:t>
                    </m:r>
                    <m:r>
                      <m:rPr>
                        <m:nor/>
                      </m:rPr>
                      <a:rPr lang="en-US" sz="1800"/>
                      <m:t>∉</m:t>
                    </m:r>
                  </m:oMath>
                </a14:m>
                <a:r>
                  <a:rPr lang="en-US" sz="1800" dirty="0"/>
                  <a:t> K</a:t>
                </a:r>
                <a:br>
                  <a:rPr lang="en-US" sz="1800" dirty="0"/>
                </a:br>
                <a:endParaRPr lang="en-US" sz="1800" dirty="0"/>
              </a:p>
            </p:txBody>
          </p:sp>
        </mc:Choice>
        <mc:Fallback xmlns="">
          <p:sp>
            <p:nvSpPr>
              <p:cNvPr id="31" name="TextBox 30"/>
              <p:cNvSpPr txBox="1">
                <a:spLocks noRot="1" noChangeAspect="1" noMove="1" noResize="1" noEditPoints="1" noAdjustHandles="1" noChangeArrowheads="1" noChangeShapeType="1" noTextEdit="1"/>
              </p:cNvSpPr>
              <p:nvPr/>
            </p:nvSpPr>
            <p:spPr>
              <a:xfrm rot="656906">
                <a:off x="4743258" y="3122638"/>
                <a:ext cx="1225475" cy="64633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rot="3442392">
                <a:off x="4095945" y="3867842"/>
                <a:ext cx="762055" cy="4117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𝑠𝑖𝑧𝑒</m:t>
                      </m:r>
                      <m:d>
                        <m:dPr>
                          <m:begChr m:val="|"/>
                          <m:endChr m:val="|"/>
                          <m:ctrlPr>
                            <a:rPr lang="en-US" sz="1050" i="1">
                              <a:latin typeface="Cambria Math" panose="02040503050406030204" pitchFamily="18" charset="0"/>
                            </a:rPr>
                          </m:ctrlPr>
                        </m:dPr>
                        <m:e>
                          <m:r>
                            <a:rPr lang="en-US" sz="1050" i="1">
                              <a:latin typeface="Cambria Math" panose="02040503050406030204" pitchFamily="18" charset="0"/>
                            </a:rPr>
                            <m:t>𝐾</m:t>
                          </m:r>
                        </m:e>
                      </m:d>
                      <m:r>
                        <a:rPr lang="en-US" sz="1050" i="1">
                          <a:latin typeface="Cambria Math" panose="02040503050406030204" pitchFamily="18" charset="0"/>
                        </a:rPr>
                        <m:t>&lt;</m:t>
                      </m:r>
                      <m:r>
                        <a:rPr lang="en-US" sz="1050" i="1">
                          <a:latin typeface="Cambria Math" panose="02040503050406030204" pitchFamily="18" charset="0"/>
                        </a:rPr>
                        <m:t>𝑘</m:t>
                      </m:r>
                    </m:oMath>
                  </m:oMathPara>
                </a14:m>
                <a:endParaRPr lang="en-US" sz="1050" dirty="0"/>
              </a:p>
            </p:txBody>
          </p:sp>
        </mc:Choice>
        <mc:Fallback xmlns="">
          <p:sp>
            <p:nvSpPr>
              <p:cNvPr id="32" name="TextBox 31"/>
              <p:cNvSpPr txBox="1">
                <a:spLocks noRot="1" noChangeAspect="1" noMove="1" noResize="1" noEditPoints="1" noAdjustHandles="1" noChangeArrowheads="1" noChangeShapeType="1" noTextEdit="1"/>
              </p:cNvSpPr>
              <p:nvPr/>
            </p:nvSpPr>
            <p:spPr>
              <a:xfrm rot="3442392">
                <a:off x="5461260" y="4029501"/>
                <a:ext cx="1016073" cy="518283"/>
              </a:xfrm>
              <a:prstGeom prst="rect">
                <a:avLst/>
              </a:prstGeom>
              <a:blipFill rotWithShape="0">
                <a:blip r:embed="rId12"/>
                <a:stretch>
                  <a:fillRect/>
                </a:stretch>
              </a:blipFill>
            </p:spPr>
            <p:txBody>
              <a:bodyPr/>
              <a:lstStyle/>
              <a:p>
                <a:r>
                  <a:rPr lang="en-US">
                    <a:noFill/>
                  </a:rPr>
                  <a:t> </a:t>
                </a:r>
              </a:p>
            </p:txBody>
          </p:sp>
        </mc:Fallback>
      </mc:AlternateContent>
      <p:sp>
        <p:nvSpPr>
          <p:cNvPr id="37" name="Right Arrow 36"/>
          <p:cNvSpPr/>
          <p:nvPr/>
        </p:nvSpPr>
        <p:spPr>
          <a:xfrm rot="694019">
            <a:off x="3326905" y="3394982"/>
            <a:ext cx="1355939" cy="246317"/>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Right Arrow 38"/>
          <p:cNvSpPr/>
          <p:nvPr/>
        </p:nvSpPr>
        <p:spPr>
          <a:xfrm rot="3417249">
            <a:off x="4552181" y="3780100"/>
            <a:ext cx="394028" cy="246317"/>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ight Arrow 40"/>
          <p:cNvSpPr/>
          <p:nvPr/>
        </p:nvSpPr>
        <p:spPr>
          <a:xfrm rot="20433635">
            <a:off x="4662179" y="3248571"/>
            <a:ext cx="1172355" cy="246317"/>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42" name="TextBox 41"/>
              <p:cNvSpPr txBox="1"/>
              <p:nvPr/>
            </p:nvSpPr>
            <p:spPr>
              <a:xfrm rot="20477457">
                <a:off x="4523079" y="3090990"/>
                <a:ext cx="120597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𝑠𝑖𝑧𝑒</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𝐾</m:t>
                          </m:r>
                        </m:e>
                      </m:d>
                      <m:r>
                        <a:rPr lang="en-US" sz="1200" i="1">
                          <a:latin typeface="Cambria Math" panose="02040503050406030204" pitchFamily="18" charset="0"/>
                        </a:rPr>
                        <m:t>==</m:t>
                      </m:r>
                      <m:r>
                        <a:rPr lang="en-US" sz="1200" i="1">
                          <a:latin typeface="Cambria Math" panose="02040503050406030204" pitchFamily="18" charset="0"/>
                        </a:rPr>
                        <m:t>𝑘</m:t>
                      </m:r>
                    </m:oMath>
                  </m:oMathPara>
                </a14:m>
                <a:endParaRPr lang="en-US" sz="1200" dirty="0"/>
              </a:p>
            </p:txBody>
          </p:sp>
        </mc:Choice>
        <mc:Fallback xmlns="">
          <p:sp>
            <p:nvSpPr>
              <p:cNvPr id="42" name="TextBox 41"/>
              <p:cNvSpPr txBox="1">
                <a:spLocks noRot="1" noChangeAspect="1" noMove="1" noResize="1" noEditPoints="1" noAdjustHandles="1" noChangeArrowheads="1" noChangeShapeType="1" noTextEdit="1"/>
              </p:cNvSpPr>
              <p:nvPr/>
            </p:nvSpPr>
            <p:spPr>
              <a:xfrm rot="20477457">
                <a:off x="6030772" y="2993709"/>
                <a:ext cx="1607972" cy="338554"/>
              </a:xfrm>
              <a:prstGeom prst="rect">
                <a:avLst/>
              </a:prstGeom>
              <a:blipFill rotWithShape="0">
                <a:blip r:embed="rId13"/>
                <a:stretch>
                  <a:fillRect/>
                </a:stretch>
              </a:blipFill>
            </p:spPr>
            <p:txBody>
              <a:bodyPr/>
              <a:lstStyle/>
              <a:p>
                <a:r>
                  <a:rPr lang="en-US">
                    <a:noFill/>
                  </a:rPr>
                  <a:t> </a:t>
                </a:r>
              </a:p>
            </p:txBody>
          </p:sp>
        </mc:Fallback>
      </mc:AlternateContent>
      <p:sp>
        <p:nvSpPr>
          <p:cNvPr id="43" name="Right Arrow 42"/>
          <p:cNvSpPr/>
          <p:nvPr/>
        </p:nvSpPr>
        <p:spPr>
          <a:xfrm rot="19167703">
            <a:off x="6321343" y="2404634"/>
            <a:ext cx="906011" cy="246317"/>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graphicFrame>
            <p:nvGraphicFramePr>
              <p:cNvPr id="44" name="Content Placeholder 8"/>
              <p:cNvGraphicFramePr>
                <a:graphicFrameLocks/>
              </p:cNvGraphicFramePr>
              <p:nvPr>
                <p:extLst/>
              </p:nvPr>
            </p:nvGraphicFramePr>
            <p:xfrm>
              <a:off x="7203163" y="1196563"/>
              <a:ext cx="1394222" cy="1734500"/>
            </p:xfrm>
            <a:graphic>
              <a:graphicData uri="http://schemas.openxmlformats.org/drawingml/2006/table">
                <a:tbl>
                  <a:tblPr firstRow="1" bandRow="1">
                    <a:tableStyleId>{5C22544A-7EE6-4342-B048-85BDC9FD1C3A}</a:tableStyleId>
                  </a:tblPr>
                  <a:tblGrid>
                    <a:gridCol w="765572"/>
                    <a:gridCol w="628650"/>
                  </a:tblGrid>
                  <a:tr h="480060">
                    <a:tc>
                      <a:txBody>
                        <a:bodyPr/>
                        <a:lstStyle/>
                        <a:p>
                          <a:pPr algn="ctr"/>
                          <a:r>
                            <a:rPr lang="en-US" sz="1400" dirty="0" smtClean="0"/>
                            <a:t>Item</a:t>
                          </a:r>
                          <a:endParaRPr lang="en-US" sz="1400" dirty="0"/>
                        </a:p>
                      </a:txBody>
                      <a:tcPr marL="68580" marR="68580" marT="34290" marB="34290"/>
                    </a:tc>
                    <a:tc>
                      <a:txBody>
                        <a:bodyPr/>
                        <a:lstStyle/>
                        <a:p>
                          <a:pPr algn="ctr"/>
                          <a:r>
                            <a:rPr lang="en-US" sz="1400" dirty="0" err="1" smtClean="0"/>
                            <a:t>TCount</a:t>
                          </a:r>
                          <a:endParaRPr lang="en-US" sz="1400"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𝟏</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𝒊</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𝒄</m:t>
                                    </m:r>
                                  </m:e>
                                  <m:sub>
                                    <m:r>
                                      <a:rPr lang="en-US" sz="1400" b="1" i="1" smtClean="0">
                                        <a:latin typeface="Cambria Math" panose="02040503050406030204" pitchFamily="18" charset="0"/>
                                      </a:rPr>
                                      <m:t>𝟐</m:t>
                                    </m:r>
                                  </m:sub>
                                </m:sSub>
                              </m:oMath>
                            </m:oMathPara>
                          </a14:m>
                          <a:endParaRPr lang="en-US" sz="1400" b="1" dirty="0"/>
                        </a:p>
                      </a:txBody>
                      <a:tcPr marL="68580" marR="68580" marT="34290" marB="34290"/>
                    </a:tc>
                  </a:tr>
                  <a:tr h="309800">
                    <a:tc>
                      <a:txBody>
                        <a:bodyPr/>
                        <a:lstStyle/>
                        <a:p>
                          <a:pP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𝒖</m:t>
                                </m:r>
                              </m:oMath>
                            </m:oMathPara>
                          </a14:m>
                          <a:endParaRPr lang="en-US" sz="1400" b="1" dirty="0">
                            <a:solidFill>
                              <a:srgbClr val="FF0000"/>
                            </a:solidFill>
                          </a:endParaRPr>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1400" b="1" i="1" smtClean="0">
                                    <a:solidFill>
                                      <a:srgbClr val="FF0000"/>
                                    </a:solidFill>
                                    <a:latin typeface="Cambria Math" panose="02040503050406030204" pitchFamily="18" charset="0"/>
                                  </a:rPr>
                                  <m:t>𝟏</m:t>
                                </m:r>
                              </m:oMath>
                            </m:oMathPara>
                          </a14:m>
                          <a:endParaRPr lang="en-US" sz="1400" b="1" dirty="0">
                            <a:solidFill>
                              <a:srgbClr val="FF0000"/>
                            </a:solidFill>
                          </a:endParaRPr>
                        </a:p>
                      </a:txBody>
                      <a:tcPr marL="68580" marR="68580" marT="34290" marB="34290"/>
                    </a:tc>
                  </a:tr>
                  <a:tr h="309800">
                    <a:tc>
                      <a:txBody>
                        <a:bodyPr/>
                        <a:lstStyle/>
                        <a:p>
                          <a:r>
                            <a:rPr lang="en-US" sz="1400" b="1" baseline="0" dirty="0" smtClean="0"/>
                            <a:t>      </a:t>
                          </a:r>
                          <a14:m>
                            <m:oMath xmlns:m="http://schemas.openxmlformats.org/officeDocument/2006/math">
                              <m:r>
                                <a:rPr lang="en-US" sz="1400" b="1" i="1" baseline="0" smtClean="0">
                                  <a:latin typeface="Cambria Math" panose="02040503050406030204" pitchFamily="18" charset="0"/>
                                </a:rPr>
                                <m:t>…</m:t>
                              </m:r>
                            </m:oMath>
                          </a14:m>
                          <a:endParaRPr lang="en-US" sz="1400" b="1" dirty="0">
                            <a:solidFill>
                              <a:srgbClr val="FF0000"/>
                            </a:solidFill>
                          </a:endParaRPr>
                        </a:p>
                      </a:txBody>
                      <a:tcPr marL="68580" marR="68580" marT="34290" marB="34290"/>
                    </a:tc>
                    <a:tc>
                      <a:txBody>
                        <a:bodyPr/>
                        <a:lstStyle/>
                        <a:p>
                          <a:r>
                            <a:rPr lang="en-US" sz="1400" b="1" dirty="0" smtClean="0"/>
                            <a:t>     </a:t>
                          </a:r>
                          <a14:m>
                            <m:oMath xmlns:m="http://schemas.openxmlformats.org/officeDocument/2006/math">
                              <m:r>
                                <a:rPr lang="en-US" sz="1400" b="1" i="1" smtClean="0">
                                  <a:latin typeface="Cambria Math" panose="02040503050406030204" pitchFamily="18" charset="0"/>
                                </a:rPr>
                                <m:t>…</m:t>
                              </m:r>
                            </m:oMath>
                          </a14:m>
                          <a:endParaRPr lang="en-US" sz="1700" b="1" dirty="0">
                            <a:solidFill>
                              <a:srgbClr val="FF0000"/>
                            </a:solidFill>
                          </a:endParaRPr>
                        </a:p>
                      </a:txBody>
                      <a:tcPr marL="68580" marR="68580" marT="34290" marB="34290"/>
                    </a:tc>
                  </a:tr>
                </a:tbl>
              </a:graphicData>
            </a:graphic>
          </p:graphicFrame>
        </mc:Choice>
        <mc:Fallback xmlns="">
          <p:graphicFrame>
            <p:nvGraphicFramePr>
              <p:cNvPr id="44" name="Content Placeholder 8"/>
              <p:cNvGraphicFramePr>
                <a:graphicFrameLocks/>
              </p:cNvGraphicFramePr>
              <p:nvPr>
                <p:extLst>
                  <p:ext uri="{D42A27DB-BD31-4B8C-83A1-F6EECF244321}">
                    <p14:modId xmlns:p14="http://schemas.microsoft.com/office/powerpoint/2010/main" val="2090723623"/>
                  </p:ext>
                </p:extLst>
              </p:nvPr>
            </p:nvGraphicFramePr>
            <p:xfrm>
              <a:off x="9604217" y="452417"/>
              <a:ext cx="1858962" cy="2292348"/>
            </p:xfrm>
            <a:graphic>
              <a:graphicData uri="http://schemas.openxmlformats.org/drawingml/2006/table">
                <a:tbl>
                  <a:tblPr firstRow="1" bandRow="1">
                    <a:tableStyleId>{5C22544A-7EE6-4342-B048-85BDC9FD1C3A}</a:tableStyleId>
                  </a:tblPr>
                  <a:tblGrid>
                    <a:gridCol w="1020762"/>
                    <a:gridCol w="838200"/>
                  </a:tblGrid>
                  <a:tr h="640080">
                    <a:tc>
                      <a:txBody>
                        <a:bodyPr/>
                        <a:lstStyle/>
                        <a:p>
                          <a:pPr algn="ctr"/>
                          <a:r>
                            <a:rPr lang="en-US" dirty="0" smtClean="0"/>
                            <a:t>Item</a:t>
                          </a:r>
                          <a:endParaRPr lang="en-US" dirty="0"/>
                        </a:p>
                      </a:txBody>
                      <a:tcPr/>
                    </a:tc>
                    <a:tc>
                      <a:txBody>
                        <a:bodyPr/>
                        <a:lstStyle/>
                        <a:p>
                          <a:pPr algn="ctr"/>
                          <a:r>
                            <a:rPr lang="en-US" dirty="0" err="1" smtClean="0"/>
                            <a:t>TCount</a:t>
                          </a:r>
                          <a:endParaRPr lang="en-US" dirty="0"/>
                        </a:p>
                      </a:txBody>
                      <a:tcPr/>
                    </a:tc>
                  </a:tr>
                  <a:tr h="413067">
                    <a:tc>
                      <a:txBody>
                        <a:bodyPr/>
                        <a:lstStyle/>
                        <a:p>
                          <a:endParaRPr lang="en-US"/>
                        </a:p>
                      </a:txBody>
                      <a:tcPr>
                        <a:blipFill rotWithShape="0">
                          <a:blip r:embed="rId14"/>
                          <a:stretch>
                            <a:fillRect l="-595" t="-161765" r="-84524" b="-302941"/>
                          </a:stretch>
                        </a:blipFill>
                      </a:tcPr>
                    </a:tc>
                    <a:tc>
                      <a:txBody>
                        <a:bodyPr/>
                        <a:lstStyle/>
                        <a:p>
                          <a:endParaRPr lang="en-US"/>
                        </a:p>
                      </a:txBody>
                      <a:tcPr>
                        <a:blipFill rotWithShape="0">
                          <a:blip r:embed="rId14"/>
                          <a:stretch>
                            <a:fillRect l="-122464" t="-161765" r="-2899" b="-302941"/>
                          </a:stretch>
                        </a:blipFill>
                      </a:tcPr>
                    </a:tc>
                  </a:tr>
                  <a:tr h="413067">
                    <a:tc>
                      <a:txBody>
                        <a:bodyPr/>
                        <a:lstStyle/>
                        <a:p>
                          <a:endParaRPr lang="en-US"/>
                        </a:p>
                      </a:txBody>
                      <a:tcPr>
                        <a:blipFill rotWithShape="0">
                          <a:blip r:embed="rId14"/>
                          <a:stretch>
                            <a:fillRect l="-595" t="-261765" r="-84524" b="-202941"/>
                          </a:stretch>
                        </a:blipFill>
                      </a:tcPr>
                    </a:tc>
                    <a:tc>
                      <a:txBody>
                        <a:bodyPr/>
                        <a:lstStyle/>
                        <a:p>
                          <a:endParaRPr lang="en-US"/>
                        </a:p>
                      </a:txBody>
                      <a:tcPr>
                        <a:blipFill rotWithShape="0">
                          <a:blip r:embed="rId14"/>
                          <a:stretch>
                            <a:fillRect l="-122464" t="-261765" r="-2899" b="-202941"/>
                          </a:stretch>
                        </a:blipFill>
                      </a:tcPr>
                    </a:tc>
                  </a:tr>
                  <a:tr h="413067">
                    <a:tc>
                      <a:txBody>
                        <a:bodyPr/>
                        <a:lstStyle/>
                        <a:p>
                          <a:endParaRPr lang="en-US"/>
                        </a:p>
                      </a:txBody>
                      <a:tcPr>
                        <a:blipFill rotWithShape="0">
                          <a:blip r:embed="rId14"/>
                          <a:stretch>
                            <a:fillRect l="-595" t="-361765" r="-84524" b="-102941"/>
                          </a:stretch>
                        </a:blipFill>
                      </a:tcPr>
                    </a:tc>
                    <a:tc>
                      <a:txBody>
                        <a:bodyPr/>
                        <a:lstStyle/>
                        <a:p>
                          <a:endParaRPr lang="en-US"/>
                        </a:p>
                      </a:txBody>
                      <a:tcPr>
                        <a:blipFill rotWithShape="0">
                          <a:blip r:embed="rId14"/>
                          <a:stretch>
                            <a:fillRect l="-122464" t="-361765" r="-2899" b="-102941"/>
                          </a:stretch>
                        </a:blipFill>
                      </a:tcPr>
                    </a:tc>
                  </a:tr>
                  <a:tr h="413067">
                    <a:tc>
                      <a:txBody>
                        <a:bodyPr/>
                        <a:lstStyle/>
                        <a:p>
                          <a:endParaRPr lang="en-US"/>
                        </a:p>
                      </a:txBody>
                      <a:tcPr>
                        <a:blipFill rotWithShape="0">
                          <a:blip r:embed="rId14"/>
                          <a:stretch>
                            <a:fillRect l="-595" t="-461765" r="-84524" b="-2941"/>
                          </a:stretch>
                        </a:blipFill>
                      </a:tcPr>
                    </a:tc>
                    <a:tc>
                      <a:txBody>
                        <a:bodyPr/>
                        <a:lstStyle/>
                        <a:p>
                          <a:endParaRPr lang="en-US"/>
                        </a:p>
                      </a:txBody>
                      <a:tcPr>
                        <a:blipFill rotWithShape="0">
                          <a:blip r:embed="rId14"/>
                          <a:stretch>
                            <a:fillRect l="-122464" t="-461765" r="-2899" b="-2941"/>
                          </a:stretch>
                        </a:blipFill>
                      </a:tcPr>
                    </a:tc>
                  </a:tr>
                </a:tbl>
              </a:graphicData>
            </a:graphic>
          </p:graphicFrame>
        </mc:Fallback>
      </mc:AlternateContent>
      <p:sp>
        <p:nvSpPr>
          <p:cNvPr id="45" name="Rectangle 44"/>
          <p:cNvSpPr/>
          <p:nvPr/>
        </p:nvSpPr>
        <p:spPr>
          <a:xfrm>
            <a:off x="5842107" y="2915824"/>
            <a:ext cx="1082568" cy="58992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800"/>
          </a:p>
        </p:txBody>
      </p:sp>
      <p:sp>
        <p:nvSpPr>
          <p:cNvPr id="46" name="TextBox 45"/>
          <p:cNvSpPr txBox="1"/>
          <p:nvPr/>
        </p:nvSpPr>
        <p:spPr>
          <a:xfrm>
            <a:off x="5854001" y="3054324"/>
            <a:ext cx="1205979" cy="380873"/>
          </a:xfrm>
          <a:prstGeom prst="rect">
            <a:avLst/>
          </a:prstGeom>
          <a:noFill/>
        </p:spPr>
        <p:txBody>
          <a:bodyPr wrap="square" rtlCol="0">
            <a:spAutoFit/>
          </a:bodyPr>
          <a:lstStyle/>
          <a:p>
            <a:r>
              <a:rPr lang="en-US" sz="1875" b="1" dirty="0"/>
              <a:t>Tìm min</a:t>
            </a:r>
          </a:p>
        </p:txBody>
      </p:sp>
      <mc:AlternateContent xmlns:mc="http://schemas.openxmlformats.org/markup-compatibility/2006" xmlns:a14="http://schemas.microsoft.com/office/drawing/2010/main">
        <mc:Choice Requires="a14">
          <p:sp>
            <p:nvSpPr>
              <p:cNvPr id="47" name="TextBox 46"/>
              <p:cNvSpPr txBox="1"/>
              <p:nvPr/>
            </p:nvSpPr>
            <p:spPr>
              <a:xfrm rot="19172409">
                <a:off x="6160897" y="1993480"/>
                <a:ext cx="919106"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r>
                        <a:rPr lang="en-US" sz="1800" i="1">
                          <a:latin typeface="Cambria Math" panose="02040503050406030204" pitchFamily="18" charset="0"/>
                        </a:rPr>
                        <m:t>&lt;1</m:t>
                      </m:r>
                    </m:oMath>
                  </m:oMathPara>
                </a14:m>
                <a:endParaRPr lang="en-US" sz="1800" dirty="0"/>
              </a:p>
            </p:txBody>
          </p:sp>
        </mc:Choice>
        <mc:Fallback xmlns="">
          <p:sp>
            <p:nvSpPr>
              <p:cNvPr id="47" name="TextBox 46"/>
              <p:cNvSpPr txBox="1">
                <a:spLocks noRot="1" noChangeAspect="1" noMove="1" noResize="1" noEditPoints="1" noAdjustHandles="1" noChangeArrowheads="1" noChangeShapeType="1" noTextEdit="1"/>
              </p:cNvSpPr>
              <p:nvPr/>
            </p:nvSpPr>
            <p:spPr>
              <a:xfrm rot="19172409">
                <a:off x="8214528" y="1756962"/>
                <a:ext cx="1225475" cy="369332"/>
              </a:xfrm>
              <a:prstGeom prst="rect">
                <a:avLst/>
              </a:prstGeom>
              <a:blipFill rotWithShape="0">
                <a:blip r:embed="rId15"/>
                <a:stretch>
                  <a:fillRect/>
                </a:stretch>
              </a:blipFill>
            </p:spPr>
            <p:txBody>
              <a:bodyPr/>
              <a:lstStyle/>
              <a:p>
                <a:r>
                  <a:rPr lang="en-US">
                    <a:noFill/>
                  </a:rPr>
                  <a:t> </a:t>
                </a:r>
              </a:p>
            </p:txBody>
          </p:sp>
        </mc:Fallback>
      </mc:AlternateContent>
      <p:sp>
        <p:nvSpPr>
          <p:cNvPr id="48" name="Right Arrow 47"/>
          <p:cNvSpPr/>
          <p:nvPr/>
        </p:nvSpPr>
        <p:spPr>
          <a:xfrm rot="1628930">
            <a:off x="6463278" y="3709386"/>
            <a:ext cx="906011" cy="246317"/>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49" name="TextBox 48"/>
              <p:cNvSpPr txBox="1"/>
              <p:nvPr/>
            </p:nvSpPr>
            <p:spPr>
              <a:xfrm>
                <a:off x="7188968" y="4051065"/>
                <a:ext cx="15560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𝐾h</m:t>
                      </m:r>
                      <m:r>
                        <a:rPr lang="en-US" sz="1800" i="1">
                          <a:latin typeface="Cambria Math" panose="02040503050406030204" pitchFamily="18" charset="0"/>
                        </a:rPr>
                        <m:t>ô</m:t>
                      </m:r>
                      <m:r>
                        <a:rPr lang="en-US" sz="1800" i="1">
                          <a:latin typeface="Cambria Math" panose="02040503050406030204" pitchFamily="18" charset="0"/>
                        </a:rPr>
                        <m:t>𝑛𝑔</m:t>
                      </m:r>
                      <m:r>
                        <a:rPr lang="en-US" sz="1800" i="1">
                          <a:latin typeface="Cambria Math" panose="02040503050406030204" pitchFamily="18" charset="0"/>
                        </a:rPr>
                        <m:t> </m:t>
                      </m:r>
                      <m:r>
                        <a:rPr lang="en-US" sz="1800" i="1">
                          <a:latin typeface="Cambria Math" panose="02040503050406030204" pitchFamily="18" charset="0"/>
                        </a:rPr>
                        <m:t>𝑡h</m:t>
                      </m:r>
                      <m:r>
                        <a:rPr lang="en-US" sz="1800" i="1">
                          <a:latin typeface="Cambria Math" panose="02040503050406030204" pitchFamily="18" charset="0"/>
                        </a:rPr>
                        <m:t>ê</m:t>
                      </m:r>
                      <m:r>
                        <a:rPr lang="en-US" sz="1800" i="1">
                          <a:latin typeface="Cambria Math" panose="02040503050406030204" pitchFamily="18" charset="0"/>
                        </a:rPr>
                        <m:t>𝑚</m:t>
                      </m:r>
                      <m:r>
                        <a:rPr lang="en-US" sz="1800" i="1">
                          <a:latin typeface="Cambria Math" panose="02040503050406030204" pitchFamily="18" charset="0"/>
                        </a:rPr>
                        <m:t> </m:t>
                      </m:r>
                      <m:r>
                        <a:rPr lang="en-US" sz="1800" i="1">
                          <a:latin typeface="Cambria Math" panose="02040503050406030204" pitchFamily="18" charset="0"/>
                        </a:rPr>
                        <m:t>𝑢</m:t>
                      </m:r>
                      <m:r>
                        <a:rPr lang="en-US" sz="1800" i="1">
                          <a:latin typeface="Cambria Math" panose="02040503050406030204" pitchFamily="18" charset="0"/>
                        </a:rPr>
                        <m:t> </m:t>
                      </m:r>
                      <m:r>
                        <a:rPr lang="en-US" sz="1800" i="1">
                          <a:latin typeface="Cambria Math" panose="02040503050406030204" pitchFamily="18" charset="0"/>
                        </a:rPr>
                        <m:t>𝑣</m:t>
                      </m:r>
                      <m:r>
                        <a:rPr lang="en-US" sz="1800" i="1">
                          <a:latin typeface="Cambria Math" panose="02040503050406030204" pitchFamily="18" charset="0"/>
                        </a:rPr>
                        <m:t>à</m:t>
                      </m:r>
                      <m:r>
                        <a:rPr lang="en-US" sz="1800" i="1">
                          <a:latin typeface="Cambria Math" panose="02040503050406030204" pitchFamily="18" charset="0"/>
                        </a:rPr>
                        <m:t>𝑜</m:t>
                      </m:r>
                      <m:r>
                        <a:rPr lang="en-US" sz="1800" i="1">
                          <a:latin typeface="Cambria Math" panose="02040503050406030204" pitchFamily="18" charset="0"/>
                        </a:rPr>
                        <m:t> </m:t>
                      </m:r>
                      <m:r>
                        <a:rPr lang="en-US" sz="1800" i="1">
                          <a:latin typeface="Cambria Math" panose="02040503050406030204" pitchFamily="18" charset="0"/>
                        </a:rPr>
                        <m:t>𝐾</m:t>
                      </m:r>
                    </m:oMath>
                  </m:oMathPara>
                </a14:m>
                <a:endParaRPr lang="en-US" sz="1800" dirty="0"/>
              </a:p>
            </p:txBody>
          </p:sp>
        </mc:Choice>
        <mc:Fallback xmlns="">
          <p:sp>
            <p:nvSpPr>
              <p:cNvPr id="49" name="TextBox 48"/>
              <p:cNvSpPr txBox="1">
                <a:spLocks noRot="1" noChangeAspect="1" noMove="1" noResize="1" noEditPoints="1" noAdjustHandles="1" noChangeArrowheads="1" noChangeShapeType="1" noTextEdit="1"/>
              </p:cNvSpPr>
              <p:nvPr/>
            </p:nvSpPr>
            <p:spPr>
              <a:xfrm>
                <a:off x="9585290" y="4258420"/>
                <a:ext cx="2074712" cy="369332"/>
              </a:xfrm>
              <a:prstGeom prst="rect">
                <a:avLst/>
              </a:prstGeom>
              <a:blipFill rotWithShape="0">
                <a:blip r:embed="rId16"/>
                <a:stretch>
                  <a:fillRect r="-821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19264368">
                <a:off x="6359468" y="2343932"/>
                <a:ext cx="1057275" cy="646331"/>
              </a:xfrm>
              <a:prstGeom prst="rect">
                <a:avLst/>
              </a:prstGeom>
              <a:noFill/>
            </p:spPr>
            <p:txBody>
              <a:bodyPr wrap="square" rtlCol="0">
                <a:spAutoFit/>
              </a:bodyPr>
              <a:lstStyle/>
              <a:p>
                <a:r>
                  <a:rPr lang="en-US" sz="1800" dirty="0">
                    <a:solidFill>
                      <a:schemeClr val="accent4">
                        <a:lumMod val="75000"/>
                      </a:schemeClr>
                    </a:solidFill>
                    <a:ea typeface="Cambria Math" panose="02040503050406030204" pitchFamily="18" charset="0"/>
                  </a:rPr>
                  <a:t>    min </a:t>
                </a:r>
                <a14:m>
                  <m:oMath xmlns:m="http://schemas.openxmlformats.org/officeDocument/2006/math">
                    <m:r>
                      <a:rPr lang="en-US" sz="1800" i="1">
                        <a:solidFill>
                          <a:schemeClr val="accent4">
                            <a:lumMod val="75000"/>
                          </a:schemeClr>
                        </a:solidFill>
                        <a:latin typeface="Cambria Math" panose="02040503050406030204" pitchFamily="18" charset="0"/>
                        <a:ea typeface="Cambria Math" panose="02040503050406030204" pitchFamily="18" charset="0"/>
                      </a:rPr>
                      <m:t>≡</m:t>
                    </m:r>
                    <m:r>
                      <a:rPr lang="en-US" sz="1800" i="1">
                        <a:solidFill>
                          <a:schemeClr val="accent4">
                            <a:lumMod val="75000"/>
                          </a:schemeClr>
                        </a:solidFill>
                        <a:latin typeface="Cambria Math" panose="02040503050406030204" pitchFamily="18" charset="0"/>
                      </a:rPr>
                      <m:t> </m:t>
                    </m:r>
                    <m:sSub>
                      <m:sSubPr>
                        <m:ctrlPr>
                          <a:rPr lang="en-US" sz="1800" i="1">
                            <a:solidFill>
                              <a:schemeClr val="accent4">
                                <a:lumMod val="75000"/>
                              </a:schemeClr>
                            </a:solidFill>
                            <a:latin typeface="Cambria Math" panose="02040503050406030204" pitchFamily="18" charset="0"/>
                          </a:rPr>
                        </m:ctrlPr>
                      </m:sSubPr>
                      <m:e>
                        <m:r>
                          <a:rPr lang="en-US" sz="1800" i="1">
                            <a:solidFill>
                              <a:schemeClr val="accent4">
                                <a:lumMod val="75000"/>
                              </a:schemeClr>
                            </a:solidFill>
                            <a:latin typeface="Cambria Math" panose="02040503050406030204" pitchFamily="18" charset="0"/>
                          </a:rPr>
                          <m:t>𝑖</m:t>
                        </m:r>
                      </m:e>
                      <m:sub>
                        <m:r>
                          <a:rPr lang="en-US" sz="1800" i="1">
                            <a:solidFill>
                              <a:schemeClr val="accent4">
                                <a:lumMod val="75000"/>
                              </a:schemeClr>
                            </a:solidFill>
                            <a:latin typeface="Cambria Math" panose="02040503050406030204" pitchFamily="18" charset="0"/>
                          </a:rPr>
                          <m:t>3</m:t>
                        </m:r>
                      </m:sub>
                    </m:sSub>
                  </m:oMath>
                </a14:m>
                <a:endParaRPr lang="en-US" sz="1800" dirty="0"/>
              </a:p>
            </p:txBody>
          </p:sp>
        </mc:Choice>
        <mc:Fallback xmlns="">
          <p:sp>
            <p:nvSpPr>
              <p:cNvPr id="50" name="TextBox 49"/>
              <p:cNvSpPr txBox="1">
                <a:spLocks noRot="1" noChangeAspect="1" noMove="1" noResize="1" noEditPoints="1" noAdjustHandles="1" noChangeArrowheads="1" noChangeShapeType="1" noTextEdit="1"/>
              </p:cNvSpPr>
              <p:nvPr/>
            </p:nvSpPr>
            <p:spPr>
              <a:xfrm rot="19264368">
                <a:off x="8479290" y="2228464"/>
                <a:ext cx="1409700" cy="36933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1703424">
                <a:off x="6307251" y="3626940"/>
                <a:ext cx="919106"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r>
                        <a:rPr lang="en-US" sz="1800" i="1">
                          <a:latin typeface="Cambria Math" panose="02040503050406030204" pitchFamily="18" charset="0"/>
                        </a:rPr>
                        <m:t>≥1</m:t>
                      </m:r>
                    </m:oMath>
                  </m:oMathPara>
                </a14:m>
                <a:endParaRPr lang="en-US" sz="1800" dirty="0"/>
              </a:p>
            </p:txBody>
          </p:sp>
        </mc:Choice>
        <mc:Fallback xmlns="">
          <p:sp>
            <p:nvSpPr>
              <p:cNvPr id="51" name="TextBox 50"/>
              <p:cNvSpPr txBox="1">
                <a:spLocks noRot="1" noChangeAspect="1" noMove="1" noResize="1" noEditPoints="1" noAdjustHandles="1" noChangeArrowheads="1" noChangeShapeType="1" noTextEdit="1"/>
              </p:cNvSpPr>
              <p:nvPr/>
            </p:nvSpPr>
            <p:spPr>
              <a:xfrm rot="1703424">
                <a:off x="8409667" y="3934909"/>
                <a:ext cx="1225475" cy="369332"/>
              </a:xfrm>
              <a:prstGeom prst="rect">
                <a:avLst/>
              </a:prstGeom>
              <a:blipFill rotWithShape="0">
                <a:blip r:embed="rId18"/>
                <a:stretch>
                  <a:fillRect/>
                </a:stretch>
              </a:blipFill>
            </p:spPr>
            <p:txBody>
              <a:bodyPr/>
              <a:lstStyle/>
              <a:p>
                <a:r>
                  <a:rPr lang="en-US">
                    <a:noFill/>
                  </a:rPr>
                  <a:t> </a:t>
                </a:r>
              </a:p>
            </p:txBody>
          </p:sp>
        </mc:Fallback>
      </mc:AlternateContent>
      <p:sp>
        <p:nvSpPr>
          <p:cNvPr id="53" name="Oval 52"/>
          <p:cNvSpPr/>
          <p:nvPr/>
        </p:nvSpPr>
        <p:spPr>
          <a:xfrm>
            <a:off x="2809303" y="2652746"/>
            <a:ext cx="349448" cy="1373788"/>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54" name="TextBox 53"/>
              <p:cNvSpPr txBox="1"/>
              <p:nvPr/>
            </p:nvSpPr>
            <p:spPr>
              <a:xfrm>
                <a:off x="1483873" y="4641994"/>
                <a:ext cx="3475992" cy="1107996"/>
              </a:xfrm>
              <a:prstGeom prst="rect">
                <a:avLst/>
              </a:prstGeom>
              <a:noFill/>
            </p:spPr>
            <p:txBody>
              <a:bodyPr wrap="square" rtlCol="0">
                <a:spAutoFit/>
              </a:bodyPr>
              <a:lstStyle/>
              <a:p>
                <a:r>
                  <a:rPr lang="en-US" sz="1650" dirty="0">
                    <a:solidFill>
                      <a:schemeClr val="accent5">
                        <a:lumMod val="50000"/>
                      </a:schemeClr>
                    </a:solidFill>
                  </a:rPr>
                  <a:t>Duy trì tính mới của dữ liệu trong K</a:t>
                </a:r>
                <a:endParaRPr lang="en-US" sz="1650" dirty="0"/>
              </a:p>
              <a:p>
                <a:r>
                  <a:rPr lang="en-US" sz="1650" dirty="0"/>
                  <a:t>Vì </a:t>
                </a:r>
                <a14:m>
                  <m:oMath xmlns:m="http://schemas.openxmlformats.org/officeDocument/2006/math">
                    <m:r>
                      <a:rPr lang="en-US" sz="1650">
                        <a:latin typeface="Cambria Math" panose="02040503050406030204" pitchFamily="18" charset="0"/>
                        <a:ea typeface="Cambria Math" panose="02040503050406030204" pitchFamily="18" charset="0"/>
                      </a:rPr>
                      <m:t>0&lt;</m:t>
                    </m:r>
                    <m:r>
                      <a:rPr lang="en-US" sz="1650" i="1">
                        <a:latin typeface="Cambria Math" panose="02040503050406030204" pitchFamily="18" charset="0"/>
                        <a:ea typeface="Cambria Math" panose="02040503050406030204" pitchFamily="18" charset="0"/>
                      </a:rPr>
                      <m:t>𝛼</m:t>
                    </m:r>
                    <m:r>
                      <a:rPr lang="en-US" sz="1650" i="1">
                        <a:latin typeface="Cambria Math" panose="02040503050406030204" pitchFamily="18" charset="0"/>
                        <a:ea typeface="Cambria Math" panose="02040503050406030204" pitchFamily="18" charset="0"/>
                      </a:rPr>
                      <m:t>&lt;1</m:t>
                    </m:r>
                  </m:oMath>
                </a14:m>
                <a:r>
                  <a:rPr lang="en-US" sz="1650" dirty="0"/>
                  <a:t>, nếu 1 item trong K lưu càng lâu thì số đếm của nó cũng giảm dần theo thời gian</a:t>
                </a:r>
              </a:p>
            </p:txBody>
          </p:sp>
        </mc:Choice>
        <mc:Fallback xmlns="">
          <p:sp>
            <p:nvSpPr>
              <p:cNvPr id="54" name="TextBox 53"/>
              <p:cNvSpPr txBox="1">
                <a:spLocks noRot="1" noChangeAspect="1" noMove="1" noResize="1" noEditPoints="1" noAdjustHandles="1" noChangeArrowheads="1" noChangeShapeType="1" noTextEdit="1"/>
              </p:cNvSpPr>
              <p:nvPr/>
            </p:nvSpPr>
            <p:spPr>
              <a:xfrm>
                <a:off x="1978497" y="5046325"/>
                <a:ext cx="4634656" cy="1446550"/>
              </a:xfrm>
              <a:prstGeom prst="rect">
                <a:avLst/>
              </a:prstGeom>
              <a:blipFill rotWithShape="0">
                <a:blip r:embed="rId19"/>
                <a:stretch>
                  <a:fillRect l="-1711" t="-2954"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135856" y="1092994"/>
                <a:ext cx="3168318" cy="1477328"/>
              </a:xfrm>
              <a:prstGeom prst="rect">
                <a:avLst/>
              </a:prstGeom>
              <a:noFill/>
            </p:spPr>
            <p:txBody>
              <a:bodyPr wrap="square" rtlCol="0">
                <a:spAutoFit/>
              </a:bodyPr>
              <a:lstStyle/>
              <a:p>
                <a:r>
                  <a:rPr lang="en-US" sz="1800" dirty="0"/>
                  <a:t>Siêu tham số:</a:t>
                </a:r>
              </a:p>
              <a:p>
                <a:r>
                  <a:rPr lang="en-US" sz="1800" dirty="0"/>
                  <a:t>k : top-k items phổ biến muốn khai thác</a:t>
                </a:r>
              </a:p>
              <a:p>
                <a:r>
                  <a:rPr lang="en-US" sz="1800" dirty="0"/>
                  <a:t>Time-decaying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a:t>:  độ suy giảm thời gian</a:t>
                </a:r>
              </a:p>
            </p:txBody>
          </p:sp>
        </mc:Choice>
        <mc:Fallback xmlns="">
          <p:sp>
            <p:nvSpPr>
              <p:cNvPr id="2" name="TextBox 1"/>
              <p:cNvSpPr txBox="1">
                <a:spLocks noRot="1" noChangeAspect="1" noMove="1" noResize="1" noEditPoints="1" noAdjustHandles="1" noChangeArrowheads="1" noChangeShapeType="1" noTextEdit="1"/>
              </p:cNvSpPr>
              <p:nvPr/>
            </p:nvSpPr>
            <p:spPr>
              <a:xfrm>
                <a:off x="1514475" y="314325"/>
                <a:ext cx="4224424" cy="923330"/>
              </a:xfrm>
              <a:prstGeom prst="rect">
                <a:avLst/>
              </a:prstGeom>
              <a:blipFill rotWithShape="0">
                <a:blip r:embed="rId20"/>
                <a:stretch>
                  <a:fillRect l="-1154" t="-3974" b="-9934"/>
                </a:stretch>
              </a:blipFill>
            </p:spPr>
            <p:txBody>
              <a:bodyPr/>
              <a:lstStyle/>
              <a:p>
                <a:r>
                  <a:rPr lang="en-US">
                    <a:noFill/>
                  </a:rPr>
                  <a:t> </a:t>
                </a:r>
              </a:p>
            </p:txBody>
          </p:sp>
        </mc:Fallback>
      </mc:AlternateContent>
      <p:sp>
        <p:nvSpPr>
          <p:cNvPr id="3" name="Left Brace 2"/>
          <p:cNvSpPr/>
          <p:nvPr/>
        </p:nvSpPr>
        <p:spPr>
          <a:xfrm>
            <a:off x="1358730" y="2400952"/>
            <a:ext cx="214420" cy="166582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 name="TextBox 3"/>
          <p:cNvSpPr txBox="1"/>
          <p:nvPr/>
        </p:nvSpPr>
        <p:spPr>
          <a:xfrm>
            <a:off x="813528" y="3107003"/>
            <a:ext cx="1168003" cy="369332"/>
          </a:xfrm>
          <a:prstGeom prst="rect">
            <a:avLst/>
          </a:prstGeom>
          <a:noFill/>
        </p:spPr>
        <p:txBody>
          <a:bodyPr wrap="square" rtlCol="0">
            <a:spAutoFit/>
          </a:bodyPr>
          <a:lstStyle/>
          <a:p>
            <a:r>
              <a:rPr lang="en-US" sz="1800" dirty="0"/>
              <a:t>Size k</a:t>
            </a:r>
          </a:p>
        </p:txBody>
      </p:sp>
      <p:sp>
        <p:nvSpPr>
          <p:cNvPr id="35" name="TextBox 34"/>
          <p:cNvSpPr txBox="1"/>
          <p:nvPr/>
        </p:nvSpPr>
        <p:spPr>
          <a:xfrm rot="3775363">
            <a:off x="4479358" y="3764944"/>
            <a:ext cx="1057275" cy="369332"/>
          </a:xfrm>
          <a:prstGeom prst="rect">
            <a:avLst/>
          </a:prstGeom>
          <a:noFill/>
        </p:spPr>
        <p:txBody>
          <a:bodyPr wrap="square" rtlCol="0">
            <a:spAutoFit/>
          </a:bodyPr>
          <a:lstStyle/>
          <a:p>
            <a:endParaRPr lang="en-US" sz="1800" dirty="0"/>
          </a:p>
        </p:txBody>
      </p:sp>
      <mc:AlternateContent xmlns:mc="http://schemas.openxmlformats.org/markup-compatibility/2006" xmlns:a14="http://schemas.microsoft.com/office/drawing/2010/main">
        <mc:Choice Requires="a14">
          <p:sp>
            <p:nvSpPr>
              <p:cNvPr id="5" name="TextBox 4"/>
              <p:cNvSpPr txBox="1"/>
              <p:nvPr/>
            </p:nvSpPr>
            <p:spPr>
              <a:xfrm>
                <a:off x="4934755" y="5449907"/>
                <a:ext cx="602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𝒖</m:t>
                      </m:r>
                    </m:oMath>
                  </m:oMathPara>
                </a14:m>
                <a:endParaRPr lang="en-US" sz="18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6579673" y="6123543"/>
                <a:ext cx="803987" cy="369332"/>
              </a:xfrm>
              <a:prstGeom prst="rect">
                <a:avLst/>
              </a:prstGeom>
              <a:blipFill rotWithShape="0">
                <a:blip r:embed="rId2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571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9" grpId="0"/>
      <p:bldP spid="21" grpId="0" animBg="1"/>
      <p:bldP spid="24" grpId="0"/>
      <p:bldP spid="25" grpId="0"/>
      <p:bldP spid="26" grpId="0"/>
      <p:bldP spid="31" grpId="0"/>
      <p:bldP spid="32" grpId="0"/>
      <p:bldP spid="37" grpId="0" animBg="1"/>
      <p:bldP spid="39" grpId="0" animBg="1"/>
      <p:bldP spid="3" grpId="0" animBg="1"/>
      <p:bldP spid="3" grpId="1" animBg="1"/>
      <p:bldP spid="4" grpId="0"/>
      <p:bldP spid="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5829318" y="5258240"/>
            <a:ext cx="2828908" cy="55656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800"/>
          </a:p>
        </p:txBody>
      </p:sp>
      <p:sp>
        <p:nvSpPr>
          <p:cNvPr id="2" name="Rectangle 1"/>
          <p:cNvSpPr/>
          <p:nvPr/>
        </p:nvSpPr>
        <p:spPr>
          <a:xfrm>
            <a:off x="82498" y="1344439"/>
            <a:ext cx="1487252" cy="1487606"/>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0"/>
          </a:p>
        </p:txBody>
      </p:sp>
      <p:sp>
        <p:nvSpPr>
          <p:cNvPr id="11" name="Right Arrow 10"/>
          <p:cNvSpPr/>
          <p:nvPr/>
        </p:nvSpPr>
        <p:spPr>
          <a:xfrm>
            <a:off x="1018436" y="1839521"/>
            <a:ext cx="419100"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Box 11"/>
          <p:cNvSpPr txBox="1"/>
          <p:nvPr/>
        </p:nvSpPr>
        <p:spPr>
          <a:xfrm>
            <a:off x="214711" y="1488079"/>
            <a:ext cx="1355039" cy="923330"/>
          </a:xfrm>
          <a:prstGeom prst="rect">
            <a:avLst/>
          </a:prstGeom>
          <a:noFill/>
        </p:spPr>
        <p:txBody>
          <a:bodyPr wrap="square" rtlCol="0">
            <a:spAutoFit/>
          </a:bodyPr>
          <a:lstStyle/>
          <a:p>
            <a:r>
              <a:rPr lang="en-US" sz="1800" b="1" dirty="0"/>
              <a:t>Transaction</a:t>
            </a:r>
          </a:p>
          <a:p>
            <a:r>
              <a:rPr lang="en-US" sz="1800" b="1" dirty="0"/>
              <a:t> T mới</a:t>
            </a:r>
          </a:p>
        </p:txBody>
      </p:sp>
      <mc:AlternateContent xmlns:mc="http://schemas.openxmlformats.org/markup-compatibility/2006" xmlns:a14="http://schemas.microsoft.com/office/drawing/2010/main">
        <mc:Choice Requires="a14">
          <p:sp>
            <p:nvSpPr>
              <p:cNvPr id="13" name="TextBox 12"/>
              <p:cNvSpPr txBox="1"/>
              <p:nvPr/>
            </p:nvSpPr>
            <p:spPr>
              <a:xfrm>
                <a:off x="148604" y="2125437"/>
                <a:ext cx="1355039" cy="923330"/>
              </a:xfrm>
              <a:prstGeom prst="rect">
                <a:avLst/>
              </a:prstGeom>
              <a:noFill/>
            </p:spPr>
            <p:txBody>
              <a:bodyPr wrap="square" rtlCol="0">
                <a:spAutoFit/>
              </a:bodyPr>
              <a:lstStyle/>
              <a:p>
                <a:r>
                  <a:rPr lang="en-US" sz="1800" b="1" dirty="0"/>
                  <a:t>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oMath>
                </a14:m>
                <a:r>
                  <a:rPr lang="en-US" sz="1800" b="1"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198139" y="1690916"/>
                <a:ext cx="1806718" cy="369332"/>
              </a:xfrm>
              <a:prstGeom prst="rect">
                <a:avLst/>
              </a:prstGeom>
              <a:blipFill rotWithShape="0">
                <a:blip r:embed="rId2"/>
                <a:stretch>
                  <a:fillRect l="-3041" t="-8197" b="-24590"/>
                </a:stretch>
              </a:blipFill>
            </p:spPr>
            <p:txBody>
              <a:bodyPr/>
              <a:lstStyle/>
              <a:p>
                <a:r>
                  <a:rPr lang="en-US">
                    <a:noFill/>
                  </a:rPr>
                  <a:t> </a:t>
                </a:r>
              </a:p>
            </p:txBody>
          </p:sp>
        </mc:Fallback>
      </mc:AlternateContent>
      <p:sp>
        <p:nvSpPr>
          <p:cNvPr id="14" name="Right Arrow 13"/>
          <p:cNvSpPr/>
          <p:nvPr/>
        </p:nvSpPr>
        <p:spPr>
          <a:xfrm>
            <a:off x="3210775" y="1423073"/>
            <a:ext cx="419100"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p:nvSpPr>
        <p:spPr>
          <a:xfrm>
            <a:off x="3715600" y="1228076"/>
            <a:ext cx="1294966" cy="75743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16" name="TextBox 15"/>
              <p:cNvSpPr txBox="1"/>
              <p:nvPr/>
            </p:nvSpPr>
            <p:spPr>
              <a:xfrm>
                <a:off x="3847813" y="1344439"/>
                <a:ext cx="1162753" cy="784830"/>
              </a:xfrm>
              <a:prstGeom prst="rect">
                <a:avLst/>
              </a:prstGeom>
              <a:noFill/>
            </p:spPr>
            <p:txBody>
              <a:bodyPr wrap="square" rtlCol="0">
                <a:spAutoFit/>
              </a:bodyPr>
              <a:lstStyle/>
              <a:p>
                <a:r>
                  <a:rPr lang="en-US" sz="1500" b="1" dirty="0"/>
                  <a:t>Tính </a:t>
                </a:r>
                <a:r>
                  <a:rPr lang="en-US" sz="1500" b="1" dirty="0">
                    <a:solidFill>
                      <a:schemeClr val="accent2">
                        <a:lumMod val="50000"/>
                      </a:schemeClr>
                    </a:solidFill>
                  </a:rPr>
                  <a:t>me, </a:t>
                </a:r>
                <a:r>
                  <a:rPr lang="en-US" sz="1500" b="1" dirty="0" err="1">
                    <a:solidFill>
                      <a:schemeClr val="accent2">
                        <a:lumMod val="50000"/>
                      </a:schemeClr>
                    </a:solidFill>
                  </a:rPr>
                  <a:t>cs</a:t>
                </a:r>
                <a:r>
                  <a:rPr lang="en-US" sz="1500" b="1" dirty="0">
                    <a:solidFill>
                      <a:schemeClr val="accent2">
                        <a:lumMod val="50000"/>
                      </a:schemeClr>
                    </a:solidFill>
                  </a:rPr>
                  <a:t>,</a:t>
                </a:r>
              </a:p>
              <a:p>
                <a:r>
                  <a:rPr lang="en-US" sz="1500" b="1" dirty="0">
                    <a:solidFill>
                      <a:schemeClr val="accent2">
                        <a:lumMod val="50000"/>
                      </a:schemeClr>
                    </a:solidFill>
                  </a:rPr>
                  <a:t>r, </a:t>
                </a:r>
                <a14:m>
                  <m:oMath xmlns:m="http://schemas.openxmlformats.org/officeDocument/2006/math">
                    <m:sSub>
                      <m:sSubPr>
                        <m:ctrlPr>
                          <a:rPr lang="en-US" sz="1500" b="1" i="1">
                            <a:solidFill>
                              <a:schemeClr val="accent2">
                                <a:lumMod val="50000"/>
                              </a:schemeClr>
                            </a:solidFill>
                            <a:latin typeface="Cambria Math" panose="02040503050406030204" pitchFamily="18" charset="0"/>
                          </a:rPr>
                        </m:ctrlPr>
                      </m:sSubPr>
                      <m:e>
                        <m:r>
                          <a:rPr lang="en-US" sz="1500" b="1" i="1">
                            <a:solidFill>
                              <a:schemeClr val="accent2">
                                <a:lumMod val="50000"/>
                              </a:schemeClr>
                            </a:solidFill>
                            <a:latin typeface="Cambria Math" panose="02040503050406030204" pitchFamily="18" charset="0"/>
                          </a:rPr>
                          <m:t>𝒄</m:t>
                        </m:r>
                      </m:e>
                      <m:sub>
                        <m:r>
                          <a:rPr lang="en-US" sz="1500" b="1" i="1">
                            <a:solidFill>
                              <a:schemeClr val="accent2">
                                <a:lumMod val="50000"/>
                              </a:schemeClr>
                            </a:solidFill>
                            <a:latin typeface="Cambria Math" panose="02040503050406030204" pitchFamily="18" charset="0"/>
                          </a:rPr>
                          <m:t>𝒎𝒊𝒏</m:t>
                        </m:r>
                      </m:sub>
                    </m:sSub>
                  </m:oMath>
                </a14:m>
                <a:endParaRPr lang="en-US" sz="1500" b="1" dirty="0">
                  <a:solidFill>
                    <a:schemeClr val="accent2">
                      <a:lumMod val="50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130417" y="649585"/>
                <a:ext cx="1550337" cy="707886"/>
              </a:xfrm>
              <a:prstGeom prst="rect">
                <a:avLst/>
              </a:prstGeom>
              <a:blipFill rotWithShape="0">
                <a:blip r:embed="rId3"/>
                <a:stretch>
                  <a:fillRect l="-4331" t="-5172" r="-1575"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48604" y="2402436"/>
                <a:ext cx="1355039" cy="646331"/>
              </a:xfrm>
              <a:prstGeom prst="rect">
                <a:avLst/>
              </a:prstGeom>
              <a:noFill/>
            </p:spPr>
            <p:txBody>
              <a:bodyPr wrap="square" rtlCol="0">
                <a:spAutoFit/>
              </a:bodyPr>
              <a:lstStyle/>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𝑖</m:t>
                        </m:r>
                      </m:sub>
                    </m:sSub>
                  </m:oMath>
                </a14:m>
                <a:r>
                  <a:rPr lang="en-US" sz="1800" dirty="0"/>
                  <a:t> = {</a:t>
                </a:r>
                <a:r>
                  <a:rPr lang="en-US" sz="1800" dirty="0" err="1"/>
                  <a:t>A,C,E</a:t>
                </a:r>
                <a:r>
                  <a:rPr lang="en-US" sz="18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198139" y="2060248"/>
                <a:ext cx="1806718" cy="369332"/>
              </a:xfrm>
              <a:prstGeom prst="rect">
                <a:avLst/>
              </a:prstGeom>
              <a:blipFill rotWithShape="0">
                <a:blip r:embed="rId4"/>
                <a:stretch>
                  <a:fillRect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2" name="Content Placeholder 7"/>
              <p:cNvGraphicFramePr>
                <a:graphicFrameLocks noGrp="1"/>
              </p:cNvGraphicFramePr>
              <p:nvPr>
                <p:ph sz="half" idx="2"/>
                <p:extLst/>
              </p:nvPr>
            </p:nvGraphicFramePr>
            <p:xfrm>
              <a:off x="1569749" y="1117800"/>
              <a:ext cx="1544242" cy="2537460"/>
            </p:xfrm>
            <a:graphic>
              <a:graphicData uri="http://schemas.openxmlformats.org/drawingml/2006/table">
                <a:tbl>
                  <a:tblPr firstRow="1" bandRow="1">
                    <a:tableStyleId>{5C22544A-7EE6-4342-B048-85BDC9FD1C3A}</a:tableStyleId>
                  </a:tblPr>
                  <a:tblGrid>
                    <a:gridCol w="772121"/>
                    <a:gridCol w="772121"/>
                  </a:tblGrid>
                  <a:tr h="278130">
                    <a:tc>
                      <a:txBody>
                        <a:bodyPr/>
                        <a:lstStyle/>
                        <a:p>
                          <a:r>
                            <a:rPr lang="en-US" sz="1400" dirty="0" err="1" smtClean="0"/>
                            <a:t>Itemset</a:t>
                          </a:r>
                          <a:endParaRPr lang="en-US" sz="1400" dirty="0"/>
                        </a:p>
                      </a:txBody>
                      <a:tcPr marL="68580" marR="68580" marT="34290" marB="34290"/>
                    </a:tc>
                    <a:tc>
                      <a:txBody>
                        <a:bodyPr/>
                        <a:lstStyle/>
                        <a:p>
                          <a:r>
                            <a:rPr lang="en-US" sz="1400" dirty="0" err="1" smtClean="0"/>
                            <a:t>FCount</a:t>
                          </a:r>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oMath>
                            </m:oMathPara>
                          </a14:m>
                          <a:endParaRPr lang="en-US" sz="14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2</m:t>
                                    </m:r>
                                  </m:sub>
                                </m:sSub>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3</m:t>
                                    </m:r>
                                  </m:sub>
                                </m:sSub>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3</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4</m:t>
                                    </m:r>
                                  </m:sub>
                                </m:sSub>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4</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5</m:t>
                                    </m:r>
                                  </m:sub>
                                </m:sSub>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5</m:t>
                                    </m:r>
                                  </m:sub>
                                </m:sSub>
                              </m:oMath>
                            </m:oMathPara>
                          </a14:m>
                          <a:endParaRPr lang="en-US" sz="1400" dirty="0"/>
                        </a:p>
                      </a:txBody>
                      <a:tcPr marL="68580" marR="68580" marT="34290" marB="34290"/>
                    </a:tc>
                  </a:tr>
                  <a:tr h="2781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a:t>
                          </a:r>
                          <a14:m>
                            <m:oMath xmlns:m="http://schemas.openxmlformats.org/officeDocument/2006/math">
                              <m:r>
                                <a:rPr lang="en-US" sz="1400" i="1" smtClean="0">
                                  <a:latin typeface="Cambria Math" panose="02040503050406030204" pitchFamily="18" charset="0"/>
                                </a:rPr>
                                <m:t>…</m:t>
                              </m:r>
                            </m:oMath>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𝑘</m:t>
                                    </m:r>
                                  </m:sub>
                                </m:sSub>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𝑘</m:t>
                                    </m:r>
                                  </m:sub>
                                </m:sSub>
                              </m:oMath>
                            </m:oMathPara>
                          </a14:m>
                          <a:endParaRPr lang="en-US" sz="1400" dirty="0"/>
                        </a:p>
                      </a:txBody>
                      <a:tcPr marL="68580" marR="68580" marT="34290" marB="34290"/>
                    </a:tc>
                  </a:tr>
                </a:tbl>
              </a:graphicData>
            </a:graphic>
          </p:graphicFrame>
        </mc:Choice>
        <mc:Fallback xmlns="">
          <p:graphicFrame>
            <p:nvGraphicFramePr>
              <p:cNvPr id="32" name="Content Placeholder 7"/>
              <p:cNvGraphicFramePr>
                <a:graphicFrameLocks noGrp="1"/>
              </p:cNvGraphicFramePr>
              <p:nvPr>
                <p:ph sz="half" idx="2"/>
                <p:extLst>
                  <p:ext uri="{D42A27DB-BD31-4B8C-83A1-F6EECF244321}">
                    <p14:modId xmlns:p14="http://schemas.microsoft.com/office/powerpoint/2010/main" val="3802325149"/>
                  </p:ext>
                </p:extLst>
              </p:nvPr>
            </p:nvGraphicFramePr>
            <p:xfrm>
              <a:off x="2092999" y="347400"/>
              <a:ext cx="2058988" cy="3337560"/>
            </p:xfrm>
            <a:graphic>
              <a:graphicData uri="http://schemas.openxmlformats.org/drawingml/2006/table">
                <a:tbl>
                  <a:tblPr firstRow="1" bandRow="1">
                    <a:tableStyleId>{5C22544A-7EE6-4342-B048-85BDC9FD1C3A}</a:tableStyleId>
                  </a:tblPr>
                  <a:tblGrid>
                    <a:gridCol w="1029494"/>
                    <a:gridCol w="1029494"/>
                  </a:tblGrid>
                  <a:tr h="370840">
                    <a:tc>
                      <a:txBody>
                        <a:bodyPr/>
                        <a:lstStyle/>
                        <a:p>
                          <a:r>
                            <a:rPr lang="en-US" dirty="0" err="1" smtClean="0"/>
                            <a:t>Itemset</a:t>
                          </a:r>
                          <a:endParaRPr lang="en-US" dirty="0"/>
                        </a:p>
                      </a:txBody>
                      <a:tcPr/>
                    </a:tc>
                    <a:tc>
                      <a:txBody>
                        <a:bodyPr/>
                        <a:lstStyle/>
                        <a:p>
                          <a:r>
                            <a:rPr lang="en-US" dirty="0" err="1" smtClean="0"/>
                            <a:t>FCount</a:t>
                          </a:r>
                          <a:endParaRPr lang="en-US" dirty="0"/>
                        </a:p>
                      </a:txBody>
                      <a:tcPr/>
                    </a:tc>
                  </a:tr>
                  <a:tr h="370840">
                    <a:tc>
                      <a:txBody>
                        <a:bodyPr/>
                        <a:lstStyle/>
                        <a:p>
                          <a:endParaRPr lang="en-US"/>
                        </a:p>
                      </a:txBody>
                      <a:tcPr>
                        <a:blipFill rotWithShape="0">
                          <a:blip r:embed="rId5"/>
                          <a:stretch>
                            <a:fillRect l="-588" t="-108197" r="-101765" b="-703279"/>
                          </a:stretch>
                        </a:blipFill>
                      </a:tcPr>
                    </a:tc>
                    <a:tc>
                      <a:txBody>
                        <a:bodyPr/>
                        <a:lstStyle/>
                        <a:p>
                          <a:endParaRPr lang="en-US"/>
                        </a:p>
                      </a:txBody>
                      <a:tcPr>
                        <a:blipFill rotWithShape="0">
                          <a:blip r:embed="rId5"/>
                          <a:stretch>
                            <a:fillRect l="-101183" t="-108197" r="-2367" b="-703279"/>
                          </a:stretch>
                        </a:blipFill>
                      </a:tcPr>
                    </a:tc>
                  </a:tr>
                  <a:tr h="370840">
                    <a:tc>
                      <a:txBody>
                        <a:bodyPr/>
                        <a:lstStyle/>
                        <a:p>
                          <a:endParaRPr lang="en-US"/>
                        </a:p>
                      </a:txBody>
                      <a:tcPr>
                        <a:blipFill rotWithShape="0">
                          <a:blip r:embed="rId5"/>
                          <a:stretch>
                            <a:fillRect l="-588" t="-208197" r="-101765" b="-603279"/>
                          </a:stretch>
                        </a:blipFill>
                      </a:tcPr>
                    </a:tc>
                    <a:tc>
                      <a:txBody>
                        <a:bodyPr/>
                        <a:lstStyle/>
                        <a:p>
                          <a:endParaRPr lang="en-US"/>
                        </a:p>
                      </a:txBody>
                      <a:tcPr>
                        <a:blipFill rotWithShape="0">
                          <a:blip r:embed="rId5"/>
                          <a:stretch>
                            <a:fillRect l="-101183" t="-208197" r="-2367" b="-603279"/>
                          </a:stretch>
                        </a:blipFill>
                      </a:tcPr>
                    </a:tc>
                  </a:tr>
                  <a:tr h="370840">
                    <a:tc>
                      <a:txBody>
                        <a:bodyPr/>
                        <a:lstStyle/>
                        <a:p>
                          <a:endParaRPr lang="en-US"/>
                        </a:p>
                      </a:txBody>
                      <a:tcPr>
                        <a:blipFill rotWithShape="0">
                          <a:blip r:embed="rId5"/>
                          <a:stretch>
                            <a:fillRect l="-588" t="-308197" r="-101765" b="-503279"/>
                          </a:stretch>
                        </a:blipFill>
                      </a:tcPr>
                    </a:tc>
                    <a:tc>
                      <a:txBody>
                        <a:bodyPr/>
                        <a:lstStyle/>
                        <a:p>
                          <a:endParaRPr lang="en-US"/>
                        </a:p>
                      </a:txBody>
                      <a:tcPr>
                        <a:blipFill rotWithShape="0">
                          <a:blip r:embed="rId5"/>
                          <a:stretch>
                            <a:fillRect l="-101183" t="-308197" r="-2367" b="-503279"/>
                          </a:stretch>
                        </a:blipFill>
                      </a:tcPr>
                    </a:tc>
                  </a:tr>
                  <a:tr h="370840">
                    <a:tc>
                      <a:txBody>
                        <a:bodyPr/>
                        <a:lstStyle/>
                        <a:p>
                          <a:endParaRPr lang="en-US"/>
                        </a:p>
                      </a:txBody>
                      <a:tcPr>
                        <a:blipFill rotWithShape="0">
                          <a:blip r:embed="rId5"/>
                          <a:stretch>
                            <a:fillRect l="-588" t="-408197" r="-101765" b="-403279"/>
                          </a:stretch>
                        </a:blipFill>
                      </a:tcPr>
                    </a:tc>
                    <a:tc>
                      <a:txBody>
                        <a:bodyPr/>
                        <a:lstStyle/>
                        <a:p>
                          <a:endParaRPr lang="en-US"/>
                        </a:p>
                      </a:txBody>
                      <a:tcPr>
                        <a:blipFill rotWithShape="0">
                          <a:blip r:embed="rId5"/>
                          <a:stretch>
                            <a:fillRect l="-101183" t="-408197" r="-2367" b="-403279"/>
                          </a:stretch>
                        </a:blipFill>
                      </a:tcPr>
                    </a:tc>
                  </a:tr>
                  <a:tr h="370840">
                    <a:tc>
                      <a:txBody>
                        <a:bodyPr/>
                        <a:lstStyle/>
                        <a:p>
                          <a:endParaRPr lang="en-US"/>
                        </a:p>
                      </a:txBody>
                      <a:tcPr>
                        <a:blipFill rotWithShape="0">
                          <a:blip r:embed="rId5"/>
                          <a:stretch>
                            <a:fillRect l="-588" t="-508197" r="-101765" b="-303279"/>
                          </a:stretch>
                        </a:blipFill>
                      </a:tcPr>
                    </a:tc>
                    <a:tc>
                      <a:txBody>
                        <a:bodyPr/>
                        <a:lstStyle/>
                        <a:p>
                          <a:endParaRPr lang="en-US"/>
                        </a:p>
                      </a:txBody>
                      <a:tcPr>
                        <a:blipFill rotWithShape="0">
                          <a:blip r:embed="rId5"/>
                          <a:stretch>
                            <a:fillRect l="-101183" t="-508197" r="-2367" b="-303279"/>
                          </a:stretch>
                        </a:blipFill>
                      </a:tcPr>
                    </a:tc>
                  </a:tr>
                  <a:tr h="370840">
                    <a:tc>
                      <a:txBody>
                        <a:bodyPr/>
                        <a:lstStyle/>
                        <a:p>
                          <a:endParaRPr lang="en-US"/>
                        </a:p>
                      </a:txBody>
                      <a:tcPr>
                        <a:blipFill rotWithShape="0">
                          <a:blip r:embed="rId5"/>
                          <a:stretch>
                            <a:fillRect l="-588" t="-608197" r="-101765" b="-203279"/>
                          </a:stretch>
                        </a:blipFill>
                      </a:tcPr>
                    </a:tc>
                    <a:tc>
                      <a:txBody>
                        <a:bodyPr/>
                        <a:lstStyle/>
                        <a:p>
                          <a:endParaRPr lang="en-US"/>
                        </a:p>
                      </a:txBody>
                      <a:tcPr>
                        <a:blipFill rotWithShape="0">
                          <a:blip r:embed="rId5"/>
                          <a:stretch>
                            <a:fillRect l="-101183" t="-608197" r="-2367" b="-203279"/>
                          </a:stretch>
                        </a:blipFill>
                      </a:tcPr>
                    </a:tc>
                  </a:tr>
                  <a:tr h="370840">
                    <a:tc>
                      <a:txBody>
                        <a:bodyPr/>
                        <a:lstStyle/>
                        <a:p>
                          <a:endParaRPr lang="en-US"/>
                        </a:p>
                      </a:txBody>
                      <a:tcPr>
                        <a:blipFill rotWithShape="0">
                          <a:blip r:embed="rId5"/>
                          <a:stretch>
                            <a:fillRect l="-588" t="-708197" r="-101765" b="-103279"/>
                          </a:stretch>
                        </a:blipFill>
                      </a:tcPr>
                    </a:tc>
                    <a:tc>
                      <a:txBody>
                        <a:bodyPr/>
                        <a:lstStyle/>
                        <a:p>
                          <a:endParaRPr lang="en-US"/>
                        </a:p>
                      </a:txBody>
                      <a:tcPr>
                        <a:blipFill rotWithShape="0">
                          <a:blip r:embed="rId5"/>
                          <a:stretch>
                            <a:fillRect l="-101183" t="-708197" r="-2367" b="-103279"/>
                          </a:stretch>
                        </a:blipFill>
                      </a:tcPr>
                    </a:tc>
                  </a:tr>
                  <a:tr h="370840">
                    <a:tc>
                      <a:txBody>
                        <a:bodyPr/>
                        <a:lstStyle/>
                        <a:p>
                          <a:endParaRPr lang="en-US"/>
                        </a:p>
                      </a:txBody>
                      <a:tcPr>
                        <a:blipFill rotWithShape="0">
                          <a:blip r:embed="rId5"/>
                          <a:stretch>
                            <a:fillRect l="-588" t="-808197" r="-101765" b="-3279"/>
                          </a:stretch>
                        </a:blipFill>
                      </a:tcPr>
                    </a:tc>
                    <a:tc>
                      <a:txBody>
                        <a:bodyPr/>
                        <a:lstStyle/>
                        <a:p>
                          <a:endParaRPr lang="en-US"/>
                        </a:p>
                      </a:txBody>
                      <a:tcPr>
                        <a:blipFill rotWithShape="0">
                          <a:blip r:embed="rId5"/>
                          <a:stretch>
                            <a:fillRect l="-101183" t="-808197" r="-2367"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3" name="Content Placeholder 7"/>
              <p:cNvGraphicFramePr>
                <a:graphicFrameLocks noGrp="1"/>
              </p:cNvGraphicFramePr>
              <p:nvPr>
                <p:ph sz="half" idx="2"/>
                <p:extLst/>
              </p:nvPr>
            </p:nvGraphicFramePr>
            <p:xfrm>
              <a:off x="1569749" y="1054411"/>
              <a:ext cx="1544242" cy="2537460"/>
            </p:xfrm>
            <a:graphic>
              <a:graphicData uri="http://schemas.openxmlformats.org/drawingml/2006/table">
                <a:tbl>
                  <a:tblPr firstRow="1" bandRow="1">
                    <a:tableStyleId>{5C22544A-7EE6-4342-B048-85BDC9FD1C3A}</a:tableStyleId>
                  </a:tblPr>
                  <a:tblGrid>
                    <a:gridCol w="772121"/>
                    <a:gridCol w="772121"/>
                  </a:tblGrid>
                  <a:tr h="278130">
                    <a:tc>
                      <a:txBody>
                        <a:bodyPr/>
                        <a:lstStyle/>
                        <a:p>
                          <a:r>
                            <a:rPr lang="en-US" sz="1400" dirty="0" err="1" smtClean="0"/>
                            <a:t>Itemset</a:t>
                          </a:r>
                          <a:endParaRPr lang="en-US" sz="1400" dirty="0"/>
                        </a:p>
                      </a:txBody>
                      <a:tcPr marL="68580" marR="68580" marT="34290" marB="34290"/>
                    </a:tc>
                    <a:tc>
                      <a:txBody>
                        <a:bodyPr/>
                        <a:lstStyle/>
                        <a:p>
                          <a:r>
                            <a:rPr lang="en-US" sz="1400" dirty="0" err="1" smtClean="0"/>
                            <a:t>fcount</a:t>
                          </a:r>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r>
                                  <a:rPr lang="en-US" sz="1400" i="1" smtClean="0">
                                    <a:solidFill>
                                      <a:srgbClr val="FF0000"/>
                                    </a:solidFill>
                                    <a:latin typeface="Cambria Math" panose="02040503050406030204" pitchFamily="18" charset="0"/>
                                  </a:rPr>
                                  <m:t>𝐴</m:t>
                                </m:r>
                                <m:r>
                                  <a:rPr lang="en-US" sz="1400" b="0" i="1" smtClean="0">
                                    <a:solidFill>
                                      <a:srgbClr val="FF0000"/>
                                    </a:solidFill>
                                    <a:latin typeface="Cambria Math" panose="02040503050406030204" pitchFamily="18" charset="0"/>
                                  </a:rPr>
                                  <m:t>}</m:t>
                                </m:r>
                              </m:oMath>
                            </m:oMathPara>
                          </a14:m>
                          <a:endParaRPr lang="en-US" sz="1400" dirty="0">
                            <a:solidFill>
                              <a:srgbClr val="FF0000"/>
                            </a:solidFill>
                          </a:endParaRPr>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𝐵</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𝐵</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r>
                                  <a:rPr lang="en-US" sz="1400" i="1" smtClean="0">
                                    <a:solidFill>
                                      <a:srgbClr val="FF0000"/>
                                    </a:solidFill>
                                    <a:latin typeface="Cambria Math" panose="02040503050406030204" pitchFamily="18" charset="0"/>
                                  </a:rPr>
                                  <m:t>𝐶</m:t>
                                </m:r>
                                <m:r>
                                  <a:rPr lang="en-US" sz="1400" b="0" i="1" smtClean="0">
                                    <a:solidFill>
                                      <a:srgbClr val="FF0000"/>
                                    </a:solidFill>
                                    <a:latin typeface="Cambria Math" panose="02040503050406030204" pitchFamily="18" charset="0"/>
                                  </a:rPr>
                                  <m:t>}</m:t>
                                </m:r>
                              </m:oMath>
                            </m:oMathPara>
                          </a14:m>
                          <a:endParaRPr lang="en-US" sz="1400" dirty="0">
                            <a:solidFill>
                              <a:srgbClr val="FF000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𝐴</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𝐶</m:t>
                                </m:r>
                                <m:r>
                                  <a:rPr lang="en-US" sz="1400" b="0" i="1" smtClean="0">
                                    <a:solidFill>
                                      <a:srgbClr val="FF0000"/>
                                    </a:solidFill>
                                    <a:latin typeface="Cambria Math" panose="02040503050406030204" pitchFamily="18" charset="0"/>
                                  </a:rPr>
                                  <m:t>}</m:t>
                                </m:r>
                              </m:oMath>
                            </m:oMathPara>
                          </a14:m>
                          <a:endParaRPr lang="en-US" sz="1400" dirty="0">
                            <a:solidFill>
                              <a:srgbClr val="FF000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𝐴𝐷</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𝐷</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𝐵</m:t>
                                </m:r>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𝐵𝐶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𝐶𝐷</m:t>
                                    </m:r>
                                  </m:sub>
                                </m:sSub>
                              </m:oMath>
                            </m:oMathPara>
                          </a14:m>
                          <a:endParaRPr lang="en-US" sz="1400" dirty="0"/>
                        </a:p>
                      </a:txBody>
                      <a:tcPr marL="68580" marR="68580" marT="34290" marB="34290"/>
                    </a:tc>
                  </a:tr>
                </a:tbl>
              </a:graphicData>
            </a:graphic>
          </p:graphicFrame>
        </mc:Choice>
        <mc:Fallback xmlns="">
          <p:graphicFrame>
            <p:nvGraphicFramePr>
              <p:cNvPr id="33" name="Content Placeholder 7"/>
              <p:cNvGraphicFramePr>
                <a:graphicFrameLocks noGrp="1"/>
              </p:cNvGraphicFramePr>
              <p:nvPr>
                <p:ph sz="half" idx="2"/>
                <p:extLst>
                  <p:ext uri="{D42A27DB-BD31-4B8C-83A1-F6EECF244321}">
                    <p14:modId xmlns:p14="http://schemas.microsoft.com/office/powerpoint/2010/main" val="2465718890"/>
                  </p:ext>
                </p:extLst>
              </p:nvPr>
            </p:nvGraphicFramePr>
            <p:xfrm>
              <a:off x="2092999" y="262881"/>
              <a:ext cx="2058988" cy="3337560"/>
            </p:xfrm>
            <a:graphic>
              <a:graphicData uri="http://schemas.openxmlformats.org/drawingml/2006/table">
                <a:tbl>
                  <a:tblPr firstRow="1" bandRow="1">
                    <a:tableStyleId>{5C22544A-7EE6-4342-B048-85BDC9FD1C3A}</a:tableStyleId>
                  </a:tblPr>
                  <a:tblGrid>
                    <a:gridCol w="1029494"/>
                    <a:gridCol w="1029494"/>
                  </a:tblGrid>
                  <a:tr h="370840">
                    <a:tc>
                      <a:txBody>
                        <a:bodyPr/>
                        <a:lstStyle/>
                        <a:p>
                          <a:r>
                            <a:rPr lang="en-US" dirty="0" err="1" smtClean="0"/>
                            <a:t>Itemset</a:t>
                          </a:r>
                          <a:endParaRPr lang="en-US" dirty="0"/>
                        </a:p>
                      </a:txBody>
                      <a:tcPr/>
                    </a:tc>
                    <a:tc>
                      <a:txBody>
                        <a:bodyPr/>
                        <a:lstStyle/>
                        <a:p>
                          <a:r>
                            <a:rPr lang="en-US" dirty="0" err="1" smtClean="0"/>
                            <a:t>fcount</a:t>
                          </a:r>
                          <a:endParaRPr lang="en-US" dirty="0"/>
                        </a:p>
                      </a:txBody>
                      <a:tcPr/>
                    </a:tc>
                  </a:tr>
                  <a:tr h="370840">
                    <a:tc>
                      <a:txBody>
                        <a:bodyPr/>
                        <a:lstStyle/>
                        <a:p>
                          <a:endParaRPr lang="en-US"/>
                        </a:p>
                      </a:txBody>
                      <a:tcPr>
                        <a:blipFill rotWithShape="0">
                          <a:blip r:embed="rId6"/>
                          <a:stretch>
                            <a:fillRect l="-588" t="-108197" r="-101765" b="-713115"/>
                          </a:stretch>
                        </a:blipFill>
                      </a:tcPr>
                    </a:tc>
                    <a:tc>
                      <a:txBody>
                        <a:bodyPr/>
                        <a:lstStyle/>
                        <a:p>
                          <a:endParaRPr lang="en-US"/>
                        </a:p>
                      </a:txBody>
                      <a:tcPr>
                        <a:blipFill rotWithShape="0">
                          <a:blip r:embed="rId6"/>
                          <a:stretch>
                            <a:fillRect l="-101183" t="-108197" r="-2367" b="-713115"/>
                          </a:stretch>
                        </a:blipFill>
                      </a:tcPr>
                    </a:tc>
                  </a:tr>
                  <a:tr h="370840">
                    <a:tc>
                      <a:txBody>
                        <a:bodyPr/>
                        <a:lstStyle/>
                        <a:p>
                          <a:endParaRPr lang="en-US"/>
                        </a:p>
                      </a:txBody>
                      <a:tcPr>
                        <a:blipFill rotWithShape="0">
                          <a:blip r:embed="rId6"/>
                          <a:stretch>
                            <a:fillRect l="-588" t="-208197" r="-101765" b="-613115"/>
                          </a:stretch>
                        </a:blipFill>
                      </a:tcPr>
                    </a:tc>
                    <a:tc>
                      <a:txBody>
                        <a:bodyPr/>
                        <a:lstStyle/>
                        <a:p>
                          <a:endParaRPr lang="en-US"/>
                        </a:p>
                      </a:txBody>
                      <a:tcPr>
                        <a:blipFill rotWithShape="0">
                          <a:blip r:embed="rId6"/>
                          <a:stretch>
                            <a:fillRect l="-101183" t="-208197" r="-2367" b="-613115"/>
                          </a:stretch>
                        </a:blipFill>
                      </a:tcPr>
                    </a:tc>
                  </a:tr>
                  <a:tr h="370840">
                    <a:tc>
                      <a:txBody>
                        <a:bodyPr/>
                        <a:lstStyle/>
                        <a:p>
                          <a:endParaRPr lang="en-US"/>
                        </a:p>
                      </a:txBody>
                      <a:tcPr>
                        <a:blipFill rotWithShape="0">
                          <a:blip r:embed="rId6"/>
                          <a:stretch>
                            <a:fillRect l="-588" t="-308197" r="-101765" b="-513115"/>
                          </a:stretch>
                        </a:blipFill>
                      </a:tcPr>
                    </a:tc>
                    <a:tc>
                      <a:txBody>
                        <a:bodyPr/>
                        <a:lstStyle/>
                        <a:p>
                          <a:endParaRPr lang="en-US"/>
                        </a:p>
                      </a:txBody>
                      <a:tcPr>
                        <a:blipFill rotWithShape="0">
                          <a:blip r:embed="rId6"/>
                          <a:stretch>
                            <a:fillRect l="-101183" t="-308197" r="-2367" b="-513115"/>
                          </a:stretch>
                        </a:blipFill>
                      </a:tcPr>
                    </a:tc>
                  </a:tr>
                  <a:tr h="370840">
                    <a:tc>
                      <a:txBody>
                        <a:bodyPr/>
                        <a:lstStyle/>
                        <a:p>
                          <a:endParaRPr lang="en-US"/>
                        </a:p>
                      </a:txBody>
                      <a:tcPr>
                        <a:blipFill rotWithShape="0">
                          <a:blip r:embed="rId6"/>
                          <a:stretch>
                            <a:fillRect l="-588" t="-415000" r="-101765" b="-421667"/>
                          </a:stretch>
                        </a:blipFill>
                      </a:tcPr>
                    </a:tc>
                    <a:tc>
                      <a:txBody>
                        <a:bodyPr/>
                        <a:lstStyle/>
                        <a:p>
                          <a:endParaRPr lang="en-US"/>
                        </a:p>
                      </a:txBody>
                      <a:tcPr>
                        <a:blipFill rotWithShape="0">
                          <a:blip r:embed="rId6"/>
                          <a:stretch>
                            <a:fillRect l="-101183" t="-415000" r="-2367" b="-421667"/>
                          </a:stretch>
                        </a:blipFill>
                      </a:tcPr>
                    </a:tc>
                  </a:tr>
                  <a:tr h="370840">
                    <a:tc>
                      <a:txBody>
                        <a:bodyPr/>
                        <a:lstStyle/>
                        <a:p>
                          <a:endParaRPr lang="en-US"/>
                        </a:p>
                      </a:txBody>
                      <a:tcPr>
                        <a:blipFill rotWithShape="0">
                          <a:blip r:embed="rId6"/>
                          <a:stretch>
                            <a:fillRect l="-588" t="-506557" r="-101765" b="-314754"/>
                          </a:stretch>
                        </a:blipFill>
                      </a:tcPr>
                    </a:tc>
                    <a:tc>
                      <a:txBody>
                        <a:bodyPr/>
                        <a:lstStyle/>
                        <a:p>
                          <a:endParaRPr lang="en-US"/>
                        </a:p>
                      </a:txBody>
                      <a:tcPr>
                        <a:blipFill rotWithShape="0">
                          <a:blip r:embed="rId6"/>
                          <a:stretch>
                            <a:fillRect l="-101183" t="-506557" r="-2367" b="-314754"/>
                          </a:stretch>
                        </a:blipFill>
                      </a:tcPr>
                    </a:tc>
                  </a:tr>
                  <a:tr h="370840">
                    <a:tc>
                      <a:txBody>
                        <a:bodyPr/>
                        <a:lstStyle/>
                        <a:p>
                          <a:endParaRPr lang="en-US"/>
                        </a:p>
                      </a:txBody>
                      <a:tcPr>
                        <a:blipFill rotWithShape="0">
                          <a:blip r:embed="rId6"/>
                          <a:stretch>
                            <a:fillRect l="-588" t="-606557" r="-101765" b="-214754"/>
                          </a:stretch>
                        </a:blipFill>
                      </a:tcPr>
                    </a:tc>
                    <a:tc>
                      <a:txBody>
                        <a:bodyPr/>
                        <a:lstStyle/>
                        <a:p>
                          <a:endParaRPr lang="en-US"/>
                        </a:p>
                      </a:txBody>
                      <a:tcPr>
                        <a:blipFill rotWithShape="0">
                          <a:blip r:embed="rId6"/>
                          <a:stretch>
                            <a:fillRect l="-101183" t="-606557" r="-2367" b="-214754"/>
                          </a:stretch>
                        </a:blipFill>
                      </a:tcPr>
                    </a:tc>
                  </a:tr>
                  <a:tr h="370840">
                    <a:tc>
                      <a:txBody>
                        <a:bodyPr/>
                        <a:lstStyle/>
                        <a:p>
                          <a:endParaRPr lang="en-US"/>
                        </a:p>
                      </a:txBody>
                      <a:tcPr>
                        <a:blipFill rotWithShape="0">
                          <a:blip r:embed="rId6"/>
                          <a:stretch>
                            <a:fillRect l="-588" t="-706557" r="-101765" b="-114754"/>
                          </a:stretch>
                        </a:blipFill>
                      </a:tcPr>
                    </a:tc>
                    <a:tc>
                      <a:txBody>
                        <a:bodyPr/>
                        <a:lstStyle/>
                        <a:p>
                          <a:endParaRPr lang="en-US"/>
                        </a:p>
                      </a:txBody>
                      <a:tcPr>
                        <a:blipFill rotWithShape="0">
                          <a:blip r:embed="rId6"/>
                          <a:stretch>
                            <a:fillRect l="-101183" t="-706557" r="-2367" b="-114754"/>
                          </a:stretch>
                        </a:blipFill>
                      </a:tcPr>
                    </a:tc>
                  </a:tr>
                  <a:tr h="370840">
                    <a:tc>
                      <a:txBody>
                        <a:bodyPr/>
                        <a:lstStyle/>
                        <a:p>
                          <a:endParaRPr lang="en-US"/>
                        </a:p>
                      </a:txBody>
                      <a:tcPr>
                        <a:blipFill rotWithShape="0">
                          <a:blip r:embed="rId6"/>
                          <a:stretch>
                            <a:fillRect l="-588" t="-806557" r="-101765" b="-14754"/>
                          </a:stretch>
                        </a:blipFill>
                      </a:tcPr>
                    </a:tc>
                    <a:tc>
                      <a:txBody>
                        <a:bodyPr/>
                        <a:lstStyle/>
                        <a:p>
                          <a:endParaRPr lang="en-US"/>
                        </a:p>
                      </a:txBody>
                      <a:tcPr>
                        <a:blipFill rotWithShape="0">
                          <a:blip r:embed="rId6"/>
                          <a:stretch>
                            <a:fillRect l="-101183" t="-806557" r="-2367" b="-14754"/>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1706506" y="2982563"/>
                <a:ext cx="2775346" cy="2031325"/>
              </a:xfrm>
              <a:prstGeom prst="rect">
                <a:avLst/>
              </a:prstGeom>
              <a:noFill/>
            </p:spPr>
            <p:txBody>
              <a:bodyPr wrap="square" rtlCol="0">
                <a:spAutoFit/>
              </a:bodyPr>
              <a:lstStyle/>
              <a:p>
                <a:r>
                  <a:rPr lang="en-US" sz="1800" b="1" dirty="0"/>
                  <a:t>r</a:t>
                </a:r>
                <a:r>
                  <a:rPr lang="en-US" sz="1800" dirty="0"/>
                  <a:t>: số </a:t>
                </a:r>
                <a:r>
                  <a:rPr lang="en-US" sz="1800" dirty="0" err="1"/>
                  <a:t>itemset</a:t>
                </a:r>
                <a:r>
                  <a:rPr lang="en-US" sz="1800" dirty="0"/>
                  <a:t> vừa được cập nhật</a:t>
                </a:r>
              </a:p>
              <a:p>
                <a14:m>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𝒄</m:t>
                        </m:r>
                      </m:e>
                      <m:sub>
                        <m:r>
                          <a:rPr lang="en-US" sz="1800" b="1" i="1">
                            <a:latin typeface="Cambria Math" panose="02040503050406030204" pitchFamily="18" charset="0"/>
                          </a:rPr>
                          <m:t>𝒎𝒊𝒏</m:t>
                        </m:r>
                      </m:sub>
                    </m:sSub>
                    <m:r>
                      <a:rPr lang="en-US" sz="1800" i="1">
                        <a:latin typeface="Cambria Math" panose="02040503050406030204" pitchFamily="18" charset="0"/>
                      </a:rPr>
                      <m:t>:</m:t>
                    </m:r>
                  </m:oMath>
                </a14:m>
                <a:r>
                  <a:rPr lang="en-US" sz="1800" dirty="0"/>
                  <a:t> fcount nhỏ nhất</a:t>
                </a:r>
              </a:p>
              <a:p>
                <a:r>
                  <a:rPr lang="en-US" sz="1800" b="1" dirty="0"/>
                  <a:t>me</a:t>
                </a:r>
                <a:r>
                  <a:rPr lang="en-US" sz="1800" dirty="0"/>
                  <a:t>: số lượng entries có </a:t>
                </a:r>
                <a:r>
                  <a:rPr lang="en-US" sz="1800" dirty="0" err="1"/>
                  <a:t>fcount</a:t>
                </a:r>
                <a:r>
                  <a:rPr lang="en-US" sz="1800" dirty="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oMath>
                </a14:m>
                <a:endParaRPr lang="en-US" sz="1800" dirty="0"/>
              </a:p>
              <a:p>
                <a:r>
                  <a:rPr lang="en-US" sz="1800" b="1" dirty="0" err="1"/>
                  <a:t>cs</a:t>
                </a:r>
                <a:r>
                  <a:rPr lang="en-US" sz="1800" dirty="0"/>
                  <a:t> =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𝐿</m:t>
                        </m:r>
                      </m:sup>
                    </m:sSup>
                    <m:r>
                      <a:rPr lang="en-US" sz="1800" i="1">
                        <a:latin typeface="Cambria Math" panose="02040503050406030204" pitchFamily="18" charset="0"/>
                      </a:rPr>
                      <m:t>−1−</m:t>
                    </m:r>
                    <m:r>
                      <a:rPr lang="en-US" sz="1800" i="1">
                        <a:latin typeface="Cambria Math" panose="02040503050406030204" pitchFamily="18" charset="0"/>
                      </a:rPr>
                      <m:t>𝑟</m:t>
                    </m:r>
                    <m:r>
                      <a:rPr lang="en-US" sz="1800">
                        <a:latin typeface="Cambria Math" panose="02040503050406030204" pitchFamily="18" charset="0"/>
                      </a:rPr>
                      <m:t>:</m:t>
                    </m:r>
                  </m:oMath>
                </a14:m>
                <a:r>
                  <a:rPr lang="en-US" sz="1800" dirty="0"/>
                  <a:t> tập ứng viên</a:t>
                </a:r>
              </a:p>
            </p:txBody>
          </p:sp>
        </mc:Choice>
        <mc:Fallback xmlns="">
          <p:sp>
            <p:nvSpPr>
              <p:cNvPr id="5" name="TextBox 4"/>
              <p:cNvSpPr txBox="1">
                <a:spLocks noRot="1" noChangeAspect="1" noMove="1" noResize="1" noEditPoints="1" noAdjustHandles="1" noChangeArrowheads="1" noChangeShapeType="1" noTextEdit="1"/>
              </p:cNvSpPr>
              <p:nvPr/>
            </p:nvSpPr>
            <p:spPr>
              <a:xfrm>
                <a:off x="-2275342" y="2833750"/>
                <a:ext cx="3700461" cy="1200329"/>
              </a:xfrm>
              <a:prstGeom prst="rect">
                <a:avLst/>
              </a:prstGeom>
              <a:blipFill rotWithShape="0">
                <a:blip r:embed="rId7"/>
                <a:stretch>
                  <a:fillRect l="-1483" t="-3046" b="-7107"/>
                </a:stretch>
              </a:blipFill>
            </p:spPr>
            <p:txBody>
              <a:bodyPr/>
              <a:lstStyle/>
              <a:p>
                <a:r>
                  <a:rPr lang="en-US">
                    <a:noFill/>
                  </a:rPr>
                  <a:t> </a:t>
                </a:r>
              </a:p>
            </p:txBody>
          </p:sp>
        </mc:Fallback>
      </mc:AlternateContent>
      <p:sp>
        <p:nvSpPr>
          <p:cNvPr id="34" name="Right Arrow 33"/>
          <p:cNvSpPr/>
          <p:nvPr/>
        </p:nvSpPr>
        <p:spPr>
          <a:xfrm>
            <a:off x="5147544" y="1422522"/>
            <a:ext cx="767481"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7" name="TextBox 6"/>
              <p:cNvSpPr txBox="1"/>
              <p:nvPr/>
            </p:nvSpPr>
            <p:spPr>
              <a:xfrm>
                <a:off x="5096291" y="1145523"/>
                <a:ext cx="975121"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𝑚𝑒</m:t>
                      </m:r>
                      <m:r>
                        <a:rPr lang="en-US" sz="1800" i="1">
                          <a:latin typeface="Cambria Math" panose="02040503050406030204" pitchFamily="18" charset="0"/>
                        </a:rPr>
                        <m:t>≥</m:t>
                      </m:r>
                      <m:r>
                        <a:rPr lang="en-US" sz="1800" i="1">
                          <a:latin typeface="Cambria Math" panose="02040503050406030204" pitchFamily="18" charset="0"/>
                        </a:rPr>
                        <m:t>𝑐𝑠</m:t>
                      </m:r>
                    </m:oMath>
                  </m:oMathPara>
                </a14:m>
                <a:endParaRPr lang="en-US" sz="1800" dirty="0"/>
              </a:p>
            </p:txBody>
          </p:sp>
        </mc:Choice>
        <mc:Fallback xmlns="">
          <p:sp>
            <p:nvSpPr>
              <p:cNvPr id="7" name="TextBox 6"/>
              <p:cNvSpPr txBox="1">
                <a:spLocks noRot="1" noChangeAspect="1" noMove="1" noResize="1" noEditPoints="1" noAdjustHandles="1" noChangeArrowheads="1" noChangeShapeType="1" noTextEdit="1"/>
              </p:cNvSpPr>
              <p:nvPr/>
            </p:nvSpPr>
            <p:spPr>
              <a:xfrm>
                <a:off x="6795054" y="384364"/>
                <a:ext cx="1300161" cy="369332"/>
              </a:xfrm>
              <a:prstGeom prst="rect">
                <a:avLst/>
              </a:prstGeom>
              <a:blipFill rotWithShape="0">
                <a:blip r:embed="rId8"/>
                <a:stretch>
                  <a:fillRect/>
                </a:stretch>
              </a:blipFill>
            </p:spPr>
            <p:txBody>
              <a:bodyPr/>
              <a:lstStyle/>
              <a:p>
                <a:r>
                  <a:rPr lang="en-US">
                    <a:noFill/>
                  </a:rPr>
                  <a:t> </a:t>
                </a:r>
              </a:p>
            </p:txBody>
          </p:sp>
        </mc:Fallback>
      </mc:AlternateContent>
      <p:sp>
        <p:nvSpPr>
          <p:cNvPr id="36" name="Rectangle 35"/>
          <p:cNvSpPr/>
          <p:nvPr/>
        </p:nvSpPr>
        <p:spPr>
          <a:xfrm>
            <a:off x="6246963" y="1182305"/>
            <a:ext cx="1813511" cy="75743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800"/>
          </a:p>
        </p:txBody>
      </p:sp>
      <p:sp>
        <p:nvSpPr>
          <p:cNvPr id="37" name="TextBox 36"/>
          <p:cNvSpPr txBox="1"/>
          <p:nvPr/>
        </p:nvSpPr>
        <p:spPr>
          <a:xfrm>
            <a:off x="6313069" y="1308607"/>
            <a:ext cx="1837232" cy="553998"/>
          </a:xfrm>
          <a:prstGeom prst="rect">
            <a:avLst/>
          </a:prstGeom>
          <a:noFill/>
        </p:spPr>
        <p:txBody>
          <a:bodyPr wrap="square" rtlCol="0">
            <a:spAutoFit/>
          </a:bodyPr>
          <a:lstStyle/>
          <a:p>
            <a:r>
              <a:rPr lang="en-US" sz="1500" b="1" dirty="0"/>
              <a:t>Phát sinh tất cả tập ứng viên</a:t>
            </a:r>
            <a:endParaRPr lang="en-US" sz="1500" b="1" dirty="0">
              <a:solidFill>
                <a:schemeClr val="accent2">
                  <a:lumMod val="50000"/>
                </a:schemeClr>
              </a:solidFill>
            </a:endParaRPr>
          </a:p>
        </p:txBody>
      </p:sp>
      <p:sp>
        <p:nvSpPr>
          <p:cNvPr id="38" name="TextBox 37"/>
          <p:cNvSpPr txBox="1"/>
          <p:nvPr/>
        </p:nvSpPr>
        <p:spPr>
          <a:xfrm>
            <a:off x="6071412" y="1939740"/>
            <a:ext cx="2865419" cy="646331"/>
          </a:xfrm>
          <a:prstGeom prst="rect">
            <a:avLst/>
          </a:prstGeom>
          <a:noFill/>
        </p:spPr>
        <p:txBody>
          <a:bodyPr wrap="square" rtlCol="0">
            <a:spAutoFit/>
          </a:bodyPr>
          <a:lstStyle/>
          <a:p>
            <a:r>
              <a:rPr lang="en-US" sz="1800" dirty="0">
                <a:solidFill>
                  <a:schemeClr val="accent4">
                    <a:lumMod val="75000"/>
                  </a:schemeClr>
                </a:solidFill>
                <a:ea typeface="Cambria Math" panose="02040503050406030204" pitchFamily="18" charset="0"/>
              </a:rPr>
              <a:t>Tập ứng viên: {E},{</a:t>
            </a:r>
            <a:r>
              <a:rPr lang="en-US" sz="1800" dirty="0" err="1">
                <a:solidFill>
                  <a:schemeClr val="accent4">
                    <a:lumMod val="75000"/>
                  </a:schemeClr>
                </a:solidFill>
                <a:ea typeface="Cambria Math" panose="02040503050406030204" pitchFamily="18" charset="0"/>
              </a:rPr>
              <a:t>A,E</a:t>
            </a:r>
            <a:r>
              <a:rPr lang="en-US" sz="1800" dirty="0">
                <a:solidFill>
                  <a:schemeClr val="accent4">
                    <a:lumMod val="75000"/>
                  </a:schemeClr>
                </a:solidFill>
                <a:ea typeface="Cambria Math" panose="02040503050406030204" pitchFamily="18" charset="0"/>
              </a:rPr>
              <a:t>},{</a:t>
            </a:r>
            <a:r>
              <a:rPr lang="en-US" sz="1800" dirty="0" err="1">
                <a:solidFill>
                  <a:schemeClr val="accent4">
                    <a:lumMod val="75000"/>
                  </a:schemeClr>
                </a:solidFill>
                <a:ea typeface="Cambria Math" panose="02040503050406030204" pitchFamily="18" charset="0"/>
              </a:rPr>
              <a:t>C,E</a:t>
            </a:r>
            <a:r>
              <a:rPr lang="en-US" sz="1800" dirty="0">
                <a:solidFill>
                  <a:schemeClr val="accent4">
                    <a:lumMod val="75000"/>
                  </a:schemeClr>
                </a:solidFill>
                <a:ea typeface="Cambria Math" panose="02040503050406030204" pitchFamily="18" charset="0"/>
              </a:rPr>
              <a:t>},{</a:t>
            </a:r>
            <a:r>
              <a:rPr lang="en-US" sz="1800" dirty="0" err="1">
                <a:solidFill>
                  <a:schemeClr val="accent4">
                    <a:lumMod val="75000"/>
                  </a:schemeClr>
                </a:solidFill>
                <a:ea typeface="Cambria Math" panose="02040503050406030204" pitchFamily="18" charset="0"/>
              </a:rPr>
              <a:t>A,C,E</a:t>
            </a:r>
            <a:r>
              <a:rPr lang="en-US" sz="1800" dirty="0">
                <a:solidFill>
                  <a:schemeClr val="accent4">
                    <a:lumMod val="75000"/>
                  </a:schemeClr>
                </a:solidFill>
                <a:ea typeface="Cambria Math" panose="02040503050406030204" pitchFamily="18" charset="0"/>
              </a:rPr>
              <a:t>}</a:t>
            </a:r>
            <a:endParaRPr lang="en-US" sz="1800" dirty="0"/>
          </a:p>
        </p:txBody>
      </p:sp>
      <mc:AlternateContent xmlns:mc="http://schemas.openxmlformats.org/markup-compatibility/2006" xmlns:a14="http://schemas.microsoft.com/office/drawing/2010/main">
        <mc:Choice Requires="a14">
          <p:sp>
            <p:nvSpPr>
              <p:cNvPr id="39" name="TextBox 38"/>
              <p:cNvSpPr txBox="1"/>
              <p:nvPr/>
            </p:nvSpPr>
            <p:spPr>
              <a:xfrm>
                <a:off x="3574425" y="2013853"/>
                <a:ext cx="2411262" cy="646331"/>
              </a:xfrm>
              <a:prstGeom prst="rect">
                <a:avLst/>
              </a:prstGeom>
              <a:noFill/>
            </p:spPr>
            <p:txBody>
              <a:bodyPr wrap="square" rtlCol="0">
                <a:spAutoFit/>
              </a:bodyPr>
              <a:lstStyle/>
              <a:p>
                <a:r>
                  <a:rPr lang="en-US" sz="1800" dirty="0">
                    <a:solidFill>
                      <a:schemeClr val="accent4">
                        <a:lumMod val="75000"/>
                      </a:schemeClr>
                    </a:solidFill>
                    <a:ea typeface="Cambria Math" panose="02040503050406030204" pitchFamily="18" charset="0"/>
                  </a:rPr>
                  <a:t>r = 3; </a:t>
                </a:r>
                <a:r>
                  <a:rPr lang="en-US" sz="1800" dirty="0" err="1">
                    <a:solidFill>
                      <a:schemeClr val="accent4">
                        <a:lumMod val="75000"/>
                      </a:schemeClr>
                    </a:solidFill>
                    <a:ea typeface="Cambria Math" panose="02040503050406030204" pitchFamily="18" charset="0"/>
                  </a:rPr>
                  <a:t>cs</a:t>
                </a:r>
                <a:r>
                  <a:rPr lang="en-US" sz="1800" dirty="0">
                    <a:solidFill>
                      <a:schemeClr val="accent4">
                        <a:lumMod val="75000"/>
                      </a:schemeClr>
                    </a:solidFill>
                    <a:ea typeface="Cambria Math" panose="02040503050406030204" pitchFamily="18" charset="0"/>
                  </a:rPr>
                  <a:t> = </a:t>
                </a:r>
                <a14:m>
                  <m:oMath xmlns:m="http://schemas.openxmlformats.org/officeDocument/2006/math">
                    <m:sSup>
                      <m:sSupPr>
                        <m:ctrlPr>
                          <a:rPr lang="en-US" sz="1800" i="1">
                            <a:solidFill>
                              <a:schemeClr val="accent4">
                                <a:lumMod val="75000"/>
                              </a:schemeClr>
                            </a:solidFill>
                            <a:latin typeface="Cambria Math" panose="02040503050406030204" pitchFamily="18" charset="0"/>
                            <a:ea typeface="Cambria Math" panose="02040503050406030204" pitchFamily="18" charset="0"/>
                          </a:rPr>
                        </m:ctrlPr>
                      </m:sSupPr>
                      <m:e>
                        <m:r>
                          <a:rPr lang="en-US" sz="1800" i="1">
                            <a:solidFill>
                              <a:schemeClr val="accent4">
                                <a:lumMod val="75000"/>
                              </a:schemeClr>
                            </a:solidFill>
                            <a:latin typeface="Cambria Math" panose="02040503050406030204" pitchFamily="18" charset="0"/>
                            <a:ea typeface="Cambria Math" panose="02040503050406030204" pitchFamily="18" charset="0"/>
                          </a:rPr>
                          <m:t>2</m:t>
                        </m:r>
                      </m:e>
                      <m:sup>
                        <m:r>
                          <a:rPr lang="en-US" sz="1800" i="1">
                            <a:solidFill>
                              <a:schemeClr val="accent4">
                                <a:lumMod val="75000"/>
                              </a:schemeClr>
                            </a:solidFill>
                            <a:latin typeface="Cambria Math" panose="02040503050406030204" pitchFamily="18" charset="0"/>
                            <a:ea typeface="Cambria Math" panose="02040503050406030204" pitchFamily="18" charset="0"/>
                          </a:rPr>
                          <m:t>3</m:t>
                        </m:r>
                      </m:sup>
                    </m:sSup>
                  </m:oMath>
                </a14:m>
                <a:r>
                  <a:rPr lang="en-US" sz="1800" dirty="0"/>
                  <a:t> </a:t>
                </a:r>
                <a:r>
                  <a:rPr lang="en-US" sz="1800" dirty="0">
                    <a:solidFill>
                      <a:schemeClr val="accent4">
                        <a:lumMod val="75000"/>
                      </a:schemeClr>
                    </a:solidFill>
                    <a:ea typeface="Cambria Math" panose="02040503050406030204" pitchFamily="18" charset="0"/>
                  </a:rPr>
                  <a:t>-1 -3 = 4</a:t>
                </a:r>
                <a:r>
                  <a:rPr lang="en-US" sz="1800" dirty="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4765900" y="1542137"/>
                <a:ext cx="3215016" cy="369332"/>
              </a:xfrm>
              <a:prstGeom prst="rect">
                <a:avLst/>
              </a:prstGeom>
              <a:blipFill rotWithShape="0">
                <a:blip r:embed="rId9"/>
                <a:stretch>
                  <a:fillRect l="-170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0" name="Content Placeholder 7"/>
              <p:cNvGraphicFramePr>
                <a:graphicFrameLocks noGrp="1"/>
              </p:cNvGraphicFramePr>
              <p:nvPr>
                <p:ph sz="half" idx="2"/>
                <p:extLst/>
              </p:nvPr>
            </p:nvGraphicFramePr>
            <p:xfrm>
              <a:off x="6473966" y="2290852"/>
              <a:ext cx="1544242" cy="2537460"/>
            </p:xfrm>
            <a:graphic>
              <a:graphicData uri="http://schemas.openxmlformats.org/drawingml/2006/table">
                <a:tbl>
                  <a:tblPr firstRow="1" bandRow="1">
                    <a:tableStyleId>{5C22544A-7EE6-4342-B048-85BDC9FD1C3A}</a:tableStyleId>
                  </a:tblPr>
                  <a:tblGrid>
                    <a:gridCol w="772121"/>
                    <a:gridCol w="772121"/>
                  </a:tblGrid>
                  <a:tr h="278130">
                    <a:tc>
                      <a:txBody>
                        <a:bodyPr/>
                        <a:lstStyle/>
                        <a:p>
                          <a:r>
                            <a:rPr lang="en-US" sz="1400" dirty="0" err="1" smtClean="0"/>
                            <a:t>Itemset</a:t>
                          </a:r>
                          <a:endParaRPr lang="en-US" sz="1400" dirty="0"/>
                        </a:p>
                      </a:txBody>
                      <a:tcPr marL="68580" marR="68580" marT="34290" marB="34290"/>
                    </a:tc>
                    <a:tc>
                      <a:txBody>
                        <a:bodyPr/>
                        <a:lstStyle/>
                        <a:p>
                          <a:r>
                            <a:rPr lang="en-US" sz="1400" dirty="0" err="1" smtClean="0"/>
                            <a:t>fcount</a:t>
                          </a:r>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r>
                                  <a:rPr lang="en-US" sz="1400" i="1" smtClean="0">
                                    <a:solidFill>
                                      <a:schemeClr val="tx1"/>
                                    </a:solidFill>
                                    <a:latin typeface="Cambria Math" panose="02040503050406030204" pitchFamily="18" charset="0"/>
                                  </a:rPr>
                                  <m:t>𝐴</m:t>
                                </m:r>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𝐵</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𝐵</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r>
                                  <a:rPr lang="en-US" sz="1400" i="1" smtClean="0">
                                    <a:solidFill>
                                      <a:schemeClr val="tx1"/>
                                    </a:solidFill>
                                    <a:latin typeface="Cambria Math" panose="02040503050406030204" pitchFamily="18" charset="0"/>
                                  </a:rPr>
                                  <m:t>𝐶</m:t>
                                </m:r>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𝐴</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𝐶</m:t>
                                </m:r>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𝐴</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𝐴𝐷</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𝐷</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𝐵</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𝐶</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𝐵𝐶</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𝐶𝐷</m:t>
                                    </m:r>
                                  </m:sub>
                                </m:sSub>
                              </m:oMath>
                            </m:oMathPara>
                          </a14:m>
                          <a:endParaRPr lang="en-US" sz="1400" dirty="0"/>
                        </a:p>
                      </a:txBody>
                      <a:tcPr marL="68580" marR="68580" marT="34290" marB="34290"/>
                    </a:tc>
                  </a:tr>
                </a:tbl>
              </a:graphicData>
            </a:graphic>
          </p:graphicFrame>
        </mc:Choice>
        <mc:Fallback xmlns="">
          <p:graphicFrame>
            <p:nvGraphicFramePr>
              <p:cNvPr id="40" name="Content Placeholder 7"/>
              <p:cNvGraphicFramePr>
                <a:graphicFrameLocks noGrp="1"/>
              </p:cNvGraphicFramePr>
              <p:nvPr>
                <p:ph sz="half" idx="2"/>
                <p:extLst>
                  <p:ext uri="{D42A27DB-BD31-4B8C-83A1-F6EECF244321}">
                    <p14:modId xmlns:p14="http://schemas.microsoft.com/office/powerpoint/2010/main" val="2776492019"/>
                  </p:ext>
                </p:extLst>
              </p:nvPr>
            </p:nvGraphicFramePr>
            <p:xfrm>
              <a:off x="8631955" y="1911469"/>
              <a:ext cx="2058988" cy="3337560"/>
            </p:xfrm>
            <a:graphic>
              <a:graphicData uri="http://schemas.openxmlformats.org/drawingml/2006/table">
                <a:tbl>
                  <a:tblPr firstRow="1" bandRow="1">
                    <a:tableStyleId>{5C22544A-7EE6-4342-B048-85BDC9FD1C3A}</a:tableStyleId>
                  </a:tblPr>
                  <a:tblGrid>
                    <a:gridCol w="1029494"/>
                    <a:gridCol w="1029494"/>
                  </a:tblGrid>
                  <a:tr h="370840">
                    <a:tc>
                      <a:txBody>
                        <a:bodyPr/>
                        <a:lstStyle/>
                        <a:p>
                          <a:r>
                            <a:rPr lang="en-US" dirty="0" err="1" smtClean="0"/>
                            <a:t>Itemset</a:t>
                          </a:r>
                          <a:endParaRPr lang="en-US" dirty="0"/>
                        </a:p>
                      </a:txBody>
                      <a:tcPr/>
                    </a:tc>
                    <a:tc>
                      <a:txBody>
                        <a:bodyPr/>
                        <a:lstStyle/>
                        <a:p>
                          <a:r>
                            <a:rPr lang="en-US" dirty="0" err="1" smtClean="0"/>
                            <a:t>fcount</a:t>
                          </a:r>
                          <a:endParaRPr lang="en-US" dirty="0"/>
                        </a:p>
                      </a:txBody>
                      <a:tcPr/>
                    </a:tc>
                  </a:tr>
                  <a:tr h="370840">
                    <a:tc>
                      <a:txBody>
                        <a:bodyPr/>
                        <a:lstStyle/>
                        <a:p>
                          <a:endParaRPr lang="en-US"/>
                        </a:p>
                      </a:txBody>
                      <a:tcPr>
                        <a:blipFill rotWithShape="0">
                          <a:blip r:embed="rId10"/>
                          <a:stretch>
                            <a:fillRect l="-1183" t="-108197" r="-102367" b="-713115"/>
                          </a:stretch>
                        </a:blipFill>
                      </a:tcPr>
                    </a:tc>
                    <a:tc>
                      <a:txBody>
                        <a:bodyPr/>
                        <a:lstStyle/>
                        <a:p>
                          <a:endParaRPr lang="en-US"/>
                        </a:p>
                      </a:txBody>
                      <a:tcPr>
                        <a:blipFill rotWithShape="0">
                          <a:blip r:embed="rId10"/>
                          <a:stretch>
                            <a:fillRect l="-101183" t="-108197" r="-2367" b="-713115"/>
                          </a:stretch>
                        </a:blipFill>
                      </a:tcPr>
                    </a:tc>
                  </a:tr>
                  <a:tr h="370840">
                    <a:tc>
                      <a:txBody>
                        <a:bodyPr/>
                        <a:lstStyle/>
                        <a:p>
                          <a:endParaRPr lang="en-US"/>
                        </a:p>
                      </a:txBody>
                      <a:tcPr>
                        <a:blipFill rotWithShape="0">
                          <a:blip r:embed="rId10"/>
                          <a:stretch>
                            <a:fillRect l="-1183" t="-208197" r="-102367" b="-613115"/>
                          </a:stretch>
                        </a:blipFill>
                      </a:tcPr>
                    </a:tc>
                    <a:tc>
                      <a:txBody>
                        <a:bodyPr/>
                        <a:lstStyle/>
                        <a:p>
                          <a:endParaRPr lang="en-US"/>
                        </a:p>
                      </a:txBody>
                      <a:tcPr>
                        <a:blipFill rotWithShape="0">
                          <a:blip r:embed="rId10"/>
                          <a:stretch>
                            <a:fillRect l="-101183" t="-208197" r="-2367" b="-613115"/>
                          </a:stretch>
                        </a:blipFill>
                      </a:tcPr>
                    </a:tc>
                  </a:tr>
                  <a:tr h="370840">
                    <a:tc>
                      <a:txBody>
                        <a:bodyPr/>
                        <a:lstStyle/>
                        <a:p>
                          <a:endParaRPr lang="en-US"/>
                        </a:p>
                      </a:txBody>
                      <a:tcPr>
                        <a:blipFill rotWithShape="0">
                          <a:blip r:embed="rId10"/>
                          <a:stretch>
                            <a:fillRect l="-1183" t="-308197" r="-102367" b="-513115"/>
                          </a:stretch>
                        </a:blipFill>
                      </a:tcPr>
                    </a:tc>
                    <a:tc>
                      <a:txBody>
                        <a:bodyPr/>
                        <a:lstStyle/>
                        <a:p>
                          <a:endParaRPr lang="en-US"/>
                        </a:p>
                      </a:txBody>
                      <a:tcPr>
                        <a:blipFill rotWithShape="0">
                          <a:blip r:embed="rId10"/>
                          <a:stretch>
                            <a:fillRect l="-101183" t="-308197" r="-2367" b="-513115"/>
                          </a:stretch>
                        </a:blipFill>
                      </a:tcPr>
                    </a:tc>
                  </a:tr>
                  <a:tr h="370840">
                    <a:tc>
                      <a:txBody>
                        <a:bodyPr/>
                        <a:lstStyle/>
                        <a:p>
                          <a:endParaRPr lang="en-US"/>
                        </a:p>
                      </a:txBody>
                      <a:tcPr>
                        <a:blipFill rotWithShape="0">
                          <a:blip r:embed="rId10"/>
                          <a:stretch>
                            <a:fillRect l="-1183" t="-408197" r="-102367" b="-413115"/>
                          </a:stretch>
                        </a:blipFill>
                      </a:tcPr>
                    </a:tc>
                    <a:tc>
                      <a:txBody>
                        <a:bodyPr/>
                        <a:lstStyle/>
                        <a:p>
                          <a:endParaRPr lang="en-US"/>
                        </a:p>
                      </a:txBody>
                      <a:tcPr>
                        <a:blipFill rotWithShape="0">
                          <a:blip r:embed="rId10"/>
                          <a:stretch>
                            <a:fillRect l="-101183" t="-408197" r="-2367" b="-413115"/>
                          </a:stretch>
                        </a:blipFill>
                      </a:tcPr>
                    </a:tc>
                  </a:tr>
                  <a:tr h="370840">
                    <a:tc>
                      <a:txBody>
                        <a:bodyPr/>
                        <a:lstStyle/>
                        <a:p>
                          <a:endParaRPr lang="en-US"/>
                        </a:p>
                      </a:txBody>
                      <a:tcPr>
                        <a:blipFill rotWithShape="0">
                          <a:blip r:embed="rId10"/>
                          <a:stretch>
                            <a:fillRect l="-1183" t="-508197" r="-102367" b="-313115"/>
                          </a:stretch>
                        </a:blipFill>
                      </a:tcPr>
                    </a:tc>
                    <a:tc>
                      <a:txBody>
                        <a:bodyPr/>
                        <a:lstStyle/>
                        <a:p>
                          <a:endParaRPr lang="en-US"/>
                        </a:p>
                      </a:txBody>
                      <a:tcPr>
                        <a:blipFill rotWithShape="0">
                          <a:blip r:embed="rId10"/>
                          <a:stretch>
                            <a:fillRect l="-101183" t="-508197" r="-2367" b="-313115"/>
                          </a:stretch>
                        </a:blipFill>
                      </a:tcPr>
                    </a:tc>
                  </a:tr>
                  <a:tr h="370840">
                    <a:tc>
                      <a:txBody>
                        <a:bodyPr/>
                        <a:lstStyle/>
                        <a:p>
                          <a:endParaRPr lang="en-US"/>
                        </a:p>
                      </a:txBody>
                      <a:tcPr>
                        <a:blipFill rotWithShape="0">
                          <a:blip r:embed="rId10"/>
                          <a:stretch>
                            <a:fillRect l="-1183" t="-608197" r="-102367" b="-213115"/>
                          </a:stretch>
                        </a:blipFill>
                      </a:tcPr>
                    </a:tc>
                    <a:tc>
                      <a:txBody>
                        <a:bodyPr/>
                        <a:lstStyle/>
                        <a:p>
                          <a:endParaRPr lang="en-US"/>
                        </a:p>
                      </a:txBody>
                      <a:tcPr>
                        <a:blipFill rotWithShape="0">
                          <a:blip r:embed="rId10"/>
                          <a:stretch>
                            <a:fillRect l="-101183" t="-608197" r="-2367" b="-213115"/>
                          </a:stretch>
                        </a:blipFill>
                      </a:tcPr>
                    </a:tc>
                  </a:tr>
                  <a:tr h="370840">
                    <a:tc>
                      <a:txBody>
                        <a:bodyPr/>
                        <a:lstStyle/>
                        <a:p>
                          <a:endParaRPr lang="en-US"/>
                        </a:p>
                      </a:txBody>
                      <a:tcPr>
                        <a:blipFill rotWithShape="0">
                          <a:blip r:embed="rId10"/>
                          <a:stretch>
                            <a:fillRect l="-1183" t="-708197" r="-102367" b="-113115"/>
                          </a:stretch>
                        </a:blipFill>
                      </a:tcPr>
                    </a:tc>
                    <a:tc>
                      <a:txBody>
                        <a:bodyPr/>
                        <a:lstStyle/>
                        <a:p>
                          <a:endParaRPr lang="en-US"/>
                        </a:p>
                      </a:txBody>
                      <a:tcPr>
                        <a:blipFill rotWithShape="0">
                          <a:blip r:embed="rId10"/>
                          <a:stretch>
                            <a:fillRect l="-101183" t="-708197" r="-2367" b="-113115"/>
                          </a:stretch>
                        </a:blipFill>
                      </a:tcPr>
                    </a:tc>
                  </a:tr>
                  <a:tr h="370840">
                    <a:tc>
                      <a:txBody>
                        <a:bodyPr/>
                        <a:lstStyle/>
                        <a:p>
                          <a:endParaRPr lang="en-US"/>
                        </a:p>
                      </a:txBody>
                      <a:tcPr>
                        <a:blipFill rotWithShape="0">
                          <a:blip r:embed="rId10"/>
                          <a:stretch>
                            <a:fillRect l="-1183" t="-808197" r="-102367" b="-13115"/>
                          </a:stretch>
                        </a:blipFill>
                      </a:tcPr>
                    </a:tc>
                    <a:tc>
                      <a:txBody>
                        <a:bodyPr/>
                        <a:lstStyle/>
                        <a:p>
                          <a:endParaRPr lang="en-US"/>
                        </a:p>
                      </a:txBody>
                      <a:tcPr>
                        <a:blipFill rotWithShape="0">
                          <a:blip r:embed="rId10"/>
                          <a:stretch>
                            <a:fillRect l="-101183" t="-808197" r="-2367"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41" name="TextBox 40"/>
              <p:cNvSpPr txBox="1"/>
              <p:nvPr/>
            </p:nvSpPr>
            <p:spPr>
              <a:xfrm>
                <a:off x="5074385" y="1708512"/>
                <a:ext cx="997026" cy="646331"/>
              </a:xfrm>
              <a:prstGeom prst="rect">
                <a:avLst/>
              </a:prstGeom>
              <a:noFill/>
            </p:spPr>
            <p:txBody>
              <a:bodyPr wrap="square" rtlCol="0">
                <a:spAutoFit/>
              </a:bodyPr>
              <a:lstStyle/>
              <a:p>
                <a:r>
                  <a:rPr lang="en-US" sz="1800" dirty="0" err="1">
                    <a:solidFill>
                      <a:schemeClr val="accent4">
                        <a:lumMod val="75000"/>
                      </a:schemeClr>
                    </a:solidFill>
                    <a:ea typeface="Cambria Math" panose="02040503050406030204" pitchFamily="18" charset="0"/>
                  </a:rPr>
                  <a:t>cs</a:t>
                </a:r>
                <a:r>
                  <a:rPr lang="en-US" sz="1800" dirty="0">
                    <a:solidFill>
                      <a:schemeClr val="accent4">
                        <a:lumMod val="75000"/>
                      </a:schemeClr>
                    </a:solidFill>
                    <a:ea typeface="Cambria Math" panose="02040503050406030204" pitchFamily="18" charset="0"/>
                  </a:rPr>
                  <a:t> </a:t>
                </a:r>
                <a14:m>
                  <m:oMath xmlns:m="http://schemas.openxmlformats.org/officeDocument/2006/math">
                    <m:r>
                      <a:rPr lang="en-US" sz="1800" i="1">
                        <a:solidFill>
                          <a:schemeClr val="accent4">
                            <a:lumMod val="50000"/>
                          </a:schemeClr>
                        </a:solidFill>
                        <a:latin typeface="Cambria Math" panose="02040503050406030204" pitchFamily="18" charset="0"/>
                      </a:rPr>
                      <m:t>≥</m:t>
                    </m:r>
                    <m:r>
                      <a:rPr lang="en-US" sz="1800" i="1">
                        <a:latin typeface="Cambria Math" panose="02040503050406030204" pitchFamily="18" charset="0"/>
                      </a:rPr>
                      <m:t> </m:t>
                    </m:r>
                  </m:oMath>
                </a14:m>
                <a:r>
                  <a:rPr lang="en-US" sz="1800" dirty="0">
                    <a:solidFill>
                      <a:schemeClr val="accent4">
                        <a:lumMod val="75000"/>
                      </a:schemeClr>
                    </a:solidFill>
                    <a:ea typeface="Cambria Math" panose="02040503050406030204" pitchFamily="18" charset="0"/>
                  </a:rPr>
                  <a:t>me = 4</a:t>
                </a:r>
                <a:endParaRPr lang="en-US" sz="1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765847" y="1135015"/>
                <a:ext cx="1329368" cy="369332"/>
              </a:xfrm>
              <a:prstGeom prst="rect">
                <a:avLst/>
              </a:prstGeom>
              <a:blipFill rotWithShape="0">
                <a:blip r:embed="rId11"/>
                <a:stretch>
                  <a:fillRect l="-4128" t="-8197" b="-24590"/>
                </a:stretch>
              </a:blipFill>
            </p:spPr>
            <p:txBody>
              <a:bodyPr/>
              <a:lstStyle/>
              <a:p>
                <a:r>
                  <a:rPr lang="en-US">
                    <a:noFill/>
                  </a:rPr>
                  <a:t> </a:t>
                </a:r>
              </a:p>
            </p:txBody>
          </p:sp>
        </mc:Fallback>
      </mc:AlternateContent>
      <p:sp>
        <p:nvSpPr>
          <p:cNvPr id="42" name="Rectangle 41"/>
          <p:cNvSpPr/>
          <p:nvPr/>
        </p:nvSpPr>
        <p:spPr>
          <a:xfrm>
            <a:off x="3343275" y="2789282"/>
            <a:ext cx="2571751" cy="34332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800"/>
          </a:p>
        </p:txBody>
      </p:sp>
      <p:sp>
        <p:nvSpPr>
          <p:cNvPr id="43" name="Right Arrow 42"/>
          <p:cNvSpPr/>
          <p:nvPr/>
        </p:nvSpPr>
        <p:spPr>
          <a:xfrm rot="5400000">
            <a:off x="4250945" y="2373119"/>
            <a:ext cx="356487"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44" name="TextBox 43"/>
              <p:cNvSpPr txBox="1"/>
              <p:nvPr/>
            </p:nvSpPr>
            <p:spPr>
              <a:xfrm>
                <a:off x="5906368" y="5386479"/>
                <a:ext cx="3030463" cy="323165"/>
              </a:xfrm>
              <a:prstGeom prst="rect">
                <a:avLst/>
              </a:prstGeom>
              <a:noFill/>
            </p:spPr>
            <p:txBody>
              <a:bodyPr wrap="square" rtlCol="0">
                <a:spAutoFit/>
              </a:bodyPr>
              <a:lstStyle/>
              <a:p>
                <a:r>
                  <a:rPr lang="en-US" sz="1500" b="1" dirty="0"/>
                  <a:t>Cập nhật </a:t>
                </a:r>
                <a14:m>
                  <m:oMath xmlns:m="http://schemas.openxmlformats.org/officeDocument/2006/math">
                    <m:r>
                      <a:rPr lang="en-US" sz="1500" b="1" i="1">
                        <a:solidFill>
                          <a:schemeClr val="accent2">
                            <a:lumMod val="50000"/>
                          </a:schemeClr>
                        </a:solidFill>
                        <a:latin typeface="Cambria Math" panose="02040503050406030204" pitchFamily="18" charset="0"/>
                        <a:ea typeface="Cambria Math" panose="02040503050406030204" pitchFamily="18" charset="0"/>
                      </a:rPr>
                      <m:t>∆</m:t>
                    </m:r>
                    <m:d>
                      <m:dPr>
                        <m:ctrlPr>
                          <a:rPr lang="en-US" sz="1500" b="1" i="1">
                            <a:solidFill>
                              <a:schemeClr val="accent2">
                                <a:lumMod val="50000"/>
                              </a:schemeClr>
                            </a:solidFill>
                            <a:latin typeface="Cambria Math" panose="02040503050406030204" pitchFamily="18" charset="0"/>
                            <a:ea typeface="Cambria Math" panose="02040503050406030204" pitchFamily="18" charset="0"/>
                          </a:rPr>
                        </m:ctrlPr>
                      </m:dPr>
                      <m:e>
                        <m:r>
                          <a:rPr lang="en-US" sz="1500" b="1" i="1">
                            <a:solidFill>
                              <a:schemeClr val="accent2">
                                <a:lumMod val="50000"/>
                              </a:schemeClr>
                            </a:solidFill>
                            <a:latin typeface="Cambria Math" panose="02040503050406030204" pitchFamily="18" charset="0"/>
                            <a:ea typeface="Cambria Math" panose="02040503050406030204" pitchFamily="18" charset="0"/>
                          </a:rPr>
                          <m:t>𝒊</m:t>
                        </m:r>
                      </m:e>
                    </m:d>
                    <m:r>
                      <a:rPr lang="en-US" sz="1500" b="1" i="1">
                        <a:latin typeface="Cambria Math" panose="02040503050406030204" pitchFamily="18" charset="0"/>
                        <a:ea typeface="Cambria Math" panose="02040503050406030204" pitchFamily="18" charset="0"/>
                      </a:rPr>
                      <m:t>𝒗</m:t>
                    </m:r>
                    <m:r>
                      <a:rPr lang="en-US" sz="1500" b="1" i="1">
                        <a:latin typeface="Cambria Math" panose="02040503050406030204" pitchFamily="18" charset="0"/>
                        <a:ea typeface="Cambria Math" panose="02040503050406030204" pitchFamily="18" charset="0"/>
                      </a:rPr>
                      <m:t>à </m:t>
                    </m:r>
                    <m:sSub>
                      <m:sSubPr>
                        <m:ctrlPr>
                          <a:rPr lang="en-US" sz="1500" b="1" i="1">
                            <a:solidFill>
                              <a:schemeClr val="accent2">
                                <a:lumMod val="50000"/>
                              </a:schemeClr>
                            </a:solidFill>
                            <a:latin typeface="Cambria Math" panose="02040503050406030204" pitchFamily="18" charset="0"/>
                            <a:ea typeface="Cambria Math" panose="02040503050406030204" pitchFamily="18" charset="0"/>
                          </a:rPr>
                        </m:ctrlPr>
                      </m:sSubPr>
                      <m:e>
                        <m:r>
                          <a:rPr lang="en-US" sz="1500" b="1" i="1">
                            <a:solidFill>
                              <a:schemeClr val="accent2">
                                <a:lumMod val="50000"/>
                              </a:schemeClr>
                            </a:solidFill>
                            <a:latin typeface="Cambria Math" panose="02040503050406030204" pitchFamily="18" charset="0"/>
                            <a:ea typeface="Cambria Math" panose="02040503050406030204" pitchFamily="18" charset="0"/>
                          </a:rPr>
                          <m:t>𝒄</m:t>
                        </m:r>
                      </m:e>
                      <m:sub>
                        <m:r>
                          <a:rPr lang="en-US" sz="1500" b="1" i="1">
                            <a:solidFill>
                              <a:schemeClr val="accent2">
                                <a:lumMod val="50000"/>
                              </a:schemeClr>
                            </a:solidFill>
                            <a:latin typeface="Cambria Math" panose="02040503050406030204" pitchFamily="18" charset="0"/>
                            <a:ea typeface="Cambria Math" panose="02040503050406030204" pitchFamily="18" charset="0"/>
                          </a:rPr>
                          <m:t>𝒎𝒊𝒏</m:t>
                        </m:r>
                      </m:sub>
                    </m:sSub>
                  </m:oMath>
                </a14:m>
                <a:r>
                  <a:rPr lang="en-US" sz="1500" b="1" dirty="0"/>
                  <a:t> theo </a:t>
                </a:r>
                <a:r>
                  <a:rPr lang="en-US" sz="1500" b="1" dirty="0" err="1"/>
                  <a:t>pt</a:t>
                </a:r>
                <a:r>
                  <a:rPr lang="en-US" sz="1500" b="1" dirty="0"/>
                  <a:t>(1)  </a:t>
                </a:r>
              </a:p>
            </p:txBody>
          </p:sp>
        </mc:Choice>
        <mc:Fallback xmlns="">
          <p:sp>
            <p:nvSpPr>
              <p:cNvPr id="44" name="TextBox 43"/>
              <p:cNvSpPr txBox="1">
                <a:spLocks noRot="1" noChangeAspect="1" noMove="1" noResize="1" noEditPoints="1" noAdjustHandles="1" noChangeArrowheads="1" noChangeShapeType="1" noTextEdit="1"/>
              </p:cNvSpPr>
              <p:nvPr/>
            </p:nvSpPr>
            <p:spPr>
              <a:xfrm>
                <a:off x="7875157" y="6038972"/>
                <a:ext cx="4040617" cy="400110"/>
              </a:xfrm>
              <a:prstGeom prst="rect">
                <a:avLst/>
              </a:prstGeom>
              <a:blipFill rotWithShape="0">
                <a:blip r:embed="rId12"/>
                <a:stretch>
                  <a:fillRect l="-1659"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611827" y="2412861"/>
                <a:ext cx="1080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𝑚𝑒</m:t>
                      </m:r>
                      <m:r>
                        <a:rPr lang="en-US" sz="1800" i="1">
                          <a:latin typeface="Cambria Math" panose="02040503050406030204" pitchFamily="18" charset="0"/>
                        </a:rPr>
                        <m:t>≥</m:t>
                      </m:r>
                      <m:r>
                        <a:rPr lang="en-US" sz="1800" i="1">
                          <a:latin typeface="Cambria Math" panose="02040503050406030204" pitchFamily="18" charset="0"/>
                        </a:rPr>
                        <m:t>𝑐𝑠</m:t>
                      </m:r>
                    </m:oMath>
                  </m:oMathPara>
                </a14:m>
                <a:endParaRPr lang="en-US" sz="1800" dirty="0"/>
              </a:p>
            </p:txBody>
          </p:sp>
        </mc:Choice>
        <mc:Fallback xmlns="">
          <p:sp>
            <p:nvSpPr>
              <p:cNvPr id="8" name="Rectangle 7"/>
              <p:cNvSpPr>
                <a:spLocks noRot="1" noChangeAspect="1" noMove="1" noResize="1" noEditPoints="1" noAdjustHandles="1" noChangeArrowheads="1" noChangeShapeType="1" noTextEdit="1"/>
              </p:cNvSpPr>
              <p:nvPr/>
            </p:nvSpPr>
            <p:spPr>
              <a:xfrm>
                <a:off x="6149102" y="2074148"/>
                <a:ext cx="1063303"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5" name="Content Placeholder 7"/>
              <p:cNvGraphicFramePr>
                <a:graphicFrameLocks noGrp="1"/>
              </p:cNvGraphicFramePr>
              <p:nvPr>
                <p:ph sz="half" idx="2"/>
                <p:extLst/>
              </p:nvPr>
            </p:nvGraphicFramePr>
            <p:xfrm>
              <a:off x="3795568" y="3246885"/>
              <a:ext cx="1544242" cy="2537460"/>
            </p:xfrm>
            <a:graphic>
              <a:graphicData uri="http://schemas.openxmlformats.org/drawingml/2006/table">
                <a:tbl>
                  <a:tblPr firstRow="1" bandRow="1">
                    <a:tableStyleId>{5C22544A-7EE6-4342-B048-85BDC9FD1C3A}</a:tableStyleId>
                  </a:tblPr>
                  <a:tblGrid>
                    <a:gridCol w="772121"/>
                    <a:gridCol w="772121"/>
                  </a:tblGrid>
                  <a:tr h="278130">
                    <a:tc>
                      <a:txBody>
                        <a:bodyPr/>
                        <a:lstStyle/>
                        <a:p>
                          <a:r>
                            <a:rPr lang="en-US" sz="1400" dirty="0" err="1" smtClean="0"/>
                            <a:t>Itemset</a:t>
                          </a:r>
                          <a:endParaRPr lang="en-US" sz="1400" dirty="0"/>
                        </a:p>
                      </a:txBody>
                      <a:tcPr marL="68580" marR="68580" marT="34290" marB="34290"/>
                    </a:tc>
                    <a:tc>
                      <a:txBody>
                        <a:bodyPr/>
                        <a:lstStyle/>
                        <a:p>
                          <a:r>
                            <a:rPr lang="en-US" sz="1400" dirty="0" err="1" smtClean="0"/>
                            <a:t>fcount</a:t>
                          </a:r>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r>
                                  <a:rPr lang="en-US" sz="1400" i="1" smtClean="0">
                                    <a:solidFill>
                                      <a:schemeClr val="tx1"/>
                                    </a:solidFill>
                                    <a:latin typeface="Cambria Math" panose="02040503050406030204" pitchFamily="18" charset="0"/>
                                  </a:rPr>
                                  <m:t>𝐴</m:t>
                                </m:r>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𝐵</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𝐵</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r>
                                  <a:rPr lang="en-US" sz="1400" i="1" smtClean="0">
                                    <a:solidFill>
                                      <a:schemeClr val="tx1"/>
                                    </a:solidFill>
                                    <a:latin typeface="Cambria Math" panose="02040503050406030204" pitchFamily="18" charset="0"/>
                                  </a:rPr>
                                  <m:t>𝐶</m:t>
                                </m:r>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𝐴</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𝐶</m:t>
                                </m:r>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𝐴𝐶</m:t>
                                    </m:r>
                                  </m:sub>
                                </m:sSub>
                              </m:oMath>
                            </m:oMathPara>
                          </a14:m>
                          <a:endParaRPr lang="en-US" sz="1400" dirty="0"/>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𝐴</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𝐴𝐷</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𝐷</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𝐵</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𝐶</m:t>
                                </m:r>
                                <m:r>
                                  <a:rPr lang="en-US" sz="1400" b="0" i="1" smtClean="0">
                                    <a:solidFill>
                                      <a:srgbClr val="0070C0"/>
                                    </a:solidFill>
                                    <a:latin typeface="Cambria Math" panose="02040503050406030204" pitchFamily="18" charset="0"/>
                                  </a:rPr>
                                  <m:t>}</m:t>
                                </m:r>
                              </m:oMath>
                            </m:oMathPara>
                          </a14:m>
                          <a:endParaRPr lang="en-US" sz="1400" dirty="0">
                            <a:solidFill>
                              <a:srgbClr val="0070C0"/>
                            </a:solidFill>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𝐵𝐶</m:t>
                                    </m:r>
                                  </m:sub>
                                </m:sSub>
                              </m:oMath>
                            </m:oMathPara>
                          </a14:m>
                          <a:endParaRPr lang="en-US" sz="1400" dirty="0">
                            <a:solidFill>
                              <a:srgbClr val="0070C0"/>
                            </a:solidFill>
                          </a:endParaRPr>
                        </a:p>
                      </a:txBody>
                      <a:tcPr marL="68580" marR="68580" marT="34290" marB="34290"/>
                    </a:tc>
                  </a:tr>
                  <a:tr h="278130">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oMath>
                            </m:oMathPara>
                          </a14:m>
                          <a:endParaRPr lang="en-US" sz="1400" dirty="0"/>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𝐶𝐷</m:t>
                                    </m:r>
                                  </m:sub>
                                </m:sSub>
                              </m:oMath>
                            </m:oMathPara>
                          </a14:m>
                          <a:endParaRPr lang="en-US" sz="1400" dirty="0"/>
                        </a:p>
                      </a:txBody>
                      <a:tcPr marL="68580" marR="68580" marT="34290" marB="34290"/>
                    </a:tc>
                  </a:tr>
                </a:tbl>
              </a:graphicData>
            </a:graphic>
          </p:graphicFrame>
        </mc:Choice>
        <mc:Fallback xmlns="">
          <p:graphicFrame>
            <p:nvGraphicFramePr>
              <p:cNvPr id="45" name="Content Placeholder 7"/>
              <p:cNvGraphicFramePr>
                <a:graphicFrameLocks noGrp="1"/>
              </p:cNvGraphicFramePr>
              <p:nvPr>
                <p:ph sz="half" idx="2"/>
                <p:extLst>
                  <p:ext uri="{D42A27DB-BD31-4B8C-83A1-F6EECF244321}">
                    <p14:modId xmlns:p14="http://schemas.microsoft.com/office/powerpoint/2010/main" val="1643788340"/>
                  </p:ext>
                </p:extLst>
              </p:nvPr>
            </p:nvGraphicFramePr>
            <p:xfrm>
              <a:off x="5060757" y="3186180"/>
              <a:ext cx="2058988" cy="3337560"/>
            </p:xfrm>
            <a:graphic>
              <a:graphicData uri="http://schemas.openxmlformats.org/drawingml/2006/table">
                <a:tbl>
                  <a:tblPr firstRow="1" bandRow="1">
                    <a:tableStyleId>{5C22544A-7EE6-4342-B048-85BDC9FD1C3A}</a:tableStyleId>
                  </a:tblPr>
                  <a:tblGrid>
                    <a:gridCol w="1029494"/>
                    <a:gridCol w="1029494"/>
                  </a:tblGrid>
                  <a:tr h="370840">
                    <a:tc>
                      <a:txBody>
                        <a:bodyPr/>
                        <a:lstStyle/>
                        <a:p>
                          <a:r>
                            <a:rPr lang="en-US" dirty="0" err="1" smtClean="0"/>
                            <a:t>Itemset</a:t>
                          </a:r>
                          <a:endParaRPr lang="en-US" dirty="0"/>
                        </a:p>
                      </a:txBody>
                      <a:tcPr/>
                    </a:tc>
                    <a:tc>
                      <a:txBody>
                        <a:bodyPr/>
                        <a:lstStyle/>
                        <a:p>
                          <a:r>
                            <a:rPr lang="en-US" dirty="0" err="1" smtClean="0"/>
                            <a:t>fcount</a:t>
                          </a:r>
                          <a:endParaRPr lang="en-US" dirty="0"/>
                        </a:p>
                      </a:txBody>
                      <a:tcPr/>
                    </a:tc>
                  </a:tr>
                  <a:tr h="370840">
                    <a:tc>
                      <a:txBody>
                        <a:bodyPr/>
                        <a:lstStyle/>
                        <a:p>
                          <a:endParaRPr lang="en-US"/>
                        </a:p>
                      </a:txBody>
                      <a:tcPr>
                        <a:blipFill rotWithShape="0">
                          <a:blip r:embed="rId14"/>
                          <a:stretch>
                            <a:fillRect l="-592" t="-108197" r="-102959" b="-713115"/>
                          </a:stretch>
                        </a:blipFill>
                      </a:tcPr>
                    </a:tc>
                    <a:tc>
                      <a:txBody>
                        <a:bodyPr/>
                        <a:lstStyle/>
                        <a:p>
                          <a:endParaRPr lang="en-US"/>
                        </a:p>
                      </a:txBody>
                      <a:tcPr>
                        <a:blipFill rotWithShape="0">
                          <a:blip r:embed="rId14"/>
                          <a:stretch>
                            <a:fillRect l="-100592" t="-108197" r="-2959" b="-713115"/>
                          </a:stretch>
                        </a:blipFill>
                      </a:tcPr>
                    </a:tc>
                  </a:tr>
                  <a:tr h="370840">
                    <a:tc>
                      <a:txBody>
                        <a:bodyPr/>
                        <a:lstStyle/>
                        <a:p>
                          <a:endParaRPr lang="en-US"/>
                        </a:p>
                      </a:txBody>
                      <a:tcPr>
                        <a:blipFill rotWithShape="0">
                          <a:blip r:embed="rId14"/>
                          <a:stretch>
                            <a:fillRect l="-592" t="-208197" r="-102959" b="-613115"/>
                          </a:stretch>
                        </a:blipFill>
                      </a:tcPr>
                    </a:tc>
                    <a:tc>
                      <a:txBody>
                        <a:bodyPr/>
                        <a:lstStyle/>
                        <a:p>
                          <a:endParaRPr lang="en-US"/>
                        </a:p>
                      </a:txBody>
                      <a:tcPr>
                        <a:blipFill rotWithShape="0">
                          <a:blip r:embed="rId14"/>
                          <a:stretch>
                            <a:fillRect l="-100592" t="-208197" r="-2959" b="-613115"/>
                          </a:stretch>
                        </a:blipFill>
                      </a:tcPr>
                    </a:tc>
                  </a:tr>
                  <a:tr h="370840">
                    <a:tc>
                      <a:txBody>
                        <a:bodyPr/>
                        <a:lstStyle/>
                        <a:p>
                          <a:endParaRPr lang="en-US"/>
                        </a:p>
                      </a:txBody>
                      <a:tcPr>
                        <a:blipFill rotWithShape="0">
                          <a:blip r:embed="rId14"/>
                          <a:stretch>
                            <a:fillRect l="-592" t="-308197" r="-102959" b="-513115"/>
                          </a:stretch>
                        </a:blipFill>
                      </a:tcPr>
                    </a:tc>
                    <a:tc>
                      <a:txBody>
                        <a:bodyPr/>
                        <a:lstStyle/>
                        <a:p>
                          <a:endParaRPr lang="en-US"/>
                        </a:p>
                      </a:txBody>
                      <a:tcPr>
                        <a:blipFill rotWithShape="0">
                          <a:blip r:embed="rId14"/>
                          <a:stretch>
                            <a:fillRect l="-100592" t="-308197" r="-2959" b="-513115"/>
                          </a:stretch>
                        </a:blipFill>
                      </a:tcPr>
                    </a:tc>
                  </a:tr>
                  <a:tr h="370840">
                    <a:tc>
                      <a:txBody>
                        <a:bodyPr/>
                        <a:lstStyle/>
                        <a:p>
                          <a:endParaRPr lang="en-US"/>
                        </a:p>
                      </a:txBody>
                      <a:tcPr>
                        <a:blipFill rotWithShape="0">
                          <a:blip r:embed="rId14"/>
                          <a:stretch>
                            <a:fillRect l="-592" t="-408197" r="-102959" b="-413115"/>
                          </a:stretch>
                        </a:blipFill>
                      </a:tcPr>
                    </a:tc>
                    <a:tc>
                      <a:txBody>
                        <a:bodyPr/>
                        <a:lstStyle/>
                        <a:p>
                          <a:endParaRPr lang="en-US"/>
                        </a:p>
                      </a:txBody>
                      <a:tcPr>
                        <a:blipFill rotWithShape="0">
                          <a:blip r:embed="rId14"/>
                          <a:stretch>
                            <a:fillRect l="-100592" t="-408197" r="-2959" b="-413115"/>
                          </a:stretch>
                        </a:blipFill>
                      </a:tcPr>
                    </a:tc>
                  </a:tr>
                  <a:tr h="370840">
                    <a:tc>
                      <a:txBody>
                        <a:bodyPr/>
                        <a:lstStyle/>
                        <a:p>
                          <a:endParaRPr lang="en-US"/>
                        </a:p>
                      </a:txBody>
                      <a:tcPr>
                        <a:blipFill rotWithShape="0">
                          <a:blip r:embed="rId14"/>
                          <a:stretch>
                            <a:fillRect l="-592" t="-508197" r="-102959" b="-313115"/>
                          </a:stretch>
                        </a:blipFill>
                      </a:tcPr>
                    </a:tc>
                    <a:tc>
                      <a:txBody>
                        <a:bodyPr/>
                        <a:lstStyle/>
                        <a:p>
                          <a:endParaRPr lang="en-US"/>
                        </a:p>
                      </a:txBody>
                      <a:tcPr>
                        <a:blipFill rotWithShape="0">
                          <a:blip r:embed="rId14"/>
                          <a:stretch>
                            <a:fillRect l="-100592" t="-508197" r="-2959" b="-313115"/>
                          </a:stretch>
                        </a:blipFill>
                      </a:tcPr>
                    </a:tc>
                  </a:tr>
                  <a:tr h="370840">
                    <a:tc>
                      <a:txBody>
                        <a:bodyPr/>
                        <a:lstStyle/>
                        <a:p>
                          <a:endParaRPr lang="en-US"/>
                        </a:p>
                      </a:txBody>
                      <a:tcPr>
                        <a:blipFill rotWithShape="0">
                          <a:blip r:embed="rId14"/>
                          <a:stretch>
                            <a:fillRect l="-592" t="-608197" r="-102959" b="-213115"/>
                          </a:stretch>
                        </a:blipFill>
                      </a:tcPr>
                    </a:tc>
                    <a:tc>
                      <a:txBody>
                        <a:bodyPr/>
                        <a:lstStyle/>
                        <a:p>
                          <a:endParaRPr lang="en-US"/>
                        </a:p>
                      </a:txBody>
                      <a:tcPr>
                        <a:blipFill rotWithShape="0">
                          <a:blip r:embed="rId14"/>
                          <a:stretch>
                            <a:fillRect l="-100592" t="-608197" r="-2959" b="-213115"/>
                          </a:stretch>
                        </a:blipFill>
                      </a:tcPr>
                    </a:tc>
                  </a:tr>
                  <a:tr h="370840">
                    <a:tc>
                      <a:txBody>
                        <a:bodyPr/>
                        <a:lstStyle/>
                        <a:p>
                          <a:endParaRPr lang="en-US"/>
                        </a:p>
                      </a:txBody>
                      <a:tcPr>
                        <a:blipFill rotWithShape="0">
                          <a:blip r:embed="rId14"/>
                          <a:stretch>
                            <a:fillRect l="-592" t="-708197" r="-102959" b="-113115"/>
                          </a:stretch>
                        </a:blipFill>
                      </a:tcPr>
                    </a:tc>
                    <a:tc>
                      <a:txBody>
                        <a:bodyPr/>
                        <a:lstStyle/>
                        <a:p>
                          <a:endParaRPr lang="en-US"/>
                        </a:p>
                      </a:txBody>
                      <a:tcPr>
                        <a:blipFill rotWithShape="0">
                          <a:blip r:embed="rId14"/>
                          <a:stretch>
                            <a:fillRect l="-100592" t="-708197" r="-2959" b="-113115"/>
                          </a:stretch>
                        </a:blipFill>
                      </a:tcPr>
                    </a:tc>
                  </a:tr>
                  <a:tr h="370840">
                    <a:tc>
                      <a:txBody>
                        <a:bodyPr/>
                        <a:lstStyle/>
                        <a:p>
                          <a:endParaRPr lang="en-US"/>
                        </a:p>
                      </a:txBody>
                      <a:tcPr>
                        <a:blipFill rotWithShape="0">
                          <a:blip r:embed="rId14"/>
                          <a:stretch>
                            <a:fillRect l="-592" t="-808197" r="-102959" b="-13115"/>
                          </a:stretch>
                        </a:blipFill>
                      </a:tcPr>
                    </a:tc>
                    <a:tc>
                      <a:txBody>
                        <a:bodyPr/>
                        <a:lstStyle/>
                        <a:p>
                          <a:endParaRPr lang="en-US"/>
                        </a:p>
                      </a:txBody>
                      <a:tcPr>
                        <a:blipFill rotWithShape="0">
                          <a:blip r:embed="rId14"/>
                          <a:stretch>
                            <a:fillRect l="-100592" t="-808197" r="-2959" b="-13115"/>
                          </a:stretch>
                        </a:blipFill>
                      </a:tcPr>
                    </a:tc>
                  </a:tr>
                </a:tbl>
              </a:graphicData>
            </a:graphic>
          </p:graphicFrame>
        </mc:Fallback>
      </mc:AlternateContent>
      <p:sp>
        <p:nvSpPr>
          <p:cNvPr id="47" name="TextBox 46"/>
          <p:cNvSpPr txBox="1"/>
          <p:nvPr/>
        </p:nvSpPr>
        <p:spPr>
          <a:xfrm>
            <a:off x="3490987" y="2832522"/>
            <a:ext cx="2494700" cy="553998"/>
          </a:xfrm>
          <a:prstGeom prst="rect">
            <a:avLst/>
          </a:prstGeom>
          <a:noFill/>
        </p:spPr>
        <p:txBody>
          <a:bodyPr wrap="square" rtlCol="0">
            <a:spAutoFit/>
          </a:bodyPr>
          <a:lstStyle/>
          <a:p>
            <a:r>
              <a:rPr lang="en-US" sz="1500" b="1" dirty="0"/>
              <a:t>Phát sinh </a:t>
            </a:r>
            <a:r>
              <a:rPr lang="en-US" sz="1500" b="1" dirty="0">
                <a:solidFill>
                  <a:schemeClr val="accent2">
                    <a:lumMod val="50000"/>
                  </a:schemeClr>
                </a:solidFill>
              </a:rPr>
              <a:t>me </a:t>
            </a:r>
            <a:r>
              <a:rPr lang="en-US" sz="1500" b="1" dirty="0"/>
              <a:t>tập ứng viên</a:t>
            </a:r>
            <a:endParaRPr lang="en-US" sz="1500" b="1" dirty="0">
              <a:solidFill>
                <a:schemeClr val="accent2">
                  <a:lumMod val="50000"/>
                </a:schemeClr>
              </a:solidFill>
            </a:endParaRPr>
          </a:p>
        </p:txBody>
      </p:sp>
      <p:sp>
        <p:nvSpPr>
          <p:cNvPr id="48" name="Right Arrow 47"/>
          <p:cNvSpPr/>
          <p:nvPr/>
        </p:nvSpPr>
        <p:spPr>
          <a:xfrm>
            <a:off x="5421169" y="5386479"/>
            <a:ext cx="325363"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ight Arrow 48"/>
          <p:cNvSpPr/>
          <p:nvPr/>
        </p:nvSpPr>
        <p:spPr>
          <a:xfrm rot="5400000">
            <a:off x="7095088" y="4879121"/>
            <a:ext cx="273193" cy="276999"/>
          </a:xfrm>
          <a:prstGeom prst="rightArrow">
            <a:avLst/>
          </a:prstGeom>
          <a:solidFill>
            <a:schemeClr val="accent5">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53"/>
          <p:cNvSpPr/>
          <p:nvPr/>
        </p:nvSpPr>
        <p:spPr>
          <a:xfrm>
            <a:off x="82498" y="4083424"/>
            <a:ext cx="3547377" cy="1813502"/>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800"/>
          </a:p>
        </p:txBody>
      </p:sp>
      <p:sp>
        <p:nvSpPr>
          <p:cNvPr id="55" name="Left Brace 54"/>
          <p:cNvSpPr/>
          <p:nvPr/>
        </p:nvSpPr>
        <p:spPr>
          <a:xfrm>
            <a:off x="0" y="4077416"/>
            <a:ext cx="308113" cy="1824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56" name="TextBox 55"/>
              <p:cNvSpPr txBox="1"/>
              <p:nvPr/>
            </p:nvSpPr>
            <p:spPr>
              <a:xfrm>
                <a:off x="214711" y="4180665"/>
                <a:ext cx="3850393" cy="1200329"/>
              </a:xfrm>
              <a:prstGeom prst="rect">
                <a:avLst/>
              </a:prstGeom>
              <a:noFill/>
            </p:spPr>
            <p:txBody>
              <a:bodyPr wrap="square" rtlCol="0">
                <a:spAutoFit/>
              </a:bodyPr>
              <a:lstStyle/>
              <a:p>
                <a:r>
                  <a:rPr lang="en-US" sz="1800" dirty="0"/>
                  <a:t>CASE A: me(i) &gt; </a:t>
                </a:r>
                <a:r>
                  <a:rPr lang="en-US" sz="1800" dirty="0" err="1"/>
                  <a:t>cs</a:t>
                </a:r>
                <a:r>
                  <a:rPr lang="en-US" sz="1800" dirty="0"/>
                  <a:t>(i):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+1</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d>
                      <m:dPr>
                        <m:ctrlPr>
                          <a:rPr lang="en-US" sz="1800" i="1">
                            <a:latin typeface="Cambria Math" panose="02040503050406030204" pitchFamily="18" charset="0"/>
                          </a:rPr>
                        </m:ctrlPr>
                      </m:dPr>
                      <m:e>
                        <m:r>
                          <a:rPr lang="en-US" sz="1800" i="1">
                            <a:latin typeface="Cambria Math" panose="02040503050406030204" pitchFamily="18" charset="0"/>
                          </a:rPr>
                          <m:t>𝑖</m:t>
                        </m:r>
                      </m:e>
                    </m:d>
                  </m:oMath>
                </a14:m>
                <a:endParaRPr lang="en-US" sz="1800" dirty="0"/>
              </a:p>
              <a:p>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e>
                    </m:d>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d>
                      <m:dPr>
                        <m:ctrlPr>
                          <a:rPr lang="en-US" sz="1800" i="1">
                            <a:latin typeface="Cambria Math" panose="02040503050406030204" pitchFamily="18" charset="0"/>
                          </a:rPr>
                        </m:ctrlPr>
                      </m:dPr>
                      <m:e>
                        <m:r>
                          <a:rPr lang="en-US" sz="1800" i="1">
                            <a:latin typeface="Cambria Math" panose="02040503050406030204" pitchFamily="18" charset="0"/>
                          </a:rPr>
                          <m:t>𝑖</m:t>
                        </m:r>
                      </m:e>
                    </m:d>
                  </m:oMath>
                </a14:m>
                <a:endParaRPr lang="en-US" sz="1800" dirty="0"/>
              </a:p>
            </p:txBody>
          </p:sp>
        </mc:Choice>
        <mc:Fallback xmlns="">
          <p:sp>
            <p:nvSpPr>
              <p:cNvPr id="56" name="TextBox 55"/>
              <p:cNvSpPr txBox="1">
                <a:spLocks noRot="1" noChangeAspect="1" noMove="1" noResize="1" noEditPoints="1" noAdjustHandles="1" noChangeArrowheads="1" noChangeShapeType="1" noTextEdit="1"/>
              </p:cNvSpPr>
              <p:nvPr/>
            </p:nvSpPr>
            <p:spPr>
              <a:xfrm>
                <a:off x="286281" y="4431219"/>
                <a:ext cx="5133857" cy="646331"/>
              </a:xfrm>
              <a:prstGeom prst="rect">
                <a:avLst/>
              </a:prstGeom>
              <a:blipFill rotWithShape="0">
                <a:blip r:embed="rId15"/>
                <a:stretch>
                  <a:fillRect l="-1069"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214712" y="4828897"/>
                <a:ext cx="3884472" cy="1200329"/>
              </a:xfrm>
              <a:prstGeom prst="rect">
                <a:avLst/>
              </a:prstGeom>
              <a:noFill/>
            </p:spPr>
            <p:txBody>
              <a:bodyPr wrap="square" rtlCol="0">
                <a:spAutoFit/>
              </a:bodyPr>
              <a:lstStyle/>
              <a:p>
                <a:r>
                  <a:rPr lang="en-US" sz="1800" dirty="0"/>
                  <a:t>CASE B: me(i) = </a:t>
                </a:r>
                <a:r>
                  <a:rPr lang="en-US" sz="1800" dirty="0" err="1"/>
                  <a:t>cs</a:t>
                </a:r>
                <a:r>
                  <a:rPr lang="en-US" sz="1800" dirty="0"/>
                  <a:t>(i):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𝑖</m:t>
                        </m:r>
                      </m:e>
                    </m:d>
                  </m:oMath>
                </a14:m>
                <a:endParaRPr lang="en-US" sz="1800" dirty="0"/>
              </a:p>
              <a:p>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e>
                    </m:d>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d>
                      <m:dPr>
                        <m:ctrlPr>
                          <a:rPr lang="en-US" sz="1800" i="1">
                            <a:latin typeface="Cambria Math" panose="02040503050406030204" pitchFamily="18" charset="0"/>
                          </a:rPr>
                        </m:ctrlPr>
                      </m:dPr>
                      <m:e>
                        <m:r>
                          <a:rPr lang="en-US" sz="1800" i="1">
                            <a:latin typeface="Cambria Math" panose="02040503050406030204" pitchFamily="18" charset="0"/>
                          </a:rPr>
                          <m:t>𝑖</m:t>
                        </m:r>
                      </m:e>
                    </m:d>
                  </m:oMath>
                </a14:m>
                <a:endParaRPr lang="en-US" sz="1800" dirty="0"/>
              </a:p>
            </p:txBody>
          </p:sp>
        </mc:Choice>
        <mc:Fallback xmlns="">
          <p:sp>
            <p:nvSpPr>
              <p:cNvPr id="57" name="TextBox 56"/>
              <p:cNvSpPr txBox="1">
                <a:spLocks noRot="1" noChangeAspect="1" noMove="1" noResize="1" noEditPoints="1" noAdjustHandles="1" noChangeArrowheads="1" noChangeShapeType="1" noTextEdit="1"/>
              </p:cNvSpPr>
              <p:nvPr/>
            </p:nvSpPr>
            <p:spPr>
              <a:xfrm>
                <a:off x="286282" y="5295529"/>
                <a:ext cx="5179296" cy="646331"/>
              </a:xfrm>
              <a:prstGeom prst="rect">
                <a:avLst/>
              </a:prstGeom>
              <a:blipFill rotWithShape="0">
                <a:blip r:embed="rId16"/>
                <a:stretch>
                  <a:fillRect l="-1059"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214712" y="5399494"/>
                <a:ext cx="3884472" cy="1200329"/>
              </a:xfrm>
              <a:prstGeom prst="rect">
                <a:avLst/>
              </a:prstGeom>
              <a:noFill/>
            </p:spPr>
            <p:txBody>
              <a:bodyPr wrap="square" rtlCol="0">
                <a:spAutoFit/>
              </a:bodyPr>
              <a:lstStyle/>
              <a:p>
                <a:r>
                  <a:rPr lang="en-US" sz="1800" dirty="0"/>
                  <a:t>CASE C: me(i) &lt; </a:t>
                </a:r>
                <a:r>
                  <a:rPr lang="en-US" sz="1800" dirty="0" err="1"/>
                  <a:t>cs</a:t>
                </a:r>
                <a:r>
                  <a:rPr lang="en-US" sz="1800" dirty="0"/>
                  <a:t>(i):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𝑚𝑖𝑛</m:t>
                        </m:r>
                      </m:sub>
                    </m:sSub>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𝑖</m:t>
                        </m:r>
                      </m:e>
                    </m:d>
                  </m:oMath>
                </a14:m>
                <a:r>
                  <a:rPr lang="en-US" sz="1800" dirty="0"/>
                  <a:t> + 1</a:t>
                </a:r>
              </a:p>
              <a:p>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e>
                    </m:d>
                    <m:r>
                      <a:rPr lang="en-US" sz="1800" i="1">
                        <a:latin typeface="Cambria Math" panose="02040503050406030204" pitchFamily="18" charset="0"/>
                        <a:ea typeface="Cambria Math" panose="02040503050406030204" pitchFamily="18" charset="0"/>
                      </a:rPr>
                      <m:t>=∆</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𝑖</m:t>
                        </m:r>
                      </m:e>
                    </m:d>
                    <m:r>
                      <m:rPr>
                        <m:nor/>
                      </m:rPr>
                      <a:rPr lang="en-US" sz="1800" dirty="0"/>
                      <m:t> + 1</m:t>
                    </m:r>
                  </m:oMath>
                </a14:m>
                <a:endParaRPr lang="en-US" sz="18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86282" y="6056325"/>
                <a:ext cx="5179296" cy="646331"/>
              </a:xfrm>
              <a:prstGeom prst="rect">
                <a:avLst/>
              </a:prstGeom>
              <a:blipFill rotWithShape="0">
                <a:blip r:embed="rId17"/>
                <a:stretch>
                  <a:fillRect l="-1059" t="-4673"/>
                </a:stretch>
              </a:blipFill>
            </p:spPr>
            <p:txBody>
              <a:bodyPr/>
              <a:lstStyle/>
              <a:p>
                <a:r>
                  <a:rPr lang="en-US">
                    <a:noFill/>
                  </a:rPr>
                  <a:t> </a:t>
                </a:r>
              </a:p>
            </p:txBody>
          </p:sp>
        </mc:Fallback>
      </mc:AlternateContent>
    </p:spTree>
    <p:extLst>
      <p:ext uri="{BB962C8B-B14F-4D97-AF65-F5344CB8AC3E}">
        <p14:creationId xmlns:p14="http://schemas.microsoft.com/office/powerpoint/2010/main" val="419002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500" fill="hold"/>
                                        <p:tgtEl>
                                          <p:spTgt spid="56"/>
                                        </p:tgtEl>
                                        <p:attrNameLst>
                                          <p:attrName>style.color</p:attrName>
                                        </p:attrNameLst>
                                      </p:cBhvr>
                                      <p:to>
                                        <a:schemeClr val="accent2"/>
                                      </p:to>
                                    </p:animClr>
                                  </p:childTnLst>
                                </p:cTn>
                              </p:par>
                            </p:childTnLst>
                          </p:cTn>
                        </p:par>
                        <p:par>
                          <p:cTn id="7" fill="hold">
                            <p:stCondLst>
                              <p:cond delay="500"/>
                            </p:stCondLst>
                            <p:childTnLst>
                              <p:par>
                                <p:cTn id="8" presetID="3" presetClass="emph" presetSubtype="2" fill="hold" grpId="1" nodeType="afterEffect">
                                  <p:stCondLst>
                                    <p:cond delay="0"/>
                                  </p:stCondLst>
                                  <p:childTnLst>
                                    <p:animClr clrSpc="rgb" dir="cw">
                                      <p:cBhvr override="childStyle">
                                        <p:cTn id="9" dur="500" fill="hold"/>
                                        <p:tgtEl>
                                          <p:spTgt spid="56"/>
                                        </p:tgtEl>
                                        <p:attrNameLst>
                                          <p:attrName>style.color</p:attrName>
                                        </p:attrNameLst>
                                      </p:cBhvr>
                                      <p:to>
                                        <a:srgbClr val="000000"/>
                                      </p:to>
                                    </p:animClr>
                                  </p:childTnLst>
                                </p:cTn>
                              </p:par>
                            </p:childTnLst>
                          </p:cTn>
                        </p:par>
                        <p:par>
                          <p:cTn id="10" fill="hold">
                            <p:stCondLst>
                              <p:cond delay="1000"/>
                            </p:stCondLst>
                            <p:childTnLst>
                              <p:par>
                                <p:cTn id="11" presetID="3" presetClass="emph" presetSubtype="2" fill="hold" grpId="2" nodeType="afterEffect">
                                  <p:stCondLst>
                                    <p:cond delay="0"/>
                                  </p:stCondLst>
                                  <p:childTnLst>
                                    <p:animClr clrSpc="rgb" dir="cw">
                                      <p:cBhvr override="childStyle">
                                        <p:cTn id="12" dur="500" fill="hold"/>
                                        <p:tgtEl>
                                          <p:spTgt spid="56"/>
                                        </p:tgtEl>
                                        <p:attrNameLst>
                                          <p:attrName>style.color</p:attrName>
                                        </p:attrNameLst>
                                      </p:cBhvr>
                                      <p:to>
                                        <a:schemeClr val="accent2"/>
                                      </p:to>
                                    </p:animClr>
                                  </p:childTnLst>
                                </p:cTn>
                              </p:par>
                            </p:childTnLst>
                          </p:cTn>
                        </p:par>
                        <p:par>
                          <p:cTn id="13" fill="hold">
                            <p:stCondLst>
                              <p:cond delay="1500"/>
                            </p:stCondLst>
                            <p:childTnLst>
                              <p:par>
                                <p:cTn id="14" presetID="3" presetClass="emph" presetSubtype="2" fill="hold" grpId="3" nodeType="afterEffect">
                                  <p:stCondLst>
                                    <p:cond delay="0"/>
                                  </p:stCondLst>
                                  <p:childTnLst>
                                    <p:animClr clrSpc="rgb" dir="cw">
                                      <p:cBhvr override="childStyle">
                                        <p:cTn id="15" dur="500" fill="hold"/>
                                        <p:tgtEl>
                                          <p:spTgt spid="56"/>
                                        </p:tgtEl>
                                        <p:attrNameLst>
                                          <p:attrName>style.color</p:attrName>
                                        </p:attrNameLst>
                                      </p:cBhvr>
                                      <p:to>
                                        <a:srgbClr val="000000"/>
                                      </p:to>
                                    </p:animClr>
                                  </p:childTnLst>
                                </p:cTn>
                              </p:par>
                            </p:childTnLst>
                          </p:cTn>
                        </p:par>
                        <p:par>
                          <p:cTn id="16" fill="hold">
                            <p:stCondLst>
                              <p:cond delay="2000"/>
                            </p:stCondLst>
                            <p:childTnLst>
                              <p:par>
                                <p:cTn id="17" presetID="3" presetClass="emph" presetSubtype="2" fill="hold" grpId="0" nodeType="afterEffect">
                                  <p:stCondLst>
                                    <p:cond delay="0"/>
                                  </p:stCondLst>
                                  <p:childTnLst>
                                    <p:animClr clrSpc="rgb" dir="cw">
                                      <p:cBhvr override="childStyle">
                                        <p:cTn id="18" dur="500" fill="hold"/>
                                        <p:tgtEl>
                                          <p:spTgt spid="58"/>
                                        </p:tgtEl>
                                        <p:attrNameLst>
                                          <p:attrName>style.color</p:attrName>
                                        </p:attrNameLst>
                                      </p:cBhvr>
                                      <p:to>
                                        <a:schemeClr val="accent2"/>
                                      </p:to>
                                    </p:animClr>
                                  </p:childTnLst>
                                </p:cTn>
                              </p:par>
                            </p:childTnLst>
                          </p:cTn>
                        </p:par>
                        <p:par>
                          <p:cTn id="19" fill="hold">
                            <p:stCondLst>
                              <p:cond delay="2500"/>
                            </p:stCondLst>
                            <p:childTnLst>
                              <p:par>
                                <p:cTn id="20" presetID="3" presetClass="emph" presetSubtype="2" fill="hold" grpId="1" nodeType="afterEffect">
                                  <p:stCondLst>
                                    <p:cond delay="0"/>
                                  </p:stCondLst>
                                  <p:childTnLst>
                                    <p:animClr clrSpc="rgb" dir="cw">
                                      <p:cBhvr override="childStyle">
                                        <p:cTn id="21" dur="500" fill="hold"/>
                                        <p:tgtEl>
                                          <p:spTgt spid="58"/>
                                        </p:tgtEl>
                                        <p:attrNameLst>
                                          <p:attrName>style.color</p:attrName>
                                        </p:attrNameLst>
                                      </p:cBhvr>
                                      <p:to>
                                        <a:srgbClr val="000000"/>
                                      </p:to>
                                    </p:animClr>
                                  </p:childTnLst>
                                </p:cTn>
                              </p:par>
                            </p:childTnLst>
                          </p:cTn>
                        </p:par>
                        <p:par>
                          <p:cTn id="22" fill="hold">
                            <p:stCondLst>
                              <p:cond delay="3000"/>
                            </p:stCondLst>
                            <p:childTnLst>
                              <p:par>
                                <p:cTn id="23" presetID="3" presetClass="emph" presetSubtype="2" fill="hold" grpId="2" nodeType="afterEffect">
                                  <p:stCondLst>
                                    <p:cond delay="0"/>
                                  </p:stCondLst>
                                  <p:childTnLst>
                                    <p:animClr clrSpc="rgb" dir="cw">
                                      <p:cBhvr override="childStyle">
                                        <p:cTn id="24" dur="500" fill="hold"/>
                                        <p:tgtEl>
                                          <p:spTgt spid="58"/>
                                        </p:tgtEl>
                                        <p:attrNameLst>
                                          <p:attrName>style.color</p:attrName>
                                        </p:attrNameLst>
                                      </p:cBhvr>
                                      <p:to>
                                        <a:schemeClr val="accent2"/>
                                      </p:to>
                                    </p:animClr>
                                  </p:childTnLst>
                                </p:cTn>
                              </p:par>
                            </p:childTnLst>
                          </p:cTn>
                        </p:par>
                        <p:par>
                          <p:cTn id="25" fill="hold">
                            <p:stCondLst>
                              <p:cond delay="3500"/>
                            </p:stCondLst>
                            <p:childTnLst>
                              <p:par>
                                <p:cTn id="26" presetID="3" presetClass="emph" presetSubtype="2" fill="hold" grpId="3" nodeType="afterEffect">
                                  <p:stCondLst>
                                    <p:cond delay="0"/>
                                  </p:stCondLst>
                                  <p:childTnLst>
                                    <p:animClr clrSpc="rgb" dir="cw">
                                      <p:cBhvr override="childStyle">
                                        <p:cTn id="27" dur="500" fill="hold"/>
                                        <p:tgtEl>
                                          <p:spTgt spid="58"/>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56" grpId="2"/>
      <p:bldP spid="56" grpId="3"/>
      <p:bldP spid="58" grpId="0"/>
      <p:bldP spid="58" grpId="1"/>
      <p:bldP spid="58" grpId="2"/>
      <p:bldP spid="58" grpId="3"/>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76200"/>
            <a:ext cx="8097983" cy="1143000"/>
          </a:xfrm>
        </p:spPr>
        <p:txBody>
          <a:bodyPr/>
          <a:lstStyle/>
          <a:p>
            <a:r>
              <a:rPr lang="en-US" dirty="0" smtClean="0"/>
              <a:t>Tính chất của hệ thống phân tích Data Stream</a:t>
            </a:r>
            <a:endParaRPr lang="vi-V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81540718"/>
              </p:ext>
            </p:extLst>
          </p:nvPr>
        </p:nvGraphicFramePr>
        <p:xfrm>
          <a:off x="685799" y="1641764"/>
          <a:ext cx="7772402" cy="2560320"/>
        </p:xfrm>
        <a:graphic>
          <a:graphicData uri="http://schemas.openxmlformats.org/drawingml/2006/table">
            <a:tbl>
              <a:tblPr firstRow="1" bandRow="1">
                <a:tableStyleId>{5C22544A-7EE6-4342-B048-85BDC9FD1C3A}</a:tableStyleId>
              </a:tblPr>
              <a:tblGrid>
                <a:gridCol w="1433946"/>
                <a:gridCol w="723152"/>
                <a:gridCol w="958710"/>
                <a:gridCol w="958710"/>
                <a:gridCol w="958710"/>
                <a:gridCol w="877063"/>
                <a:gridCol w="877063"/>
                <a:gridCol w="985048"/>
              </a:tblGrid>
              <a:tr h="198912">
                <a:tc>
                  <a:txBody>
                    <a:bodyPr/>
                    <a:lstStyle/>
                    <a:p>
                      <a:pPr algn="ctr"/>
                      <a:r>
                        <a:rPr lang="en-US" dirty="0" smtClean="0"/>
                        <a:t>Framework</a:t>
                      </a:r>
                      <a:endParaRPr lang="vi-VN" dirty="0"/>
                    </a:p>
                  </a:txBody>
                  <a:tcPr/>
                </a:tc>
                <a:tc gridSpan="7">
                  <a:txBody>
                    <a:bodyPr/>
                    <a:lstStyle/>
                    <a:p>
                      <a:pPr algn="ctr"/>
                      <a:r>
                        <a:rPr lang="en-US" dirty="0" smtClean="0"/>
                        <a:t>Bảng</a:t>
                      </a:r>
                      <a:r>
                        <a:rPr lang="en-US" baseline="0" dirty="0" smtClean="0"/>
                        <a:t> tính các t</a:t>
                      </a:r>
                      <a:r>
                        <a:rPr lang="en-US" dirty="0" smtClean="0"/>
                        <a:t>ính</a:t>
                      </a:r>
                      <a:r>
                        <a:rPr lang="en-US" baseline="0" dirty="0" smtClean="0"/>
                        <a:t> chất của hệ thống / framework</a:t>
                      </a:r>
                      <a:endParaRPr lang="vi-VN" dirty="0"/>
                    </a:p>
                  </a:txBody>
                  <a:tcPr/>
                </a:tc>
                <a:tc hMerge="1">
                  <a:txBody>
                    <a:bodyPr/>
                    <a:lstStyle/>
                    <a:p>
                      <a:endParaRPr lang="vi-VN" dirty="0"/>
                    </a:p>
                  </a:txBody>
                  <a:tcPr/>
                </a:tc>
                <a:tc hMerge="1">
                  <a:txBody>
                    <a:bodyPr/>
                    <a:lstStyle/>
                    <a:p>
                      <a:endParaRPr lang="vi-VN" dirty="0"/>
                    </a:p>
                  </a:txBody>
                  <a:tcPr/>
                </a:tc>
                <a:tc hMerge="1">
                  <a:txBody>
                    <a:bodyPr/>
                    <a:lstStyle/>
                    <a:p>
                      <a:endParaRPr lang="vi-VN" dirty="0"/>
                    </a:p>
                  </a:txBody>
                  <a:tcPr/>
                </a:tc>
                <a:tc hMerge="1">
                  <a:txBody>
                    <a:bodyPr/>
                    <a:lstStyle/>
                    <a:p>
                      <a:endParaRPr lang="vi-VN"/>
                    </a:p>
                  </a:txBody>
                  <a:tcPr/>
                </a:tc>
                <a:tc hMerge="1">
                  <a:txBody>
                    <a:bodyPr/>
                    <a:lstStyle/>
                    <a:p>
                      <a:endParaRPr lang="vi-VN" dirty="0"/>
                    </a:p>
                  </a:txBody>
                  <a:tcPr/>
                </a:tc>
                <a:tc hMerge="1">
                  <a:txBody>
                    <a:bodyPr/>
                    <a:lstStyle/>
                    <a:p>
                      <a:endParaRPr lang="vi-VN" dirty="0"/>
                    </a:p>
                  </a:txBody>
                  <a:tcPr/>
                </a:tc>
              </a:tr>
              <a:tr h="198912">
                <a:tc>
                  <a:txBody>
                    <a:bodyPr/>
                    <a:lstStyle/>
                    <a:p>
                      <a:pPr algn="ctr"/>
                      <a:endParaRPr lang="vi-VN" dirty="0"/>
                    </a:p>
                  </a:txBody>
                  <a:tcPr/>
                </a:tc>
                <a:tc>
                  <a:txBody>
                    <a:bodyPr/>
                    <a:lstStyle/>
                    <a:p>
                      <a:pPr algn="ctr"/>
                      <a:r>
                        <a:rPr lang="en-US" dirty="0" smtClean="0"/>
                        <a:t>(1)</a:t>
                      </a:r>
                      <a:endParaRPr lang="vi-VN" dirty="0"/>
                    </a:p>
                  </a:txBody>
                  <a:tcPr/>
                </a:tc>
                <a:tc>
                  <a:txBody>
                    <a:bodyPr/>
                    <a:lstStyle/>
                    <a:p>
                      <a:pPr algn="ctr"/>
                      <a:r>
                        <a:rPr lang="vi-VN" dirty="0" smtClean="0"/>
                        <a:t>(2)</a:t>
                      </a:r>
                      <a:endParaRPr lang="vi-VN" dirty="0"/>
                    </a:p>
                  </a:txBody>
                  <a:tcPr/>
                </a:tc>
                <a:tc>
                  <a:txBody>
                    <a:bodyPr/>
                    <a:lstStyle/>
                    <a:p>
                      <a:pPr algn="ctr"/>
                      <a:r>
                        <a:rPr lang="vi-VN" dirty="0" smtClean="0"/>
                        <a:t>(3)</a:t>
                      </a:r>
                      <a:endParaRPr lang="vi-VN" dirty="0"/>
                    </a:p>
                  </a:txBody>
                  <a:tcPr/>
                </a:tc>
                <a:tc>
                  <a:txBody>
                    <a:bodyPr/>
                    <a:lstStyle/>
                    <a:p>
                      <a:pPr algn="ctr"/>
                      <a:r>
                        <a:rPr lang="vi-VN" dirty="0" smtClean="0"/>
                        <a:t>(4)</a:t>
                      </a:r>
                      <a:endParaRPr lang="vi-VN" dirty="0"/>
                    </a:p>
                  </a:txBody>
                  <a:tcPr/>
                </a:tc>
                <a:tc>
                  <a:txBody>
                    <a:bodyPr/>
                    <a:lstStyle/>
                    <a:p>
                      <a:pPr algn="ctr"/>
                      <a:r>
                        <a:rPr lang="en-US" dirty="0" smtClean="0"/>
                        <a:t>(5)</a:t>
                      </a:r>
                      <a:endParaRPr lang="vi-VN" dirty="0"/>
                    </a:p>
                  </a:txBody>
                  <a:tcPr/>
                </a:tc>
                <a:tc>
                  <a:txBody>
                    <a:bodyPr/>
                    <a:lstStyle/>
                    <a:p>
                      <a:pPr algn="ctr"/>
                      <a:r>
                        <a:rPr lang="en-US" dirty="0" smtClean="0"/>
                        <a:t>(6)</a:t>
                      </a:r>
                      <a:endParaRPr lang="vi-VN" dirty="0"/>
                    </a:p>
                  </a:txBody>
                  <a:tcPr/>
                </a:tc>
                <a:tc>
                  <a:txBody>
                    <a:bodyPr/>
                    <a:lstStyle/>
                    <a:p>
                      <a:pPr algn="ctr"/>
                      <a:r>
                        <a:rPr lang="en-US" dirty="0" smtClean="0"/>
                        <a:t>(7)</a:t>
                      </a:r>
                      <a:endParaRPr lang="vi-VN" dirty="0"/>
                    </a:p>
                  </a:txBody>
                  <a:tcPr/>
                </a:tc>
              </a:tr>
              <a:tr h="198912">
                <a:tc>
                  <a:txBody>
                    <a:bodyPr/>
                    <a:lstStyle/>
                    <a:p>
                      <a:pPr algn="ctr"/>
                      <a:r>
                        <a:rPr lang="en-US" dirty="0" smtClean="0"/>
                        <a:t>Kafka</a:t>
                      </a:r>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endParaRPr lang="vi-VN" dirty="0"/>
                    </a:p>
                  </a:txBody>
                  <a:tcPr/>
                </a:tc>
                <a:tc>
                  <a:txBody>
                    <a:bodyPr/>
                    <a:lstStyle/>
                    <a:p>
                      <a:endParaRPr lang="vi-VN"/>
                    </a:p>
                  </a:txBody>
                  <a:tcPr/>
                </a:tc>
              </a:tr>
              <a:tr h="198912">
                <a:tc>
                  <a:txBody>
                    <a:bodyPr/>
                    <a:lstStyle/>
                    <a:p>
                      <a:pPr algn="ctr"/>
                      <a:r>
                        <a:rPr lang="en-US" dirty="0" smtClean="0"/>
                        <a:t>Storm</a:t>
                      </a:r>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r>
              <a:tr h="198912">
                <a:tc>
                  <a:txBody>
                    <a:bodyPr/>
                    <a:lstStyle/>
                    <a:p>
                      <a:pPr algn="ctr"/>
                      <a:r>
                        <a:rPr lang="en-US" dirty="0" smtClean="0"/>
                        <a:t>Zookeeper</a:t>
                      </a:r>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r>
              <a:tr h="198912">
                <a:tc>
                  <a:txBody>
                    <a:bodyPr/>
                    <a:lstStyle/>
                    <a:p>
                      <a:pPr algn="ctr"/>
                      <a:r>
                        <a:rPr lang="en-US" dirty="0" err="1" smtClean="0"/>
                        <a:t>Redis</a:t>
                      </a:r>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endParaRPr lang="vi-VN" dirty="0"/>
                    </a:p>
                  </a:txBody>
                  <a:tcPr/>
                </a:tc>
                <a:tc>
                  <a:txBody>
                    <a:bodyPr/>
                    <a:lstStyle/>
                    <a:p>
                      <a:endParaRPr lang="vi-VN" dirty="0"/>
                    </a:p>
                  </a:txBody>
                  <a:tcPr/>
                </a:tc>
              </a:tr>
              <a:tr h="198912">
                <a:tc>
                  <a:txBody>
                    <a:bodyPr/>
                    <a:lstStyle/>
                    <a:p>
                      <a:pPr algn="ctr"/>
                      <a:r>
                        <a:rPr lang="en-US" dirty="0" err="1" smtClean="0"/>
                        <a:t>Nodejs</a:t>
                      </a:r>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sz="1800" dirty="0" smtClean="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800" dirty="0" smtClean="0">
                        <a:effectLst/>
                        <a:latin typeface="Cambria" panose="02040503050406030204" pitchFamily="18" charset="0"/>
                        <a:ea typeface="Calibri" panose="020F0502020204030204" pitchFamily="34" charset="0"/>
                        <a:cs typeface="Times New Roman" panose="02020603050405020304" pitchFamily="18" charset="0"/>
                      </a:endParaRPr>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sp>
        <p:nvSpPr>
          <p:cNvPr id="7" name="Rectangle 6"/>
          <p:cNvSpPr/>
          <p:nvPr/>
        </p:nvSpPr>
        <p:spPr>
          <a:xfrm>
            <a:off x="560051" y="4405746"/>
            <a:ext cx="8349478" cy="3129062"/>
          </a:xfrm>
          <a:prstGeom prst="rect">
            <a:avLst/>
          </a:prstGeom>
        </p:spPr>
        <p:txBody>
          <a:bodyPr wrap="square" numCol="2">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spcAft>
                <a:spcPts val="800"/>
              </a:spcAft>
            </a:pPr>
            <a:r>
              <a:rPr lang="vi-VN" sz="1800" dirty="0">
                <a:latin typeface="Cambria" panose="02040503050406030204" pitchFamily="18" charset="0"/>
                <a:ea typeface="Calibri" panose="020F0502020204030204" pitchFamily="34" charset="0"/>
                <a:cs typeface="Times New Roman" panose="02020603050405020304" pitchFamily="18" charset="0"/>
              </a:rPr>
              <a:t>(1) </a:t>
            </a:r>
            <a:r>
              <a:rPr lang="vi-VN" sz="1800" dirty="0" smtClean="0">
                <a:latin typeface="Cambria" panose="02040503050406030204" pitchFamily="18" charset="0"/>
                <a:ea typeface="Calibri" panose="020F0502020204030204" pitchFamily="34" charset="0"/>
                <a:cs typeface="Times New Roman" panose="02020603050405020304" pitchFamily="18" charset="0"/>
              </a:rPr>
              <a:t>Distribution</a:t>
            </a:r>
            <a:endParaRPr lang="en-US" sz="1800" dirty="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r>
              <a:rPr lang="vi-VN" sz="1800" dirty="0">
                <a:latin typeface="Cambria" panose="02040503050406030204" pitchFamily="18" charset="0"/>
                <a:ea typeface="Calibri" panose="020F0502020204030204" pitchFamily="34" charset="0"/>
                <a:cs typeface="Times New Roman" panose="02020603050405020304" pitchFamily="18" charset="0"/>
              </a:rPr>
              <a:t>(2) </a:t>
            </a:r>
            <a:r>
              <a:rPr lang="vi-VN" sz="1800" dirty="0" smtClean="0">
                <a:latin typeface="Cambria" panose="02040503050406030204" pitchFamily="18" charset="0"/>
                <a:ea typeface="Calibri" panose="020F0502020204030204" pitchFamily="34" charset="0"/>
                <a:cs typeface="Times New Roman" panose="02020603050405020304" pitchFamily="18" charset="0"/>
              </a:rPr>
              <a:t>Replication</a:t>
            </a:r>
            <a:endParaRPr lang="en-US" sz="1800" dirty="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r>
              <a:rPr lang="vi-VN" sz="1800" dirty="0">
                <a:latin typeface="Cambria" panose="02040503050406030204" pitchFamily="18" charset="0"/>
                <a:ea typeface="Calibri" panose="020F0502020204030204" pitchFamily="34" charset="0"/>
                <a:cs typeface="Times New Roman" panose="02020603050405020304" pitchFamily="18" charset="0"/>
              </a:rPr>
              <a:t>(3) </a:t>
            </a:r>
            <a:r>
              <a:rPr lang="vi-VN" sz="1800" dirty="0" smtClean="0">
                <a:latin typeface="Cambria" panose="02040503050406030204" pitchFamily="18" charset="0"/>
                <a:ea typeface="Calibri" panose="020F0502020204030204" pitchFamily="34" charset="0"/>
                <a:cs typeface="Times New Roman" panose="02020603050405020304" pitchFamily="18" charset="0"/>
              </a:rPr>
              <a:t>High-throughput</a:t>
            </a:r>
            <a:endParaRPr lang="en-US" sz="1800" dirty="0" smtClean="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r>
              <a:rPr lang="vi-VN" sz="1800" dirty="0" smtClean="0">
                <a:latin typeface="Cambria" panose="02040503050406030204" pitchFamily="18" charset="0"/>
                <a:ea typeface="Calibri" panose="020F0502020204030204" pitchFamily="34" charset="0"/>
                <a:cs typeface="Times New Roman" panose="02020603050405020304" pitchFamily="18" charset="0"/>
              </a:rPr>
              <a:t>(4</a:t>
            </a:r>
            <a:r>
              <a:rPr lang="vi-VN" sz="1800" dirty="0">
                <a:latin typeface="Cambria" panose="02040503050406030204" pitchFamily="18" charset="0"/>
                <a:ea typeface="Calibri" panose="020F0502020204030204" pitchFamily="34" charset="0"/>
                <a:cs typeface="Times New Roman" panose="02020603050405020304" pitchFamily="18" charset="0"/>
              </a:rPr>
              <a:t>) </a:t>
            </a:r>
            <a:r>
              <a:rPr lang="vi-VN" sz="1800" dirty="0" smtClean="0">
                <a:latin typeface="Cambria" panose="02040503050406030204" pitchFamily="18" charset="0"/>
                <a:ea typeface="Calibri" panose="020F0502020204030204" pitchFamily="34" charset="0"/>
                <a:cs typeface="Times New Roman" panose="02020603050405020304" pitchFamily="18" charset="0"/>
              </a:rPr>
              <a:t>Synchronization</a:t>
            </a:r>
            <a:endParaRPr lang="en-US" sz="1800" dirty="0" smtClean="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endParaRPr lang="en-US" sz="1800" dirty="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endParaRPr lang="en-US" sz="1800" dirty="0" smtClean="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endParaRPr lang="en-US" sz="1800" dirty="0">
              <a:latin typeface="Cambria" panose="02040503050406030204" pitchFamily="18" charset="0"/>
              <a:ea typeface="Calibri" panose="020F0502020204030204" pitchFamily="34" charset="0"/>
              <a:cs typeface="Times New Roman" panose="02020603050405020304" pitchFamily="18" charset="0"/>
            </a:endParaRPr>
          </a:p>
          <a:p>
            <a:pPr algn="just">
              <a:spcAft>
                <a:spcPts val="800"/>
              </a:spcAft>
            </a:pPr>
            <a:endParaRPr lang="en-US" sz="1800" dirty="0" smtClean="0">
              <a:latin typeface="Cambria" panose="02040503050406030204" pitchFamily="18" charset="0"/>
              <a:ea typeface="Calibri" panose="020F0502020204030204" pitchFamily="34" charset="0"/>
              <a:cs typeface="Times New Roman" panose="02020603050405020304" pitchFamily="18" charset="0"/>
            </a:endParaRPr>
          </a:p>
          <a:p>
            <a:pPr marL="58738" algn="just">
              <a:spcAft>
                <a:spcPts val="800"/>
              </a:spcAft>
            </a:pPr>
            <a:r>
              <a:rPr lang="vi-VN" sz="1800" dirty="0" smtClean="0">
                <a:latin typeface="Cambria" panose="02040503050406030204" pitchFamily="18" charset="0"/>
                <a:ea typeface="Calibri" panose="020F0502020204030204" pitchFamily="34" charset="0"/>
                <a:cs typeface="Times New Roman" panose="02020603050405020304" pitchFamily="18" charset="0"/>
              </a:rPr>
              <a:t>(5</a:t>
            </a:r>
            <a:r>
              <a:rPr lang="vi-VN" sz="1800" dirty="0">
                <a:latin typeface="Cambria" panose="02040503050406030204" pitchFamily="18" charset="0"/>
                <a:ea typeface="Calibri" panose="020F0502020204030204" pitchFamily="34" charset="0"/>
                <a:cs typeface="Times New Roman" panose="02020603050405020304" pitchFamily="18" charset="0"/>
              </a:rPr>
              <a:t>) </a:t>
            </a:r>
            <a:r>
              <a:rPr lang="vi-VN" sz="1800" dirty="0" smtClean="0">
                <a:latin typeface="Cambria" panose="02040503050406030204" pitchFamily="18" charset="0"/>
                <a:ea typeface="Calibri" panose="020F0502020204030204" pitchFamily="34" charset="0"/>
                <a:cs typeface="Times New Roman" panose="02020603050405020304" pitchFamily="18" charset="0"/>
              </a:rPr>
              <a:t>Fault-tolerance</a:t>
            </a:r>
            <a:endParaRPr lang="vi-VN" sz="1800" dirty="0">
              <a:latin typeface="Cambria" panose="02040503050406030204" pitchFamily="18" charset="0"/>
              <a:ea typeface="Calibri" panose="020F0502020204030204" pitchFamily="34" charset="0"/>
              <a:cs typeface="Times New Roman" panose="02020603050405020304" pitchFamily="18" charset="0"/>
            </a:endParaRPr>
          </a:p>
          <a:p>
            <a:pPr marL="58738" algn="just">
              <a:spcAft>
                <a:spcPts val="800"/>
              </a:spcAft>
            </a:pPr>
            <a:r>
              <a:rPr lang="vi-VN" sz="1800" dirty="0" smtClean="0">
                <a:latin typeface="Cambria" panose="02040503050406030204" pitchFamily="18" charset="0"/>
                <a:ea typeface="Calibri" panose="020F0502020204030204" pitchFamily="34" charset="0"/>
                <a:cs typeface="Times New Roman" panose="02020603050405020304" pitchFamily="18" charset="0"/>
              </a:rPr>
              <a:t>(6</a:t>
            </a:r>
            <a:r>
              <a:rPr lang="vi-VN" sz="1800" dirty="0">
                <a:latin typeface="Cambria" panose="02040503050406030204" pitchFamily="18" charset="0"/>
                <a:ea typeface="Calibri" panose="020F0502020204030204" pitchFamily="34" charset="0"/>
                <a:cs typeface="Times New Roman" panose="02020603050405020304" pitchFamily="18" charset="0"/>
              </a:rPr>
              <a:t>) </a:t>
            </a:r>
            <a:r>
              <a:rPr lang="vi-VN" sz="1800" dirty="0" smtClean="0">
                <a:latin typeface="Cambria" panose="02040503050406030204" pitchFamily="18" charset="0"/>
                <a:ea typeface="Calibri" panose="020F0502020204030204" pitchFamily="34" charset="0"/>
                <a:cs typeface="Times New Roman" panose="02020603050405020304" pitchFamily="18" charset="0"/>
              </a:rPr>
              <a:t>Guaranteeing message processing</a:t>
            </a:r>
            <a:endParaRPr lang="en-US" sz="1800" dirty="0">
              <a:latin typeface="Cambria" panose="02040503050406030204" pitchFamily="18" charset="0"/>
              <a:ea typeface="Calibri" panose="020F0502020204030204" pitchFamily="34" charset="0"/>
              <a:cs typeface="Times New Roman" panose="02020603050405020304" pitchFamily="18" charset="0"/>
            </a:endParaRPr>
          </a:p>
          <a:p>
            <a:pPr marL="58738" algn="just">
              <a:spcAft>
                <a:spcPts val="800"/>
              </a:spcAft>
            </a:pPr>
            <a:r>
              <a:rPr lang="vi-VN" sz="1800" dirty="0">
                <a:latin typeface="Cambria" panose="02040503050406030204" pitchFamily="18" charset="0"/>
                <a:ea typeface="Calibri" panose="020F0502020204030204" pitchFamily="34" charset="0"/>
                <a:cs typeface="Times New Roman" panose="02020603050405020304" pitchFamily="18" charset="0"/>
              </a:rPr>
              <a:t>(7</a:t>
            </a:r>
            <a:r>
              <a:rPr lang="vi-VN" sz="1800" dirty="0" smtClean="0">
                <a:latin typeface="Cambria" panose="02040503050406030204" pitchFamily="18" charset="0"/>
                <a:ea typeface="Calibri" panose="020F0502020204030204" pitchFamily="34" charset="0"/>
                <a:cs typeface="Times New Roman" panose="02020603050405020304" pitchFamily="18" charset="0"/>
              </a:rPr>
              <a:t>) Coordination</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064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trưng của Data Stream</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0110584"/>
              </p:ext>
            </p:extLst>
          </p:nvPr>
        </p:nvGraphicFramePr>
        <p:xfrm>
          <a:off x="1469334" y="2125869"/>
          <a:ext cx="6205331" cy="3548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12922" y="6084915"/>
            <a:ext cx="8718156" cy="292388"/>
          </a:xfrm>
          <a:prstGeom prst="rect">
            <a:avLst/>
          </a:prstGeom>
          <a:noFill/>
        </p:spPr>
        <p:txBody>
          <a:bodyPr wrap="none" rtlCol="0">
            <a:spAutoFit/>
          </a:bodyPr>
          <a:lstStyle/>
          <a:p>
            <a:r>
              <a:rPr lang="en-US" sz="1300" dirty="0" smtClean="0">
                <a:solidFill>
                  <a:srgbClr val="0000FF"/>
                </a:solidFill>
              </a:rPr>
              <a:t>[1] </a:t>
            </a:r>
            <a:r>
              <a:rPr lang="en-US" sz="1300" dirty="0">
                <a:solidFill>
                  <a:srgbClr val="0000FF"/>
                </a:solidFill>
              </a:rPr>
              <a:t>Byron Ellis, Real-Time Analytics Techniques to Analyze and Visualize Streaming Data, John Wiley &amp; Sons , 2014</a:t>
            </a:r>
            <a:endParaRPr lang="vi-VN" sz="1300" dirty="0">
              <a:solidFill>
                <a:srgbClr val="0000FF"/>
              </a:solidFill>
            </a:endParaRPr>
          </a:p>
        </p:txBody>
      </p:sp>
      <p:sp>
        <p:nvSpPr>
          <p:cNvPr id="12" name="Cloud Callout 11"/>
          <p:cNvSpPr/>
          <p:nvPr/>
        </p:nvSpPr>
        <p:spPr bwMode="auto">
          <a:xfrm>
            <a:off x="5943600" y="1371600"/>
            <a:ext cx="2247900" cy="1308100"/>
          </a:xfrm>
          <a:prstGeom prst="cloudCallout">
            <a:avLst>
              <a:gd name="adj1" fmla="val -71531"/>
              <a:gd name="adj2" fmla="val 3189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High-</a:t>
            </a:r>
            <a:r>
              <a:rPr kumimoji="0" lang="en-US" sz="20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throughput Data</a:t>
            </a:r>
            <a:endParaRPr kumimoji="0" lang="vi-VN" sz="20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3" name="Cloud Callout 12"/>
          <p:cNvSpPr/>
          <p:nvPr/>
        </p:nvSpPr>
        <p:spPr bwMode="auto">
          <a:xfrm>
            <a:off x="6184900" y="4787900"/>
            <a:ext cx="2006600" cy="1054100"/>
          </a:xfrm>
          <a:prstGeom prst="cloudCallout">
            <a:avLst>
              <a:gd name="adj1" fmla="val -39963"/>
              <a:gd name="adj2" fmla="val -10079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JSON,…</a:t>
            </a:r>
            <a:endParaRPr kumimoji="0" lang="vi-VN" sz="20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4" name="Cloud Callout 13"/>
          <p:cNvSpPr/>
          <p:nvPr/>
        </p:nvSpPr>
        <p:spPr bwMode="auto">
          <a:xfrm>
            <a:off x="212922" y="4687108"/>
            <a:ext cx="2606478" cy="1294592"/>
          </a:xfrm>
          <a:prstGeom prst="cloudCallout">
            <a:avLst>
              <a:gd name="adj1" fmla="val 51527"/>
              <a:gd name="adj2" fmla="val -7218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Long</a:t>
            </a:r>
            <a:r>
              <a:rPr lang="en-US" sz="2000" dirty="0">
                <a:latin typeface="Arial" pitchFamily="-110" charset="0"/>
                <a:ea typeface="ＭＳ Ｐゴシック" pitchFamily="-110" charset="-128"/>
                <a:cs typeface="ＭＳ Ｐゴシック" pitchFamily="-110" charset="-128"/>
              </a:rPr>
              <a:t>-</a:t>
            </a:r>
            <a:r>
              <a:rPr kumimoji="0" lang="en-US" sz="20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tail features data</a:t>
            </a:r>
            <a:endParaRPr kumimoji="0" lang="vi-VN" sz="20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242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System</a:t>
            </a:r>
            <a:endParaRPr lang="vi-VN" dirty="0"/>
          </a:p>
        </p:txBody>
      </p:sp>
      <p:sp>
        <p:nvSpPr>
          <p:cNvPr id="3" name="Content Placeholder 2"/>
          <p:cNvSpPr>
            <a:spLocks noGrp="1"/>
          </p:cNvSpPr>
          <p:nvPr>
            <p:ph idx="1"/>
          </p:nvPr>
        </p:nvSpPr>
        <p:spPr>
          <a:xfrm>
            <a:off x="584200" y="4873625"/>
            <a:ext cx="4775200" cy="1174750"/>
          </a:xfrm>
        </p:spPr>
        <p:txBody>
          <a:bodyPr/>
          <a:lstStyle/>
          <a:p>
            <a:pPr>
              <a:lnSpc>
                <a:spcPct val="150000"/>
              </a:lnSpc>
              <a:buFont typeface="Wingdings" panose="05000000000000000000" pitchFamily="2" charset="2"/>
              <a:buChar char="ü"/>
            </a:pPr>
            <a:r>
              <a:rPr lang="en-US" sz="2000" b="1" dirty="0" smtClean="0"/>
              <a:t>Streaming System </a:t>
            </a:r>
            <a:r>
              <a:rPr lang="en-US" sz="2000" dirty="0" smtClean="0"/>
              <a:t>là hệ thống phân tích dòng dữ liệu trực tuyến.</a:t>
            </a:r>
          </a:p>
          <a:p>
            <a:endParaRPr lang="vi-V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1543050"/>
            <a:ext cx="3276600" cy="4762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54" y="2214293"/>
            <a:ext cx="2547132" cy="2547132"/>
          </a:xfrm>
          <a:prstGeom prst="rect">
            <a:avLst/>
          </a:prstGeom>
        </p:spPr>
      </p:pic>
      <p:sp>
        <p:nvSpPr>
          <p:cNvPr id="7" name="Cloud Callout 6"/>
          <p:cNvSpPr/>
          <p:nvPr/>
        </p:nvSpPr>
        <p:spPr bwMode="auto">
          <a:xfrm>
            <a:off x="2630658" y="1428751"/>
            <a:ext cx="3010488" cy="1729300"/>
          </a:xfrm>
          <a:prstGeom prst="cloudCallout">
            <a:avLst>
              <a:gd name="adj1" fmla="val -62396"/>
              <a:gd name="adj2" fmla="val 3173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E64E23"/>
                </a:solidFill>
                <a:effectLst/>
                <a:latin typeface="Arial" pitchFamily="-110" charset="0"/>
                <a:ea typeface="ＭＳ Ｐゴシック" pitchFamily="-110" charset="-128"/>
                <a:cs typeface="ＭＳ Ｐゴシック" pitchFamily="-110" charset="-128"/>
              </a:rPr>
              <a:t>Làm</a:t>
            </a:r>
            <a:r>
              <a:rPr kumimoji="0" lang="en-US" sz="2000" b="1" i="0" u="none" strike="noStrike" cap="none" normalizeH="0" dirty="0" smtClean="0">
                <a:ln>
                  <a:noFill/>
                </a:ln>
                <a:solidFill>
                  <a:srgbClr val="E64E23"/>
                </a:solidFill>
                <a:effectLst/>
                <a:latin typeface="Arial" pitchFamily="-110" charset="0"/>
                <a:ea typeface="ＭＳ Ｐゴシック" pitchFamily="-110" charset="-128"/>
                <a:cs typeface="ＭＳ Ｐゴシック" pitchFamily="-110" charset="-128"/>
              </a:rPr>
              <a:t> sao để xử lý Data Stream ?</a:t>
            </a:r>
            <a:endParaRPr kumimoji="0" lang="vi-VN" sz="2000" b="1" i="0" u="none" strike="noStrike" cap="none" normalizeH="0" baseline="0" dirty="0">
              <a:ln>
                <a:noFill/>
              </a:ln>
              <a:solidFill>
                <a:srgbClr val="E64E23"/>
              </a:solidFill>
              <a:effectLst/>
              <a:latin typeface="Arial" pitchFamily="-110" charset="0"/>
              <a:ea typeface="ＭＳ Ｐゴシック" pitchFamily="-110" charset="-128"/>
              <a:cs typeface="ＭＳ Ｐゴシック" pitchFamily="-110" charset="-128"/>
            </a:endParaRPr>
          </a:p>
        </p:txBody>
      </p:sp>
      <p:sp>
        <p:nvSpPr>
          <p:cNvPr id="9" name="Explosion 1 8"/>
          <p:cNvSpPr/>
          <p:nvPr/>
        </p:nvSpPr>
        <p:spPr bwMode="auto">
          <a:xfrm>
            <a:off x="1031046" y="1428165"/>
            <a:ext cx="4610100" cy="3225800"/>
          </a:xfrm>
          <a:prstGeom prst="irregularSeal1">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2800" b="1" i="0" u="none" strike="noStrike" cap="none" normalizeH="0" baseline="0" dirty="0" smtClean="0">
                <a:ln>
                  <a:noFill/>
                </a:ln>
                <a:solidFill>
                  <a:srgbClr val="E64E23"/>
                </a:solidFill>
                <a:effectLst/>
                <a:latin typeface="Arial" pitchFamily="-110" charset="0"/>
                <a:ea typeface="ＭＳ Ｐゴシック" pitchFamily="-110" charset="-128"/>
                <a:cs typeface="ＭＳ Ｐゴシック" pitchFamily="-110" charset="-128"/>
              </a:rPr>
              <a:t>Streaming System</a:t>
            </a:r>
            <a:endParaRPr kumimoji="0" lang="vi-VN" sz="2400" b="1" i="0" u="none" strike="noStrike" cap="none" normalizeH="0" baseline="0" dirty="0">
              <a:ln>
                <a:noFill/>
              </a:ln>
              <a:solidFill>
                <a:srgbClr val="E64E23"/>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2252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Tính chất của Streaming System</a:t>
            </a:r>
            <a:endParaRPr lang="vi-VN" dirty="0"/>
          </a:p>
        </p:txBody>
      </p:sp>
      <p:sp>
        <p:nvSpPr>
          <p:cNvPr id="3" name="Content Placeholder 2"/>
          <p:cNvSpPr>
            <a:spLocks noGrp="1"/>
          </p:cNvSpPr>
          <p:nvPr>
            <p:ph idx="1"/>
          </p:nvPr>
        </p:nvSpPr>
        <p:spPr/>
        <p:txBody>
          <a:bodyPr/>
          <a:lstStyle/>
          <a:p>
            <a:r>
              <a:rPr lang="en-US" dirty="0" smtClean="0"/>
              <a:t>Hệ thống Streaming phải đảm bảo 3 tính chất:</a:t>
            </a:r>
            <a:endParaRPr lang="vi-VN" dirty="0"/>
          </a:p>
        </p:txBody>
      </p:sp>
      <p:graphicFrame>
        <p:nvGraphicFramePr>
          <p:cNvPr id="7" name="Diagram 6"/>
          <p:cNvGraphicFramePr/>
          <p:nvPr>
            <p:extLst>
              <p:ext uri="{D42A27DB-BD31-4B8C-83A1-F6EECF244321}">
                <p14:modId xmlns:p14="http://schemas.microsoft.com/office/powerpoint/2010/main" val="3321224187"/>
              </p:ext>
            </p:extLst>
          </p:nvPr>
        </p:nvGraphicFramePr>
        <p:xfrm>
          <a:off x="825500" y="2298700"/>
          <a:ext cx="7632700" cy="317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12922" y="6199215"/>
            <a:ext cx="8718156" cy="292388"/>
          </a:xfrm>
          <a:prstGeom prst="rect">
            <a:avLst/>
          </a:prstGeom>
          <a:noFill/>
        </p:spPr>
        <p:txBody>
          <a:bodyPr wrap="none" rtlCol="0">
            <a:spAutoFit/>
          </a:bodyPr>
          <a:lstStyle/>
          <a:p>
            <a:r>
              <a:rPr lang="en-US" sz="1300" dirty="0" smtClean="0">
                <a:solidFill>
                  <a:srgbClr val="0000FF"/>
                </a:solidFill>
              </a:rPr>
              <a:t>[1] </a:t>
            </a:r>
            <a:r>
              <a:rPr lang="en-US" sz="1300" dirty="0">
                <a:solidFill>
                  <a:srgbClr val="0000FF"/>
                </a:solidFill>
              </a:rPr>
              <a:t>Byron Ellis, Real-Time Analytics Techniques to Analyze and Visualize Streaming Data, John Wiley &amp; Sons , 2014</a:t>
            </a:r>
            <a:endParaRPr lang="vi-VN" sz="1300" dirty="0">
              <a:solidFill>
                <a:srgbClr val="0000FF"/>
              </a:solidFill>
            </a:endParaRPr>
          </a:p>
        </p:txBody>
      </p:sp>
      <p:sp>
        <p:nvSpPr>
          <p:cNvPr id="9" name="TextBox 8"/>
          <p:cNvSpPr txBox="1"/>
          <p:nvPr/>
        </p:nvSpPr>
        <p:spPr>
          <a:xfrm>
            <a:off x="212922" y="5917912"/>
            <a:ext cx="4792146" cy="292388"/>
          </a:xfrm>
          <a:prstGeom prst="rect">
            <a:avLst/>
          </a:prstGeom>
          <a:noFill/>
        </p:spPr>
        <p:txBody>
          <a:bodyPr wrap="none" rtlCol="0">
            <a:spAutoFit/>
          </a:bodyPr>
          <a:lstStyle/>
          <a:p>
            <a:r>
              <a:rPr lang="en-US" sz="1300" dirty="0" smtClean="0">
                <a:solidFill>
                  <a:srgbClr val="0000FF"/>
                </a:solidFill>
              </a:rPr>
              <a:t>[2]  </a:t>
            </a:r>
            <a:r>
              <a:rPr lang="en-US" sz="1300" dirty="0">
                <a:solidFill>
                  <a:srgbClr val="0000FF"/>
                </a:solidFill>
              </a:rPr>
              <a:t>Apache Kafka: http://kafka.apache.org/documentation.html</a:t>
            </a:r>
            <a:endParaRPr lang="vi-VN" sz="1300" dirty="0">
              <a:solidFill>
                <a:srgbClr val="0000FF"/>
              </a:solidFill>
            </a:endParaRPr>
          </a:p>
        </p:txBody>
      </p:sp>
      <p:sp>
        <p:nvSpPr>
          <p:cNvPr id="11" name="TextBox 10"/>
          <p:cNvSpPr txBox="1"/>
          <p:nvPr/>
        </p:nvSpPr>
        <p:spPr>
          <a:xfrm>
            <a:off x="212922" y="5646621"/>
            <a:ext cx="4189865" cy="292388"/>
          </a:xfrm>
          <a:prstGeom prst="rect">
            <a:avLst/>
          </a:prstGeom>
          <a:noFill/>
        </p:spPr>
        <p:txBody>
          <a:bodyPr wrap="none" rtlCol="0">
            <a:spAutoFit/>
          </a:bodyPr>
          <a:lstStyle/>
          <a:p>
            <a:r>
              <a:rPr lang="en-US" sz="1300" dirty="0" smtClean="0">
                <a:solidFill>
                  <a:srgbClr val="0000FF"/>
                </a:solidFill>
              </a:rPr>
              <a:t>[3]  </a:t>
            </a:r>
            <a:r>
              <a:rPr lang="en-US" sz="1300" dirty="0">
                <a:solidFill>
                  <a:srgbClr val="0000FF"/>
                </a:solidFill>
              </a:rPr>
              <a:t>Apache </a:t>
            </a:r>
            <a:r>
              <a:rPr lang="en-US" sz="1300" dirty="0" smtClean="0">
                <a:solidFill>
                  <a:srgbClr val="0000FF"/>
                </a:solidFill>
              </a:rPr>
              <a:t>Zookeeper</a:t>
            </a:r>
            <a:r>
              <a:rPr lang="en-US" sz="1300" dirty="0">
                <a:solidFill>
                  <a:srgbClr val="0000FF"/>
                </a:solidFill>
              </a:rPr>
              <a:t>: https://zookeeper.apache.org/</a:t>
            </a:r>
            <a:endParaRPr lang="vi-VN" sz="1300" dirty="0">
              <a:solidFill>
                <a:srgbClr val="0000FF"/>
              </a:solidFill>
            </a:endParaRPr>
          </a:p>
        </p:txBody>
      </p:sp>
    </p:spTree>
    <p:extLst>
      <p:ext uri="{BB962C8B-B14F-4D97-AF65-F5344CB8AC3E}">
        <p14:creationId xmlns:p14="http://schemas.microsoft.com/office/powerpoint/2010/main" val="34262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670" y="2366877"/>
            <a:ext cx="4026888" cy="4026888"/>
          </a:xfrm>
          <a:prstGeom prst="rect">
            <a:avLst/>
          </a:prstGeom>
        </p:spPr>
      </p:pic>
      <p:sp>
        <p:nvSpPr>
          <p:cNvPr id="11" name="Cloud Callout 10"/>
          <p:cNvSpPr/>
          <p:nvPr/>
        </p:nvSpPr>
        <p:spPr bwMode="auto">
          <a:xfrm>
            <a:off x="214534" y="258352"/>
            <a:ext cx="2980580" cy="1960826"/>
          </a:xfrm>
          <a:prstGeom prst="cloudCallout">
            <a:avLst>
              <a:gd name="adj1" fmla="val 50582"/>
              <a:gd name="adj2" fmla="val 64998"/>
            </a:avLst>
          </a:prstGeom>
          <a:ln>
            <a:solidFill>
              <a:srgbClr val="C0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solidFill>
                  <a:schemeClr val="accent2">
                    <a:lumMod val="50000"/>
                  </a:schemeClr>
                </a:solidFill>
                <a:latin typeface="Arial" pitchFamily="-110" charset="0"/>
                <a:ea typeface="ＭＳ Ｐゴシック" pitchFamily="-110" charset="-128"/>
                <a:cs typeface="ＭＳ Ｐゴシック" pitchFamily="-110" charset="-128"/>
              </a:rPr>
              <a:t>Chúng ta khai thác được gì từ Data Stream ?</a:t>
            </a:r>
            <a:endParaRPr kumimoji="0" lang="vi-VN" sz="2000" b="0" i="0" u="none" strike="noStrike" cap="none" normalizeH="0" baseline="0" dirty="0">
              <a:ln>
                <a:noFill/>
              </a:ln>
              <a:solidFill>
                <a:schemeClr val="accent2">
                  <a:lumMod val="50000"/>
                </a:schemeClr>
              </a:solidFill>
              <a:effectLst/>
              <a:latin typeface="Arial" pitchFamily="-110" charset="0"/>
              <a:ea typeface="ＭＳ Ｐゴシック" pitchFamily="-110" charset="-128"/>
              <a:cs typeface="ＭＳ Ｐゴシック" pitchFamily="-110" charset="-128"/>
            </a:endParaRPr>
          </a:p>
        </p:txBody>
      </p:sp>
      <p:sp>
        <p:nvSpPr>
          <p:cNvPr id="12" name="Cloud Callout 11"/>
          <p:cNvSpPr/>
          <p:nvPr/>
        </p:nvSpPr>
        <p:spPr bwMode="auto">
          <a:xfrm>
            <a:off x="4768947" y="504524"/>
            <a:ext cx="3601330" cy="2154269"/>
          </a:xfrm>
          <a:prstGeom prst="cloudCallout">
            <a:avLst>
              <a:gd name="adj1" fmla="val -62186"/>
              <a:gd name="adj2" fmla="val 54913"/>
            </a:avLst>
          </a:prstGeom>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50000"/>
                  </a:schemeClr>
                </a:solidFill>
                <a:effectLst/>
                <a:latin typeface="Arial" pitchFamily="-110" charset="0"/>
                <a:ea typeface="ＭＳ Ｐゴシック" pitchFamily="-110" charset="-128"/>
                <a:cs typeface="ＭＳ Ｐゴシック" pitchFamily="-110" charset="-128"/>
              </a:rPr>
              <a:t>Làm</a:t>
            </a:r>
            <a:r>
              <a:rPr kumimoji="0" lang="en-US" sz="2000" b="0" i="0" u="none" strike="noStrike" cap="none" normalizeH="0" dirty="0" smtClean="0">
                <a:ln>
                  <a:noFill/>
                </a:ln>
                <a:solidFill>
                  <a:schemeClr val="accent2">
                    <a:lumMod val="50000"/>
                  </a:schemeClr>
                </a:solidFill>
                <a:effectLst/>
                <a:latin typeface="Arial" pitchFamily="-110" charset="0"/>
                <a:ea typeface="ＭＳ Ｐゴシック" pitchFamily="-110" charset="-128"/>
                <a:cs typeface="ＭＳ Ｐゴシック" pitchFamily="-110" charset="-128"/>
              </a:rPr>
              <a:t> sao để khai thác loại dữ liệu này hiệu quả ?</a:t>
            </a:r>
            <a:endParaRPr kumimoji="0" lang="vi-VN" sz="2000" b="0" i="0" u="none" strike="noStrike" cap="none" normalizeH="0" baseline="0" dirty="0">
              <a:ln>
                <a:noFill/>
              </a:ln>
              <a:solidFill>
                <a:schemeClr val="accent2">
                  <a:lumMod val="50000"/>
                </a:schemeClr>
              </a:solidFill>
              <a:effectLst/>
              <a:latin typeface="Arial" pitchFamily="-110" charset="0"/>
              <a:ea typeface="ＭＳ Ｐゴシック" pitchFamily="-110" charset="-128"/>
              <a:cs typeface="ＭＳ Ｐゴシック" pitchFamily="-110" charset="-128"/>
            </a:endParaRPr>
          </a:p>
        </p:txBody>
      </p:sp>
      <p:sp>
        <p:nvSpPr>
          <p:cNvPr id="13" name="Cloud Callout 12"/>
          <p:cNvSpPr/>
          <p:nvPr/>
        </p:nvSpPr>
        <p:spPr bwMode="auto">
          <a:xfrm>
            <a:off x="5180422" y="3928708"/>
            <a:ext cx="3826413" cy="2465057"/>
          </a:xfrm>
          <a:prstGeom prst="cloudCallout">
            <a:avLst>
              <a:gd name="adj1" fmla="val -68141"/>
              <a:gd name="adj2" fmla="val -43517"/>
            </a:avLst>
          </a:prstGeom>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50000"/>
                  </a:schemeClr>
                </a:solidFill>
                <a:effectLst/>
                <a:latin typeface="Arial" pitchFamily="-110" charset="0"/>
                <a:ea typeface="ＭＳ Ｐゴシック" pitchFamily="-110" charset="-128"/>
                <a:cs typeface="ＭＳ Ｐゴシック" pitchFamily="-110" charset="-128"/>
              </a:rPr>
              <a:t>Làm</a:t>
            </a:r>
            <a:r>
              <a:rPr kumimoji="0" lang="en-US" sz="2000" b="0" i="0" u="none" strike="noStrike" cap="none" normalizeH="0" dirty="0" smtClean="0">
                <a:ln>
                  <a:noFill/>
                </a:ln>
                <a:solidFill>
                  <a:schemeClr val="accent2">
                    <a:lumMod val="50000"/>
                  </a:schemeClr>
                </a:solidFill>
                <a:effectLst/>
                <a:latin typeface="Arial" pitchFamily="-110" charset="0"/>
                <a:ea typeface="ＭＳ Ｐゴシック" pitchFamily="-110" charset="-128"/>
                <a:cs typeface="ＭＳ Ｐゴシック" pitchFamily="-110" charset="-128"/>
              </a:rPr>
              <a:t> sao để cài đặt ứng dụng khai thác Data Stream vào Streaming System ?</a:t>
            </a:r>
            <a:endParaRPr kumimoji="0" lang="vi-VN" sz="2000" b="0" i="0" u="none" strike="noStrike" cap="none" normalizeH="0" baseline="0" dirty="0">
              <a:ln>
                <a:noFill/>
              </a:ln>
              <a:solidFill>
                <a:schemeClr val="accent2">
                  <a:lumMod val="50000"/>
                </a:schemeClr>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45553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Khai thác dữ liệu</a:t>
            </a:r>
            <a:endParaRPr lang="en-US" dirty="0"/>
          </a:p>
        </p:txBody>
      </p:sp>
      <p:graphicFrame>
        <p:nvGraphicFramePr>
          <p:cNvPr id="4" name="Content Placeholder 3"/>
          <p:cNvGraphicFramePr>
            <a:graphicFrameLocks noGrp="1"/>
          </p:cNvGraphicFramePr>
          <p:nvPr>
            <p:ph idx="1"/>
            <p:extLst/>
          </p:nvPr>
        </p:nvGraphicFramePr>
        <p:xfrm>
          <a:off x="685800" y="1752600"/>
          <a:ext cx="7772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2135" y="6181193"/>
            <a:ext cx="7724551" cy="292388"/>
          </a:xfrm>
          <a:prstGeom prst="rect">
            <a:avLst/>
          </a:prstGeom>
          <a:noFill/>
        </p:spPr>
        <p:txBody>
          <a:bodyPr wrap="none" rtlCol="0">
            <a:spAutoFit/>
          </a:bodyPr>
          <a:lstStyle/>
          <a:p>
            <a:r>
              <a:rPr lang="en-US" sz="1300" dirty="0" smtClean="0">
                <a:solidFill>
                  <a:srgbClr val="0000FF"/>
                </a:solidFill>
              </a:rPr>
              <a:t>[4]  </a:t>
            </a:r>
            <a:r>
              <a:rPr lang="en-US" sz="1300" dirty="0" err="1">
                <a:solidFill>
                  <a:srgbClr val="0000FF"/>
                </a:solidFill>
              </a:rPr>
              <a:t>J.Han</a:t>
            </a:r>
            <a:r>
              <a:rPr lang="en-US" sz="1300" dirty="0">
                <a:solidFill>
                  <a:srgbClr val="0000FF"/>
                </a:solidFill>
              </a:rPr>
              <a:t>, </a:t>
            </a:r>
            <a:r>
              <a:rPr lang="en-US" sz="1300" dirty="0" err="1">
                <a:solidFill>
                  <a:srgbClr val="0000FF"/>
                </a:solidFill>
              </a:rPr>
              <a:t>M.Kamber</a:t>
            </a:r>
            <a:r>
              <a:rPr lang="en-US" sz="1300" dirty="0">
                <a:solidFill>
                  <a:srgbClr val="0000FF"/>
                </a:solidFill>
              </a:rPr>
              <a:t> and </a:t>
            </a:r>
            <a:r>
              <a:rPr lang="en-US" sz="1300" dirty="0" err="1">
                <a:solidFill>
                  <a:srgbClr val="0000FF"/>
                </a:solidFill>
              </a:rPr>
              <a:t>J.Pei</a:t>
            </a:r>
            <a:r>
              <a:rPr lang="en-US" sz="1300" dirty="0">
                <a:solidFill>
                  <a:srgbClr val="0000FF"/>
                </a:solidFill>
              </a:rPr>
              <a:t>, Data Mining Concepts and Techniques, 3rd, Morgan Kaufmann, 2012</a:t>
            </a:r>
            <a:r>
              <a:rPr lang="en-US" sz="1300" dirty="0" smtClean="0">
                <a:solidFill>
                  <a:srgbClr val="0000FF"/>
                </a:solidFill>
              </a:rPr>
              <a:t>.</a:t>
            </a:r>
            <a:endParaRPr lang="vi-VN" sz="1300" dirty="0">
              <a:solidFill>
                <a:srgbClr val="0000FF"/>
              </a:solidFill>
            </a:endParaRPr>
          </a:p>
        </p:txBody>
      </p:sp>
    </p:spTree>
    <p:extLst>
      <p:ext uri="{BB962C8B-B14F-4D97-AF65-F5344CB8AC3E}">
        <p14:creationId xmlns:p14="http://schemas.microsoft.com/office/powerpoint/2010/main" val="2903428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12142</TotalTime>
  <Words>3697</Words>
  <Application>Microsoft Office PowerPoint</Application>
  <PresentationFormat>On-screen Show (4:3)</PresentationFormat>
  <Paragraphs>782</Paragraphs>
  <Slides>48</Slides>
  <Notes>21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 Unicode MS</vt:lpstr>
      <vt:lpstr>ＭＳ Ｐゴシック</vt:lpstr>
      <vt:lpstr>Arial</vt:lpstr>
      <vt:lpstr>Calibri</vt:lpstr>
      <vt:lpstr>Cambria</vt:lpstr>
      <vt:lpstr>Cambria Math</vt:lpstr>
      <vt:lpstr>Corbel (Body)</vt:lpstr>
      <vt:lpstr>Courier New</vt:lpstr>
      <vt:lpstr>Times New Roman</vt:lpstr>
      <vt:lpstr>Wingdings</vt:lpstr>
      <vt:lpstr>Blank Presentation</vt:lpstr>
      <vt:lpstr>THIẾT KẾ VÀ CÀI ĐẶT HỆ THỐNG PHÂN TÍCH DỮ LIỆU THỜI GIAN THỰC</vt:lpstr>
      <vt:lpstr>Nội dung trình bày</vt:lpstr>
      <vt:lpstr>GIỚI THIỆU TỔNG QUAN</vt:lpstr>
      <vt:lpstr>Data Stream</vt:lpstr>
      <vt:lpstr>Đặc trưng của Data Stream</vt:lpstr>
      <vt:lpstr>Streaming System</vt:lpstr>
      <vt:lpstr>Tính chất của Streaming System</vt:lpstr>
      <vt:lpstr>PowerPoint Presentation</vt:lpstr>
      <vt:lpstr>Khai thác dữ liệu</vt:lpstr>
      <vt:lpstr>Khai thác mẫu phổ biến trên Data Stream</vt:lpstr>
      <vt:lpstr>Khai thác items và items phổ biến trên Data Stream</vt:lpstr>
      <vt:lpstr>Mục tiêu đề tài</vt:lpstr>
      <vt:lpstr>ĐỀ XUẤT HỆ THỐNG PHÂN TÍCH DATA STREAM</vt:lpstr>
      <vt:lpstr>Các thành phần của một Streaming System</vt:lpstr>
      <vt:lpstr>Khảo sát thực trạng</vt:lpstr>
      <vt:lpstr>Chọn những framework để triển khai</vt:lpstr>
      <vt:lpstr>Phối hợp xử lý và cấu hình dịch vụ</vt:lpstr>
      <vt:lpstr>PowerPoint Presentation</vt:lpstr>
      <vt:lpstr>Tính chất của hệ thống phân tích Data Stream</vt:lpstr>
      <vt:lpstr>Ứng dụng Redis Cluster</vt:lpstr>
      <vt:lpstr>KHAI THÁC MẪU PHỔ BIẾN TRÊN DATA STREAM</vt:lpstr>
      <vt:lpstr>Data Windows</vt:lpstr>
      <vt:lpstr>Phân loại Data Windows</vt:lpstr>
      <vt:lpstr>Phân loại Data Windows</vt:lpstr>
      <vt:lpstr>Khai thác items phổ biến trên Data Stream</vt:lpstr>
      <vt:lpstr>PowerPoint Presentation</vt:lpstr>
      <vt:lpstr>Khai thác itemsets phổ biến trên Data Stream</vt:lpstr>
      <vt:lpstr>PowerPoint Presentation</vt:lpstr>
      <vt:lpstr>CÀI ĐẶT BỘ THƯ VIỆN TÍCH HỢP</vt:lpstr>
      <vt:lpstr>Đặt vấn đề</vt:lpstr>
      <vt:lpstr>Giải pháp</vt:lpstr>
      <vt:lpstr>Triển Khai Mô Hình Ứng Dụng</vt:lpstr>
      <vt:lpstr>Bộ Thư Viện Tích Hợp</vt:lpstr>
      <vt:lpstr>THỬ NGHIỆM VÀ ĐÁNH GIÁ</vt:lpstr>
      <vt:lpstr>Kịch bản 1: Tích hợp thuật toán</vt:lpstr>
      <vt:lpstr>Demo 1: Tích hợp thuật toán</vt:lpstr>
      <vt:lpstr>Kịch bản 2: Khai thác item &amp; itemset phổ biến</vt:lpstr>
      <vt:lpstr>Demo 2: Khai thác item &amp; itemset phổ biến</vt:lpstr>
      <vt:lpstr>Kịch bản 3: Đo hiệu năng hoạt động hệ thống</vt:lpstr>
      <vt:lpstr>Đo hiệu năng hoạt động của hệ thống</vt:lpstr>
      <vt:lpstr>KẾT QUẢ VÀ HƯỚNG PHÁT TRIỂN</vt:lpstr>
      <vt:lpstr>Kết quả đạt được</vt:lpstr>
      <vt:lpstr>Hướng Phát Triển</vt:lpstr>
      <vt:lpstr>XIN CHÂN THÀNH CẢM ƠN SỰ QUAN TÂM THEO DÕI  CỦA QUÝ THẦY CÔ VÀ QUÝ VỊ</vt:lpstr>
      <vt:lpstr>PHỤ LỤC</vt:lpstr>
      <vt:lpstr>PowerPoint Presentation</vt:lpstr>
      <vt:lpstr>PowerPoint Presentation</vt:lpstr>
      <vt:lpstr>Tính chất của hệ thống phân tích Data Stream</vt:lpstr>
    </vt:vector>
  </TitlesOfParts>
  <Company>KMi KMi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KMi KMi</dc:creator>
  <cp:lastModifiedBy>vinh phan</cp:lastModifiedBy>
  <cp:revision>1075</cp:revision>
  <dcterms:created xsi:type="dcterms:W3CDTF">2008-09-19T08:35:34Z</dcterms:created>
  <dcterms:modified xsi:type="dcterms:W3CDTF">2015-07-19T14:15:21Z</dcterms:modified>
</cp:coreProperties>
</file>