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16E47-CE3F-450D-9B91-AD92D9536CAC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7A71E3-F735-4940-8A3E-148CA4F07E73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Top common words</a:t>
          </a:r>
        </a:p>
      </dgm:t>
    </dgm:pt>
    <dgm:pt modelId="{5D0932C1-FA9E-4A13-988F-7645769F01E5}" type="parTrans" cxnId="{07B2E960-45B3-4422-A4DF-151339B785A5}">
      <dgm:prSet/>
      <dgm:spPr/>
      <dgm:t>
        <a:bodyPr/>
        <a:lstStyle/>
        <a:p>
          <a:endParaRPr lang="en-US"/>
        </a:p>
      </dgm:t>
    </dgm:pt>
    <dgm:pt modelId="{8BCF138D-C422-4EFD-A22A-839D61FDEC15}" type="sibTrans" cxnId="{07B2E960-45B3-4422-A4DF-151339B785A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9899647-9440-4D51-AE5F-E78169CA2947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Horizontal Bar Chart</a:t>
          </a:r>
        </a:p>
      </dgm:t>
    </dgm:pt>
    <dgm:pt modelId="{254A3286-69C8-4C96-BDC3-56E4BD409C80}" type="parTrans" cxnId="{5F99C907-A1EA-4B39-BB0B-8853B67567B3}">
      <dgm:prSet/>
      <dgm:spPr/>
      <dgm:t>
        <a:bodyPr/>
        <a:lstStyle/>
        <a:p>
          <a:endParaRPr lang="en-US"/>
        </a:p>
      </dgm:t>
    </dgm:pt>
    <dgm:pt modelId="{4269AB88-891A-4BE7-BCF4-C59B67876599}" type="sibTrans" cxnId="{5F99C907-A1EA-4B39-BB0B-8853B67567B3}">
      <dgm:prSet/>
      <dgm:spPr/>
      <dgm:t>
        <a:bodyPr/>
        <a:lstStyle/>
        <a:p>
          <a:endParaRPr lang="en-US"/>
        </a:p>
      </dgm:t>
    </dgm:pt>
    <dgm:pt modelId="{70BA2D3A-AB1C-4B9F-99D0-3B2F44EE7B04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Reviews Distribution Map</a:t>
          </a:r>
        </a:p>
      </dgm:t>
    </dgm:pt>
    <dgm:pt modelId="{E433D889-8A69-47BB-A413-236C41482A5B}" type="parTrans" cxnId="{3A3EE7CE-542A-42B5-8B48-545064075537}">
      <dgm:prSet/>
      <dgm:spPr/>
      <dgm:t>
        <a:bodyPr/>
        <a:lstStyle/>
        <a:p>
          <a:endParaRPr lang="en-US"/>
        </a:p>
      </dgm:t>
    </dgm:pt>
    <dgm:pt modelId="{8D46505D-C3E5-4EC8-B090-591AE771B853}" type="sibTrans" cxnId="{3A3EE7CE-542A-42B5-8B48-545064075537}">
      <dgm:prSet/>
      <dgm:spPr/>
      <dgm:t>
        <a:bodyPr/>
        <a:lstStyle/>
        <a:p>
          <a:endParaRPr lang="en-US"/>
        </a:p>
      </dgm:t>
    </dgm:pt>
    <dgm:pt modelId="{5CC26667-385B-4363-AA4B-4A4BF4CDF50E}" type="pres">
      <dgm:prSet presAssocID="{0A616E47-CE3F-450D-9B91-AD92D9536CAC}" presName="Name0" presStyleCnt="0">
        <dgm:presLayoutVars>
          <dgm:chMax val="7"/>
          <dgm:chPref val="7"/>
          <dgm:dir/>
        </dgm:presLayoutVars>
      </dgm:prSet>
      <dgm:spPr/>
    </dgm:pt>
    <dgm:pt modelId="{853EE43D-9392-475D-9DB6-714F5548A2A9}" type="pres">
      <dgm:prSet presAssocID="{0A616E47-CE3F-450D-9B91-AD92D9536CAC}" presName="Name1" presStyleCnt="0"/>
      <dgm:spPr/>
    </dgm:pt>
    <dgm:pt modelId="{5D03B466-926B-4B7A-8A1F-E52A226AD7E7}" type="pres">
      <dgm:prSet presAssocID="{0A616E47-CE3F-450D-9B91-AD92D9536CAC}" presName="cycle" presStyleCnt="0"/>
      <dgm:spPr/>
    </dgm:pt>
    <dgm:pt modelId="{3A290B9C-6CA6-4E5F-899B-D73815910D50}" type="pres">
      <dgm:prSet presAssocID="{0A616E47-CE3F-450D-9B91-AD92D9536CAC}" presName="srcNode" presStyleLbl="node1" presStyleIdx="0" presStyleCnt="3"/>
      <dgm:spPr/>
    </dgm:pt>
    <dgm:pt modelId="{E32A9A52-995E-4AAF-92AF-901914080270}" type="pres">
      <dgm:prSet presAssocID="{0A616E47-CE3F-450D-9B91-AD92D9536CAC}" presName="conn" presStyleLbl="parChTrans1D2" presStyleIdx="0" presStyleCnt="1"/>
      <dgm:spPr/>
    </dgm:pt>
    <dgm:pt modelId="{8125AC81-1D9B-4534-A853-C5700044105C}" type="pres">
      <dgm:prSet presAssocID="{0A616E47-CE3F-450D-9B91-AD92D9536CAC}" presName="extraNode" presStyleLbl="node1" presStyleIdx="0" presStyleCnt="3"/>
      <dgm:spPr/>
    </dgm:pt>
    <dgm:pt modelId="{95E47AC8-17BA-41E2-832F-CED3055EF726}" type="pres">
      <dgm:prSet presAssocID="{0A616E47-CE3F-450D-9B91-AD92D9536CAC}" presName="dstNode" presStyleLbl="node1" presStyleIdx="0" presStyleCnt="3"/>
      <dgm:spPr/>
    </dgm:pt>
    <dgm:pt modelId="{E802E958-8381-4802-A10E-7BC254359D93}" type="pres">
      <dgm:prSet presAssocID="{AB7A71E3-F735-4940-8A3E-148CA4F07E73}" presName="text_1" presStyleLbl="node1" presStyleIdx="0" presStyleCnt="3">
        <dgm:presLayoutVars>
          <dgm:bulletEnabled val="1"/>
        </dgm:presLayoutVars>
      </dgm:prSet>
      <dgm:spPr/>
    </dgm:pt>
    <dgm:pt modelId="{32DC7878-378E-4A83-9408-468BA8DAEA79}" type="pres">
      <dgm:prSet presAssocID="{AB7A71E3-F735-4940-8A3E-148CA4F07E73}" presName="accent_1" presStyleCnt="0"/>
      <dgm:spPr/>
    </dgm:pt>
    <dgm:pt modelId="{4B3176BC-702D-40FA-BA1D-C9223C4295FF}" type="pres">
      <dgm:prSet presAssocID="{AB7A71E3-F735-4940-8A3E-148CA4F07E73}" presName="accentRepeatNode" presStyleLbl="solidFgAcc1" presStyleIdx="0" presStyleCnt="3"/>
      <dgm:spPr/>
    </dgm:pt>
    <dgm:pt modelId="{F8C9FF7B-2E8F-4AA9-A7AA-EEADE08B2858}" type="pres">
      <dgm:prSet presAssocID="{A9899647-9440-4D51-AE5F-E78169CA2947}" presName="text_2" presStyleLbl="node1" presStyleIdx="1" presStyleCnt="3">
        <dgm:presLayoutVars>
          <dgm:bulletEnabled val="1"/>
        </dgm:presLayoutVars>
      </dgm:prSet>
      <dgm:spPr/>
    </dgm:pt>
    <dgm:pt modelId="{F1AC2E1B-3058-4507-8EF0-DE176C132E29}" type="pres">
      <dgm:prSet presAssocID="{A9899647-9440-4D51-AE5F-E78169CA2947}" presName="accent_2" presStyleCnt="0"/>
      <dgm:spPr/>
    </dgm:pt>
    <dgm:pt modelId="{4EC97541-77AB-42DC-ABC0-2DF0DFB77C5C}" type="pres">
      <dgm:prSet presAssocID="{A9899647-9440-4D51-AE5F-E78169CA2947}" presName="accentRepeatNode" presStyleLbl="solidFgAcc1" presStyleIdx="1" presStyleCnt="3"/>
      <dgm:spPr/>
    </dgm:pt>
    <dgm:pt modelId="{1E4C456A-FA51-4D12-8BB6-8802424BF734}" type="pres">
      <dgm:prSet presAssocID="{70BA2D3A-AB1C-4B9F-99D0-3B2F44EE7B04}" presName="text_3" presStyleLbl="node1" presStyleIdx="2" presStyleCnt="3">
        <dgm:presLayoutVars>
          <dgm:bulletEnabled val="1"/>
        </dgm:presLayoutVars>
      </dgm:prSet>
      <dgm:spPr/>
    </dgm:pt>
    <dgm:pt modelId="{1ABA6268-E2DE-459A-B335-1873F982554A}" type="pres">
      <dgm:prSet presAssocID="{70BA2D3A-AB1C-4B9F-99D0-3B2F44EE7B04}" presName="accent_3" presStyleCnt="0"/>
      <dgm:spPr/>
    </dgm:pt>
    <dgm:pt modelId="{5DA0C304-7EB0-450E-9D38-BE4762E9EF39}" type="pres">
      <dgm:prSet presAssocID="{70BA2D3A-AB1C-4B9F-99D0-3B2F44EE7B04}" presName="accentRepeatNode" presStyleLbl="solidFgAcc1" presStyleIdx="2" presStyleCnt="3"/>
      <dgm:spPr/>
    </dgm:pt>
  </dgm:ptLst>
  <dgm:cxnLst>
    <dgm:cxn modelId="{5F99C907-A1EA-4B39-BB0B-8853B67567B3}" srcId="{0A616E47-CE3F-450D-9B91-AD92D9536CAC}" destId="{A9899647-9440-4D51-AE5F-E78169CA2947}" srcOrd="1" destOrd="0" parTransId="{254A3286-69C8-4C96-BDC3-56E4BD409C80}" sibTransId="{4269AB88-891A-4BE7-BCF4-C59B67876599}"/>
    <dgm:cxn modelId="{6D58B61E-8AF6-4B29-B350-4E1894A201BB}" type="presOf" srcId="{AB7A71E3-F735-4940-8A3E-148CA4F07E73}" destId="{E802E958-8381-4802-A10E-7BC254359D93}" srcOrd="0" destOrd="0" presId="urn:microsoft.com/office/officeart/2008/layout/VerticalCurvedList"/>
    <dgm:cxn modelId="{0C83BE33-75A3-4CC7-AF5F-4D411364B2A1}" type="presOf" srcId="{8BCF138D-C422-4EFD-A22A-839D61FDEC15}" destId="{E32A9A52-995E-4AAF-92AF-901914080270}" srcOrd="0" destOrd="0" presId="urn:microsoft.com/office/officeart/2008/layout/VerticalCurvedList"/>
    <dgm:cxn modelId="{A628273F-4ACA-4A5A-BD00-75F2C3EF6808}" type="presOf" srcId="{0A616E47-CE3F-450D-9B91-AD92D9536CAC}" destId="{5CC26667-385B-4363-AA4B-4A4BF4CDF50E}" srcOrd="0" destOrd="0" presId="urn:microsoft.com/office/officeart/2008/layout/VerticalCurvedList"/>
    <dgm:cxn modelId="{07B2E960-45B3-4422-A4DF-151339B785A5}" srcId="{0A616E47-CE3F-450D-9B91-AD92D9536CAC}" destId="{AB7A71E3-F735-4940-8A3E-148CA4F07E73}" srcOrd="0" destOrd="0" parTransId="{5D0932C1-FA9E-4A13-988F-7645769F01E5}" sibTransId="{8BCF138D-C422-4EFD-A22A-839D61FDEC15}"/>
    <dgm:cxn modelId="{E21D4B6C-5990-4E7E-A3BB-32ED85D70F80}" type="presOf" srcId="{70BA2D3A-AB1C-4B9F-99D0-3B2F44EE7B04}" destId="{1E4C456A-FA51-4D12-8BB6-8802424BF734}" srcOrd="0" destOrd="0" presId="urn:microsoft.com/office/officeart/2008/layout/VerticalCurvedList"/>
    <dgm:cxn modelId="{3A3EE7CE-542A-42B5-8B48-545064075537}" srcId="{0A616E47-CE3F-450D-9B91-AD92D9536CAC}" destId="{70BA2D3A-AB1C-4B9F-99D0-3B2F44EE7B04}" srcOrd="2" destOrd="0" parTransId="{E433D889-8A69-47BB-A413-236C41482A5B}" sibTransId="{8D46505D-C3E5-4EC8-B090-591AE771B853}"/>
    <dgm:cxn modelId="{E5F02DE3-EB6B-46F4-9F95-CA969011B244}" type="presOf" srcId="{A9899647-9440-4D51-AE5F-E78169CA2947}" destId="{F8C9FF7B-2E8F-4AA9-A7AA-EEADE08B2858}" srcOrd="0" destOrd="0" presId="urn:microsoft.com/office/officeart/2008/layout/VerticalCurvedList"/>
    <dgm:cxn modelId="{0752D4C0-FBEC-433E-8C8A-4CDF6CC6C14D}" type="presParOf" srcId="{5CC26667-385B-4363-AA4B-4A4BF4CDF50E}" destId="{853EE43D-9392-475D-9DB6-714F5548A2A9}" srcOrd="0" destOrd="0" presId="urn:microsoft.com/office/officeart/2008/layout/VerticalCurvedList"/>
    <dgm:cxn modelId="{EF915D24-8BCD-494F-B6F9-44D69031FF85}" type="presParOf" srcId="{853EE43D-9392-475D-9DB6-714F5548A2A9}" destId="{5D03B466-926B-4B7A-8A1F-E52A226AD7E7}" srcOrd="0" destOrd="0" presId="urn:microsoft.com/office/officeart/2008/layout/VerticalCurvedList"/>
    <dgm:cxn modelId="{A2D8942C-37F7-430B-BC56-C67BAC48F03C}" type="presParOf" srcId="{5D03B466-926B-4B7A-8A1F-E52A226AD7E7}" destId="{3A290B9C-6CA6-4E5F-899B-D73815910D50}" srcOrd="0" destOrd="0" presId="urn:microsoft.com/office/officeart/2008/layout/VerticalCurvedList"/>
    <dgm:cxn modelId="{EBCA10B0-3959-4040-82DB-3299A4BD90B9}" type="presParOf" srcId="{5D03B466-926B-4B7A-8A1F-E52A226AD7E7}" destId="{E32A9A52-995E-4AAF-92AF-901914080270}" srcOrd="1" destOrd="0" presId="urn:microsoft.com/office/officeart/2008/layout/VerticalCurvedList"/>
    <dgm:cxn modelId="{D79E08A0-A6A5-49B7-A701-84EAE1A48F5F}" type="presParOf" srcId="{5D03B466-926B-4B7A-8A1F-E52A226AD7E7}" destId="{8125AC81-1D9B-4534-A853-C5700044105C}" srcOrd="2" destOrd="0" presId="urn:microsoft.com/office/officeart/2008/layout/VerticalCurvedList"/>
    <dgm:cxn modelId="{9995D641-D410-42C6-8B6C-A3C68E90921C}" type="presParOf" srcId="{5D03B466-926B-4B7A-8A1F-E52A226AD7E7}" destId="{95E47AC8-17BA-41E2-832F-CED3055EF726}" srcOrd="3" destOrd="0" presId="urn:microsoft.com/office/officeart/2008/layout/VerticalCurvedList"/>
    <dgm:cxn modelId="{720D8D06-666A-4A9E-BEB3-47793C7D15CF}" type="presParOf" srcId="{853EE43D-9392-475D-9DB6-714F5548A2A9}" destId="{E802E958-8381-4802-A10E-7BC254359D93}" srcOrd="1" destOrd="0" presId="urn:microsoft.com/office/officeart/2008/layout/VerticalCurvedList"/>
    <dgm:cxn modelId="{2CB1ED89-BB07-41F2-B9D3-2831FD485490}" type="presParOf" srcId="{853EE43D-9392-475D-9DB6-714F5548A2A9}" destId="{32DC7878-378E-4A83-9408-468BA8DAEA79}" srcOrd="2" destOrd="0" presId="urn:microsoft.com/office/officeart/2008/layout/VerticalCurvedList"/>
    <dgm:cxn modelId="{0BC9EBB3-F345-488E-B6B6-D58F24291423}" type="presParOf" srcId="{32DC7878-378E-4A83-9408-468BA8DAEA79}" destId="{4B3176BC-702D-40FA-BA1D-C9223C4295FF}" srcOrd="0" destOrd="0" presId="urn:microsoft.com/office/officeart/2008/layout/VerticalCurvedList"/>
    <dgm:cxn modelId="{3634350F-A3E6-418D-AA09-4FA8ED864EF3}" type="presParOf" srcId="{853EE43D-9392-475D-9DB6-714F5548A2A9}" destId="{F8C9FF7B-2E8F-4AA9-A7AA-EEADE08B2858}" srcOrd="3" destOrd="0" presId="urn:microsoft.com/office/officeart/2008/layout/VerticalCurvedList"/>
    <dgm:cxn modelId="{2296DA37-F19D-491E-ABD4-7B9E441AF72D}" type="presParOf" srcId="{853EE43D-9392-475D-9DB6-714F5548A2A9}" destId="{F1AC2E1B-3058-4507-8EF0-DE176C132E29}" srcOrd="4" destOrd="0" presId="urn:microsoft.com/office/officeart/2008/layout/VerticalCurvedList"/>
    <dgm:cxn modelId="{BFDDA5C8-DCF5-4A6B-B89B-9794278944EC}" type="presParOf" srcId="{F1AC2E1B-3058-4507-8EF0-DE176C132E29}" destId="{4EC97541-77AB-42DC-ABC0-2DF0DFB77C5C}" srcOrd="0" destOrd="0" presId="urn:microsoft.com/office/officeart/2008/layout/VerticalCurvedList"/>
    <dgm:cxn modelId="{BB2BF61C-AB6C-4B8A-87A2-34EA59536901}" type="presParOf" srcId="{853EE43D-9392-475D-9DB6-714F5548A2A9}" destId="{1E4C456A-FA51-4D12-8BB6-8802424BF734}" srcOrd="5" destOrd="0" presId="urn:microsoft.com/office/officeart/2008/layout/VerticalCurvedList"/>
    <dgm:cxn modelId="{6AC6F7BC-5CEE-414C-B595-74A3C1A6916A}" type="presParOf" srcId="{853EE43D-9392-475D-9DB6-714F5548A2A9}" destId="{1ABA6268-E2DE-459A-B335-1873F982554A}" srcOrd="6" destOrd="0" presId="urn:microsoft.com/office/officeart/2008/layout/VerticalCurvedList"/>
    <dgm:cxn modelId="{CD63262A-4C47-402E-8B18-E1DB937E9302}" type="presParOf" srcId="{1ABA6268-E2DE-459A-B335-1873F982554A}" destId="{5DA0C304-7EB0-450E-9D38-BE4762E9EF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A9A52-995E-4AAF-92AF-901914080270}">
      <dsp:nvSpPr>
        <dsp:cNvPr id="0" name=""/>
        <dsp:cNvSpPr/>
      </dsp:nvSpPr>
      <dsp:spPr>
        <a:xfrm>
          <a:off x="-4272755" y="-655519"/>
          <a:ext cx="5090801" cy="5090801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2E958-8381-4802-A10E-7BC254359D93}">
      <dsp:nvSpPr>
        <dsp:cNvPr id="0" name=""/>
        <dsp:cNvSpPr/>
      </dsp:nvSpPr>
      <dsp:spPr>
        <a:xfrm>
          <a:off x="526094" y="377976"/>
          <a:ext cx="3697665" cy="7559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3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Top common words</a:t>
          </a:r>
        </a:p>
      </dsp:txBody>
      <dsp:txXfrm>
        <a:off x="526094" y="377976"/>
        <a:ext cx="3697665" cy="755952"/>
      </dsp:txXfrm>
    </dsp:sp>
    <dsp:sp modelId="{4B3176BC-702D-40FA-BA1D-C9223C4295FF}">
      <dsp:nvSpPr>
        <dsp:cNvPr id="0" name=""/>
        <dsp:cNvSpPr/>
      </dsp:nvSpPr>
      <dsp:spPr>
        <a:xfrm>
          <a:off x="53624" y="283482"/>
          <a:ext cx="944940" cy="944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9FF7B-2E8F-4AA9-A7AA-EEADE08B2858}">
      <dsp:nvSpPr>
        <dsp:cNvPr id="0" name=""/>
        <dsp:cNvSpPr/>
      </dsp:nvSpPr>
      <dsp:spPr>
        <a:xfrm>
          <a:off x="800883" y="1511905"/>
          <a:ext cx="3422876" cy="75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3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Horizontal Bar Chart</a:t>
          </a:r>
        </a:p>
      </dsp:txBody>
      <dsp:txXfrm>
        <a:off x="800883" y="1511905"/>
        <a:ext cx="3422876" cy="755952"/>
      </dsp:txXfrm>
    </dsp:sp>
    <dsp:sp modelId="{4EC97541-77AB-42DC-ABC0-2DF0DFB77C5C}">
      <dsp:nvSpPr>
        <dsp:cNvPr id="0" name=""/>
        <dsp:cNvSpPr/>
      </dsp:nvSpPr>
      <dsp:spPr>
        <a:xfrm>
          <a:off x="328412" y="1417411"/>
          <a:ext cx="944940" cy="944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C456A-FA51-4D12-8BB6-8802424BF734}">
      <dsp:nvSpPr>
        <dsp:cNvPr id="0" name=""/>
        <dsp:cNvSpPr/>
      </dsp:nvSpPr>
      <dsp:spPr>
        <a:xfrm>
          <a:off x="526094" y="2645834"/>
          <a:ext cx="3697665" cy="7559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03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Reviews Distribution Map</a:t>
          </a:r>
        </a:p>
      </dsp:txBody>
      <dsp:txXfrm>
        <a:off x="526094" y="2645834"/>
        <a:ext cx="3697665" cy="755952"/>
      </dsp:txXfrm>
    </dsp:sp>
    <dsp:sp modelId="{5DA0C304-7EB0-450E-9D38-BE4762E9EF39}">
      <dsp:nvSpPr>
        <dsp:cNvPr id="0" name=""/>
        <dsp:cNvSpPr/>
      </dsp:nvSpPr>
      <dsp:spPr>
        <a:xfrm>
          <a:off x="53624" y="2551340"/>
          <a:ext cx="944940" cy="944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220755"/>
            <a:ext cx="10363200" cy="9145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943265"/>
            <a:ext cx="8534400" cy="672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5F10-65D8-45EE-88A5-29D67A3D6FEC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7987-85F7-4F22-AB1E-6C1D85AFC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5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9616" y="274639"/>
            <a:ext cx="8942784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39616" y="1600201"/>
            <a:ext cx="8942784" cy="4525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5F10-65D8-45EE-88A5-29D67A3D6FEC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7987-85F7-4F22-AB1E-6C1D85AFC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8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32723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084850"/>
            <a:ext cx="10972800" cy="4041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5F10-65D8-45EE-88A5-29D67A3D6FEC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7987-85F7-4F22-AB1E-6C1D85AFC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5F10-65D8-45EE-88A5-29D67A3D6FEC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7987-85F7-4F22-AB1E-6C1D85AFC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5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23r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29A6-FCA1-428A-B0E8-C7425CFC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38469"/>
            <a:ext cx="10363200" cy="91453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Century Gothic" panose="020B0502020202020204" pitchFamily="34" charset="0"/>
              </a:rPr>
              <a:t>Amazon Digital Music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664DE-FFE4-475E-B4F0-1D844E9C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454601"/>
            <a:ext cx="8534400" cy="480053"/>
          </a:xfrm>
        </p:spPr>
        <p:txBody>
          <a:bodyPr>
            <a:normAutofit fontScale="77500" lnSpcReduction="20000"/>
          </a:bodyPr>
          <a:lstStyle/>
          <a:p>
            <a:r>
              <a:rPr lang="en-AU" sz="2800" i="1" dirty="0">
                <a:latin typeface="Century Gothic" panose="020B0502020202020204" pitchFamily="34" charset="0"/>
              </a:rPr>
              <a:t>FIT5147 : Data Viz | Final Project Presentation | Vinh Phan</a:t>
            </a:r>
          </a:p>
        </p:txBody>
      </p:sp>
    </p:spTree>
    <p:extLst>
      <p:ext uri="{BB962C8B-B14F-4D97-AF65-F5344CB8AC3E}">
        <p14:creationId xmlns:p14="http://schemas.microsoft.com/office/powerpoint/2010/main" val="28794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C0C4-3A91-434B-B519-EF424A44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entury Gothic" panose="020B0502020202020204" pitchFamily="34" charset="0"/>
              </a:rPr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FDBC-8379-4F5C-AD0C-3407E76B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LcPeriod"/>
            </a:pPr>
            <a:r>
              <a:rPr lang="en-AU" sz="2800" dirty="0">
                <a:latin typeface="Century Gothic" panose="020B0502020202020204" pitchFamily="34" charset="0"/>
              </a:rPr>
              <a:t>The ideas sheet</a:t>
            </a:r>
          </a:p>
          <a:p>
            <a:pPr marL="857250" indent="-857250">
              <a:buFont typeface="+mj-lt"/>
              <a:buAutoNum type="romanLcPeriod"/>
            </a:pPr>
            <a:r>
              <a:rPr lang="en-AU" sz="2800" dirty="0">
                <a:latin typeface="Century Gothic" panose="020B0502020202020204" pitchFamily="34" charset="0"/>
              </a:rPr>
              <a:t>Alternative Designs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AU" sz="2400" dirty="0">
                <a:latin typeface="Century Gothic" panose="020B0502020202020204" pitchFamily="34" charset="0"/>
              </a:rPr>
              <a:t>Cloud Words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AU" sz="2400" dirty="0">
                <a:latin typeface="Century Gothic" panose="020B0502020202020204" pitchFamily="34" charset="0"/>
              </a:rPr>
              <a:t>Scatter Plot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AU" sz="2400" dirty="0">
                <a:latin typeface="Century Gothic" panose="020B0502020202020204" pitchFamily="34" charset="0"/>
              </a:rPr>
              <a:t>Network Graph</a:t>
            </a:r>
          </a:p>
          <a:p>
            <a:pPr marL="857250" indent="-857250">
              <a:buFont typeface="+mj-lt"/>
              <a:buAutoNum type="romanLcPeriod"/>
            </a:pPr>
            <a:r>
              <a:rPr lang="en-AU" sz="2800" dirty="0">
                <a:latin typeface="Century Gothic" panose="020B0502020202020204" pitchFamily="34" charset="0"/>
              </a:rPr>
              <a:t>Realisation</a:t>
            </a:r>
          </a:p>
          <a:p>
            <a:pPr marL="857250" indent="-857250">
              <a:buFont typeface="+mj-lt"/>
              <a:buAutoNum type="romanLcPeriod"/>
            </a:pPr>
            <a:r>
              <a:rPr lang="en-AU" sz="2800" dirty="0">
                <a:latin typeface="Century Gothic" panose="020B0502020202020204" pitchFamily="34" charset="0"/>
              </a:rPr>
              <a:t>Appendix</a:t>
            </a:r>
          </a:p>
        </p:txBody>
      </p:sp>
      <p:pic>
        <p:nvPicPr>
          <p:cNvPr id="2050" name="Picture 2" descr="Image result for amazon digital music">
            <a:extLst>
              <a:ext uri="{FF2B5EF4-FFF2-40B4-BE49-F238E27FC236}">
                <a16:creationId xmlns:a16="http://schemas.microsoft.com/office/drawing/2014/main" id="{2371C6CB-BF91-4625-B146-52387D0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87" y="4754023"/>
            <a:ext cx="5239656" cy="14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ud word , network graph">
            <a:extLst>
              <a:ext uri="{FF2B5EF4-FFF2-40B4-BE49-F238E27FC236}">
                <a16:creationId xmlns:a16="http://schemas.microsoft.com/office/drawing/2014/main" id="{0ADD9ECC-19DE-46F1-9AF3-4CC8D998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99" y="341086"/>
            <a:ext cx="3540579" cy="34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3B4F6-54FB-480E-BCA7-8BA09F995C5B}"/>
              </a:ext>
            </a:extLst>
          </p:cNvPr>
          <p:cNvSpPr txBox="1"/>
          <p:nvPr/>
        </p:nvSpPr>
        <p:spPr>
          <a:xfrm flipH="1">
            <a:off x="8989616" y="6308726"/>
            <a:ext cx="320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 [1] </a:t>
            </a:r>
            <a:r>
              <a:rPr lang="en-AU" dirty="0">
                <a:hlinkClick r:id="rId4"/>
              </a:rPr>
              <a:t>https://www.123rf.com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0080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8EC-52C5-463D-AF01-E7D31B34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603475"/>
          </a:xfrm>
        </p:spPr>
        <p:txBody>
          <a:bodyPr>
            <a:normAutofit fontScale="90000"/>
          </a:bodyPr>
          <a:lstStyle/>
          <a:p>
            <a:r>
              <a:rPr lang="en-AU" dirty="0"/>
              <a:t>The ideas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CFDAD-9371-4C24-92E3-383C99FE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16" y="1146628"/>
            <a:ext cx="10911362" cy="5217886"/>
          </a:xfrm>
        </p:spPr>
      </p:pic>
    </p:spTree>
    <p:extLst>
      <p:ext uri="{BB962C8B-B14F-4D97-AF65-F5344CB8AC3E}">
        <p14:creationId xmlns:p14="http://schemas.microsoft.com/office/powerpoint/2010/main" val="29926712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470-BD35-485A-9654-DD78E806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617990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/>
                </a:solidFill>
              </a:rPr>
              <a:t>Word Cloud Design</a:t>
            </a:r>
            <a:r>
              <a:rPr lang="en-AU" dirty="0"/>
              <a:t>: 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7E976-4793-48CA-A63E-C2DFB3CF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925" y="1121229"/>
            <a:ext cx="5815675" cy="5644878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297B43-E51F-4BD9-A20A-11FE48B5D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49750"/>
              </p:ext>
            </p:extLst>
          </p:nvPr>
        </p:nvGraphicFramePr>
        <p:xfrm>
          <a:off x="1400629" y="1728409"/>
          <a:ext cx="4274457" cy="377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02740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2178-BC61-4BAB-9DA4-BE6B47C0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552675"/>
          </a:xfrm>
        </p:spPr>
        <p:txBody>
          <a:bodyPr>
            <a:noAutofit/>
          </a:bodyPr>
          <a:lstStyle/>
          <a:p>
            <a:r>
              <a:rPr lang="en-AU" sz="4800" dirty="0">
                <a:solidFill>
                  <a:schemeClr val="accent6"/>
                </a:solidFill>
              </a:rPr>
              <a:t>Word Cloud Design</a:t>
            </a:r>
            <a:r>
              <a:rPr lang="en-AU" sz="4800" dirty="0"/>
              <a:t>: Focus /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816B-F7A7-44F0-8B56-59C0E4D6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587" y="1433287"/>
            <a:ext cx="4378042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Dropdown box</a:t>
            </a:r>
            <a:r>
              <a:rPr lang="en-AU" sz="4000" dirty="0">
                <a:latin typeface="Century Gothic" panose="020B0502020202020204" pitchFamily="34" charset="0"/>
              </a:rPr>
              <a:t> to navigate products</a:t>
            </a:r>
          </a:p>
          <a:p>
            <a:pPr>
              <a:buFont typeface="Wingdings" panose="05000000000000000000" pitchFamily="2" charset="2"/>
              <a:buChar char="ü"/>
            </a:pPr>
            <a:endParaRPr lang="en-AU" sz="4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Choropleth map </a:t>
            </a:r>
            <a:r>
              <a:rPr lang="en-AU" sz="4000" dirty="0">
                <a:latin typeface="Century Gothic" panose="020B0502020202020204" pitchFamily="34" charset="0"/>
              </a:rPr>
              <a:t>for reviews distribution</a:t>
            </a:r>
          </a:p>
          <a:p>
            <a:pPr marL="0" indent="0">
              <a:buNone/>
            </a:pPr>
            <a:endParaRPr lang="en-AU" sz="4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Sidebar</a:t>
            </a:r>
            <a:r>
              <a:rPr lang="en-AU" sz="4000" dirty="0">
                <a:latin typeface="Century Gothic" panose="020B0502020202020204" pitchFamily="34" charset="0"/>
              </a:rPr>
              <a:t> shows top 20 common words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31EFA11-6433-467A-AC2E-1D97AD5E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25" y="1121229"/>
            <a:ext cx="5815675" cy="56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78333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2178-BC61-4BAB-9DA4-BE6B47C0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552675"/>
          </a:xfrm>
        </p:spPr>
        <p:txBody>
          <a:bodyPr>
            <a:noAutofit/>
          </a:bodyPr>
          <a:lstStyle/>
          <a:p>
            <a:r>
              <a:rPr lang="en-AU" sz="4800" dirty="0">
                <a:solidFill>
                  <a:schemeClr val="accent6"/>
                </a:solidFill>
              </a:rPr>
              <a:t>Word Cloud Design</a:t>
            </a:r>
            <a:r>
              <a:rPr lang="en-AU" sz="4800" dirty="0"/>
              <a:t>: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816B-F7A7-44F0-8B56-59C0E4D6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587" y="1433287"/>
            <a:ext cx="4378042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Hover words</a:t>
            </a:r>
            <a:r>
              <a:rPr lang="en-AU" sz="4000" dirty="0">
                <a:latin typeface="Century Gothic" panose="020B0502020202020204" pitchFamily="34" charset="0"/>
              </a:rPr>
              <a:t> to see the its frequency</a:t>
            </a:r>
          </a:p>
          <a:p>
            <a:pPr>
              <a:buFont typeface="Wingdings" panose="05000000000000000000" pitchFamily="2" charset="2"/>
              <a:buChar char="ü"/>
            </a:pPr>
            <a:endParaRPr lang="en-AU" sz="4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Clicking on the word, </a:t>
            </a:r>
            <a:r>
              <a:rPr lang="en-AU" sz="4000" dirty="0">
                <a:solidFill>
                  <a:schemeClr val="tx1"/>
                </a:solidFill>
                <a:latin typeface="Century Gothic" panose="020B0502020202020204" pitchFamily="34" charset="0"/>
              </a:rPr>
              <a:t>highlight the bars</a:t>
            </a:r>
          </a:p>
          <a:p>
            <a:pPr marL="0" indent="0">
              <a:buNone/>
            </a:pPr>
            <a:endParaRPr lang="en-AU" sz="4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Change products</a:t>
            </a:r>
            <a:r>
              <a:rPr lang="en-AU" sz="4000" dirty="0">
                <a:latin typeface="Century Gothic" panose="020B0502020202020204" pitchFamily="34" charset="0"/>
              </a:rPr>
              <a:t> with combo box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31EFA11-6433-467A-AC2E-1D97AD5E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25" y="1121229"/>
            <a:ext cx="5815675" cy="56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5853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2A5-2066-4C92-8842-5A395C0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274639"/>
            <a:ext cx="8942784" cy="690561"/>
          </a:xfrm>
        </p:spPr>
        <p:txBody>
          <a:bodyPr>
            <a:normAutofit fontScale="90000"/>
          </a:bodyPr>
          <a:lstStyle/>
          <a:p>
            <a:r>
              <a:rPr lang="en-AU" sz="6000" dirty="0">
                <a:solidFill>
                  <a:schemeClr val="accent6"/>
                </a:solidFill>
              </a:rPr>
              <a:t>Word Cloud Design</a:t>
            </a:r>
            <a:r>
              <a:rPr lang="en-AU" sz="6000" dirty="0"/>
              <a:t>: Discussion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932D14-8757-4320-8AED-088FA0A7A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426627"/>
              </p:ext>
            </p:extLst>
          </p:nvPr>
        </p:nvGraphicFramePr>
        <p:xfrm>
          <a:off x="2640013" y="1312863"/>
          <a:ext cx="8942388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7873">
                  <a:extLst>
                    <a:ext uri="{9D8B030D-6E8A-4147-A177-3AD203B41FA5}">
                      <a16:colId xmlns:a16="http://schemas.microsoft.com/office/drawing/2014/main" val="840723092"/>
                    </a:ext>
                  </a:extLst>
                </a:gridCol>
                <a:gridCol w="3824515">
                  <a:extLst>
                    <a:ext uri="{9D8B030D-6E8A-4147-A177-3AD203B41FA5}">
                      <a16:colId xmlns:a16="http://schemas.microsoft.com/office/drawing/2014/main" val="107551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Century Gothic" panose="020B050202020202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Century Gothic" panose="020B0502020202020204" pitchFamily="34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1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Century Gothic" panose="020B0502020202020204" pitchFamily="34" charset="0"/>
                        </a:rPr>
                        <a:t>Attractive design with colours,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Century Gothic" panose="020B0502020202020204" pitchFamily="34" charset="0"/>
                        </a:rPr>
                        <a:t>Less interactions from end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Century Gothic" panose="020B0502020202020204" pitchFamily="34" charset="0"/>
                        </a:rPr>
                        <a:t>Good technique to visualize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Century Gothic" panose="020B0502020202020204" pitchFamily="34" charset="0"/>
                        </a:rPr>
                        <a:t>Requires significant wrangling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19345"/>
                  </a:ext>
                </a:extLst>
              </a:tr>
              <a:tr h="747440">
                <a:tc>
                  <a:txBody>
                    <a:bodyPr/>
                    <a:lstStyle/>
                    <a:p>
                      <a:r>
                        <a:rPr lang="en-AU" dirty="0">
                          <a:latin typeface="Century Gothic" panose="020B0502020202020204" pitchFamily="34" charset="0"/>
                        </a:rPr>
                        <a:t>Quickly pick up the idea from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8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11785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0F59-739B-44D4-958F-D63DF19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97BC-AD8B-4617-9ACB-223A3511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5260076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heme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6" id="{8FA926D1-EF3F-47EA-B3A8-E57D5EF34B0A}" vid="{A6A74E81-FAEC-42C1-BDDE-65E07C31C1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40</TotalTime>
  <Words>142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Theme6</vt:lpstr>
      <vt:lpstr>Amazon Digital Music Analysis</vt:lpstr>
      <vt:lpstr>Menu</vt:lpstr>
      <vt:lpstr>The ideas sheet</vt:lpstr>
      <vt:lpstr>Word Cloud Design: Layout</vt:lpstr>
      <vt:lpstr>Word Cloud Design: Focus / Zoom</vt:lpstr>
      <vt:lpstr>Word Cloud Design: Operation</vt:lpstr>
      <vt:lpstr>Word Cloud Design: Discussion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Digital Music Analysis</dc:title>
  <dc:creator>vinh phan</dc:creator>
  <cp:lastModifiedBy>vinh phan</cp:lastModifiedBy>
  <cp:revision>8</cp:revision>
  <dcterms:created xsi:type="dcterms:W3CDTF">2018-05-23T18:05:22Z</dcterms:created>
  <dcterms:modified xsi:type="dcterms:W3CDTF">2018-05-23T18:46:14Z</dcterms:modified>
</cp:coreProperties>
</file>