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wmv" ContentType="video/x-ms-wm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8"/>
  </p:notesMasterIdLst>
  <p:handoutMasterIdLst>
    <p:handoutMasterId r:id="rId29"/>
  </p:handout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1" r:id="rId14"/>
    <p:sldId id="272" r:id="rId15"/>
    <p:sldId id="269" r:id="rId16"/>
    <p:sldId id="270"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6DFE5E-3BBE-415E-B1FF-778C1CE67612}" type="datetimeFigureOut">
              <a:rPr lang="en-US" smtClean="0"/>
              <a:t>5/12/2018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Polygon Triangulation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18D170-9A31-4DCC-BE4B-17E65D871E96}" type="slidenum">
              <a:rPr lang="en-US" smtClean="0"/>
              <a:t>‹#›</a:t>
            </a:fld>
            <a:endParaRPr lang="en-US"/>
          </a:p>
        </p:txBody>
      </p:sp>
    </p:spTree>
    <p:extLst>
      <p:ext uri="{BB962C8B-B14F-4D97-AF65-F5344CB8AC3E}">
        <p14:creationId xmlns:p14="http://schemas.microsoft.com/office/powerpoint/2010/main" val="1585560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DDDE7-B12E-4517-8F6E-D5A0A4968EAB}" type="datetimeFigureOut">
              <a:rPr lang="en-US" smtClean="0"/>
              <a:t>5/12/2018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Polygon Triangulation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283DC-1EEF-4B36-8009-022CCB68AFED}" type="slidenum">
              <a:rPr lang="en-US" smtClean="0"/>
              <a:t>‹#›</a:t>
            </a:fld>
            <a:endParaRPr lang="en-US"/>
          </a:p>
        </p:txBody>
      </p:sp>
    </p:spTree>
    <p:extLst>
      <p:ext uri="{BB962C8B-B14F-4D97-AF65-F5344CB8AC3E}">
        <p14:creationId xmlns:p14="http://schemas.microsoft.com/office/powerpoint/2010/main" val="37137065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9283DC-1EEF-4B36-8009-022CCB68AFED}" type="slidenum">
              <a:rPr lang="en-US" smtClean="0"/>
              <a:t>2</a:t>
            </a:fld>
            <a:endParaRPr lang="en-US"/>
          </a:p>
        </p:txBody>
      </p:sp>
      <p:sp>
        <p:nvSpPr>
          <p:cNvPr id="5" name="Footer Placeholder 4"/>
          <p:cNvSpPr>
            <a:spLocks noGrp="1"/>
          </p:cNvSpPr>
          <p:nvPr>
            <p:ph type="ftr" sz="quarter" idx="11"/>
          </p:nvPr>
        </p:nvSpPr>
        <p:spPr/>
        <p:txBody>
          <a:bodyPr/>
          <a:lstStyle/>
          <a:p>
            <a:r>
              <a:rPr lang="en-US" smtClean="0"/>
              <a:t>Polygon Triangulation</a:t>
            </a:r>
            <a:endParaRPr lang="en-US"/>
          </a:p>
        </p:txBody>
      </p:sp>
    </p:spTree>
    <p:extLst>
      <p:ext uri="{BB962C8B-B14F-4D97-AF65-F5344CB8AC3E}">
        <p14:creationId xmlns:p14="http://schemas.microsoft.com/office/powerpoint/2010/main" val="376034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ACE50E9-A423-486C-A645-D6BBC84C2966}" type="datetime1">
              <a:rPr lang="en-US" smtClean="0"/>
              <a:t>5/12/2018</a:t>
            </a:fld>
            <a:endParaRPr lang="en-US"/>
          </a:p>
        </p:txBody>
      </p:sp>
      <p:sp>
        <p:nvSpPr>
          <p:cNvPr id="8" name="Footer Placeholder 7"/>
          <p:cNvSpPr>
            <a:spLocks noGrp="1"/>
          </p:cNvSpPr>
          <p:nvPr>
            <p:ph type="ftr" sz="quarter" idx="11"/>
          </p:nvPr>
        </p:nvSpPr>
        <p:spPr/>
        <p:txBody>
          <a:bodyPr/>
          <a:lstStyle>
            <a:extLst/>
          </a:lstStyle>
          <a:p>
            <a:r>
              <a:rPr lang="en-US" smtClean="0"/>
              <a:t>Group 10</a:t>
            </a:r>
            <a:endParaRPr lang="en-US"/>
          </a:p>
        </p:txBody>
      </p:sp>
      <p:sp>
        <p:nvSpPr>
          <p:cNvPr id="11" name="Slide Number Placeholder 10"/>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293C0ED-DC69-4DE9-80F0-7051E0AEC212}" type="datetime1">
              <a:rPr lang="en-US" smtClean="0"/>
              <a:t>5/12/2018</a:t>
            </a:fld>
            <a:endParaRPr lang="en-US"/>
          </a:p>
        </p:txBody>
      </p:sp>
      <p:sp>
        <p:nvSpPr>
          <p:cNvPr id="5" name="Footer Placeholder 4"/>
          <p:cNvSpPr>
            <a:spLocks noGrp="1"/>
          </p:cNvSpPr>
          <p:nvPr>
            <p:ph type="ftr" sz="quarter" idx="11"/>
          </p:nvPr>
        </p:nvSpPr>
        <p:spPr/>
        <p:txBody>
          <a:bodyPr/>
          <a:lstStyle>
            <a:extLst/>
          </a:lstStyle>
          <a:p>
            <a:r>
              <a:rPr lang="en-US" smtClean="0"/>
              <a:t>Group 10</a:t>
            </a:r>
            <a:endParaRPr lang="en-US"/>
          </a:p>
        </p:txBody>
      </p:sp>
      <p:sp>
        <p:nvSpPr>
          <p:cNvPr id="6" name="Slide Number Placeholder 5"/>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CF2E02-7DD6-4C5F-B4A7-EA3DD14058CC}" type="datetime1">
              <a:rPr lang="en-US" smtClean="0"/>
              <a:t>5/12/2018</a:t>
            </a:fld>
            <a:endParaRPr lang="en-US"/>
          </a:p>
        </p:txBody>
      </p:sp>
      <p:sp>
        <p:nvSpPr>
          <p:cNvPr id="5" name="Footer Placeholder 4"/>
          <p:cNvSpPr>
            <a:spLocks noGrp="1"/>
          </p:cNvSpPr>
          <p:nvPr>
            <p:ph type="ftr" sz="quarter" idx="11"/>
          </p:nvPr>
        </p:nvSpPr>
        <p:spPr/>
        <p:txBody>
          <a:bodyPr/>
          <a:lstStyle>
            <a:extLst/>
          </a:lstStyle>
          <a:p>
            <a:r>
              <a:rPr lang="en-US" smtClean="0"/>
              <a:t>Group 10</a:t>
            </a:r>
            <a:endParaRPr lang="en-US"/>
          </a:p>
        </p:txBody>
      </p:sp>
      <p:sp>
        <p:nvSpPr>
          <p:cNvPr id="6" name="Slide Number Placeholder 5"/>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extLst/>
          </a:lstStyle>
          <a:p>
            <a:r>
              <a:rPr lang="en-US" smtClean="0"/>
              <a:t>Group 10</a:t>
            </a:r>
            <a:endParaRPr lang="en-US"/>
          </a:p>
        </p:txBody>
      </p:sp>
      <p:sp>
        <p:nvSpPr>
          <p:cNvPr id="6" name="Slide Number Placeholder 5"/>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C104411-89F5-452D-9ACA-FDEFBFDC96A6}" type="datetime1">
              <a:rPr lang="en-US" smtClean="0"/>
              <a:t>5/12/2018</a:t>
            </a:fld>
            <a:endParaRPr lang="en-US"/>
          </a:p>
        </p:txBody>
      </p:sp>
      <p:sp>
        <p:nvSpPr>
          <p:cNvPr id="5" name="Footer Placeholder 4"/>
          <p:cNvSpPr>
            <a:spLocks noGrp="1"/>
          </p:cNvSpPr>
          <p:nvPr>
            <p:ph type="ftr" sz="quarter" idx="11"/>
          </p:nvPr>
        </p:nvSpPr>
        <p:spPr/>
        <p:txBody>
          <a:bodyPr/>
          <a:lstStyle>
            <a:extLst/>
          </a:lstStyle>
          <a:p>
            <a:r>
              <a:rPr lang="en-US" smtClean="0"/>
              <a:t>Group 10</a:t>
            </a:r>
            <a:endParaRPr lang="en-US"/>
          </a:p>
        </p:txBody>
      </p:sp>
      <p:sp>
        <p:nvSpPr>
          <p:cNvPr id="6" name="Slide Number Placeholder 5"/>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7FCD59-B63E-484A-BF24-66234C70E4B7}" type="datetime1">
              <a:rPr lang="en-US" smtClean="0"/>
              <a:t>5/12/2018</a:t>
            </a:fld>
            <a:endParaRPr lang="en-US"/>
          </a:p>
        </p:txBody>
      </p:sp>
      <p:sp>
        <p:nvSpPr>
          <p:cNvPr id="6" name="Footer Placeholder 5"/>
          <p:cNvSpPr>
            <a:spLocks noGrp="1"/>
          </p:cNvSpPr>
          <p:nvPr>
            <p:ph type="ftr" sz="quarter" idx="11"/>
          </p:nvPr>
        </p:nvSpPr>
        <p:spPr/>
        <p:txBody>
          <a:bodyPr/>
          <a:lstStyle>
            <a:extLst/>
          </a:lstStyle>
          <a:p>
            <a:r>
              <a:rPr lang="en-US" smtClean="0"/>
              <a:t>Group 10</a:t>
            </a:r>
            <a:endParaRPr lang="en-US"/>
          </a:p>
        </p:txBody>
      </p:sp>
      <p:sp>
        <p:nvSpPr>
          <p:cNvPr id="7" name="Slide Number Placeholder 6"/>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3C5984-00F9-4494-977C-E04DE04B6F7C}" type="datetime1">
              <a:rPr lang="en-US" smtClean="0"/>
              <a:t>5/12/2018</a:t>
            </a:fld>
            <a:endParaRPr lang="en-US"/>
          </a:p>
        </p:txBody>
      </p:sp>
      <p:sp>
        <p:nvSpPr>
          <p:cNvPr id="8" name="Footer Placeholder 7"/>
          <p:cNvSpPr>
            <a:spLocks noGrp="1"/>
          </p:cNvSpPr>
          <p:nvPr>
            <p:ph type="ftr" sz="quarter" idx="11"/>
          </p:nvPr>
        </p:nvSpPr>
        <p:spPr/>
        <p:txBody>
          <a:bodyPr/>
          <a:lstStyle>
            <a:extLst/>
          </a:lstStyle>
          <a:p>
            <a:r>
              <a:rPr lang="en-US" smtClean="0"/>
              <a:t>Group 10</a:t>
            </a:r>
            <a:endParaRPr lang="en-US"/>
          </a:p>
        </p:txBody>
      </p:sp>
      <p:sp>
        <p:nvSpPr>
          <p:cNvPr id="9" name="Slide Number Placeholder 8"/>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0A57C45-7571-4632-8448-AAB1F6AF3C35}" type="datetime1">
              <a:rPr lang="en-US" smtClean="0"/>
              <a:t>5/12/2018</a:t>
            </a:fld>
            <a:endParaRPr lang="en-US"/>
          </a:p>
        </p:txBody>
      </p:sp>
      <p:sp>
        <p:nvSpPr>
          <p:cNvPr id="4" name="Footer Placeholder 3"/>
          <p:cNvSpPr>
            <a:spLocks noGrp="1"/>
          </p:cNvSpPr>
          <p:nvPr>
            <p:ph type="ftr" sz="quarter" idx="11"/>
          </p:nvPr>
        </p:nvSpPr>
        <p:spPr/>
        <p:txBody>
          <a:bodyPr/>
          <a:lstStyle>
            <a:extLst/>
          </a:lstStyle>
          <a:p>
            <a:r>
              <a:rPr lang="en-US" smtClean="0"/>
              <a:t>Group 10</a:t>
            </a:r>
            <a:endParaRPr lang="en-US"/>
          </a:p>
        </p:txBody>
      </p:sp>
      <p:sp>
        <p:nvSpPr>
          <p:cNvPr id="5" name="Slide Number Placeholder 4"/>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5C0F243-231D-4904-A488-04FA28B32ABD}" type="datetime1">
              <a:rPr lang="en-US" smtClean="0"/>
              <a:t>5/12/2018</a:t>
            </a:fld>
            <a:endParaRPr lang="en-US"/>
          </a:p>
        </p:txBody>
      </p:sp>
      <p:sp>
        <p:nvSpPr>
          <p:cNvPr id="3" name="Footer Placeholder 2"/>
          <p:cNvSpPr>
            <a:spLocks noGrp="1"/>
          </p:cNvSpPr>
          <p:nvPr>
            <p:ph type="ftr" sz="quarter" idx="11"/>
          </p:nvPr>
        </p:nvSpPr>
        <p:spPr/>
        <p:txBody>
          <a:bodyPr/>
          <a:lstStyle>
            <a:extLst/>
          </a:lstStyle>
          <a:p>
            <a:r>
              <a:rPr lang="en-US" smtClean="0"/>
              <a:t>Group 10</a:t>
            </a:r>
            <a:endParaRPr lang="en-US"/>
          </a:p>
        </p:txBody>
      </p:sp>
      <p:sp>
        <p:nvSpPr>
          <p:cNvPr id="4" name="Slide Number Placeholder 3"/>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28DDB8-5692-4C3B-867C-AB56069537F7}" type="datetime1">
              <a:rPr lang="en-US" smtClean="0"/>
              <a:t>5/12/2018</a:t>
            </a:fld>
            <a:endParaRPr lang="en-US"/>
          </a:p>
        </p:txBody>
      </p:sp>
      <p:sp>
        <p:nvSpPr>
          <p:cNvPr id="6" name="Footer Placeholder 5"/>
          <p:cNvSpPr>
            <a:spLocks noGrp="1"/>
          </p:cNvSpPr>
          <p:nvPr>
            <p:ph type="ftr" sz="quarter" idx="11"/>
          </p:nvPr>
        </p:nvSpPr>
        <p:spPr/>
        <p:txBody>
          <a:bodyPr/>
          <a:lstStyle>
            <a:extLst/>
          </a:lstStyle>
          <a:p>
            <a:r>
              <a:rPr lang="en-US" smtClean="0"/>
              <a:t>Group 10</a:t>
            </a:r>
            <a:endParaRPr lang="en-US"/>
          </a:p>
        </p:txBody>
      </p:sp>
      <p:sp>
        <p:nvSpPr>
          <p:cNvPr id="7" name="Slide Number Placeholder 6"/>
          <p:cNvSpPr>
            <a:spLocks noGrp="1"/>
          </p:cNvSpPr>
          <p:nvPr>
            <p:ph type="sldNum" sz="quarter" idx="12"/>
          </p:nvPr>
        </p:nvSpPr>
        <p:spPr/>
        <p:txBody>
          <a:bodyPr/>
          <a:lstStyle>
            <a:extLst/>
          </a:lstStyle>
          <a:p>
            <a:fld id="{A997E649-E715-4C6A-BFC6-43C6FEC197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943420F-25CF-4823-92E9-F12891A9A3BD}" type="datetime1">
              <a:rPr lang="en-US" smtClean="0"/>
              <a:t>5/12/2018</a:t>
            </a:fld>
            <a:endParaRPr lang="en-US"/>
          </a:p>
        </p:txBody>
      </p:sp>
      <p:sp>
        <p:nvSpPr>
          <p:cNvPr id="6" name="Footer Placeholder 5"/>
          <p:cNvSpPr>
            <a:spLocks noGrp="1"/>
          </p:cNvSpPr>
          <p:nvPr>
            <p:ph type="ftr" sz="quarter" idx="11"/>
          </p:nvPr>
        </p:nvSpPr>
        <p:spPr/>
        <p:txBody>
          <a:bodyPr/>
          <a:lstStyle>
            <a:extLst/>
          </a:lstStyle>
          <a:p>
            <a:r>
              <a:rPr lang="en-US" smtClean="0"/>
              <a:t>Group 10</a:t>
            </a:r>
            <a:endParaRPr lang="en-US"/>
          </a:p>
        </p:txBody>
      </p:sp>
      <p:sp>
        <p:nvSpPr>
          <p:cNvPr id="7" name="Slide Number Placeholder 6"/>
          <p:cNvSpPr>
            <a:spLocks noGrp="1"/>
          </p:cNvSpPr>
          <p:nvPr>
            <p:ph type="sldNum" sz="quarter" idx="12"/>
          </p:nvPr>
        </p:nvSpPr>
        <p:spPr/>
        <p:txBody>
          <a:bodyPr/>
          <a:lstStyle>
            <a:extLst/>
          </a:lstStyle>
          <a:p>
            <a:fld id="{A997E649-E715-4C6A-BFC6-43C6FEC1972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1291A72-0D5E-4952-91D6-3961416B21BC}" type="datetime1">
              <a:rPr lang="en-US" smtClean="0"/>
              <a:t>5/12/2018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r>
              <a:rPr lang="en-US" smtClean="0"/>
              <a:t>Group 10</a:t>
            </a:r>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997E649-E715-4C6A-BFC6-43C6FEC197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mv"/><Relationship Id="rId1" Type="http://schemas.microsoft.com/office/2007/relationships/media" Target="../media/media1.wmv"/><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820206"/>
            <a:ext cx="7772400" cy="1680802"/>
          </a:xfrm>
        </p:spPr>
        <p:txBody>
          <a:bodyPr>
            <a:normAutofit fontScale="90000"/>
          </a:bodyPr>
          <a:lstStyle/>
          <a:p>
            <a:pPr algn="ctr"/>
            <a:r>
              <a:rPr lang="en-US"/>
              <a:t/>
            </a:r>
            <a:br>
              <a:rPr lang="en-US"/>
            </a:br>
            <a:r>
              <a:rPr lang="en-US"/>
              <a:t>Computational Geometry</a:t>
            </a:r>
            <a:br>
              <a:rPr lang="en-US"/>
            </a:br>
            <a:r>
              <a:rPr lang="en-US" sz="3600"/>
              <a:t>Polygon </a:t>
            </a:r>
            <a:r>
              <a:rPr lang="en-US" sz="3600" smtClean="0"/>
              <a:t>Triangulation</a:t>
            </a:r>
            <a:br>
              <a:rPr lang="en-US" sz="3600" smtClean="0"/>
            </a:br>
            <a:endParaRPr lang="en-US" sz="3600"/>
          </a:p>
        </p:txBody>
      </p:sp>
      <p:sp>
        <p:nvSpPr>
          <p:cNvPr id="3" name="Subtitle 2"/>
          <p:cNvSpPr>
            <a:spLocks noGrp="1"/>
          </p:cNvSpPr>
          <p:nvPr>
            <p:ph type="subTitle" idx="1"/>
          </p:nvPr>
        </p:nvSpPr>
        <p:spPr>
          <a:xfrm>
            <a:off x="722376" y="3789040"/>
            <a:ext cx="7772400" cy="1008112"/>
          </a:xfrm>
        </p:spPr>
        <p:txBody>
          <a:bodyPr>
            <a:normAutofit/>
          </a:bodyPr>
          <a:lstStyle/>
          <a:p>
            <a:pPr algn="ctr"/>
            <a:r>
              <a:rPr lang="en-US" smtClean="0"/>
              <a:t>GVHD : PGS Huỳnh Thị Thanh Bình</a:t>
            </a:r>
          </a:p>
          <a:p>
            <a:pPr algn="l"/>
            <a:endParaRPr lang="en-US" smtClean="0"/>
          </a:p>
          <a:p>
            <a:pPr algn="ctr"/>
            <a:r>
              <a:rPr lang="en-US" smtClean="0"/>
              <a:t>Nhóm 10</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233915254"/>
              </p:ext>
            </p:extLst>
          </p:nvPr>
        </p:nvGraphicFramePr>
        <p:xfrm>
          <a:off x="2627784" y="4869160"/>
          <a:ext cx="4680520" cy="1112520"/>
        </p:xfrm>
        <a:graphic>
          <a:graphicData uri="http://schemas.openxmlformats.org/drawingml/2006/table">
            <a:tbl>
              <a:tblPr firstRow="1" bandRow="1">
                <a:tableStyleId>{2D5ABB26-0587-4C30-8999-92F81FD0307C}</a:tableStyleId>
              </a:tblPr>
              <a:tblGrid>
                <a:gridCol w="2753247"/>
                <a:gridCol w="1927273"/>
              </a:tblGrid>
              <a:tr h="370840">
                <a:tc>
                  <a:txBody>
                    <a:bodyPr/>
                    <a:lstStyle/>
                    <a:p>
                      <a:r>
                        <a:rPr kumimoji="0" lang="vi-VN" b="0" i="0" kern="1200" smtClean="0">
                          <a:solidFill>
                            <a:schemeClr val="tx1"/>
                          </a:solidFill>
                          <a:effectLst/>
                          <a:latin typeface="+mn-lt"/>
                          <a:ea typeface="+mn-ea"/>
                          <a:cs typeface="+mn-cs"/>
                        </a:rPr>
                        <a:t>Trần Văn Thành</a:t>
                      </a:r>
                      <a:endParaRPr lang="en-US"/>
                    </a:p>
                  </a:txBody>
                  <a:tcPr/>
                </a:tc>
                <a:tc>
                  <a:txBody>
                    <a:bodyPr/>
                    <a:lstStyle/>
                    <a:p>
                      <a:r>
                        <a:rPr kumimoji="0" lang="en-US" b="0" i="0" kern="1200" smtClean="0">
                          <a:solidFill>
                            <a:schemeClr val="tx1"/>
                          </a:solidFill>
                          <a:effectLst/>
                          <a:latin typeface="+mn-lt"/>
                          <a:ea typeface="+mn-ea"/>
                          <a:cs typeface="+mn-cs"/>
                        </a:rPr>
                        <a:t>20133561</a:t>
                      </a:r>
                      <a:endParaRPr lang="en-US"/>
                    </a:p>
                  </a:txBody>
                  <a:tcPr/>
                </a:tc>
              </a:tr>
              <a:tr h="370840">
                <a:tc>
                  <a:txBody>
                    <a:bodyPr/>
                    <a:lstStyle/>
                    <a:p>
                      <a:r>
                        <a:rPr kumimoji="0" lang="en-US" sz="1800" b="0" i="0" kern="1200" smtClean="0">
                          <a:solidFill>
                            <a:schemeClr val="tx1"/>
                          </a:solidFill>
                          <a:effectLst/>
                          <a:latin typeface="+mn-lt"/>
                          <a:ea typeface="+mn-ea"/>
                          <a:cs typeface="+mn-cs"/>
                        </a:rPr>
                        <a:t>Phan Xuân Đức</a:t>
                      </a:r>
                      <a:endParaRPr lang="en-US"/>
                    </a:p>
                  </a:txBody>
                  <a:tcPr/>
                </a:tc>
                <a:tc>
                  <a:txBody>
                    <a:bodyPr/>
                    <a:lstStyle/>
                    <a:p>
                      <a:r>
                        <a:rPr kumimoji="0" lang="en-US" sz="1800" b="0" i="0" kern="1200" smtClean="0">
                          <a:solidFill>
                            <a:schemeClr val="tx1"/>
                          </a:solidFill>
                          <a:effectLst/>
                          <a:latin typeface="+mn-lt"/>
                          <a:ea typeface="+mn-ea"/>
                          <a:cs typeface="+mn-cs"/>
                        </a:rPr>
                        <a:t>20146212</a:t>
                      </a:r>
                      <a:endParaRPr lang="en-US"/>
                    </a:p>
                  </a:txBody>
                  <a:tcPr/>
                </a:tc>
              </a:tr>
              <a:tr h="370840">
                <a:tc>
                  <a:txBody>
                    <a:bodyPr/>
                    <a:lstStyle/>
                    <a:p>
                      <a:r>
                        <a:rPr kumimoji="0" lang="vi-VN" sz="1800" b="0" i="0" kern="1200" smtClean="0">
                          <a:solidFill>
                            <a:schemeClr val="tx1"/>
                          </a:solidFill>
                          <a:effectLst/>
                          <a:latin typeface="+mn-lt"/>
                          <a:ea typeface="+mn-ea"/>
                          <a:cs typeface="+mn-cs"/>
                        </a:rPr>
                        <a:t>Nguyễn Văn Thưởng</a:t>
                      </a:r>
                      <a:endParaRPr lang="en-US"/>
                    </a:p>
                  </a:txBody>
                  <a:tcPr/>
                </a:tc>
                <a:tc>
                  <a:txBody>
                    <a:bodyPr/>
                    <a:lstStyle/>
                    <a:p>
                      <a:r>
                        <a:rPr kumimoji="0" lang="en-US" sz="1800" b="0" i="0" kern="1200" smtClean="0">
                          <a:solidFill>
                            <a:schemeClr val="tx1"/>
                          </a:solidFill>
                          <a:effectLst/>
                          <a:latin typeface="+mn-lt"/>
                          <a:ea typeface="+mn-ea"/>
                          <a:cs typeface="+mn-cs"/>
                        </a:rPr>
                        <a:t>20146699</a:t>
                      </a:r>
                      <a:endParaRPr lang="en-US" dirty="0"/>
                    </a:p>
                  </a:txBody>
                  <a:tcPr/>
                </a:tc>
              </a:tr>
            </a:tbl>
          </a:graphicData>
        </a:graphic>
      </p:graphicFrame>
    </p:spTree>
    <p:extLst>
      <p:ext uri="{BB962C8B-B14F-4D97-AF65-F5344CB8AC3E}">
        <p14:creationId xmlns:p14="http://schemas.microsoft.com/office/powerpoint/2010/main" val="343610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p:sp>
        <p:nvSpPr>
          <p:cNvPr id="3" name="Content Placeholder 2"/>
          <p:cNvSpPr>
            <a:spLocks noGrp="1"/>
          </p:cNvSpPr>
          <p:nvPr>
            <p:ph idx="1"/>
          </p:nvPr>
        </p:nvSpPr>
        <p:spPr>
          <a:xfrm>
            <a:off x="502920" y="1772816"/>
            <a:ext cx="8183880" cy="4187952"/>
          </a:xfrm>
        </p:spPr>
        <p:txBody>
          <a:bodyPr>
            <a:normAutofit/>
          </a:bodyPr>
          <a:lstStyle/>
          <a:p>
            <a:pPr algn="just"/>
            <a:r>
              <a:rPr lang="en-US" sz="2000" smtClean="0"/>
              <a:t>3-color luôn tồn tại</a:t>
            </a:r>
          </a:p>
          <a:p>
            <a:pPr algn="just"/>
            <a:r>
              <a:rPr lang="en-US" sz="2000" smtClean="0"/>
              <a:t>TH cơ sở: có 1 tam giác, 3 đỉnh luôn được tô bởi đúng 3 màu</a:t>
            </a:r>
          </a:p>
          <a:p>
            <a:pPr algn="just"/>
            <a:r>
              <a:rPr lang="en-US" sz="2000" smtClean="0"/>
              <a:t>TH tổng quát: có n-2 tam giác (đa giác n đỉnh). </a:t>
            </a:r>
          </a:p>
          <a:p>
            <a:pPr lvl="1" algn="just"/>
            <a:r>
              <a:rPr lang="en-US" sz="1800" smtClean="0"/>
              <a:t>Giả sử đã tô màu n-3 tam giác, chỉ còn 1 tam giác chưa được tô màu, ta gỡ bỏ tam giác này khỏi đa giác ban đầu.</a:t>
            </a:r>
          </a:p>
          <a:p>
            <a:pPr lvl="1" algn="just"/>
            <a:r>
              <a:rPr lang="en-US" sz="1800" smtClean="0"/>
              <a:t>Tô màu 3 đỉnh của tam giác đó, sao cho khi thêm tam giác đó trở lại đa giác ban đầu thì đỉnh có màu sắc khác với hàng xóm của nó không nằm trên cạnh chung</a:t>
            </a:r>
          </a:p>
          <a:p>
            <a:pPr lvl="1" algn="just"/>
            <a:r>
              <a:rPr lang="en-US" sz="1800" smtClean="0"/>
              <a:t>Điểu này là luôn thực hiện được.</a:t>
            </a:r>
          </a:p>
          <a:p>
            <a:pPr algn="just"/>
            <a:endParaRPr lang="en-US" sz="2000"/>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10</a:t>
            </a:fld>
            <a:endParaRPr lang="en-US"/>
          </a:p>
        </p:txBody>
      </p:sp>
      <p:pic>
        <p:nvPicPr>
          <p:cNvPr id="8" name="Picture 7"/>
          <p:cNvPicPr/>
          <p:nvPr/>
        </p:nvPicPr>
        <p:blipFill>
          <a:blip r:embed="rId2"/>
          <a:stretch>
            <a:fillRect/>
          </a:stretch>
        </p:blipFill>
        <p:spPr>
          <a:xfrm>
            <a:off x="5443924" y="4365104"/>
            <a:ext cx="3304540" cy="1590675"/>
          </a:xfrm>
          <a:prstGeom prst="rect">
            <a:avLst/>
          </a:prstGeom>
        </p:spPr>
      </p:pic>
    </p:spTree>
    <p:extLst>
      <p:ext uri="{BB962C8B-B14F-4D97-AF65-F5344CB8AC3E}">
        <p14:creationId xmlns:p14="http://schemas.microsoft.com/office/powerpoint/2010/main" val="228535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761328"/>
                <a:ext cx="8183880" cy="4187952"/>
              </a:xfrm>
            </p:spPr>
            <p:txBody>
              <a:bodyPr>
                <a:normAutofit/>
              </a:bodyPr>
              <a:lstStyle/>
              <a:p>
                <a:pPr algn="just"/>
                <a:r>
                  <a:rPr lang="en-US" sz="2400" smtClean="0"/>
                  <a:t>Giả sử số đỉnh màu đỏ là </a:t>
                </a:r>
                <a:r>
                  <a:rPr lang="en-US" sz="2400" b="1" smtClean="0">
                    <a:solidFill>
                      <a:srgbClr val="FF0000"/>
                    </a:solidFill>
                  </a:rPr>
                  <a:t>r</a:t>
                </a:r>
                <a:r>
                  <a:rPr lang="en-US" sz="2400" smtClean="0"/>
                  <a:t>, xanh lá cây là </a:t>
                </a:r>
                <a:r>
                  <a:rPr lang="en-US" sz="2400" b="1" smtClean="0">
                    <a:solidFill>
                      <a:srgbClr val="00B050"/>
                    </a:solidFill>
                  </a:rPr>
                  <a:t>g</a:t>
                </a:r>
                <a:r>
                  <a:rPr lang="en-US" sz="2400" smtClean="0"/>
                  <a:t>, xanh lam là </a:t>
                </a:r>
                <a:r>
                  <a:rPr lang="en-US" sz="2400" b="1" smtClean="0">
                    <a:solidFill>
                      <a:srgbClr val="0070C0"/>
                    </a:solidFill>
                  </a:rPr>
                  <a:t>b</a:t>
                </a:r>
                <a:r>
                  <a:rPr lang="en-US" sz="2400" smtClean="0"/>
                  <a:t> sao cho </a:t>
                </a:r>
                <a:r>
                  <a:rPr lang="en-US" sz="2400" b="1" smtClean="0">
                    <a:solidFill>
                      <a:srgbClr val="00B050"/>
                    </a:solidFill>
                  </a:rPr>
                  <a:t>g</a:t>
                </a:r>
                <a:r>
                  <a:rPr lang="en-US" sz="2400">
                    <a:ea typeface="Cambria Math"/>
                  </a:rPr>
                  <a:t> </a:t>
                </a:r>
                <a14:m>
                  <m:oMath xmlns:m="http://schemas.openxmlformats.org/officeDocument/2006/math">
                    <m:r>
                      <a:rPr lang="en-US" sz="2400" i="1">
                        <a:latin typeface="Cambria Math"/>
                        <a:ea typeface="Cambria Math"/>
                      </a:rPr>
                      <m:t>≤ </m:t>
                    </m:r>
                  </m:oMath>
                </a14:m>
                <a:r>
                  <a:rPr lang="en-US" sz="2400" b="1" smtClean="0">
                    <a:solidFill>
                      <a:srgbClr val="FF0000"/>
                    </a:solidFill>
                  </a:rPr>
                  <a:t> r </a:t>
                </a:r>
                <a14:m>
                  <m:oMath xmlns:m="http://schemas.openxmlformats.org/officeDocument/2006/math">
                    <m:r>
                      <a:rPr lang="en-US" sz="2400" i="1">
                        <a:latin typeface="Cambria Math"/>
                        <a:ea typeface="Cambria Math"/>
                      </a:rPr>
                      <m:t>≤</m:t>
                    </m:r>
                  </m:oMath>
                </a14:m>
                <a:r>
                  <a:rPr lang="en-US" sz="2400"/>
                  <a:t> </a:t>
                </a:r>
                <a:r>
                  <a:rPr lang="en-US" sz="2400" b="1" smtClean="0">
                    <a:solidFill>
                      <a:srgbClr val="0070C0"/>
                    </a:solidFill>
                  </a:rPr>
                  <a:t>b</a:t>
                </a:r>
              </a:p>
              <a:p>
                <a:pPr algn="just"/>
                <a:r>
                  <a:rPr lang="en-US" sz="2400" smtClean="0"/>
                  <a:t>Tổng số các đỉnh là </a:t>
                </a:r>
                <a:r>
                  <a:rPr lang="en-US" sz="2400" b="1" smtClean="0">
                    <a:solidFill>
                      <a:srgbClr val="FF0000"/>
                    </a:solidFill>
                  </a:rPr>
                  <a:t>r</a:t>
                </a:r>
                <a:r>
                  <a:rPr lang="en-US" sz="2400" smtClean="0"/>
                  <a:t> + </a:t>
                </a:r>
                <a:r>
                  <a:rPr lang="en-US" sz="2400" b="1" smtClean="0">
                    <a:solidFill>
                      <a:srgbClr val="00B050"/>
                    </a:solidFill>
                  </a:rPr>
                  <a:t>g</a:t>
                </a:r>
                <a:r>
                  <a:rPr lang="en-US" sz="2400" smtClean="0"/>
                  <a:t> + </a:t>
                </a:r>
                <a:r>
                  <a:rPr lang="en-US" sz="2400" b="1" smtClean="0">
                    <a:solidFill>
                      <a:srgbClr val="0070C0"/>
                    </a:solidFill>
                  </a:rPr>
                  <a:t>b</a:t>
                </a:r>
                <a:r>
                  <a:rPr lang="en-US" sz="2400" smtClean="0"/>
                  <a:t> = n</a:t>
                </a:r>
              </a:p>
              <a:p>
                <a:pPr algn="just"/>
                <a:r>
                  <a:rPr lang="en-US" sz="2400" smtClean="0"/>
                  <a:t>Nếu </a:t>
                </a:r>
                <a:r>
                  <a:rPr lang="en-US" sz="2400" b="1">
                    <a:solidFill>
                      <a:srgbClr val="00B050"/>
                    </a:solidFill>
                  </a:rPr>
                  <a:t>g</a:t>
                </a:r>
                <a:r>
                  <a:rPr lang="en-US" sz="2400" smtClean="0"/>
                  <a:t> </a:t>
                </a:r>
                <a14:m>
                  <m:oMath xmlns:m="http://schemas.openxmlformats.org/officeDocument/2006/math">
                    <m:r>
                      <a:rPr lang="en-US" sz="2400" i="1" smtClean="0">
                        <a:latin typeface="Cambria Math"/>
                        <a:ea typeface="Cambria Math"/>
                      </a:rPr>
                      <m:t>&gt;</m:t>
                    </m:r>
                  </m:oMath>
                </a14:m>
                <a:r>
                  <a:rPr lang="en-US" sz="2400" smtClean="0"/>
                  <a:t> </a:t>
                </a:r>
                <a14:m>
                  <m:oMath xmlns:m="http://schemas.openxmlformats.org/officeDocument/2006/math">
                    <m:d>
                      <m:dPr>
                        <m:begChr m:val="⌊"/>
                        <m:endChr m:val="⌋"/>
                        <m:ctrlPr>
                          <a:rPr lang="en-US" sz="2400" i="1" smtClean="0">
                            <a:latin typeface="Cambria Math"/>
                          </a:rPr>
                        </m:ctrlPr>
                      </m:dPr>
                      <m:e>
                        <m:box>
                          <m:boxPr>
                            <m:ctrlPr>
                              <a:rPr lang="en-US" sz="2400" i="1" smtClean="0">
                                <a:latin typeface="Cambria Math"/>
                              </a:rPr>
                            </m:ctrlPr>
                          </m:boxPr>
                          <m:e>
                            <m:argPr>
                              <m:argSz m:val="-1"/>
                            </m:argPr>
                            <m:f>
                              <m:fPr>
                                <m:ctrlPr>
                                  <a:rPr lang="en-US" sz="2400" i="1" smtClean="0">
                                    <a:latin typeface="Cambria Math"/>
                                  </a:rPr>
                                </m:ctrlPr>
                              </m:fPr>
                              <m:num>
                                <m:r>
                                  <a:rPr lang="en-US" sz="2400" b="0" i="1" smtClean="0">
                                    <a:latin typeface="Cambria Math"/>
                                  </a:rPr>
                                  <m:t>𝑛</m:t>
                                </m:r>
                              </m:num>
                              <m:den>
                                <m:r>
                                  <a:rPr lang="en-US" sz="2400" b="0" i="1" smtClean="0">
                                    <a:latin typeface="Cambria Math"/>
                                  </a:rPr>
                                  <m:t>3</m:t>
                                </m:r>
                              </m:den>
                            </m:f>
                          </m:e>
                        </m:box>
                      </m:e>
                    </m:d>
                  </m:oMath>
                </a14:m>
                <a:r>
                  <a:rPr lang="en-US" sz="2400" smtClean="0"/>
                  <a:t> thì </a:t>
                </a:r>
                <a:r>
                  <a:rPr lang="en-US" sz="2400" b="1">
                    <a:solidFill>
                      <a:srgbClr val="FF0000"/>
                    </a:solidFill>
                  </a:rPr>
                  <a:t>r</a:t>
                </a:r>
                <a:r>
                  <a:rPr lang="en-US" sz="2400" smtClean="0"/>
                  <a:t> và </a:t>
                </a:r>
                <a:r>
                  <a:rPr lang="en-US" sz="2400" b="1" smtClean="0">
                    <a:solidFill>
                      <a:srgbClr val="0070C0"/>
                    </a:solidFill>
                  </a:rPr>
                  <a:t>b</a:t>
                </a:r>
                <a:r>
                  <a:rPr lang="en-US" sz="2400" smtClean="0"/>
                  <a:t> cũng lớn hơn </a:t>
                </a:r>
                <a14:m>
                  <m:oMath xmlns:m="http://schemas.openxmlformats.org/officeDocument/2006/math">
                    <m:d>
                      <m:dPr>
                        <m:begChr m:val="⌊"/>
                        <m:endChr m:val="⌋"/>
                        <m:ctrlPr>
                          <a:rPr lang="en-US" sz="2400" i="1">
                            <a:latin typeface="Cambria Math"/>
                          </a:rPr>
                        </m:ctrlPr>
                      </m:dPr>
                      <m:e>
                        <m:box>
                          <m:boxPr>
                            <m:ctrlPr>
                              <a:rPr lang="en-US" sz="2400" i="1">
                                <a:latin typeface="Cambria Math"/>
                              </a:rPr>
                            </m:ctrlPr>
                          </m:boxPr>
                          <m:e>
                            <m:argPr>
                              <m:argSz m:val="-1"/>
                            </m:argPr>
                            <m:f>
                              <m:fPr>
                                <m:ctrlPr>
                                  <a:rPr lang="en-US" sz="2400" i="1">
                                    <a:latin typeface="Cambria Math"/>
                                  </a:rPr>
                                </m:ctrlPr>
                              </m:fPr>
                              <m:num>
                                <m:r>
                                  <a:rPr lang="en-US" sz="2400" i="1">
                                    <a:latin typeface="Cambria Math"/>
                                  </a:rPr>
                                  <m:t>𝑛</m:t>
                                </m:r>
                              </m:num>
                              <m:den>
                                <m:r>
                                  <a:rPr lang="en-US" sz="2400" i="1">
                                    <a:latin typeface="Cambria Math"/>
                                  </a:rPr>
                                  <m:t>3</m:t>
                                </m:r>
                              </m:den>
                            </m:f>
                          </m:e>
                        </m:box>
                      </m:e>
                    </m:d>
                  </m:oMath>
                </a14:m>
                <a:r>
                  <a:rPr lang="en-US" sz="2400" smtClean="0"/>
                  <a:t>, khi đó </a:t>
                </a:r>
                <a:r>
                  <a:rPr lang="en-US" sz="2400" b="1" smtClean="0">
                    <a:solidFill>
                      <a:srgbClr val="FF0000"/>
                    </a:solidFill>
                  </a:rPr>
                  <a:t>r</a:t>
                </a:r>
                <a:r>
                  <a:rPr lang="en-US" sz="2400" smtClean="0"/>
                  <a:t> + </a:t>
                </a:r>
                <a:r>
                  <a:rPr lang="en-US" sz="2400" b="1" smtClean="0">
                    <a:solidFill>
                      <a:srgbClr val="00B050"/>
                    </a:solidFill>
                  </a:rPr>
                  <a:t>g</a:t>
                </a:r>
                <a:r>
                  <a:rPr lang="en-US" sz="2400" smtClean="0"/>
                  <a:t>+ </a:t>
                </a:r>
                <a:r>
                  <a:rPr lang="en-US" sz="2400" b="1" smtClean="0">
                    <a:solidFill>
                      <a:srgbClr val="0070C0"/>
                    </a:solidFill>
                  </a:rPr>
                  <a:t>b</a:t>
                </a:r>
                <a:r>
                  <a:rPr lang="en-US" sz="2400" smtClean="0"/>
                  <a:t> &gt; n mâu thuẫn</a:t>
                </a:r>
              </a:p>
              <a:p>
                <a:pPr algn="just"/>
                <a:r>
                  <a:rPr lang="en-US" sz="2400" smtClean="0"/>
                  <a:t>Do đó </a:t>
                </a:r>
                <a:r>
                  <a:rPr lang="en-US" sz="2400" b="1">
                    <a:solidFill>
                      <a:srgbClr val="00B050"/>
                    </a:solidFill>
                  </a:rPr>
                  <a:t>g</a:t>
                </a:r>
                <a:r>
                  <a:rPr lang="en-US" sz="2400" smtClean="0"/>
                  <a:t> </a:t>
                </a:r>
                <a14:m>
                  <m:oMath xmlns:m="http://schemas.openxmlformats.org/officeDocument/2006/math">
                    <m:r>
                      <a:rPr lang="en-US" sz="2400" i="1" smtClean="0">
                        <a:latin typeface="Cambria Math"/>
                        <a:ea typeface="Cambria Math"/>
                      </a:rPr>
                      <m:t>≤</m:t>
                    </m:r>
                  </m:oMath>
                </a14:m>
                <a:r>
                  <a:rPr lang="en-US" sz="2400" smtClean="0"/>
                  <a:t> </a:t>
                </a:r>
                <a14:m>
                  <m:oMath xmlns:m="http://schemas.openxmlformats.org/officeDocument/2006/math">
                    <m:d>
                      <m:dPr>
                        <m:begChr m:val="⌊"/>
                        <m:endChr m:val="⌋"/>
                        <m:ctrlPr>
                          <a:rPr lang="en-US" sz="2400" i="1">
                            <a:latin typeface="Cambria Math"/>
                          </a:rPr>
                        </m:ctrlPr>
                      </m:dPr>
                      <m:e>
                        <m:box>
                          <m:boxPr>
                            <m:ctrlPr>
                              <a:rPr lang="en-US" sz="2400" i="1">
                                <a:latin typeface="Cambria Math"/>
                              </a:rPr>
                            </m:ctrlPr>
                          </m:boxPr>
                          <m:e>
                            <m:argPr>
                              <m:argSz m:val="-1"/>
                            </m:argPr>
                            <m:f>
                              <m:fPr>
                                <m:ctrlPr>
                                  <a:rPr lang="en-US" sz="2400" i="1">
                                    <a:latin typeface="Cambria Math"/>
                                  </a:rPr>
                                </m:ctrlPr>
                              </m:fPr>
                              <m:num>
                                <m:r>
                                  <a:rPr lang="en-US" sz="2400" i="1">
                                    <a:latin typeface="Cambria Math"/>
                                  </a:rPr>
                                  <m:t>𝑛</m:t>
                                </m:r>
                              </m:num>
                              <m:den>
                                <m:r>
                                  <a:rPr lang="en-US" sz="2400" i="1">
                                    <a:latin typeface="Cambria Math"/>
                                  </a:rPr>
                                  <m:t>3</m:t>
                                </m:r>
                              </m:den>
                            </m:f>
                          </m:e>
                        </m:box>
                      </m:e>
                    </m:d>
                  </m:oMath>
                </a14:m>
                <a:endParaRPr lang="en-US" sz="2400" smtClean="0"/>
              </a:p>
              <a:p>
                <a:pPr algn="just"/>
                <a:r>
                  <a:rPr lang="en-US" sz="2400" b="1">
                    <a:solidFill>
                      <a:srgbClr val="00B050"/>
                    </a:solidFill>
                  </a:rPr>
                  <a:t>g</a:t>
                </a:r>
                <a:r>
                  <a:rPr lang="en-US" sz="2400" b="1" smtClean="0">
                    <a:solidFill>
                      <a:srgbClr val="FF0000"/>
                    </a:solidFill>
                  </a:rPr>
                  <a:t> </a:t>
                </a:r>
                <a:r>
                  <a:rPr lang="en-US" sz="2400" smtClean="0"/>
                  <a:t>là tập màu nhỏ nhất.</a:t>
                </a:r>
              </a:p>
              <a:p>
                <a:pPr algn="just"/>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761328"/>
                <a:ext cx="8183880" cy="4187952"/>
              </a:xfrm>
              <a:blipFill rotWithShape="1">
                <a:blip r:embed="rId2"/>
                <a:stretch>
                  <a:fillRect t="-146" r="-11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11</a:t>
            </a:fld>
            <a:endParaRPr lang="en-US"/>
          </a:p>
        </p:txBody>
      </p:sp>
      <p:pic>
        <p:nvPicPr>
          <p:cNvPr id="7" name="Picture 6"/>
          <p:cNvPicPr/>
          <p:nvPr/>
        </p:nvPicPr>
        <p:blipFill>
          <a:blip r:embed="rId3"/>
          <a:stretch>
            <a:fillRect/>
          </a:stretch>
        </p:blipFill>
        <p:spPr>
          <a:xfrm>
            <a:off x="5076056" y="3484974"/>
            <a:ext cx="1291590" cy="2320290"/>
          </a:xfrm>
          <a:prstGeom prst="rect">
            <a:avLst/>
          </a:prstGeom>
        </p:spPr>
      </p:pic>
    </p:spTree>
    <p:extLst>
      <p:ext uri="{BB962C8B-B14F-4D97-AF65-F5344CB8AC3E}">
        <p14:creationId xmlns:p14="http://schemas.microsoft.com/office/powerpoint/2010/main" val="2628483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3.1. Orientation </a:t>
            </a:r>
            <a:r>
              <a:rPr lang="en-US" sz="2800"/>
              <a:t>Polygon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268760"/>
                <a:ext cx="8183880" cy="5256584"/>
              </a:xfrm>
            </p:spPr>
            <p:txBody>
              <a:bodyPr>
                <a:normAutofit/>
              </a:bodyPr>
              <a:lstStyle/>
              <a:p>
                <a:pPr algn="just"/>
                <a:r>
                  <a:rPr lang="en-US" sz="2000" smtClean="0"/>
                  <a:t>Xác định hướng vẽ của đa giác</a:t>
                </a:r>
              </a:p>
              <a:p>
                <a:pPr lvl="1" algn="just"/>
                <a:r>
                  <a:rPr lang="en-US" sz="2000" smtClean="0"/>
                  <a:t>Tìm đỉnh có tọa độ </a:t>
                </a:r>
                <a14:m>
                  <m:oMath xmlns:m="http://schemas.openxmlformats.org/officeDocument/2006/math">
                    <m:sSub>
                      <m:sSubPr>
                        <m:ctrlPr>
                          <a:rPr lang="en-US" sz="2000" i="1" smtClean="0">
                            <a:latin typeface="Cambria Math"/>
                          </a:rPr>
                        </m:ctrlPr>
                      </m:sSubPr>
                      <m:e>
                        <m:r>
                          <a:rPr lang="en-US" sz="2000" b="0" i="1" smtClean="0">
                            <a:latin typeface="Cambria Math"/>
                          </a:rPr>
                          <m:t>𝑥</m:t>
                        </m:r>
                      </m:e>
                      <m:sub>
                        <m:r>
                          <a:rPr lang="en-US" sz="2000" b="0" i="1" smtClean="0">
                            <a:latin typeface="Cambria Math"/>
                          </a:rPr>
                          <m:t>𝑚𝑖𝑛</m:t>
                        </m:r>
                      </m:sub>
                    </m:sSub>
                  </m:oMath>
                </a14:m>
                <a:endParaRPr lang="en-US" sz="2000" smtClean="0"/>
              </a:p>
              <a:p>
                <a:pPr lvl="1" algn="just"/>
                <a:r>
                  <a:rPr lang="en-US" sz="2000" smtClean="0"/>
                  <a:t>Nếu có nhiều hơn 1 đỉnh có cùng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𝑚𝑖𝑛</m:t>
                        </m:r>
                      </m:sub>
                    </m:sSub>
                  </m:oMath>
                </a14:m>
                <a:r>
                  <a:rPr lang="en-US" sz="2000" smtClean="0"/>
                  <a:t> thì chọn đỉnh có </a:t>
                </a:r>
                <a14:m>
                  <m:oMath xmlns:m="http://schemas.openxmlformats.org/officeDocument/2006/math">
                    <m:sSub>
                      <m:sSubPr>
                        <m:ctrlPr>
                          <a:rPr lang="en-US" sz="2000" i="1">
                            <a:latin typeface="Cambria Math"/>
                          </a:rPr>
                        </m:ctrlPr>
                      </m:sSubPr>
                      <m:e>
                        <m:r>
                          <a:rPr lang="en-US" sz="2000" b="0" i="1" smtClean="0">
                            <a:latin typeface="Cambria Math"/>
                          </a:rPr>
                          <m:t>𝑦</m:t>
                        </m:r>
                      </m:e>
                      <m:sub>
                        <m:r>
                          <a:rPr lang="en-US" sz="2000" i="1">
                            <a:latin typeface="Cambria Math"/>
                          </a:rPr>
                          <m:t>𝑚</m:t>
                        </m:r>
                        <m:r>
                          <a:rPr lang="en-US" sz="2000" b="0" i="1" smtClean="0">
                            <a:latin typeface="Cambria Math"/>
                          </a:rPr>
                          <m:t>𝑎𝑥</m:t>
                        </m:r>
                      </m:sub>
                    </m:sSub>
                  </m:oMath>
                </a14:m>
                <a:endParaRPr lang="en-US" sz="2000" smtClean="0"/>
              </a:p>
              <a:p>
                <a:pPr lvl="1" algn="just"/>
                <a:r>
                  <a:rPr lang="en-US" sz="2000" smtClean="0"/>
                  <a:t>Kiểm tra 2 đỉnh lân cận của đỉnh hiện tại xem nó đang rẽ trái hay rẽ phải</a:t>
                </a:r>
              </a:p>
              <a:p>
                <a:pPr lvl="1" algn="just"/>
                <a:r>
                  <a:rPr lang="en-US" sz="1600"/>
                  <a:t>Orientation = Next.x * V.y – Next.y * V.x + V.x * Prev.y – V.y * </a:t>
                </a:r>
                <a:r>
                  <a:rPr lang="en-US" sz="1600" smtClean="0"/>
                  <a:t>Prev.x</a:t>
                </a:r>
                <a:endParaRPr lang="en-US"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268760"/>
                <a:ext cx="8183880" cy="5256584"/>
              </a:xfrm>
              <a:blipFill rotWithShape="1">
                <a:blip r:embed="rId2"/>
                <a:stretch>
                  <a:fillRect r="-7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12</a:t>
            </a:fld>
            <a:endParaRPr lang="en-US"/>
          </a:p>
        </p:txBody>
      </p:sp>
    </p:spTree>
    <p:extLst>
      <p:ext uri="{BB962C8B-B14F-4D97-AF65-F5344CB8AC3E}">
        <p14:creationId xmlns:p14="http://schemas.microsoft.com/office/powerpoint/2010/main" val="2870774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3.1. Orientation </a:t>
            </a:r>
            <a:r>
              <a:rPr lang="en-US" sz="2800"/>
              <a:t>Polygon</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13</a:t>
            </a:fld>
            <a:endParaRPr lang="en-US"/>
          </a:p>
        </p:txBody>
      </p:sp>
      <p:cxnSp>
        <p:nvCxnSpPr>
          <p:cNvPr id="63" name="Straight Connector 62"/>
          <p:cNvCxnSpPr/>
          <p:nvPr/>
        </p:nvCxnSpPr>
        <p:spPr>
          <a:xfrm>
            <a:off x="2752368" y="1628800"/>
            <a:ext cx="19432"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64984" y="31409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660928" y="2348880"/>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6" name="Oval 65"/>
          <p:cNvSpPr/>
          <p:nvPr/>
        </p:nvSpPr>
        <p:spPr>
          <a:xfrm>
            <a:off x="3472448" y="1897400"/>
            <a:ext cx="182880" cy="1828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67" name="Straight Arrow Connector 66"/>
          <p:cNvCxnSpPr/>
          <p:nvPr/>
        </p:nvCxnSpPr>
        <p:spPr>
          <a:xfrm flipH="1">
            <a:off x="2852972" y="2037582"/>
            <a:ext cx="655422" cy="386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6156176" y="1628800"/>
            <a:ext cx="19432"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549360" y="31409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084168" y="2348880"/>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1" name="Oval 70"/>
          <p:cNvSpPr/>
          <p:nvPr/>
        </p:nvSpPr>
        <p:spPr>
          <a:xfrm>
            <a:off x="6895688" y="1897400"/>
            <a:ext cx="182880" cy="1828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72" name="Straight Arrow Connector 71"/>
          <p:cNvCxnSpPr>
            <a:stCxn id="70" idx="7"/>
            <a:endCxn id="71" idx="3"/>
          </p:cNvCxnSpPr>
          <p:nvPr/>
        </p:nvCxnSpPr>
        <p:spPr>
          <a:xfrm flipV="1">
            <a:off x="6240266" y="2053498"/>
            <a:ext cx="682204" cy="3221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a:endCxn id="66" idx="6"/>
          </p:cNvCxnSpPr>
          <p:nvPr/>
        </p:nvCxnSpPr>
        <p:spPr>
          <a:xfrm flipH="1" flipV="1">
            <a:off x="3655328" y="1988840"/>
            <a:ext cx="916672" cy="4874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a:stCxn id="71" idx="6"/>
          </p:cNvCxnSpPr>
          <p:nvPr/>
        </p:nvCxnSpPr>
        <p:spPr>
          <a:xfrm>
            <a:off x="7078568" y="1988840"/>
            <a:ext cx="805800" cy="914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2114580" y="5590436"/>
            <a:ext cx="1377300" cy="369332"/>
          </a:xfrm>
          <a:prstGeom prst="rect">
            <a:avLst/>
          </a:prstGeom>
          <a:noFill/>
        </p:spPr>
        <p:txBody>
          <a:bodyPr wrap="none" rtlCol="0">
            <a:spAutoFit/>
          </a:bodyPr>
          <a:lstStyle/>
          <a:p>
            <a:r>
              <a:rPr lang="en-US" smtClean="0"/>
              <a:t>UnClockwise</a:t>
            </a:r>
            <a:endParaRPr lang="en-US"/>
          </a:p>
        </p:txBody>
      </p:sp>
      <p:sp>
        <p:nvSpPr>
          <p:cNvPr id="76" name="TextBox 75"/>
          <p:cNvSpPr txBox="1"/>
          <p:nvPr/>
        </p:nvSpPr>
        <p:spPr>
          <a:xfrm>
            <a:off x="5652120" y="5590436"/>
            <a:ext cx="1107996" cy="369332"/>
          </a:xfrm>
          <a:prstGeom prst="rect">
            <a:avLst/>
          </a:prstGeom>
          <a:noFill/>
        </p:spPr>
        <p:txBody>
          <a:bodyPr wrap="none" rtlCol="0">
            <a:spAutoFit/>
          </a:bodyPr>
          <a:lstStyle/>
          <a:p>
            <a:r>
              <a:rPr lang="en-US"/>
              <a:t>Clockwise</a:t>
            </a:r>
          </a:p>
        </p:txBody>
      </p:sp>
      <p:sp>
        <p:nvSpPr>
          <p:cNvPr id="77" name="TextBox 76"/>
          <p:cNvSpPr txBox="1"/>
          <p:nvPr/>
        </p:nvSpPr>
        <p:spPr>
          <a:xfrm>
            <a:off x="3264447" y="1556792"/>
            <a:ext cx="598882" cy="369332"/>
          </a:xfrm>
          <a:prstGeom prst="rect">
            <a:avLst/>
          </a:prstGeom>
          <a:noFill/>
        </p:spPr>
        <p:txBody>
          <a:bodyPr wrap="none" rtlCol="0">
            <a:spAutoFit/>
          </a:bodyPr>
          <a:lstStyle/>
          <a:p>
            <a:r>
              <a:rPr lang="en-US" smtClean="0"/>
              <a:t>Prev</a:t>
            </a:r>
            <a:endParaRPr lang="en-US"/>
          </a:p>
        </p:txBody>
      </p:sp>
      <p:sp>
        <p:nvSpPr>
          <p:cNvPr id="78" name="TextBox 77"/>
          <p:cNvSpPr txBox="1"/>
          <p:nvPr/>
        </p:nvSpPr>
        <p:spPr>
          <a:xfrm>
            <a:off x="2070702" y="2262578"/>
            <a:ext cx="590226" cy="369332"/>
          </a:xfrm>
          <a:prstGeom prst="rect">
            <a:avLst/>
          </a:prstGeom>
          <a:noFill/>
        </p:spPr>
        <p:txBody>
          <a:bodyPr wrap="none" rtlCol="0">
            <a:spAutoFit/>
          </a:bodyPr>
          <a:lstStyle/>
          <a:p>
            <a:r>
              <a:rPr lang="en-US" smtClean="0"/>
              <a:t>Curr</a:t>
            </a:r>
            <a:endParaRPr lang="en-US"/>
          </a:p>
        </p:txBody>
      </p:sp>
      <p:sp>
        <p:nvSpPr>
          <p:cNvPr id="79" name="TextBox 78"/>
          <p:cNvSpPr txBox="1"/>
          <p:nvPr/>
        </p:nvSpPr>
        <p:spPr>
          <a:xfrm>
            <a:off x="2941153" y="3316342"/>
            <a:ext cx="622735" cy="369332"/>
          </a:xfrm>
          <a:prstGeom prst="rect">
            <a:avLst/>
          </a:prstGeom>
          <a:noFill/>
        </p:spPr>
        <p:txBody>
          <a:bodyPr wrap="none" rtlCol="0">
            <a:spAutoFit/>
          </a:bodyPr>
          <a:lstStyle/>
          <a:p>
            <a:r>
              <a:rPr lang="en-US" smtClean="0"/>
              <a:t>Next</a:t>
            </a:r>
            <a:endParaRPr lang="en-US"/>
          </a:p>
        </p:txBody>
      </p:sp>
      <p:sp>
        <p:nvSpPr>
          <p:cNvPr id="80" name="TextBox 79"/>
          <p:cNvSpPr txBox="1"/>
          <p:nvPr/>
        </p:nvSpPr>
        <p:spPr>
          <a:xfrm>
            <a:off x="6690573" y="1547500"/>
            <a:ext cx="622735" cy="369332"/>
          </a:xfrm>
          <a:prstGeom prst="rect">
            <a:avLst/>
          </a:prstGeom>
          <a:noFill/>
        </p:spPr>
        <p:txBody>
          <a:bodyPr wrap="none" rtlCol="0">
            <a:spAutoFit/>
          </a:bodyPr>
          <a:lstStyle/>
          <a:p>
            <a:r>
              <a:rPr lang="en-US" smtClean="0"/>
              <a:t>Next</a:t>
            </a:r>
            <a:endParaRPr lang="en-US"/>
          </a:p>
        </p:txBody>
      </p:sp>
      <p:sp>
        <p:nvSpPr>
          <p:cNvPr id="81" name="TextBox 80"/>
          <p:cNvSpPr txBox="1"/>
          <p:nvPr/>
        </p:nvSpPr>
        <p:spPr>
          <a:xfrm>
            <a:off x="5508104" y="2262578"/>
            <a:ext cx="590226" cy="369332"/>
          </a:xfrm>
          <a:prstGeom prst="rect">
            <a:avLst/>
          </a:prstGeom>
          <a:noFill/>
        </p:spPr>
        <p:txBody>
          <a:bodyPr wrap="none" rtlCol="0">
            <a:spAutoFit/>
          </a:bodyPr>
          <a:lstStyle/>
          <a:p>
            <a:r>
              <a:rPr lang="en-US" smtClean="0"/>
              <a:t>Curr</a:t>
            </a:r>
            <a:endParaRPr lang="en-US"/>
          </a:p>
        </p:txBody>
      </p:sp>
      <p:sp>
        <p:nvSpPr>
          <p:cNvPr id="82" name="TextBox 81"/>
          <p:cNvSpPr txBox="1"/>
          <p:nvPr/>
        </p:nvSpPr>
        <p:spPr>
          <a:xfrm>
            <a:off x="6349382" y="3316342"/>
            <a:ext cx="598882" cy="369332"/>
          </a:xfrm>
          <a:prstGeom prst="rect">
            <a:avLst/>
          </a:prstGeom>
          <a:noFill/>
        </p:spPr>
        <p:txBody>
          <a:bodyPr wrap="none" rtlCol="0">
            <a:spAutoFit/>
          </a:bodyPr>
          <a:lstStyle/>
          <a:p>
            <a:r>
              <a:rPr lang="en-US" smtClean="0"/>
              <a:t>Prev</a:t>
            </a:r>
            <a:endParaRPr lang="en-US"/>
          </a:p>
        </p:txBody>
      </p:sp>
      <mc:AlternateContent xmlns:mc="http://schemas.openxmlformats.org/markup-compatibility/2006" xmlns:a14="http://schemas.microsoft.com/office/drawing/2010/main">
        <mc:Choice Requires="a14">
          <p:sp>
            <p:nvSpPr>
              <p:cNvPr id="83" name="TextBox 82"/>
              <p:cNvSpPr txBox="1"/>
              <p:nvPr/>
            </p:nvSpPr>
            <p:spPr>
              <a:xfrm>
                <a:off x="2978532" y="1916832"/>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𝑣</m:t>
                          </m:r>
                        </m:e>
                      </m:acc>
                    </m:oMath>
                  </m:oMathPara>
                </a14:m>
                <a:endParaRPr lang="en-US"/>
              </a:p>
            </p:txBody>
          </p:sp>
        </mc:Choice>
        <mc:Fallback xmlns="">
          <p:sp>
            <p:nvSpPr>
              <p:cNvPr id="83" name="TextBox 82"/>
              <p:cNvSpPr txBox="1">
                <a:spLocks noRot="1" noChangeAspect="1" noMove="1" noResize="1" noEditPoints="1" noAdjustHandles="1" noChangeArrowheads="1" noChangeShapeType="1" noTextEdit="1"/>
              </p:cNvSpPr>
              <p:nvPr/>
            </p:nvSpPr>
            <p:spPr>
              <a:xfrm>
                <a:off x="2978532" y="1916832"/>
                <a:ext cx="369332" cy="369332"/>
              </a:xfrm>
              <a:prstGeom prst="rect">
                <a:avLst/>
              </a:prstGeom>
              <a:blipFill rotWithShape="1">
                <a:blip r:embed="rId2"/>
                <a:stretch>
                  <a:fillRect t="-19672"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6362908" y="2636912"/>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𝑣</m:t>
                          </m:r>
                        </m:e>
                      </m:acc>
                    </m:oMath>
                  </m:oMathPara>
                </a14:m>
                <a:endParaRPr lang="en-US"/>
              </a:p>
            </p:txBody>
          </p:sp>
        </mc:Choice>
        <mc:Fallback xmlns="">
          <p:sp>
            <p:nvSpPr>
              <p:cNvPr id="84" name="TextBox 83"/>
              <p:cNvSpPr txBox="1">
                <a:spLocks noRot="1" noChangeAspect="1" noMove="1" noResize="1" noEditPoints="1" noAdjustHandles="1" noChangeArrowheads="1" noChangeShapeType="1" noTextEdit="1"/>
              </p:cNvSpPr>
              <p:nvPr/>
            </p:nvSpPr>
            <p:spPr>
              <a:xfrm>
                <a:off x="6362908" y="2636912"/>
                <a:ext cx="369332" cy="369332"/>
              </a:xfrm>
              <a:prstGeom prst="rect">
                <a:avLst/>
              </a:prstGeom>
              <a:blipFill rotWithShape="1">
                <a:blip r:embed="rId3"/>
                <a:stretch>
                  <a:fillRect t="-20000"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2454929" y="4725144"/>
                <a:ext cx="696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𝑚𝑖𝑛</m:t>
                          </m:r>
                        </m:sub>
                      </m:sSub>
                    </m:oMath>
                  </m:oMathPara>
                </a14:m>
                <a:endParaRPr lang="en-US"/>
              </a:p>
            </p:txBody>
          </p:sp>
        </mc:Choice>
        <mc:Fallback xmlns="">
          <p:sp>
            <p:nvSpPr>
              <p:cNvPr id="85" name="TextBox 84"/>
              <p:cNvSpPr txBox="1">
                <a:spLocks noRot="1" noChangeAspect="1" noMove="1" noResize="1" noEditPoints="1" noAdjustHandles="1" noChangeArrowheads="1" noChangeShapeType="1" noTextEdit="1"/>
              </p:cNvSpPr>
              <p:nvPr/>
            </p:nvSpPr>
            <p:spPr>
              <a:xfrm>
                <a:off x="2454929" y="4725144"/>
                <a:ext cx="696601" cy="369332"/>
              </a:xfrm>
              <a:prstGeom prst="rect">
                <a:avLst/>
              </a:prstGeom>
              <a:blipFill rotWithShape="1">
                <a:blip r:embed="rId4"/>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846739" y="4725144"/>
                <a:ext cx="696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𝑚𝑖𝑛</m:t>
                          </m:r>
                        </m:sub>
                      </m:sSub>
                    </m:oMath>
                  </m:oMathPara>
                </a14:m>
                <a:endParaRPr lang="en-US"/>
              </a:p>
            </p:txBody>
          </p:sp>
        </mc:Choice>
        <mc:Fallback xmlns="">
          <p:sp>
            <p:nvSpPr>
              <p:cNvPr id="86" name="TextBox 85"/>
              <p:cNvSpPr txBox="1">
                <a:spLocks noRot="1" noChangeAspect="1" noMove="1" noResize="1" noEditPoints="1" noAdjustHandles="1" noChangeArrowheads="1" noChangeShapeType="1" noTextEdit="1"/>
              </p:cNvSpPr>
              <p:nvPr/>
            </p:nvSpPr>
            <p:spPr>
              <a:xfrm>
                <a:off x="5846739" y="4725144"/>
                <a:ext cx="696601" cy="369332"/>
              </a:xfrm>
              <a:prstGeom prst="rect">
                <a:avLst/>
              </a:prstGeom>
              <a:blipFill rotWithShape="1">
                <a:blip r:embed="rId5"/>
                <a:stretch>
                  <a:fillRect b="-3279"/>
                </a:stretch>
              </a:blipFill>
            </p:spPr>
            <p:txBody>
              <a:bodyPr/>
              <a:lstStyle/>
              <a:p>
                <a:r>
                  <a:rPr lang="en-US">
                    <a:noFill/>
                  </a:rPr>
                  <a:t> </a:t>
                </a:r>
              </a:p>
            </p:txBody>
          </p:sp>
        </mc:Fallback>
      </mc:AlternateContent>
      <p:cxnSp>
        <p:nvCxnSpPr>
          <p:cNvPr id="87" name="Straight Arrow Connector 86"/>
          <p:cNvCxnSpPr>
            <a:stCxn id="65" idx="5"/>
            <a:endCxn id="64" idx="1"/>
          </p:cNvCxnSpPr>
          <p:nvPr/>
        </p:nvCxnSpPr>
        <p:spPr>
          <a:xfrm>
            <a:off x="2817026" y="2504978"/>
            <a:ext cx="374740" cy="6627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a:stCxn id="69" idx="1"/>
            <a:endCxn id="70" idx="5"/>
          </p:cNvCxnSpPr>
          <p:nvPr/>
        </p:nvCxnSpPr>
        <p:spPr>
          <a:xfrm flipH="1" flipV="1">
            <a:off x="6240266" y="2504978"/>
            <a:ext cx="335876" cy="66277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Straight Arrow Connector 88"/>
          <p:cNvCxnSpPr>
            <a:stCxn id="64" idx="5"/>
          </p:cNvCxnSpPr>
          <p:nvPr/>
        </p:nvCxnSpPr>
        <p:spPr>
          <a:xfrm>
            <a:off x="3321082" y="3297066"/>
            <a:ext cx="792582" cy="3886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endCxn id="69" idx="5"/>
          </p:cNvCxnSpPr>
          <p:nvPr/>
        </p:nvCxnSpPr>
        <p:spPr>
          <a:xfrm flipH="1" flipV="1">
            <a:off x="6705458" y="3297066"/>
            <a:ext cx="776010" cy="3886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84892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3.1. Orientation </a:t>
            </a:r>
            <a:r>
              <a:rPr lang="en-US" sz="2800"/>
              <a:t>Polygon</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14</a:t>
            </a:fld>
            <a:endParaRPr lang="en-US"/>
          </a:p>
        </p:txBody>
      </p:sp>
      <p:cxnSp>
        <p:nvCxnSpPr>
          <p:cNvPr id="34" name="Straight Connector 33"/>
          <p:cNvCxnSpPr/>
          <p:nvPr/>
        </p:nvCxnSpPr>
        <p:spPr>
          <a:xfrm>
            <a:off x="2752368" y="1628800"/>
            <a:ext cx="19432"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660928" y="34095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680360" y="41490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660928" y="2348880"/>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8" name="Oval 37"/>
          <p:cNvSpPr/>
          <p:nvPr/>
        </p:nvSpPr>
        <p:spPr>
          <a:xfrm>
            <a:off x="3472448" y="1897400"/>
            <a:ext cx="182880" cy="1828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39" name="Straight Arrow Connector 38"/>
          <p:cNvCxnSpPr/>
          <p:nvPr/>
        </p:nvCxnSpPr>
        <p:spPr>
          <a:xfrm flipH="1">
            <a:off x="2852972" y="2037582"/>
            <a:ext cx="655422" cy="38682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6156176" y="1628800"/>
            <a:ext cx="19432" cy="324036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103600" y="340956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03600" y="41490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084168" y="2348880"/>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Oval 43"/>
          <p:cNvSpPr/>
          <p:nvPr/>
        </p:nvSpPr>
        <p:spPr>
          <a:xfrm>
            <a:off x="6895688" y="1897400"/>
            <a:ext cx="182880" cy="1828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5" name="Straight Arrow Connector 44"/>
          <p:cNvCxnSpPr>
            <a:stCxn id="37" idx="4"/>
            <a:endCxn id="35" idx="0"/>
          </p:cNvCxnSpPr>
          <p:nvPr/>
        </p:nvCxnSpPr>
        <p:spPr>
          <a:xfrm>
            <a:off x="2752368" y="2531760"/>
            <a:ext cx="0" cy="8778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5" idx="4"/>
            <a:endCxn id="36" idx="0"/>
          </p:cNvCxnSpPr>
          <p:nvPr/>
        </p:nvCxnSpPr>
        <p:spPr>
          <a:xfrm>
            <a:off x="2752368" y="3592448"/>
            <a:ext cx="19432" cy="5566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0"/>
            <a:endCxn id="41" idx="4"/>
          </p:cNvCxnSpPr>
          <p:nvPr/>
        </p:nvCxnSpPr>
        <p:spPr>
          <a:xfrm flipV="1">
            <a:off x="6195040" y="3592448"/>
            <a:ext cx="0" cy="5566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1" idx="0"/>
            <a:endCxn id="43" idx="4"/>
          </p:cNvCxnSpPr>
          <p:nvPr/>
        </p:nvCxnSpPr>
        <p:spPr>
          <a:xfrm flipH="1" flipV="1">
            <a:off x="6175608" y="2531760"/>
            <a:ext cx="19432" cy="87780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3" idx="7"/>
            <a:endCxn id="44" idx="3"/>
          </p:cNvCxnSpPr>
          <p:nvPr/>
        </p:nvCxnSpPr>
        <p:spPr>
          <a:xfrm flipV="1">
            <a:off x="6240266" y="2053498"/>
            <a:ext cx="682204" cy="32216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endCxn id="38" idx="6"/>
          </p:cNvCxnSpPr>
          <p:nvPr/>
        </p:nvCxnSpPr>
        <p:spPr>
          <a:xfrm flipH="1" flipV="1">
            <a:off x="3655328" y="1988840"/>
            <a:ext cx="916672" cy="4874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36" idx="5"/>
          </p:cNvCxnSpPr>
          <p:nvPr/>
        </p:nvCxnSpPr>
        <p:spPr>
          <a:xfrm>
            <a:off x="2836458" y="4305178"/>
            <a:ext cx="635990" cy="4199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4" idx="6"/>
          </p:cNvCxnSpPr>
          <p:nvPr/>
        </p:nvCxnSpPr>
        <p:spPr>
          <a:xfrm>
            <a:off x="7078568" y="1988840"/>
            <a:ext cx="805800" cy="914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42" idx="5"/>
          </p:cNvCxnSpPr>
          <p:nvPr/>
        </p:nvCxnSpPr>
        <p:spPr>
          <a:xfrm flipH="1" flipV="1">
            <a:off x="6259698" y="4305178"/>
            <a:ext cx="662772" cy="4199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114580" y="5590436"/>
            <a:ext cx="1377300" cy="369332"/>
          </a:xfrm>
          <a:prstGeom prst="rect">
            <a:avLst/>
          </a:prstGeom>
          <a:noFill/>
        </p:spPr>
        <p:txBody>
          <a:bodyPr wrap="none" rtlCol="0">
            <a:spAutoFit/>
          </a:bodyPr>
          <a:lstStyle/>
          <a:p>
            <a:r>
              <a:rPr lang="en-US" smtClean="0"/>
              <a:t>UnClockwise</a:t>
            </a:r>
            <a:endParaRPr lang="en-US"/>
          </a:p>
        </p:txBody>
      </p:sp>
      <p:sp>
        <p:nvSpPr>
          <p:cNvPr id="55" name="TextBox 54"/>
          <p:cNvSpPr txBox="1"/>
          <p:nvPr/>
        </p:nvSpPr>
        <p:spPr>
          <a:xfrm>
            <a:off x="5652120" y="5590436"/>
            <a:ext cx="1107996" cy="369332"/>
          </a:xfrm>
          <a:prstGeom prst="rect">
            <a:avLst/>
          </a:prstGeom>
          <a:noFill/>
        </p:spPr>
        <p:txBody>
          <a:bodyPr wrap="none" rtlCol="0">
            <a:spAutoFit/>
          </a:bodyPr>
          <a:lstStyle/>
          <a:p>
            <a:r>
              <a:rPr lang="en-US"/>
              <a:t>Clockwise</a:t>
            </a:r>
          </a:p>
        </p:txBody>
      </p:sp>
      <mc:AlternateContent xmlns:mc="http://schemas.openxmlformats.org/markup-compatibility/2006" xmlns:a14="http://schemas.microsoft.com/office/drawing/2010/main">
        <mc:Choice Requires="a14">
          <p:sp>
            <p:nvSpPr>
              <p:cNvPr id="56" name="TextBox 55"/>
              <p:cNvSpPr txBox="1"/>
              <p:nvPr/>
            </p:nvSpPr>
            <p:spPr>
              <a:xfrm>
                <a:off x="1331640" y="2262578"/>
                <a:ext cx="1395382"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a:rPr>
                        </m:ctrlPr>
                      </m:sSubPr>
                      <m:e>
                        <m:r>
                          <a:rPr lang="en-US" sz="1600" b="0" i="1" smtClean="0">
                            <a:latin typeface="Cambria Math"/>
                          </a:rPr>
                          <m:t>𝑥</m:t>
                        </m:r>
                      </m:e>
                      <m:sub>
                        <m:r>
                          <a:rPr lang="en-US" sz="1600" b="0" i="1" smtClean="0">
                            <a:latin typeface="Cambria Math"/>
                          </a:rPr>
                          <m:t>𝑚𝑖𝑛</m:t>
                        </m:r>
                      </m:sub>
                    </m:sSub>
                  </m:oMath>
                </a14:m>
                <a:r>
                  <a:rPr lang="en-US" sz="1600" smtClean="0"/>
                  <a:t> &amp;&amp; </a:t>
                </a:r>
                <a14:m>
                  <m:oMath xmlns:m="http://schemas.openxmlformats.org/officeDocument/2006/math">
                    <m:sSub>
                      <m:sSubPr>
                        <m:ctrlPr>
                          <a:rPr lang="en-US" sz="1600" i="1" smtClean="0">
                            <a:latin typeface="Cambria Math"/>
                          </a:rPr>
                        </m:ctrlPr>
                      </m:sSubPr>
                      <m:e>
                        <m:r>
                          <a:rPr lang="en-US" sz="1600" b="0" i="1" smtClean="0">
                            <a:latin typeface="Cambria Math"/>
                          </a:rPr>
                          <m:t>𝑦</m:t>
                        </m:r>
                      </m:e>
                      <m:sub>
                        <m:r>
                          <a:rPr lang="en-US" sz="1600" b="0" i="1" smtClean="0">
                            <a:latin typeface="Cambria Math"/>
                          </a:rPr>
                          <m:t>𝑚𝑎𝑥</m:t>
                        </m:r>
                      </m:sub>
                    </m:sSub>
                  </m:oMath>
                </a14:m>
                <a:endParaRPr lang="en-US" sz="1600"/>
              </a:p>
            </p:txBody>
          </p:sp>
        </mc:Choice>
        <mc:Fallback xmlns="">
          <p:sp>
            <p:nvSpPr>
              <p:cNvPr id="56" name="TextBox 55"/>
              <p:cNvSpPr txBox="1">
                <a:spLocks noRot="1" noChangeAspect="1" noMove="1" noResize="1" noEditPoints="1" noAdjustHandles="1" noChangeArrowheads="1" noChangeShapeType="1" noTextEdit="1"/>
              </p:cNvSpPr>
              <p:nvPr/>
            </p:nvSpPr>
            <p:spPr>
              <a:xfrm>
                <a:off x="1331640" y="2262578"/>
                <a:ext cx="1395382" cy="338554"/>
              </a:xfrm>
              <a:prstGeom prst="rect">
                <a:avLst/>
              </a:prstGeom>
              <a:blipFill rotWithShape="1">
                <a:blip r:embed="rId2"/>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760794" y="2271043"/>
                <a:ext cx="1395382"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a:rPr>
                        </m:ctrlPr>
                      </m:sSubPr>
                      <m:e>
                        <m:r>
                          <a:rPr lang="en-US" sz="1600" b="0" i="1" smtClean="0">
                            <a:latin typeface="Cambria Math"/>
                          </a:rPr>
                          <m:t>𝑥</m:t>
                        </m:r>
                      </m:e>
                      <m:sub>
                        <m:r>
                          <a:rPr lang="en-US" sz="1600" b="0" i="1" smtClean="0">
                            <a:latin typeface="Cambria Math"/>
                          </a:rPr>
                          <m:t>𝑚𝑖𝑛</m:t>
                        </m:r>
                      </m:sub>
                    </m:sSub>
                  </m:oMath>
                </a14:m>
                <a:r>
                  <a:rPr lang="en-US" sz="1600" smtClean="0"/>
                  <a:t> &amp;&amp; </a:t>
                </a:r>
                <a14:m>
                  <m:oMath xmlns:m="http://schemas.openxmlformats.org/officeDocument/2006/math">
                    <m:sSub>
                      <m:sSubPr>
                        <m:ctrlPr>
                          <a:rPr lang="en-US" sz="1600" i="1" smtClean="0">
                            <a:latin typeface="Cambria Math"/>
                          </a:rPr>
                        </m:ctrlPr>
                      </m:sSubPr>
                      <m:e>
                        <m:r>
                          <a:rPr lang="en-US" sz="1600" b="0" i="1" smtClean="0">
                            <a:latin typeface="Cambria Math"/>
                          </a:rPr>
                          <m:t>𝑦</m:t>
                        </m:r>
                      </m:e>
                      <m:sub>
                        <m:r>
                          <a:rPr lang="en-US" sz="1600" b="0" i="1" smtClean="0">
                            <a:latin typeface="Cambria Math"/>
                          </a:rPr>
                          <m:t>𝑚𝑎𝑥</m:t>
                        </m:r>
                      </m:sub>
                    </m:sSub>
                  </m:oMath>
                </a14:m>
                <a:endParaRPr lang="en-US" sz="1600"/>
              </a:p>
            </p:txBody>
          </p:sp>
        </mc:Choice>
        <mc:Fallback xmlns="">
          <p:sp>
            <p:nvSpPr>
              <p:cNvPr id="57" name="TextBox 56"/>
              <p:cNvSpPr txBox="1">
                <a:spLocks noRot="1" noChangeAspect="1" noMove="1" noResize="1" noEditPoints="1" noAdjustHandles="1" noChangeArrowheads="1" noChangeShapeType="1" noTextEdit="1"/>
              </p:cNvSpPr>
              <p:nvPr/>
            </p:nvSpPr>
            <p:spPr>
              <a:xfrm>
                <a:off x="4760794" y="2271043"/>
                <a:ext cx="1395382" cy="338554"/>
              </a:xfrm>
              <a:prstGeom prst="rect">
                <a:avLst/>
              </a:prstGeom>
              <a:blipFill rotWithShape="1">
                <a:blip r:embed="rId3"/>
                <a:stretch>
                  <a:fillRect t="-5455" b="-23636"/>
                </a:stretch>
              </a:blipFill>
            </p:spPr>
            <p:txBody>
              <a:bodyPr/>
              <a:lstStyle/>
              <a:p>
                <a:r>
                  <a:rPr lang="en-US">
                    <a:noFill/>
                  </a:rPr>
                  <a:t> </a:t>
                </a:r>
              </a:p>
            </p:txBody>
          </p:sp>
        </mc:Fallback>
      </mc:AlternateContent>
      <p:sp>
        <p:nvSpPr>
          <p:cNvPr id="58" name="TextBox 57"/>
          <p:cNvSpPr txBox="1"/>
          <p:nvPr/>
        </p:nvSpPr>
        <p:spPr>
          <a:xfrm>
            <a:off x="3264447" y="1556792"/>
            <a:ext cx="598882" cy="369332"/>
          </a:xfrm>
          <a:prstGeom prst="rect">
            <a:avLst/>
          </a:prstGeom>
          <a:noFill/>
        </p:spPr>
        <p:txBody>
          <a:bodyPr wrap="none" rtlCol="0">
            <a:spAutoFit/>
          </a:bodyPr>
          <a:lstStyle/>
          <a:p>
            <a:r>
              <a:rPr lang="en-US" smtClean="0"/>
              <a:t>Prev</a:t>
            </a:r>
            <a:endParaRPr lang="en-US"/>
          </a:p>
        </p:txBody>
      </p:sp>
      <p:sp>
        <p:nvSpPr>
          <p:cNvPr id="59" name="TextBox 58"/>
          <p:cNvSpPr txBox="1"/>
          <p:nvPr/>
        </p:nvSpPr>
        <p:spPr>
          <a:xfrm>
            <a:off x="2978532" y="2262578"/>
            <a:ext cx="590226" cy="369332"/>
          </a:xfrm>
          <a:prstGeom prst="rect">
            <a:avLst/>
          </a:prstGeom>
          <a:noFill/>
        </p:spPr>
        <p:txBody>
          <a:bodyPr wrap="none" rtlCol="0">
            <a:spAutoFit/>
          </a:bodyPr>
          <a:lstStyle/>
          <a:p>
            <a:r>
              <a:rPr lang="en-US" smtClean="0"/>
              <a:t>Curr</a:t>
            </a:r>
            <a:endParaRPr lang="en-US"/>
          </a:p>
        </p:txBody>
      </p:sp>
      <p:sp>
        <p:nvSpPr>
          <p:cNvPr id="60" name="TextBox 59"/>
          <p:cNvSpPr txBox="1"/>
          <p:nvPr/>
        </p:nvSpPr>
        <p:spPr>
          <a:xfrm>
            <a:off x="2869315" y="3316342"/>
            <a:ext cx="622735" cy="369332"/>
          </a:xfrm>
          <a:prstGeom prst="rect">
            <a:avLst/>
          </a:prstGeom>
          <a:noFill/>
        </p:spPr>
        <p:txBody>
          <a:bodyPr wrap="none" rtlCol="0">
            <a:spAutoFit/>
          </a:bodyPr>
          <a:lstStyle/>
          <a:p>
            <a:r>
              <a:rPr lang="en-US" smtClean="0"/>
              <a:t>Next</a:t>
            </a:r>
            <a:endParaRPr lang="en-US"/>
          </a:p>
        </p:txBody>
      </p:sp>
      <p:sp>
        <p:nvSpPr>
          <p:cNvPr id="61" name="TextBox 60"/>
          <p:cNvSpPr txBox="1"/>
          <p:nvPr/>
        </p:nvSpPr>
        <p:spPr>
          <a:xfrm>
            <a:off x="6690573" y="1547500"/>
            <a:ext cx="622735" cy="369332"/>
          </a:xfrm>
          <a:prstGeom prst="rect">
            <a:avLst/>
          </a:prstGeom>
          <a:noFill/>
        </p:spPr>
        <p:txBody>
          <a:bodyPr wrap="none" rtlCol="0">
            <a:spAutoFit/>
          </a:bodyPr>
          <a:lstStyle/>
          <a:p>
            <a:r>
              <a:rPr lang="en-US" smtClean="0"/>
              <a:t>Next</a:t>
            </a:r>
            <a:endParaRPr lang="en-US"/>
          </a:p>
        </p:txBody>
      </p:sp>
      <p:sp>
        <p:nvSpPr>
          <p:cNvPr id="62" name="TextBox 61"/>
          <p:cNvSpPr txBox="1"/>
          <p:nvPr/>
        </p:nvSpPr>
        <p:spPr>
          <a:xfrm>
            <a:off x="6300192" y="2262578"/>
            <a:ext cx="590226" cy="369332"/>
          </a:xfrm>
          <a:prstGeom prst="rect">
            <a:avLst/>
          </a:prstGeom>
          <a:noFill/>
        </p:spPr>
        <p:txBody>
          <a:bodyPr wrap="none" rtlCol="0">
            <a:spAutoFit/>
          </a:bodyPr>
          <a:lstStyle/>
          <a:p>
            <a:r>
              <a:rPr lang="en-US" smtClean="0"/>
              <a:t>Curr</a:t>
            </a:r>
            <a:endParaRPr lang="en-US"/>
          </a:p>
        </p:txBody>
      </p:sp>
      <p:sp>
        <p:nvSpPr>
          <p:cNvPr id="91" name="TextBox 90"/>
          <p:cNvSpPr txBox="1"/>
          <p:nvPr/>
        </p:nvSpPr>
        <p:spPr>
          <a:xfrm>
            <a:off x="6296806" y="3316342"/>
            <a:ext cx="598882" cy="369332"/>
          </a:xfrm>
          <a:prstGeom prst="rect">
            <a:avLst/>
          </a:prstGeom>
          <a:noFill/>
        </p:spPr>
        <p:txBody>
          <a:bodyPr wrap="none" rtlCol="0">
            <a:spAutoFit/>
          </a:bodyPr>
          <a:lstStyle/>
          <a:p>
            <a:r>
              <a:rPr lang="en-US" smtClean="0"/>
              <a:t>Prev</a:t>
            </a:r>
            <a:endParaRPr lang="en-US"/>
          </a:p>
        </p:txBody>
      </p:sp>
      <mc:AlternateContent xmlns:mc="http://schemas.openxmlformats.org/markup-compatibility/2006" xmlns:a14="http://schemas.microsoft.com/office/drawing/2010/main">
        <mc:Choice Requires="a14">
          <p:sp>
            <p:nvSpPr>
              <p:cNvPr id="92" name="TextBox 91"/>
              <p:cNvSpPr txBox="1"/>
              <p:nvPr/>
            </p:nvSpPr>
            <p:spPr>
              <a:xfrm>
                <a:off x="2978532" y="1916832"/>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𝑣</m:t>
                          </m:r>
                        </m:e>
                      </m:acc>
                    </m:oMath>
                  </m:oMathPara>
                </a14:m>
                <a:endParaRPr lang="en-US"/>
              </a:p>
            </p:txBody>
          </p:sp>
        </mc:Choice>
        <mc:Fallback xmlns="">
          <p:sp>
            <p:nvSpPr>
              <p:cNvPr id="92" name="TextBox 91"/>
              <p:cNvSpPr txBox="1">
                <a:spLocks noRot="1" noChangeAspect="1" noMove="1" noResize="1" noEditPoints="1" noAdjustHandles="1" noChangeArrowheads="1" noChangeShapeType="1" noTextEdit="1"/>
              </p:cNvSpPr>
              <p:nvPr/>
            </p:nvSpPr>
            <p:spPr>
              <a:xfrm>
                <a:off x="2978532" y="1916832"/>
                <a:ext cx="369332" cy="369332"/>
              </a:xfrm>
              <a:prstGeom prst="rect">
                <a:avLst/>
              </a:prstGeom>
              <a:blipFill rotWithShape="1">
                <a:blip r:embed="rId4"/>
                <a:stretch>
                  <a:fillRect t="-19672"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858852" y="2843644"/>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𝑣</m:t>
                          </m:r>
                        </m:e>
                      </m:acc>
                    </m:oMath>
                  </m:oMathPara>
                </a14:m>
                <a:endParaRPr lang="en-US"/>
              </a:p>
            </p:txBody>
          </p:sp>
        </mc:Choice>
        <mc:Fallback xmlns="">
          <p:sp>
            <p:nvSpPr>
              <p:cNvPr id="93" name="TextBox 92"/>
              <p:cNvSpPr txBox="1">
                <a:spLocks noRot="1" noChangeAspect="1" noMove="1" noResize="1" noEditPoints="1" noAdjustHandles="1" noChangeArrowheads="1" noChangeShapeType="1" noTextEdit="1"/>
              </p:cNvSpPr>
              <p:nvPr/>
            </p:nvSpPr>
            <p:spPr>
              <a:xfrm>
                <a:off x="5858852" y="2843644"/>
                <a:ext cx="369332" cy="369332"/>
              </a:xfrm>
              <a:prstGeom prst="rect">
                <a:avLst/>
              </a:prstGeom>
              <a:blipFill rotWithShape="1">
                <a:blip r:embed="rId5"/>
                <a:stretch>
                  <a:fillRect t="-19672" r="-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2454929" y="4725144"/>
                <a:ext cx="696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𝑚𝑖𝑛</m:t>
                          </m:r>
                        </m:sub>
                      </m:sSub>
                    </m:oMath>
                  </m:oMathPara>
                </a14:m>
                <a:endParaRPr lang="en-US"/>
              </a:p>
            </p:txBody>
          </p:sp>
        </mc:Choice>
        <mc:Fallback xmlns="">
          <p:sp>
            <p:nvSpPr>
              <p:cNvPr id="94" name="TextBox 93"/>
              <p:cNvSpPr txBox="1">
                <a:spLocks noRot="1" noChangeAspect="1" noMove="1" noResize="1" noEditPoints="1" noAdjustHandles="1" noChangeArrowheads="1" noChangeShapeType="1" noTextEdit="1"/>
              </p:cNvSpPr>
              <p:nvPr/>
            </p:nvSpPr>
            <p:spPr>
              <a:xfrm>
                <a:off x="2454929" y="4725144"/>
                <a:ext cx="696601" cy="369332"/>
              </a:xfrm>
              <a:prstGeom prst="rect">
                <a:avLst/>
              </a:prstGeom>
              <a:blipFill rotWithShape="1">
                <a:blip r:embed="rId6"/>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5846739" y="4725144"/>
                <a:ext cx="696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𝑥</m:t>
                          </m:r>
                        </m:e>
                        <m:sub>
                          <m:r>
                            <a:rPr lang="en-US" b="0" i="1" smtClean="0">
                              <a:latin typeface="Cambria Math"/>
                            </a:rPr>
                            <m:t>𝑚𝑖𝑛</m:t>
                          </m:r>
                        </m:sub>
                      </m:sSub>
                    </m:oMath>
                  </m:oMathPara>
                </a14:m>
                <a:endParaRPr lang="en-US"/>
              </a:p>
            </p:txBody>
          </p:sp>
        </mc:Choice>
        <mc:Fallback xmlns="">
          <p:sp>
            <p:nvSpPr>
              <p:cNvPr id="95" name="TextBox 94"/>
              <p:cNvSpPr txBox="1">
                <a:spLocks noRot="1" noChangeAspect="1" noMove="1" noResize="1" noEditPoints="1" noAdjustHandles="1" noChangeArrowheads="1" noChangeShapeType="1" noTextEdit="1"/>
              </p:cNvSpPr>
              <p:nvPr/>
            </p:nvSpPr>
            <p:spPr>
              <a:xfrm>
                <a:off x="5846739" y="4725144"/>
                <a:ext cx="696601" cy="369332"/>
              </a:xfrm>
              <a:prstGeom prst="rect">
                <a:avLst/>
              </a:prstGeom>
              <a:blipFill rotWithShape="1">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161288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3.1. </a:t>
            </a:r>
            <a:r>
              <a:rPr lang="en-US" sz="2800"/>
              <a:t>Orientation Polygon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2920" y="1268760"/>
                <a:ext cx="8183880" cy="5256584"/>
              </a:xfrm>
            </p:spPr>
            <p:txBody>
              <a:bodyPr>
                <a:noAutofit/>
              </a:bodyPr>
              <a:lstStyle/>
              <a:p>
                <a:pPr>
                  <a:lnSpc>
                    <a:spcPct val="120000"/>
                  </a:lnSpc>
                </a:pPr>
                <a:r>
                  <a:rPr lang="en-US" sz="900">
                    <a:latin typeface="Courier New" pitchFamily="49" charset="0"/>
                    <a:cs typeface="Courier New" pitchFamily="49" charset="0"/>
                  </a:rPr>
                  <a:t>Void  getOrientation ()</a:t>
                </a:r>
              </a:p>
              <a:p>
                <a:pPr>
                  <a:lnSpc>
                    <a:spcPct val="120000"/>
                  </a:lnSpc>
                </a:pPr>
                <a:r>
                  <a:rPr lang="en-US" sz="900">
                    <a:latin typeface="Courier New" pitchFamily="49" charset="0"/>
                    <a:cs typeface="Courier New" pitchFamily="49" charset="0"/>
                  </a:rPr>
                  <a:t>Begin</a:t>
                </a:r>
              </a:p>
              <a:p>
                <a:pPr>
                  <a:lnSpc>
                    <a:spcPct val="120000"/>
                  </a:lnSpc>
                </a:pPr>
                <a:r>
                  <a:rPr lang="en-US" sz="900">
                    <a:latin typeface="Courier New" pitchFamily="49" charset="0"/>
                    <a:cs typeface="Courier New" pitchFamily="49" charset="0"/>
                  </a:rPr>
                  <a:t>	Index = 0</a:t>
                </a:r>
              </a:p>
              <a:p>
                <a:pPr>
                  <a:lnSpc>
                    <a:spcPct val="120000"/>
                  </a:lnSpc>
                </a:pPr>
                <a:r>
                  <a:rPr lang="en-US" sz="900">
                    <a:latin typeface="Courier New" pitchFamily="49" charset="0"/>
                    <a:cs typeface="Courier New" pitchFamily="49" charset="0"/>
                  </a:rPr>
                  <a:t>	Curr = Vertice(0)</a:t>
                </a:r>
              </a:p>
              <a:p>
                <a:pPr>
                  <a:lnSpc>
                    <a:spcPct val="120000"/>
                  </a:lnSpc>
                </a:pPr>
                <a:r>
                  <a:rPr lang="en-US" sz="900">
                    <a:latin typeface="Courier New" pitchFamily="49" charset="0"/>
                    <a:cs typeface="Courier New" pitchFamily="49" charset="0"/>
                  </a:rPr>
                  <a:t>	FOR(i = 1 : n-1)</a:t>
                </a:r>
              </a:p>
              <a:p>
                <a:pPr>
                  <a:lnSpc>
                    <a:spcPct val="120000"/>
                  </a:lnSpc>
                </a:pPr>
                <a:r>
                  <a:rPr lang="en-US" sz="900">
                    <a:latin typeface="Courier New" pitchFamily="49" charset="0"/>
                    <a:cs typeface="Courier New" pitchFamily="49" charset="0"/>
                  </a:rPr>
                  <a:t>		IF Vertice(i).x  &lt; Curr.x </a:t>
                </a:r>
                <a:r>
                  <a:rPr lang="en-US" sz="900" smtClean="0">
                    <a:latin typeface="Courier New" pitchFamily="49" charset="0"/>
                    <a:cs typeface="Courier New" pitchFamily="49" charset="0"/>
                  </a:rPr>
                  <a:t>then</a:t>
                </a:r>
                <a:endParaRPr lang="en-US" sz="900">
                  <a:latin typeface="Courier New" pitchFamily="49" charset="0"/>
                  <a:cs typeface="Courier New" pitchFamily="49" charset="0"/>
                </a:endParaRPr>
              </a:p>
              <a:p>
                <a:pPr>
                  <a:lnSpc>
                    <a:spcPct val="120000"/>
                  </a:lnSpc>
                </a:pPr>
                <a:r>
                  <a:rPr lang="en-US" sz="900">
                    <a:latin typeface="Courier New" pitchFamily="49" charset="0"/>
                    <a:cs typeface="Courier New" pitchFamily="49" charset="0"/>
                  </a:rPr>
                  <a:t>			Curr = Vertice(i)</a:t>
                </a:r>
              </a:p>
              <a:p>
                <a:pPr>
                  <a:lnSpc>
                    <a:spcPct val="120000"/>
                  </a:lnSpc>
                </a:pPr>
                <a:r>
                  <a:rPr lang="en-US" sz="900" smtClean="0">
                    <a:latin typeface="Courier New" pitchFamily="49" charset="0"/>
                    <a:cs typeface="Courier New" pitchFamily="49" charset="0"/>
                  </a:rPr>
                  <a:t>                                   	Index </a:t>
                </a:r>
                <a:r>
                  <a:rPr lang="en-US" sz="900">
                    <a:latin typeface="Courier New" pitchFamily="49" charset="0"/>
                    <a:cs typeface="Courier New" pitchFamily="49" charset="0"/>
                  </a:rPr>
                  <a:t>= i</a:t>
                </a:r>
              </a:p>
              <a:p>
                <a:pPr>
                  <a:lnSpc>
                    <a:spcPct val="120000"/>
                  </a:lnSpc>
                </a:pPr>
                <a:r>
                  <a:rPr lang="en-US" sz="900">
                    <a:latin typeface="Courier New" pitchFamily="49" charset="0"/>
                    <a:cs typeface="Courier New" pitchFamily="49" charset="0"/>
                  </a:rPr>
                  <a:t>		ELSE IF Vertice(i).x == Curr.x &amp;&amp; Vertice(i).y &gt; Curr.y </a:t>
                </a:r>
                <a:r>
                  <a:rPr lang="en-US" sz="900" smtClean="0">
                    <a:latin typeface="Courier New" pitchFamily="49" charset="0"/>
                    <a:cs typeface="Courier New" pitchFamily="49" charset="0"/>
                  </a:rPr>
                  <a:t>then</a:t>
                </a:r>
                <a:endParaRPr lang="en-US" sz="900">
                  <a:latin typeface="Courier New" pitchFamily="49" charset="0"/>
                  <a:cs typeface="Courier New" pitchFamily="49" charset="0"/>
                </a:endParaRPr>
              </a:p>
              <a:p>
                <a:pPr>
                  <a:lnSpc>
                    <a:spcPct val="120000"/>
                  </a:lnSpc>
                </a:pPr>
                <a:r>
                  <a:rPr lang="en-US" sz="900">
                    <a:latin typeface="Courier New" pitchFamily="49" charset="0"/>
                    <a:cs typeface="Courier New" pitchFamily="49" charset="0"/>
                  </a:rPr>
                  <a:t>			Curr = Vertice(i)</a:t>
                </a:r>
              </a:p>
              <a:p>
                <a:pPr>
                  <a:lnSpc>
                    <a:spcPct val="120000"/>
                  </a:lnSpc>
                </a:pPr>
                <a:r>
                  <a:rPr lang="en-US" sz="900" smtClean="0">
                    <a:latin typeface="Courier New" pitchFamily="49" charset="0"/>
                    <a:cs typeface="Courier New" pitchFamily="49" charset="0"/>
                  </a:rPr>
                  <a:t>                                   	Index </a:t>
                </a:r>
                <a:r>
                  <a:rPr lang="en-US" sz="900">
                    <a:latin typeface="Courier New" pitchFamily="49" charset="0"/>
                    <a:cs typeface="Courier New" pitchFamily="49" charset="0"/>
                  </a:rPr>
                  <a:t>= i</a:t>
                </a:r>
              </a:p>
              <a:p>
                <a:pPr>
                  <a:lnSpc>
                    <a:spcPct val="120000"/>
                  </a:lnSpc>
                </a:pPr>
                <a:r>
                  <a:rPr lang="en-US" sz="900">
                    <a:latin typeface="Courier New" pitchFamily="49" charset="0"/>
                    <a:cs typeface="Courier New" pitchFamily="49" charset="0"/>
                  </a:rPr>
                  <a:t>	End FOR</a:t>
                </a:r>
              </a:p>
              <a:p>
                <a:pPr>
                  <a:lnSpc>
                    <a:spcPct val="120000"/>
                  </a:lnSpc>
                </a:pPr>
                <a:r>
                  <a:rPr lang="en-US" sz="900">
                    <a:latin typeface="Courier New" pitchFamily="49" charset="0"/>
                    <a:cs typeface="Courier New" pitchFamily="49" charset="0"/>
                  </a:rPr>
                  <a:t>	IF Index = 0 </a:t>
                </a:r>
              </a:p>
              <a:p>
                <a:pPr>
                  <a:lnSpc>
                    <a:spcPct val="120000"/>
                  </a:lnSpc>
                </a:pPr>
                <a:r>
                  <a:rPr lang="en-US" sz="900" smtClean="0">
                    <a:latin typeface="Courier New" pitchFamily="49" charset="0"/>
                    <a:cs typeface="Courier New" pitchFamily="49" charset="0"/>
                  </a:rPr>
                  <a:t> 		Prev </a:t>
                </a:r>
                <a:r>
                  <a:rPr lang="en-US" sz="900">
                    <a:latin typeface="Courier New" pitchFamily="49" charset="0"/>
                    <a:cs typeface="Courier New" pitchFamily="49" charset="0"/>
                  </a:rPr>
                  <a:t>= Vertice(n-1)</a:t>
                </a:r>
              </a:p>
              <a:p>
                <a:pPr>
                  <a:lnSpc>
                    <a:spcPct val="120000"/>
                  </a:lnSpc>
                </a:pPr>
                <a:r>
                  <a:rPr lang="en-US" sz="900">
                    <a:latin typeface="Courier New" pitchFamily="49" charset="0"/>
                    <a:cs typeface="Courier New" pitchFamily="49" charset="0"/>
                  </a:rPr>
                  <a:t>	ELSE </a:t>
                </a:r>
              </a:p>
              <a:p>
                <a:pPr>
                  <a:lnSpc>
                    <a:spcPct val="120000"/>
                  </a:lnSpc>
                </a:pPr>
                <a:r>
                  <a:rPr lang="en-US" sz="900">
                    <a:latin typeface="Courier New" pitchFamily="49" charset="0"/>
                    <a:cs typeface="Courier New" pitchFamily="49" charset="0"/>
                  </a:rPr>
                  <a:t>		Prev = Vertice(Index-1)</a:t>
                </a:r>
              </a:p>
              <a:p>
                <a:pPr>
                  <a:lnSpc>
                    <a:spcPct val="120000"/>
                  </a:lnSpc>
                </a:pPr>
                <a:r>
                  <a:rPr lang="en-US" sz="900" smtClean="0">
                    <a:latin typeface="Courier New" pitchFamily="49" charset="0"/>
                    <a:cs typeface="Courier New" pitchFamily="49" charset="0"/>
                  </a:rPr>
                  <a:t>         	V </a:t>
                </a:r>
                <a:r>
                  <a:rPr lang="en-US" sz="900">
                    <a:latin typeface="Courier New" pitchFamily="49" charset="0"/>
                    <a:cs typeface="Courier New" pitchFamily="49" charset="0"/>
                  </a:rPr>
                  <a:t>= Vector(Curr.x – Prev.x, Curr.y – Prev.y )</a:t>
                </a:r>
              </a:p>
              <a:p>
                <a:pPr>
                  <a:lnSpc>
                    <a:spcPct val="120000"/>
                  </a:lnSpc>
                </a:pPr>
                <a:r>
                  <a:rPr lang="en-US" sz="900" smtClean="0">
                    <a:latin typeface="Courier New" pitchFamily="49" charset="0"/>
                    <a:cs typeface="Courier New" pitchFamily="49" charset="0"/>
                  </a:rPr>
                  <a:t> 	IF </a:t>
                </a:r>
                <a:r>
                  <a:rPr lang="en-US" sz="900">
                    <a:latin typeface="Courier New" pitchFamily="49" charset="0"/>
                    <a:cs typeface="Courier New" pitchFamily="49" charset="0"/>
                  </a:rPr>
                  <a:t>Index = n-1</a:t>
                </a:r>
              </a:p>
              <a:p>
                <a:pPr>
                  <a:lnSpc>
                    <a:spcPct val="120000"/>
                  </a:lnSpc>
                </a:pPr>
                <a:r>
                  <a:rPr lang="en-US" sz="900">
                    <a:latin typeface="Courier New" pitchFamily="49" charset="0"/>
                    <a:cs typeface="Courier New" pitchFamily="49" charset="0"/>
                  </a:rPr>
                  <a:t>		Next = Vertice(0)</a:t>
                </a:r>
              </a:p>
              <a:p>
                <a:pPr>
                  <a:lnSpc>
                    <a:spcPct val="120000"/>
                  </a:lnSpc>
                </a:pPr>
                <a:r>
                  <a:rPr lang="en-US" sz="900">
                    <a:latin typeface="Courier New" pitchFamily="49" charset="0"/>
                    <a:cs typeface="Courier New" pitchFamily="49" charset="0"/>
                  </a:rPr>
                  <a:t>	ELSE </a:t>
                </a:r>
              </a:p>
              <a:p>
                <a:pPr>
                  <a:lnSpc>
                    <a:spcPct val="120000"/>
                  </a:lnSpc>
                </a:pPr>
                <a:r>
                  <a:rPr lang="en-US" sz="900">
                    <a:latin typeface="Courier New" pitchFamily="49" charset="0"/>
                    <a:cs typeface="Courier New" pitchFamily="49" charset="0"/>
                  </a:rPr>
                  <a:t>		Next = Vertice(Index+1)</a:t>
                </a:r>
              </a:p>
              <a:p>
                <a:pPr>
                  <a:lnSpc>
                    <a:spcPct val="120000"/>
                  </a:lnSpc>
                </a:pPr>
                <a:r>
                  <a:rPr lang="en-US" sz="900" smtClean="0">
                    <a:latin typeface="Courier New" pitchFamily="49" charset="0"/>
                    <a:cs typeface="Courier New" pitchFamily="49" charset="0"/>
                  </a:rPr>
                  <a:t> 	Orientation </a:t>
                </a:r>
                <a:r>
                  <a:rPr lang="en-US" sz="900">
                    <a:latin typeface="Courier New" pitchFamily="49" charset="0"/>
                    <a:cs typeface="Courier New" pitchFamily="49" charset="0"/>
                  </a:rPr>
                  <a:t>= Next.x * V.y – Next.y * V.x + V.x * Prev.y – V.y * Prev.x</a:t>
                </a:r>
              </a:p>
              <a:p>
                <a:pPr>
                  <a:lnSpc>
                    <a:spcPct val="120000"/>
                  </a:lnSpc>
                </a:pPr>
                <a:r>
                  <a:rPr lang="en-US" sz="900" smtClean="0">
                    <a:latin typeface="Courier New" pitchFamily="49" charset="0"/>
                    <a:cs typeface="Courier New" pitchFamily="49" charset="0"/>
                  </a:rPr>
                  <a:t> 	IF </a:t>
                </a:r>
                <a:r>
                  <a:rPr lang="en-US" sz="900">
                    <a:latin typeface="Courier New" pitchFamily="49" charset="0"/>
                    <a:cs typeface="Courier New" pitchFamily="49" charset="0"/>
                  </a:rPr>
                  <a:t>Orientation </a:t>
                </a:r>
                <a14:m>
                  <m:oMath xmlns:m="http://schemas.openxmlformats.org/officeDocument/2006/math">
                    <m:r>
                      <a:rPr lang="en-US" sz="900" i="1">
                        <a:latin typeface="Cambria Math"/>
                      </a:rPr>
                      <m:t>≤</m:t>
                    </m:r>
                  </m:oMath>
                </a14:m>
                <a:r>
                  <a:rPr lang="en-US" sz="900">
                    <a:latin typeface="Courier New" pitchFamily="49" charset="0"/>
                    <a:cs typeface="Courier New" pitchFamily="49" charset="0"/>
                  </a:rPr>
                  <a:t> 0 </a:t>
                </a:r>
                <a:r>
                  <a:rPr lang="en-US" sz="900" smtClean="0">
                    <a:latin typeface="Courier New" pitchFamily="49" charset="0"/>
                    <a:cs typeface="Courier New" pitchFamily="49" charset="0"/>
                  </a:rPr>
                  <a:t>then </a:t>
                </a:r>
                <a:r>
                  <a:rPr lang="en-US" sz="900" smtClean="0">
                    <a:latin typeface="Courier New" pitchFamily="49" charset="0"/>
                    <a:cs typeface="Courier New" pitchFamily="49" charset="0"/>
                  </a:rPr>
                  <a:t>Clockwise</a:t>
                </a:r>
                <a:endParaRPr lang="en-US" sz="900">
                  <a:latin typeface="Courier New" pitchFamily="49" charset="0"/>
                  <a:cs typeface="Courier New" pitchFamily="49" charset="0"/>
                </a:endParaRPr>
              </a:p>
              <a:p>
                <a:pPr>
                  <a:lnSpc>
                    <a:spcPct val="120000"/>
                  </a:lnSpc>
                </a:pPr>
                <a:r>
                  <a:rPr lang="en-US" sz="900" smtClean="0">
                    <a:latin typeface="Courier New" pitchFamily="49" charset="0"/>
                    <a:cs typeface="Courier New" pitchFamily="49" charset="0"/>
                  </a:rPr>
                  <a:t> 	ELSE </a:t>
                </a:r>
                <a:r>
                  <a:rPr lang="en-US" sz="900" smtClean="0">
                    <a:latin typeface="Courier New" pitchFamily="49" charset="0"/>
                    <a:cs typeface="Courier New" pitchFamily="49" charset="0"/>
                  </a:rPr>
                  <a:t>then UnClockwise</a:t>
                </a:r>
                <a:endParaRPr lang="en-US" sz="900">
                  <a:latin typeface="Courier New" pitchFamily="49" charset="0"/>
                  <a:cs typeface="Courier New" pitchFamily="49" charset="0"/>
                </a:endParaRPr>
              </a:p>
              <a:p>
                <a:pPr>
                  <a:lnSpc>
                    <a:spcPct val="120000"/>
                  </a:lnSpc>
                </a:pPr>
                <a:r>
                  <a:rPr lang="en-US" sz="900">
                    <a:latin typeface="Courier New" pitchFamily="49" charset="0"/>
                    <a:cs typeface="Courier New" pitchFamily="49" charset="0"/>
                  </a:rPr>
                  <a:t>End</a:t>
                </a:r>
              </a:p>
              <a:p>
                <a:pPr>
                  <a:lnSpc>
                    <a:spcPct val="120000"/>
                  </a:lnSpc>
                </a:pPr>
                <a:endParaRPr lang="en-US" sz="900">
                  <a:latin typeface="Courier New" pitchFamily="49" charset="0"/>
                  <a:cs typeface="Courier New" pitchFamily="49"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2920" y="1268760"/>
                <a:ext cx="8183880" cy="5256584"/>
              </a:xfrm>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15</a:t>
            </a:fld>
            <a:endParaRPr lang="en-US"/>
          </a:p>
        </p:txBody>
      </p:sp>
    </p:spTree>
    <p:extLst>
      <p:ext uri="{BB962C8B-B14F-4D97-AF65-F5344CB8AC3E}">
        <p14:creationId xmlns:p14="http://schemas.microsoft.com/office/powerpoint/2010/main" val="1225118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a:t>3.2. Convex Vertice</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16</a:t>
            </a:fld>
            <a:endParaRPr lang="en-US"/>
          </a:p>
        </p:txBody>
      </p:sp>
      <p:cxnSp>
        <p:nvCxnSpPr>
          <p:cNvPr id="9" name="Straight Arrow Connector 8"/>
          <p:cNvCxnSpPr/>
          <p:nvPr/>
        </p:nvCxnSpPr>
        <p:spPr>
          <a:xfrm flipH="1">
            <a:off x="1919786" y="1700808"/>
            <a:ext cx="950804" cy="10228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153300" y="1907540"/>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𝑣</m:t>
                          </m:r>
                        </m:e>
                      </m:acc>
                    </m:oMath>
                  </m:oMathPara>
                </a14:m>
                <a:endParaRPr lang="en-US"/>
              </a:p>
            </p:txBody>
          </p:sp>
        </mc:Choice>
        <mc:Fallback xmlns="">
          <p:sp>
            <p:nvSpPr>
              <p:cNvPr id="10" name="TextBox 9"/>
              <p:cNvSpPr txBox="1">
                <a:spLocks noRot="1" noChangeAspect="1" noMove="1" noResize="1" noEditPoints="1" noAdjustHandles="1" noChangeArrowheads="1" noChangeShapeType="1" noTextEdit="1"/>
              </p:cNvSpPr>
              <p:nvPr/>
            </p:nvSpPr>
            <p:spPr>
              <a:xfrm>
                <a:off x="2153300" y="1907540"/>
                <a:ext cx="369332" cy="369332"/>
              </a:xfrm>
              <a:prstGeom prst="rect">
                <a:avLst/>
              </a:prstGeom>
              <a:blipFill rotWithShape="1">
                <a:blip r:embed="rId2"/>
                <a:stretch>
                  <a:fillRect t="-19672" r="-27869"/>
                </a:stretch>
              </a:blipFill>
            </p:spPr>
            <p:txBody>
              <a:bodyPr/>
              <a:lstStyle/>
              <a:p>
                <a:r>
                  <a:rPr lang="en-US">
                    <a:noFill/>
                  </a:rPr>
                  <a:t> </a:t>
                </a:r>
              </a:p>
            </p:txBody>
          </p:sp>
        </mc:Fallback>
      </mc:AlternateContent>
      <p:sp>
        <p:nvSpPr>
          <p:cNvPr id="11" name="TextBox 10"/>
          <p:cNvSpPr txBox="1"/>
          <p:nvPr/>
        </p:nvSpPr>
        <p:spPr>
          <a:xfrm>
            <a:off x="3017396" y="1475492"/>
            <a:ext cx="306494" cy="369332"/>
          </a:xfrm>
          <a:prstGeom prst="rect">
            <a:avLst/>
          </a:prstGeom>
          <a:noFill/>
        </p:spPr>
        <p:txBody>
          <a:bodyPr wrap="none" rtlCol="0">
            <a:spAutoFit/>
          </a:bodyPr>
          <a:lstStyle/>
          <a:p>
            <a:r>
              <a:rPr lang="en-US" b="1" smtClean="0"/>
              <a:t>p</a:t>
            </a:r>
            <a:endParaRPr lang="en-US" b="1"/>
          </a:p>
        </p:txBody>
      </p:sp>
      <p:sp>
        <p:nvSpPr>
          <p:cNvPr id="12" name="TextBox 11"/>
          <p:cNvSpPr txBox="1"/>
          <p:nvPr/>
        </p:nvSpPr>
        <p:spPr>
          <a:xfrm>
            <a:off x="1946568" y="2636912"/>
            <a:ext cx="264816" cy="369332"/>
          </a:xfrm>
          <a:prstGeom prst="rect">
            <a:avLst/>
          </a:prstGeom>
          <a:noFill/>
        </p:spPr>
        <p:txBody>
          <a:bodyPr wrap="none" rtlCol="0">
            <a:spAutoFit/>
          </a:bodyPr>
          <a:lstStyle/>
          <a:p>
            <a:r>
              <a:rPr lang="en-US" b="1" smtClean="0"/>
              <a:t>t</a:t>
            </a:r>
            <a:endParaRPr lang="en-US" b="1"/>
          </a:p>
        </p:txBody>
      </p:sp>
      <p:sp>
        <p:nvSpPr>
          <p:cNvPr id="13" name="Oval 12"/>
          <p:cNvSpPr/>
          <p:nvPr/>
        </p:nvSpPr>
        <p:spPr>
          <a:xfrm>
            <a:off x="539552" y="3102104"/>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4" name="Straight Arrow Connector 13"/>
          <p:cNvCxnSpPr>
            <a:endCxn id="13" idx="6"/>
          </p:cNvCxnSpPr>
          <p:nvPr/>
        </p:nvCxnSpPr>
        <p:spPr>
          <a:xfrm flipH="1">
            <a:off x="722432" y="2865018"/>
            <a:ext cx="1068038" cy="328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2432" y="3131676"/>
            <a:ext cx="2864117" cy="369332"/>
          </a:xfrm>
          <a:prstGeom prst="rect">
            <a:avLst/>
          </a:prstGeom>
          <a:noFill/>
        </p:spPr>
        <p:txBody>
          <a:bodyPr wrap="none" rtlCol="0">
            <a:spAutoFit/>
          </a:bodyPr>
          <a:lstStyle/>
          <a:p>
            <a:r>
              <a:rPr lang="en-US" b="1" smtClean="0">
                <a:solidFill>
                  <a:schemeClr val="accent1"/>
                </a:solidFill>
              </a:rPr>
              <a:t>u </a:t>
            </a:r>
            <a:r>
              <a:rPr lang="en-US" sz="1200" smtClean="0"/>
              <a:t>is the next point of the polygon</a:t>
            </a:r>
            <a:endParaRPr lang="en-US" sz="1200" b="1">
              <a:solidFill>
                <a:schemeClr val="accent1"/>
              </a:solidFill>
            </a:endParaRPr>
          </a:p>
        </p:txBody>
      </p:sp>
      <mc:AlternateContent xmlns:mc="http://schemas.openxmlformats.org/markup-compatibility/2006" xmlns:a14="http://schemas.microsoft.com/office/drawing/2010/main">
        <mc:Choice Requires="a14">
          <p:sp>
            <p:nvSpPr>
              <p:cNvPr id="16" name="Rectangle 15"/>
              <p:cNvSpPr/>
              <p:nvPr/>
            </p:nvSpPr>
            <p:spPr>
              <a:xfrm>
                <a:off x="3491880" y="1412776"/>
                <a:ext cx="5238328" cy="2257413"/>
              </a:xfrm>
              <a:prstGeom prst="rect">
                <a:avLst/>
              </a:prstGeom>
            </p:spPr>
            <p:txBody>
              <a:bodyPr wrap="square">
                <a:spAutoFit/>
              </a:bodyPr>
              <a:lstStyle/>
              <a:p>
                <a:pPr algn="ctr"/>
                <a:r>
                  <a:rPr lang="en-US" smtClean="0"/>
                  <a:t>g: </a:t>
                </a:r>
                <a14:m>
                  <m:oMath xmlns:m="http://schemas.openxmlformats.org/officeDocument/2006/math">
                    <m:acc>
                      <m:accPr>
                        <m:chr m:val="⃗"/>
                        <m:ctrlPr>
                          <a:rPr lang="en-US" i="1">
                            <a:latin typeface="Cambria Math"/>
                          </a:rPr>
                        </m:ctrlPr>
                      </m:accPr>
                      <m:e>
                        <m:r>
                          <a:rPr lang="en-US" i="1">
                            <a:latin typeface="Cambria Math"/>
                          </a:rPr>
                          <m:t>𝑢</m:t>
                        </m:r>
                      </m:e>
                    </m:acc>
                  </m:oMath>
                </a14:m>
                <a:r>
                  <a:rPr lang="en-US"/>
                  <a:t> = </a:t>
                </a:r>
                <a14:m>
                  <m:oMath xmlns:m="http://schemas.openxmlformats.org/officeDocument/2006/math">
                    <m:acc>
                      <m:accPr>
                        <m:chr m:val="⃗"/>
                        <m:ctrlPr>
                          <a:rPr lang="en-US" i="1">
                            <a:latin typeface="Cambria Math"/>
                          </a:rPr>
                        </m:ctrlPr>
                      </m:accPr>
                      <m:e>
                        <m:r>
                          <a:rPr lang="en-US" i="1">
                            <a:latin typeface="Cambria Math"/>
                          </a:rPr>
                          <m:t>𝑝</m:t>
                        </m:r>
                      </m:e>
                    </m:acc>
                  </m:oMath>
                </a14:m>
                <a:r>
                  <a:rPr lang="en-US"/>
                  <a:t> + r * </a:t>
                </a:r>
                <a14:m>
                  <m:oMath xmlns:m="http://schemas.openxmlformats.org/officeDocument/2006/math">
                    <m:acc>
                      <m:accPr>
                        <m:chr m:val="⃗"/>
                        <m:ctrlPr>
                          <a:rPr lang="en-US" i="1">
                            <a:latin typeface="Cambria Math"/>
                          </a:rPr>
                        </m:ctrlPr>
                      </m:accPr>
                      <m:e>
                        <m:r>
                          <a:rPr lang="en-US" i="1">
                            <a:latin typeface="Cambria Math"/>
                          </a:rPr>
                          <m:t>𝑣</m:t>
                        </m:r>
                      </m:e>
                    </m:acc>
                  </m:oMath>
                </a14:m>
                <a:r>
                  <a:rPr lang="en-US"/>
                  <a:t>, r </a:t>
                </a:r>
                <a14:m>
                  <m:oMath xmlns:m="http://schemas.openxmlformats.org/officeDocument/2006/math">
                    <m:r>
                      <a:rPr lang="en-US" i="1">
                        <a:latin typeface="Cambria Math"/>
                      </a:rPr>
                      <m:t>∈</m:t>
                    </m:r>
                  </m:oMath>
                </a14:m>
                <a:r>
                  <a:rPr lang="en-US"/>
                  <a:t> </a:t>
                </a:r>
                <a14:m>
                  <m:oMath xmlns:m="http://schemas.openxmlformats.org/officeDocument/2006/math">
                    <m:r>
                      <a:rPr lang="en-US" i="1">
                        <a:latin typeface="Cambria Math"/>
                      </a:rPr>
                      <m:t>ℝ</m:t>
                    </m:r>
                  </m:oMath>
                </a14:m>
                <a:r>
                  <a:rPr lang="en-US"/>
                  <a:t> với </a:t>
                </a:r>
                <a14:m>
                  <m:oMath xmlns:m="http://schemas.openxmlformats.org/officeDocument/2006/math">
                    <m:acc>
                      <m:accPr>
                        <m:chr m:val="⃗"/>
                        <m:ctrlPr>
                          <a:rPr lang="en-US" i="1">
                            <a:latin typeface="Cambria Math"/>
                          </a:rPr>
                        </m:ctrlPr>
                      </m:accPr>
                      <m:e>
                        <m:r>
                          <a:rPr lang="en-US" i="1">
                            <a:latin typeface="Cambria Math"/>
                          </a:rPr>
                          <m:t>𝑣</m:t>
                        </m:r>
                      </m:e>
                    </m:acc>
                  </m:oMath>
                </a14:m>
                <a:r>
                  <a:rPr lang="en-US"/>
                  <a:t> = </a:t>
                </a:r>
                <a14:m>
                  <m:oMath xmlns:m="http://schemas.openxmlformats.org/officeDocument/2006/math">
                    <m:acc>
                      <m:accPr>
                        <m:chr m:val="⃗"/>
                        <m:ctrlPr>
                          <a:rPr lang="en-US" i="1">
                            <a:latin typeface="Cambria Math"/>
                          </a:rPr>
                        </m:ctrlPr>
                      </m:accPr>
                      <m:e>
                        <m:r>
                          <a:rPr lang="en-US" i="1">
                            <a:latin typeface="Cambria Math"/>
                          </a:rPr>
                          <m:t>𝑡</m:t>
                        </m:r>
                      </m:e>
                    </m:acc>
                  </m:oMath>
                </a14:m>
                <a:r>
                  <a:rPr lang="en-US"/>
                  <a:t> - </a:t>
                </a:r>
                <a14:m>
                  <m:oMath xmlns:m="http://schemas.openxmlformats.org/officeDocument/2006/math">
                    <m:acc>
                      <m:accPr>
                        <m:chr m:val="⃗"/>
                        <m:ctrlPr>
                          <a:rPr lang="en-US" i="1">
                            <a:latin typeface="Cambria Math"/>
                          </a:rPr>
                        </m:ctrlPr>
                      </m:accPr>
                      <m:e>
                        <m:r>
                          <a:rPr lang="en-US" i="1">
                            <a:latin typeface="Cambria Math"/>
                          </a:rPr>
                          <m:t>𝑝</m:t>
                        </m:r>
                      </m:e>
                    </m:acc>
                  </m:oMath>
                </a14:m>
                <a:r>
                  <a:rPr lang="en-US"/>
                  <a:t> = </a:t>
                </a:r>
                <a14:m>
                  <m:oMath xmlns:m="http://schemas.openxmlformats.org/officeDocument/2006/math">
                    <m:acc>
                      <m:accPr>
                        <m:chr m:val="⃗"/>
                        <m:ctrlPr>
                          <a:rPr lang="en-US" i="1">
                            <a:latin typeface="Cambria Math"/>
                          </a:rPr>
                        </m:ctrlPr>
                      </m:accPr>
                      <m:e>
                        <m:r>
                          <a:rPr lang="en-US" i="1">
                            <a:latin typeface="Cambria Math"/>
                          </a:rPr>
                          <m:t>𝑝𝑡</m:t>
                        </m:r>
                      </m:e>
                    </m:acc>
                  </m:oMath>
                </a14:m>
                <a:endParaRPr lang="en-US"/>
              </a:p>
              <a:p>
                <a:pPr algn="ctr"/>
                <a14:m>
                  <m:oMath xmlns:m="http://schemas.openxmlformats.org/officeDocument/2006/math">
                    <m:sSub>
                      <m:sSubPr>
                        <m:ctrlPr>
                          <a:rPr lang="en-US" i="1">
                            <a:latin typeface="Cambria Math"/>
                          </a:rPr>
                        </m:ctrlPr>
                      </m:sSubPr>
                      <m:e>
                        <m:r>
                          <a:rPr lang="en-US" i="1">
                            <a:latin typeface="Cambria Math"/>
                          </a:rPr>
                          <m:t>𝑢</m:t>
                        </m:r>
                      </m:e>
                      <m:sub>
                        <m:r>
                          <a:rPr lang="en-US" i="1">
                            <a:latin typeface="Cambria Math"/>
                          </a:rPr>
                          <m:t>𝑥</m:t>
                        </m:r>
                      </m:sub>
                    </m:sSub>
                  </m:oMath>
                </a14:m>
                <a:r>
                  <a:rPr lang="en-US"/>
                  <a:t> </a:t>
                </a:r>
                <a14:m>
                  <m:oMath xmlns:m="http://schemas.openxmlformats.org/officeDocument/2006/math">
                    <m:r>
                      <a:rPr lang="en-US" i="1">
                        <a:latin typeface="Cambria Math"/>
                      </a:rPr>
                      <m:t>=</m:t>
                    </m:r>
                  </m:oMath>
                </a14:m>
                <a:r>
                  <a:rPr lang="en-US"/>
                  <a:t>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𝑥</m:t>
                        </m:r>
                      </m:sub>
                    </m:sSub>
                  </m:oMath>
                </a14:m>
                <a:r>
                  <a:rPr lang="en-US"/>
                  <a:t> + r * </a:t>
                </a:r>
                <a14:m>
                  <m:oMath xmlns:m="http://schemas.openxmlformats.org/officeDocument/2006/math">
                    <m:sSub>
                      <m:sSubPr>
                        <m:ctrlPr>
                          <a:rPr lang="en-US" i="1">
                            <a:latin typeface="Cambria Math"/>
                          </a:rPr>
                        </m:ctrlPr>
                      </m:sSubPr>
                      <m:e>
                        <m:r>
                          <a:rPr lang="en-US" i="1">
                            <a:latin typeface="Cambria Math"/>
                          </a:rPr>
                          <m:t>𝑣</m:t>
                        </m:r>
                      </m:e>
                      <m:sub>
                        <m:r>
                          <a:rPr lang="en-US" i="1">
                            <a:latin typeface="Cambria Math"/>
                          </a:rPr>
                          <m:t>𝑥</m:t>
                        </m:r>
                      </m:sub>
                    </m:sSub>
                  </m:oMath>
                </a14:m>
                <a:endParaRPr lang="en-US"/>
              </a:p>
              <a:p>
                <a:pPr algn="ctr"/>
                <a14:m>
                  <m:oMath xmlns:m="http://schemas.openxmlformats.org/officeDocument/2006/math">
                    <m:sSub>
                      <m:sSubPr>
                        <m:ctrlPr>
                          <a:rPr lang="en-US" i="1">
                            <a:latin typeface="Cambria Math"/>
                          </a:rPr>
                        </m:ctrlPr>
                      </m:sSubPr>
                      <m:e>
                        <m:r>
                          <a:rPr lang="en-US" i="1">
                            <a:latin typeface="Cambria Math"/>
                          </a:rPr>
                          <m:t>𝑢</m:t>
                        </m:r>
                      </m:e>
                      <m:sub>
                        <m:r>
                          <a:rPr lang="en-US" i="1">
                            <a:latin typeface="Cambria Math"/>
                          </a:rPr>
                          <m:t>𝑦</m:t>
                        </m:r>
                      </m:sub>
                    </m:sSub>
                  </m:oMath>
                </a14:m>
                <a:r>
                  <a:rPr lang="en-US"/>
                  <a:t> </a:t>
                </a:r>
                <a14:m>
                  <m:oMath xmlns:m="http://schemas.openxmlformats.org/officeDocument/2006/math">
                    <m:r>
                      <a:rPr lang="en-US" i="1">
                        <a:latin typeface="Cambria Math"/>
                      </a:rPr>
                      <m:t>=</m:t>
                    </m:r>
                  </m:oMath>
                </a14:m>
                <a:r>
                  <a:rPr lang="en-US"/>
                  <a:t>  </a:t>
                </a:r>
                <a14:m>
                  <m:oMath xmlns:m="http://schemas.openxmlformats.org/officeDocument/2006/math">
                    <m:sSub>
                      <m:sSubPr>
                        <m:ctrlPr>
                          <a:rPr lang="en-US" i="1">
                            <a:latin typeface="Cambria Math"/>
                          </a:rPr>
                        </m:ctrlPr>
                      </m:sSubPr>
                      <m:e>
                        <m:r>
                          <a:rPr lang="en-US" i="1">
                            <a:latin typeface="Cambria Math"/>
                          </a:rPr>
                          <m:t>𝑝</m:t>
                        </m:r>
                      </m:e>
                      <m:sub>
                        <m:r>
                          <a:rPr lang="en-US" i="1">
                            <a:latin typeface="Cambria Math"/>
                          </a:rPr>
                          <m:t>𝑦</m:t>
                        </m:r>
                      </m:sub>
                    </m:sSub>
                  </m:oMath>
                </a14:m>
                <a:r>
                  <a:rPr lang="en-US"/>
                  <a:t> + r * </a:t>
                </a:r>
                <a14:m>
                  <m:oMath xmlns:m="http://schemas.openxmlformats.org/officeDocument/2006/math">
                    <m:sSub>
                      <m:sSubPr>
                        <m:ctrlPr>
                          <a:rPr lang="en-US" i="1">
                            <a:latin typeface="Cambria Math"/>
                          </a:rPr>
                        </m:ctrlPr>
                      </m:sSubPr>
                      <m:e>
                        <m:r>
                          <a:rPr lang="en-US" i="1">
                            <a:latin typeface="Cambria Math"/>
                          </a:rPr>
                          <m:t>𝑣</m:t>
                        </m:r>
                      </m:e>
                      <m:sub>
                        <m:r>
                          <a:rPr lang="en-US" i="1">
                            <a:latin typeface="Cambria Math"/>
                          </a:rPr>
                          <m:t>𝑦</m:t>
                        </m:r>
                      </m:sub>
                    </m:sSub>
                  </m:oMath>
                </a14:m>
                <a:endParaRPr lang="en-US"/>
              </a:p>
              <a:p>
                <a:pPr algn="ctr"/>
                <a14:m>
                  <m:oMath xmlns:m="http://schemas.openxmlformats.org/officeDocument/2006/math">
                    <m:r>
                      <a:rPr lang="en-US" i="1">
                        <a:latin typeface="Cambria Math"/>
                      </a:rPr>
                      <m:t>⇒</m:t>
                    </m:r>
                  </m:oMath>
                </a14:m>
                <a:r>
                  <a:rPr lang="en-US"/>
                  <a:t> r </a:t>
                </a:r>
                <a14:m>
                  <m:oMath xmlns:m="http://schemas.openxmlformats.org/officeDocument/2006/math">
                    <m:r>
                      <a:rPr lang="en-US" i="1">
                        <a:latin typeface="Cambria Math"/>
                      </a:rPr>
                      <m:t>=</m:t>
                    </m:r>
                  </m:oMath>
                </a14:m>
                <a:r>
                  <a:rPr lang="en-US"/>
                  <a:t>  </a:t>
                </a:r>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𝑢</m:t>
                            </m:r>
                          </m:e>
                          <m:sub>
                            <m:r>
                              <a:rPr lang="en-US" i="1">
                                <a:latin typeface="Cambria Math"/>
                              </a:rPr>
                              <m:t>𝑥</m:t>
                            </m:r>
                          </m:sub>
                        </m:sSub>
                        <m:r>
                          <a:rPr lang="en-US" i="1">
                            <a:latin typeface="Cambria Math"/>
                          </a:rPr>
                          <m:t> − </m:t>
                        </m:r>
                        <m:sSub>
                          <m:sSubPr>
                            <m:ctrlPr>
                              <a:rPr lang="en-US" i="1">
                                <a:latin typeface="Cambria Math"/>
                              </a:rPr>
                            </m:ctrlPr>
                          </m:sSubPr>
                          <m:e>
                            <m:r>
                              <a:rPr lang="en-US" i="1">
                                <a:latin typeface="Cambria Math"/>
                              </a:rPr>
                              <m:t>𝑝</m:t>
                            </m:r>
                          </m:e>
                          <m:sub>
                            <m:r>
                              <a:rPr lang="en-US" i="1">
                                <a:latin typeface="Cambria Math"/>
                              </a:rPr>
                              <m:t>𝑥</m:t>
                            </m:r>
                          </m:sub>
                        </m:sSub>
                      </m:num>
                      <m:den>
                        <m:sSub>
                          <m:sSubPr>
                            <m:ctrlPr>
                              <a:rPr lang="en-US" i="1">
                                <a:latin typeface="Cambria Math"/>
                              </a:rPr>
                            </m:ctrlPr>
                          </m:sSubPr>
                          <m:e>
                            <m:r>
                              <a:rPr lang="en-US" i="1">
                                <a:latin typeface="Cambria Math"/>
                              </a:rPr>
                              <m:t>𝑣</m:t>
                            </m:r>
                          </m:e>
                          <m:sub>
                            <m:r>
                              <a:rPr lang="en-US" i="1">
                                <a:latin typeface="Cambria Math"/>
                              </a:rPr>
                              <m:t>𝑥</m:t>
                            </m:r>
                          </m:sub>
                        </m:sSub>
                      </m:den>
                    </m:f>
                  </m:oMath>
                </a14:m>
                <a:r>
                  <a:rPr lang="en-US"/>
                  <a:t>, r </a:t>
                </a:r>
                <a14:m>
                  <m:oMath xmlns:m="http://schemas.openxmlformats.org/officeDocument/2006/math">
                    <m:r>
                      <a:rPr lang="en-US" i="1">
                        <a:latin typeface="Cambria Math"/>
                      </a:rPr>
                      <m:t>=</m:t>
                    </m:r>
                  </m:oMath>
                </a14:m>
                <a:r>
                  <a:rPr lang="en-US"/>
                  <a:t>  </a:t>
                </a:r>
                <a14:m>
                  <m:oMath xmlns:m="http://schemas.openxmlformats.org/officeDocument/2006/math">
                    <m:f>
                      <m:fPr>
                        <m:ctrlPr>
                          <a:rPr lang="en-US" i="1">
                            <a:latin typeface="Cambria Math"/>
                          </a:rPr>
                        </m:ctrlPr>
                      </m:fPr>
                      <m:num>
                        <m:sSub>
                          <m:sSubPr>
                            <m:ctrlPr>
                              <a:rPr lang="en-US" i="1">
                                <a:latin typeface="Cambria Math"/>
                              </a:rPr>
                            </m:ctrlPr>
                          </m:sSubPr>
                          <m:e>
                            <m:r>
                              <a:rPr lang="en-US" i="1">
                                <a:latin typeface="Cambria Math"/>
                              </a:rPr>
                              <m:t>𝑢</m:t>
                            </m:r>
                          </m:e>
                          <m:sub>
                            <m:r>
                              <a:rPr lang="en-US" i="1">
                                <a:latin typeface="Cambria Math"/>
                              </a:rPr>
                              <m:t>𝑦</m:t>
                            </m:r>
                          </m:sub>
                        </m:sSub>
                        <m:r>
                          <a:rPr lang="en-US" i="1">
                            <a:latin typeface="Cambria Math"/>
                          </a:rPr>
                          <m:t> − </m:t>
                        </m:r>
                        <m:sSub>
                          <m:sSubPr>
                            <m:ctrlPr>
                              <a:rPr lang="en-US" i="1">
                                <a:latin typeface="Cambria Math"/>
                              </a:rPr>
                            </m:ctrlPr>
                          </m:sSubPr>
                          <m:e>
                            <m:r>
                              <a:rPr lang="en-US" i="1">
                                <a:latin typeface="Cambria Math"/>
                              </a:rPr>
                              <m:t>𝑝</m:t>
                            </m:r>
                          </m:e>
                          <m:sub>
                            <m:r>
                              <a:rPr lang="en-US" i="1">
                                <a:latin typeface="Cambria Math"/>
                              </a:rPr>
                              <m:t>𝑦</m:t>
                            </m:r>
                          </m:sub>
                        </m:sSub>
                      </m:num>
                      <m:den>
                        <m:sSub>
                          <m:sSubPr>
                            <m:ctrlPr>
                              <a:rPr lang="en-US" i="1">
                                <a:latin typeface="Cambria Math"/>
                              </a:rPr>
                            </m:ctrlPr>
                          </m:sSubPr>
                          <m:e>
                            <m:r>
                              <a:rPr lang="en-US" i="1">
                                <a:latin typeface="Cambria Math"/>
                              </a:rPr>
                              <m:t>𝑣</m:t>
                            </m:r>
                          </m:e>
                          <m:sub>
                            <m:r>
                              <a:rPr lang="en-US" i="1">
                                <a:latin typeface="Cambria Math"/>
                              </a:rPr>
                              <m:t>𝑦</m:t>
                            </m:r>
                          </m:sub>
                        </m:sSub>
                      </m:den>
                    </m:f>
                  </m:oMath>
                </a14:m>
                <a:endParaRPr lang="en-US"/>
              </a:p>
              <a:p>
                <a:pPr algn="ctr"/>
                <a14:m>
                  <m:oMath xmlns:m="http://schemas.openxmlformats.org/officeDocument/2006/math">
                    <m:r>
                      <a:rPr lang="en-US" i="1">
                        <a:latin typeface="Cambria Math"/>
                      </a:rPr>
                      <m:t>⇒</m:t>
                    </m:r>
                  </m:oMath>
                </a14:m>
                <a:r>
                  <a:rPr lang="en-US"/>
                  <a:t> </a:t>
                </a:r>
                <a14:m>
                  <m:oMath xmlns:m="http://schemas.openxmlformats.org/officeDocument/2006/math">
                    <m:d>
                      <m:dPr>
                        <m:ctrlPr>
                          <a:rPr lang="en-US" i="1">
                            <a:latin typeface="Cambria Math"/>
                          </a:rPr>
                        </m:ctrlPr>
                      </m:dPr>
                      <m:e>
                        <m:sSub>
                          <m:sSubPr>
                            <m:ctrlPr>
                              <a:rPr lang="en-US" i="1">
                                <a:latin typeface="Cambria Math"/>
                              </a:rPr>
                            </m:ctrlPr>
                          </m:sSubPr>
                          <m:e>
                            <m:r>
                              <a:rPr lang="en-US" i="1">
                                <a:latin typeface="Cambria Math"/>
                              </a:rPr>
                              <m:t>𝑢</m:t>
                            </m:r>
                          </m:e>
                          <m:sub>
                            <m:r>
                              <a:rPr lang="en-US" i="1">
                                <a:latin typeface="Cambria Math"/>
                              </a:rPr>
                              <m:t>𝑥</m:t>
                            </m:r>
                          </m:sub>
                        </m:sSub>
                        <m:r>
                          <a:rPr lang="en-US" i="1">
                            <a:latin typeface="Cambria Math"/>
                          </a:rPr>
                          <m:t>− </m:t>
                        </m:r>
                        <m:sSub>
                          <m:sSubPr>
                            <m:ctrlPr>
                              <a:rPr lang="en-US" i="1">
                                <a:latin typeface="Cambria Math"/>
                              </a:rPr>
                            </m:ctrlPr>
                          </m:sSubPr>
                          <m:e>
                            <m:r>
                              <a:rPr lang="en-US" i="1">
                                <a:latin typeface="Cambria Math"/>
                              </a:rPr>
                              <m:t>𝑝</m:t>
                            </m:r>
                          </m:e>
                          <m:sub>
                            <m:r>
                              <a:rPr lang="en-US" i="1">
                                <a:latin typeface="Cambria Math"/>
                              </a:rPr>
                              <m:t>𝑥</m:t>
                            </m:r>
                          </m:sub>
                        </m:sSub>
                      </m:e>
                    </m:d>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𝑦</m:t>
                        </m:r>
                      </m:sub>
                    </m:sSub>
                  </m:oMath>
                </a14:m>
                <a:r>
                  <a:rPr lang="en-US"/>
                  <a:t> </a:t>
                </a:r>
                <a14:m>
                  <m:oMath xmlns:m="http://schemas.openxmlformats.org/officeDocument/2006/math">
                    <m:r>
                      <a:rPr lang="en-US" i="1">
                        <a:latin typeface="Cambria Math"/>
                      </a:rPr>
                      <m:t>=</m:t>
                    </m:r>
                  </m:oMath>
                </a14:m>
                <a:r>
                  <a:rPr lang="en-US"/>
                  <a:t>  </a:t>
                </a:r>
                <a14:m>
                  <m:oMath xmlns:m="http://schemas.openxmlformats.org/officeDocument/2006/math">
                    <m:d>
                      <m:dPr>
                        <m:ctrlPr>
                          <a:rPr lang="en-US" i="1">
                            <a:latin typeface="Cambria Math"/>
                          </a:rPr>
                        </m:ctrlPr>
                      </m:dPr>
                      <m:e>
                        <m:sSub>
                          <m:sSubPr>
                            <m:ctrlPr>
                              <a:rPr lang="en-US" i="1">
                                <a:latin typeface="Cambria Math"/>
                              </a:rPr>
                            </m:ctrlPr>
                          </m:sSubPr>
                          <m:e>
                            <m:r>
                              <a:rPr lang="en-US" i="1">
                                <a:latin typeface="Cambria Math"/>
                              </a:rPr>
                              <m:t>𝑢</m:t>
                            </m:r>
                          </m:e>
                          <m:sub>
                            <m:r>
                              <a:rPr lang="en-US" i="1">
                                <a:latin typeface="Cambria Math"/>
                              </a:rPr>
                              <m:t>𝑦</m:t>
                            </m:r>
                          </m:sub>
                        </m:sSub>
                        <m:r>
                          <a:rPr lang="en-US" i="1">
                            <a:latin typeface="Cambria Math"/>
                          </a:rPr>
                          <m:t>− </m:t>
                        </m:r>
                        <m:sSub>
                          <m:sSubPr>
                            <m:ctrlPr>
                              <a:rPr lang="en-US" i="1">
                                <a:latin typeface="Cambria Math"/>
                              </a:rPr>
                            </m:ctrlPr>
                          </m:sSubPr>
                          <m:e>
                            <m:r>
                              <a:rPr lang="en-US" i="1">
                                <a:latin typeface="Cambria Math"/>
                              </a:rPr>
                              <m:t>𝑝</m:t>
                            </m:r>
                          </m:e>
                          <m:sub>
                            <m:r>
                              <a:rPr lang="en-US" i="1">
                                <a:latin typeface="Cambria Math"/>
                              </a:rPr>
                              <m:t>𝑦</m:t>
                            </m:r>
                          </m:sub>
                        </m:sSub>
                      </m:e>
                    </m:d>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𝑥</m:t>
                        </m:r>
                      </m:sub>
                    </m:sSub>
                  </m:oMath>
                </a14:m>
                <a:endParaRPr lang="en-US"/>
              </a:p>
              <a:p>
                <a:pPr algn="ctr"/>
                <a14:m>
                  <m:oMath xmlns:m="http://schemas.openxmlformats.org/officeDocument/2006/math">
                    <m:r>
                      <a:rPr lang="en-US" i="1">
                        <a:latin typeface="Cambria Math"/>
                      </a:rPr>
                      <m:t>⇒</m:t>
                    </m:r>
                  </m:oMath>
                </a14:m>
                <a:r>
                  <a:rPr lang="en-US"/>
                  <a:t> </a:t>
                </a:r>
                <a14:m>
                  <m:oMath xmlns:m="http://schemas.openxmlformats.org/officeDocument/2006/math">
                    <m:r>
                      <a:rPr lang="en-US" i="1">
                        <a:latin typeface="Cambria Math"/>
                      </a:rPr>
                      <m:t>𝑓</m:t>
                    </m:r>
                    <m:d>
                      <m:dPr>
                        <m:ctrlPr>
                          <a:rPr lang="en-US" i="1">
                            <a:latin typeface="Cambria Math"/>
                          </a:rPr>
                        </m:ctrlPr>
                      </m:dPr>
                      <m:e>
                        <m:r>
                          <a:rPr lang="en-US" b="0" i="1" smtClean="0">
                            <a:latin typeface="Cambria Math"/>
                          </a:rPr>
                          <m:t>𝑢</m:t>
                        </m:r>
                      </m:e>
                    </m:d>
                    <m:r>
                      <a:rPr lang="en-US" i="1">
                        <a:latin typeface="Cambria Math"/>
                      </a:rPr>
                      <m:t>= </m:t>
                    </m:r>
                    <m:sSub>
                      <m:sSubPr>
                        <m:ctrlPr>
                          <a:rPr lang="en-US" i="1">
                            <a:latin typeface="Cambria Math"/>
                          </a:rPr>
                        </m:ctrlPr>
                      </m:sSubPr>
                      <m:e>
                        <m:r>
                          <a:rPr lang="en-US" i="1">
                            <a:latin typeface="Cambria Math"/>
                          </a:rPr>
                          <m:t>𝑢</m:t>
                        </m:r>
                      </m:e>
                      <m:sub>
                        <m:r>
                          <a:rPr lang="en-US" i="1">
                            <a:latin typeface="Cambria Math"/>
                          </a:rPr>
                          <m:t>𝑥</m:t>
                        </m:r>
                      </m:sub>
                    </m:sSub>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𝑦</m:t>
                        </m:r>
                      </m:sub>
                    </m:sSub>
                    <m:r>
                      <a:rPr lang="en-US" i="1">
                        <a:latin typeface="Cambria Math"/>
                      </a:rPr>
                      <m:t>− </m:t>
                    </m:r>
                    <m:sSub>
                      <m:sSubPr>
                        <m:ctrlPr>
                          <a:rPr lang="en-US" i="1">
                            <a:latin typeface="Cambria Math"/>
                          </a:rPr>
                        </m:ctrlPr>
                      </m:sSubPr>
                      <m:e>
                        <m:r>
                          <a:rPr lang="en-US" i="1">
                            <a:latin typeface="Cambria Math"/>
                          </a:rPr>
                          <m:t>𝑢</m:t>
                        </m:r>
                      </m:e>
                      <m:sub>
                        <m:r>
                          <a:rPr lang="en-US" i="1">
                            <a:latin typeface="Cambria Math"/>
                          </a:rPr>
                          <m:t>𝑦</m:t>
                        </m:r>
                      </m:sub>
                    </m:sSub>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𝑥</m:t>
                        </m:r>
                      </m:sub>
                    </m:sSub>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𝑥</m:t>
                        </m:r>
                      </m:sub>
                    </m:sSub>
                    <m:r>
                      <a:rPr lang="en-US" i="1">
                        <a:latin typeface="Cambria Math"/>
                      </a:rPr>
                      <m:t>∗ </m:t>
                    </m:r>
                    <m:sSub>
                      <m:sSubPr>
                        <m:ctrlPr>
                          <a:rPr lang="en-US" i="1">
                            <a:latin typeface="Cambria Math"/>
                          </a:rPr>
                        </m:ctrlPr>
                      </m:sSubPr>
                      <m:e>
                        <m:r>
                          <a:rPr lang="en-US" i="1">
                            <a:latin typeface="Cambria Math"/>
                          </a:rPr>
                          <m:t>𝑝</m:t>
                        </m:r>
                      </m:e>
                      <m:sub>
                        <m:r>
                          <a:rPr lang="en-US" i="1">
                            <a:latin typeface="Cambria Math"/>
                          </a:rPr>
                          <m:t>𝑦</m:t>
                        </m:r>
                      </m:sub>
                    </m:sSub>
                    <m:r>
                      <a:rPr lang="en-US" i="1">
                        <a:latin typeface="Cambria Math"/>
                      </a:rPr>
                      <m:t>− </m:t>
                    </m:r>
                    <m:sSub>
                      <m:sSubPr>
                        <m:ctrlPr>
                          <a:rPr lang="en-US" i="1">
                            <a:latin typeface="Cambria Math"/>
                          </a:rPr>
                        </m:ctrlPr>
                      </m:sSubPr>
                      <m:e>
                        <m:r>
                          <a:rPr lang="en-US" i="1">
                            <a:latin typeface="Cambria Math"/>
                          </a:rPr>
                          <m:t>𝑝</m:t>
                        </m:r>
                      </m:e>
                      <m:sub>
                        <m:r>
                          <a:rPr lang="en-US" i="1">
                            <a:latin typeface="Cambria Math"/>
                          </a:rPr>
                          <m:t>𝑥</m:t>
                        </m:r>
                      </m:sub>
                    </m:sSub>
                    <m:r>
                      <a:rPr lang="en-US" i="1">
                        <a:latin typeface="Cambria Math"/>
                      </a:rPr>
                      <m:t>∗ </m:t>
                    </m:r>
                    <m:sSub>
                      <m:sSubPr>
                        <m:ctrlPr>
                          <a:rPr lang="en-US" i="1">
                            <a:latin typeface="Cambria Math"/>
                          </a:rPr>
                        </m:ctrlPr>
                      </m:sSubPr>
                      <m:e>
                        <m:r>
                          <a:rPr lang="en-US" i="1">
                            <a:latin typeface="Cambria Math"/>
                          </a:rPr>
                          <m:t>𝑣</m:t>
                        </m:r>
                      </m:e>
                      <m:sub>
                        <m:r>
                          <a:rPr lang="en-US" i="1">
                            <a:latin typeface="Cambria Math"/>
                          </a:rPr>
                          <m:t>𝑦</m:t>
                        </m:r>
                      </m:sub>
                    </m:sSub>
                  </m:oMath>
                </a14:m>
                <a:endParaRPr lang="en-US"/>
              </a:p>
            </p:txBody>
          </p:sp>
        </mc:Choice>
        <mc:Fallback xmlns="">
          <p:sp>
            <p:nvSpPr>
              <p:cNvPr id="16" name="Rectangle 15"/>
              <p:cNvSpPr>
                <a:spLocks noRot="1" noChangeAspect="1" noMove="1" noResize="1" noEditPoints="1" noAdjustHandles="1" noChangeArrowheads="1" noChangeShapeType="1" noTextEdit="1"/>
              </p:cNvSpPr>
              <p:nvPr/>
            </p:nvSpPr>
            <p:spPr>
              <a:xfrm>
                <a:off x="3491880" y="1412776"/>
                <a:ext cx="5238328" cy="2257413"/>
              </a:xfrm>
              <a:prstGeom prst="rect">
                <a:avLst/>
              </a:prstGeom>
              <a:blipFill rotWithShape="1">
                <a:blip r:embed="rId3"/>
                <a:stretch>
                  <a:fillRect t="-3784"/>
                </a:stretch>
              </a:blipFill>
            </p:spPr>
            <p:txBody>
              <a:bodyPr/>
              <a:lstStyle/>
              <a:p>
                <a:r>
                  <a:rPr lang="en-US">
                    <a:noFill/>
                  </a:rPr>
                  <a:t> </a:t>
                </a:r>
              </a:p>
            </p:txBody>
          </p:sp>
        </mc:Fallback>
      </mc:AlternateContent>
      <p:cxnSp>
        <p:nvCxnSpPr>
          <p:cNvPr id="20" name="Straight Connector 19"/>
          <p:cNvCxnSpPr/>
          <p:nvPr/>
        </p:nvCxnSpPr>
        <p:spPr>
          <a:xfrm flipH="1">
            <a:off x="1508861" y="1340768"/>
            <a:ext cx="1694987" cy="1852776"/>
          </a:xfrm>
          <a:prstGeom prst="line">
            <a:avLst/>
          </a:prstGeom>
        </p:spPr>
        <p:style>
          <a:lnRef idx="1">
            <a:schemeClr val="accent3"/>
          </a:lnRef>
          <a:fillRef idx="0">
            <a:schemeClr val="accent3"/>
          </a:fillRef>
          <a:effectRef idx="0">
            <a:schemeClr val="accent3"/>
          </a:effectRef>
          <a:fontRef idx="minor">
            <a:schemeClr val="tx1"/>
          </a:fontRef>
        </p:style>
      </p:cxnSp>
      <p:sp>
        <p:nvSpPr>
          <p:cNvPr id="22" name="Oval 21"/>
          <p:cNvSpPr/>
          <p:nvPr/>
        </p:nvSpPr>
        <p:spPr>
          <a:xfrm>
            <a:off x="1763688" y="2708920"/>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Oval 22"/>
          <p:cNvSpPr/>
          <p:nvPr/>
        </p:nvSpPr>
        <p:spPr>
          <a:xfrm>
            <a:off x="2843808" y="1556792"/>
            <a:ext cx="182880" cy="1828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TextBox 20"/>
          <p:cNvSpPr txBox="1"/>
          <p:nvPr/>
        </p:nvSpPr>
        <p:spPr>
          <a:xfrm>
            <a:off x="2378489" y="2060848"/>
            <a:ext cx="537327" cy="369332"/>
          </a:xfrm>
          <a:prstGeom prst="rect">
            <a:avLst/>
          </a:prstGeom>
          <a:noFill/>
        </p:spPr>
        <p:txBody>
          <a:bodyPr wrap="none" rtlCol="0">
            <a:spAutoFit/>
          </a:bodyPr>
          <a:lstStyle/>
          <a:p>
            <a:r>
              <a:rPr lang="en-US" smtClean="0"/>
              <a:t>(g)</a:t>
            </a:r>
            <a:endParaRPr lang="en-US"/>
          </a:p>
        </p:txBody>
      </p:sp>
      <mc:AlternateContent xmlns:mc="http://schemas.openxmlformats.org/markup-compatibility/2006" xmlns:a14="http://schemas.microsoft.com/office/drawing/2010/main">
        <mc:Choice Requires="a14">
          <p:sp>
            <p:nvSpPr>
              <p:cNvPr id="24" name="TextBox 23"/>
              <p:cNvSpPr txBox="1"/>
              <p:nvPr/>
            </p:nvSpPr>
            <p:spPr>
              <a:xfrm>
                <a:off x="469347" y="3717032"/>
                <a:ext cx="7842211" cy="2525307"/>
              </a:xfrm>
              <a:prstGeom prst="rect">
                <a:avLst/>
              </a:prstGeom>
              <a:noFill/>
            </p:spPr>
            <p:txBody>
              <a:bodyPr wrap="none" rtlCol="0">
                <a:spAutoFit/>
              </a:bodyPr>
              <a:lstStyle/>
              <a:p>
                <a:pPr marL="285750" indent="-285750" algn="just">
                  <a:buFont typeface="Courier New" pitchFamily="49" charset="0"/>
                  <a:buChar char="o"/>
                </a:pPr>
                <a:r>
                  <a:rPr lang="en-US" sz="1600" smtClean="0"/>
                  <a:t>Đỉnh t là lồi nếu đoạn pu nằm hoàn toàn trong đa giác</a:t>
                </a:r>
              </a:p>
              <a:p>
                <a:pPr lvl="1" algn="just"/>
                <a:r>
                  <a:rPr lang="en-US" sz="1600" smtClean="0"/>
                  <a:t>và không được bất kỳ cạnh nào khác</a:t>
                </a:r>
              </a:p>
              <a:p>
                <a:pPr marL="285750" indent="-285750" algn="just">
                  <a:buFont typeface="Courier New" pitchFamily="49" charset="0"/>
                  <a:buChar char="o"/>
                </a:pPr>
                <a:r>
                  <a:rPr lang="en-US" sz="1600" smtClean="0"/>
                  <a:t>Vị trí đỉnh u so với đường g: </a:t>
                </a:r>
                <a14:m>
                  <m:oMath xmlns:m="http://schemas.openxmlformats.org/officeDocument/2006/math">
                    <m:r>
                      <a:rPr lang="en-US" i="1" smtClean="0">
                        <a:latin typeface="Cambria Math"/>
                      </a:rPr>
                      <m:t>𝑓</m:t>
                    </m:r>
                    <m:d>
                      <m:dPr>
                        <m:ctrlPr>
                          <a:rPr lang="en-US" i="1" smtClean="0">
                            <a:latin typeface="Cambria Math"/>
                          </a:rPr>
                        </m:ctrlPr>
                      </m:dPr>
                      <m:e>
                        <m:r>
                          <a:rPr lang="en-US" b="0" i="1" smtClean="0">
                            <a:latin typeface="Cambria Math"/>
                          </a:rPr>
                          <m:t>𝑢</m:t>
                        </m:r>
                      </m:e>
                    </m:d>
                    <m:r>
                      <a:rPr lang="en-US" i="1" smtClean="0">
                        <a:latin typeface="Cambria Math"/>
                      </a:rPr>
                      <m:t>=</m:t>
                    </m:r>
                    <m:d>
                      <m:dPr>
                        <m:begChr m:val="{"/>
                        <m:endChr m:val=""/>
                        <m:ctrlPr>
                          <a:rPr lang="en-US" i="1" smtClean="0">
                            <a:latin typeface="Cambria Math"/>
                          </a:rPr>
                        </m:ctrlPr>
                      </m:dPr>
                      <m:e>
                        <m:eqArr>
                          <m:eqArrPr>
                            <m:ctrlPr>
                              <a:rPr lang="en-US" i="1" smtClean="0">
                                <a:latin typeface="Cambria Math"/>
                              </a:rPr>
                            </m:ctrlPr>
                          </m:eqArrPr>
                          <m:e>
                            <m:r>
                              <a:rPr lang="en-US" b="0" i="1" smtClean="0">
                                <a:latin typeface="Cambria Math"/>
                              </a:rPr>
                              <m:t>=</m:t>
                            </m:r>
                            <m:r>
                              <a:rPr lang="en-US" i="1" smtClean="0">
                                <a:latin typeface="Cambria Math"/>
                              </a:rPr>
                              <m:t>0</m:t>
                            </m:r>
                            <m:r>
                              <a:rPr lang="en-US" b="0" i="1" smtClean="0">
                                <a:latin typeface="Cambria Math"/>
                              </a:rPr>
                              <m:t>, </m:t>
                            </m:r>
                            <m:r>
                              <a:rPr lang="en-US" b="0" i="1" smtClean="0">
                                <a:latin typeface="Cambria Math"/>
                              </a:rPr>
                              <m:t>𝑢</m:t>
                            </m:r>
                            <m:r>
                              <a:rPr lang="en-US" b="0" i="1" smtClean="0">
                                <a:latin typeface="Cambria Math"/>
                              </a:rPr>
                              <m:t> </m:t>
                            </m:r>
                            <m:r>
                              <a:rPr lang="en-US" b="0" i="1" smtClean="0">
                                <a:latin typeface="Cambria Math"/>
                              </a:rPr>
                              <m:t>𝑛</m:t>
                            </m:r>
                            <m:r>
                              <a:rPr lang="en-US" b="0" i="1" smtClean="0">
                                <a:latin typeface="Cambria Math"/>
                              </a:rPr>
                              <m:t>ằ</m:t>
                            </m:r>
                            <m:r>
                              <a:rPr lang="en-US" b="0" i="1" smtClean="0">
                                <a:latin typeface="Cambria Math"/>
                              </a:rPr>
                              <m:t>𝑚</m:t>
                            </m:r>
                            <m:r>
                              <a:rPr lang="en-US" b="0" i="1" smtClean="0">
                                <a:latin typeface="Cambria Math"/>
                              </a:rPr>
                              <m:t> </m:t>
                            </m:r>
                            <m:r>
                              <a:rPr lang="en-US" b="0" i="1" smtClean="0">
                                <a:latin typeface="Cambria Math"/>
                              </a:rPr>
                              <m:t>𝑡𝑟</m:t>
                            </m:r>
                            <m:r>
                              <a:rPr lang="en-US" b="0" i="1" smtClean="0">
                                <a:latin typeface="Cambria Math"/>
                              </a:rPr>
                              <m:t>ê</m:t>
                            </m:r>
                            <m:r>
                              <a:rPr lang="en-US" b="0" i="1" smtClean="0">
                                <a:latin typeface="Cambria Math"/>
                              </a:rPr>
                              <m:t>𝑛</m:t>
                            </m:r>
                            <m:r>
                              <a:rPr lang="en-US" b="0" i="1" smtClean="0">
                                <a:latin typeface="Cambria Math"/>
                              </a:rPr>
                              <m:t> </m:t>
                            </m:r>
                            <m:r>
                              <a:rPr lang="en-US" b="0" i="1" smtClean="0">
                                <a:latin typeface="Cambria Math"/>
                              </a:rPr>
                              <m:t>𝑔</m:t>
                            </m:r>
                          </m:e>
                          <m:e>
                            <m:r>
                              <a:rPr lang="en-US" i="1" smtClean="0">
                                <a:latin typeface="Cambria Math"/>
                              </a:rPr>
                              <m:t>&amp;</m:t>
                            </m:r>
                            <m:r>
                              <a:rPr lang="en-US" b="0" i="1" smtClean="0">
                                <a:latin typeface="Cambria Math"/>
                              </a:rPr>
                              <m:t>&gt;</m:t>
                            </m:r>
                            <m:r>
                              <a:rPr lang="en-US" i="1" smtClean="0">
                                <a:latin typeface="Cambria Math"/>
                              </a:rPr>
                              <m:t>0</m:t>
                            </m:r>
                            <m:r>
                              <a:rPr lang="en-US" b="0" i="1" smtClean="0">
                                <a:latin typeface="Cambria Math"/>
                              </a:rPr>
                              <m:t>, </m:t>
                            </m:r>
                            <m:r>
                              <a:rPr lang="en-US" b="0" i="1" smtClean="0">
                                <a:latin typeface="Cambria Math"/>
                              </a:rPr>
                              <m:t>𝑢</m:t>
                            </m:r>
                            <m:r>
                              <a:rPr lang="en-US" b="0" i="1" smtClean="0">
                                <a:latin typeface="Cambria Math"/>
                              </a:rPr>
                              <m:t> </m:t>
                            </m:r>
                            <m:r>
                              <a:rPr lang="en-US" b="0" i="1" smtClean="0">
                                <a:latin typeface="Cambria Math"/>
                              </a:rPr>
                              <m:t>𝑛</m:t>
                            </m:r>
                            <m:r>
                              <a:rPr lang="en-US" b="0" i="1" smtClean="0">
                                <a:latin typeface="Cambria Math"/>
                              </a:rPr>
                              <m:t>ằ</m:t>
                            </m:r>
                            <m:r>
                              <a:rPr lang="en-US" b="0" i="1" smtClean="0">
                                <a:latin typeface="Cambria Math"/>
                              </a:rPr>
                              <m:t>𝑚</m:t>
                            </m:r>
                            <m:r>
                              <a:rPr lang="en-US" b="0" i="1" smtClean="0">
                                <a:latin typeface="Cambria Math"/>
                              </a:rPr>
                              <m:t> </m:t>
                            </m:r>
                            <m:r>
                              <a:rPr lang="en-US" b="0" i="1" smtClean="0">
                                <a:latin typeface="Cambria Math"/>
                              </a:rPr>
                              <m:t>𝑏</m:t>
                            </m:r>
                            <m:r>
                              <a:rPr lang="en-US" b="0" i="1" smtClean="0">
                                <a:latin typeface="Cambria Math"/>
                              </a:rPr>
                              <m:t>ê</m:t>
                            </m:r>
                            <m:r>
                              <a:rPr lang="en-US" b="0" i="1" smtClean="0">
                                <a:latin typeface="Cambria Math"/>
                              </a:rPr>
                              <m:t>𝑛</m:t>
                            </m:r>
                            <m:r>
                              <a:rPr lang="en-US" b="0" i="1" smtClean="0">
                                <a:latin typeface="Cambria Math"/>
                              </a:rPr>
                              <m:t> </m:t>
                            </m:r>
                            <m:r>
                              <a:rPr lang="en-US" b="0" i="1" smtClean="0">
                                <a:latin typeface="Cambria Math"/>
                              </a:rPr>
                              <m:t>𝑝h</m:t>
                            </m:r>
                            <m:r>
                              <a:rPr lang="en-US" b="0" i="1" smtClean="0">
                                <a:latin typeface="Cambria Math"/>
                              </a:rPr>
                              <m:t>ả</m:t>
                            </m:r>
                            <m:r>
                              <a:rPr lang="en-US" b="0" i="1" smtClean="0">
                                <a:latin typeface="Cambria Math"/>
                              </a:rPr>
                              <m:t>𝑖</m:t>
                            </m:r>
                            <m:r>
                              <a:rPr lang="en-US" b="0" i="1" smtClean="0">
                                <a:latin typeface="Cambria Math"/>
                              </a:rPr>
                              <m:t> </m:t>
                            </m:r>
                            <m:r>
                              <a:rPr lang="en-US" b="0" i="1" smtClean="0">
                                <a:latin typeface="Cambria Math"/>
                              </a:rPr>
                              <m:t>𝑔</m:t>
                            </m:r>
                          </m:e>
                          <m:e>
                            <m:r>
                              <a:rPr lang="en-US" i="1" smtClean="0">
                                <a:latin typeface="Cambria Math"/>
                                <a:ea typeface="Cambria Math"/>
                              </a:rPr>
                              <m:t>≤</m:t>
                            </m:r>
                            <m:r>
                              <a:rPr lang="en-US" b="0" i="1" smtClean="0">
                                <a:latin typeface="Cambria Math"/>
                                <a:ea typeface="Cambria Math"/>
                              </a:rPr>
                              <m:t>0, </m:t>
                            </m:r>
                            <m:r>
                              <a:rPr lang="en-US" b="0" i="1" smtClean="0">
                                <a:latin typeface="Cambria Math"/>
                                <a:ea typeface="Cambria Math"/>
                              </a:rPr>
                              <m:t>𝑢</m:t>
                            </m:r>
                            <m:r>
                              <a:rPr lang="en-US" b="0" i="1" smtClean="0">
                                <a:latin typeface="Cambria Math"/>
                                <a:ea typeface="Cambria Math"/>
                              </a:rPr>
                              <m:t> </m:t>
                            </m:r>
                            <m:r>
                              <a:rPr lang="en-US" b="0" i="1" smtClean="0">
                                <a:latin typeface="Cambria Math"/>
                                <a:ea typeface="Cambria Math"/>
                              </a:rPr>
                              <m:t>𝑛</m:t>
                            </m:r>
                            <m:r>
                              <a:rPr lang="en-US" b="0" i="1" smtClean="0">
                                <a:latin typeface="Cambria Math"/>
                                <a:ea typeface="Cambria Math"/>
                              </a:rPr>
                              <m:t>ằ</m:t>
                            </m:r>
                            <m:r>
                              <a:rPr lang="en-US" b="0" i="1" smtClean="0">
                                <a:latin typeface="Cambria Math"/>
                                <a:ea typeface="Cambria Math"/>
                              </a:rPr>
                              <m:t>𝑚</m:t>
                            </m:r>
                            <m:r>
                              <a:rPr lang="en-US" b="0" i="1" smtClean="0">
                                <a:latin typeface="Cambria Math"/>
                                <a:ea typeface="Cambria Math"/>
                              </a:rPr>
                              <m:t> </m:t>
                            </m:r>
                            <m:r>
                              <a:rPr lang="en-US" b="0" i="1" smtClean="0">
                                <a:latin typeface="Cambria Math"/>
                                <a:ea typeface="Cambria Math"/>
                              </a:rPr>
                              <m:t>𝑏</m:t>
                            </m:r>
                            <m:r>
                              <a:rPr lang="en-US" b="0" i="1" smtClean="0">
                                <a:latin typeface="Cambria Math"/>
                                <a:ea typeface="Cambria Math"/>
                              </a:rPr>
                              <m:t>ê</m:t>
                            </m:r>
                            <m:r>
                              <a:rPr lang="en-US" b="0" i="1" smtClean="0">
                                <a:latin typeface="Cambria Math"/>
                                <a:ea typeface="Cambria Math"/>
                              </a:rPr>
                              <m:t>𝑛</m:t>
                            </m:r>
                            <m:r>
                              <a:rPr lang="en-US" b="0" i="1" smtClean="0">
                                <a:latin typeface="Cambria Math"/>
                                <a:ea typeface="Cambria Math"/>
                              </a:rPr>
                              <m:t> </m:t>
                            </m:r>
                            <m:r>
                              <a:rPr lang="en-US" b="0" i="1" smtClean="0">
                                <a:latin typeface="Cambria Math"/>
                                <a:ea typeface="Cambria Math"/>
                              </a:rPr>
                              <m:t>𝑡𝑟</m:t>
                            </m:r>
                            <m:r>
                              <a:rPr lang="en-US" b="0" i="1" smtClean="0">
                                <a:latin typeface="Cambria Math"/>
                                <a:ea typeface="Cambria Math"/>
                              </a:rPr>
                              <m:t>á</m:t>
                            </m:r>
                            <m:r>
                              <a:rPr lang="en-US" b="0" i="1" smtClean="0">
                                <a:latin typeface="Cambria Math"/>
                                <a:ea typeface="Cambria Math"/>
                              </a:rPr>
                              <m:t>𝑖</m:t>
                            </m:r>
                            <m:r>
                              <a:rPr lang="en-US" b="0" i="1" smtClean="0">
                                <a:latin typeface="Cambria Math"/>
                                <a:ea typeface="Cambria Math"/>
                              </a:rPr>
                              <m:t> </m:t>
                            </m:r>
                            <m:r>
                              <a:rPr lang="en-US" b="0" i="1" smtClean="0">
                                <a:latin typeface="Cambria Math"/>
                                <a:ea typeface="Cambria Math"/>
                              </a:rPr>
                              <m:t>𝑔</m:t>
                            </m:r>
                          </m:e>
                        </m:eqArr>
                      </m:e>
                    </m:d>
                  </m:oMath>
                </a14:m>
                <a:endParaRPr lang="en-US" smtClean="0"/>
              </a:p>
              <a:p>
                <a:pPr marL="285750" indent="-285750" algn="just">
                  <a:buFont typeface="Courier New" pitchFamily="49" charset="0"/>
                  <a:buChar char="o"/>
                </a:pPr>
                <a:endParaRPr lang="en-US" smtClean="0"/>
              </a:p>
              <a:p>
                <a:pPr marL="285750" indent="-285750" algn="just">
                  <a:buFont typeface="Courier New" pitchFamily="49" charset="0"/>
                  <a:buChar char="o"/>
                </a:pPr>
                <a:r>
                  <a:rPr lang="en-US" sz="1600" smtClean="0"/>
                  <a:t>Trái hay phải phụ thuộc vào hướng của </a:t>
                </a:r>
                <a14:m>
                  <m:oMath xmlns:m="http://schemas.openxmlformats.org/officeDocument/2006/math">
                    <m:acc>
                      <m:accPr>
                        <m:chr m:val="⃗"/>
                        <m:ctrlPr>
                          <a:rPr lang="en-US" sz="1600" i="1" smtClean="0">
                            <a:latin typeface="Cambria Math"/>
                          </a:rPr>
                        </m:ctrlPr>
                      </m:accPr>
                      <m:e>
                        <m:r>
                          <a:rPr lang="en-US" sz="1600" b="0" i="1" smtClean="0">
                            <a:latin typeface="Cambria Math"/>
                          </a:rPr>
                          <m:t>𝑣</m:t>
                        </m:r>
                      </m:e>
                    </m:acc>
                  </m:oMath>
                </a14:m>
                <a:endParaRPr lang="en-US" sz="1600" smtClean="0"/>
              </a:p>
              <a:p>
                <a:pPr marL="285750" indent="-285750" algn="just">
                  <a:buFont typeface="Courier New" pitchFamily="49" charset="0"/>
                  <a:buChar char="o"/>
                </a:pPr>
                <a:r>
                  <a:rPr lang="en-US" sz="1600" smtClean="0"/>
                  <a:t>Tức là đi dọc các đỉnh của đa giác theo chiều KĐH hay ngược chiều KĐH</a:t>
                </a:r>
              </a:p>
              <a:p>
                <a:pPr marL="285750" indent="-285750" algn="just">
                  <a:buFont typeface="Courier New" pitchFamily="49" charset="0"/>
                  <a:buChar char="o"/>
                </a:pPr>
                <a:endParaRPr lang="en-US"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469347" y="3717032"/>
                <a:ext cx="7842211" cy="2525307"/>
              </a:xfrm>
              <a:prstGeom prst="rect">
                <a:avLst/>
              </a:prstGeom>
              <a:blipFill rotWithShape="1">
                <a:blip r:embed="rId4"/>
                <a:stretch>
                  <a:fillRect l="-311" t="-725" r="-389"/>
                </a:stretch>
              </a:blipFill>
            </p:spPr>
            <p:txBody>
              <a:bodyPr/>
              <a:lstStyle/>
              <a:p>
                <a:r>
                  <a:rPr lang="en-US">
                    <a:noFill/>
                  </a:rPr>
                  <a:t> </a:t>
                </a:r>
              </a:p>
            </p:txBody>
          </p:sp>
        </mc:Fallback>
      </mc:AlternateContent>
    </p:spTree>
    <p:extLst>
      <p:ext uri="{BB962C8B-B14F-4D97-AF65-F5344CB8AC3E}">
        <p14:creationId xmlns:p14="http://schemas.microsoft.com/office/powerpoint/2010/main" val="405325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a:t>3.2. Convex Vertice</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17</a:t>
            </a:fld>
            <a:endParaRPr lang="en-US"/>
          </a:p>
        </p:txBody>
      </p:sp>
      <mc:AlternateContent xmlns:mc="http://schemas.openxmlformats.org/markup-compatibility/2006" xmlns:a14="http://schemas.microsoft.com/office/drawing/2010/main">
        <mc:Choice Requires="a14">
          <p:sp>
            <p:nvSpPr>
              <p:cNvPr id="3" name="Rectangle 2"/>
              <p:cNvSpPr/>
              <p:nvPr/>
            </p:nvSpPr>
            <p:spPr>
              <a:xfrm>
                <a:off x="611560" y="1720840"/>
                <a:ext cx="7992888" cy="2554545"/>
              </a:xfrm>
              <a:prstGeom prst="rect">
                <a:avLst/>
              </a:prstGeom>
            </p:spPr>
            <p:txBody>
              <a:bodyPr wrap="square">
                <a:spAutoFit/>
              </a:bodyPr>
              <a:lstStyle/>
              <a:p>
                <a:pPr algn="just"/>
                <a:r>
                  <a:rPr lang="en-US" sz="1600">
                    <a:latin typeface="Courier New" pitchFamily="49" charset="0"/>
                    <a:cs typeface="Courier New" pitchFamily="49" charset="0"/>
                  </a:rPr>
                  <a:t>BOOL IsConvex (Vertice t)</a:t>
                </a:r>
              </a:p>
              <a:p>
                <a:pPr algn="just"/>
                <a:r>
                  <a:rPr lang="en-US" sz="1600">
                    <a:latin typeface="Courier New" pitchFamily="49" charset="0"/>
                    <a:cs typeface="Courier New" pitchFamily="49" charset="0"/>
                  </a:rPr>
                  <a:t>Begin</a:t>
                </a:r>
              </a:p>
              <a:p>
                <a:pPr algn="just"/>
                <a:r>
                  <a:rPr lang="en-US" sz="1600">
                    <a:latin typeface="Courier New" pitchFamily="49" charset="0"/>
                    <a:cs typeface="Courier New" pitchFamily="49" charset="0"/>
                  </a:rPr>
                  <a:t>	p = PREV of t</a:t>
                </a:r>
              </a:p>
              <a:p>
                <a:pPr algn="just"/>
                <a:r>
                  <a:rPr lang="en-US" sz="1600">
                    <a:latin typeface="Courier New" pitchFamily="49" charset="0"/>
                    <a:cs typeface="Courier New" pitchFamily="49" charset="0"/>
                  </a:rPr>
                  <a:t>	u = NEXT of t</a:t>
                </a:r>
              </a:p>
              <a:p>
                <a:pPr algn="just"/>
                <a:r>
                  <a:rPr lang="en-US" sz="1600">
                    <a:latin typeface="Courier New" pitchFamily="49" charset="0"/>
                    <a:cs typeface="Courier New" pitchFamily="49" charset="0"/>
                  </a:rPr>
                  <a:t>	f(u) = u.x * v.y - u.y * v.x + v.x * p.y - v.y * </a:t>
                </a:r>
                <a:r>
                  <a:rPr lang="en-US" sz="1600" smtClean="0">
                    <a:latin typeface="Courier New" pitchFamily="49" charset="0"/>
                    <a:cs typeface="Courier New" pitchFamily="49" charset="0"/>
                  </a:rPr>
                  <a:t>p.x</a:t>
                </a:r>
                <a:endParaRPr lang="en-US" sz="1600">
                  <a:latin typeface="Courier New" pitchFamily="49" charset="0"/>
                  <a:cs typeface="Courier New" pitchFamily="49" charset="0"/>
                </a:endParaRPr>
              </a:p>
              <a:p>
                <a:pPr algn="just"/>
                <a:r>
                  <a:rPr lang="en-US" sz="1600" smtClean="0">
                    <a:latin typeface="Courier New" pitchFamily="49" charset="0"/>
                    <a:cs typeface="Courier New" pitchFamily="49" charset="0"/>
                  </a:rPr>
                  <a:t>	IF </a:t>
                </a:r>
                <a:r>
                  <a:rPr lang="en-US" sz="1600">
                    <a:latin typeface="Courier New" pitchFamily="49" charset="0"/>
                    <a:cs typeface="Courier New" pitchFamily="49" charset="0"/>
                  </a:rPr>
                  <a:t>[f(u) &gt; 0 &amp;&amp; Clockwise] || [f(u) </a:t>
                </a:r>
                <a14:m>
                  <m:oMath xmlns:m="http://schemas.openxmlformats.org/officeDocument/2006/math">
                    <m:r>
                      <a:rPr lang="en-US" sz="1600" i="1">
                        <a:latin typeface="Cambria Math"/>
                      </a:rPr>
                      <m:t>≤</m:t>
                    </m:r>
                  </m:oMath>
                </a14:m>
                <a:r>
                  <a:rPr lang="en-US" sz="1600">
                    <a:latin typeface="Courier New" pitchFamily="49" charset="0"/>
                    <a:cs typeface="Courier New" pitchFamily="49" charset="0"/>
                  </a:rPr>
                  <a:t> 0 &amp;&amp; UnClockwise]</a:t>
                </a:r>
              </a:p>
              <a:p>
                <a:pPr algn="just"/>
                <a:r>
                  <a:rPr lang="en-US" sz="1600">
                    <a:latin typeface="Courier New" pitchFamily="49" charset="0"/>
                    <a:cs typeface="Courier New" pitchFamily="49" charset="0"/>
                  </a:rPr>
                  <a:t>		RETURN </a:t>
                </a:r>
                <a:r>
                  <a:rPr lang="en-US" sz="1600" smtClean="0">
                    <a:latin typeface="Courier New" pitchFamily="49" charset="0"/>
                    <a:cs typeface="Courier New" pitchFamily="49" charset="0"/>
                  </a:rPr>
                  <a:t>true</a:t>
                </a:r>
                <a:endParaRPr lang="en-US" sz="1600">
                  <a:latin typeface="Courier New" pitchFamily="49" charset="0"/>
                  <a:cs typeface="Courier New" pitchFamily="49" charset="0"/>
                </a:endParaRPr>
              </a:p>
              <a:p>
                <a:pPr algn="just"/>
                <a:r>
                  <a:rPr lang="en-US" sz="1600">
                    <a:latin typeface="Courier New" pitchFamily="49" charset="0"/>
                    <a:cs typeface="Courier New" pitchFamily="49" charset="0"/>
                  </a:rPr>
                  <a:t>	ELSE</a:t>
                </a:r>
              </a:p>
              <a:p>
                <a:pPr algn="just"/>
                <a:r>
                  <a:rPr lang="en-US" sz="1600">
                    <a:latin typeface="Courier New" pitchFamily="49" charset="0"/>
                    <a:cs typeface="Courier New" pitchFamily="49" charset="0"/>
                  </a:rPr>
                  <a:t>		RETURN </a:t>
                </a:r>
                <a:r>
                  <a:rPr lang="en-US" sz="1600" smtClean="0">
                    <a:latin typeface="Courier New" pitchFamily="49" charset="0"/>
                    <a:cs typeface="Courier New" pitchFamily="49" charset="0"/>
                  </a:rPr>
                  <a:t>false</a:t>
                </a:r>
                <a:endParaRPr lang="en-US" sz="1600">
                  <a:latin typeface="Courier New" pitchFamily="49" charset="0"/>
                  <a:cs typeface="Courier New" pitchFamily="49" charset="0"/>
                </a:endParaRPr>
              </a:p>
              <a:p>
                <a:pPr algn="just"/>
                <a:r>
                  <a:rPr lang="en-US" sz="1600">
                    <a:latin typeface="Courier New" pitchFamily="49" charset="0"/>
                    <a:cs typeface="Courier New" pitchFamily="49" charset="0"/>
                  </a:rPr>
                  <a:t>End</a:t>
                </a:r>
              </a:p>
            </p:txBody>
          </p:sp>
        </mc:Choice>
        <mc:Fallback xmlns="">
          <p:sp>
            <p:nvSpPr>
              <p:cNvPr id="3" name="Rectangle 2"/>
              <p:cNvSpPr>
                <a:spLocks noRot="1" noChangeAspect="1" noMove="1" noResize="1" noEditPoints="1" noAdjustHandles="1" noChangeArrowheads="1" noChangeShapeType="1" noTextEdit="1"/>
              </p:cNvSpPr>
              <p:nvPr/>
            </p:nvSpPr>
            <p:spPr>
              <a:xfrm>
                <a:off x="611560" y="1720840"/>
                <a:ext cx="7992888" cy="2554545"/>
              </a:xfrm>
              <a:prstGeom prst="rect">
                <a:avLst/>
              </a:prstGeom>
              <a:blipFill rotWithShape="1">
                <a:blip r:embed="rId2"/>
                <a:stretch>
                  <a:fillRect l="-381" t="-716" b="-2148"/>
                </a:stretch>
              </a:blipFill>
            </p:spPr>
            <p:txBody>
              <a:bodyPr/>
              <a:lstStyle/>
              <a:p>
                <a:r>
                  <a:rPr lang="en-US">
                    <a:noFill/>
                  </a:rPr>
                  <a:t> </a:t>
                </a:r>
              </a:p>
            </p:txBody>
          </p:sp>
        </mc:Fallback>
      </mc:AlternateContent>
    </p:spTree>
    <p:extLst>
      <p:ext uri="{BB962C8B-B14F-4D97-AF65-F5344CB8AC3E}">
        <p14:creationId xmlns:p14="http://schemas.microsoft.com/office/powerpoint/2010/main" val="3896812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3.3. </a:t>
            </a:r>
            <a:r>
              <a:rPr lang="en-US" sz="2800"/>
              <a:t>Self-intersections Polygon</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18</a:t>
            </a:fld>
            <a:endParaRPr lang="en-US"/>
          </a:p>
        </p:txBody>
      </p:sp>
      <p:sp>
        <p:nvSpPr>
          <p:cNvPr id="3" name="Rectangle 2"/>
          <p:cNvSpPr/>
          <p:nvPr/>
        </p:nvSpPr>
        <p:spPr>
          <a:xfrm>
            <a:off x="611560" y="1412776"/>
            <a:ext cx="7992888" cy="646331"/>
          </a:xfrm>
          <a:prstGeom prst="rect">
            <a:avLst/>
          </a:prstGeom>
        </p:spPr>
        <p:txBody>
          <a:bodyPr wrap="square">
            <a:spAutoFit/>
          </a:bodyPr>
          <a:lstStyle/>
          <a:p>
            <a:pPr algn="just"/>
            <a:r>
              <a:rPr lang="en-US"/>
              <a:t>Đa giác là đa giác tự cắt  (self-intersections) nếu tồn tại 2 cạnh không kề nhau mà chúng cắt nhau. </a:t>
            </a:r>
          </a:p>
        </p:txBody>
      </p:sp>
      <mc:AlternateContent xmlns:mc="http://schemas.openxmlformats.org/markup-compatibility/2006" xmlns:a14="http://schemas.microsoft.com/office/drawing/2010/main">
        <mc:Choice Requires="a14">
          <p:sp>
            <p:nvSpPr>
              <p:cNvPr id="7" name="TextBox 6"/>
              <p:cNvSpPr txBox="1"/>
              <p:nvPr/>
            </p:nvSpPr>
            <p:spPr>
              <a:xfrm>
                <a:off x="971600" y="2348880"/>
                <a:ext cx="7344816" cy="3442545"/>
              </a:xfrm>
              <a:prstGeom prst="rect">
                <a:avLst/>
              </a:prstGeom>
              <a:noFill/>
            </p:spPr>
            <p:txBody>
              <a:bodyPr wrap="square" rtlCol="0">
                <a:spAutoFit/>
              </a:bodyPr>
              <a:lstStyle/>
              <a:p>
                <a:pPr algn="just"/>
                <a:r>
                  <a:rPr lang="en-US">
                    <a:latin typeface="Courier New" pitchFamily="49" charset="0"/>
                    <a:cs typeface="Courier New" pitchFamily="49" charset="0"/>
                  </a:rPr>
                  <a:t>BOOL checkIntersect ()</a:t>
                </a:r>
              </a:p>
              <a:p>
                <a:pPr algn="just"/>
                <a:r>
                  <a:rPr lang="en-US">
                    <a:latin typeface="Courier New" pitchFamily="49" charset="0"/>
                    <a:cs typeface="Courier New" pitchFamily="49" charset="0"/>
                  </a:rPr>
                  <a:t>Begin</a:t>
                </a:r>
              </a:p>
              <a:p>
                <a:pPr algn="just"/>
                <a:r>
                  <a:rPr lang="en-US">
                    <a:latin typeface="Courier New" pitchFamily="49" charset="0"/>
                    <a:cs typeface="Courier New" pitchFamily="49" charset="0"/>
                  </a:rPr>
                  <a:t>	FOR(i = 0 : n-2)</a:t>
                </a:r>
              </a:p>
              <a:p>
                <a:pPr algn="just"/>
                <a:r>
                  <a:rPr lang="en-US" smtClean="0">
                    <a:latin typeface="Courier New" pitchFamily="49" charset="0"/>
                    <a:cs typeface="Courier New" pitchFamily="49" charset="0"/>
                  </a:rPr>
                  <a:t>		FOR(j </a:t>
                </a:r>
                <a:r>
                  <a:rPr lang="en-US">
                    <a:latin typeface="Courier New" pitchFamily="49" charset="0"/>
                    <a:cs typeface="Courier New" pitchFamily="49" charset="0"/>
                  </a:rPr>
                  <a:t>= 0 : n-2)</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		IF </a:t>
                </a:r>
                <a:r>
                  <a:rPr lang="en-US">
                    <a:latin typeface="Courier New" pitchFamily="49" charset="0"/>
                    <a:cs typeface="Courier New" pitchFamily="49" charset="0"/>
                  </a:rPr>
                  <a:t>i==j continue</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		IF </a:t>
                </a:r>
                <a:r>
                  <a:rPr lang="en-US">
                    <a:latin typeface="Courier New" pitchFamily="49" charset="0"/>
                    <a:cs typeface="Courier New" pitchFamily="49" charset="0"/>
                  </a:rPr>
                  <a:t>isIntersect(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sub>
                    </m:sSub>
                  </m:oMath>
                </a14:m>
                <a:r>
                  <a:rPr lang="en-US">
                    <a:latin typeface="Courier New" pitchFamily="49" charset="0"/>
                    <a:cs typeface="Courier New" pitchFamily="49" charset="0"/>
                  </a:rPr>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latin typeface="Courier New" pitchFamily="49" charset="0"/>
                    <a:cs typeface="Courier New" pitchFamily="49" charset="0"/>
                  </a:rPr>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𝑗</m:t>
                        </m:r>
                      </m:sub>
                    </m:sSub>
                  </m:oMath>
                </a14:m>
                <a:r>
                  <a:rPr lang="en-US">
                    <a:latin typeface="Courier New" pitchFamily="49" charset="0"/>
                    <a:cs typeface="Courier New" pitchFamily="49" charset="0"/>
                  </a:rPr>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𝑗</m:t>
                        </m:r>
                        <m:r>
                          <a:rPr lang="en-US" i="1">
                            <a:latin typeface="Cambria Math"/>
                          </a:rPr>
                          <m:t>+1</m:t>
                        </m:r>
                      </m:sub>
                    </m:sSub>
                  </m:oMath>
                </a14:m>
                <a:r>
                  <a:rPr lang="en-US">
                    <a:latin typeface="Courier New" pitchFamily="49" charset="0"/>
                    <a:cs typeface="Courier New" pitchFamily="49" charset="0"/>
                  </a:rPr>
                  <a:t>)</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		RETURN </a:t>
                </a:r>
                <a:r>
                  <a:rPr lang="en-US">
                    <a:latin typeface="Courier New" pitchFamily="49" charset="0"/>
                    <a:cs typeface="Courier New" pitchFamily="49" charset="0"/>
                  </a:rPr>
                  <a:t>true</a:t>
                </a:r>
              </a:p>
              <a:p>
                <a:pPr algn="just"/>
                <a:r>
                  <a:rPr lang="en-US" smtClean="0">
                    <a:latin typeface="Courier New" pitchFamily="49" charset="0"/>
                    <a:cs typeface="Courier New" pitchFamily="49" charset="0"/>
                  </a:rPr>
                  <a:t>		End </a:t>
                </a:r>
                <a:r>
                  <a:rPr lang="en-US">
                    <a:latin typeface="Courier New" pitchFamily="49" charset="0"/>
                    <a:cs typeface="Courier New" pitchFamily="49" charset="0"/>
                  </a:rPr>
                  <a:t>FOR</a:t>
                </a:r>
              </a:p>
              <a:p>
                <a:pPr algn="just"/>
                <a:r>
                  <a:rPr lang="en-US" smtClean="0">
                    <a:latin typeface="Courier New" pitchFamily="49" charset="0"/>
                    <a:cs typeface="Courier New" pitchFamily="49" charset="0"/>
                  </a:rPr>
                  <a:t>	End </a:t>
                </a:r>
                <a:r>
                  <a:rPr lang="en-US">
                    <a:latin typeface="Courier New" pitchFamily="49" charset="0"/>
                    <a:cs typeface="Courier New" pitchFamily="49" charset="0"/>
                  </a:rPr>
                  <a:t>FOR</a:t>
                </a:r>
              </a:p>
              <a:p>
                <a:pPr algn="just"/>
                <a:r>
                  <a:rPr lang="en-US" smtClean="0">
                    <a:latin typeface="Courier New" pitchFamily="49" charset="0"/>
                    <a:cs typeface="Courier New" pitchFamily="49" charset="0"/>
                  </a:rPr>
                  <a:t>	RETURN </a:t>
                </a:r>
                <a:r>
                  <a:rPr lang="en-US">
                    <a:latin typeface="Courier New" pitchFamily="49" charset="0"/>
                    <a:cs typeface="Courier New" pitchFamily="49" charset="0"/>
                  </a:rPr>
                  <a:t>false</a:t>
                </a:r>
              </a:p>
              <a:p>
                <a:pPr algn="just"/>
                <a:r>
                  <a:rPr lang="en-US">
                    <a:latin typeface="Courier New" pitchFamily="49" charset="0"/>
                    <a:cs typeface="Courier New" pitchFamily="49" charset="0"/>
                  </a:rPr>
                  <a:t>End</a:t>
                </a:r>
              </a:p>
              <a:p>
                <a:pPr algn="just"/>
                <a:endParaRPr lang="en-US">
                  <a:latin typeface="Courier New" pitchFamily="49" charset="0"/>
                  <a:cs typeface="Courier New" pitchFamily="49"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971600" y="2348880"/>
                <a:ext cx="7344816" cy="3442545"/>
              </a:xfrm>
              <a:prstGeom prst="rect">
                <a:avLst/>
              </a:prstGeom>
              <a:blipFill rotWithShape="1">
                <a:blip r:embed="rId2"/>
                <a:stretch>
                  <a:fillRect l="-664" t="-885"/>
                </a:stretch>
              </a:blipFill>
            </p:spPr>
            <p:txBody>
              <a:bodyPr/>
              <a:lstStyle/>
              <a:p>
                <a:r>
                  <a:rPr lang="en-US">
                    <a:noFill/>
                  </a:rPr>
                  <a:t> </a:t>
                </a:r>
              </a:p>
            </p:txBody>
          </p:sp>
        </mc:Fallback>
      </mc:AlternateContent>
    </p:spTree>
    <p:extLst>
      <p:ext uri="{BB962C8B-B14F-4D97-AF65-F5344CB8AC3E}">
        <p14:creationId xmlns:p14="http://schemas.microsoft.com/office/powerpoint/2010/main" val="766965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3.4. </a:t>
            </a:r>
            <a:r>
              <a:rPr lang="en-US" sz="2800"/>
              <a:t>Kong’ Algorithm</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19</a:t>
            </a:fld>
            <a:endParaRPr lang="en-US"/>
          </a:p>
        </p:txBody>
      </p:sp>
      <mc:AlternateContent xmlns:mc="http://schemas.openxmlformats.org/markup-compatibility/2006" xmlns:a14="http://schemas.microsoft.com/office/drawing/2010/main">
        <mc:Choice Requires="a14">
          <p:sp>
            <p:nvSpPr>
              <p:cNvPr id="3" name="Rectangle 2"/>
              <p:cNvSpPr/>
              <p:nvPr/>
            </p:nvSpPr>
            <p:spPr>
              <a:xfrm>
                <a:off x="611560" y="1412776"/>
                <a:ext cx="7992888" cy="4247317"/>
              </a:xfrm>
              <a:prstGeom prst="rect">
                <a:avLst/>
              </a:prstGeom>
            </p:spPr>
            <p:txBody>
              <a:bodyPr wrap="square">
                <a:spAutoFit/>
              </a:bodyPr>
              <a:lstStyle/>
              <a:p>
                <a:pPr marL="285750" indent="-285750" algn="just">
                  <a:buFont typeface="Courier New" pitchFamily="49" charset="0"/>
                  <a:buChar char="o"/>
                </a:pPr>
                <a:r>
                  <a:rPr lang="en-US" smtClean="0"/>
                  <a:t>Định nghĩa “tai” – “Ear” : là 1 đỉnh lồi </a:t>
                </a:r>
                <a:r>
                  <a:rPr lang="en-US"/>
                  <a: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 </a:t>
                </a:r>
                <a:r>
                  <a:rPr lang="en-US" smtClean="0"/>
                  <a:t>sao cho đoạn </a:t>
                </a:r>
                <a:r>
                  <a:rPr lang="en-US"/>
                  <a: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a:t>
                </a:r>
                <a:r>
                  <a:rPr lang="en-US" smtClean="0"/>
                  <a:t> nằm hoàn toàn trong đa giác và không được chạm hoặc cắt bởi bất kỳ cạnh nào khác</a:t>
                </a:r>
              </a:p>
              <a:p>
                <a:pPr marL="285750" indent="-285750" algn="just">
                  <a:buFont typeface="Courier New" pitchFamily="49" charset="0"/>
                  <a:buChar char="o"/>
                </a:pPr>
                <a:r>
                  <a:rPr lang="en-US" smtClean="0"/>
                  <a:t>Thuật toán:</a:t>
                </a:r>
              </a:p>
              <a:p>
                <a:pPr marL="742950" lvl="1" indent="-285750" algn="just">
                  <a:buFont typeface="Courier New" pitchFamily="49" charset="0"/>
                  <a:buChar char="o"/>
                </a:pPr>
                <a:r>
                  <a:rPr lang="en-US" smtClean="0"/>
                  <a:t>Đi dọc theo tất cả các cạnh và kiểm tra nếu 3 đỉnh lân cận </a:t>
                </a:r>
                <a:r>
                  <a:rPr lang="en-US"/>
                  <a: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a:t>
                </a:r>
                <a:r>
                  <a:rPr lang="en-US" smtClean="0"/>
                  <a:t> tại thành 1”tai”</a:t>
                </a:r>
              </a:p>
              <a:p>
                <a:pPr marL="742950" lvl="1" indent="-285750" algn="just">
                  <a:buFont typeface="Courier New" pitchFamily="49" charset="0"/>
                  <a:buChar char="o"/>
                </a:pPr>
                <a:r>
                  <a:rPr lang="en-US" smtClean="0"/>
                  <a:t>Nếu đỉnh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smtClean="0"/>
                  <a:t> là “tai” : xây dựng tam giác </a:t>
                </a:r>
                <a:r>
                  <a:rPr lang="en-US"/>
                  <a: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a:t>
                </a:r>
                <a:r>
                  <a:rPr lang="en-US" smtClean="0"/>
                  <a:t>, và xóa đỉnh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r>
                  <a:rPr lang="en-US" smtClean="0"/>
                  <a:t>khỏi đa giác, quay trở lại 2 đỉnh còn lại và thực hiện tiếp thuật toán</a:t>
                </a:r>
              </a:p>
              <a:p>
                <a:pPr marL="742950" lvl="1" indent="-285750" algn="just">
                  <a:buFont typeface="Courier New" pitchFamily="49" charset="0"/>
                  <a:buChar char="o"/>
                </a:pPr>
                <a:r>
                  <a:rPr lang="en-US" smtClean="0"/>
                  <a:t>Nếu đỉnh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r>
                  <a:rPr lang="en-US" smtClean="0"/>
                  <a:t>không là “tai” thực hiện kiểm tra đỉnh tiếp theo tại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 </a:t>
                </a:r>
                <a:r>
                  <a:rPr lang="en-US" smtClean="0"/>
                  <a:t>với 3 đỉnh lân cận </a:t>
                </a:r>
                <a:r>
                  <a:rPr lang="en-US"/>
                  <a:t>(</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+1</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+2</m:t>
                        </m:r>
                      </m:sub>
                    </m:sSub>
                  </m:oMath>
                </a14:m>
                <a:r>
                  <a:rPr lang="en-US"/>
                  <a:t>,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𝑖</m:t>
                        </m:r>
                        <m:r>
                          <a:rPr lang="en-US" i="1">
                            <a:latin typeface="Cambria Math"/>
                          </a:rPr>
                          <m:t>+3</m:t>
                        </m:r>
                      </m:sub>
                    </m:sSub>
                  </m:oMath>
                </a14:m>
                <a:r>
                  <a:rPr lang="en-US"/>
                  <a:t>)</a:t>
                </a:r>
              </a:p>
              <a:p>
                <a:pPr marL="742950" lvl="1" indent="-285750" algn="just">
                  <a:buFont typeface="Courier New" pitchFamily="49" charset="0"/>
                  <a:buChar char="o"/>
                </a:pPr>
                <a:r>
                  <a:rPr lang="en-US" smtClean="0"/>
                  <a:t>Thuật toán dừng lại khi chỉ còn 3 đỉnh cuối tạo thành 1 tam giác cuối cùng</a:t>
                </a:r>
              </a:p>
              <a:p>
                <a:pPr marL="742950" lvl="1" indent="-285750" algn="just">
                  <a:buFont typeface="Courier New" pitchFamily="49" charset="0"/>
                  <a:buChar char="o"/>
                </a:pPr>
                <a:r>
                  <a:rPr lang="en-US" smtClean="0"/>
                  <a:t>Thuật toán dựa trên thực tế mỗi đa giác có chứa ít nhất là 2 “tai”.</a:t>
                </a:r>
              </a:p>
            </p:txBody>
          </p:sp>
        </mc:Choice>
        <mc:Fallback xmlns="">
          <p:sp>
            <p:nvSpPr>
              <p:cNvPr id="3" name="Rectangle 2"/>
              <p:cNvSpPr>
                <a:spLocks noRot="1" noChangeAspect="1" noMove="1" noResize="1" noEditPoints="1" noAdjustHandles="1" noChangeArrowheads="1" noChangeShapeType="1" noTextEdit="1"/>
              </p:cNvSpPr>
              <p:nvPr/>
            </p:nvSpPr>
            <p:spPr>
              <a:xfrm>
                <a:off x="611560" y="1412776"/>
                <a:ext cx="7992888" cy="4247317"/>
              </a:xfrm>
              <a:prstGeom prst="rect">
                <a:avLst/>
              </a:prstGeom>
              <a:blipFill rotWithShape="1">
                <a:blip r:embed="rId2"/>
                <a:stretch>
                  <a:fillRect l="-458" t="-718" r="-686" b="-1437"/>
                </a:stretch>
              </a:blipFill>
            </p:spPr>
            <p:txBody>
              <a:bodyPr/>
              <a:lstStyle/>
              <a:p>
                <a:r>
                  <a:rPr lang="en-US">
                    <a:noFill/>
                  </a:rPr>
                  <a:t> </a:t>
                </a:r>
              </a:p>
            </p:txBody>
          </p:sp>
        </mc:Fallback>
      </mc:AlternateContent>
    </p:spTree>
    <p:extLst>
      <p:ext uri="{BB962C8B-B14F-4D97-AF65-F5344CB8AC3E}">
        <p14:creationId xmlns:p14="http://schemas.microsoft.com/office/powerpoint/2010/main" val="364759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lstStyle/>
          <a:p>
            <a:r>
              <a:rPr lang="en-US" smtClean="0"/>
              <a:t>Nội dung</a:t>
            </a:r>
            <a:endParaRPr lang="en-US"/>
          </a:p>
        </p:txBody>
      </p:sp>
      <p:sp>
        <p:nvSpPr>
          <p:cNvPr id="3" name="Content Placeholder 2"/>
          <p:cNvSpPr>
            <a:spLocks noGrp="1"/>
          </p:cNvSpPr>
          <p:nvPr>
            <p:ph idx="1"/>
          </p:nvPr>
        </p:nvSpPr>
        <p:spPr>
          <a:xfrm>
            <a:off x="502920" y="1833336"/>
            <a:ext cx="8183880" cy="4187952"/>
          </a:xfrm>
        </p:spPr>
        <p:txBody>
          <a:bodyPr/>
          <a:lstStyle/>
          <a:p>
            <a:r>
              <a:rPr lang="en-US"/>
              <a:t>1.	Simple P</a:t>
            </a:r>
            <a:r>
              <a:rPr lang="en-US" smtClean="0"/>
              <a:t>olygon</a:t>
            </a:r>
          </a:p>
          <a:p>
            <a:r>
              <a:rPr lang="en-US"/>
              <a:t>2.	Guarding and Triangulations</a:t>
            </a:r>
          </a:p>
          <a:p>
            <a:r>
              <a:rPr lang="en-US"/>
              <a:t>3.	Polygon </a:t>
            </a:r>
            <a:r>
              <a:rPr lang="en-US" smtClean="0"/>
              <a:t>Triangulation</a:t>
            </a:r>
          </a:p>
          <a:p>
            <a:pPr lvl="1"/>
            <a:r>
              <a:rPr lang="en-US"/>
              <a:t>3.1 Orientation Polygon</a:t>
            </a:r>
          </a:p>
          <a:p>
            <a:pPr lvl="1"/>
            <a:r>
              <a:rPr lang="en-US"/>
              <a:t>3.2 Convex Vertice</a:t>
            </a:r>
          </a:p>
          <a:p>
            <a:pPr lvl="1"/>
            <a:r>
              <a:rPr lang="en-US"/>
              <a:t>3.3 Self-intersections Polygon</a:t>
            </a:r>
          </a:p>
          <a:p>
            <a:pPr lvl="1"/>
            <a:r>
              <a:rPr lang="en-US"/>
              <a:t>3.4 Kong’ </a:t>
            </a:r>
            <a:r>
              <a:rPr lang="en-US" smtClean="0"/>
              <a:t>Algorithm</a:t>
            </a:r>
          </a:p>
          <a:p>
            <a:r>
              <a:rPr lang="en-US" smtClean="0"/>
              <a:t>4.	Demo</a:t>
            </a:r>
          </a:p>
        </p:txBody>
      </p:sp>
      <p:sp>
        <p:nvSpPr>
          <p:cNvPr id="4" name="Date Placeholder 3"/>
          <p:cNvSpPr>
            <a:spLocks noGrp="1"/>
          </p:cNvSpPr>
          <p:nvPr>
            <p:ph type="dt" sz="half" idx="10"/>
          </p:nvPr>
        </p:nvSpPr>
        <p:spPr/>
        <p:txBody>
          <a:bodyPr/>
          <a:lstStyle/>
          <a:p>
            <a:fld id="{E9F6669E-5D03-40C5-ADC2-A202471B3824}"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a:t>
            </a:fld>
            <a:endParaRPr lang="en-US"/>
          </a:p>
        </p:txBody>
      </p:sp>
    </p:spTree>
    <p:extLst>
      <p:ext uri="{BB962C8B-B14F-4D97-AF65-F5344CB8AC3E}">
        <p14:creationId xmlns:p14="http://schemas.microsoft.com/office/powerpoint/2010/main" val="1090742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3.4. </a:t>
            </a:r>
            <a:r>
              <a:rPr lang="en-US" sz="2800"/>
              <a:t>Kong’ Algorithm</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20</a:t>
            </a:fld>
            <a:endParaRPr lang="en-US"/>
          </a:p>
        </p:txBody>
      </p:sp>
      <p:pic>
        <p:nvPicPr>
          <p:cNvPr id="7" name="Picture 6" descr="http://www.sunshine2k.de/coding/java/Polygon/Kong/EarExample.gif"/>
          <p:cNvPicPr/>
          <p:nvPr/>
        </p:nvPicPr>
        <p:blipFill>
          <a:blip r:embed="rId2">
            <a:extLst>
              <a:ext uri="{28A0092B-C50C-407E-A947-70E740481C1C}">
                <a14:useLocalDpi xmlns:a14="http://schemas.microsoft.com/office/drawing/2010/main" val="0"/>
              </a:ext>
            </a:extLst>
          </a:blip>
          <a:srcRect/>
          <a:stretch>
            <a:fillRect/>
          </a:stretch>
        </p:blipFill>
        <p:spPr bwMode="auto">
          <a:xfrm>
            <a:off x="6804248" y="2147441"/>
            <a:ext cx="1872208" cy="1425575"/>
          </a:xfrm>
          <a:prstGeom prst="rect">
            <a:avLst/>
          </a:prstGeom>
          <a:noFill/>
          <a:ln>
            <a:noFill/>
          </a:ln>
        </p:spPr>
      </p:pic>
      <p:pic>
        <p:nvPicPr>
          <p:cNvPr id="8" name="Picture 7" descr="http://www.sunshine2k.de/coding/java/Polygon/Kong/KongExample.gif"/>
          <p:cNvPicPr/>
          <p:nvPr/>
        </p:nvPicPr>
        <p:blipFill>
          <a:blip r:embed="rId3">
            <a:extLst>
              <a:ext uri="{28A0092B-C50C-407E-A947-70E740481C1C}">
                <a14:useLocalDpi xmlns:a14="http://schemas.microsoft.com/office/drawing/2010/main" val="0"/>
              </a:ext>
            </a:extLst>
          </a:blip>
          <a:srcRect/>
          <a:stretch>
            <a:fillRect/>
          </a:stretch>
        </p:blipFill>
        <p:spPr bwMode="auto">
          <a:xfrm>
            <a:off x="494506" y="1556792"/>
            <a:ext cx="6237734" cy="2647950"/>
          </a:xfrm>
          <a:prstGeom prst="rect">
            <a:avLst/>
          </a:prstGeom>
          <a:noFill/>
          <a:ln>
            <a:noFill/>
          </a:ln>
        </p:spPr>
      </p:pic>
      <mc:AlternateContent xmlns:mc="http://schemas.openxmlformats.org/markup-compatibility/2006" xmlns:a14="http://schemas.microsoft.com/office/drawing/2010/main">
        <mc:Choice Requires="a14">
          <p:sp>
            <p:nvSpPr>
              <p:cNvPr id="9" name="TextBox 8"/>
              <p:cNvSpPr txBox="1"/>
              <p:nvPr/>
            </p:nvSpPr>
            <p:spPr>
              <a:xfrm>
                <a:off x="494506" y="4413242"/>
                <a:ext cx="6997428" cy="1200329"/>
              </a:xfrm>
              <a:prstGeom prst="rect">
                <a:avLst/>
              </a:prstGeom>
              <a:noFill/>
            </p:spPr>
            <p:txBody>
              <a:bodyPr wrap="none" rtlCol="0">
                <a:spAutoFit/>
              </a:bodyPr>
              <a:lstStyle/>
              <a:p>
                <a:pPr marL="285750" indent="-285750">
                  <a:buFont typeface="Courier New" pitchFamily="49" charset="0"/>
                  <a:buChar char="o"/>
                </a:pPr>
                <a:r>
                  <a:rPr lang="en-US" smtClean="0"/>
                  <a:t>Màu xanh là </a:t>
                </a:r>
                <a14:m>
                  <m:oMath xmlns:m="http://schemas.openxmlformats.org/officeDocument/2006/math">
                    <m:r>
                      <a:rPr lang="en-US" i="1" smtClean="0">
                        <a:latin typeface="Cambria Math"/>
                        <a:ea typeface="Cambria Math"/>
                      </a:rPr>
                      <m:t>∆</m:t>
                    </m:r>
                  </m:oMath>
                </a14:m>
                <a:r>
                  <a:rPr lang="en-US" smtClean="0"/>
                  <a:t> đang xét</a:t>
                </a:r>
              </a:p>
              <a:p>
                <a:pPr marL="285750" indent="-285750">
                  <a:buFont typeface="Courier New" pitchFamily="49" charset="0"/>
                  <a:buChar char="o"/>
                </a:pPr>
                <a:r>
                  <a:rPr lang="en-US" smtClean="0"/>
                  <a:t>Màu đỏ là </a:t>
                </a:r>
                <a14:m>
                  <m:oMath xmlns:m="http://schemas.openxmlformats.org/officeDocument/2006/math">
                    <m:r>
                      <a:rPr lang="en-US" i="1">
                        <a:latin typeface="Cambria Math"/>
                        <a:ea typeface="Cambria Math"/>
                      </a:rPr>
                      <m:t>∆</m:t>
                    </m:r>
                  </m:oMath>
                </a14:m>
                <a:r>
                  <a:rPr lang="en-US" smtClean="0"/>
                  <a:t> đã bị cắt và không thuộc về đa giác hiện tại</a:t>
                </a:r>
              </a:p>
              <a:p>
                <a:pPr marL="285750" indent="-285750">
                  <a:buFont typeface="Courier New" pitchFamily="49" charset="0"/>
                  <a:buChar char="o"/>
                </a:pPr>
                <a:r>
                  <a:rPr lang="en-US" smtClean="0"/>
                  <a:t>Ở bước 5, ba đỉnh không tại thành 1 “tai”</a:t>
                </a:r>
              </a:p>
              <a:p>
                <a:pPr lvl="1"/>
                <a:r>
                  <a:rPr lang="en-US" smtClean="0"/>
                  <a:t>thuật toán thực hiện với 3 đỉnh tiếp theo</a:t>
                </a:r>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494506" y="4413242"/>
                <a:ext cx="6997428" cy="1200329"/>
              </a:xfrm>
              <a:prstGeom prst="rect">
                <a:avLst/>
              </a:prstGeom>
              <a:blipFill rotWithShape="1">
                <a:blip r:embed="rId4"/>
                <a:stretch>
                  <a:fillRect l="-523"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1770337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3.4. </a:t>
            </a:r>
            <a:r>
              <a:rPr lang="en-US" sz="2800"/>
              <a:t>Kong’ Algorithm</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21</a:t>
            </a:fld>
            <a:endParaRPr lang="en-US"/>
          </a:p>
        </p:txBody>
      </p:sp>
      <p:sp>
        <p:nvSpPr>
          <p:cNvPr id="3" name="Rectangle 2"/>
          <p:cNvSpPr/>
          <p:nvPr/>
        </p:nvSpPr>
        <p:spPr>
          <a:xfrm>
            <a:off x="539552" y="1484784"/>
            <a:ext cx="8064896" cy="4247317"/>
          </a:xfrm>
          <a:prstGeom prst="rect">
            <a:avLst/>
          </a:prstGeom>
        </p:spPr>
        <p:txBody>
          <a:bodyPr wrap="square">
            <a:spAutoFit/>
          </a:bodyPr>
          <a:lstStyle/>
          <a:p>
            <a:pPr algn="just"/>
            <a:r>
              <a:rPr lang="en-US">
                <a:latin typeface="Courier New" pitchFamily="49" charset="0"/>
                <a:cs typeface="Courier New" pitchFamily="49" charset="0"/>
              </a:rPr>
              <a:t>BOOL isEar (Vertice P.prev, Vertice P, Vertice P.next)</a:t>
            </a:r>
          </a:p>
          <a:p>
            <a:pPr algn="just"/>
            <a:r>
              <a:rPr lang="en-US">
                <a:latin typeface="Courier New" pitchFamily="49" charset="0"/>
                <a:cs typeface="Courier New" pitchFamily="49" charset="0"/>
              </a:rPr>
              <a:t>Begin</a:t>
            </a:r>
          </a:p>
          <a:p>
            <a:pPr algn="just"/>
            <a:r>
              <a:rPr lang="en-US">
                <a:latin typeface="Courier New" pitchFamily="49" charset="0"/>
                <a:cs typeface="Courier New" pitchFamily="49" charset="0"/>
              </a:rPr>
              <a:t>IF R is empty</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RETURN </a:t>
            </a:r>
            <a:r>
              <a:rPr lang="en-US">
                <a:latin typeface="Courier New" pitchFamily="49" charset="0"/>
                <a:cs typeface="Courier New" pitchFamily="49" charset="0"/>
              </a:rPr>
              <a:t>f</a:t>
            </a:r>
            <a:r>
              <a:rPr lang="en-US" smtClean="0">
                <a:latin typeface="Courier New" pitchFamily="49" charset="0"/>
                <a:cs typeface="Courier New" pitchFamily="49" charset="0"/>
              </a:rPr>
              <a:t>alse</a:t>
            </a:r>
            <a:endParaRPr lang="en-US">
              <a:latin typeface="Courier New" pitchFamily="49" charset="0"/>
              <a:cs typeface="Courier New" pitchFamily="49" charset="0"/>
            </a:endParaRPr>
          </a:p>
          <a:p>
            <a:pPr algn="just"/>
            <a:r>
              <a:rPr lang="en-US">
                <a:latin typeface="Courier New" pitchFamily="49" charset="0"/>
                <a:cs typeface="Courier New" pitchFamily="49" charset="0"/>
              </a:rPr>
              <a:t>ELSE</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IF </a:t>
            </a:r>
            <a:r>
              <a:rPr lang="en-US">
                <a:latin typeface="Courier New" pitchFamily="49" charset="0"/>
                <a:cs typeface="Courier New" pitchFamily="49" charset="0"/>
              </a:rPr>
              <a:t>x is </a:t>
            </a:r>
            <a:r>
              <a:rPr lang="en-US" smtClean="0">
                <a:latin typeface="Courier New" pitchFamily="49" charset="0"/>
                <a:cs typeface="Courier New" pitchFamily="49" charset="0"/>
              </a:rPr>
              <a:t>convex then</a:t>
            </a:r>
            <a:endParaRPr lang="en-US">
              <a:latin typeface="Courier New" pitchFamily="49" charset="0"/>
              <a:cs typeface="Courier New" pitchFamily="49" charset="0"/>
            </a:endParaRP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IF </a:t>
            </a:r>
            <a:r>
              <a:rPr lang="en-US">
                <a:latin typeface="Courier New" pitchFamily="49" charset="0"/>
                <a:cs typeface="Courier New" pitchFamily="49" charset="0"/>
              </a:rPr>
              <a:t>InsideAreaOfTriangle(P.prev, P, P.next) 			contains no point of R</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RETURN </a:t>
            </a:r>
            <a:r>
              <a:rPr lang="en-US">
                <a:latin typeface="Courier New" pitchFamily="49" charset="0"/>
                <a:cs typeface="Courier New" pitchFamily="49" charset="0"/>
              </a:rPr>
              <a:t>true</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ELSE</a:t>
            </a:r>
            <a:endParaRPr lang="en-US">
              <a:latin typeface="Courier New" pitchFamily="49" charset="0"/>
              <a:cs typeface="Courier New" pitchFamily="49" charset="0"/>
            </a:endParaRP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RETURN </a:t>
            </a:r>
            <a:r>
              <a:rPr lang="en-US">
                <a:latin typeface="Courier New" pitchFamily="49" charset="0"/>
                <a:cs typeface="Courier New" pitchFamily="49" charset="0"/>
              </a:rPr>
              <a:t>false</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ELSE</a:t>
            </a:r>
            <a:endParaRPr lang="en-US">
              <a:latin typeface="Courier New" pitchFamily="49" charset="0"/>
              <a:cs typeface="Courier New" pitchFamily="49" charset="0"/>
            </a:endParaRP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RETURN </a:t>
            </a:r>
            <a:r>
              <a:rPr lang="en-US">
                <a:latin typeface="Courier New" pitchFamily="49" charset="0"/>
                <a:cs typeface="Courier New" pitchFamily="49" charset="0"/>
              </a:rPr>
              <a:t>false</a:t>
            </a:r>
          </a:p>
          <a:p>
            <a:pPr algn="just"/>
            <a:r>
              <a:rPr lang="en-US" smtClean="0">
                <a:latin typeface="Courier New" pitchFamily="49" charset="0"/>
                <a:cs typeface="Courier New" pitchFamily="49" charset="0"/>
              </a:rPr>
              <a:t>End</a:t>
            </a:r>
          </a:p>
          <a:p>
            <a:pPr algn="just"/>
            <a:r>
              <a:rPr lang="en-US" smtClean="0">
                <a:latin typeface="Courier New" pitchFamily="49" charset="0"/>
                <a:cs typeface="Courier New" pitchFamily="49" charset="0"/>
              </a:rPr>
              <a:t>//R : contains all non-convex point of polygon</a:t>
            </a:r>
            <a:endParaRPr lang="en-US">
              <a:latin typeface="Courier New" pitchFamily="49" charset="0"/>
              <a:cs typeface="Courier New" pitchFamily="49" charset="0"/>
            </a:endParaRPr>
          </a:p>
        </p:txBody>
      </p:sp>
    </p:spTree>
    <p:extLst>
      <p:ext uri="{BB962C8B-B14F-4D97-AF65-F5344CB8AC3E}">
        <p14:creationId xmlns:p14="http://schemas.microsoft.com/office/powerpoint/2010/main" val="2552030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88640"/>
            <a:ext cx="8183880" cy="1051560"/>
          </a:xfrm>
        </p:spPr>
        <p:txBody>
          <a:bodyPr>
            <a:normAutofit/>
          </a:bodyPr>
          <a:lstStyle/>
          <a:p>
            <a:r>
              <a:rPr lang="en-US" sz="2800" smtClean="0"/>
              <a:t>3.4. </a:t>
            </a:r>
            <a:r>
              <a:rPr lang="en-US" sz="2800"/>
              <a:t>Kong’ Algorithm</a:t>
            </a:r>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22</a:t>
            </a:fld>
            <a:endParaRPr lang="en-US"/>
          </a:p>
        </p:txBody>
      </p:sp>
      <p:sp>
        <p:nvSpPr>
          <p:cNvPr id="3" name="Rectangle 2"/>
          <p:cNvSpPr/>
          <p:nvPr/>
        </p:nvSpPr>
        <p:spPr>
          <a:xfrm>
            <a:off x="539552" y="1484784"/>
            <a:ext cx="8064896" cy="3416320"/>
          </a:xfrm>
          <a:prstGeom prst="rect">
            <a:avLst/>
          </a:prstGeom>
        </p:spPr>
        <p:txBody>
          <a:bodyPr wrap="square">
            <a:spAutoFit/>
          </a:bodyPr>
          <a:lstStyle/>
          <a:p>
            <a:pPr algn="just"/>
            <a:r>
              <a:rPr lang="en-US">
                <a:latin typeface="Courier New" pitchFamily="49" charset="0"/>
                <a:cs typeface="Courier New" pitchFamily="49" charset="0"/>
              </a:rPr>
              <a:t>Void </a:t>
            </a:r>
            <a:r>
              <a:rPr lang="en-US" smtClean="0">
                <a:latin typeface="Courier New" pitchFamily="49" charset="0"/>
                <a:cs typeface="Courier New" pitchFamily="49" charset="0"/>
              </a:rPr>
              <a:t>kongAlg </a:t>
            </a:r>
            <a:r>
              <a:rPr lang="en-US">
                <a:latin typeface="Courier New" pitchFamily="49" charset="0"/>
                <a:cs typeface="Courier New" pitchFamily="49" charset="0"/>
              </a:rPr>
              <a:t>()</a:t>
            </a:r>
          </a:p>
          <a:p>
            <a:pPr algn="just"/>
            <a:r>
              <a:rPr lang="en-US">
                <a:latin typeface="Courier New" pitchFamily="49" charset="0"/>
                <a:cs typeface="Courier New" pitchFamily="49" charset="0"/>
              </a:rPr>
              <a:t>Begin</a:t>
            </a:r>
          </a:p>
          <a:p>
            <a:pPr algn="just"/>
            <a:r>
              <a:rPr lang="en-US" smtClean="0">
                <a:latin typeface="Courier New" pitchFamily="49" charset="0"/>
                <a:cs typeface="Courier New" pitchFamily="49" charset="0"/>
              </a:rPr>
              <a:t>	WHILE </a:t>
            </a:r>
            <a:r>
              <a:rPr lang="en-US">
                <a:latin typeface="Courier New" pitchFamily="49" charset="0"/>
                <a:cs typeface="Courier New" pitchFamily="49" charset="0"/>
              </a:rPr>
              <a:t>|Q| &gt; 3</a:t>
            </a:r>
          </a:p>
          <a:p>
            <a:pPr algn="just"/>
            <a:r>
              <a:rPr lang="en-US" smtClean="0">
                <a:latin typeface="Courier New" pitchFamily="49" charset="0"/>
                <a:cs typeface="Courier New" pitchFamily="49" charset="0"/>
              </a:rPr>
              <a:t>		IF isEar(P.prev, P, P.next) then</a:t>
            </a:r>
            <a:endParaRPr lang="en-US">
              <a:latin typeface="Courier New" pitchFamily="49" charset="0"/>
              <a:cs typeface="Courier New" pitchFamily="49" charset="0"/>
            </a:endParaRP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addTriangle(P.prev, P, P.next)       				// add to </a:t>
            </a:r>
            <a:r>
              <a:rPr lang="en-US">
                <a:latin typeface="Courier New" pitchFamily="49" charset="0"/>
                <a:cs typeface="Courier New" pitchFamily="49" charset="0"/>
              </a:rPr>
              <a:t>a list</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remove </a:t>
            </a:r>
            <a:r>
              <a:rPr lang="en-US">
                <a:latin typeface="Courier New" pitchFamily="49" charset="0"/>
                <a:cs typeface="Courier New" pitchFamily="49" charset="0"/>
              </a:rPr>
              <a:t>P from Q</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P </a:t>
            </a:r>
            <a:r>
              <a:rPr lang="en-US">
                <a:latin typeface="Courier New" pitchFamily="49" charset="0"/>
                <a:cs typeface="Courier New" pitchFamily="49" charset="0"/>
              </a:rPr>
              <a:t>= </a:t>
            </a:r>
            <a:r>
              <a:rPr lang="en-US" smtClean="0">
                <a:latin typeface="Courier New" pitchFamily="49" charset="0"/>
                <a:cs typeface="Courier New" pitchFamily="49" charset="0"/>
              </a:rPr>
              <a:t>P.prev</a:t>
            </a:r>
            <a:endParaRPr lang="en-US">
              <a:latin typeface="Courier New" pitchFamily="49" charset="0"/>
              <a:cs typeface="Courier New" pitchFamily="49" charset="0"/>
            </a:endParaRPr>
          </a:p>
          <a:p>
            <a:pPr algn="just"/>
            <a:r>
              <a:rPr lang="en-US">
                <a:latin typeface="Courier New" pitchFamily="49" charset="0"/>
                <a:cs typeface="Courier New" pitchFamily="49" charset="0"/>
              </a:rPr>
              <a:t>   	 	ELSE</a:t>
            </a:r>
          </a:p>
          <a:p>
            <a:pPr algn="just"/>
            <a:r>
              <a:rPr lang="en-US">
                <a:latin typeface="Courier New" pitchFamily="49" charset="0"/>
                <a:cs typeface="Courier New" pitchFamily="49" charset="0"/>
              </a:rPr>
              <a:t>        		</a:t>
            </a:r>
            <a:r>
              <a:rPr lang="en-US" smtClean="0">
                <a:latin typeface="Courier New" pitchFamily="49" charset="0"/>
                <a:cs typeface="Courier New" pitchFamily="49" charset="0"/>
              </a:rPr>
              <a:t>P </a:t>
            </a:r>
            <a:r>
              <a:rPr lang="en-US">
                <a:latin typeface="Courier New" pitchFamily="49" charset="0"/>
                <a:cs typeface="Courier New" pitchFamily="49" charset="0"/>
              </a:rPr>
              <a:t>= </a:t>
            </a:r>
            <a:r>
              <a:rPr lang="en-US" smtClean="0">
                <a:latin typeface="Courier New" pitchFamily="49" charset="0"/>
                <a:cs typeface="Courier New" pitchFamily="49" charset="0"/>
              </a:rPr>
              <a:t>P.next</a:t>
            </a:r>
            <a:endParaRPr lang="en-US">
              <a:latin typeface="Courier New" pitchFamily="49" charset="0"/>
              <a:cs typeface="Courier New" pitchFamily="49" charset="0"/>
            </a:endParaRPr>
          </a:p>
          <a:p>
            <a:pPr algn="just"/>
            <a:r>
              <a:rPr lang="en-US" smtClean="0">
                <a:latin typeface="Courier New" pitchFamily="49" charset="0"/>
                <a:cs typeface="Courier New" pitchFamily="49" charset="0"/>
              </a:rPr>
              <a:t>End</a:t>
            </a:r>
          </a:p>
          <a:p>
            <a:pPr algn="just"/>
            <a:r>
              <a:rPr lang="en-US">
                <a:latin typeface="Courier New" pitchFamily="49" charset="0"/>
                <a:cs typeface="Courier New" pitchFamily="49" charset="0"/>
              </a:rPr>
              <a:t>// Q contains all points/vertices of the polygon</a:t>
            </a:r>
          </a:p>
        </p:txBody>
      </p:sp>
    </p:spTree>
    <p:extLst>
      <p:ext uri="{BB962C8B-B14F-4D97-AF65-F5344CB8AC3E}">
        <p14:creationId xmlns:p14="http://schemas.microsoft.com/office/powerpoint/2010/main" val="3264874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lstStyle/>
          <a:p>
            <a:r>
              <a:rPr lang="en-US" smtClean="0"/>
              <a:t>4. Demo</a:t>
            </a:r>
            <a:endParaRPr lang="en-US"/>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23</a:t>
            </a:fld>
            <a:endParaRPr lang="en-US"/>
          </a:p>
        </p:txBody>
      </p:sp>
      <p:pic>
        <p:nvPicPr>
          <p:cNvPr id="7" name="Picture 6"/>
          <p:cNvPicPr/>
          <p:nvPr/>
        </p:nvPicPr>
        <p:blipFill>
          <a:blip r:embed="rId2"/>
          <a:stretch>
            <a:fillRect/>
          </a:stretch>
        </p:blipFill>
        <p:spPr>
          <a:xfrm>
            <a:off x="971600" y="1844824"/>
            <a:ext cx="3194298" cy="1869182"/>
          </a:xfrm>
          <a:prstGeom prst="rect">
            <a:avLst/>
          </a:prstGeom>
        </p:spPr>
      </p:pic>
      <p:pic>
        <p:nvPicPr>
          <p:cNvPr id="8" name="Picture 7"/>
          <p:cNvPicPr/>
          <p:nvPr/>
        </p:nvPicPr>
        <p:blipFill>
          <a:blip r:embed="rId3"/>
          <a:stretch>
            <a:fillRect/>
          </a:stretch>
        </p:blipFill>
        <p:spPr>
          <a:xfrm>
            <a:off x="2987824" y="3921607"/>
            <a:ext cx="3194298" cy="1869182"/>
          </a:xfrm>
          <a:prstGeom prst="rect">
            <a:avLst/>
          </a:prstGeom>
        </p:spPr>
      </p:pic>
      <p:pic>
        <p:nvPicPr>
          <p:cNvPr id="9" name="Picture 8"/>
          <p:cNvPicPr/>
          <p:nvPr/>
        </p:nvPicPr>
        <p:blipFill>
          <a:blip r:embed="rId4"/>
          <a:stretch>
            <a:fillRect/>
          </a:stretch>
        </p:blipFill>
        <p:spPr>
          <a:xfrm>
            <a:off x="5076056" y="1844824"/>
            <a:ext cx="3194298" cy="1869182"/>
          </a:xfrm>
          <a:prstGeom prst="rect">
            <a:avLst/>
          </a:prstGeom>
        </p:spPr>
      </p:pic>
    </p:spTree>
    <p:extLst>
      <p:ext uri="{BB962C8B-B14F-4D97-AF65-F5344CB8AC3E}">
        <p14:creationId xmlns:p14="http://schemas.microsoft.com/office/powerpoint/2010/main" val="2122247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lstStyle/>
          <a:p>
            <a:r>
              <a:rPr lang="en-US" smtClean="0"/>
              <a:t>4. Demo</a:t>
            </a:r>
            <a:endParaRPr lang="en-US"/>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24</a:t>
            </a:fld>
            <a:endParaRPr lang="en-US"/>
          </a:p>
        </p:txBody>
      </p:sp>
      <p:pic>
        <p:nvPicPr>
          <p:cNvPr id="3" name="Video_2018-05-11_152828.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009650" y="1614264"/>
            <a:ext cx="7124700" cy="4191000"/>
          </a:xfrm>
          <a:prstGeom prst="rect">
            <a:avLst/>
          </a:prstGeom>
        </p:spPr>
      </p:pic>
    </p:spTree>
    <p:extLst>
      <p:ext uri="{BB962C8B-B14F-4D97-AF65-F5344CB8AC3E}">
        <p14:creationId xmlns:p14="http://schemas.microsoft.com/office/powerpoint/2010/main" val="8580557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lstStyle/>
          <a:p>
            <a:r>
              <a:rPr lang="en-US"/>
              <a:t>Division of work</a:t>
            </a:r>
          </a:p>
        </p:txBody>
      </p:sp>
      <p:sp>
        <p:nvSpPr>
          <p:cNvPr id="3" name="Content Placeholder 2"/>
          <p:cNvSpPr>
            <a:spLocks noGrp="1"/>
          </p:cNvSpPr>
          <p:nvPr>
            <p:ph idx="1"/>
          </p:nvPr>
        </p:nvSpPr>
        <p:spPr>
          <a:xfrm>
            <a:off x="502920" y="1761328"/>
            <a:ext cx="8183880" cy="4187952"/>
          </a:xfrm>
        </p:spPr>
        <p:txBody>
          <a:bodyPr/>
          <a:lstStyle/>
          <a:p>
            <a:r>
              <a:rPr lang="en-US" smtClean="0"/>
              <a:t>Thành: dịch tài liệu, cài đặt thuật toán và chương trình demo.</a:t>
            </a:r>
          </a:p>
          <a:p>
            <a:r>
              <a:rPr lang="en-US" smtClean="0"/>
              <a:t>Đức: thiết kế giao diện, viết báo cáo.</a:t>
            </a:r>
          </a:p>
          <a:p>
            <a:r>
              <a:rPr lang="en-US" smtClean="0"/>
              <a:t>Thưởng: xử lý sự kiện người dùng, viết slide.</a:t>
            </a:r>
            <a:endParaRPr lang="en-US"/>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25</a:t>
            </a:fld>
            <a:endParaRPr lang="en-US"/>
          </a:p>
        </p:txBody>
      </p:sp>
    </p:spTree>
    <p:extLst>
      <p:ext uri="{BB962C8B-B14F-4D97-AF65-F5344CB8AC3E}">
        <p14:creationId xmlns:p14="http://schemas.microsoft.com/office/powerpoint/2010/main" val="977981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lstStyle/>
          <a:p>
            <a:r>
              <a:rPr lang="en-US" smtClean="0"/>
              <a:t>References</a:t>
            </a:r>
            <a:endParaRPr lang="en-US"/>
          </a:p>
        </p:txBody>
      </p:sp>
      <p:sp>
        <p:nvSpPr>
          <p:cNvPr id="3" name="Content Placeholder 2"/>
          <p:cNvSpPr>
            <a:spLocks noGrp="1"/>
          </p:cNvSpPr>
          <p:nvPr>
            <p:ph idx="1"/>
          </p:nvPr>
        </p:nvSpPr>
        <p:spPr>
          <a:xfrm>
            <a:off x="502920" y="1761328"/>
            <a:ext cx="8183880" cy="4187952"/>
          </a:xfrm>
        </p:spPr>
        <p:txBody>
          <a:bodyPr>
            <a:normAutofit/>
          </a:bodyPr>
          <a:lstStyle/>
          <a:p>
            <a:r>
              <a:rPr lang="en-US" sz="2000"/>
              <a:t>Berg, Mark de; Cheong, Otfried; Kreveld, Marc van; Overmars, Mark;. (2008). </a:t>
            </a:r>
            <a:r>
              <a:rPr lang="en-US" sz="2000" i="1"/>
              <a:t>Computational Geometry Algorithms and Applications</a:t>
            </a:r>
            <a:r>
              <a:rPr lang="en-US" sz="2000"/>
              <a:t> (Third ed.). Berlin Heidelberg, German: Springer.</a:t>
            </a:r>
          </a:p>
          <a:p>
            <a:r>
              <a:rPr lang="en-US" sz="2000"/>
              <a:t>Bình, H. T. (2018). </a:t>
            </a:r>
            <a:r>
              <a:rPr lang="en-US" sz="2000" i="1"/>
              <a:t>Hình học tính toán.</a:t>
            </a:r>
            <a:r>
              <a:rPr lang="en-US" sz="2000"/>
              <a:t> Hà Nội: ĐHBKHN.</a:t>
            </a:r>
          </a:p>
          <a:p>
            <a:r>
              <a:rPr lang="en-US" sz="2000"/>
              <a:t>Molkenthin, M. (n.d</a:t>
            </a:r>
            <a:r>
              <a:rPr lang="en-US" sz="2000" smtClean="0"/>
              <a:t>.).</a:t>
            </a:r>
            <a:r>
              <a:rPr lang="en-US" sz="2000" i="1" smtClean="0"/>
              <a:t>Polygon.Triangulation.</a:t>
            </a:r>
            <a:endParaRPr lang="en-US" sz="2000" i="1"/>
          </a:p>
        </p:txBody>
      </p:sp>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26</a:t>
            </a:fld>
            <a:endParaRPr lang="en-US"/>
          </a:p>
        </p:txBody>
      </p:sp>
    </p:spTree>
    <p:extLst>
      <p:ext uri="{BB962C8B-B14F-4D97-AF65-F5344CB8AC3E}">
        <p14:creationId xmlns:p14="http://schemas.microsoft.com/office/powerpoint/2010/main" val="2355641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smtClean="0"/>
              <a:t>1. Simple Polygon</a:t>
            </a:r>
            <a:endParaRPr lang="en-US" sz="3200"/>
          </a:p>
        </p:txBody>
      </p:sp>
      <p:sp>
        <p:nvSpPr>
          <p:cNvPr id="3" name="Content Placeholder 2"/>
          <p:cNvSpPr>
            <a:spLocks noGrp="1"/>
          </p:cNvSpPr>
          <p:nvPr>
            <p:ph idx="1"/>
          </p:nvPr>
        </p:nvSpPr>
        <p:spPr>
          <a:xfrm>
            <a:off x="502920" y="1833336"/>
            <a:ext cx="8183880" cy="4187952"/>
          </a:xfrm>
        </p:spPr>
        <p:txBody>
          <a:bodyPr/>
          <a:lstStyle/>
          <a:p>
            <a:pPr algn="just"/>
            <a:r>
              <a:rPr lang="vi-VN"/>
              <a:t>Một đa giác đơn </a:t>
            </a:r>
            <a:r>
              <a:rPr lang="vi-VN" smtClean="0"/>
              <a:t>giản </a:t>
            </a:r>
            <a:r>
              <a:rPr lang="vi-VN"/>
              <a:t>là một đa </a:t>
            </a:r>
            <a:r>
              <a:rPr lang="vi-VN" smtClean="0"/>
              <a:t>giác</a:t>
            </a:r>
            <a:r>
              <a:rPr lang="en-US" smtClean="0"/>
              <a:t> khép kín:</a:t>
            </a:r>
          </a:p>
          <a:p>
            <a:pPr lvl="1" algn="just"/>
            <a:r>
              <a:rPr lang="en-US" smtClean="0"/>
              <a:t>K</a:t>
            </a:r>
            <a:r>
              <a:rPr lang="vi-VN" smtClean="0"/>
              <a:t>hông </a:t>
            </a:r>
            <a:r>
              <a:rPr lang="vi-VN"/>
              <a:t>tự </a:t>
            </a:r>
            <a:r>
              <a:rPr lang="vi-VN" smtClean="0"/>
              <a:t>cắt</a:t>
            </a:r>
            <a:r>
              <a:rPr lang="en-US"/>
              <a:t> (no self-intersections)</a:t>
            </a:r>
          </a:p>
          <a:p>
            <a:pPr lvl="1" algn="just"/>
            <a:r>
              <a:rPr lang="en-US"/>
              <a:t>Không </a:t>
            </a:r>
            <a:r>
              <a:rPr lang="en-US" smtClean="0"/>
              <a:t>có hố </a:t>
            </a:r>
            <a:r>
              <a:rPr lang="en-US"/>
              <a:t>(no holes)</a:t>
            </a:r>
          </a:p>
        </p:txBody>
      </p:sp>
      <p:sp>
        <p:nvSpPr>
          <p:cNvPr id="4" name="Date Placeholder 3"/>
          <p:cNvSpPr>
            <a:spLocks noGrp="1"/>
          </p:cNvSpPr>
          <p:nvPr>
            <p:ph type="dt" sz="half" idx="10"/>
          </p:nvPr>
        </p:nvSpPr>
        <p:spPr/>
        <p:txBody>
          <a:bodyPr/>
          <a:lstStyle/>
          <a:p>
            <a:fld id="{89FB0478-2FE4-4B9B-8609-1C4B47569FC6}"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3</a:t>
            </a:fld>
            <a:endParaRPr lang="en-US"/>
          </a:p>
        </p:txBody>
      </p:sp>
      <p:pic>
        <p:nvPicPr>
          <p:cNvPr id="7"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591" y="3140968"/>
            <a:ext cx="2462857" cy="2731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09409" y="4746630"/>
            <a:ext cx="2390783" cy="338554"/>
          </a:xfrm>
          <a:prstGeom prst="rect">
            <a:avLst/>
          </a:prstGeom>
          <a:noFill/>
        </p:spPr>
        <p:txBody>
          <a:bodyPr wrap="none" rtlCol="0">
            <a:spAutoFit/>
          </a:bodyPr>
          <a:lstStyle/>
          <a:p>
            <a:r>
              <a:rPr lang="en-US" sz="1600" smtClean="0"/>
              <a:t>Not a Simple Polygon</a:t>
            </a:r>
            <a:endParaRPr lang="en-US" sz="1600"/>
          </a:p>
        </p:txBody>
      </p:sp>
    </p:spTree>
    <p:extLst>
      <p:ext uri="{BB962C8B-B14F-4D97-AF65-F5344CB8AC3E}">
        <p14:creationId xmlns:p14="http://schemas.microsoft.com/office/powerpoint/2010/main" val="247325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1. Simple </a:t>
            </a:r>
            <a:r>
              <a:rPr lang="en-US" sz="3200" smtClean="0"/>
              <a:t>Polygon</a:t>
            </a:r>
            <a:endParaRPr lang="en-US" sz="3200"/>
          </a:p>
        </p:txBody>
      </p:sp>
      <p:sp>
        <p:nvSpPr>
          <p:cNvPr id="4" name="Date Placeholder 3"/>
          <p:cNvSpPr>
            <a:spLocks noGrp="1"/>
          </p:cNvSpPr>
          <p:nvPr>
            <p:ph type="dt" sz="half" idx="10"/>
          </p:nvPr>
        </p:nvSpPr>
        <p:spPr/>
        <p:txBody>
          <a:bodyPr/>
          <a:lstStyle/>
          <a:p>
            <a:fld id="{89FB0478-2FE4-4B9B-8609-1C4B47569FC6}"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4</a:t>
            </a:fld>
            <a:endParaRPr lang="en-US"/>
          </a:p>
        </p:txBody>
      </p:sp>
      <p:pic>
        <p:nvPicPr>
          <p:cNvPr id="7" name="Content Placeholder 6" descr="Káº¿t quáº£ hÃ¬nh áº£nh cho simple polyg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815013" cy="2628900"/>
          </a:xfrm>
          <a:prstGeom prst="rect">
            <a:avLst/>
          </a:prstGeom>
          <a:noFill/>
          <a:ln>
            <a:noFill/>
          </a:ln>
        </p:spPr>
      </p:pic>
    </p:spTree>
    <p:extLst>
      <p:ext uri="{BB962C8B-B14F-4D97-AF65-F5344CB8AC3E}">
        <p14:creationId xmlns:p14="http://schemas.microsoft.com/office/powerpoint/2010/main" val="3611144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p:sp>
        <p:nvSpPr>
          <p:cNvPr id="3" name="Content Placeholder 2"/>
          <p:cNvSpPr>
            <a:spLocks noGrp="1"/>
          </p:cNvSpPr>
          <p:nvPr>
            <p:ph idx="1"/>
          </p:nvPr>
        </p:nvSpPr>
        <p:spPr>
          <a:xfrm>
            <a:off x="502920" y="1833336"/>
            <a:ext cx="8183880" cy="4187952"/>
          </a:xfrm>
        </p:spPr>
        <p:txBody>
          <a:bodyPr/>
          <a:lstStyle/>
          <a:p>
            <a:pPr algn="just"/>
            <a:r>
              <a:rPr lang="en-US" smtClean="0"/>
              <a:t>Khả năng nhìn thấy của camera: 2 điểm trong 1 đa giác có thể nhìn thấy nhau nếu đoạn nối chúng nằm bên trong hoặc trên đường biên của đa giác.</a:t>
            </a:r>
          </a:p>
          <a:p>
            <a:pPr algn="just"/>
            <a:endParaRPr lang="en-US"/>
          </a:p>
        </p:txBody>
      </p:sp>
      <p:sp>
        <p:nvSpPr>
          <p:cNvPr id="4" name="Date Placeholder 3"/>
          <p:cNvSpPr>
            <a:spLocks noGrp="1"/>
          </p:cNvSpPr>
          <p:nvPr>
            <p:ph type="dt" sz="half" idx="10"/>
          </p:nvPr>
        </p:nvSpPr>
        <p:spPr/>
        <p:txBody>
          <a:bodyPr/>
          <a:lstStyle/>
          <a:p>
            <a:fld id="{89FB0478-2FE4-4B9B-8609-1C4B47569FC6}"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5</a:t>
            </a:fld>
            <a:endParaRPr lang="en-US"/>
          </a:p>
        </p:txBody>
      </p:sp>
      <p:pic>
        <p:nvPicPr>
          <p:cNvPr id="9" name="Picture 8" descr="Káº¿t quáº£ hÃ¬nh áº£nh cho art gallery problem camera"/>
          <p:cNvPicPr/>
          <p:nvPr/>
        </p:nvPicPr>
        <p:blipFill>
          <a:blip r:embed="rId2">
            <a:extLst>
              <a:ext uri="{28A0092B-C50C-407E-A947-70E740481C1C}">
                <a14:useLocalDpi xmlns:a14="http://schemas.microsoft.com/office/drawing/2010/main" val="0"/>
              </a:ext>
            </a:extLst>
          </a:blip>
          <a:srcRect/>
          <a:stretch>
            <a:fillRect/>
          </a:stretch>
        </p:blipFill>
        <p:spPr bwMode="auto">
          <a:xfrm>
            <a:off x="3222307" y="3573016"/>
            <a:ext cx="3060383" cy="2428875"/>
          </a:xfrm>
          <a:prstGeom prst="rect">
            <a:avLst/>
          </a:prstGeom>
          <a:noFill/>
          <a:ln>
            <a:noFill/>
          </a:ln>
        </p:spPr>
      </p:pic>
    </p:spTree>
    <p:extLst>
      <p:ext uri="{BB962C8B-B14F-4D97-AF65-F5344CB8AC3E}">
        <p14:creationId xmlns:p14="http://schemas.microsoft.com/office/powerpoint/2010/main" val="266550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p:sp>
        <p:nvSpPr>
          <p:cNvPr id="4" name="Date Placeholder 3"/>
          <p:cNvSpPr>
            <a:spLocks noGrp="1"/>
          </p:cNvSpPr>
          <p:nvPr>
            <p:ph type="dt" sz="half" idx="10"/>
          </p:nvPr>
        </p:nvSpPr>
        <p:spPr/>
        <p:txBody>
          <a:bodyPr/>
          <a:lstStyle/>
          <a:p>
            <a:fld id="{89FB0478-2FE4-4B9B-8609-1C4B47569FC6}"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6</a:t>
            </a:fld>
            <a:endParaRPr lang="en-US"/>
          </a:p>
        </p:txBody>
      </p:sp>
      <p:sp>
        <p:nvSpPr>
          <p:cNvPr id="3" name="Content Placeholder 2"/>
          <p:cNvSpPr>
            <a:spLocks noGrp="1"/>
          </p:cNvSpPr>
          <p:nvPr>
            <p:ph idx="1"/>
          </p:nvPr>
        </p:nvSpPr>
        <p:spPr>
          <a:xfrm>
            <a:off x="502920" y="1556792"/>
            <a:ext cx="8183880" cy="4464496"/>
          </a:xfrm>
        </p:spPr>
        <p:txBody>
          <a:bodyPr>
            <a:normAutofit/>
          </a:bodyPr>
          <a:lstStyle/>
          <a:p>
            <a:pPr algn="just"/>
            <a:r>
              <a:rPr lang="en-US" sz="2400"/>
              <a:t>Triangulation P</a:t>
            </a:r>
            <a:r>
              <a:rPr lang="en-US" sz="2400" smtClean="0"/>
              <a:t>olygon: tam giác phân đa giác bởi 1 tập tối đa các đường chéo không giao nhau</a:t>
            </a:r>
          </a:p>
          <a:p>
            <a:pPr algn="just"/>
            <a:r>
              <a:rPr lang="en-US" sz="2400" smtClean="0"/>
              <a:t>Đường chéo: đoạn nối 2 đỉnh của P và nằm bên trong P</a:t>
            </a:r>
          </a:p>
          <a:p>
            <a:pPr algn="just"/>
            <a:r>
              <a:rPr lang="en-US" sz="2400" smtClean="0"/>
              <a:t>Phép tam giác phân không phải là duy nhất.</a:t>
            </a:r>
            <a:endParaRPr lang="en-US" sz="2400"/>
          </a:p>
        </p:txBody>
      </p:sp>
      <p:pic>
        <p:nvPicPr>
          <p:cNvPr id="9" name="Content Placeholder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3768" y="4437112"/>
            <a:ext cx="4527943" cy="1399447"/>
          </a:xfrm>
          <a:prstGeom prst="rect">
            <a:avLst/>
          </a:prstGeom>
        </p:spPr>
      </p:pic>
    </p:spTree>
    <p:extLst>
      <p:ext uri="{BB962C8B-B14F-4D97-AF65-F5344CB8AC3E}">
        <p14:creationId xmlns:p14="http://schemas.microsoft.com/office/powerpoint/2010/main" val="2263941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p:sp>
        <p:nvSpPr>
          <p:cNvPr id="4" name="Date Placeholder 3"/>
          <p:cNvSpPr>
            <a:spLocks noGrp="1"/>
          </p:cNvSpPr>
          <p:nvPr>
            <p:ph type="dt" sz="half" idx="10"/>
          </p:nvPr>
        </p:nvSpPr>
        <p:spPr/>
        <p:txBody>
          <a:bodyPr/>
          <a:lstStyle/>
          <a:p>
            <a:fld id="{89FB0478-2FE4-4B9B-8609-1C4B47569FC6}"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7</a:t>
            </a:fld>
            <a:endParaRPr lang="en-US"/>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492576" y="1628800"/>
                <a:ext cx="8183880" cy="4320480"/>
              </a:xfrm>
            </p:spPr>
            <p:txBody>
              <a:bodyPr>
                <a:normAutofit/>
              </a:bodyPr>
              <a:lstStyle/>
              <a:p>
                <a:pPr marL="285750" indent="-285750" algn="just">
                  <a:buFont typeface="Courier New" pitchFamily="49" charset="0"/>
                  <a:buChar char="o"/>
                </a:pPr>
                <a:r>
                  <a:rPr lang="en-US" sz="1800" smtClean="0"/>
                  <a:t>Triangulation Simple Polygon (P) n đỉnh gồm đúng n-2 tam giác</a:t>
                </a:r>
              </a:p>
              <a:p>
                <a:pPr marL="285750" indent="-285750" algn="just">
                  <a:buFont typeface="Courier New" pitchFamily="49" charset="0"/>
                  <a:buChar char="o"/>
                </a:pPr>
                <a:r>
                  <a:rPr lang="en-US" sz="1800"/>
                  <a:t>Chứng minh:</a:t>
                </a:r>
              </a:p>
              <a:p>
                <a:pPr marL="742950" lvl="1" indent="-285750" algn="just">
                  <a:buFont typeface="Courier New" pitchFamily="49" charset="0"/>
                  <a:buChar char="o"/>
                </a:pPr>
                <a:r>
                  <a:rPr lang="en-US" sz="1800"/>
                  <a:t>Bước cơ sở: n=3 ta có n-2=1 </a:t>
                </a:r>
                <a14:m>
                  <m:oMath xmlns:m="http://schemas.openxmlformats.org/officeDocument/2006/math">
                    <m:r>
                      <a:rPr lang="en-US" sz="1800" i="1" smtClean="0">
                        <a:latin typeface="Cambria Math"/>
                        <a:ea typeface="Cambria Math"/>
                      </a:rPr>
                      <m:t>∆</m:t>
                    </m:r>
                  </m:oMath>
                </a14:m>
                <a:r>
                  <a:rPr lang="en-US" sz="1800" smtClean="0"/>
                  <a:t> </a:t>
                </a:r>
                <a14:m>
                  <m:oMath xmlns:m="http://schemas.openxmlformats.org/officeDocument/2006/math">
                    <m:r>
                      <a:rPr lang="en-US" sz="1800" i="1">
                        <a:latin typeface="Cambria Math"/>
                        <a:ea typeface="Cambria Math"/>
                      </a:rPr>
                      <m:t>→</m:t>
                    </m:r>
                  </m:oMath>
                </a14:m>
                <a:r>
                  <a:rPr lang="en-US" sz="1800"/>
                  <a:t> luôn đúng</a:t>
                </a:r>
              </a:p>
              <a:p>
                <a:pPr marL="742950" lvl="1" indent="-285750" algn="just">
                  <a:buFont typeface="Courier New" pitchFamily="49" charset="0"/>
                  <a:buChar char="o"/>
                </a:pPr>
                <a:r>
                  <a:rPr lang="en-US" sz="1800" smtClean="0"/>
                  <a:t>Bước quy nạp: n &gt; 3, giả sử định lý đúng </a:t>
                </a:r>
                <a14:m>
                  <m:oMath xmlns:m="http://schemas.openxmlformats.org/officeDocument/2006/math">
                    <m:r>
                      <a:rPr lang="en-US" sz="1800" i="1" smtClean="0">
                        <a:latin typeface="Cambria Math"/>
                        <a:ea typeface="Cambria Math"/>
                      </a:rPr>
                      <m:t>∀</m:t>
                    </m:r>
                  </m:oMath>
                </a14:m>
                <a:r>
                  <a:rPr lang="en-US" sz="1800" smtClean="0"/>
                  <a:t> m &lt; n</a:t>
                </a:r>
              </a:p>
              <a:p>
                <a:pPr marL="980694" lvl="2" indent="-285750" algn="just">
                  <a:buFont typeface="Courier New" pitchFamily="49" charset="0"/>
                  <a:buChar char="o"/>
                </a:pPr>
                <a:r>
                  <a:rPr lang="en-US" sz="1600" smtClean="0"/>
                  <a:t>CM tồn tại đường chéo</a:t>
                </a:r>
              </a:p>
              <a:p>
                <a:pPr marL="1218438" lvl="3" indent="-285750" algn="just">
                  <a:buFont typeface="Courier New" pitchFamily="49" charset="0"/>
                  <a:buChar char="o"/>
                </a:pPr>
                <a:r>
                  <a:rPr lang="en-US" sz="1600" smtClean="0"/>
                  <a:t>v là đỉnh trái nhất của P</a:t>
                </a:r>
              </a:p>
              <a:p>
                <a:pPr marL="1218438" lvl="3" indent="-285750" algn="just">
                  <a:buFont typeface="Courier New" pitchFamily="49" charset="0"/>
                  <a:buChar char="o"/>
                </a:pPr>
                <a:r>
                  <a:rPr lang="en-US" sz="1600"/>
                  <a:t>u</a:t>
                </a:r>
                <a:r>
                  <a:rPr lang="en-US" sz="1600" smtClean="0"/>
                  <a:t> và w là 2 đỉnh lân cận của v</a:t>
                </a:r>
              </a:p>
              <a:p>
                <a:pPr marL="1218438" lvl="3" indent="-285750" algn="just">
                  <a:buFont typeface="Courier New" pitchFamily="49" charset="0"/>
                  <a:buChar char="o"/>
                </a:pPr>
                <a:r>
                  <a:rPr lang="en-US" sz="1600"/>
                  <a:t>n</a:t>
                </a:r>
                <a:r>
                  <a:rPr lang="en-US" sz="1600" smtClean="0"/>
                  <a:t>ếu đoạn uw nằm bên trong P</a:t>
                </a:r>
              </a:p>
              <a:p>
                <a:pPr marL="694944" lvl="2" indent="0" algn="just">
                  <a:buNone/>
                </a:pPr>
                <a:r>
                  <a:rPr lang="en-US" sz="1600"/>
                  <a:t>	 </a:t>
                </a:r>
                <a:r>
                  <a:rPr lang="en-US" sz="1600" smtClean="0"/>
                  <a:t>	thì uw là 1 đường chéo</a:t>
                </a:r>
              </a:p>
              <a:p>
                <a:pPr marL="980694" lvl="2" indent="-285750" algn="just">
                  <a:buFont typeface="Courier New" pitchFamily="49" charset="0"/>
                  <a:buChar char="o"/>
                </a:pPr>
                <a:r>
                  <a:rPr lang="en-US" sz="1600" smtClean="0"/>
                  <a:t>Nếu uw không nằm trong P</a:t>
                </a:r>
              </a:p>
              <a:p>
                <a:pPr marL="1218438" lvl="3" indent="-285750" algn="just">
                  <a:buFont typeface="Courier New" pitchFamily="49" charset="0"/>
                  <a:buChar char="o"/>
                </a:pPr>
                <a:r>
                  <a:rPr lang="en-US" sz="1600"/>
                  <a:t>v</a:t>
                </a:r>
                <a:r>
                  <a:rPr lang="en-US" sz="1600" smtClean="0"/>
                  <a:t>’ là đỉnh xa nhất từ uw và nằm trong </a:t>
                </a:r>
                <a14:m>
                  <m:oMath xmlns:m="http://schemas.openxmlformats.org/officeDocument/2006/math">
                    <m:r>
                      <m:rPr>
                        <m:sty m:val="p"/>
                      </m:rPr>
                      <a:rPr lang="en-US" sz="1600">
                        <a:latin typeface="Cambria Math"/>
                      </a:rPr>
                      <m:t>Δ</m:t>
                    </m:r>
                  </m:oMath>
                </a14:m>
                <a:r>
                  <a:rPr lang="en-US" sz="1600"/>
                  <a:t> </a:t>
                </a:r>
                <a:r>
                  <a:rPr lang="en-US" sz="1600" smtClean="0"/>
                  <a:t>uvw</a:t>
                </a:r>
              </a:p>
              <a:p>
                <a:pPr marL="1218438" lvl="3" indent="-285750" algn="just">
                  <a:buFont typeface="Courier New" pitchFamily="49" charset="0"/>
                  <a:buChar char="o"/>
                </a:pPr>
                <a:r>
                  <a:rPr lang="en-US" sz="1600" smtClean="0"/>
                  <a:t>đoạn vv’ không thể cắt bất cứ cạnh nào khác của đa giác P</a:t>
                </a:r>
              </a:p>
              <a:p>
                <a:pPr marL="932688" lvl="3" indent="0" algn="just">
                  <a:buNone/>
                </a:pPr>
                <a:r>
                  <a:rPr lang="en-US" sz="1600" smtClean="0">
                    <a:ea typeface="Cambria Math"/>
                  </a:rPr>
                  <a:t>	</a:t>
                </a:r>
                <a14:m>
                  <m:oMath xmlns:m="http://schemas.openxmlformats.org/officeDocument/2006/math">
                    <m:r>
                      <a:rPr lang="en-US" sz="1600" i="1" smtClean="0">
                        <a:latin typeface="Cambria Math"/>
                        <a:ea typeface="Cambria Math"/>
                      </a:rPr>
                      <m:t>→</m:t>
                    </m:r>
                  </m:oMath>
                </a14:m>
                <a:r>
                  <a:rPr lang="en-US" sz="1600" smtClean="0"/>
                  <a:t> vv’ là 1 đường chéo</a:t>
                </a:r>
              </a:p>
              <a:p>
                <a:pPr marL="1218438" lvl="3" indent="-285750" algn="just">
                  <a:buFont typeface="Courier New" pitchFamily="49" charset="0"/>
                  <a:buChar char="o"/>
                </a:pPr>
                <a:r>
                  <a:rPr lang="en-US" sz="1600" smtClean="0"/>
                  <a:t>Do đó luôn tồn tại đường chéo của đa giác P.</a:t>
                </a:r>
              </a:p>
              <a:p>
                <a:pPr marL="1218438" lvl="3" indent="-285750" algn="just">
                  <a:buFont typeface="Courier New" pitchFamily="49" charset="0"/>
                  <a:buChar char="o"/>
                </a:pPr>
                <a:endParaRPr lang="en-US" sz="1500" smtClean="0"/>
              </a:p>
              <a:p>
                <a:pPr marL="1218438" lvl="3" indent="-285750" algn="just">
                  <a:buFont typeface="Courier New" pitchFamily="49" charset="0"/>
                  <a:buChar char="o"/>
                </a:pPr>
                <a:endParaRPr lang="en-US" sz="150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492576" y="1628800"/>
                <a:ext cx="8183880" cy="4320480"/>
              </a:xfrm>
              <a:blipFill rotWithShape="1">
                <a:blip r:embed="rId2"/>
                <a:stretch>
                  <a:fillRect/>
                </a:stretch>
              </a:blipFill>
            </p:spPr>
            <p:txBody>
              <a:bodyPr/>
              <a:lstStyle/>
              <a:p>
                <a:r>
                  <a:rPr lang="en-US">
                    <a:noFill/>
                  </a:rPr>
                  <a:t> </a:t>
                </a:r>
              </a:p>
            </p:txBody>
          </p:sp>
        </mc:Fallback>
      </mc:AlternateContent>
      <p:pic>
        <p:nvPicPr>
          <p:cNvPr id="11" name="Picture 10" descr="http://groups.csail.mit.edu/graphics/classes/6.838/F01/lectures/PolygonTriangulation/diagonal2.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7038" y="2968388"/>
            <a:ext cx="1795272" cy="1516380"/>
          </a:xfrm>
          <a:prstGeom prst="rect">
            <a:avLst/>
          </a:prstGeom>
          <a:noFill/>
          <a:ln>
            <a:noFill/>
          </a:ln>
        </p:spPr>
      </p:pic>
      <p:pic>
        <p:nvPicPr>
          <p:cNvPr id="12" name="Picture 11" descr="http://groups.csail.mit.edu/graphics/classes/6.838/F01/lectures/PolygonTriangulation/diagonal3.gif"/>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6256" y="2968388"/>
            <a:ext cx="1795272" cy="1516380"/>
          </a:xfrm>
          <a:prstGeom prst="rect">
            <a:avLst/>
          </a:prstGeom>
          <a:noFill/>
          <a:ln>
            <a:noFill/>
          </a:ln>
        </p:spPr>
      </p:pic>
    </p:spTree>
    <p:extLst>
      <p:ext uri="{BB962C8B-B14F-4D97-AF65-F5344CB8AC3E}">
        <p14:creationId xmlns:p14="http://schemas.microsoft.com/office/powerpoint/2010/main" val="2139020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772816"/>
                <a:ext cx="8183880" cy="4187952"/>
              </a:xfrm>
            </p:spPr>
            <p:txBody>
              <a:bodyPr>
                <a:normAutofit/>
              </a:bodyPr>
              <a:lstStyle/>
              <a:p>
                <a:pPr algn="just"/>
                <a:r>
                  <a:rPr lang="en-US" sz="2000" smtClean="0"/>
                  <a:t>Đường chéo chia P thành các đa giác </a:t>
                </a:r>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1</m:t>
                        </m:r>
                      </m:sub>
                    </m:sSub>
                  </m:oMath>
                </a14:m>
                <a:r>
                  <a:rPr lang="en-US" sz="2000" smtClean="0"/>
                  <a:t>(</a:t>
                </a:r>
                <a14:m>
                  <m:oMath xmlns:m="http://schemas.openxmlformats.org/officeDocument/2006/math">
                    <m:sSub>
                      <m:sSubPr>
                        <m:ctrlPr>
                          <a:rPr lang="en-US" sz="2000" i="1" smtClean="0">
                            <a:latin typeface="Cambria Math"/>
                          </a:rPr>
                        </m:ctrlPr>
                      </m:sSubPr>
                      <m:e>
                        <m:r>
                          <a:rPr lang="en-US" sz="2000" b="0" i="1" smtClean="0">
                            <a:latin typeface="Cambria Math"/>
                          </a:rPr>
                          <m:t>𝑚</m:t>
                        </m:r>
                      </m:e>
                      <m:sub>
                        <m:r>
                          <a:rPr lang="en-US" sz="2000" b="0" i="1" smtClean="0">
                            <a:latin typeface="Cambria Math"/>
                          </a:rPr>
                          <m:t>1</m:t>
                        </m:r>
                      </m:sub>
                    </m:sSub>
                  </m:oMath>
                </a14:m>
                <a:r>
                  <a:rPr lang="en-US" sz="2000" smtClean="0"/>
                  <a:t> đỉnh) và </a:t>
                </a:r>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2</m:t>
                        </m:r>
                      </m:sub>
                    </m:sSub>
                  </m:oMath>
                </a14:m>
                <a:r>
                  <a:rPr lang="en-US" sz="2000" smtClean="0"/>
                  <a:t> (</a:t>
                </a:r>
                <a14:m>
                  <m:oMath xmlns:m="http://schemas.openxmlformats.org/officeDocument/2006/math">
                    <m:sSub>
                      <m:sSubPr>
                        <m:ctrlPr>
                          <a:rPr lang="en-US" sz="2000" i="1" smtClean="0">
                            <a:latin typeface="Cambria Math"/>
                          </a:rPr>
                        </m:ctrlPr>
                      </m:sSubPr>
                      <m:e>
                        <m:r>
                          <a:rPr lang="en-US" sz="2000" b="0" i="1" smtClean="0">
                            <a:latin typeface="Cambria Math"/>
                          </a:rPr>
                          <m:t>𝑚</m:t>
                        </m:r>
                      </m:e>
                      <m:sub>
                        <m:r>
                          <a:rPr lang="en-US" sz="2000" b="0" i="1" smtClean="0">
                            <a:latin typeface="Cambria Math"/>
                          </a:rPr>
                          <m:t>2</m:t>
                        </m:r>
                      </m:sub>
                    </m:sSub>
                  </m:oMath>
                </a14:m>
                <a:r>
                  <a:rPr lang="en-US" sz="2000" smtClean="0"/>
                  <a:t> đỉnh)</a:t>
                </a:r>
              </a:p>
              <a:p>
                <a:pPr lvl="0" algn="just"/>
                <a14:m>
                  <m:oMath xmlns:m="http://schemas.openxmlformats.org/officeDocument/2006/math">
                    <m:sSub>
                      <m:sSubPr>
                        <m:ctrlPr>
                          <a:rPr lang="en-US" sz="2000" i="1" smtClean="0">
                            <a:latin typeface="Cambria Math"/>
                          </a:rPr>
                        </m:ctrlPr>
                      </m:sSubPr>
                      <m:e>
                        <m:r>
                          <a:rPr lang="en-US" sz="2000" b="0" i="1" smtClean="0">
                            <a:latin typeface="Cambria Math"/>
                          </a:rPr>
                          <m:t>𝑚</m:t>
                        </m:r>
                      </m:e>
                      <m:sub>
                        <m:r>
                          <a:rPr lang="en-US" sz="2000" b="0" i="1" smtClean="0">
                            <a:latin typeface="Cambria Math"/>
                          </a:rPr>
                          <m:t>1</m:t>
                        </m:r>
                      </m:sub>
                    </m:sSub>
                  </m:oMath>
                </a14:m>
                <a:r>
                  <a:rPr lang="en-US" sz="2000" smtClean="0"/>
                  <a:t>, </a:t>
                </a:r>
                <a14:m>
                  <m:oMath xmlns:m="http://schemas.openxmlformats.org/officeDocument/2006/math">
                    <m:sSub>
                      <m:sSubPr>
                        <m:ctrlPr>
                          <a:rPr lang="en-US" sz="2000" i="1">
                            <a:latin typeface="Cambria Math"/>
                          </a:rPr>
                        </m:ctrlPr>
                      </m:sSubPr>
                      <m:e>
                        <m:r>
                          <a:rPr lang="en-US" sz="2000" i="1">
                            <a:latin typeface="Cambria Math"/>
                          </a:rPr>
                          <m:t>𝑚</m:t>
                        </m:r>
                      </m:e>
                      <m:sub>
                        <m:r>
                          <a:rPr lang="en-US" sz="2000" b="0" i="1" smtClean="0">
                            <a:latin typeface="Cambria Math"/>
                          </a:rPr>
                          <m:t>2</m:t>
                        </m:r>
                      </m:sub>
                    </m:sSub>
                  </m:oMath>
                </a14:m>
                <a:r>
                  <a:rPr lang="en-US" sz="2000" smtClean="0"/>
                  <a:t> &lt; n, do đó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1</m:t>
                        </m:r>
                      </m:sub>
                    </m:sSub>
                  </m:oMath>
                </a14:m>
                <a:r>
                  <a:rPr lang="en-US" sz="2000" smtClean="0"/>
                  <a:t>, </a:t>
                </a:r>
                <a14:m>
                  <m:oMath xmlns:m="http://schemas.openxmlformats.org/officeDocument/2006/math">
                    <m:sSub>
                      <m:sSubPr>
                        <m:ctrlPr>
                          <a:rPr lang="en-US" sz="2000" i="1">
                            <a:latin typeface="Cambria Math"/>
                          </a:rPr>
                        </m:ctrlPr>
                      </m:sSubPr>
                      <m:e>
                        <m:r>
                          <a:rPr lang="en-US" sz="2000" i="1">
                            <a:latin typeface="Cambria Math"/>
                          </a:rPr>
                          <m:t>𝑃</m:t>
                        </m:r>
                      </m:e>
                      <m:sub>
                        <m:r>
                          <a:rPr lang="en-US" sz="2000" b="0" i="1" smtClean="0">
                            <a:latin typeface="Cambria Math"/>
                          </a:rPr>
                          <m:t>2</m:t>
                        </m:r>
                      </m:sub>
                    </m:sSub>
                  </m:oMath>
                </a14:m>
                <a:r>
                  <a:rPr lang="en-US" sz="2000" smtClean="0"/>
                  <a:t> đều có thể được </a:t>
                </a:r>
                <a:r>
                  <a:rPr lang="en-US" sz="2000"/>
                  <a:t>“triangulated</a:t>
                </a:r>
                <a:r>
                  <a:rPr lang="en-US" sz="2000" smtClean="0"/>
                  <a:t>” </a:t>
                </a:r>
                <a14:m>
                  <m:oMath xmlns:m="http://schemas.openxmlformats.org/officeDocument/2006/math">
                    <m:r>
                      <a:rPr lang="en-US" sz="2000" i="1" smtClean="0">
                        <a:latin typeface="Cambria Math"/>
                        <a:ea typeface="Cambria Math"/>
                      </a:rPr>
                      <m:t>→</m:t>
                    </m:r>
                  </m:oMath>
                </a14:m>
                <a:r>
                  <a:rPr lang="en-US" sz="2000" smtClean="0"/>
                  <a:t> P cũng có thể được </a:t>
                </a:r>
                <a:r>
                  <a:rPr lang="en-US" sz="2000"/>
                  <a:t>“triangulated” </a:t>
                </a:r>
              </a:p>
              <a:p>
                <a:pPr algn="just"/>
                <a14:m>
                  <m:oMath xmlns:m="http://schemas.openxmlformats.org/officeDocument/2006/math">
                    <m:sSub>
                      <m:sSubPr>
                        <m:ctrlPr>
                          <a:rPr lang="en-US" sz="2000" i="1">
                            <a:latin typeface="Cambria Math"/>
                          </a:rPr>
                        </m:ctrlPr>
                      </m:sSubPr>
                      <m:e>
                        <m:r>
                          <a:rPr lang="en-US" sz="2000" i="1">
                            <a:latin typeface="Cambria Math"/>
                          </a:rPr>
                          <m:t>𝑚</m:t>
                        </m:r>
                      </m:e>
                      <m:sub>
                        <m:r>
                          <a:rPr lang="en-US" sz="2000" i="1">
                            <a:latin typeface="Cambria Math"/>
                          </a:rPr>
                          <m:t>1</m:t>
                        </m:r>
                      </m:sub>
                    </m:sSub>
                  </m:oMath>
                </a14:m>
                <a:r>
                  <a:rPr lang="en-US" sz="2000" smtClean="0"/>
                  <a:t> + </a:t>
                </a:r>
                <a14:m>
                  <m:oMath xmlns:m="http://schemas.openxmlformats.org/officeDocument/2006/math">
                    <m:sSub>
                      <m:sSubPr>
                        <m:ctrlPr>
                          <a:rPr lang="en-US" sz="2000" i="1">
                            <a:latin typeface="Cambria Math"/>
                          </a:rPr>
                        </m:ctrlPr>
                      </m:sSubPr>
                      <m:e>
                        <m:r>
                          <a:rPr lang="en-US" sz="2000" i="1">
                            <a:latin typeface="Cambria Math"/>
                          </a:rPr>
                          <m:t>𝑚</m:t>
                        </m:r>
                      </m:e>
                      <m:sub>
                        <m:r>
                          <a:rPr lang="en-US" sz="2000" i="1">
                            <a:latin typeface="Cambria Math"/>
                          </a:rPr>
                          <m:t>2</m:t>
                        </m:r>
                      </m:sub>
                    </m:sSub>
                  </m:oMath>
                </a14:m>
                <a:r>
                  <a:rPr lang="en-US" sz="2000" smtClean="0"/>
                  <a:t> = n + 2 (vì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1</m:t>
                        </m:r>
                      </m:sub>
                    </m:sSub>
                  </m:oMath>
                </a14:m>
                <a:r>
                  <a:rPr lang="en-US" sz="2000"/>
                  <a:t>, </a:t>
                </a:r>
                <a14:m>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2</m:t>
                        </m:r>
                      </m:sub>
                    </m:sSub>
                  </m:oMath>
                </a14:m>
                <a:r>
                  <a:rPr lang="en-US" sz="2000"/>
                  <a:t> </a:t>
                </a:r>
                <a:r>
                  <a:rPr lang="en-US" sz="2000" smtClean="0"/>
                  <a:t> chung 2 đỉnh)</a:t>
                </a:r>
              </a:p>
              <a:p>
                <a:pPr algn="just"/>
                <a:r>
                  <a:rPr lang="en-US" sz="2000"/>
                  <a:t>B</a:t>
                </a:r>
                <a:r>
                  <a:rPr lang="en-US" sz="2000" smtClean="0"/>
                  <a:t>ằng quy nạp, mọi tam giác phân đa giác </a:t>
                </a:r>
                <a14:m>
                  <m:oMath xmlns:m="http://schemas.openxmlformats.org/officeDocument/2006/math">
                    <m:sSub>
                      <m:sSubPr>
                        <m:ctrlPr>
                          <a:rPr lang="en-US" sz="2000" i="1" smtClean="0">
                            <a:latin typeface="Cambria Math"/>
                          </a:rPr>
                        </m:ctrlPr>
                      </m:sSubPr>
                      <m:e>
                        <m:r>
                          <a:rPr lang="en-US" sz="2000" b="0" i="1" smtClean="0">
                            <a:latin typeface="Cambria Math"/>
                          </a:rPr>
                          <m:t>𝑃</m:t>
                        </m:r>
                      </m:e>
                      <m:sub>
                        <m:r>
                          <a:rPr lang="en-US" sz="2000" b="0" i="1" smtClean="0">
                            <a:latin typeface="Cambria Math"/>
                          </a:rPr>
                          <m:t>𝑖</m:t>
                        </m:r>
                      </m:sub>
                    </m:sSub>
                  </m:oMath>
                </a14:m>
                <a:r>
                  <a:rPr lang="en-US" sz="2000" smtClean="0"/>
                  <a:t> đều gồm </a:t>
                </a:r>
                <a14:m>
                  <m:oMath xmlns:m="http://schemas.openxmlformats.org/officeDocument/2006/math">
                    <m:sSub>
                      <m:sSubPr>
                        <m:ctrlPr>
                          <a:rPr lang="en-US" sz="2000" i="1" smtClean="0">
                            <a:latin typeface="Cambria Math"/>
                          </a:rPr>
                        </m:ctrlPr>
                      </m:sSubPr>
                      <m:e>
                        <m:r>
                          <a:rPr lang="en-US" sz="2000" b="0" i="1" smtClean="0">
                            <a:latin typeface="Cambria Math"/>
                          </a:rPr>
                          <m:t>𝑚</m:t>
                        </m:r>
                      </m:e>
                      <m:sub>
                        <m:r>
                          <a:rPr lang="en-US" sz="2000" b="0" i="1" smtClean="0">
                            <a:latin typeface="Cambria Math"/>
                          </a:rPr>
                          <m:t>𝑖</m:t>
                        </m:r>
                      </m:sub>
                    </m:sSub>
                  </m:oMath>
                </a14:m>
                <a:r>
                  <a:rPr lang="en-US" sz="2000" smtClean="0"/>
                  <a:t> - 2 </a:t>
                </a:r>
                <a14:m>
                  <m:oMath xmlns:m="http://schemas.openxmlformats.org/officeDocument/2006/math">
                    <m:r>
                      <a:rPr lang="en-US" sz="2000" i="1" smtClean="0">
                        <a:latin typeface="Cambria Math"/>
                        <a:ea typeface="Cambria Math"/>
                      </a:rPr>
                      <m:t>∆</m:t>
                    </m:r>
                  </m:oMath>
                </a14:m>
                <a:endParaRPr lang="en-US" sz="2000" smtClean="0"/>
              </a:p>
              <a:p>
                <a:pPr algn="just"/>
                <a:r>
                  <a:rPr lang="en-US" sz="2000" smtClean="0"/>
                  <a:t>Mọi tam giác phân đa giác P đều gồm </a:t>
                </a:r>
                <a:r>
                  <a:rPr lang="en-US" sz="2000"/>
                  <a:t>(</a:t>
                </a:r>
                <a14:m>
                  <m:oMath xmlns:m="http://schemas.openxmlformats.org/officeDocument/2006/math">
                    <m:sSub>
                      <m:sSubPr>
                        <m:ctrlPr>
                          <a:rPr lang="en-US" sz="2000" i="1">
                            <a:latin typeface="Cambria Math"/>
                          </a:rPr>
                        </m:ctrlPr>
                      </m:sSubPr>
                      <m:e>
                        <m:r>
                          <a:rPr lang="en-US" sz="2000" i="1">
                            <a:latin typeface="Cambria Math"/>
                          </a:rPr>
                          <m:t>𝑚</m:t>
                        </m:r>
                      </m:e>
                      <m:sub>
                        <m:r>
                          <a:rPr lang="en-US" sz="2000" i="1">
                            <a:latin typeface="Cambria Math"/>
                          </a:rPr>
                          <m:t>1</m:t>
                        </m:r>
                      </m:sub>
                    </m:sSub>
                  </m:oMath>
                </a14:m>
                <a:r>
                  <a:rPr lang="en-US" sz="2000"/>
                  <a:t>- 2) + (</a:t>
                </a:r>
                <a14:m>
                  <m:oMath xmlns:m="http://schemas.openxmlformats.org/officeDocument/2006/math">
                    <m:sSub>
                      <m:sSubPr>
                        <m:ctrlPr>
                          <a:rPr lang="en-US" sz="2000" i="1">
                            <a:latin typeface="Cambria Math"/>
                          </a:rPr>
                        </m:ctrlPr>
                      </m:sSubPr>
                      <m:e>
                        <m:r>
                          <a:rPr lang="en-US" sz="2000" i="1">
                            <a:latin typeface="Cambria Math"/>
                          </a:rPr>
                          <m:t>𝑚</m:t>
                        </m:r>
                      </m:e>
                      <m:sub>
                        <m:r>
                          <a:rPr lang="en-US" sz="2000" i="1">
                            <a:latin typeface="Cambria Math"/>
                          </a:rPr>
                          <m:t>2</m:t>
                        </m:r>
                      </m:sub>
                    </m:sSub>
                  </m:oMath>
                </a14:m>
                <a:r>
                  <a:rPr lang="en-US" sz="2000"/>
                  <a:t> - 2) = n - 2 </a:t>
                </a:r>
                <a14:m>
                  <m:oMath xmlns:m="http://schemas.openxmlformats.org/officeDocument/2006/math">
                    <m:r>
                      <a:rPr lang="en-US" sz="2000" i="1">
                        <a:latin typeface="Cambria Math"/>
                        <a:ea typeface="Cambria Math"/>
                      </a:rPr>
                      <m:t>∆</m:t>
                    </m:r>
                  </m:oMath>
                </a14:m>
                <a:endParaRPr lang="en-US" sz="2000" smtClean="0">
                  <a:ea typeface="Cambria Math"/>
                </a:endParaRPr>
              </a:p>
              <a:p>
                <a:pPr algn="just"/>
                <a:r>
                  <a:rPr lang="en-US" sz="2000" smtClean="0"/>
                  <a:t>Thời gian tính là O(</a:t>
                </a:r>
                <a14:m>
                  <m:oMath xmlns:m="http://schemas.openxmlformats.org/officeDocument/2006/math">
                    <m:sSup>
                      <m:sSupPr>
                        <m:ctrlPr>
                          <a:rPr lang="en-US" sz="2000" i="1">
                            <a:latin typeface="Cambria Math"/>
                          </a:rPr>
                        </m:ctrlPr>
                      </m:sSupPr>
                      <m:e>
                        <m:r>
                          <a:rPr lang="en-US" sz="2000" i="1">
                            <a:latin typeface="Cambria Math"/>
                          </a:rPr>
                          <m:t>𝑛</m:t>
                        </m:r>
                      </m:e>
                      <m:sup>
                        <m:r>
                          <a:rPr lang="en-US" sz="2000" i="1">
                            <a:latin typeface="Cambria Math"/>
                          </a:rPr>
                          <m:t>2</m:t>
                        </m:r>
                      </m:sup>
                    </m:sSup>
                  </m:oMath>
                </a14:m>
                <a:r>
                  <a:rPr lang="en-US" sz="2000" smtClean="0"/>
                  <a:t>).</a:t>
                </a:r>
              </a:p>
              <a:p>
                <a:pPr algn="just"/>
                <a:endParaRPr lang="en-US" sz="1800" smtClean="0"/>
              </a:p>
              <a:p>
                <a:pPr algn="just"/>
                <a:endParaRPr lang="en-US" sz="1800"/>
              </a:p>
              <a:p>
                <a:pPr algn="just"/>
                <a:endParaRPr lang="en-US"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772816"/>
                <a:ext cx="8183880" cy="4187952"/>
              </a:xfrm>
              <a:blipFill rotWithShape="1">
                <a:blip r:embed="rId2"/>
                <a:stretch>
                  <a:fillRect r="-7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8</a:t>
            </a:fld>
            <a:endParaRPr lang="en-US"/>
          </a:p>
        </p:txBody>
      </p:sp>
    </p:spTree>
    <p:extLst>
      <p:ext uri="{BB962C8B-B14F-4D97-AF65-F5344CB8AC3E}">
        <p14:creationId xmlns:p14="http://schemas.microsoft.com/office/powerpoint/2010/main" val="4234209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8680"/>
            <a:ext cx="8183880" cy="1051560"/>
          </a:xfrm>
        </p:spPr>
        <p:txBody>
          <a:bodyPr>
            <a:normAutofit/>
          </a:bodyPr>
          <a:lstStyle/>
          <a:p>
            <a:r>
              <a:rPr lang="en-US" sz="3200"/>
              <a:t>2. Guarding and Triangulations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772816"/>
                <a:ext cx="8183880" cy="4187952"/>
              </a:xfrm>
            </p:spPr>
            <p:txBody>
              <a:bodyPr>
                <a:normAutofit/>
              </a:bodyPr>
              <a:lstStyle/>
              <a:p>
                <a:pPr algn="just"/>
                <a:r>
                  <a:rPr lang="en-US" sz="2000" smtClean="0"/>
                  <a:t>Đặt camera</a:t>
                </a:r>
              </a:p>
              <a:p>
                <a:pPr marL="502920" lvl="2" indent="-265176" algn="just">
                  <a:buSzPct val="80000"/>
                  <a:buFont typeface="Wingdings 2"/>
                  <a:buChar char=""/>
                </a:pPr>
                <a:r>
                  <a:rPr lang="en-US" sz="2000"/>
                  <a:t>Trên mỗi tam giác: n-2 cameras</a:t>
                </a:r>
              </a:p>
              <a:p>
                <a:pPr marL="502920" lvl="2" indent="-265176" algn="just">
                  <a:buSzPct val="80000"/>
                  <a:buFont typeface="Wingdings 2"/>
                  <a:buChar char=""/>
                </a:pPr>
                <a:r>
                  <a:rPr lang="en-US" sz="2000"/>
                  <a:t>Trên đường chéo: n/2 camears</a:t>
                </a:r>
              </a:p>
              <a:p>
                <a:pPr marL="502920" lvl="2" indent="-265176" algn="just">
                  <a:buSzPct val="80000"/>
                  <a:buFont typeface="Wingdings 2"/>
                  <a:buChar char=""/>
                </a:pPr>
                <a:r>
                  <a:rPr lang="en-US" sz="2000"/>
                  <a:t>Ở đỉnh: </a:t>
                </a:r>
                <a14:m>
                  <m:oMath xmlns:m="http://schemas.openxmlformats.org/officeDocument/2006/math">
                    <m:d>
                      <m:dPr>
                        <m:begChr m:val="⌊"/>
                        <m:endChr m:val="⌋"/>
                        <m:ctrlPr>
                          <a:rPr lang="en-US" sz="2000" i="1">
                            <a:latin typeface="Cambria Math"/>
                          </a:rPr>
                        </m:ctrlPr>
                      </m:dPr>
                      <m:e>
                        <m:box>
                          <m:boxPr>
                            <m:ctrlPr>
                              <a:rPr lang="en-US" sz="2000" i="1">
                                <a:latin typeface="Cambria Math"/>
                              </a:rPr>
                            </m:ctrlPr>
                          </m:boxPr>
                          <m:e>
                            <m:argPr>
                              <m:argSz m:val="-1"/>
                            </m:argPr>
                            <m:f>
                              <m:fPr>
                                <m:ctrlPr>
                                  <a:rPr lang="en-US" sz="2000" i="1">
                                    <a:latin typeface="Cambria Math"/>
                                  </a:rPr>
                                </m:ctrlPr>
                              </m:fPr>
                              <m:num>
                                <m:r>
                                  <a:rPr lang="en-US" sz="2000" i="1">
                                    <a:latin typeface="Cambria Math"/>
                                  </a:rPr>
                                  <m:t>𝑛</m:t>
                                </m:r>
                              </m:num>
                              <m:den>
                                <m:r>
                                  <a:rPr lang="en-US" sz="2000" i="1">
                                    <a:latin typeface="Cambria Math"/>
                                  </a:rPr>
                                  <m:t>3</m:t>
                                </m:r>
                              </m:den>
                            </m:f>
                          </m:e>
                        </m:box>
                      </m:e>
                    </m:d>
                  </m:oMath>
                </a14:m>
                <a:r>
                  <a:rPr lang="en-US" sz="2000"/>
                  <a:t> camears</a:t>
                </a:r>
              </a:p>
              <a:p>
                <a:pPr algn="just"/>
                <a:r>
                  <a:rPr lang="en-US" sz="2000" smtClean="0"/>
                  <a:t>Chọn 1 tập con của tập đỉnh, sao cho mọi tam giác đều chứa ít nhất 1 đỉnh có màu là 1 trong 3 màu được chọn để tô đa giác</a:t>
                </a:r>
              </a:p>
              <a:p>
                <a:pPr algn="just"/>
                <a:r>
                  <a:rPr lang="en-US" sz="2000"/>
                  <a:t>C</a:t>
                </a:r>
                <a:r>
                  <a:rPr lang="en-US" sz="2000" smtClean="0"/>
                  <a:t>họn lớp màu nhỏ nhất để đặt camera.</a:t>
                </a:r>
              </a:p>
              <a:p>
                <a:pPr marL="502920" lvl="2" indent="-265176" algn="just">
                  <a:buSzPct val="80000"/>
                  <a:buFont typeface="Wingdings 2"/>
                  <a:buChar char=""/>
                </a:pPr>
                <a:endParaRPr lang="en-US" sz="20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772816"/>
                <a:ext cx="8183880" cy="4187952"/>
              </a:xfrm>
              <a:blipFill rotWithShape="1">
                <a:blip r:embed="rId2"/>
                <a:stretch>
                  <a:fillRect r="-7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989BB734-AF36-4110-B1DE-6DA37ECF1131}" type="datetime1">
              <a:rPr lang="en-US" smtClean="0"/>
              <a:t>5/12/2018</a:t>
            </a:fld>
            <a:endParaRPr lang="en-US"/>
          </a:p>
        </p:txBody>
      </p:sp>
      <p:sp>
        <p:nvSpPr>
          <p:cNvPr id="5" name="Footer Placeholder 4"/>
          <p:cNvSpPr>
            <a:spLocks noGrp="1"/>
          </p:cNvSpPr>
          <p:nvPr>
            <p:ph type="ftr" sz="quarter" idx="11"/>
          </p:nvPr>
        </p:nvSpPr>
        <p:spPr/>
        <p:txBody>
          <a:bodyPr/>
          <a:lstStyle/>
          <a:p>
            <a:r>
              <a:rPr lang="en-US" smtClean="0"/>
              <a:t>Group 10</a:t>
            </a:r>
            <a:endParaRPr lang="en-US"/>
          </a:p>
        </p:txBody>
      </p:sp>
      <p:sp>
        <p:nvSpPr>
          <p:cNvPr id="6" name="Slide Number Placeholder 5"/>
          <p:cNvSpPr>
            <a:spLocks noGrp="1"/>
          </p:cNvSpPr>
          <p:nvPr>
            <p:ph type="sldNum" sz="quarter" idx="12"/>
          </p:nvPr>
        </p:nvSpPr>
        <p:spPr/>
        <p:txBody>
          <a:bodyPr/>
          <a:lstStyle/>
          <a:p>
            <a:fld id="{A997E649-E715-4C6A-BFC6-43C6FEC1972C}" type="slidenum">
              <a:rPr lang="en-US" smtClean="0"/>
              <a:t>9</a:t>
            </a:fld>
            <a:endParaRPr lang="en-US"/>
          </a:p>
        </p:txBody>
      </p:sp>
      <p:pic>
        <p:nvPicPr>
          <p:cNvPr id="7" name="Picture 6" descr="http://groups.csail.mit.edu/graphics/classes/6.838/F01/lectures/PolygonTriangulation/3coloring.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627" y="4077072"/>
            <a:ext cx="2249805" cy="1616075"/>
          </a:xfrm>
          <a:prstGeom prst="rect">
            <a:avLst/>
          </a:prstGeom>
          <a:noFill/>
          <a:ln>
            <a:noFill/>
          </a:ln>
        </p:spPr>
      </p:pic>
    </p:spTree>
    <p:extLst>
      <p:ext uri="{BB962C8B-B14F-4D97-AF65-F5344CB8AC3E}">
        <p14:creationId xmlns:p14="http://schemas.microsoft.com/office/powerpoint/2010/main" val="1067770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579</TotalTime>
  <Words>1763</Words>
  <Application>Microsoft Office PowerPoint</Application>
  <PresentationFormat>On-screen Show (4:3)</PresentationFormat>
  <Paragraphs>303</Paragraphs>
  <Slides>26</Slides>
  <Notes>1</Notes>
  <HiddenSlides>0</HiddenSlides>
  <MMClips>1</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Aspect</vt:lpstr>
      <vt:lpstr> Computational Geometry Polygon Triangulation </vt:lpstr>
      <vt:lpstr>Nội dung</vt:lpstr>
      <vt:lpstr>1. Simple Polygon</vt:lpstr>
      <vt:lpstr>1. Simple Polygon</vt:lpstr>
      <vt:lpstr>2. Guarding and Triangulations</vt:lpstr>
      <vt:lpstr>2. Guarding and Triangulations</vt:lpstr>
      <vt:lpstr>2. Guarding and Triangulations</vt:lpstr>
      <vt:lpstr>2. Guarding and Triangulations</vt:lpstr>
      <vt:lpstr>2. Guarding and Triangulations</vt:lpstr>
      <vt:lpstr>2. Guarding and Triangulations</vt:lpstr>
      <vt:lpstr>2. Guarding and Triangulations</vt:lpstr>
      <vt:lpstr>3.1. Orientation Polygon</vt:lpstr>
      <vt:lpstr>3.1. Orientation Polygon</vt:lpstr>
      <vt:lpstr>3.1. Orientation Polygon</vt:lpstr>
      <vt:lpstr>3.1. Orientation Polygon</vt:lpstr>
      <vt:lpstr>3.2. Convex Vertice</vt:lpstr>
      <vt:lpstr>3.2. Convex Vertice</vt:lpstr>
      <vt:lpstr>3.3. Self-intersections Polygon</vt:lpstr>
      <vt:lpstr>3.4. Kong’ Algorithm</vt:lpstr>
      <vt:lpstr>3.4. Kong’ Algorithm</vt:lpstr>
      <vt:lpstr>3.4. Kong’ Algorithm</vt:lpstr>
      <vt:lpstr>3.4. Kong’ Algorithm</vt:lpstr>
      <vt:lpstr>4. Demo</vt:lpstr>
      <vt:lpstr>4. Demo</vt:lpstr>
      <vt:lpstr>Division of work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Polygon Triangulation</dc:title>
  <dc:creator>thanh tran</dc:creator>
  <cp:lastModifiedBy>thanh tran</cp:lastModifiedBy>
  <cp:revision>252</cp:revision>
  <dcterms:created xsi:type="dcterms:W3CDTF">2018-05-04T07:06:03Z</dcterms:created>
  <dcterms:modified xsi:type="dcterms:W3CDTF">2018-05-12T05:07:39Z</dcterms:modified>
</cp:coreProperties>
</file>