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81" r:id="rId6"/>
    <p:sldId id="262" r:id="rId7"/>
    <p:sldId id="295" r:id="rId8"/>
    <p:sldId id="296" r:id="rId9"/>
    <p:sldId id="297" r:id="rId10"/>
  </p:sldIdLst>
  <p:sldSz cx="9144000" cy="5143500" type="screen16x9"/>
  <p:notesSz cx="6858000" cy="9144000"/>
  <p:embeddedFontLst>
    <p:embeddedFont>
      <p:font typeface="Nixie One" panose="020B0604020202020204" charset="0"/>
      <p:regular r:id="rId12"/>
    </p:embeddedFont>
    <p:embeddedFont>
      <p:font typeface="Roboto Slab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996633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5EF209-AF46-4D99-AF9F-8AEEF2CFA760}">
  <a:tblStyle styleId="{305EF209-AF46-4D99-AF9F-8AEEF2CFA7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0AE5A5-343B-4200-97DF-3755E8C5D76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2d5601ac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e2d5601ac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CAFF28DF-305C-20F0-FEC0-996D6E774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>
            <a:extLst>
              <a:ext uri="{FF2B5EF4-FFF2-40B4-BE49-F238E27FC236}">
                <a16:creationId xmlns:a16="http://schemas.microsoft.com/office/drawing/2014/main" id="{ED39C0BF-67E7-E2A0-2D02-E8AD2BD85D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>
            <a:extLst>
              <a:ext uri="{FF2B5EF4-FFF2-40B4-BE49-F238E27FC236}">
                <a16:creationId xmlns:a16="http://schemas.microsoft.com/office/drawing/2014/main" id="{766311B6-43AD-8AC1-DFE1-E515A2E89E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196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>
          <a:extLst>
            <a:ext uri="{FF2B5EF4-FFF2-40B4-BE49-F238E27FC236}">
              <a16:creationId xmlns:a16="http://schemas.microsoft.com/office/drawing/2014/main" id="{78862DFD-6BF5-DB51-B433-9AAF96221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2d5601ac4_0_68:notes">
            <a:extLst>
              <a:ext uri="{FF2B5EF4-FFF2-40B4-BE49-F238E27FC236}">
                <a16:creationId xmlns:a16="http://schemas.microsoft.com/office/drawing/2014/main" id="{3EB4D6E9-B612-7EB1-1F2D-6589166316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e2d5601ac4_0_68:notes">
            <a:extLst>
              <a:ext uri="{FF2B5EF4-FFF2-40B4-BE49-F238E27FC236}">
                <a16:creationId xmlns:a16="http://schemas.microsoft.com/office/drawing/2014/main" id="{31298A39-1BE5-1BBD-90FF-5225AE0E3E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838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5E601428-3E2B-DCF1-2B2F-C4C92F9D3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>
            <a:extLst>
              <a:ext uri="{FF2B5EF4-FFF2-40B4-BE49-F238E27FC236}">
                <a16:creationId xmlns:a16="http://schemas.microsoft.com/office/drawing/2014/main" id="{D042A3E4-756E-A71A-8E74-56A43F1C8B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>
            <a:extLst>
              <a:ext uri="{FF2B5EF4-FFF2-40B4-BE49-F238E27FC236}">
                <a16:creationId xmlns:a16="http://schemas.microsoft.com/office/drawing/2014/main" id="{8519504C-4AD7-3921-A6D8-537B528ABA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65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_1_1">
    <p:bg>
      <p:bgPr>
        <a:solidFill>
          <a:schemeClr val="accent4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2181891" y="683489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1"/>
                </a:solidFill>
                <a:latin typeface="+mj-lt"/>
              </a:rPr>
              <a:t>1d. At the doctor’s</a:t>
            </a:r>
            <a:endParaRPr i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6" name="Google Shape;106;p13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7" name="Google Shape;107;p1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FEC6506-4FC0-D6FC-42CD-3F816FB93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2358"/>
            <a:ext cx="9144000" cy="2741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Vocabulary</a:t>
            </a:r>
            <a:endParaRPr sz="2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19" name="Google Shape;119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0" name="Google Shape;120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64137-90B3-1F11-5E31-A37225D7C97B}"/>
              </a:ext>
            </a:extLst>
          </p:cNvPr>
          <p:cNvSpPr txBox="1"/>
          <p:nvPr/>
        </p:nvSpPr>
        <p:spPr>
          <a:xfrm>
            <a:off x="557294" y="2137526"/>
            <a:ext cx="379753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Headache (n) </a:t>
            </a:r>
            <a:r>
              <a:rPr lang="en-US" sz="1800" b="0" i="0" dirty="0">
                <a:solidFill>
                  <a:srgbClr val="993333"/>
                </a:solidFill>
                <a:effectLst/>
                <a:latin typeface="+mj-lt"/>
              </a:rPr>
              <a:t>['</a:t>
            </a:r>
            <a:r>
              <a:rPr lang="en-US" sz="1800" b="0" i="0" dirty="0" err="1">
                <a:solidFill>
                  <a:srgbClr val="993333"/>
                </a:solidFill>
                <a:effectLst/>
                <a:latin typeface="+mj-lt"/>
              </a:rPr>
              <a:t>hedeik</a:t>
            </a:r>
            <a:r>
              <a:rPr lang="en-US" sz="1800" b="0" i="0" dirty="0">
                <a:solidFill>
                  <a:srgbClr val="993333"/>
                </a:solidFill>
                <a:effectLst/>
                <a:latin typeface="+mj-lt"/>
              </a:rPr>
              <a:t>]</a:t>
            </a:r>
            <a:r>
              <a:rPr lang="en-US" sz="1800" dirty="0">
                <a:latin typeface="+mj-lt"/>
              </a:rPr>
              <a:t>:  </a:t>
            </a:r>
            <a:r>
              <a:rPr lang="en-US" sz="1800" dirty="0" err="1">
                <a:latin typeface="+mj-lt"/>
              </a:rPr>
              <a:t>Nhức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đầu</a:t>
            </a: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Backache (n) </a:t>
            </a:r>
            <a:r>
              <a:rPr lang="en-US" sz="1800" b="0" i="0" dirty="0">
                <a:solidFill>
                  <a:srgbClr val="993333"/>
                </a:solidFill>
                <a:effectLst/>
                <a:latin typeface="+mj-lt"/>
              </a:rPr>
              <a:t>['</a:t>
            </a:r>
            <a:r>
              <a:rPr lang="en-US" sz="1800" b="0" i="0" dirty="0" err="1">
                <a:solidFill>
                  <a:srgbClr val="993333"/>
                </a:solidFill>
                <a:effectLst/>
                <a:latin typeface="+mj-lt"/>
              </a:rPr>
              <a:t>bækeik</a:t>
            </a:r>
            <a:r>
              <a:rPr lang="en-US" sz="1800" b="0" i="0" dirty="0">
                <a:solidFill>
                  <a:srgbClr val="993333"/>
                </a:solidFill>
                <a:effectLst/>
                <a:latin typeface="+mj-lt"/>
              </a:rPr>
              <a:t>]</a:t>
            </a:r>
            <a:r>
              <a:rPr lang="en-US" sz="1800" dirty="0">
                <a:latin typeface="+mj-lt"/>
              </a:rPr>
              <a:t>:  </a:t>
            </a:r>
            <a:r>
              <a:rPr lang="en-US" sz="1800" dirty="0" err="1">
                <a:latin typeface="+mj-lt"/>
              </a:rPr>
              <a:t>Đau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lưng</a:t>
            </a: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Noise (n) </a:t>
            </a:r>
            <a:r>
              <a:rPr lang="en-US" sz="1800" b="0" i="0" dirty="0">
                <a:solidFill>
                  <a:srgbClr val="993333"/>
                </a:solidFill>
                <a:effectLst/>
                <a:latin typeface="+mj-lt"/>
              </a:rPr>
              <a:t>[</a:t>
            </a:r>
            <a:r>
              <a:rPr lang="en-US" sz="1800" b="0" i="0" dirty="0" err="1">
                <a:solidFill>
                  <a:srgbClr val="993333"/>
                </a:solidFill>
                <a:effectLst/>
                <a:latin typeface="+mj-lt"/>
              </a:rPr>
              <a:t>nɔiz</a:t>
            </a:r>
            <a:r>
              <a:rPr lang="en-US" sz="1800" b="0" i="0" dirty="0">
                <a:solidFill>
                  <a:srgbClr val="993333"/>
                </a:solidFill>
                <a:effectLst/>
                <a:latin typeface="+mj-lt"/>
              </a:rPr>
              <a:t>]</a:t>
            </a:r>
            <a:r>
              <a:rPr lang="en-US" sz="1800" dirty="0">
                <a:latin typeface="+mj-lt"/>
              </a:rPr>
              <a:t>:  </a:t>
            </a:r>
            <a:r>
              <a:rPr lang="en-US" sz="1800" dirty="0" err="1">
                <a:latin typeface="+mj-lt"/>
              </a:rPr>
              <a:t>Tiếng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ồn</a:t>
            </a:r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 </a:t>
            </a:r>
          </a:p>
          <a:p>
            <a:r>
              <a:rPr lang="en-US" sz="1800" dirty="0">
                <a:latin typeface="+mj-lt"/>
              </a:rPr>
              <a:t>Earache (n) </a:t>
            </a:r>
            <a:r>
              <a:rPr lang="en-US" sz="1800" b="0" i="0" dirty="0">
                <a:solidFill>
                  <a:srgbClr val="993333"/>
                </a:solidFill>
                <a:effectLst/>
                <a:latin typeface="+mj-lt"/>
              </a:rPr>
              <a:t>['</a:t>
            </a:r>
            <a:r>
              <a:rPr lang="en-US" sz="1800" b="0" i="0" dirty="0" err="1">
                <a:solidFill>
                  <a:srgbClr val="993333"/>
                </a:solidFill>
                <a:effectLst/>
                <a:latin typeface="+mj-lt"/>
              </a:rPr>
              <a:t>iəreik</a:t>
            </a:r>
            <a:r>
              <a:rPr lang="en-US" sz="1800" b="0" i="0" dirty="0">
                <a:solidFill>
                  <a:srgbClr val="993333"/>
                </a:solidFill>
                <a:effectLst/>
                <a:latin typeface="+mj-lt"/>
              </a:rPr>
              <a:t>]</a:t>
            </a:r>
            <a:r>
              <a:rPr lang="en-US" sz="1800" dirty="0">
                <a:latin typeface="+mj-lt"/>
              </a:rPr>
              <a:t>:  </a:t>
            </a:r>
            <a:r>
              <a:rPr lang="en-US" sz="1800" dirty="0" err="1">
                <a:latin typeface="+mj-lt"/>
              </a:rPr>
              <a:t>Đau</a:t>
            </a:r>
            <a:r>
              <a:rPr lang="en-US" sz="1800" dirty="0">
                <a:latin typeface="+mj-lt"/>
              </a:rPr>
              <a:t> tai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6D558-F143-87E0-BE63-F16AA4DB0283}"/>
              </a:ext>
            </a:extLst>
          </p:cNvPr>
          <p:cNvSpPr txBox="1"/>
          <p:nvPr/>
        </p:nvSpPr>
        <p:spPr>
          <a:xfrm>
            <a:off x="4414838" y="2137526"/>
            <a:ext cx="46606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Stomach ache (n)</a:t>
            </a:r>
            <a:r>
              <a:rPr lang="en-US" sz="1800" b="0" i="0" dirty="0">
                <a:solidFill>
                  <a:srgbClr val="993333"/>
                </a:solidFill>
                <a:effectLst/>
                <a:latin typeface="+mj-lt"/>
              </a:rPr>
              <a:t> ['</a:t>
            </a:r>
            <a:r>
              <a:rPr lang="en-US" sz="1800" b="0" i="0" dirty="0" err="1">
                <a:solidFill>
                  <a:srgbClr val="993333"/>
                </a:solidFill>
                <a:effectLst/>
                <a:latin typeface="+mj-lt"/>
              </a:rPr>
              <a:t>stʌmək'eik</a:t>
            </a:r>
            <a:r>
              <a:rPr lang="en-US" sz="1800" b="0" i="0" dirty="0">
                <a:solidFill>
                  <a:srgbClr val="993333"/>
                </a:solidFill>
                <a:effectLst/>
                <a:latin typeface="+mj-lt"/>
              </a:rPr>
              <a:t>]</a:t>
            </a:r>
            <a:r>
              <a:rPr lang="en-US" sz="1800" dirty="0">
                <a:latin typeface="+mj-lt"/>
              </a:rPr>
              <a:t>:  </a:t>
            </a:r>
            <a:r>
              <a:rPr lang="en-US" sz="1800" dirty="0" err="1">
                <a:latin typeface="+mj-lt"/>
              </a:rPr>
              <a:t>Đau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dạ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dày</a:t>
            </a: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Temperature(n) </a:t>
            </a:r>
            <a:r>
              <a:rPr lang="en-US" sz="1800" dirty="0">
                <a:solidFill>
                  <a:srgbClr val="993300"/>
                </a:solidFill>
                <a:latin typeface="+mj-lt"/>
              </a:rPr>
              <a:t>['</a:t>
            </a:r>
            <a:r>
              <a:rPr lang="en-US" sz="1800" dirty="0" err="1">
                <a:solidFill>
                  <a:srgbClr val="993300"/>
                </a:solidFill>
                <a:latin typeface="+mj-lt"/>
              </a:rPr>
              <a:t>temprət∫ə</a:t>
            </a:r>
            <a:r>
              <a:rPr lang="en-US" sz="1800" dirty="0">
                <a:solidFill>
                  <a:srgbClr val="993300"/>
                </a:solidFill>
                <a:latin typeface="+mj-lt"/>
              </a:rPr>
              <a:t>]:  </a:t>
            </a:r>
            <a:r>
              <a:rPr lang="en-US" sz="1800" dirty="0" err="1">
                <a:latin typeface="+mj-lt"/>
              </a:rPr>
              <a:t>Sốt</a:t>
            </a:r>
            <a:r>
              <a:rPr lang="en-US" sz="1800" dirty="0">
                <a:latin typeface="+mj-lt"/>
              </a:rPr>
              <a:t> 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Sore throat (n)  </a:t>
            </a:r>
            <a:r>
              <a:rPr lang="en-US" sz="1800" dirty="0">
                <a:solidFill>
                  <a:srgbClr val="993300"/>
                </a:solidFill>
                <a:latin typeface="+mj-lt"/>
              </a:rPr>
              <a:t>[</a:t>
            </a:r>
            <a:r>
              <a:rPr lang="en-US" sz="1800" b="0" i="0" dirty="0" err="1">
                <a:solidFill>
                  <a:srgbClr val="993300"/>
                </a:solidFill>
                <a:effectLst/>
                <a:latin typeface="+mj-lt"/>
              </a:rPr>
              <a:t>sɔ</a:t>
            </a:r>
            <a:r>
              <a:rPr lang="en-US" sz="1800" b="0" i="0" dirty="0">
                <a:solidFill>
                  <a:srgbClr val="993300"/>
                </a:solidFill>
                <a:effectLst/>
                <a:latin typeface="+mj-lt"/>
              </a:rPr>
              <a:t>ːˈ</a:t>
            </a:r>
            <a:r>
              <a:rPr lang="el-GR" sz="1800" b="0" i="0" dirty="0">
                <a:solidFill>
                  <a:srgbClr val="993300"/>
                </a:solidFill>
                <a:effectLst/>
                <a:latin typeface="+mj-lt"/>
              </a:rPr>
              <a:t>θ</a:t>
            </a:r>
            <a:r>
              <a:rPr lang="en-US" sz="1800" b="0" i="0" dirty="0" err="1">
                <a:solidFill>
                  <a:srgbClr val="993300"/>
                </a:solidFill>
                <a:effectLst/>
                <a:latin typeface="+mj-lt"/>
              </a:rPr>
              <a:t>rəʊt</a:t>
            </a:r>
            <a:r>
              <a:rPr lang="en-US" sz="1800" b="0" i="0" dirty="0">
                <a:solidFill>
                  <a:srgbClr val="993300"/>
                </a:solidFill>
                <a:effectLst/>
                <a:latin typeface="+mj-lt"/>
              </a:rPr>
              <a:t>]</a:t>
            </a:r>
            <a:r>
              <a:rPr lang="en-US" sz="1800" dirty="0">
                <a:latin typeface="+mj-lt"/>
              </a:rPr>
              <a:t>:  </a:t>
            </a:r>
            <a:r>
              <a:rPr lang="en-US" sz="1800" dirty="0" err="1">
                <a:latin typeface="+mj-lt"/>
              </a:rPr>
              <a:t>Đau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họng</a:t>
            </a: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Cough (n) </a:t>
            </a:r>
            <a:r>
              <a:rPr lang="en-US" sz="1800" b="0" i="0" dirty="0">
                <a:solidFill>
                  <a:srgbClr val="993333"/>
                </a:solidFill>
                <a:effectLst/>
                <a:latin typeface="+mj-lt"/>
              </a:rPr>
              <a:t>[</a:t>
            </a:r>
            <a:r>
              <a:rPr lang="en-US" sz="1800" b="0" i="0" dirty="0" err="1">
                <a:solidFill>
                  <a:srgbClr val="993333"/>
                </a:solidFill>
                <a:effectLst/>
                <a:latin typeface="+mj-lt"/>
              </a:rPr>
              <a:t>kɔf</a:t>
            </a:r>
            <a:r>
              <a:rPr lang="en-US" sz="1800" b="0" i="0" dirty="0">
                <a:solidFill>
                  <a:srgbClr val="993333"/>
                </a:solidFill>
                <a:effectLst/>
                <a:latin typeface="+mj-lt"/>
              </a:rPr>
              <a:t>] </a:t>
            </a:r>
            <a:r>
              <a:rPr lang="en-US" sz="1800" dirty="0">
                <a:latin typeface="+mj-lt"/>
              </a:rPr>
              <a:t>: </a:t>
            </a:r>
            <a:r>
              <a:rPr lang="en-US" sz="1800" dirty="0" err="1">
                <a:latin typeface="+mj-lt"/>
              </a:rPr>
              <a:t>Bệnh</a:t>
            </a:r>
            <a:r>
              <a:rPr lang="en-US" sz="1800" dirty="0">
                <a:latin typeface="+mj-lt"/>
              </a:rPr>
              <a:t> ho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 idx="4294967295"/>
          </p:nvPr>
        </p:nvSpPr>
        <p:spPr>
          <a:xfrm>
            <a:off x="685799" y="499125"/>
            <a:ext cx="7986714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92D050"/>
                </a:solidFill>
                <a:latin typeface="+mj-lt"/>
              </a:rPr>
              <a:t>4</a:t>
            </a:r>
            <a:r>
              <a:rPr lang="en-US" dirty="0">
                <a:solidFill>
                  <a:srgbClr val="92D050"/>
                </a:solidFill>
              </a:rPr>
              <a:t>. </a:t>
            </a:r>
            <a:r>
              <a:rPr lang="en-US" sz="2000" dirty="0">
                <a:solidFill>
                  <a:srgbClr val="92D050"/>
                </a:solidFill>
                <a:latin typeface="+mj-lt"/>
              </a:rPr>
              <a:t>Listen to two conversations, one at a pharmacy and one at a doctor’s. What  medical problems does each person have?</a:t>
            </a:r>
            <a:endParaRPr sz="2000" dirty="0">
              <a:solidFill>
                <a:srgbClr val="92D050"/>
              </a:solidFill>
              <a:latin typeface="+mj-lt"/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3F19C2-3EA0-DCB3-42A0-884739104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150"/>
            <a:ext cx="9144000" cy="3943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95ECC-408D-EB17-207F-AA8828C8DC26}"/>
              </a:ext>
            </a:extLst>
          </p:cNvPr>
          <p:cNvSpPr txBox="1"/>
          <p:nvPr/>
        </p:nvSpPr>
        <p:spPr>
          <a:xfrm>
            <a:off x="3607031" y="330993"/>
            <a:ext cx="553696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5"/>
                </a:solidFill>
              </a:rPr>
              <a:t>C = customer, P = pharmacist</a:t>
            </a:r>
          </a:p>
          <a:p>
            <a:endParaRPr lang="en-US" sz="2000" b="1" i="1" dirty="0">
              <a:solidFill>
                <a:schemeClr val="accent5"/>
              </a:solidFill>
            </a:endParaRPr>
          </a:p>
          <a:p>
            <a:pPr algn="just"/>
            <a:r>
              <a:rPr lang="en-US" dirty="0"/>
              <a:t>P: Hello, how can I help you?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C: Hello. I've got a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runny nose </a:t>
            </a:r>
            <a:r>
              <a:rPr lang="en-US" dirty="0"/>
              <a:t>and a sore throat. I feel terrible.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P: Have you got a temperature as well?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C: No, it's normal.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P: Well, you should take this medicine twice a day. It's good for a sore throat.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P: And try drinking hot water with honey and lemon. That helps.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C: OK. I will.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P: Oh, and why don't you buy some cough sweets? They should help. If you still feel ill in a few days, see a doctor.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D0868-2F3E-7D39-4100-0D0860E2AAFE}"/>
              </a:ext>
            </a:extLst>
          </p:cNvPr>
          <p:cNvSpPr txBox="1"/>
          <p:nvPr/>
        </p:nvSpPr>
        <p:spPr>
          <a:xfrm>
            <a:off x="3693319" y="100013"/>
            <a:ext cx="51720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accent5"/>
                </a:solidFill>
              </a:rPr>
              <a:t>P = patient, D = doctor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D: Good morning. So what's the problem?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P: I've got earache in this ear. It's really painful.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D: Let me have a look.... ah... yes, it's very red in there. What about the other one?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P: It feels fine.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D: Hmm. It's a bit red as well. Do you feel sick at all?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P: No, not really.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D: Let me check your temperature. ... Yes, it's higher than normal. OK, I'll give you something for your earache. You need to take one of these pills twice a day for seven days. They might make you sleepy so go to bed if you have to. And if you still feel ill, then come back and see me again.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ctrTitle" idx="4294967295"/>
          </p:nvPr>
        </p:nvSpPr>
        <p:spPr>
          <a:xfrm>
            <a:off x="1232333" y="3743802"/>
            <a:ext cx="415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6"/>
                </a:solidFill>
              </a:rPr>
              <a:t>Answer</a:t>
            </a:r>
            <a:br>
              <a:rPr lang="en-US" sz="6000" dirty="0">
                <a:solidFill>
                  <a:schemeClr val="accent6"/>
                </a:solidFill>
              </a:rPr>
            </a:br>
            <a:br>
              <a:rPr lang="en-US" sz="6000" dirty="0">
                <a:solidFill>
                  <a:schemeClr val="accent6"/>
                </a:solidFill>
              </a:rPr>
            </a:br>
            <a:r>
              <a:rPr lang="en-US" sz="6000" dirty="0">
                <a:solidFill>
                  <a:schemeClr val="accent6"/>
                </a:solidFill>
              </a:rPr>
              <a:t> </a:t>
            </a:r>
            <a:endParaRPr sz="6000" dirty="0">
              <a:solidFill>
                <a:schemeClr val="accent6"/>
              </a:solidFill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7214073" y="747704"/>
            <a:ext cx="354081" cy="33809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19"/>
          <p:cNvGrpSpPr/>
          <p:nvPr/>
        </p:nvGrpSpPr>
        <p:grpSpPr>
          <a:xfrm>
            <a:off x="6372292" y="1484384"/>
            <a:ext cx="2174700" cy="2174833"/>
            <a:chOff x="6643075" y="3664250"/>
            <a:chExt cx="407950" cy="407975"/>
          </a:xfrm>
        </p:grpSpPr>
        <p:sp>
          <p:nvSpPr>
            <p:cNvPr id="174" name="Google Shape;174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9"/>
          <p:cNvGrpSpPr/>
          <p:nvPr/>
        </p:nvGrpSpPr>
        <p:grpSpPr>
          <a:xfrm>
            <a:off x="4901487" y="3035511"/>
            <a:ext cx="981407" cy="981351"/>
            <a:chOff x="576250" y="4319400"/>
            <a:chExt cx="442075" cy="442050"/>
          </a:xfrm>
        </p:grpSpPr>
        <p:sp>
          <p:nvSpPr>
            <p:cNvPr id="177" name="Google Shape;177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19"/>
          <p:cNvSpPr/>
          <p:nvPr/>
        </p:nvSpPr>
        <p:spPr>
          <a:xfrm>
            <a:off x="5392191" y="1829072"/>
            <a:ext cx="585164" cy="5587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/>
          <p:nvPr/>
        </p:nvSpPr>
        <p:spPr>
          <a:xfrm rot="2384392">
            <a:off x="7003547" y="3733235"/>
            <a:ext cx="354079" cy="3380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B053E0A7-B612-E44F-E9B4-C3568E30F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>
            <a:extLst>
              <a:ext uri="{FF2B5EF4-FFF2-40B4-BE49-F238E27FC236}">
                <a16:creationId xmlns:a16="http://schemas.microsoft.com/office/drawing/2014/main" id="{F43189AA-CF98-FE9D-B73E-10C7C907E5A4}"/>
              </a:ext>
            </a:extLst>
          </p:cNvPr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4FD41-321E-B25C-DC43-019BDD63C1DD}"/>
              </a:ext>
            </a:extLst>
          </p:cNvPr>
          <p:cNvSpPr txBox="1"/>
          <p:nvPr/>
        </p:nvSpPr>
        <p:spPr>
          <a:xfrm>
            <a:off x="3671325" y="316705"/>
            <a:ext cx="55369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5"/>
                </a:solidFill>
              </a:rPr>
              <a:t>C = customer, P = pharmacist</a:t>
            </a:r>
          </a:p>
          <a:p>
            <a:endParaRPr lang="en-US" sz="1200" b="1" i="1" dirty="0">
              <a:solidFill>
                <a:schemeClr val="accent5"/>
              </a:solidFill>
            </a:endParaRPr>
          </a:p>
          <a:p>
            <a:pPr algn="just"/>
            <a:r>
              <a:rPr lang="en-US" sz="1200" dirty="0"/>
              <a:t>P: Hello, how can I help you?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C: Hello. I've got a 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runny nose </a:t>
            </a:r>
            <a:r>
              <a:rPr lang="en-US" sz="1200" dirty="0"/>
              <a:t>and a sore throat. I feel terrible.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P: Have you got a temperature as well?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C: No, it's normal.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P: Well, you should take this medicine twice a day. It's good for a sore throat.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P: And try drinking hot water with honey and lemon. That helps.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C: OK. I will.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P: Oh, and why don't you buy some cough sweets? They should help. If you still feel ill in a few days, see a doctor.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Answer: </a:t>
            </a:r>
          </a:p>
          <a:p>
            <a:pPr algn="just"/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D37C6-E93C-5D31-DAD2-77BA51FBC250}"/>
              </a:ext>
            </a:extLst>
          </p:cNvPr>
          <p:cNvSpPr txBox="1"/>
          <p:nvPr/>
        </p:nvSpPr>
        <p:spPr>
          <a:xfrm>
            <a:off x="3829051" y="4194689"/>
            <a:ext cx="1807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a runny nose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81189-4531-0113-FA8D-76CB34A91F98}"/>
              </a:ext>
            </a:extLst>
          </p:cNvPr>
          <p:cNvSpPr txBox="1"/>
          <p:nvPr/>
        </p:nvSpPr>
        <p:spPr>
          <a:xfrm>
            <a:off x="6822281" y="4194689"/>
            <a:ext cx="190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accent6">
                    <a:lumMod val="75000"/>
                  </a:schemeClr>
                </a:solidFill>
              </a:rPr>
              <a:t>a sore throat</a:t>
            </a:r>
          </a:p>
        </p:txBody>
      </p:sp>
    </p:spTree>
    <p:extLst>
      <p:ext uri="{BB962C8B-B14F-4D97-AF65-F5344CB8AC3E}">
        <p14:creationId xmlns:p14="http://schemas.microsoft.com/office/powerpoint/2010/main" val="293947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>
          <a:extLst>
            <a:ext uri="{FF2B5EF4-FFF2-40B4-BE49-F238E27FC236}">
              <a16:creationId xmlns:a16="http://schemas.microsoft.com/office/drawing/2014/main" id="{D8466ED1-A002-4BF1-5CFA-9DA4A1134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">
            <a:extLst>
              <a:ext uri="{FF2B5EF4-FFF2-40B4-BE49-F238E27FC236}">
                <a16:creationId xmlns:a16="http://schemas.microsoft.com/office/drawing/2014/main" id="{B3FE7BBD-600E-85D6-3CE1-C4265E30723A}"/>
              </a:ext>
            </a:extLst>
          </p:cNvPr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9CBDE-A6E9-C6FD-CF9A-17154D450D51}"/>
              </a:ext>
            </a:extLst>
          </p:cNvPr>
          <p:cNvSpPr txBox="1"/>
          <p:nvPr/>
        </p:nvSpPr>
        <p:spPr>
          <a:xfrm>
            <a:off x="3693319" y="100013"/>
            <a:ext cx="51720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accent5"/>
                </a:solidFill>
              </a:rPr>
              <a:t>P = patient, D = doctor</a:t>
            </a:r>
            <a:endParaRPr lang="en-US" sz="1200" dirty="0"/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D: Good morning. So what's the problem?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P: I've got earache in this ear. It's really painful.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D: Let me have a look.... ah... yes, it's very red in there. What about the other one?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P: It feels fine.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D: Hmm. It's a bit red as well. Do you feel sick at all?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P: No, not really.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D: Let me check your temperature. ... Yes, it's higher than normal. OK, I'll give you something for your earache. You need to take one of these pills twice a day for seven days. They might make you sleepy so go to bed if you have to. And if you still feel ill, then come back and see me again.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047ED-2000-7227-423B-1696D0E56D77}"/>
              </a:ext>
            </a:extLst>
          </p:cNvPr>
          <p:cNvSpPr txBox="1"/>
          <p:nvPr/>
        </p:nvSpPr>
        <p:spPr>
          <a:xfrm>
            <a:off x="3782053" y="3577887"/>
            <a:ext cx="1764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Answer: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EA05E-8D78-9BE7-03DE-3EE3C711297E}"/>
              </a:ext>
            </a:extLst>
          </p:cNvPr>
          <p:cNvSpPr txBox="1"/>
          <p:nvPr/>
        </p:nvSpPr>
        <p:spPr>
          <a:xfrm>
            <a:off x="3946921" y="4229100"/>
            <a:ext cx="1250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earache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E9AAC-609B-5A97-70D8-B95F857DCD52}"/>
              </a:ext>
            </a:extLst>
          </p:cNvPr>
          <p:cNvSpPr txBox="1"/>
          <p:nvPr/>
        </p:nvSpPr>
        <p:spPr>
          <a:xfrm>
            <a:off x="6350794" y="4229100"/>
            <a:ext cx="1935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196949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153B6E8B-8844-55F4-C462-9F042FBEA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>
            <a:extLst>
              <a:ext uri="{FF2B5EF4-FFF2-40B4-BE49-F238E27FC236}">
                <a16:creationId xmlns:a16="http://schemas.microsoft.com/office/drawing/2014/main" id="{8F365BF2-67F1-D867-E696-E4F3C4931E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02240" y="268936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5. Listen again and write the number of the conversation (1-2) next to the medical advice</a:t>
            </a:r>
            <a:endParaRPr sz="18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06" name="Google Shape;106;p13">
            <a:extLst>
              <a:ext uri="{FF2B5EF4-FFF2-40B4-BE49-F238E27FC236}">
                <a16:creationId xmlns:a16="http://schemas.microsoft.com/office/drawing/2014/main" id="{453D8A33-85B3-569E-724C-5DC2F25B7134}"/>
              </a:ext>
            </a:extLst>
          </p:cNvPr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7" name="Google Shape;107;p13">
              <a:extLst>
                <a:ext uri="{FF2B5EF4-FFF2-40B4-BE49-F238E27FC236}">
                  <a16:creationId xmlns:a16="http://schemas.microsoft.com/office/drawing/2014/main" id="{79B6422C-F607-BFA4-05FF-3597FF325E06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>
              <a:extLst>
                <a:ext uri="{FF2B5EF4-FFF2-40B4-BE49-F238E27FC236}">
                  <a16:creationId xmlns:a16="http://schemas.microsoft.com/office/drawing/2014/main" id="{4AE01D6E-7ABA-CC91-94D2-164CBD037156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>
              <a:extLst>
                <a:ext uri="{FF2B5EF4-FFF2-40B4-BE49-F238E27FC236}">
                  <a16:creationId xmlns:a16="http://schemas.microsoft.com/office/drawing/2014/main" id="{A644E254-7CFF-A43E-B96B-52A2E49444CA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>
              <a:extLst>
                <a:ext uri="{FF2B5EF4-FFF2-40B4-BE49-F238E27FC236}">
                  <a16:creationId xmlns:a16="http://schemas.microsoft.com/office/drawing/2014/main" id="{81909B67-57D6-FC04-47AA-B51B92BB9D07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>
              <a:extLst>
                <a:ext uri="{FF2B5EF4-FFF2-40B4-BE49-F238E27FC236}">
                  <a16:creationId xmlns:a16="http://schemas.microsoft.com/office/drawing/2014/main" id="{686438BA-6542-E6CB-D16D-B354191756CA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>
              <a:extLst>
                <a:ext uri="{FF2B5EF4-FFF2-40B4-BE49-F238E27FC236}">
                  <a16:creationId xmlns:a16="http://schemas.microsoft.com/office/drawing/2014/main" id="{00457DA3-D3CD-E189-245B-BB1E87C937E4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>
              <a:extLst>
                <a:ext uri="{FF2B5EF4-FFF2-40B4-BE49-F238E27FC236}">
                  <a16:creationId xmlns:a16="http://schemas.microsoft.com/office/drawing/2014/main" id="{9A1676C3-EEBB-0A23-D581-C1FD1FC4FFAA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2247D0-0FFD-8923-9178-5F1D5B86CD43}"/>
              </a:ext>
            </a:extLst>
          </p:cNvPr>
          <p:cNvSpPr txBox="1"/>
          <p:nvPr/>
        </p:nvSpPr>
        <p:spPr>
          <a:xfrm>
            <a:off x="1383959" y="2092956"/>
            <a:ext cx="33575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Take this medicine twice a day.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Go to bed.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Drink hot water with honey and lemon.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Take one pill twice a day.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Buy cough sweets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4E791-5B85-14CD-0F7F-F62B52C871C0}"/>
              </a:ext>
            </a:extLst>
          </p:cNvPr>
          <p:cNvSpPr txBox="1"/>
          <p:nvPr/>
        </p:nvSpPr>
        <p:spPr>
          <a:xfrm>
            <a:off x="7404895" y="2003909"/>
            <a:ext cx="985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F3F9E-8ECF-0E74-5751-3EC83260B4CA}"/>
              </a:ext>
            </a:extLst>
          </p:cNvPr>
          <p:cNvSpPr txBox="1"/>
          <p:nvPr/>
        </p:nvSpPr>
        <p:spPr>
          <a:xfrm>
            <a:off x="7404895" y="2983296"/>
            <a:ext cx="1050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2224D2-96C0-D521-66B7-3C34419438B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083154" y="2264569"/>
            <a:ext cx="3321741" cy="9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33FAB2-6E71-5757-3EA9-4B078128B1D7}"/>
              </a:ext>
            </a:extLst>
          </p:cNvPr>
          <p:cNvCxnSpPr/>
          <p:nvPr/>
        </p:nvCxnSpPr>
        <p:spPr>
          <a:xfrm>
            <a:off x="2378869" y="2068896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BBA6C4-4E29-03AD-2C66-D81BDB47E52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836069" y="2711795"/>
            <a:ext cx="4568826" cy="62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FE83DE-34AB-4269-7545-33ED334B30E5}"/>
              </a:ext>
            </a:extLst>
          </p:cNvPr>
          <p:cNvCxnSpPr>
            <a:cxnSpLocks/>
          </p:cNvCxnSpPr>
          <p:nvPr/>
        </p:nvCxnSpPr>
        <p:spPr>
          <a:xfrm flipV="1">
            <a:off x="4572000" y="2493190"/>
            <a:ext cx="2832895" cy="59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67D01A-A1B6-45C1-1DDF-AED2F9F644FC}"/>
              </a:ext>
            </a:extLst>
          </p:cNvPr>
          <p:cNvCxnSpPr>
            <a:cxnSpLocks/>
          </p:cNvCxnSpPr>
          <p:nvPr/>
        </p:nvCxnSpPr>
        <p:spPr>
          <a:xfrm flipV="1">
            <a:off x="3714750" y="3457575"/>
            <a:ext cx="3690145" cy="6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48DE10-BA59-7A39-97A5-485733498C85}"/>
              </a:ext>
            </a:extLst>
          </p:cNvPr>
          <p:cNvCxnSpPr>
            <a:cxnSpLocks/>
          </p:cNvCxnSpPr>
          <p:nvPr/>
        </p:nvCxnSpPr>
        <p:spPr>
          <a:xfrm flipV="1">
            <a:off x="3293269" y="2571750"/>
            <a:ext cx="4111626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419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745</Words>
  <Application>Microsoft Office PowerPoint</Application>
  <PresentationFormat>On-screen Show (16:9)</PresentationFormat>
  <Paragraphs>110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Nixie One</vt:lpstr>
      <vt:lpstr>Roboto Slab</vt:lpstr>
      <vt:lpstr>Arial</vt:lpstr>
      <vt:lpstr>Warwick template</vt:lpstr>
      <vt:lpstr>1d. At the doctor’s</vt:lpstr>
      <vt:lpstr>Vocabulary</vt:lpstr>
      <vt:lpstr>4. Listen to two conversations, one at a pharmacy and one at a doctor’s. What  medical problems does each person have?</vt:lpstr>
      <vt:lpstr>PowerPoint Presentation</vt:lpstr>
      <vt:lpstr>PowerPoint Presentation</vt:lpstr>
      <vt:lpstr>Answer   </vt:lpstr>
      <vt:lpstr>PowerPoint Presentation</vt:lpstr>
      <vt:lpstr>PowerPoint Presentation</vt:lpstr>
      <vt:lpstr>5. Listen again and write the number of the conversation (1-2) next to the medical advice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1d. At the doctor’s</dc:title>
  <dc:creator>Admin</dc:creator>
  <cp:lastModifiedBy>Võ Phước Lộc</cp:lastModifiedBy>
  <cp:revision>9</cp:revision>
  <dcterms:modified xsi:type="dcterms:W3CDTF">2024-03-07T09:03:41Z</dcterms:modified>
</cp:coreProperties>
</file>