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9" r:id="rId2"/>
    <p:sldId id="260" r:id="rId3"/>
    <p:sldId id="281" r:id="rId4"/>
    <p:sldId id="296" r:id="rId5"/>
    <p:sldId id="297" r:id="rId6"/>
    <p:sldId id="308" r:id="rId7"/>
    <p:sldId id="291" r:id="rId8"/>
    <p:sldId id="303" r:id="rId9"/>
    <p:sldId id="306" r:id="rId10"/>
    <p:sldId id="299" r:id="rId11"/>
    <p:sldId id="264" r:id="rId12"/>
    <p:sldId id="302" r:id="rId13"/>
    <p:sldId id="307" r:id="rId14"/>
    <p:sldId id="304" r:id="rId15"/>
    <p:sldId id="276" r:id="rId16"/>
    <p:sldId id="277" r:id="rId17"/>
  </p:sldIdLst>
  <p:sldSz cx="9144000" cy="6858000" type="screen4x3"/>
  <p:notesSz cx="6797675" cy="9872663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CBCB"/>
    <a:srgbClr val="6600CC"/>
    <a:srgbClr val="5A2D7F"/>
    <a:srgbClr val="B40084"/>
    <a:srgbClr val="000000"/>
    <a:srgbClr val="3C3C3C"/>
    <a:srgbClr val="83AFB4"/>
    <a:srgbClr val="ADBBA0"/>
    <a:srgbClr val="E8E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738" y="-96"/>
      </p:cViewPr>
      <p:guideLst>
        <p:guide orient="horz" pos="2160"/>
        <p:guide orient="horz" pos="3888"/>
        <p:guide pos="2880"/>
        <p:guide pos="5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815" y="0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565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815" y="9377565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46DD75B1-476B-42FA-B62B-D56C19E22C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307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815" y="0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5163" y="465138"/>
            <a:ext cx="5467350" cy="410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4" y="4688783"/>
            <a:ext cx="5437827" cy="444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565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15" y="9377565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643F7BAF-6A54-44F8-BD16-AF0D1D9995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65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032660-1940-4BCE-8EA8-391A049688DB}" type="slidenum">
              <a:rPr lang="en-GB" smtClean="0"/>
              <a:pPr>
                <a:defRPr/>
              </a:pPr>
              <a:t>1</a:t>
            </a:fld>
            <a:endParaRPr lang="en-GB" smtClean="0"/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8001429E-3440-4FE7-84A4-FE1009B4A8F4}" type="slidenum">
              <a:rPr lang="en-GB" sz="3600" b="0">
                <a:solidFill>
                  <a:schemeClr val="tx1"/>
                </a:solidFill>
              </a:rPr>
              <a:pPr algn="r" defTabSz="936625"/>
              <a:t>1</a:t>
            </a:fld>
            <a:endParaRPr lang="en-GB" sz="3600" b="0">
              <a:solidFill>
                <a:schemeClr val="tx1"/>
              </a:solidFill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465138"/>
            <a:ext cx="5468937" cy="4102100"/>
          </a:xfrm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56AA9-E19A-4D6F-8C69-A4BDFA941E8F}" type="slidenum">
              <a:rPr lang="en-GB" smtClean="0"/>
              <a:pPr>
                <a:defRPr/>
              </a:pPr>
              <a:t>10</a:t>
            </a:fld>
            <a:endParaRPr lang="en-GB" smtClean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FD7888F5-233C-4EBA-84F7-2B5991497596}" type="slidenum">
              <a:rPr lang="en-GB" sz="2800" b="0">
                <a:solidFill>
                  <a:schemeClr val="tx1"/>
                </a:solidFill>
              </a:rPr>
              <a:pPr algn="r" defTabSz="936625"/>
              <a:t>10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7240BD-DBB4-4233-A4A4-2A80F33DD5FF}" type="slidenum">
              <a:rPr lang="en-GB" smtClean="0"/>
              <a:pPr>
                <a:defRPr/>
              </a:pPr>
              <a:t>11</a:t>
            </a:fld>
            <a:endParaRPr lang="en-GB" smtClean="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8B05EC5A-A150-4E11-B1D9-4B000F6CC3A9}" type="slidenum">
              <a:rPr lang="en-GB" sz="2800" b="0">
                <a:solidFill>
                  <a:schemeClr val="tx1"/>
                </a:solidFill>
              </a:rPr>
              <a:pPr algn="r" defTabSz="936625"/>
              <a:t>11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465138"/>
            <a:ext cx="5468937" cy="410210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56AA9-E19A-4D6F-8C69-A4BDFA941E8F}" type="slidenum">
              <a:rPr lang="en-GB" smtClean="0"/>
              <a:pPr>
                <a:defRPr/>
              </a:pPr>
              <a:t>12</a:t>
            </a:fld>
            <a:endParaRPr lang="en-GB" smtClean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FD7888F5-233C-4EBA-84F7-2B5991497596}" type="slidenum">
              <a:rPr lang="en-GB" sz="2800" b="0">
                <a:solidFill>
                  <a:schemeClr val="tx1"/>
                </a:solidFill>
              </a:rPr>
              <a:pPr algn="r" defTabSz="936625"/>
              <a:t>12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C2604A-6F6C-4F52-9A8E-DC5200965FDC}" type="slidenum">
              <a:rPr lang="en-GB" smtClean="0"/>
              <a:pPr>
                <a:defRPr/>
              </a:pPr>
              <a:t>13</a:t>
            </a:fld>
            <a:endParaRPr lang="en-GB" smtClean="0"/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216C8CDA-2C61-4DE7-8677-E8ACD9C31F53}" type="slidenum">
              <a:rPr lang="en-GB" sz="2800" b="0">
                <a:solidFill>
                  <a:schemeClr val="tx1"/>
                </a:solidFill>
              </a:rPr>
              <a:pPr algn="r" defTabSz="936625"/>
              <a:t>13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56AA9-E19A-4D6F-8C69-A4BDFA941E8F}" type="slidenum">
              <a:rPr lang="en-GB" smtClean="0"/>
              <a:pPr>
                <a:defRPr/>
              </a:pPr>
              <a:t>14</a:t>
            </a:fld>
            <a:endParaRPr lang="en-GB" smtClean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FD7888F5-233C-4EBA-84F7-2B5991497596}" type="slidenum">
              <a:rPr lang="en-GB" sz="2800" b="0">
                <a:solidFill>
                  <a:schemeClr val="tx1"/>
                </a:solidFill>
              </a:rPr>
              <a:pPr algn="r" defTabSz="936625"/>
              <a:t>14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C2604A-6F6C-4F52-9A8E-DC5200965FDC}" type="slidenum">
              <a:rPr lang="en-GB" smtClean="0"/>
              <a:pPr>
                <a:defRPr/>
              </a:pPr>
              <a:t>15</a:t>
            </a:fld>
            <a:endParaRPr lang="en-GB" smtClean="0"/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216C8CDA-2C61-4DE7-8677-E8ACD9C31F53}" type="slidenum">
              <a:rPr lang="en-GB" sz="2800" b="0">
                <a:solidFill>
                  <a:schemeClr val="tx1"/>
                </a:solidFill>
              </a:rPr>
              <a:pPr algn="r" defTabSz="936625"/>
              <a:t>15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7AD4D8-6A90-4709-881B-82E869B2B528}" type="slidenum">
              <a:rPr lang="en-GB" smtClean="0"/>
              <a:pPr>
                <a:defRPr/>
              </a:pPr>
              <a:t>16</a:t>
            </a:fld>
            <a:endParaRPr lang="en-GB" smtClean="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97B89F11-7109-4311-BF39-D705334E4D73}" type="slidenum">
              <a:rPr lang="en-GB" sz="2800" b="0">
                <a:solidFill>
                  <a:schemeClr val="tx1"/>
                </a:solidFill>
              </a:rPr>
              <a:pPr algn="r" defTabSz="936625"/>
              <a:t>16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465138"/>
            <a:ext cx="5468937" cy="4102100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643AD7-2758-4D64-8640-4DD2074B2481}" type="slidenum">
              <a:rPr lang="en-GB" smtClean="0"/>
              <a:pPr>
                <a:defRPr/>
              </a:pPr>
              <a:t>2</a:t>
            </a:fld>
            <a:endParaRPr lang="en-GB" smtClean="0"/>
          </a:p>
        </p:txBody>
      </p:sp>
      <p:sp>
        <p:nvSpPr>
          <p:cNvPr id="15363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C3125037-10E0-488B-9996-2FB01DBFD2DF}" type="slidenum">
              <a:rPr lang="en-GB" sz="2800" b="0">
                <a:solidFill>
                  <a:schemeClr val="tx1"/>
                </a:solidFill>
              </a:rPr>
              <a:pPr algn="r" defTabSz="936625"/>
              <a:t>2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56AA9-E19A-4D6F-8C69-A4BDFA941E8F}" type="slidenum">
              <a:rPr lang="en-GB" smtClean="0"/>
              <a:pPr>
                <a:defRPr/>
              </a:pPr>
              <a:t>3</a:t>
            </a:fld>
            <a:endParaRPr lang="en-GB" smtClean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FD7888F5-233C-4EBA-84F7-2B5991497596}" type="slidenum">
              <a:rPr lang="en-GB" sz="2800" b="0">
                <a:solidFill>
                  <a:schemeClr val="tx1"/>
                </a:solidFill>
              </a:rPr>
              <a:pPr algn="r" defTabSz="936625"/>
              <a:t>3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56AA9-E19A-4D6F-8C69-A4BDFA941E8F}" type="slidenum">
              <a:rPr lang="en-GB" smtClean="0"/>
              <a:pPr>
                <a:defRPr/>
              </a:pPr>
              <a:t>4</a:t>
            </a:fld>
            <a:endParaRPr lang="en-GB" smtClean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FD7888F5-233C-4EBA-84F7-2B5991497596}" type="slidenum">
              <a:rPr lang="en-GB" sz="2800" b="0">
                <a:solidFill>
                  <a:schemeClr val="tx1"/>
                </a:solidFill>
              </a:rPr>
              <a:pPr algn="r" defTabSz="936625"/>
              <a:t>4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7240BD-DBB4-4233-A4A4-2A80F33DD5FF}" type="slidenum">
              <a:rPr lang="en-GB" smtClean="0"/>
              <a:pPr>
                <a:defRPr/>
              </a:pPr>
              <a:t>5</a:t>
            </a:fld>
            <a:endParaRPr lang="en-GB" smtClean="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8B05EC5A-A150-4E11-B1D9-4B000F6CC3A9}" type="slidenum">
              <a:rPr lang="en-GB" sz="2800" b="0">
                <a:solidFill>
                  <a:schemeClr val="tx1"/>
                </a:solidFill>
              </a:rPr>
              <a:pPr algn="r" defTabSz="936625"/>
              <a:t>5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465138"/>
            <a:ext cx="5468937" cy="410210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56AA9-E19A-4D6F-8C69-A4BDFA941E8F}" type="slidenum">
              <a:rPr lang="en-GB" smtClean="0"/>
              <a:pPr>
                <a:defRPr/>
              </a:pPr>
              <a:t>6</a:t>
            </a:fld>
            <a:endParaRPr lang="en-GB" smtClean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FD7888F5-233C-4EBA-84F7-2B5991497596}" type="slidenum">
              <a:rPr lang="en-GB" sz="2800" b="0">
                <a:solidFill>
                  <a:schemeClr val="tx1"/>
                </a:solidFill>
              </a:rPr>
              <a:pPr algn="r" defTabSz="936625"/>
              <a:t>6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56AA9-E19A-4D6F-8C69-A4BDFA941E8F}" type="slidenum">
              <a:rPr lang="en-GB" smtClean="0"/>
              <a:pPr>
                <a:defRPr/>
              </a:pPr>
              <a:t>7</a:t>
            </a:fld>
            <a:endParaRPr lang="en-GB" smtClean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FD7888F5-233C-4EBA-84F7-2B5991497596}" type="slidenum">
              <a:rPr lang="en-GB" sz="2800" b="0">
                <a:solidFill>
                  <a:schemeClr val="tx1"/>
                </a:solidFill>
              </a:rPr>
              <a:pPr algn="r" defTabSz="936625"/>
              <a:t>7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56AA9-E19A-4D6F-8C69-A4BDFA941E8F}" type="slidenum">
              <a:rPr lang="en-GB" smtClean="0"/>
              <a:pPr>
                <a:defRPr/>
              </a:pPr>
              <a:t>8</a:t>
            </a:fld>
            <a:endParaRPr lang="en-GB" smtClean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FD7888F5-233C-4EBA-84F7-2B5991497596}" type="slidenum">
              <a:rPr lang="en-GB" sz="2800" b="0">
                <a:solidFill>
                  <a:schemeClr val="tx1"/>
                </a:solidFill>
              </a:rPr>
              <a:pPr algn="r" defTabSz="936625"/>
              <a:t>8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56AA9-E19A-4D6F-8C69-A4BDFA941E8F}" type="slidenum">
              <a:rPr lang="en-GB" smtClean="0"/>
              <a:pPr>
                <a:defRPr/>
              </a:pPr>
              <a:t>9</a:t>
            </a:fld>
            <a:endParaRPr lang="en-GB" smtClean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FD7888F5-233C-4EBA-84F7-2B5991497596}" type="slidenum">
              <a:rPr lang="en-GB" sz="2800" b="0">
                <a:solidFill>
                  <a:schemeClr val="tx1"/>
                </a:solidFill>
              </a:rPr>
              <a:pPr algn="r" defTabSz="936625"/>
              <a:t>9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jpe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5A2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34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-635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0" name="Rectangle 13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6"/>
          <p:cNvGrpSpPr>
            <a:grpSpLocks/>
          </p:cNvGrpSpPr>
          <p:nvPr/>
        </p:nvGrpSpPr>
        <p:grpSpPr bwMode="auto">
          <a:xfrm>
            <a:off x="7204075" y="330200"/>
            <a:ext cx="1597025" cy="925513"/>
            <a:chOff x="158" y="210"/>
            <a:chExt cx="4113" cy="2383"/>
          </a:xfrm>
        </p:grpSpPr>
        <p:pic>
          <p:nvPicPr>
            <p:cNvPr id="6" name="Picture 217" descr="RSA-RGB-POS gre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3" y="342"/>
              <a:ext cx="3883" cy="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218"/>
            <p:cNvSpPr>
              <a:spLocks noChangeArrowheads="1"/>
            </p:cNvSpPr>
            <p:nvPr/>
          </p:nvSpPr>
          <p:spPr bwMode="hidden">
            <a:xfrm>
              <a:off x="158" y="210"/>
              <a:ext cx="4113" cy="2309"/>
            </a:xfrm>
            <a:prstGeom prst="rect">
              <a:avLst/>
            </a:prstGeom>
            <a:solidFill>
              <a:srgbClr val="5A2D7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5000"/>
                </a:lnSpc>
                <a:spcBef>
                  <a:spcPct val="25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Tx/>
                <a:buChar char="•"/>
                <a:defRPr/>
              </a:pPr>
              <a:endParaRPr lang="en-GB"/>
            </a:p>
          </p:txBody>
        </p:sp>
        <p:pic>
          <p:nvPicPr>
            <p:cNvPr id="8" name="Picture 219" descr="purple bg tran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hidden">
            <a:xfrm>
              <a:off x="170" y="243"/>
              <a:ext cx="4034" cy="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12" name="Rectangle 116"/>
          <p:cNvSpPr>
            <a:spLocks noGrp="1" noChangeArrowheads="1"/>
          </p:cNvSpPr>
          <p:nvPr>
            <p:ph type="subTitle" idx="1"/>
          </p:nvPr>
        </p:nvSpPr>
        <p:spPr>
          <a:xfrm>
            <a:off x="366713" y="2889250"/>
            <a:ext cx="6445250" cy="334963"/>
          </a:xfrm>
        </p:spPr>
        <p:txBody>
          <a:bodyPr/>
          <a:lstStyle>
            <a:lvl1pPr marL="0" indent="0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Subtitle of the presentation</a:t>
            </a:r>
          </a:p>
        </p:txBody>
      </p:sp>
      <p:sp>
        <p:nvSpPr>
          <p:cNvPr id="4213" name="Rectangle 117"/>
          <p:cNvSpPr>
            <a:spLocks noGrp="1" noChangeArrowheads="1"/>
          </p:cNvSpPr>
          <p:nvPr>
            <p:ph type="ctrTitle"/>
          </p:nvPr>
        </p:nvSpPr>
        <p:spPr>
          <a:xfrm>
            <a:off x="366713" y="2046288"/>
            <a:ext cx="6445250" cy="777875"/>
          </a:xfrm>
          <a:ln algn="ctr"/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GB"/>
              <a:t>Title of the presentation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09D1-3801-4BCC-A699-EF93DCC6BFC4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2275" y="136525"/>
            <a:ext cx="2195513" cy="5767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36525"/>
            <a:ext cx="6437312" cy="5767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AD992-54D9-4991-81B1-473144B50719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B7E1F-7CEB-4069-8AA2-10F82EEDB921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BF881-E82C-488E-95F4-CEF833282235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128713"/>
            <a:ext cx="4316412" cy="477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128713"/>
            <a:ext cx="4316413" cy="477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22092-8BF1-4A75-BF2C-F04FD4B1F38C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3AD4A-9474-4A23-A920-0399920E7AA9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B42FB-119C-4D23-8E6D-89C9220D516D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50E94-8216-47FD-9C31-7C4FF959C4B4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CF643-114A-439E-AF72-9A0B1D26A67A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7484-6930-4998-9CA6-5C3CD8AA680D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128713"/>
            <a:ext cx="8785225" cy="4775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Level 1: Bullet 1st order</a:t>
            </a:r>
          </a:p>
          <a:p>
            <a:pPr lvl="1"/>
            <a:r>
              <a:rPr lang="en-GB" smtClean="0"/>
              <a:t>Level 2: Bullet 2nd order</a:t>
            </a:r>
          </a:p>
          <a:p>
            <a:pPr lvl="2"/>
            <a:r>
              <a:rPr lang="en-GB" smtClean="0"/>
              <a:t>Level 3: Bullet 3rd order</a:t>
            </a:r>
          </a:p>
          <a:p>
            <a:pPr lvl="3"/>
            <a:r>
              <a:rPr lang="en-GB" smtClean="0"/>
              <a:t>Level 4: Bullet 4th order</a:t>
            </a:r>
          </a:p>
          <a:p>
            <a:pPr lvl="4"/>
            <a:r>
              <a:rPr lang="en-GB" smtClean="0"/>
              <a:t>Level 5: Bullet 5th order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36525"/>
            <a:ext cx="87852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HEADLINE</a:t>
            </a:r>
          </a:p>
        </p:txBody>
      </p:sp>
      <p:grpSp>
        <p:nvGrpSpPr>
          <p:cNvPr id="6148" name="Group 187"/>
          <p:cNvGrpSpPr>
            <a:grpSpLocks/>
          </p:cNvGrpSpPr>
          <p:nvPr/>
        </p:nvGrpSpPr>
        <p:grpSpPr bwMode="auto">
          <a:xfrm>
            <a:off x="0" y="6196013"/>
            <a:ext cx="9144000" cy="660400"/>
            <a:chOff x="0" y="3728"/>
            <a:chExt cx="5760" cy="592"/>
          </a:xfrm>
        </p:grpSpPr>
        <p:sp>
          <p:nvSpPr>
            <p:cNvPr id="1035" name="Line 188"/>
            <p:cNvSpPr>
              <a:spLocks noChangeShapeType="1"/>
            </p:cNvSpPr>
            <p:nvPr/>
          </p:nvSpPr>
          <p:spPr bwMode="auto">
            <a:xfrm>
              <a:off x="0" y="3732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36" name="Rectangle 189"/>
            <p:cNvSpPr>
              <a:spLocks noChangeArrowheads="1"/>
            </p:cNvSpPr>
            <p:nvPr/>
          </p:nvSpPr>
          <p:spPr bwMode="hidden">
            <a:xfrm>
              <a:off x="0" y="3728"/>
              <a:ext cx="5760" cy="592"/>
            </a:xfrm>
            <a:prstGeom prst="rect">
              <a:avLst/>
            </a:prstGeom>
            <a:solidFill>
              <a:srgbClr val="5A2D7F"/>
            </a:solidFill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25000"/>
                </a:spcBef>
                <a:spcAft>
                  <a:spcPct val="25000"/>
                </a:spcAft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en-GB" sz="1000" b="0">
                <a:solidFill>
                  <a:schemeClr val="tx1"/>
                </a:solidFill>
              </a:endParaRPr>
            </a:p>
          </p:txBody>
        </p:sp>
      </p:grpSp>
      <p:sp>
        <p:nvSpPr>
          <p:cNvPr id="1214" name="Rectangle 1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4150" y="6619875"/>
            <a:ext cx="609758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D9679048-2290-4B4A-B5EF-18C3F7E47847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  <p:grpSp>
        <p:nvGrpSpPr>
          <p:cNvPr id="6150" name="Group 191"/>
          <p:cNvGrpSpPr>
            <a:grpSpLocks/>
          </p:cNvGrpSpPr>
          <p:nvPr/>
        </p:nvGrpSpPr>
        <p:grpSpPr bwMode="auto">
          <a:xfrm>
            <a:off x="8159750" y="6281738"/>
            <a:ext cx="858838" cy="496887"/>
            <a:chOff x="158" y="210"/>
            <a:chExt cx="4113" cy="2383"/>
          </a:xfrm>
        </p:grpSpPr>
        <p:pic>
          <p:nvPicPr>
            <p:cNvPr id="6152" name="Picture 192" descr="RSA-RGB-POS grey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63" y="342"/>
              <a:ext cx="3883" cy="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3" name="Rectangle 193"/>
            <p:cNvSpPr>
              <a:spLocks noChangeArrowheads="1"/>
            </p:cNvSpPr>
            <p:nvPr/>
          </p:nvSpPr>
          <p:spPr bwMode="hidden">
            <a:xfrm>
              <a:off x="158" y="210"/>
              <a:ext cx="4113" cy="2307"/>
            </a:xfrm>
            <a:prstGeom prst="rect">
              <a:avLst/>
            </a:prstGeom>
            <a:solidFill>
              <a:srgbClr val="5A2D7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5000"/>
                </a:lnSpc>
                <a:spcBef>
                  <a:spcPct val="25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Tx/>
                <a:buChar char="•"/>
                <a:defRPr/>
              </a:pPr>
              <a:endParaRPr lang="en-GB"/>
            </a:p>
          </p:txBody>
        </p:sp>
        <p:pic>
          <p:nvPicPr>
            <p:cNvPr id="6154" name="Picture 194" descr="purple bg trans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hidden">
            <a:xfrm>
              <a:off x="170" y="243"/>
              <a:ext cx="4034" cy="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1" name="Line 195"/>
          <p:cNvSpPr>
            <a:spLocks noChangeShapeType="1"/>
          </p:cNvSpPr>
          <p:nvPr/>
        </p:nvSpPr>
        <p:spPr bwMode="auto">
          <a:xfrm>
            <a:off x="0" y="938213"/>
            <a:ext cx="91440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563563" indent="-182563" algn="l" rtl="0" eaLnBrk="0" fontAlgn="base" hangingPunct="0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–"/>
        <a:defRPr b="1">
          <a:solidFill>
            <a:srgbClr val="000000"/>
          </a:solidFill>
          <a:latin typeface="+mn-lt"/>
        </a:defRPr>
      </a:lvl2pPr>
      <a:lvl3pPr marL="930275" indent="-176213" algn="l" rtl="0" eaLnBrk="0" fontAlgn="base" hangingPunct="0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3pPr>
      <a:lvl4pPr marL="1303338" indent="-182563" algn="l" rtl="0" eaLnBrk="0" fontAlgn="base" hangingPunct="0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4pPr>
      <a:lvl5pPr marL="1682750" indent="-188913" algn="l" rtl="0" eaLnBrk="0" fontAlgn="base" hangingPunct="0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5pPr>
      <a:lvl6pPr marL="2139950" indent="-188913" algn="l" rtl="0" fontAlgn="base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6pPr>
      <a:lvl7pPr marL="2597150" indent="-188913" algn="l" rtl="0" fontAlgn="base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7pPr>
      <a:lvl8pPr marL="3054350" indent="-188913" algn="l" rtl="0" fontAlgn="base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8pPr>
      <a:lvl9pPr marL="3511550" indent="-188913" algn="l" rtl="0" fontAlgn="base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-635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GB" dirty="0" smtClean="0"/>
              <a:t>Bank of Ireland Home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User Experience review</a:t>
            </a:r>
          </a:p>
          <a:p>
            <a:endParaRPr lang="en-GB" dirty="0" smtClean="0"/>
          </a:p>
          <a:p>
            <a:r>
              <a:rPr lang="en-GB" b="0" dirty="0" smtClean="0">
                <a:solidFill>
                  <a:schemeClr val="folHlink"/>
                </a:solidFill>
              </a:rPr>
              <a:t>Paul Chapman</a:t>
            </a:r>
          </a:p>
          <a:p>
            <a:r>
              <a:rPr lang="en-GB" b="0" dirty="0" smtClean="0">
                <a:solidFill>
                  <a:schemeClr val="folHlink"/>
                </a:solidFill>
              </a:rPr>
              <a:t>2nd October 2013</a:t>
            </a:r>
          </a:p>
        </p:txBody>
      </p:sp>
      <p:pic>
        <p:nvPicPr>
          <p:cNvPr id="2053" name="Picture 6" descr="Magnifying_Aqua_Trans_7753.wm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163" y="2997200"/>
            <a:ext cx="3121025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6980704-A278-430B-9C94-CB5F76B5DC80}" type="slidenum">
              <a:rPr lang="en-GB" smtClean="0"/>
              <a:pPr/>
              <a:t>10</a:t>
            </a:fld>
            <a:r>
              <a:rPr lang="en-GB" smtClean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the market– Common Themes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82563" y="1128712"/>
            <a:ext cx="4818065" cy="5857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None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Details </a:t>
            </a:r>
            <a:r>
              <a:rPr lang="en-GB" kern="0" dirty="0" smtClean="0">
                <a:latin typeface="+mn-lt"/>
                <a:cs typeface="+mn-cs"/>
              </a:rPr>
              <a:t>Captures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swift_re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1214422"/>
            <a:ext cx="1921748" cy="3638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 descr="123_re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245" y="3714752"/>
            <a:ext cx="3145909" cy="2091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 descr="aviva_re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135" y="2000240"/>
            <a:ext cx="1911330" cy="3183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42910" y="2071677"/>
            <a:ext cx="2786082" cy="278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r>
              <a:rPr lang="en-GB" sz="1300" b="0" dirty="0" smtClean="0"/>
              <a:t>Long question sets can hurt conversion and so information needs to be structured into smaller bit sized chunks, which help the user digest this information.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-635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6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GB" dirty="0" smtClean="0"/>
              <a:t>Proposed Solutions</a:t>
            </a:r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 smtClean="0"/>
              <a:t>How we can improve the UX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6980704-A278-430B-9C94-CB5F76B5DC80}" type="slidenum">
              <a:rPr lang="en-GB" smtClean="0"/>
              <a:pPr/>
              <a:t>12</a:t>
            </a:fld>
            <a:r>
              <a:rPr lang="en-GB" smtClean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User Journey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28712"/>
            <a:ext cx="8604279" cy="300024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None/>
            </a:pPr>
            <a:r>
              <a:rPr lang="en-GB" sz="1200" dirty="0" smtClean="0"/>
              <a:t>With the removal of quick quote and a few content adjustments, we believe a smoother UX could be achieved.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125658" y="2071678"/>
            <a:ext cx="785818" cy="1178727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4000504"/>
            <a:ext cx="12144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Bank of Ireland Insurance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14348" y="1731200"/>
            <a:ext cx="928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Point of sale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 rot="5400000">
            <a:off x="320644" y="3963991"/>
            <a:ext cx="3786214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84377" y="5716872"/>
            <a:ext cx="9286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5A2D7F"/>
                </a:solidFill>
              </a:rPr>
              <a:t>Bank of Ireland</a:t>
            </a:r>
            <a:endParaRPr lang="en-GB" sz="1200" dirty="0">
              <a:solidFill>
                <a:srgbClr val="5A2D7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35726" y="5857892"/>
            <a:ext cx="928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5A2D7F"/>
                </a:solidFill>
              </a:rPr>
              <a:t>RSA</a:t>
            </a:r>
            <a:endParaRPr lang="en-GB" sz="1200" dirty="0">
              <a:solidFill>
                <a:srgbClr val="5A2D7F"/>
              </a:solidFill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5270203" y="2071678"/>
            <a:ext cx="785818" cy="1178727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98765" y="3424685"/>
            <a:ext cx="9286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Check Your Details</a:t>
            </a:r>
            <a:endParaRPr lang="en-GB" sz="1200" dirty="0"/>
          </a:p>
        </p:txBody>
      </p:sp>
      <p:cxnSp>
        <p:nvCxnSpPr>
          <p:cNvPr id="96" name="Straight Arrow Connector 95"/>
          <p:cNvCxnSpPr/>
          <p:nvPr/>
        </p:nvCxnSpPr>
        <p:spPr bwMode="auto">
          <a:xfrm>
            <a:off x="4967012" y="2786058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 bwMode="auto">
          <a:xfrm>
            <a:off x="6399525" y="2071678"/>
            <a:ext cx="785818" cy="1178727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28087" y="3424685"/>
            <a:ext cx="928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Payment</a:t>
            </a:r>
            <a:endParaRPr lang="en-GB" sz="1200" dirty="0"/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6126267" y="2786058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 bwMode="auto">
          <a:xfrm>
            <a:off x="714348" y="2643182"/>
            <a:ext cx="785818" cy="1178727"/>
          </a:xfrm>
          <a:prstGeom prst="roundRect">
            <a:avLst>
              <a:gd name="adj" fmla="val 7852"/>
            </a:avLst>
          </a:prstGeom>
          <a:solidFill>
            <a:srgbClr val="E7CBC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2928926" y="2071678"/>
            <a:ext cx="785818" cy="1178727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673154" y="3714752"/>
            <a:ext cx="12858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900" dirty="0" smtClean="0"/>
              <a:t>About Home, Cover and You</a:t>
            </a:r>
            <a:endParaRPr lang="en-GB" sz="900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>
            <a:off x="3821901" y="2786058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 bwMode="auto">
          <a:xfrm flipV="1">
            <a:off x="1714480" y="2787646"/>
            <a:ext cx="1085593" cy="637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714612" y="3429000"/>
            <a:ext cx="12144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Details Capture</a:t>
            </a:r>
            <a:endParaRPr lang="en-GB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926334" y="3429000"/>
            <a:ext cx="12144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Quote</a:t>
            </a:r>
            <a:endParaRPr lang="en-GB" sz="1200" dirty="0"/>
          </a:p>
        </p:txBody>
      </p:sp>
      <p:sp>
        <p:nvSpPr>
          <p:cNvPr id="121" name="Rounded Rectangle 120"/>
          <p:cNvSpPr/>
          <p:nvPr/>
        </p:nvSpPr>
        <p:spPr bwMode="auto">
          <a:xfrm>
            <a:off x="3036083" y="4487978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62485" y="5488110"/>
            <a:ext cx="15716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Retrieve Journey</a:t>
            </a:r>
            <a:endParaRPr lang="en-GB" sz="1200" dirty="0"/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1714480" y="3714752"/>
            <a:ext cx="1085593" cy="77322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4622709" y="4487978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79833" y="5416672"/>
            <a:ext cx="9286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Ineligible / Hand off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929058" y="3250405"/>
            <a:ext cx="693651" cy="12079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 bwMode="auto">
          <a:xfrm>
            <a:off x="3341723" y="4060153"/>
            <a:ext cx="6580" cy="30968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 bwMode="auto">
          <a:xfrm>
            <a:off x="7567098" y="2071678"/>
            <a:ext cx="785818" cy="1178727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2320" y="3424685"/>
            <a:ext cx="10367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Confirmation</a:t>
            </a:r>
            <a:endParaRPr lang="en-GB" sz="12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7293840" y="2786058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D6E6B19-8A34-4266-8264-AD187D253B8F}" type="slidenum">
              <a:rPr lang="en-GB" smtClean="0"/>
              <a:pPr/>
              <a:t>13</a:t>
            </a:fld>
            <a:r>
              <a:rPr lang="en-GB" smtClean="0"/>
              <a:t>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Removal of Quick Quote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" y="1113469"/>
            <a:ext cx="3567542" cy="4808427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99992" y="1825494"/>
            <a:ext cx="2786082" cy="3763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r>
              <a:rPr lang="en-GB" sz="1300" b="0" dirty="0" smtClean="0"/>
              <a:t>The new journey removes Quick Quote. After completing Step 1 users now get a quote which is obtainable based on them being eligible.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endParaRPr lang="en-GB" sz="1300" b="0" dirty="0"/>
          </a:p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r>
              <a:rPr lang="en-GB" sz="1300" b="0" dirty="0" smtClean="0"/>
              <a:t>This is because Eligibility questions have been included in Step 1.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endParaRPr lang="en-GB" sz="1300" b="0" dirty="0"/>
          </a:p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r>
              <a:rPr lang="en-GB" sz="1300" b="0" dirty="0" smtClean="0"/>
              <a:t>This removes the problem of customers getting a quote at the ‘Quick Quote’ stage only for them to then be told they are </a:t>
            </a:r>
            <a:r>
              <a:rPr lang="en-GB" sz="1300" b="0" dirty="0" smtClean="0"/>
              <a:t>ineligible based </a:t>
            </a:r>
            <a:r>
              <a:rPr lang="en-GB" sz="1300" b="0" dirty="0" smtClean="0"/>
              <a:t>on subsequent questions. </a:t>
            </a:r>
            <a:endParaRPr lang="en-GB" sz="1300" b="0" dirty="0" smtClean="0"/>
          </a:p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endParaRPr lang="en-GB" sz="1300" b="0" dirty="0"/>
          </a:p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r>
              <a:rPr lang="en-GB" sz="1300" b="0" dirty="0" smtClean="0"/>
              <a:t>People have filled out questions to get a quote. They don’t then want to be faced with more questions. </a:t>
            </a:r>
            <a:endParaRPr lang="en-GB" sz="1300" b="0" dirty="0" smtClean="0"/>
          </a:p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endParaRPr lang="en-GB" sz="1300" b="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075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6980704-A278-430B-9C94-CB5F76B5DC80}" type="slidenum">
              <a:rPr lang="en-GB" smtClean="0"/>
              <a:pPr/>
              <a:t>14</a:t>
            </a:fld>
            <a:r>
              <a:rPr lang="en-GB" smtClean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Clean, more accessible, visual design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28712"/>
            <a:ext cx="3453333" cy="2804344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None/>
            </a:pPr>
            <a:r>
              <a:rPr lang="en-GB" sz="1300" b="0" dirty="0" smtClean="0"/>
              <a:t>This project is a great opportunity to provide a more user-accessible UI. </a:t>
            </a:r>
          </a:p>
          <a:p>
            <a:pPr marL="0" indent="0" eaLnBrk="1" hangingPunct="1">
              <a:spcAft>
                <a:spcPct val="0"/>
              </a:spcAft>
              <a:buNone/>
            </a:pPr>
            <a:endParaRPr lang="en-GB" sz="1300" b="0" dirty="0" smtClean="0"/>
          </a:p>
          <a:p>
            <a:pPr marL="0" indent="0" eaLnBrk="1" hangingPunct="1">
              <a:spcAft>
                <a:spcPct val="0"/>
              </a:spcAft>
              <a:buNone/>
            </a:pPr>
            <a:r>
              <a:rPr lang="en-GB" sz="1300" b="0" dirty="0" smtClean="0"/>
              <a:t>By taking a mobile first approach to the project ensures we have the most streamlined Journey possible.</a:t>
            </a:r>
            <a:endParaRPr lang="en-GB" sz="1300" b="0" dirty="0"/>
          </a:p>
          <a:p>
            <a:pPr marL="0" indent="0" eaLnBrk="1" hangingPunct="1">
              <a:spcAft>
                <a:spcPct val="0"/>
              </a:spcAft>
              <a:buNone/>
            </a:pPr>
            <a:endParaRPr lang="en-GB" sz="1300" b="0" dirty="0"/>
          </a:p>
          <a:p>
            <a:pPr marL="0" indent="0" eaLnBrk="1" hangingPunct="1">
              <a:spcAft>
                <a:spcPct val="0"/>
              </a:spcAft>
              <a:buNone/>
            </a:pPr>
            <a:r>
              <a:rPr lang="en-GB" sz="1300" b="0" dirty="0" smtClean="0"/>
              <a:t>With added vertical spacing and clearer, larger input fields and call to actions, users will find it easier to read and interact with the Journey, improving the UX substantially.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40768"/>
            <a:ext cx="4176464" cy="427391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D6E6B19-8A34-4266-8264-AD187D253B8F}" type="slidenum">
              <a:rPr lang="en-GB" smtClean="0"/>
              <a:pPr/>
              <a:t>15</a:t>
            </a:fld>
            <a:r>
              <a:rPr lang="en-GB" smtClean="0"/>
              <a:t>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NEXT STEPS</a:t>
            </a:r>
          </a:p>
        </p:txBody>
      </p:sp>
      <p:sp>
        <p:nvSpPr>
          <p:cNvPr id="8386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177800" indent="-177800" eaLnBrk="1" hangingPunct="1"/>
            <a:r>
              <a:rPr lang="en-GB" dirty="0" smtClean="0"/>
              <a:t>Visual Design &amp; Front-End Development</a:t>
            </a:r>
          </a:p>
          <a:p>
            <a:pPr marL="177800" indent="-177800" eaLnBrk="1" hangingPunct="1"/>
            <a:r>
              <a:rPr lang="en-GB" dirty="0" smtClean="0"/>
              <a:t>Compliance Review</a:t>
            </a:r>
          </a:p>
          <a:p>
            <a:pPr marL="177800" indent="-177800" eaLnBrk="1" hangingPunct="1"/>
            <a:r>
              <a:rPr lang="en-GB" dirty="0" smtClean="0"/>
              <a:t>Client Presentation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6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Rectangle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-635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0" name="Rectangle 7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6713" y="2500306"/>
            <a:ext cx="6445250" cy="777875"/>
          </a:xfrm>
          <a:ln/>
        </p:spPr>
        <p:txBody>
          <a:bodyPr/>
          <a:lstStyle/>
          <a:p>
            <a:pPr eaLnBrk="1" hangingPunct="1"/>
            <a:r>
              <a:rPr lang="en-GB" dirty="0" smtClean="0"/>
              <a:t>THANK YOU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66713" y="3343268"/>
            <a:ext cx="6445250" cy="334963"/>
          </a:xfrm>
        </p:spPr>
        <p:txBody>
          <a:bodyPr/>
          <a:lstStyle/>
          <a:p>
            <a:r>
              <a:rPr lang="en-GB" b="0" dirty="0" smtClean="0"/>
              <a:t>Any questions? </a:t>
            </a:r>
            <a:r>
              <a:rPr lang="en-GB" b="0" dirty="0"/>
              <a:t>p</a:t>
            </a:r>
            <a:r>
              <a:rPr lang="en-GB" b="0" dirty="0" smtClean="0"/>
              <a:t>aul.z.chapman@uk.rsagroup.com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9DA2EEA-3A13-4F08-BCE9-FCD6B43ACFC1}" type="slidenum">
              <a:rPr lang="en-GB" smtClean="0"/>
              <a:pPr/>
              <a:t>2</a:t>
            </a:fld>
            <a:r>
              <a:rPr lang="en-GB" smtClean="0"/>
              <a:t> 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Project Introduction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7800" indent="-177800" eaLnBrk="1" hangingPunct="1">
              <a:spcAft>
                <a:spcPct val="0"/>
              </a:spcAft>
            </a:pPr>
            <a:r>
              <a:rPr lang="en-GB" dirty="0" smtClean="0"/>
              <a:t>The objective is to re-design the existing home quote &amp; buy journey, making changes to the web front-end only.</a:t>
            </a:r>
            <a:br>
              <a:rPr lang="en-GB" dirty="0" smtClean="0"/>
            </a:br>
            <a:endParaRPr lang="en-GB" dirty="0" smtClean="0"/>
          </a:p>
          <a:p>
            <a:pPr marL="177800" indent="-177800" eaLnBrk="1" hangingPunct="1">
              <a:spcAft>
                <a:spcPct val="0"/>
              </a:spcAft>
            </a:pPr>
            <a:r>
              <a:rPr lang="en-GB" dirty="0" smtClean="0"/>
              <a:t>The redesign must increase conversion and product upsell, whilst putting Bank Of Ireland to the front of the market (alongside 123.ie and AA).</a:t>
            </a:r>
          </a:p>
          <a:p>
            <a:pPr marL="177800" indent="-177800" eaLnBrk="1" hangingPunct="1">
              <a:spcAft>
                <a:spcPct val="0"/>
              </a:spcAft>
            </a:pPr>
            <a:endParaRPr lang="en-GB" dirty="0" smtClean="0"/>
          </a:p>
          <a:p>
            <a:pPr marL="177800" indent="-177800" eaLnBrk="1" hangingPunct="1">
              <a:spcAft>
                <a:spcPct val="0"/>
              </a:spcAft>
            </a:pPr>
            <a:r>
              <a:rPr lang="en-GB" dirty="0" smtClean="0"/>
              <a:t>All design proposals need to comply to the RSA and Bank of Ireland Compliance guidelines (according to CPC), as well as Bank of Ireland’s Brand guidelines.</a:t>
            </a:r>
          </a:p>
          <a:p>
            <a:pPr marL="177800" indent="-177800" eaLnBrk="1" hangingPunct="1">
              <a:spcAft>
                <a:spcPct val="0"/>
              </a:spcAft>
            </a:pPr>
            <a:endParaRPr lang="en-GB" dirty="0" smtClean="0"/>
          </a:p>
          <a:p>
            <a:pPr marL="177800" indent="-177800" eaLnBrk="1" hangingPunct="1">
              <a:spcAft>
                <a:spcPct val="0"/>
              </a:spcAft>
            </a:pPr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6980704-A278-430B-9C94-CB5F76B5DC80}" type="slidenum">
              <a:rPr lang="en-GB" smtClean="0"/>
              <a:pPr/>
              <a:t>3</a:t>
            </a:fld>
            <a:r>
              <a:rPr lang="en-GB" smtClean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Key Deliverables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28712"/>
            <a:ext cx="7818461" cy="3514734"/>
          </a:xfrm>
        </p:spPr>
        <p:txBody>
          <a:bodyPr/>
          <a:lstStyle/>
          <a:p>
            <a:pPr marL="342900" indent="-342900" eaLnBrk="1" hangingPunct="1">
              <a:spcAft>
                <a:spcPct val="0"/>
              </a:spcAft>
              <a:buFont typeface="+mj-lt"/>
              <a:buAutoNum type="arabicPeriod"/>
            </a:pPr>
            <a:r>
              <a:rPr lang="en-GB" dirty="0" smtClean="0"/>
              <a:t>A low-fi wireframe prototype for internal review and buy-in purposes</a:t>
            </a:r>
            <a:br>
              <a:rPr lang="en-GB" dirty="0" smtClean="0"/>
            </a:br>
            <a:endParaRPr lang="en-GB" dirty="0" smtClean="0"/>
          </a:p>
          <a:p>
            <a:pPr marL="342900" indent="-342900" eaLnBrk="1" hangingPunct="1">
              <a:spcAft>
                <a:spcPct val="0"/>
              </a:spcAft>
              <a:buFont typeface="+mj-lt"/>
              <a:buAutoNum type="arabicPeriod"/>
            </a:pPr>
            <a:r>
              <a:rPr lang="en-GB" dirty="0" smtClean="0"/>
              <a:t>Visual design style guide </a:t>
            </a:r>
            <a:br>
              <a:rPr lang="en-GB" dirty="0" smtClean="0"/>
            </a:br>
            <a:endParaRPr lang="en-GB" dirty="0" smtClean="0"/>
          </a:p>
          <a:p>
            <a:pPr marL="342900" indent="-342900" eaLnBrk="1" hangingPunct="1">
              <a:spcAft>
                <a:spcPct val="0"/>
              </a:spcAft>
              <a:buFont typeface="+mj-lt"/>
              <a:buAutoNum type="arabicPeriod"/>
            </a:pPr>
            <a:r>
              <a:rPr lang="en-GB" dirty="0" smtClean="0"/>
              <a:t>Front end build &amp; test ready for implementation</a:t>
            </a:r>
            <a:br>
              <a:rPr lang="en-GB" dirty="0" smtClean="0"/>
            </a:br>
            <a:endParaRPr lang="en-GB" dirty="0" smtClean="0"/>
          </a:p>
          <a:p>
            <a:pPr marL="342900" indent="-342900" eaLnBrk="1" hangingPunct="1">
              <a:spcAft>
                <a:spcPct val="0"/>
              </a:spcAft>
              <a:buFont typeface="+mj-lt"/>
              <a:buAutoNum type="arabicPeriod"/>
            </a:pPr>
            <a:r>
              <a:rPr lang="en-GB" dirty="0" smtClean="0"/>
              <a:t>“Light touch” support throughout the implementation and launch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6980704-A278-430B-9C94-CB5F76B5DC80}" type="slidenum">
              <a:rPr lang="en-GB" smtClean="0"/>
              <a:pPr/>
              <a:t>4</a:t>
            </a:fld>
            <a:r>
              <a:rPr lang="en-GB" smtClean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Global E-Business Design Process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20" y="1169998"/>
          <a:ext cx="8572560" cy="41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4"/>
                <a:gridCol w="442915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Task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1. Understanding the business’ needs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Kick off meeting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2. Understanding</a:t>
                      </a:r>
                      <a:r>
                        <a:rPr lang="en-GB" sz="1600" baseline="0" dirty="0" smtClean="0"/>
                        <a:t> the users’ needs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Journey mapping</a:t>
                      </a:r>
                    </a:p>
                    <a:p>
                      <a:r>
                        <a:rPr lang="en-GB" sz="1600" dirty="0" smtClean="0"/>
                        <a:t>Competitor review</a:t>
                      </a:r>
                    </a:p>
                    <a:p>
                      <a:r>
                        <a:rPr lang="en-GB" sz="1600" dirty="0" smtClean="0"/>
                        <a:t>Competitor comparison</a:t>
                      </a:r>
                      <a:br>
                        <a:rPr lang="en-GB" sz="1600" dirty="0" smtClean="0"/>
                      </a:b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3. Defining</a:t>
                      </a:r>
                      <a:r>
                        <a:rPr lang="en-GB" sz="1600" baseline="0" dirty="0" smtClean="0"/>
                        <a:t> the journey (UX)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Usability review</a:t>
                      </a:r>
                    </a:p>
                    <a:p>
                      <a:r>
                        <a:rPr lang="en-GB" sz="1600" dirty="0" smtClean="0"/>
                        <a:t>Design principles</a:t>
                      </a:r>
                    </a:p>
                    <a:p>
                      <a:r>
                        <a:rPr lang="en-GB" sz="1600" dirty="0" smtClean="0"/>
                        <a:t/>
                      </a:r>
                      <a:br>
                        <a:rPr lang="en-GB" sz="1600" dirty="0" smtClean="0"/>
                      </a:b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4. Creating a new design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UI Sketching</a:t>
                      </a:r>
                    </a:p>
                    <a:p>
                      <a:r>
                        <a:rPr lang="en-GB" sz="1600" dirty="0" smtClean="0"/>
                        <a:t>Interaction prototyping</a:t>
                      </a:r>
                    </a:p>
                    <a:p>
                      <a:r>
                        <a:rPr lang="en-GB" sz="16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Brand exploration</a:t>
                      </a:r>
                    </a:p>
                    <a:p>
                      <a:r>
                        <a:rPr lang="en-GB" sz="16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Visual Design</a:t>
                      </a:r>
                      <a:r>
                        <a:rPr lang="en-GB" sz="1600" dirty="0" smtClean="0"/>
                        <a:t/>
                      </a:r>
                      <a:br>
                        <a:rPr lang="en-GB" sz="1600" dirty="0" smtClean="0"/>
                      </a:b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-635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6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GB" dirty="0" smtClean="0"/>
              <a:t>Understanding the</a:t>
            </a:r>
            <a:br>
              <a:rPr lang="en-GB" dirty="0" smtClean="0"/>
            </a:br>
            <a:r>
              <a:rPr lang="en-GB" dirty="0" smtClean="0"/>
              <a:t>users’ needs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6980704-A278-430B-9C94-CB5F76B5DC80}" type="slidenum">
              <a:rPr lang="en-GB" smtClean="0"/>
              <a:pPr/>
              <a:t>6</a:t>
            </a:fld>
            <a:r>
              <a:rPr lang="en-GB" smtClean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User Journey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071546"/>
            <a:ext cx="8604279" cy="300024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None/>
            </a:pPr>
            <a:r>
              <a:rPr lang="en-GB" dirty="0" smtClean="0"/>
              <a:t>The Bank of Ireland Home journey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53243" y="2528773"/>
            <a:ext cx="571504" cy="857256"/>
          </a:xfrm>
          <a:prstGeom prst="roundRect">
            <a:avLst>
              <a:gd name="adj" fmla="val 7852"/>
            </a:avLst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824813" y="2528773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109109" y="2243021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0367" y="3456673"/>
            <a:ext cx="9286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Bank of Ireland Insurance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610499" y="3528905"/>
            <a:ext cx="9286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Details Capture</a:t>
            </a:r>
            <a:endParaRPr lang="en-GB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39259" y="3243153"/>
            <a:ext cx="7159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Eligibility Criteria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2467755" y="2702543"/>
            <a:ext cx="569916" cy="2548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rot="5400000">
            <a:off x="789756" y="2206508"/>
            <a:ext cx="50006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367" y="1688229"/>
            <a:ext cx="928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Point of sale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752051" y="2588069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2966233" y="3873953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23357" y="4802647"/>
            <a:ext cx="928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Retrieve</a:t>
            </a:r>
            <a:endParaRPr lang="en-GB" sz="1200" dirty="0"/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1396185" y="4096023"/>
            <a:ext cx="1427172" cy="3076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 bwMode="auto">
          <a:xfrm>
            <a:off x="4039391" y="2230879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96515" y="3231011"/>
            <a:ext cx="8572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Quick Quote</a:t>
            </a:r>
            <a:endParaRPr lang="en-GB" sz="1200" dirty="0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968085" y="2230879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25209" y="3231011"/>
            <a:ext cx="928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Quote 2</a:t>
            </a:r>
            <a:endParaRPr lang="en-GB" sz="1200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5611027" y="2575927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 bwMode="auto">
          <a:xfrm>
            <a:off x="5896779" y="2218737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25341" y="3218869"/>
            <a:ext cx="7143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Quote Summary</a:t>
            </a:r>
            <a:endParaRPr lang="en-GB" sz="1200" dirty="0"/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4682333" y="2588069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 bwMode="auto">
          <a:xfrm>
            <a:off x="6754003" y="2230879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82565" y="3231011"/>
            <a:ext cx="7143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Payment</a:t>
            </a:r>
            <a:endParaRPr lang="en-GB" sz="1200" dirty="0"/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1396185" y="2945259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 bwMode="auto">
          <a:xfrm>
            <a:off x="6469871" y="2588069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 bwMode="auto">
          <a:xfrm>
            <a:off x="7343209" y="2588069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 rot="5400000">
            <a:off x="-281814" y="3766796"/>
            <a:ext cx="3786214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 bwMode="auto">
          <a:xfrm>
            <a:off x="4039391" y="4004687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96515" y="4933381"/>
            <a:ext cx="9286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Ineligible / Hand off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6200000" flipH="1">
            <a:off x="3504400" y="3440048"/>
            <a:ext cx="785818" cy="2841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 bwMode="auto">
          <a:xfrm>
            <a:off x="7631241" y="2230879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23237" y="3243153"/>
            <a:ext cx="10801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Policy Confirmation</a:t>
            </a:r>
            <a:endParaRPr lang="en-GB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10367" y="5403005"/>
            <a:ext cx="9286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5A2D7F"/>
                </a:solidFill>
              </a:rPr>
              <a:t>Bank of Ireland</a:t>
            </a:r>
            <a:endParaRPr lang="en-GB" sz="1200" dirty="0">
              <a:solidFill>
                <a:srgbClr val="5A2D7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39061" y="5403005"/>
            <a:ext cx="928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5A2D7F"/>
                </a:solidFill>
              </a:rPr>
              <a:t>RSA</a:t>
            </a:r>
            <a:endParaRPr lang="en-GB" sz="1200" dirty="0">
              <a:solidFill>
                <a:srgbClr val="5A2D7F"/>
              </a:solidFill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5038363" y="4004687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95487" y="4933381"/>
            <a:ext cx="9286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Ineligible / Hand off</a:t>
            </a:r>
            <a:endParaRPr lang="en-GB" sz="1200" dirty="0"/>
          </a:p>
        </p:txBody>
      </p:sp>
      <p:cxnSp>
        <p:nvCxnSpPr>
          <p:cNvPr id="81" name="Straight Arrow Connector 80"/>
          <p:cNvCxnSpPr/>
          <p:nvPr/>
        </p:nvCxnSpPr>
        <p:spPr bwMode="auto">
          <a:xfrm rot="16200000" flipH="1">
            <a:off x="4433094" y="3474194"/>
            <a:ext cx="785818" cy="2841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39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6980704-A278-430B-9C94-CB5F76B5DC80}" type="slidenum">
              <a:rPr lang="en-GB" smtClean="0"/>
              <a:pPr/>
              <a:t>7</a:t>
            </a:fld>
            <a:r>
              <a:rPr lang="en-GB" smtClean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the market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28712"/>
            <a:ext cx="1531917" cy="442900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None/>
            </a:pPr>
            <a:r>
              <a:rPr lang="en-GB" dirty="0" smtClean="0"/>
              <a:t>Strong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2428860" y="1142984"/>
            <a:ext cx="1531917" cy="4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Poor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 rot="5400000">
            <a:off x="-70676" y="3499644"/>
            <a:ext cx="4572032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6000760" y="4071942"/>
            <a:ext cx="2786082" cy="22145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r>
              <a:rPr lang="en-GB" sz="1300" dirty="0" smtClean="0"/>
              <a:t>123.ie</a:t>
            </a:r>
            <a:r>
              <a:rPr lang="en-GB" sz="1300" b="0" dirty="0" smtClean="0"/>
              <a:t> has been selected as the benchmark for this project. This is based on their market share, conversion rate and overall UX.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endParaRPr lang="en-GB" sz="1300" b="0" kern="0" dirty="0" smtClean="0">
              <a:latin typeface="+mn-lt"/>
              <a:cs typeface="+mn-cs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r>
              <a:rPr lang="en-GB" sz="1300" b="0" kern="0" dirty="0" smtClean="0">
                <a:latin typeface="+mn-lt"/>
                <a:cs typeface="+mn-cs"/>
              </a:rPr>
              <a:t>Competitor journeys are generally quite poor in the areas of usability &amp; responsive design.</a:t>
            </a:r>
            <a:endParaRPr lang="en-GB" sz="1300" b="0" kern="0" dirty="0">
              <a:latin typeface="+mn-lt"/>
              <a:cs typeface="+mn-cs"/>
            </a:endParaRPr>
          </a:p>
        </p:txBody>
      </p:sp>
      <p:pic>
        <p:nvPicPr>
          <p:cNvPr id="34" name="Picture 33" descr="ax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588" y="1714488"/>
            <a:ext cx="1705082" cy="2000240"/>
          </a:xfrm>
          <a:prstGeom prst="rect">
            <a:avLst/>
          </a:prstGeom>
        </p:spPr>
      </p:pic>
      <p:pic>
        <p:nvPicPr>
          <p:cNvPr id="32" name="Picture 31" descr="1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274" y="2643182"/>
            <a:ext cx="1539144" cy="2786058"/>
          </a:xfrm>
          <a:prstGeom prst="rect">
            <a:avLst/>
          </a:prstGeom>
        </p:spPr>
      </p:pic>
      <p:pic>
        <p:nvPicPr>
          <p:cNvPr id="35" name="Picture 34" descr="Aviv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4612" y="1857364"/>
            <a:ext cx="1955127" cy="2500306"/>
          </a:xfrm>
          <a:prstGeom prst="rect">
            <a:avLst/>
          </a:prstGeom>
        </p:spPr>
      </p:pic>
      <p:pic>
        <p:nvPicPr>
          <p:cNvPr id="36" name="Picture 35" descr="chil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1802" y="2969592"/>
            <a:ext cx="2307616" cy="2745400"/>
          </a:xfrm>
          <a:prstGeom prst="rect">
            <a:avLst/>
          </a:prstGeom>
        </p:spPr>
      </p:pic>
      <p:pic>
        <p:nvPicPr>
          <p:cNvPr id="38" name="Picture 37" descr="zurich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86314" y="1285860"/>
            <a:ext cx="2692895" cy="2029310"/>
          </a:xfrm>
          <a:prstGeom prst="rect">
            <a:avLst/>
          </a:prstGeom>
        </p:spPr>
      </p:pic>
      <p:pic>
        <p:nvPicPr>
          <p:cNvPr id="37" name="Picture 36" descr="liberty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15140" y="1695515"/>
            <a:ext cx="2113129" cy="1479510"/>
          </a:xfrm>
          <a:prstGeom prst="rect">
            <a:avLst/>
          </a:prstGeom>
        </p:spPr>
      </p:pic>
      <p:pic>
        <p:nvPicPr>
          <p:cNvPr id="39" name="Picture 38" descr="FB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86314" y="2428868"/>
            <a:ext cx="2071702" cy="144831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6980704-A278-430B-9C94-CB5F76B5DC80}" type="slidenum">
              <a:rPr lang="en-GB" smtClean="0"/>
              <a:pPr/>
              <a:t>8</a:t>
            </a:fld>
            <a:r>
              <a:rPr lang="en-GB" smtClean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the market– Common Themes 1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14282" y="1142984"/>
            <a:ext cx="4818065" cy="5857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None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Dealing with Eligibility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47474" y="1628799"/>
            <a:ext cx="2375840" cy="19607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r>
              <a:rPr lang="en-GB" sz="1300" b="0" kern="0" dirty="0" smtClean="0">
                <a:latin typeface="+mn-lt"/>
                <a:cs typeface="+mn-cs"/>
              </a:rPr>
              <a:t>Bank of Ireland currently uses a heavily-written mobile unfriendly overlay, this will need to be resolved.</a:t>
            </a:r>
            <a:endParaRPr lang="en-GB" sz="1300" b="0" kern="0" dirty="0">
              <a:latin typeface="+mn-lt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627639"/>
            <a:ext cx="5688632" cy="40833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6980704-A278-430B-9C94-CB5F76B5DC80}" type="slidenum">
              <a:rPr lang="en-GB" smtClean="0"/>
              <a:pPr/>
              <a:t>9</a:t>
            </a:fld>
            <a:r>
              <a:rPr lang="en-GB" smtClean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the market– Common Themes 2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14282" y="1142984"/>
            <a:ext cx="4818065" cy="5857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None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Dealing with Eligibility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14282" y="1628800"/>
            <a:ext cx="3000396" cy="1357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r>
              <a:rPr lang="en-GB" sz="1300" b="0" dirty="0" smtClean="0"/>
              <a:t>We propose dealing with this by placing the Eligibility message in a scroll box on the page, rather than a overlay. Some examples are shown here.  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endParaRPr lang="en-GB" sz="1300" b="0" kern="0" dirty="0">
              <a:latin typeface="+mn-lt"/>
              <a:cs typeface="+mn-cs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buClr>
                <a:schemeClr val="tx1"/>
              </a:buClr>
              <a:buSzPct val="80000"/>
              <a:defRPr/>
            </a:pPr>
            <a:endParaRPr lang="en-GB" sz="1300" b="0" kern="0" dirty="0">
              <a:latin typeface="+mn-lt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27200"/>
            <a:ext cx="4292246" cy="30732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75" y="1166424"/>
            <a:ext cx="3772650" cy="247034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20" y="2720776"/>
            <a:ext cx="2159695" cy="32422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7937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3C3C3C"/>
      </a:dk1>
      <a:lt1>
        <a:srgbClr val="E8E6E2"/>
      </a:lt1>
      <a:dk2>
        <a:srgbClr val="5A2D7F"/>
      </a:dk2>
      <a:lt2>
        <a:srgbClr val="787878"/>
      </a:lt2>
      <a:accent1>
        <a:srgbClr val="83AFB4"/>
      </a:accent1>
      <a:accent2>
        <a:srgbClr val="ADBBA0"/>
      </a:accent2>
      <a:accent3>
        <a:srgbClr val="F2F0EE"/>
      </a:accent3>
      <a:accent4>
        <a:srgbClr val="323232"/>
      </a:accent4>
      <a:accent5>
        <a:srgbClr val="C1D4D6"/>
      </a:accent5>
      <a:accent6>
        <a:srgbClr val="9CA991"/>
      </a:accent6>
      <a:hlink>
        <a:srgbClr val="B40084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25000"/>
          </a:spcBef>
          <a:spcAft>
            <a:spcPct val="25000"/>
          </a:spcAft>
          <a:buClr>
            <a:schemeClr val="tx1"/>
          </a:buClr>
          <a:buSzPct val="80000"/>
          <a:buFontTx/>
          <a:buChar char="•"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25000"/>
          </a:spcBef>
          <a:spcAft>
            <a:spcPct val="25000"/>
          </a:spcAft>
          <a:buClr>
            <a:schemeClr val="tx1"/>
          </a:buClr>
          <a:buSzPct val="80000"/>
          <a:buFontTx/>
          <a:buChar char="•"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3C3C3C"/>
        </a:dk1>
        <a:lt1>
          <a:srgbClr val="E8E6E2"/>
        </a:lt1>
        <a:dk2>
          <a:srgbClr val="5A2D7F"/>
        </a:dk2>
        <a:lt2>
          <a:srgbClr val="787878"/>
        </a:lt2>
        <a:accent1>
          <a:srgbClr val="83AFB4"/>
        </a:accent1>
        <a:accent2>
          <a:srgbClr val="ADBBA0"/>
        </a:accent2>
        <a:accent3>
          <a:srgbClr val="F2F0EE"/>
        </a:accent3>
        <a:accent4>
          <a:srgbClr val="323232"/>
        </a:accent4>
        <a:accent5>
          <a:srgbClr val="C1D4D6"/>
        </a:accent5>
        <a:accent6>
          <a:srgbClr val="9CA991"/>
        </a:accent6>
        <a:hlink>
          <a:srgbClr val="B40084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19265</TotalTime>
  <Words>585</Words>
  <Application>Microsoft Office PowerPoint</Application>
  <PresentationFormat>On-screen Show (4:3)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Bank of Ireland Home</vt:lpstr>
      <vt:lpstr>Project Introduction</vt:lpstr>
      <vt:lpstr>Key Deliverables</vt:lpstr>
      <vt:lpstr>The Global E-Business Design Process</vt:lpstr>
      <vt:lpstr>Understanding the users’ needs</vt:lpstr>
      <vt:lpstr>User Journey</vt:lpstr>
      <vt:lpstr>Overview of the market</vt:lpstr>
      <vt:lpstr>Overview of the market– Common Themes 1</vt:lpstr>
      <vt:lpstr>Overview of the market– Common Themes 2</vt:lpstr>
      <vt:lpstr>Overview of the market– Common Themes 3</vt:lpstr>
      <vt:lpstr>Proposed Solutions</vt:lpstr>
      <vt:lpstr>User Journey</vt:lpstr>
      <vt:lpstr>Removal of Quick Quote</vt:lpstr>
      <vt:lpstr>Clean, more accessible, visual design</vt:lpstr>
      <vt:lpstr>NEXT STEPS</vt:lpstr>
      <vt:lpstr>THANK YOU</vt:lpstr>
    </vt:vector>
  </TitlesOfParts>
  <Company>www.in-support.com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ONE</dc:title>
  <dc:creator>Martyn</dc:creator>
  <cp:lastModifiedBy>Paul Z Chapman</cp:lastModifiedBy>
  <cp:revision>459</cp:revision>
  <dcterms:created xsi:type="dcterms:W3CDTF">2008-04-06T18:42:22Z</dcterms:created>
  <dcterms:modified xsi:type="dcterms:W3CDTF">2013-10-04T11:31:00Z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version">
    <vt:i4>4</vt:i4>
  </property>
  <property fmtid="{D5CDD505-2E9C-101B-9397-08002B2CF9AE}" pid="3" name="WizKit template type">
    <vt:lpwstr>Onscreen</vt:lpwstr>
  </property>
</Properties>
</file>