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85" r:id="rId3"/>
    <p:sldId id="256" r:id="rId5"/>
    <p:sldId id="259" r:id="rId6"/>
    <p:sldId id="286" r:id="rId7"/>
    <p:sldId id="297" r:id="rId8"/>
    <p:sldId id="298" r:id="rId9"/>
    <p:sldId id="299" r:id="rId10"/>
    <p:sldId id="300" r:id="rId11"/>
    <p:sldId id="301" r:id="rId12"/>
    <p:sldId id="302" r:id="rId13"/>
    <p:sldId id="303" r:id="rId14"/>
    <p:sldId id="304" r:id="rId15"/>
    <p:sldId id="305" r:id="rId16"/>
    <p:sldId id="306" r:id="rId17"/>
    <p:sldId id="307" r:id="rId18"/>
    <p:sldId id="308" r:id="rId19"/>
    <p:sldId id="310" r:id="rId20"/>
    <p:sldId id="316" r:id="rId21"/>
    <p:sldId id="290" r:id="rId22"/>
    <p:sldId id="292" r:id="rId23"/>
    <p:sldId id="293" r:id="rId24"/>
    <p:sldId id="294" r:id="rId25"/>
    <p:sldId id="295" r:id="rId26"/>
    <p:sldId id="337" r:id="rId27"/>
    <p:sldId id="338" r:id="rId28"/>
    <p:sldId id="296" r:id="rId29"/>
    <p:sldId id="317" r:id="rId30"/>
    <p:sldId id="318" r:id="rId31"/>
    <p:sldId id="319" r:id="rId32"/>
    <p:sldId id="320" r:id="rId33"/>
    <p:sldId id="321" r:id="rId34"/>
    <p:sldId id="322" r:id="rId35"/>
    <p:sldId id="323" r:id="rId36"/>
    <p:sldId id="324" r:id="rId37"/>
    <p:sldId id="291" r:id="rId38"/>
    <p:sldId id="325" r:id="rId39"/>
    <p:sldId id="326" r:id="rId40"/>
    <p:sldId id="327" r:id="rId41"/>
    <p:sldId id="328" r:id="rId42"/>
  </p:sldIdLst>
  <p:sldSz cx="9144000" cy="5143500" type="screen16x9"/>
  <p:notesSz cx="6858000" cy="9144000"/>
  <p:embeddedFontLst>
    <p:embeddedFont>
      <p:font typeface="Oswald"/>
      <p:regular r:id="rId46"/>
    </p:embeddedFont>
    <p:embeddedFont>
      <p:font typeface="Roboto Condensed" panose="02000000000000000000"/>
      <p:regular r:id="rId47"/>
    </p:embeddedFont>
    <p:embeddedFont>
      <p:font typeface="Oswald" charset="0"/>
      <p:regular r:id="rId4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23" autoAdjust="0"/>
    <p:restoredTop sz="91278" autoAdjust="0"/>
  </p:normalViewPr>
  <p:slideViewPr>
    <p:cSldViewPr snapToGrid="0">
      <p:cViewPr varScale="1">
        <p:scale>
          <a:sx n="106" d="100"/>
          <a:sy n="106" d="100"/>
        </p:scale>
        <p:origin x="45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8" Type="http://schemas.openxmlformats.org/officeDocument/2006/relationships/font" Target="fonts/font3.fntdata"/><Relationship Id="rId47" Type="http://schemas.openxmlformats.org/officeDocument/2006/relationships/font" Target="fonts/font2.fntdata"/><Relationship Id="rId46" Type="http://schemas.openxmlformats.org/officeDocument/2006/relationships/font" Target="fonts/font1.fntdata"/><Relationship Id="rId45" Type="http://schemas.openxmlformats.org/officeDocument/2006/relationships/tableStyles" Target="tableStyles.xml"/><Relationship Id="rId44" Type="http://schemas.openxmlformats.org/officeDocument/2006/relationships/viewProps" Target="viewProps.xml"/><Relationship Id="rId43" Type="http://schemas.openxmlformats.org/officeDocument/2006/relationships/presProps" Target="presProps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" name="Google Shape;1135;g65a98d20e4_1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6" name="Google Shape;1136;g65a98d20e4_1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">
  <p:cSld name="TITLE">
    <p:bg>
      <p:bgPr>
        <a:solidFill>
          <a:srgbClr val="4BB5D9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5609666" y="2185857"/>
            <a:ext cx="3534604" cy="3432788"/>
            <a:chOff x="6172200" y="2656118"/>
            <a:chExt cx="2971754" cy="2886151"/>
          </a:xfrm>
        </p:grpSpPr>
        <p:sp>
          <p:nvSpPr>
            <p:cNvPr id="11" name="Google Shape;11;p2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" name="Google Shape;12;p2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" name="Google Shape;13;p2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" name="Google Shape;14;p2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16" name="Google Shape;16;p2"/>
          <p:cNvGrpSpPr/>
          <p:nvPr/>
        </p:nvGrpSpPr>
        <p:grpSpPr>
          <a:xfrm>
            <a:off x="-22" y="-324543"/>
            <a:ext cx="3068579" cy="1910876"/>
            <a:chOff x="-32" y="-215963"/>
            <a:chExt cx="2163561" cy="1347300"/>
          </a:xfrm>
        </p:grpSpPr>
        <p:sp>
          <p:nvSpPr>
            <p:cNvPr id="17" name="Google Shape;17;p2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" name="Google Shape;18;p2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" name="Google Shape;19;p2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" name="Google Shape;20;p2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" name="Google Shape;21;p2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2753825"/>
            <a:ext cx="5671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FF9900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3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25" name="Google Shape;25;p3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" name="Google Shape;26;p3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" name="Google Shape;27;p3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" name="Google Shape;28;p3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30" name="Google Shape;30;p3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31" name="Google Shape;31;p3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" name="Google Shape;32;p3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" name="Google Shape;33;p3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" name="Google Shape;34;p3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" name="Google Shape;35;p3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36" name="Google Shape;36;p3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7" name="Google Shape;37;p3"/>
          <p:cNvSpPr txBox="1">
            <a:spLocks noGrp="1"/>
          </p:cNvSpPr>
          <p:nvPr>
            <p:ph type="subTitle" idx="1"/>
          </p:nvPr>
        </p:nvSpPr>
        <p:spPr>
          <a:xfrm>
            <a:off x="685800" y="3449654"/>
            <a:ext cx="5074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8" name="Google Shape;38;p3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8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107" name="Google Shape;107;p8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" name="Google Shape;108;p8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" name="Google Shape;109;p8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" name="Google Shape;110;p8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" name="Google Shape;111;p8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112" name="Google Shape;112;p8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113" name="Google Shape;113;p8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" name="Google Shape;114;p8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" name="Google Shape;115;p8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" name="Google Shape;116;p8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" name="Google Shape;117;p8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118" name="Google Shape;118;p8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9" name="Google Shape;119;p8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ansparent Shapes">
  <p:cSld name="BLANK_1">
    <p:bg>
      <p:bgPr>
        <a:solidFill>
          <a:srgbClr val="3796BF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Google Shape;150;p11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151" name="Google Shape;151;p11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2" name="Google Shape;152;p11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3" name="Google Shape;153;p11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4" name="Google Shape;154;p11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5" name="Google Shape;155;p11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>
                <a:alpha val="33460"/>
              </a:srgbClr>
            </a:solidFill>
            <a:ln>
              <a:noFill/>
            </a:ln>
          </p:spPr>
        </p:sp>
      </p:grpSp>
      <p:grpSp>
        <p:nvGrpSpPr>
          <p:cNvPr id="156" name="Google Shape;156;p11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157" name="Google Shape;157;p11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8" name="Google Shape;158;p11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9" name="Google Shape;159;p11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0" name="Google Shape;160;p11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1" name="Google Shape;161;p11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>
                <a:alpha val="33460"/>
              </a:srgbClr>
            </a:solidFill>
            <a:ln>
              <a:noFill/>
            </a:ln>
          </p:spPr>
        </p:sp>
      </p:grpSp>
      <p:sp>
        <p:nvSpPr>
          <p:cNvPr id="162" name="Google Shape;162;p11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760300" cy="25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 panose="02000000000000000000"/>
              <a:buChar char="»"/>
              <a:defRPr sz="2000">
                <a:solidFill>
                  <a:srgbClr val="60789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 panose="02000000000000000000"/>
              <a:buChar char="⋄"/>
              <a:defRPr sz="2000">
                <a:solidFill>
                  <a:srgbClr val="60789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 panose="02000000000000000000"/>
              <a:buChar char="⋄"/>
              <a:defRPr sz="2000">
                <a:solidFill>
                  <a:srgbClr val="60789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 panose="02000000000000000000"/>
              <a:buChar char="⋄"/>
              <a:defRPr sz="2000">
                <a:solidFill>
                  <a:srgbClr val="60789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 panose="02000000000000000000"/>
              <a:buChar char="⋄"/>
              <a:defRPr sz="2000">
                <a:solidFill>
                  <a:srgbClr val="60789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 panose="02000000000000000000"/>
              <a:buChar char="⋄"/>
              <a:defRPr sz="2000">
                <a:solidFill>
                  <a:srgbClr val="60789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 panose="02000000000000000000"/>
              <a:buChar char="●"/>
              <a:defRPr sz="2000">
                <a:solidFill>
                  <a:srgbClr val="60789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 panose="02000000000000000000"/>
              <a:buChar char="○"/>
              <a:defRPr sz="2000">
                <a:solidFill>
                  <a:srgbClr val="60789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 panose="02000000000000000000"/>
              <a:buChar char="■"/>
              <a:defRPr sz="2000">
                <a:solidFill>
                  <a:srgbClr val="60789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9pPr>
          </a:lstStyle>
          <a:p/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rgbClr val="4BB5D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lvl="1" algn="r">
              <a:buNone/>
              <a:defRPr sz="1300">
                <a:solidFill>
                  <a:srgbClr val="4BB5D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lvl="2" algn="r">
              <a:buNone/>
              <a:defRPr sz="1300">
                <a:solidFill>
                  <a:srgbClr val="4BB5D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lvl="3" algn="r">
              <a:buNone/>
              <a:defRPr sz="1300">
                <a:solidFill>
                  <a:srgbClr val="4BB5D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lvl="4" algn="r">
              <a:buNone/>
              <a:defRPr sz="1300">
                <a:solidFill>
                  <a:srgbClr val="4BB5D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  <a:lvl6pPr lvl="5" algn="r">
              <a:buNone/>
              <a:defRPr sz="1300">
                <a:solidFill>
                  <a:srgbClr val="4BB5D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6pPr>
            <a:lvl7pPr lvl="6" algn="r">
              <a:buNone/>
              <a:defRPr sz="1300">
                <a:solidFill>
                  <a:srgbClr val="4BB5D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7pPr>
            <a:lvl8pPr lvl="7" algn="r">
              <a:buNone/>
              <a:defRPr sz="1300">
                <a:solidFill>
                  <a:srgbClr val="4BB5D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8pPr>
            <a:lvl9pPr lvl="8" algn="r">
              <a:buNone/>
              <a:defRPr sz="1300">
                <a:solidFill>
                  <a:srgbClr val="4BB5D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5.png"/></Relationships>
</file>

<file path=ppt/slides/_rels/slide3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9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36.png"/><Relationship Id="rId1" Type="http://schemas.openxmlformats.org/officeDocument/2006/relationships/hyperlink" Target="Database_Logistic.html" TargetMode="Externa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1" Type="http://schemas.openxmlformats.org/officeDocument/2006/relationships/hyperlink" Target="LogisticSystemUseCase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045931">
            <a:off x="97017" y="1598847"/>
            <a:ext cx="3490827" cy="349082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153" name="Google Shape;1153;p41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2313014" y="479579"/>
            <a:ext cx="22589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tx1"/>
                </a:solidFill>
                <a:latin typeface="Oswald" charset="0"/>
              </a:rPr>
              <a:t>TEAM 1</a:t>
            </a:r>
            <a:endParaRPr lang="en-US" sz="3000" b="1" dirty="0">
              <a:solidFill>
                <a:schemeClr val="tx1"/>
              </a:solidFill>
              <a:latin typeface="Oswald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46021" y="1450072"/>
            <a:ext cx="628479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tx1"/>
                </a:solidFill>
                <a:latin typeface="Oswald" charset="0"/>
              </a:rPr>
              <a:t>“NO BUG NO LIFE”</a:t>
            </a:r>
            <a:endParaRPr lang="en-US" sz="5000" b="1" dirty="0">
              <a:solidFill>
                <a:schemeClr val="tx1"/>
              </a:solidFill>
              <a:latin typeface="Oswald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  <p:sp>
        <p:nvSpPr>
          <p:cNvPr id="5" name="Title 1"/>
          <p:cNvSpPr txBox="1"/>
          <p:nvPr/>
        </p:nvSpPr>
        <p:spPr>
          <a:xfrm>
            <a:off x="2243696" y="0"/>
            <a:ext cx="6526230" cy="6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sz="3200" b="0" dirty="0">
                <a:latin typeface="Oswald" charset="0"/>
              </a:rPr>
              <a:t>STORY BOARD: LOGISTIC SYSTEM SITE</a:t>
            </a:r>
            <a:endParaRPr lang="en-US" dirty="0"/>
          </a:p>
        </p:txBody>
      </p: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6616800" y="534623"/>
          <a:ext cx="2539706" cy="4608874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372865"/>
                <a:gridCol w="2166841"/>
              </a:tblGrid>
              <a:tr h="311413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defRPr/>
                      </a:pPr>
                      <a:r>
                        <a:rPr lang="en-US" sz="1400" dirty="0"/>
                        <a:t>DEVELOP Description</a:t>
                      </a:r>
                      <a:endParaRPr lang="en-US" sz="1400" dirty="0"/>
                    </a:p>
                  </a:txBody>
                  <a:tcPr/>
                </a:tc>
                <a:tc hMerge="1">
                  <a:tcPr/>
                </a:tc>
              </a:tr>
              <a:tr h="435980"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sz="1100" dirty="0" smtClean="0"/>
                        <a:t>Press home to show hub's watch list</a:t>
                      </a:r>
                      <a:endParaRPr lang="en-US" sz="1100" dirty="0"/>
                    </a:p>
                  </a:txBody>
                  <a:tcPr/>
                </a:tc>
              </a:tr>
              <a:tr h="435980">
                <a:tc>
                  <a:txBody>
                    <a:bodyPr/>
                    <a:lstStyle/>
                    <a:p>
                      <a:r>
                        <a:rPr lang="en-US" sz="1100" dirty="0"/>
                        <a:t>2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smtClean="0"/>
                        <a:t>Click package to display package information</a:t>
                      </a:r>
                      <a:endParaRPr lang="en-US" sz="1100" dirty="0"/>
                    </a:p>
                  </a:txBody>
                  <a:tcPr/>
                </a:tc>
              </a:tr>
              <a:tr h="435980">
                <a:tc>
                  <a:txBody>
                    <a:bodyPr/>
                    <a:lstStyle/>
                    <a:p>
                      <a:r>
                        <a:rPr lang="en-US" sz="1100" dirty="0"/>
                        <a:t>3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smtClean="0"/>
                        <a:t>Click import to import goods into the system</a:t>
                      </a:r>
                      <a:endParaRPr lang="en-US" sz="1100" dirty="0"/>
                    </a:p>
                  </a:txBody>
                  <a:tcPr/>
                </a:tc>
              </a:tr>
              <a:tr h="435980">
                <a:tc>
                  <a:txBody>
                    <a:bodyPr/>
                    <a:lstStyle/>
                    <a:p>
                      <a:r>
                        <a:rPr lang="en-US" sz="1100" dirty="0"/>
                        <a:t>4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smtClean="0"/>
                        <a:t>Click export to export the goods from the system</a:t>
                      </a:r>
                      <a:endParaRPr lang="en-US" sz="1100" dirty="0"/>
                    </a:p>
                  </a:txBody>
                  <a:tcPr/>
                </a:tc>
              </a:tr>
              <a:tr h="435980">
                <a:tc>
                  <a:txBody>
                    <a:bodyPr/>
                    <a:lstStyle/>
                    <a:p>
                      <a:r>
                        <a:rPr lang="en-US" sz="1100" dirty="0"/>
                        <a:t>5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smtClean="0"/>
                        <a:t>Click to view information in the system shipper</a:t>
                      </a:r>
                      <a:endParaRPr lang="en-US" sz="1100" dirty="0"/>
                    </a:p>
                  </a:txBody>
                  <a:tcPr/>
                </a:tc>
              </a:tr>
              <a:tr h="435980">
                <a:tc>
                  <a:txBody>
                    <a:bodyPr/>
                    <a:lstStyle/>
                    <a:p>
                      <a:r>
                        <a:rPr lang="en-US" sz="1100" dirty="0"/>
                        <a:t>6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smtClean="0"/>
                        <a:t>Click to view import and export history</a:t>
                      </a:r>
                      <a:endParaRPr lang="en-US" sz="1100" dirty="0"/>
                    </a:p>
                  </a:txBody>
                  <a:tcPr/>
                </a:tc>
              </a:tr>
              <a:tr h="435980">
                <a:tc>
                  <a:txBody>
                    <a:bodyPr/>
                    <a:lstStyle/>
                    <a:p>
                      <a:r>
                        <a:rPr lang="en-US" sz="1100" dirty="0"/>
                        <a:t>7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smtClean="0"/>
                        <a:t>Click to see your personal information on the system</a:t>
                      </a:r>
                      <a:endParaRPr lang="en-US" sz="1100" dirty="0"/>
                    </a:p>
                  </a:txBody>
                  <a:tcPr/>
                </a:tc>
              </a:tr>
              <a:tr h="373697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8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sz="900" dirty="0" smtClean="0"/>
                        <a:t>Click to log out of the hub account on the system</a:t>
                      </a:r>
                      <a:endParaRPr lang="en-US" sz="900" dirty="0" smtClean="0"/>
                    </a:p>
                  </a:txBody>
                  <a:tcPr/>
                </a:tc>
              </a:tr>
              <a:tr h="435952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9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smtClean="0"/>
                        <a:t>List of the day's activities vehicles</a:t>
                      </a:r>
                      <a:endParaRPr lang="en-US" sz="1100" dirty="0"/>
                    </a:p>
                  </a:txBody>
                  <a:tcPr/>
                </a:tc>
              </a:tr>
              <a:tr h="435952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smtClean="0"/>
                        <a:t>List of goods will be delivered within the day</a:t>
                      </a:r>
                      <a:endParaRPr lang="en-US" sz="11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" y="967798"/>
            <a:ext cx="6508800" cy="4175701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739868" y="635423"/>
            <a:ext cx="12250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  <a:latin typeface="Oswald" charset="0"/>
              </a:rPr>
              <a:t>HUB INTERFACE</a:t>
            </a:r>
            <a:endParaRPr lang="en-US" dirty="0">
              <a:solidFill>
                <a:schemeClr val="accent4"/>
              </a:solidFill>
              <a:latin typeface="Oswald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604800" y="1598400"/>
            <a:ext cx="208800" cy="20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404000" y="1627200"/>
            <a:ext cx="208800" cy="151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181600" y="1677600"/>
            <a:ext cx="180000" cy="12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966400" y="1627200"/>
            <a:ext cx="2016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3650400" y="1627200"/>
            <a:ext cx="2448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4514400" y="1677600"/>
            <a:ext cx="165600" cy="12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5616000" y="1872000"/>
            <a:ext cx="244800" cy="237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6098400" y="1807200"/>
            <a:ext cx="280800" cy="352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4226400" y="2455200"/>
            <a:ext cx="288000" cy="25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3650400" y="4140000"/>
            <a:ext cx="684000" cy="26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</p:spTree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  <p:sp>
        <p:nvSpPr>
          <p:cNvPr id="4" name="Title 1"/>
          <p:cNvSpPr txBox="1"/>
          <p:nvPr/>
        </p:nvSpPr>
        <p:spPr>
          <a:xfrm>
            <a:off x="2243696" y="0"/>
            <a:ext cx="6526230" cy="6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sz="3200" b="0" dirty="0">
                <a:latin typeface="Oswald" charset="0"/>
              </a:rPr>
              <a:t>STORY BOARD: LOGISTIC SYSTEM SITE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1" y="967799"/>
            <a:ext cx="6343200" cy="4124276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3764994" y="649522"/>
            <a:ext cx="12250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  <a:latin typeface="Oswald" charset="0"/>
              </a:rPr>
              <a:t>HUB INTERFACE</a:t>
            </a:r>
            <a:endParaRPr lang="en-US" dirty="0">
              <a:solidFill>
                <a:schemeClr val="accent4"/>
              </a:solidFill>
              <a:latin typeface="Oswald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547200" y="1756800"/>
            <a:ext cx="216000" cy="20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288800" y="1764000"/>
            <a:ext cx="230400" cy="151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160000" y="1756800"/>
            <a:ext cx="194400" cy="20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880000" y="1764000"/>
            <a:ext cx="201600" cy="19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3549600" y="1756800"/>
            <a:ext cx="215394" cy="158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4370400" y="1764000"/>
            <a:ext cx="208800" cy="19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5176800" y="1540800"/>
            <a:ext cx="223200" cy="158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5875200" y="1605600"/>
            <a:ext cx="208800" cy="24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3549600" y="4204800"/>
            <a:ext cx="367200" cy="30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6415201" y="680702"/>
          <a:ext cx="2741305" cy="4411373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402462"/>
                <a:gridCol w="2338843"/>
              </a:tblGrid>
              <a:tr h="329209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defRPr/>
                      </a:pPr>
                      <a:r>
                        <a:rPr lang="en-US" sz="1400" dirty="0"/>
                        <a:t>DEVELOP Description</a:t>
                      </a:r>
                      <a:endParaRPr lang="en-US" sz="1400" dirty="0"/>
                    </a:p>
                  </a:txBody>
                  <a:tcPr/>
                </a:tc>
                <a:tc hMerge="1">
                  <a:tcPr/>
                </a:tc>
              </a:tr>
              <a:tr h="460893"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sz="1100" dirty="0" smtClean="0"/>
                        <a:t>Press home to show hub's watch list</a:t>
                      </a:r>
                      <a:endParaRPr lang="en-US" sz="1100" dirty="0"/>
                    </a:p>
                  </a:txBody>
                  <a:tcPr/>
                </a:tc>
              </a:tr>
              <a:tr h="460893">
                <a:tc>
                  <a:txBody>
                    <a:bodyPr/>
                    <a:lstStyle/>
                    <a:p>
                      <a:r>
                        <a:rPr lang="en-US" sz="1100" dirty="0"/>
                        <a:t>2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smtClean="0"/>
                        <a:t>Click package to display package information</a:t>
                      </a:r>
                      <a:endParaRPr lang="en-US" sz="1100" dirty="0"/>
                    </a:p>
                  </a:txBody>
                  <a:tcPr/>
                </a:tc>
              </a:tr>
              <a:tr h="460893">
                <a:tc>
                  <a:txBody>
                    <a:bodyPr/>
                    <a:lstStyle/>
                    <a:p>
                      <a:r>
                        <a:rPr lang="en-US" sz="1100" dirty="0"/>
                        <a:t>3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smtClean="0"/>
                        <a:t>Click import to import goods into the system</a:t>
                      </a:r>
                      <a:endParaRPr lang="en-US" sz="1100" dirty="0"/>
                    </a:p>
                  </a:txBody>
                  <a:tcPr/>
                </a:tc>
              </a:tr>
              <a:tr h="460893">
                <a:tc>
                  <a:txBody>
                    <a:bodyPr/>
                    <a:lstStyle/>
                    <a:p>
                      <a:r>
                        <a:rPr lang="en-US" sz="1100" dirty="0"/>
                        <a:t>4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smtClean="0"/>
                        <a:t>Click export to export the goods from the system</a:t>
                      </a:r>
                      <a:endParaRPr lang="en-US" sz="1100" dirty="0"/>
                    </a:p>
                  </a:txBody>
                  <a:tcPr/>
                </a:tc>
              </a:tr>
              <a:tr h="460893">
                <a:tc>
                  <a:txBody>
                    <a:bodyPr/>
                    <a:lstStyle/>
                    <a:p>
                      <a:r>
                        <a:rPr lang="en-US" sz="1100" dirty="0"/>
                        <a:t>5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smtClean="0"/>
                        <a:t>Click to view information in the system shipper</a:t>
                      </a:r>
                      <a:endParaRPr lang="en-US" sz="1100" dirty="0"/>
                    </a:p>
                  </a:txBody>
                  <a:tcPr/>
                </a:tc>
              </a:tr>
              <a:tr h="460893">
                <a:tc>
                  <a:txBody>
                    <a:bodyPr/>
                    <a:lstStyle/>
                    <a:p>
                      <a:r>
                        <a:rPr lang="en-US" sz="1100" dirty="0"/>
                        <a:t>6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smtClean="0"/>
                        <a:t>Click to view import and export history</a:t>
                      </a:r>
                      <a:endParaRPr lang="en-US" sz="1100" dirty="0"/>
                    </a:p>
                  </a:txBody>
                  <a:tcPr/>
                </a:tc>
              </a:tr>
              <a:tr h="460893">
                <a:tc>
                  <a:txBody>
                    <a:bodyPr/>
                    <a:lstStyle/>
                    <a:p>
                      <a:r>
                        <a:rPr lang="en-US" sz="1100" dirty="0"/>
                        <a:t>7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smtClean="0"/>
                        <a:t>Click to see your personal information on the system</a:t>
                      </a:r>
                      <a:endParaRPr lang="en-US" sz="1100" dirty="0"/>
                    </a:p>
                  </a:txBody>
                  <a:tcPr/>
                </a:tc>
              </a:tr>
              <a:tr h="395051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8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sz="900" dirty="0" smtClean="0"/>
                        <a:t>Click to log out of the hub account on the system</a:t>
                      </a:r>
                      <a:endParaRPr lang="en-US" sz="900" dirty="0" smtClean="0"/>
                    </a:p>
                  </a:txBody>
                  <a:tcPr/>
                </a:tc>
              </a:tr>
              <a:tr h="460862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9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smtClean="0"/>
                        <a:t>Detailed list of active shippers</a:t>
                      </a:r>
                      <a:endParaRPr lang="en-US" sz="11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  <p:sp>
        <p:nvSpPr>
          <p:cNvPr id="4" name="Title 1"/>
          <p:cNvSpPr txBox="1"/>
          <p:nvPr/>
        </p:nvSpPr>
        <p:spPr>
          <a:xfrm>
            <a:off x="2243696" y="0"/>
            <a:ext cx="6526230" cy="6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sz="3200" b="0" dirty="0">
                <a:latin typeface="Oswald" charset="0"/>
              </a:rPr>
              <a:t>STORY BOARD: LOGISTIC SYSTEM SITE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" y="967799"/>
            <a:ext cx="6593423" cy="4091882"/>
          </a:xfrm>
          <a:prstGeom prst="rect">
            <a:avLst/>
          </a:prstGeom>
        </p:spPr>
      </p:pic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6658223" y="680702"/>
          <a:ext cx="2498283" cy="4378983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366783"/>
                <a:gridCol w="2131500"/>
              </a:tblGrid>
              <a:tr h="326792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defRPr/>
                      </a:pPr>
                      <a:r>
                        <a:rPr lang="en-US" sz="1400" dirty="0"/>
                        <a:t>DEVELOP Description</a:t>
                      </a:r>
                      <a:endParaRPr lang="en-US" sz="1400" dirty="0"/>
                    </a:p>
                  </a:txBody>
                  <a:tcPr/>
                </a:tc>
                <a:tc hMerge="1">
                  <a:tcPr/>
                </a:tc>
              </a:tr>
              <a:tr h="457509"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sz="1100" dirty="0" smtClean="0"/>
                        <a:t>Press home to show hub's watch list</a:t>
                      </a:r>
                      <a:endParaRPr lang="en-US" sz="1100" dirty="0"/>
                    </a:p>
                  </a:txBody>
                  <a:tcPr/>
                </a:tc>
              </a:tr>
              <a:tr h="457509">
                <a:tc>
                  <a:txBody>
                    <a:bodyPr/>
                    <a:lstStyle/>
                    <a:p>
                      <a:r>
                        <a:rPr lang="en-US" sz="1100" dirty="0"/>
                        <a:t>2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smtClean="0"/>
                        <a:t>Click package to display package information</a:t>
                      </a:r>
                      <a:endParaRPr lang="en-US" sz="1100" dirty="0"/>
                    </a:p>
                  </a:txBody>
                  <a:tcPr/>
                </a:tc>
              </a:tr>
              <a:tr h="457509">
                <a:tc>
                  <a:txBody>
                    <a:bodyPr/>
                    <a:lstStyle/>
                    <a:p>
                      <a:r>
                        <a:rPr lang="en-US" sz="1100" dirty="0"/>
                        <a:t>3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smtClean="0"/>
                        <a:t>Click import to import goods into the system</a:t>
                      </a:r>
                      <a:endParaRPr lang="en-US" sz="1100" dirty="0"/>
                    </a:p>
                  </a:txBody>
                  <a:tcPr/>
                </a:tc>
              </a:tr>
              <a:tr h="457509">
                <a:tc>
                  <a:txBody>
                    <a:bodyPr/>
                    <a:lstStyle/>
                    <a:p>
                      <a:r>
                        <a:rPr lang="en-US" sz="1100" dirty="0"/>
                        <a:t>4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smtClean="0"/>
                        <a:t>Click export to export the goods from the system</a:t>
                      </a:r>
                      <a:endParaRPr lang="en-US" sz="1100" dirty="0"/>
                    </a:p>
                  </a:txBody>
                  <a:tcPr/>
                </a:tc>
              </a:tr>
              <a:tr h="457509">
                <a:tc>
                  <a:txBody>
                    <a:bodyPr/>
                    <a:lstStyle/>
                    <a:p>
                      <a:r>
                        <a:rPr lang="en-US" sz="1100" dirty="0"/>
                        <a:t>5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smtClean="0"/>
                        <a:t>Click to view information in the system shipper</a:t>
                      </a:r>
                      <a:endParaRPr lang="en-US" sz="1100" dirty="0"/>
                    </a:p>
                  </a:txBody>
                  <a:tcPr/>
                </a:tc>
              </a:tr>
              <a:tr h="457509">
                <a:tc>
                  <a:txBody>
                    <a:bodyPr/>
                    <a:lstStyle/>
                    <a:p>
                      <a:r>
                        <a:rPr lang="en-US" sz="1100" dirty="0"/>
                        <a:t>6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smtClean="0"/>
                        <a:t>Click to view import and export history</a:t>
                      </a:r>
                      <a:endParaRPr lang="en-US" sz="1100" dirty="0"/>
                    </a:p>
                  </a:txBody>
                  <a:tcPr/>
                </a:tc>
              </a:tr>
              <a:tr h="457509">
                <a:tc>
                  <a:txBody>
                    <a:bodyPr/>
                    <a:lstStyle/>
                    <a:p>
                      <a:r>
                        <a:rPr lang="en-US" sz="1100" dirty="0"/>
                        <a:t>7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smtClean="0"/>
                        <a:t>Click to see your personal information on the system</a:t>
                      </a:r>
                      <a:endParaRPr lang="en-US" sz="1100" dirty="0"/>
                    </a:p>
                  </a:txBody>
                  <a:tcPr/>
                </a:tc>
              </a:tr>
              <a:tr h="39215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8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sz="900" dirty="0" smtClean="0"/>
                        <a:t>Click to log out of the hub account on the system</a:t>
                      </a:r>
                      <a:endParaRPr lang="en-US" sz="900" dirty="0" smtClean="0"/>
                    </a:p>
                  </a:txBody>
                  <a:tcPr/>
                </a:tc>
              </a:tr>
              <a:tr h="457478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9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smtClean="0"/>
                        <a:t>Detailed list of goods stored in stock</a:t>
                      </a:r>
                      <a:endParaRPr lang="en-US" sz="11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3764994" y="649522"/>
            <a:ext cx="12250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  <a:latin typeface="Oswald" charset="0"/>
              </a:rPr>
              <a:t>HUB INTERFACE</a:t>
            </a:r>
            <a:endParaRPr lang="en-US" dirty="0">
              <a:solidFill>
                <a:schemeClr val="accent4"/>
              </a:solidFill>
              <a:latin typeface="Oswald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792000" y="1828800"/>
            <a:ext cx="237600" cy="230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620000" y="1800000"/>
            <a:ext cx="187200" cy="151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390400" y="1828800"/>
            <a:ext cx="158400" cy="172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009600" y="1828800"/>
            <a:ext cx="201600" cy="230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3657600" y="1828800"/>
            <a:ext cx="187200" cy="20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4399200" y="1828800"/>
            <a:ext cx="172800" cy="20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5248800" y="1620000"/>
            <a:ext cx="216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5839200" y="1605600"/>
            <a:ext cx="288000" cy="223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3764994" y="2901600"/>
            <a:ext cx="252606" cy="25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</p:spTree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  <p:sp>
        <p:nvSpPr>
          <p:cNvPr id="4" name="Title 1"/>
          <p:cNvSpPr txBox="1"/>
          <p:nvPr/>
        </p:nvSpPr>
        <p:spPr>
          <a:xfrm>
            <a:off x="2243696" y="0"/>
            <a:ext cx="6526230" cy="6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sz="3200" b="0" dirty="0">
                <a:latin typeface="Oswald" charset="0"/>
              </a:rPr>
              <a:t>STORY BOARD: LOGISTIC SYSTEM SITE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1" y="1022400"/>
            <a:ext cx="6494400" cy="4037280"/>
          </a:xfrm>
          <a:prstGeom prst="rect">
            <a:avLst/>
          </a:prstGeom>
        </p:spPr>
      </p:pic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6566401" y="680699"/>
          <a:ext cx="2590106" cy="4416218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380264"/>
                <a:gridCol w="2209842"/>
              </a:tblGrid>
              <a:tr h="330361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defRPr/>
                      </a:pPr>
                      <a:r>
                        <a:rPr lang="en-US" sz="1400" dirty="0"/>
                        <a:t>DEVELOP Description</a:t>
                      </a:r>
                      <a:endParaRPr lang="en-US" sz="1400" dirty="0"/>
                    </a:p>
                  </a:txBody>
                  <a:tcPr/>
                </a:tc>
                <a:tc hMerge="1">
                  <a:tcPr/>
                </a:tc>
              </a:tr>
              <a:tr h="462506"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sz="1100" dirty="0" smtClean="0"/>
                        <a:t>Press home to show hub's watch list</a:t>
                      </a:r>
                      <a:endParaRPr lang="en-US" sz="1100" dirty="0"/>
                    </a:p>
                  </a:txBody>
                  <a:tcPr/>
                </a:tc>
              </a:tr>
              <a:tr h="462506">
                <a:tc>
                  <a:txBody>
                    <a:bodyPr/>
                    <a:lstStyle/>
                    <a:p>
                      <a:r>
                        <a:rPr lang="en-US" sz="1100" dirty="0"/>
                        <a:t>2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smtClean="0"/>
                        <a:t>Click package to display package information</a:t>
                      </a:r>
                      <a:endParaRPr lang="en-US" sz="1100" dirty="0"/>
                    </a:p>
                  </a:txBody>
                  <a:tcPr/>
                </a:tc>
              </a:tr>
              <a:tr h="462506">
                <a:tc>
                  <a:txBody>
                    <a:bodyPr/>
                    <a:lstStyle/>
                    <a:p>
                      <a:r>
                        <a:rPr lang="en-US" sz="1100" dirty="0"/>
                        <a:t>3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smtClean="0"/>
                        <a:t>Click import to import goods into the system</a:t>
                      </a:r>
                      <a:endParaRPr lang="en-US" sz="1100" dirty="0"/>
                    </a:p>
                  </a:txBody>
                  <a:tcPr/>
                </a:tc>
              </a:tr>
              <a:tr h="462506">
                <a:tc>
                  <a:txBody>
                    <a:bodyPr/>
                    <a:lstStyle/>
                    <a:p>
                      <a:r>
                        <a:rPr lang="en-US" sz="1100" dirty="0"/>
                        <a:t>4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smtClean="0"/>
                        <a:t>Click export to export the goods from the system</a:t>
                      </a:r>
                      <a:endParaRPr lang="en-US" sz="1100" dirty="0"/>
                    </a:p>
                  </a:txBody>
                  <a:tcPr/>
                </a:tc>
              </a:tr>
              <a:tr h="462506">
                <a:tc>
                  <a:txBody>
                    <a:bodyPr/>
                    <a:lstStyle/>
                    <a:p>
                      <a:r>
                        <a:rPr lang="en-US" sz="1100" dirty="0"/>
                        <a:t>5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smtClean="0"/>
                        <a:t>Click to view information in the system shipper</a:t>
                      </a:r>
                      <a:endParaRPr lang="en-US" sz="1100" dirty="0"/>
                    </a:p>
                  </a:txBody>
                  <a:tcPr/>
                </a:tc>
              </a:tr>
              <a:tr h="462506">
                <a:tc>
                  <a:txBody>
                    <a:bodyPr/>
                    <a:lstStyle/>
                    <a:p>
                      <a:r>
                        <a:rPr lang="en-US" sz="1100" dirty="0"/>
                        <a:t>6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smtClean="0"/>
                        <a:t>Click to view import and export history</a:t>
                      </a:r>
                      <a:endParaRPr lang="en-US" sz="1100" dirty="0"/>
                    </a:p>
                  </a:txBody>
                  <a:tcPr/>
                </a:tc>
              </a:tr>
              <a:tr h="462506">
                <a:tc>
                  <a:txBody>
                    <a:bodyPr/>
                    <a:lstStyle/>
                    <a:p>
                      <a:r>
                        <a:rPr lang="en-US" sz="1100" dirty="0"/>
                        <a:t>7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smtClean="0"/>
                        <a:t>Click to see your personal information on the system</a:t>
                      </a:r>
                      <a:endParaRPr lang="en-US" sz="1100" dirty="0"/>
                    </a:p>
                  </a:txBody>
                  <a:tcPr/>
                </a:tc>
              </a:tr>
              <a:tr h="396434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8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sz="900" dirty="0" smtClean="0"/>
                        <a:t>Click to log out of the hub account on the system</a:t>
                      </a:r>
                      <a:endParaRPr lang="en-US" sz="900" dirty="0" smtClean="0"/>
                    </a:p>
                  </a:txBody>
                  <a:tcPr/>
                </a:tc>
              </a:tr>
              <a:tr h="451881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9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smtClean="0"/>
                        <a:t>Import status table</a:t>
                      </a:r>
                      <a:endParaRPr lang="en-US" sz="11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525600" y="1749600"/>
            <a:ext cx="223200" cy="165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1324800" y="1742400"/>
            <a:ext cx="230400" cy="165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2160000" y="1749600"/>
            <a:ext cx="187200" cy="165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2973600" y="1742400"/>
            <a:ext cx="201600" cy="165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3643200" y="1742400"/>
            <a:ext cx="223200" cy="172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4514400" y="1742400"/>
            <a:ext cx="180000" cy="165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5313600" y="1490400"/>
            <a:ext cx="259200" cy="20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5896800" y="1512000"/>
            <a:ext cx="273600" cy="230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4644000" y="3398400"/>
            <a:ext cx="316800" cy="280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735785" y="667588"/>
            <a:ext cx="12250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  <a:latin typeface="Oswald" charset="0"/>
              </a:rPr>
              <a:t>HUB INTERFACE</a:t>
            </a:r>
            <a:endParaRPr lang="en-US" dirty="0">
              <a:solidFill>
                <a:schemeClr val="accent4"/>
              </a:solidFill>
              <a:latin typeface="Oswald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  <p:sp>
        <p:nvSpPr>
          <p:cNvPr id="4" name="Title 1"/>
          <p:cNvSpPr txBox="1"/>
          <p:nvPr/>
        </p:nvSpPr>
        <p:spPr>
          <a:xfrm>
            <a:off x="2243696" y="0"/>
            <a:ext cx="6526230" cy="6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sz="3200" b="0" dirty="0">
                <a:latin typeface="Oswald" charset="0"/>
              </a:rPr>
              <a:t>STORY BOARD: LOGISTIC SYSTEM SITE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0" y="900000"/>
            <a:ext cx="6600623" cy="4159680"/>
          </a:xfrm>
          <a:prstGeom prst="rect">
            <a:avLst/>
          </a:prstGeom>
        </p:spPr>
      </p:pic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6658223" y="636460"/>
          <a:ext cx="2498284" cy="4456647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366783"/>
                <a:gridCol w="2131501"/>
              </a:tblGrid>
              <a:tr h="333698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defRPr/>
                      </a:pPr>
                      <a:r>
                        <a:rPr lang="en-US" sz="1400" dirty="0"/>
                        <a:t>DEVELOP Description</a:t>
                      </a:r>
                      <a:endParaRPr lang="en-US" sz="1400" dirty="0"/>
                    </a:p>
                  </a:txBody>
                  <a:tcPr/>
                </a:tc>
                <a:tc hMerge="1">
                  <a:tcPr/>
                </a:tc>
              </a:tr>
              <a:tr h="467177"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sz="1100" dirty="0" smtClean="0"/>
                        <a:t>Press home to show hub's watch list</a:t>
                      </a:r>
                      <a:endParaRPr lang="en-US" sz="1100" dirty="0"/>
                    </a:p>
                  </a:txBody>
                  <a:tcPr/>
                </a:tc>
              </a:tr>
              <a:tr h="467177">
                <a:tc>
                  <a:txBody>
                    <a:bodyPr/>
                    <a:lstStyle/>
                    <a:p>
                      <a:r>
                        <a:rPr lang="en-US" sz="1100" dirty="0"/>
                        <a:t>2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smtClean="0"/>
                        <a:t>Click package to display package information</a:t>
                      </a:r>
                      <a:endParaRPr lang="en-US" sz="1100" dirty="0"/>
                    </a:p>
                  </a:txBody>
                  <a:tcPr/>
                </a:tc>
              </a:tr>
              <a:tr h="467177">
                <a:tc>
                  <a:txBody>
                    <a:bodyPr/>
                    <a:lstStyle/>
                    <a:p>
                      <a:r>
                        <a:rPr lang="en-US" sz="1100" dirty="0"/>
                        <a:t>3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smtClean="0"/>
                        <a:t>Click import to import goods into the system</a:t>
                      </a:r>
                      <a:endParaRPr lang="en-US" sz="1100" dirty="0"/>
                    </a:p>
                  </a:txBody>
                  <a:tcPr/>
                </a:tc>
              </a:tr>
              <a:tr h="467177">
                <a:tc>
                  <a:txBody>
                    <a:bodyPr/>
                    <a:lstStyle/>
                    <a:p>
                      <a:r>
                        <a:rPr lang="en-US" sz="1100" dirty="0"/>
                        <a:t>4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smtClean="0"/>
                        <a:t>Click export to export the goods from the system</a:t>
                      </a:r>
                      <a:endParaRPr lang="en-US" sz="1100" dirty="0"/>
                    </a:p>
                  </a:txBody>
                  <a:tcPr/>
                </a:tc>
              </a:tr>
              <a:tr h="467177">
                <a:tc>
                  <a:txBody>
                    <a:bodyPr/>
                    <a:lstStyle/>
                    <a:p>
                      <a:r>
                        <a:rPr lang="en-US" sz="1100" dirty="0"/>
                        <a:t>5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smtClean="0"/>
                        <a:t>Click to view information in the system shipper</a:t>
                      </a:r>
                      <a:endParaRPr lang="en-US" sz="1100" dirty="0"/>
                    </a:p>
                  </a:txBody>
                  <a:tcPr/>
                </a:tc>
              </a:tr>
              <a:tr h="467177">
                <a:tc>
                  <a:txBody>
                    <a:bodyPr/>
                    <a:lstStyle/>
                    <a:p>
                      <a:r>
                        <a:rPr lang="en-US" sz="1100" dirty="0"/>
                        <a:t>6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smtClean="0"/>
                        <a:t>Click to view import and export history</a:t>
                      </a:r>
                      <a:endParaRPr lang="en-US" sz="1100" dirty="0"/>
                    </a:p>
                  </a:txBody>
                  <a:tcPr/>
                </a:tc>
              </a:tr>
              <a:tr h="467177">
                <a:tc>
                  <a:txBody>
                    <a:bodyPr/>
                    <a:lstStyle/>
                    <a:p>
                      <a:r>
                        <a:rPr lang="en-US" sz="1100" dirty="0"/>
                        <a:t>7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smtClean="0"/>
                        <a:t>Click to see your personal information on the system</a:t>
                      </a:r>
                      <a:endParaRPr lang="en-US" sz="1100" dirty="0"/>
                    </a:p>
                  </a:txBody>
                  <a:tcPr/>
                </a:tc>
              </a:tr>
              <a:tr h="400437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8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sz="900" dirty="0" smtClean="0"/>
                        <a:t>Click to log out of the hub account on the system</a:t>
                      </a:r>
                      <a:endParaRPr lang="en-US" sz="900" dirty="0" smtClean="0"/>
                    </a:p>
                  </a:txBody>
                  <a:tcPr/>
                </a:tc>
              </a:tr>
              <a:tr h="452273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9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smtClean="0"/>
                        <a:t>Export status table</a:t>
                      </a:r>
                      <a:endParaRPr lang="en-US" sz="11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3937385" y="636461"/>
            <a:ext cx="12250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  <a:latin typeface="Oswald" charset="0"/>
              </a:rPr>
              <a:t>HUB INTERFACE</a:t>
            </a:r>
            <a:endParaRPr lang="en-US" dirty="0">
              <a:solidFill>
                <a:schemeClr val="accent4"/>
              </a:solidFill>
              <a:latin typeface="Oswald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482400" y="1692000"/>
            <a:ext cx="280800" cy="230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1296000" y="1792800"/>
            <a:ext cx="295200" cy="20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2243696" y="1742400"/>
            <a:ext cx="211504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3002400" y="1692000"/>
            <a:ext cx="201600" cy="230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3715200" y="1742400"/>
            <a:ext cx="222185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4528800" y="1742400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5436000" y="1440000"/>
            <a:ext cx="288000" cy="25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6091200" y="1497600"/>
            <a:ext cx="316800" cy="24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3204000" y="3045600"/>
            <a:ext cx="273600" cy="30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</p:spTree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  <p:sp>
        <p:nvSpPr>
          <p:cNvPr id="4" name="Title 1"/>
          <p:cNvSpPr txBox="1"/>
          <p:nvPr/>
        </p:nvSpPr>
        <p:spPr>
          <a:xfrm>
            <a:off x="2243696" y="0"/>
            <a:ext cx="6526230" cy="6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sz="3200" b="0" dirty="0">
                <a:latin typeface="Oswald" charset="0"/>
              </a:rPr>
              <a:t>STORY BOARD: LOGISTIC SYSTEM SITE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1" y="967800"/>
            <a:ext cx="5678261" cy="4102042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619200" y="1440000"/>
            <a:ext cx="216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1207778" y="1429200"/>
            <a:ext cx="216000" cy="20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2041200" y="1407600"/>
            <a:ext cx="187200" cy="24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2718000" y="1386000"/>
            <a:ext cx="187200" cy="26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3321000" y="1422000"/>
            <a:ext cx="230400" cy="26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4109400" y="1440000"/>
            <a:ext cx="194400" cy="26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4956300" y="1519200"/>
            <a:ext cx="216000" cy="345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5491062" y="1627200"/>
            <a:ext cx="266400" cy="19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410400" y="1965600"/>
            <a:ext cx="259200" cy="237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194400" y="2635200"/>
            <a:ext cx="568800" cy="25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2354400" y="2556000"/>
            <a:ext cx="576000" cy="21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194400" y="3909600"/>
            <a:ext cx="568800" cy="28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2433600" y="4060800"/>
            <a:ext cx="547200" cy="21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937385" y="636461"/>
            <a:ext cx="12250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  <a:latin typeface="Oswald" charset="0"/>
              </a:rPr>
              <a:t>HUB INTERFACE</a:t>
            </a:r>
            <a:endParaRPr lang="en-US" dirty="0">
              <a:solidFill>
                <a:schemeClr val="accent4"/>
              </a:solidFill>
              <a:latin typeface="Oswald" charset="0"/>
            </a:endParaRPr>
          </a:p>
        </p:txBody>
      </p:sp>
      <p:graphicFrame>
        <p:nvGraphicFramePr>
          <p:cNvPr id="29" name="Table 28"/>
          <p:cNvGraphicFramePr>
            <a:graphicFrameLocks noGrp="1"/>
          </p:cNvGraphicFramePr>
          <p:nvPr/>
        </p:nvGraphicFramePr>
        <p:xfrm>
          <a:off x="6040801" y="547204"/>
          <a:ext cx="3115706" cy="4522637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457429"/>
                <a:gridCol w="2658277"/>
              </a:tblGrid>
              <a:tr h="336256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defRPr/>
                      </a:pPr>
                      <a:r>
                        <a:rPr lang="en-US" sz="1400" dirty="0"/>
                        <a:t>DEVELOP Description</a:t>
                      </a:r>
                      <a:endParaRPr lang="en-US" sz="1400" dirty="0"/>
                    </a:p>
                  </a:txBody>
                  <a:tcPr/>
                </a:tc>
                <a:tc hMerge="1">
                  <a:tcPr/>
                </a:tc>
              </a:tr>
              <a:tr h="285817"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sz="900" dirty="0" smtClean="0"/>
                        <a:t>Press home to show hub's watch list</a:t>
                      </a:r>
                      <a:endParaRPr lang="en-US" sz="900" dirty="0"/>
                    </a:p>
                  </a:txBody>
                  <a:tcPr/>
                </a:tc>
              </a:tr>
              <a:tr h="285817">
                <a:tc>
                  <a:txBody>
                    <a:bodyPr/>
                    <a:lstStyle/>
                    <a:p>
                      <a:r>
                        <a:rPr lang="en-US" sz="1100" dirty="0"/>
                        <a:t>2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900" dirty="0" smtClean="0"/>
                        <a:t>Click package to display package information</a:t>
                      </a:r>
                      <a:endParaRPr lang="en-US" sz="900" dirty="0"/>
                    </a:p>
                  </a:txBody>
                  <a:tcPr/>
                </a:tc>
              </a:tr>
              <a:tr h="285817">
                <a:tc>
                  <a:txBody>
                    <a:bodyPr/>
                    <a:lstStyle/>
                    <a:p>
                      <a:r>
                        <a:rPr lang="en-US" sz="1100" dirty="0"/>
                        <a:t>3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900" dirty="0" smtClean="0"/>
                        <a:t>Click import to import goods into the system</a:t>
                      </a:r>
                      <a:endParaRPr lang="en-US" sz="900" dirty="0"/>
                    </a:p>
                  </a:txBody>
                  <a:tcPr/>
                </a:tc>
              </a:tr>
              <a:tr h="403507">
                <a:tc>
                  <a:txBody>
                    <a:bodyPr/>
                    <a:lstStyle/>
                    <a:p>
                      <a:r>
                        <a:rPr lang="en-US" sz="1100" dirty="0"/>
                        <a:t>4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900" dirty="0" smtClean="0"/>
                        <a:t>Click export to export the goods from the system</a:t>
                      </a:r>
                      <a:endParaRPr lang="en-US" sz="900" dirty="0"/>
                    </a:p>
                  </a:txBody>
                  <a:tcPr/>
                </a:tc>
              </a:tr>
              <a:tr h="403507">
                <a:tc>
                  <a:txBody>
                    <a:bodyPr/>
                    <a:lstStyle/>
                    <a:p>
                      <a:r>
                        <a:rPr lang="en-US" sz="1100" dirty="0"/>
                        <a:t>5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900" dirty="0" smtClean="0"/>
                        <a:t>Click to view information in the system shipper</a:t>
                      </a:r>
                      <a:endParaRPr lang="en-US" sz="900" dirty="0"/>
                    </a:p>
                  </a:txBody>
                  <a:tcPr/>
                </a:tc>
              </a:tr>
              <a:tr h="285817">
                <a:tc>
                  <a:txBody>
                    <a:bodyPr/>
                    <a:lstStyle/>
                    <a:p>
                      <a:r>
                        <a:rPr lang="en-US" sz="1100" dirty="0"/>
                        <a:t>6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900" dirty="0" smtClean="0"/>
                        <a:t>Click to view import and export history</a:t>
                      </a:r>
                      <a:endParaRPr lang="en-US" sz="900" dirty="0"/>
                    </a:p>
                  </a:txBody>
                  <a:tcPr/>
                </a:tc>
              </a:tr>
              <a:tr h="403507">
                <a:tc>
                  <a:txBody>
                    <a:bodyPr/>
                    <a:lstStyle/>
                    <a:p>
                      <a:r>
                        <a:rPr lang="en-US" sz="1100" dirty="0"/>
                        <a:t>7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900" dirty="0" smtClean="0"/>
                        <a:t>Click to see your personal information on the system</a:t>
                      </a:r>
                      <a:endParaRPr lang="en-US" sz="900" dirty="0"/>
                    </a:p>
                  </a:txBody>
                  <a:tcPr/>
                </a:tc>
              </a:tr>
              <a:tr h="403507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8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sz="900" dirty="0" smtClean="0"/>
                        <a:t>Click to log out of the hub account on the system</a:t>
                      </a:r>
                      <a:endParaRPr lang="en-US" sz="900" dirty="0" smtClean="0"/>
                    </a:p>
                  </a:txBody>
                  <a:tcPr/>
                </a:tc>
              </a:tr>
              <a:tr h="285817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9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900" dirty="0" smtClean="0"/>
                        <a:t>Calendar tab</a:t>
                      </a:r>
                      <a:endParaRPr lang="en-US" sz="900" dirty="0"/>
                    </a:p>
                  </a:txBody>
                  <a:tcPr/>
                </a:tc>
              </a:tr>
              <a:tr h="285817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900" dirty="0" smtClean="0"/>
                        <a:t>Imported goods list</a:t>
                      </a:r>
                      <a:endParaRPr lang="en-US" sz="900" dirty="0"/>
                    </a:p>
                  </a:txBody>
                  <a:tcPr/>
                </a:tc>
              </a:tr>
              <a:tr h="285817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11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900" dirty="0" smtClean="0"/>
                        <a:t>List have entered by date</a:t>
                      </a:r>
                      <a:endParaRPr lang="en-US" sz="900" dirty="0"/>
                    </a:p>
                  </a:txBody>
                  <a:tcPr/>
                </a:tc>
              </a:tr>
              <a:tr h="285817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12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sz="900" dirty="0" smtClean="0"/>
                        <a:t>Exported goods list</a:t>
                      </a:r>
                      <a:endParaRPr lang="en-US" sz="900" dirty="0" smtClean="0"/>
                    </a:p>
                  </a:txBody>
                  <a:tcPr/>
                </a:tc>
              </a:tr>
              <a:tr h="285817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13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sz="900" dirty="0" smtClean="0"/>
                        <a:t>List of goods shipped by date</a:t>
                      </a:r>
                      <a:endParaRPr lang="en-US" sz="900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  <p:sp>
        <p:nvSpPr>
          <p:cNvPr id="4" name="Title 1"/>
          <p:cNvSpPr txBox="1"/>
          <p:nvPr/>
        </p:nvSpPr>
        <p:spPr>
          <a:xfrm>
            <a:off x="2243696" y="0"/>
            <a:ext cx="6526230" cy="6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sz="3200" b="0" dirty="0">
                <a:latin typeface="Oswald" charset="0"/>
              </a:rPr>
              <a:t>STORY BOARD: LOGISTIC SYSTEM SITE</a:t>
            </a:r>
            <a:endParaRPr lang="en-US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6621258" y="967800"/>
          <a:ext cx="2481177" cy="4102041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364272"/>
                <a:gridCol w="2116905"/>
              </a:tblGrid>
              <a:tr h="680042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defRPr/>
                      </a:pPr>
                      <a:r>
                        <a:rPr lang="en-US" sz="1400" dirty="0"/>
                        <a:t>DEVELOP Description</a:t>
                      </a:r>
                      <a:endParaRPr lang="en-US" sz="1400" dirty="0"/>
                    </a:p>
                  </a:txBody>
                  <a:tcPr/>
                </a:tc>
                <a:tc hMerge="1">
                  <a:tcPr/>
                </a:tc>
              </a:tr>
              <a:tr h="701256"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sz="1100" dirty="0" smtClean="0"/>
                        <a:t>Click driver to view driver list and detailed information</a:t>
                      </a:r>
                      <a:endParaRPr lang="en-US" sz="1100" dirty="0"/>
                    </a:p>
                  </a:txBody>
                  <a:tcPr/>
                </a:tc>
              </a:tr>
              <a:tr h="701256">
                <a:tc>
                  <a:txBody>
                    <a:bodyPr/>
                    <a:lstStyle/>
                    <a:p>
                      <a:r>
                        <a:rPr lang="en-US" sz="1100" dirty="0"/>
                        <a:t>2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smtClean="0"/>
                        <a:t>Click to see the route</a:t>
                      </a:r>
                      <a:endParaRPr lang="en-US" sz="1100" dirty="0"/>
                    </a:p>
                  </a:txBody>
                  <a:tcPr/>
                </a:tc>
              </a:tr>
              <a:tr h="701256">
                <a:tc>
                  <a:txBody>
                    <a:bodyPr/>
                    <a:lstStyle/>
                    <a:p>
                      <a:r>
                        <a:rPr lang="en-US" sz="1100" dirty="0"/>
                        <a:t>3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smtClean="0"/>
                        <a:t>Click to see your personal information on the system</a:t>
                      </a:r>
                      <a:endParaRPr lang="en-US" sz="1100" dirty="0"/>
                    </a:p>
                  </a:txBody>
                  <a:tcPr/>
                </a:tc>
              </a:tr>
              <a:tr h="638189">
                <a:tc>
                  <a:txBody>
                    <a:bodyPr/>
                    <a:lstStyle/>
                    <a:p>
                      <a:r>
                        <a:rPr lang="en-US" sz="1100" dirty="0"/>
                        <a:t>4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sz="1100" dirty="0" smtClean="0"/>
                        <a:t>Click to log out of the driver account on the system</a:t>
                      </a:r>
                      <a:endParaRPr lang="en-US" sz="1100" dirty="0" smtClean="0"/>
                    </a:p>
                  </a:txBody>
                  <a:tcPr/>
                </a:tc>
              </a:tr>
              <a:tr h="680042">
                <a:tc>
                  <a:txBody>
                    <a:bodyPr/>
                    <a:lstStyle/>
                    <a:p>
                      <a:r>
                        <a:rPr lang="en-US" sz="1100" dirty="0"/>
                        <a:t>5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smtClean="0"/>
                        <a:t>Driver details</a:t>
                      </a:r>
                      <a:endParaRPr lang="en-US" sz="11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0" y="967800"/>
            <a:ext cx="6479999" cy="4102042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721385" y="660023"/>
            <a:ext cx="14221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  <a:latin typeface="Oswald" charset="0"/>
              </a:rPr>
              <a:t>DRIVER INTERFACE</a:t>
            </a:r>
            <a:endParaRPr lang="en-US" dirty="0">
              <a:solidFill>
                <a:schemeClr val="accent4"/>
              </a:solidFill>
              <a:latin typeface="Oswald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734400" y="1749600"/>
            <a:ext cx="223200" cy="18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3175200" y="1756800"/>
            <a:ext cx="288000" cy="223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5068800" y="1497600"/>
            <a:ext cx="288000" cy="25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5752800" y="1584000"/>
            <a:ext cx="302400" cy="280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2930400" y="4132800"/>
            <a:ext cx="388800" cy="30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</p:spTree>
  </p:cSld>
  <p:clrMapOvr>
    <a:masterClrMapping/>
  </p:clrMapOvr>
  <p:transition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  <p:sp>
        <p:nvSpPr>
          <p:cNvPr id="4" name="Title 1"/>
          <p:cNvSpPr txBox="1"/>
          <p:nvPr/>
        </p:nvSpPr>
        <p:spPr>
          <a:xfrm>
            <a:off x="2243696" y="0"/>
            <a:ext cx="6526230" cy="6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sz="3200" b="0" dirty="0">
                <a:latin typeface="Oswald" charset="0"/>
              </a:rPr>
              <a:t>STORY BOARD: LOGISTIC SYSTEM SITE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00" y="981952"/>
            <a:ext cx="6134400" cy="4075148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1368000" y="1418400"/>
            <a:ext cx="244800" cy="223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3578400" y="1476000"/>
            <a:ext cx="252000" cy="151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982400" y="1288800"/>
            <a:ext cx="194400" cy="19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5677200" y="1389600"/>
            <a:ext cx="237600" cy="158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3146400" y="2692800"/>
            <a:ext cx="273600" cy="25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4788000" y="1790048"/>
            <a:ext cx="331200" cy="24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2613600" y="3967200"/>
            <a:ext cx="316800" cy="237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4676400" y="3862800"/>
            <a:ext cx="316800" cy="25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689816" y="616253"/>
            <a:ext cx="14221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  <a:latin typeface="Oswald" charset="0"/>
              </a:rPr>
              <a:t>DRIVER INTERFACE</a:t>
            </a:r>
            <a:endParaRPr lang="en-US" dirty="0">
              <a:solidFill>
                <a:schemeClr val="accent4"/>
              </a:solidFill>
              <a:latin typeface="Oswald" charset="0"/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6271201" y="661880"/>
          <a:ext cx="2834284" cy="4395218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416113"/>
                <a:gridCol w="2418171"/>
              </a:tblGrid>
              <a:tr h="611737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defRPr/>
                      </a:pPr>
                      <a:r>
                        <a:rPr lang="en-US" sz="1400" dirty="0"/>
                        <a:t>DEVELOP Description</a:t>
                      </a:r>
                      <a:endParaRPr lang="en-US" sz="1400" dirty="0"/>
                    </a:p>
                  </a:txBody>
                  <a:tcPr/>
                </a:tc>
                <a:tc hMerge="1">
                  <a:tcPr/>
                </a:tc>
              </a:tr>
              <a:tr h="643062"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sz="1100" dirty="0" smtClean="0"/>
                        <a:t>Click driver to view driver list and detailed information</a:t>
                      </a:r>
                      <a:endParaRPr lang="en-US" sz="1100" dirty="0"/>
                    </a:p>
                  </a:txBody>
                  <a:tcPr/>
                </a:tc>
              </a:tr>
              <a:tr h="630821">
                <a:tc>
                  <a:txBody>
                    <a:bodyPr/>
                    <a:lstStyle/>
                    <a:p>
                      <a:r>
                        <a:rPr lang="en-US" sz="1100" dirty="0"/>
                        <a:t>2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smtClean="0"/>
                        <a:t>Click to see the route</a:t>
                      </a:r>
                      <a:endParaRPr lang="en-US" sz="1100" dirty="0"/>
                    </a:p>
                  </a:txBody>
                  <a:tcPr/>
                </a:tc>
              </a:tr>
              <a:tr h="643062">
                <a:tc>
                  <a:txBody>
                    <a:bodyPr/>
                    <a:lstStyle/>
                    <a:p>
                      <a:r>
                        <a:rPr lang="en-US" sz="1100" dirty="0"/>
                        <a:t>3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smtClean="0"/>
                        <a:t>Click to see your personal information on the system</a:t>
                      </a:r>
                      <a:endParaRPr lang="en-US" sz="1100" dirty="0"/>
                    </a:p>
                  </a:txBody>
                  <a:tcPr/>
                </a:tc>
              </a:tr>
              <a:tr h="643062">
                <a:tc>
                  <a:txBody>
                    <a:bodyPr/>
                    <a:lstStyle/>
                    <a:p>
                      <a:r>
                        <a:rPr lang="en-US" sz="1100" dirty="0"/>
                        <a:t>4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sz="1100" dirty="0" smtClean="0"/>
                        <a:t>Click to log out of the driver account on the system</a:t>
                      </a:r>
                      <a:endParaRPr lang="en-US" sz="1100" dirty="0" smtClean="0"/>
                    </a:p>
                  </a:txBody>
                  <a:tcPr/>
                </a:tc>
              </a:tr>
              <a:tr h="611737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5,7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smtClean="0"/>
                        <a:t>Detailed route information</a:t>
                      </a:r>
                      <a:endParaRPr lang="en-US" sz="1100" dirty="0"/>
                    </a:p>
                  </a:txBody>
                  <a:tcPr/>
                </a:tc>
              </a:tr>
              <a:tr h="611737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6,8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smtClean="0"/>
                        <a:t>Click to edit route</a:t>
                      </a:r>
                      <a:endParaRPr lang="en-US" sz="11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3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2669075" y="94446"/>
            <a:ext cx="32608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Oswald" charset="0"/>
              </a:rPr>
              <a:t>SEQUENCE DIAGRAM LOGIN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Oswald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37418" y="4518228"/>
            <a:ext cx="35241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Oswald" charset="0"/>
              </a:rPr>
              <a:t>login</a:t>
            </a:r>
            <a:endParaRPr lang="en-US" sz="2000" dirty="0">
              <a:latin typeface="Oswald" charset="0"/>
            </a:endParaRPr>
          </a:p>
        </p:txBody>
      </p:sp>
      <p:pic>
        <p:nvPicPr>
          <p:cNvPr id="262" name="Picture 261"/>
          <p:cNvPicPr>
            <a:picLocks noChangeAspect="1"/>
          </p:cNvPicPr>
          <p:nvPr/>
        </p:nvPicPr>
        <p:blipFill rotWithShape="1">
          <a:blip r:embed="rId1"/>
          <a:srcRect b="38621"/>
          <a:stretch>
            <a:fillRect/>
          </a:stretch>
        </p:blipFill>
        <p:spPr>
          <a:xfrm>
            <a:off x="1145584" y="716632"/>
            <a:ext cx="5982731" cy="3701479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3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2669075" y="94446"/>
            <a:ext cx="3805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Oswald" charset="0"/>
              </a:rPr>
              <a:t>SEQUENCE DIAGRAM HUB STAFF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Oswald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76106" y="4418111"/>
            <a:ext cx="35241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latin typeface="Oswald" charset="0"/>
              </a:rPr>
              <a:t>getShipperList</a:t>
            </a:r>
            <a:endParaRPr lang="en-US" sz="2000" dirty="0">
              <a:latin typeface="Oswald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1"/>
          <a:srcRect b="11932"/>
          <a:stretch>
            <a:fillRect/>
          </a:stretch>
        </p:blipFill>
        <p:spPr>
          <a:xfrm>
            <a:off x="654097" y="746910"/>
            <a:ext cx="7355246" cy="3480402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2"/>
          <p:cNvSpPr txBox="1">
            <a:spLocks noGrp="1"/>
          </p:cNvSpPr>
          <p:nvPr>
            <p:ph type="ctrTitle"/>
          </p:nvPr>
        </p:nvSpPr>
        <p:spPr>
          <a:xfrm>
            <a:off x="1736250" y="925378"/>
            <a:ext cx="5671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LOGISTIC SYSTEM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3490738" y="2571750"/>
            <a:ext cx="37109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Oswald" charset="0"/>
                <a:cs typeface="Times New Roman" panose="02020603050405020304" pitchFamily="18" charset="0"/>
              </a:rPr>
              <a:t>Member: </a:t>
            </a:r>
            <a:endParaRPr lang="en-US" sz="2000" dirty="0">
              <a:solidFill>
                <a:schemeClr val="tx1"/>
              </a:solidFill>
              <a:latin typeface="Oswald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>
                <a:solidFill>
                  <a:schemeClr val="tx1"/>
                </a:solidFill>
                <a:latin typeface="Oswald" charset="0"/>
                <a:cs typeface="Times New Roman" panose="02020603050405020304" pitchFamily="18" charset="0"/>
              </a:rPr>
              <a:t>	</a:t>
            </a:r>
            <a:r>
              <a:rPr lang="en-US" sz="2000" dirty="0" err="1">
                <a:solidFill>
                  <a:schemeClr val="tx1"/>
                </a:solidFill>
                <a:latin typeface="Oswald" charset="0"/>
                <a:cs typeface="Times New Roman" panose="02020603050405020304" pitchFamily="18" charset="0"/>
              </a:rPr>
              <a:t>Dương</a:t>
            </a:r>
            <a:r>
              <a:rPr lang="en-US" sz="2000" dirty="0">
                <a:solidFill>
                  <a:schemeClr val="tx1"/>
                </a:solidFill>
                <a:latin typeface="Oswald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Oswald" charset="0"/>
                <a:cs typeface="Times New Roman" panose="02020603050405020304" pitchFamily="18" charset="0"/>
              </a:rPr>
              <a:t>Mục</a:t>
            </a:r>
            <a:r>
              <a:rPr lang="en-US" sz="2000" dirty="0">
                <a:solidFill>
                  <a:schemeClr val="tx1"/>
                </a:solidFill>
                <a:latin typeface="Oswald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Oswald" charset="0"/>
                <a:cs typeface="Times New Roman" panose="02020603050405020304" pitchFamily="18" charset="0"/>
              </a:rPr>
              <a:t>Huân</a:t>
            </a:r>
            <a:endParaRPr lang="en-US" sz="2000" dirty="0">
              <a:solidFill>
                <a:schemeClr val="tx1"/>
              </a:solidFill>
              <a:latin typeface="Oswald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>
                <a:solidFill>
                  <a:schemeClr val="tx1"/>
                </a:solidFill>
                <a:latin typeface="Oswald" charset="0"/>
                <a:cs typeface="Times New Roman" panose="02020603050405020304" pitchFamily="18" charset="0"/>
              </a:rPr>
              <a:t>	Phan </a:t>
            </a:r>
            <a:r>
              <a:rPr lang="en-US" sz="2000" dirty="0" err="1">
                <a:solidFill>
                  <a:schemeClr val="tx1"/>
                </a:solidFill>
                <a:latin typeface="Oswald" charset="0"/>
                <a:cs typeface="Times New Roman" panose="02020603050405020304" pitchFamily="18" charset="0"/>
              </a:rPr>
              <a:t>Đức</a:t>
            </a:r>
            <a:r>
              <a:rPr lang="en-US" sz="2000" dirty="0">
                <a:solidFill>
                  <a:schemeClr val="tx1"/>
                </a:solidFill>
                <a:latin typeface="Oswald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Oswald" charset="0"/>
                <a:cs typeface="Times New Roman" panose="02020603050405020304" pitchFamily="18" charset="0"/>
              </a:rPr>
              <a:t>Cảnh</a:t>
            </a:r>
            <a:endParaRPr lang="en-US" sz="2000" dirty="0">
              <a:solidFill>
                <a:schemeClr val="tx1"/>
              </a:solidFill>
              <a:latin typeface="Oswald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>
                <a:solidFill>
                  <a:schemeClr val="tx1"/>
                </a:solidFill>
                <a:latin typeface="Oswald" charset="0"/>
                <a:cs typeface="Times New Roman" panose="02020603050405020304" pitchFamily="18" charset="0"/>
              </a:rPr>
              <a:t>	Chu </a:t>
            </a:r>
            <a:r>
              <a:rPr lang="en-US" sz="2000" dirty="0" err="1">
                <a:solidFill>
                  <a:schemeClr val="tx1"/>
                </a:solidFill>
                <a:latin typeface="Oswald" charset="0"/>
                <a:cs typeface="Times New Roman" panose="02020603050405020304" pitchFamily="18" charset="0"/>
              </a:rPr>
              <a:t>Chiêu</a:t>
            </a:r>
            <a:r>
              <a:rPr lang="en-US" sz="2000" dirty="0">
                <a:solidFill>
                  <a:schemeClr val="tx1"/>
                </a:solidFill>
                <a:latin typeface="Oswald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Oswald" charset="0"/>
                <a:cs typeface="Times New Roman" panose="02020603050405020304" pitchFamily="18" charset="0"/>
              </a:rPr>
              <a:t>Dủ</a:t>
            </a:r>
            <a:r>
              <a:rPr lang="en-US" sz="2000" dirty="0">
                <a:solidFill>
                  <a:schemeClr val="tx1"/>
                </a:solidFill>
                <a:latin typeface="Oswald" charset="0"/>
                <a:cs typeface="Times New Roman" panose="02020603050405020304" pitchFamily="18" charset="0"/>
              </a:rPr>
              <a:t> An</a:t>
            </a:r>
            <a:endParaRPr lang="en-US" sz="2000" dirty="0">
              <a:solidFill>
                <a:schemeClr val="tx1"/>
              </a:solidFill>
              <a:latin typeface="Oswald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>
                <a:solidFill>
                  <a:schemeClr val="tx1"/>
                </a:solidFill>
                <a:latin typeface="Oswald" charset="0"/>
                <a:cs typeface="Times New Roman" panose="02020603050405020304" pitchFamily="18" charset="0"/>
              </a:rPr>
              <a:t>	</a:t>
            </a:r>
            <a:r>
              <a:rPr lang="en-US" sz="2000" dirty="0" err="1">
                <a:solidFill>
                  <a:schemeClr val="tx1"/>
                </a:solidFill>
                <a:latin typeface="Oswald" charset="0"/>
                <a:cs typeface="Times New Roman" panose="02020603050405020304" pitchFamily="18" charset="0"/>
              </a:rPr>
              <a:t>Đỗ</a:t>
            </a:r>
            <a:r>
              <a:rPr lang="en-US" sz="2000" dirty="0">
                <a:solidFill>
                  <a:schemeClr val="tx1"/>
                </a:solidFill>
                <a:latin typeface="Oswald" charset="0"/>
                <a:cs typeface="Times New Roman" panose="02020603050405020304" pitchFamily="18" charset="0"/>
              </a:rPr>
              <a:t> Kim Long</a:t>
            </a:r>
            <a:endParaRPr lang="en-US" sz="2000" dirty="0">
              <a:solidFill>
                <a:schemeClr val="tx1"/>
              </a:solidFill>
              <a:latin typeface="Oswald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>
                <a:solidFill>
                  <a:schemeClr val="tx1"/>
                </a:solidFill>
                <a:latin typeface="Oswald" charset="0"/>
                <a:cs typeface="Times New Roman" panose="02020603050405020304" pitchFamily="18" charset="0"/>
              </a:rPr>
              <a:t>	</a:t>
            </a:r>
            <a:r>
              <a:rPr lang="en-US" sz="2000" dirty="0" err="1">
                <a:solidFill>
                  <a:schemeClr val="tx1"/>
                </a:solidFill>
                <a:latin typeface="Oswald" charset="0"/>
                <a:cs typeface="Times New Roman" panose="02020603050405020304" pitchFamily="18" charset="0"/>
              </a:rPr>
              <a:t>Trần</a:t>
            </a:r>
            <a:r>
              <a:rPr lang="en-US" sz="2000" dirty="0">
                <a:solidFill>
                  <a:schemeClr val="tx1"/>
                </a:solidFill>
                <a:latin typeface="Oswald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Oswald" charset="0"/>
                <a:cs typeface="Times New Roman" panose="02020603050405020304" pitchFamily="18" charset="0"/>
              </a:rPr>
              <a:t>Thế</a:t>
            </a:r>
            <a:r>
              <a:rPr lang="en-US" sz="2000" dirty="0">
                <a:solidFill>
                  <a:schemeClr val="tx1"/>
                </a:solidFill>
                <a:latin typeface="Oswald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Oswald" charset="0"/>
                <a:cs typeface="Times New Roman" panose="02020603050405020304" pitchFamily="18" charset="0"/>
              </a:rPr>
              <a:t>Pháp</a:t>
            </a:r>
            <a:endParaRPr lang="en-US" sz="2000" dirty="0">
              <a:solidFill>
                <a:schemeClr val="tx1"/>
              </a:solidFill>
              <a:latin typeface="Oswald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3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2669075" y="94446"/>
            <a:ext cx="3805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Oswald" charset="0"/>
              </a:rPr>
              <a:t>SEQUENCE DIAGRAM HUB STAFF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Oswald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09928" y="4491530"/>
            <a:ext cx="35241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Oswald" charset="0"/>
              </a:rPr>
              <a:t>Import Package</a:t>
            </a:r>
            <a:endParaRPr lang="en-US" sz="2000" dirty="0">
              <a:latin typeface="Oswald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1"/>
          <a:srcRect b="17862"/>
          <a:stretch>
            <a:fillRect/>
          </a:stretch>
        </p:blipFill>
        <p:spPr>
          <a:xfrm>
            <a:off x="1835120" y="959824"/>
            <a:ext cx="5473757" cy="3127993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3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2669075" y="94446"/>
            <a:ext cx="3805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Oswald" charset="0"/>
              </a:rPr>
              <a:t>SEQUENCE DIAGRAM HUB STAFF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Oswald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42502" y="4587246"/>
            <a:ext cx="35241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Oswald" charset="0"/>
              </a:rPr>
              <a:t>Export Package</a:t>
            </a:r>
            <a:endParaRPr lang="en-US" sz="2000" dirty="0">
              <a:latin typeface="Oswald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1"/>
          <a:srcRect b="17901"/>
          <a:stretch>
            <a:fillRect/>
          </a:stretch>
        </p:blipFill>
        <p:spPr>
          <a:xfrm>
            <a:off x="1041214" y="650645"/>
            <a:ext cx="6726717" cy="384221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3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2669075" y="94446"/>
            <a:ext cx="3805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Oswald" charset="0"/>
              </a:rPr>
              <a:t>SEQUENCE DIAGRAM HUB STAFF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Oswald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09929" y="4587388"/>
            <a:ext cx="35241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latin typeface="Oswald" charset="0"/>
              </a:rPr>
              <a:t>getShiperList</a:t>
            </a:r>
            <a:endParaRPr lang="en-US" sz="2000" dirty="0">
              <a:latin typeface="Oswald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1"/>
          <a:srcRect b="14992"/>
          <a:stretch>
            <a:fillRect/>
          </a:stretch>
        </p:blipFill>
        <p:spPr>
          <a:xfrm>
            <a:off x="823695" y="859753"/>
            <a:ext cx="7496610" cy="3423993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3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2726727" y="94446"/>
            <a:ext cx="3805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Oswald" charset="0"/>
              </a:rPr>
              <a:t>SEQUENCE DIAGRAM HUB STAFF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Oswald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09928" y="4587389"/>
            <a:ext cx="35241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latin typeface="Oswald" charset="0"/>
              </a:rPr>
              <a:t>searchPackage</a:t>
            </a:r>
            <a:endParaRPr lang="en-US" sz="2000" dirty="0">
              <a:latin typeface="Oswald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1"/>
          <a:srcRect b="23587"/>
          <a:stretch>
            <a:fillRect/>
          </a:stretch>
        </p:blipFill>
        <p:spPr>
          <a:xfrm>
            <a:off x="879887" y="772985"/>
            <a:ext cx="7384225" cy="359753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3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2726727" y="94446"/>
            <a:ext cx="3805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Oswald" charset="0"/>
              </a:rPr>
              <a:t>SEQUENCE DIAGRAM HUB STAFF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Oswald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09928" y="4587389"/>
            <a:ext cx="3524142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latin typeface="Oswald" charset="0"/>
              </a:rPr>
              <a:t>getPackageList</a:t>
            </a:r>
            <a:endParaRPr lang="en-US" sz="2000" dirty="0">
              <a:latin typeface="Oswald" charset="0"/>
            </a:endParaRPr>
          </a:p>
        </p:txBody>
      </p:sp>
      <p:pic>
        <p:nvPicPr>
          <p:cNvPr id="2" name="Picture 1" descr="hub-getPackageLis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6475" y="781685"/>
            <a:ext cx="7131685" cy="358013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3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2726727" y="94446"/>
            <a:ext cx="3805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Oswald" charset="0"/>
              </a:rPr>
              <a:t>SEQUENCE DIAGRAM HUB STAFF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Oswald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09928" y="4587389"/>
            <a:ext cx="3524142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latin typeface="Oswald" charset="0"/>
              </a:rPr>
              <a:t>getHistory</a:t>
            </a:r>
            <a:endParaRPr lang="en-US" sz="2000" dirty="0">
              <a:latin typeface="Oswald" charset="0"/>
            </a:endParaRPr>
          </a:p>
        </p:txBody>
      </p:sp>
      <p:pic>
        <p:nvPicPr>
          <p:cNvPr id="2" name="Picture 1" descr="hub-getHistory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1535" y="784860"/>
            <a:ext cx="7556500" cy="3683635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3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2233860" y="196801"/>
            <a:ext cx="46762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Oswald" charset="0"/>
              </a:rPr>
              <a:t>SEQUENCE DIAGRAM DIVIDER MANAGER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Oswald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09928" y="4499868"/>
            <a:ext cx="35241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latin typeface="Oswald" charset="0"/>
              </a:rPr>
              <a:t>getDriverList</a:t>
            </a:r>
            <a:endParaRPr lang="en-US" sz="2000" dirty="0">
              <a:latin typeface="Oswald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1"/>
          <a:srcRect b="39659"/>
          <a:stretch>
            <a:fillRect/>
          </a:stretch>
        </p:blipFill>
        <p:spPr>
          <a:xfrm>
            <a:off x="721340" y="921074"/>
            <a:ext cx="7701319" cy="310362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3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2233860" y="196801"/>
            <a:ext cx="46762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Oswald" charset="0"/>
              </a:rPr>
              <a:t>SEQUENCE DIAGRAM DIVIDER MANAGER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Oswald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09928" y="4546589"/>
            <a:ext cx="35241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latin typeface="Oswald" charset="0"/>
              </a:rPr>
              <a:t>getRoute</a:t>
            </a:r>
            <a:endParaRPr lang="en-US" sz="2000" dirty="0">
              <a:latin typeface="Oswald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1"/>
          <a:srcRect b="46537"/>
          <a:stretch>
            <a:fillRect/>
          </a:stretch>
        </p:blipFill>
        <p:spPr>
          <a:xfrm>
            <a:off x="1198594" y="1148006"/>
            <a:ext cx="6746809" cy="2749874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3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2233859" y="200043"/>
            <a:ext cx="46762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Oswald" charset="0"/>
              </a:rPr>
              <a:t>SEQUENCE DIAGRAM DIVIDER MANAGER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Oswald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09928" y="4484856"/>
            <a:ext cx="35241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latin typeface="Oswald" charset="0"/>
              </a:rPr>
              <a:t>getDriver</a:t>
            </a:r>
            <a:endParaRPr lang="en-US" sz="2000" dirty="0">
              <a:latin typeface="Oswald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1"/>
          <a:srcRect b="41087"/>
          <a:stretch>
            <a:fillRect/>
          </a:stretch>
        </p:blipFill>
        <p:spPr>
          <a:xfrm>
            <a:off x="1189531" y="954447"/>
            <a:ext cx="6764937" cy="3030201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3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2233859" y="213392"/>
            <a:ext cx="46762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Oswald" charset="0"/>
              </a:rPr>
              <a:t>SEQUENCE DIAGRAM DIVIDER MANAGER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Oswald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09928" y="4683154"/>
            <a:ext cx="35241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latin typeface="Oswald" charset="0"/>
              </a:rPr>
              <a:t>getPackage</a:t>
            </a:r>
            <a:endParaRPr lang="en-US" sz="2000" dirty="0">
              <a:latin typeface="Oswald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1"/>
          <a:srcRect t="-1" b="27843"/>
          <a:stretch>
            <a:fillRect/>
          </a:stretch>
        </p:blipFill>
        <p:spPr>
          <a:xfrm>
            <a:off x="538350" y="782719"/>
            <a:ext cx="8067299" cy="3711372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3567495" y="-643728"/>
            <a:ext cx="2009010" cy="140211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dirty="0">
                <a:solidFill>
                  <a:schemeClr val="bg1">
                    <a:lumMod val="95000"/>
                  </a:schemeClr>
                </a:solidFill>
              </a:rPr>
              <a:t>Overview</a:t>
            </a:r>
            <a:endParaRPr sz="3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834306" y="732184"/>
          <a:ext cx="7201735" cy="4038443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541191"/>
                <a:gridCol w="5660544"/>
              </a:tblGrid>
              <a:tr h="281608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Oswald" charset="0"/>
                        </a:rPr>
                        <a:t>Classify</a:t>
                      </a:r>
                      <a:endParaRPr lang="en-US" sz="1300" dirty="0">
                        <a:latin typeface="Oswald" charset="0"/>
                      </a:endParaRPr>
                    </a:p>
                  </a:txBody>
                  <a:tcPr marL="84505" marR="84505" marT="42254" marB="4225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Oswald" charset="0"/>
                        </a:rPr>
                        <a:t>Contents</a:t>
                      </a:r>
                      <a:endParaRPr lang="en-US" sz="1300" dirty="0">
                        <a:latin typeface="Oswald" charset="0"/>
                      </a:endParaRPr>
                    </a:p>
                  </a:txBody>
                  <a:tcPr marL="84505" marR="84505" marT="42254" marB="42254"/>
                </a:tc>
              </a:tr>
              <a:tr h="312667">
                <a:tc>
                  <a:txBody>
                    <a:bodyPr/>
                    <a:lstStyle/>
                    <a:p>
                      <a:pPr marL="0" indent="0" algn="l">
                        <a:buFont typeface="Courier New" panose="02070309020205020404" pitchFamily="49" charset="0"/>
                        <a:buNone/>
                      </a:pPr>
                      <a:r>
                        <a:rPr lang="en-US" sz="1300" dirty="0">
                          <a:latin typeface="Oswald" charset="0"/>
                        </a:rPr>
                        <a:t>Service</a:t>
                      </a:r>
                      <a:endParaRPr lang="en-US" sz="1300" dirty="0">
                        <a:latin typeface="Oswald" charset="0"/>
                      </a:endParaRPr>
                    </a:p>
                  </a:txBody>
                  <a:tcPr marL="84505" marR="84505" marT="42254" marB="42254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300" dirty="0">
                          <a:latin typeface="Oswald" charset="0"/>
                        </a:rPr>
                        <a:t>Manage warehouse, shipping and delivery quickly and accurately</a:t>
                      </a:r>
                      <a:endParaRPr lang="en-US" sz="1300" dirty="0">
                        <a:latin typeface="Oswald" charset="0"/>
                      </a:endParaRPr>
                    </a:p>
                  </a:txBody>
                  <a:tcPr marL="84505" marR="84505" marT="42254" marB="42254"/>
                </a:tc>
              </a:tr>
              <a:tr h="675811">
                <a:tc>
                  <a:txBody>
                    <a:bodyPr/>
                    <a:lstStyle/>
                    <a:p>
                      <a:pPr marL="0" indent="0" algn="l">
                        <a:buFont typeface="Courier New" panose="02070309020205020404" pitchFamily="49" charset="0"/>
                        <a:buNone/>
                      </a:pPr>
                      <a:r>
                        <a:rPr lang="en-US" sz="1300" dirty="0">
                          <a:latin typeface="Oswald" charset="0"/>
                        </a:rPr>
                        <a:t>Background</a:t>
                      </a:r>
                      <a:endParaRPr lang="en-US" sz="1300" dirty="0">
                        <a:latin typeface="Oswald" charset="0"/>
                      </a:endParaRPr>
                    </a:p>
                  </a:txBody>
                  <a:tcPr marL="84505" marR="84505" marT="42254" marB="42254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300" dirty="0">
                          <a:latin typeface="Oswald" charset="0"/>
                        </a:rPr>
                        <a:t>In the context of deepening international integration and the mainstream of the digital economy, logistics activities are an indispensable component today.</a:t>
                      </a:r>
                      <a:endParaRPr lang="en-US" sz="1300" dirty="0">
                        <a:latin typeface="Oswald" charset="0"/>
                      </a:endParaRPr>
                    </a:p>
                  </a:txBody>
                  <a:tcPr marL="84505" marR="84505" marT="42254" marB="42254"/>
                </a:tc>
              </a:tr>
              <a:tr h="509033">
                <a:tc>
                  <a:txBody>
                    <a:bodyPr/>
                    <a:lstStyle/>
                    <a:p>
                      <a:pPr algn="l"/>
                      <a:r>
                        <a:rPr lang="en-US" sz="1300" dirty="0">
                          <a:latin typeface="Oswald" charset="0"/>
                        </a:rPr>
                        <a:t>Purpose</a:t>
                      </a:r>
                      <a:endParaRPr lang="en-US" sz="1300" dirty="0">
                        <a:latin typeface="Oswald" charset="0"/>
                      </a:endParaRPr>
                    </a:p>
                  </a:txBody>
                  <a:tcPr marL="84505" marR="84505" marT="42254" marB="42254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latin typeface="Oswald" charset="0"/>
                        </a:rPr>
                        <a:t>Digitize the warehouse to manage and connect to create a quick and convenient supply chain</a:t>
                      </a:r>
                      <a:endParaRPr lang="en-US" sz="1300" baseline="0" dirty="0">
                        <a:latin typeface="Oswald" charset="0"/>
                      </a:endParaRPr>
                    </a:p>
                  </a:txBody>
                  <a:tcPr marL="84505" marR="84505" marT="42254" marB="42254"/>
                </a:tc>
              </a:tr>
              <a:tr h="0">
                <a:tc>
                  <a:txBody>
                    <a:bodyPr/>
                    <a:lstStyle/>
                    <a:p>
                      <a:pPr marL="0" indent="0" algn="l">
                        <a:buFont typeface="Courier New" panose="02070309020205020404" pitchFamily="49" charset="0"/>
                        <a:buNone/>
                      </a:pPr>
                      <a:r>
                        <a:rPr lang="en-US" sz="1300" dirty="0">
                          <a:latin typeface="Oswald" charset="0"/>
                        </a:rPr>
                        <a:t>Expected effect</a:t>
                      </a:r>
                      <a:endParaRPr lang="en-US" sz="1300" dirty="0">
                        <a:latin typeface="Oswald" charset="0"/>
                      </a:endParaRPr>
                    </a:p>
                  </a:txBody>
                  <a:tcPr marL="84505" marR="84505" marT="42254" marB="42254"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latin typeface="Oswald" charset="0"/>
                        </a:rPr>
                        <a:t>More and more connected with more e-commerce platforms</a:t>
                      </a:r>
                      <a:endParaRPr lang="en-US" sz="1300" baseline="0" dirty="0">
                        <a:latin typeface="Oswald" charset="0"/>
                      </a:endParaRPr>
                    </a:p>
                  </a:txBody>
                  <a:tcPr marL="84505" marR="84505" marT="42254" marB="42254"/>
                </a:tc>
              </a:tr>
              <a:tr h="881270">
                <a:tc>
                  <a:txBody>
                    <a:bodyPr/>
                    <a:lstStyle/>
                    <a:p>
                      <a:pPr marL="0" indent="0" algn="l">
                        <a:buFont typeface="Courier New" panose="02070309020205020404" pitchFamily="49" charset="0"/>
                        <a:buNone/>
                      </a:pPr>
                      <a:r>
                        <a:rPr lang="en-US" sz="1300" dirty="0">
                          <a:latin typeface="Oswald" charset="0"/>
                        </a:rPr>
                        <a:t>Main Function</a:t>
                      </a:r>
                      <a:endParaRPr lang="en-US" sz="1300" dirty="0">
                        <a:latin typeface="Oswald" charset="0"/>
                      </a:endParaRPr>
                    </a:p>
                  </a:txBody>
                  <a:tcPr marL="84505" marR="84505" marT="42254" marB="42254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300" baseline="0" dirty="0">
                          <a:latin typeface="Oswald" charset="0"/>
                        </a:rPr>
                        <a:t>Login to use service</a:t>
                      </a:r>
                      <a:endParaRPr lang="en-US" sz="1300" baseline="0" dirty="0">
                        <a:latin typeface="Oswald" charset="0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sz="1300" baseline="0" dirty="0">
                          <a:latin typeface="Oswald" charset="0"/>
                        </a:rPr>
                        <a:t>Import/Export package in repository</a:t>
                      </a:r>
                      <a:endParaRPr lang="en-US" sz="1300" baseline="0" dirty="0">
                        <a:latin typeface="Oswald" charset="0"/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latin typeface="Oswald" charset="0"/>
                        </a:rPr>
                        <a:t>Delivery manag</a:t>
                      </a:r>
                      <a:r>
                        <a:rPr lang="en-US" sz="1200" b="0" dirty="0">
                          <a:latin typeface="Oswald" charset="0"/>
                        </a:rPr>
                        <a:t>eme</a:t>
                      </a:r>
                      <a:r>
                        <a:rPr lang="en-US" sz="1200" dirty="0">
                          <a:latin typeface="Oswald" charset="0"/>
                        </a:rPr>
                        <a:t>nt</a:t>
                      </a:r>
                      <a:endParaRPr lang="en-US" sz="1200" dirty="0">
                        <a:latin typeface="Oswald" charset="0"/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baseline="0" dirty="0">
                          <a:latin typeface="Oswald" charset="0"/>
                        </a:rPr>
                        <a:t>Package tracking</a:t>
                      </a:r>
                      <a:endParaRPr lang="en-US" sz="1300" baseline="0" dirty="0">
                        <a:latin typeface="Oswald" charset="0"/>
                      </a:endParaRPr>
                    </a:p>
                  </a:txBody>
                  <a:tcPr marL="84505" marR="84505" marT="42254" marB="42254"/>
                </a:tc>
              </a:tr>
              <a:tr h="374890">
                <a:tc>
                  <a:txBody>
                    <a:bodyPr/>
                    <a:lstStyle/>
                    <a:p>
                      <a:pPr marL="0" indent="0" algn="l">
                        <a:buFont typeface="Courier New" panose="02070309020205020404" pitchFamily="49" charset="0"/>
                        <a:buNone/>
                      </a:pPr>
                      <a:r>
                        <a:rPr lang="en-US" sz="1300" dirty="0">
                          <a:latin typeface="Oswald" charset="0"/>
                        </a:rPr>
                        <a:t>Main Customer</a:t>
                      </a:r>
                      <a:endParaRPr lang="en-US" sz="1300" dirty="0">
                        <a:latin typeface="Oswald" charset="0"/>
                      </a:endParaRPr>
                    </a:p>
                  </a:txBody>
                  <a:tcPr marL="84505" marR="84505" marT="42254" marB="42254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300" baseline="0" dirty="0">
                          <a:latin typeface="Oswald" charset="0"/>
                        </a:rPr>
                        <a:t>e-commerce platforms.</a:t>
                      </a:r>
                      <a:endParaRPr lang="en-US" sz="1300" baseline="0" dirty="0">
                        <a:latin typeface="Oswald" charset="0"/>
                      </a:endParaRPr>
                    </a:p>
                  </a:txBody>
                  <a:tcPr marL="84505" marR="84505" marT="42254" marB="42254"/>
                </a:tc>
              </a:tr>
              <a:tr h="419453">
                <a:tc>
                  <a:txBody>
                    <a:bodyPr/>
                    <a:lstStyle/>
                    <a:p>
                      <a:pPr marL="0" indent="0" algn="l">
                        <a:buFont typeface="Courier New" panose="02070309020205020404" pitchFamily="49" charset="0"/>
                        <a:buNone/>
                      </a:pPr>
                      <a:r>
                        <a:rPr lang="en-US" sz="1300" dirty="0">
                          <a:latin typeface="Oswald" charset="0"/>
                        </a:rPr>
                        <a:t>Service Channel</a:t>
                      </a:r>
                      <a:endParaRPr lang="en-US" sz="1300" dirty="0">
                        <a:latin typeface="Oswald" charset="0"/>
                      </a:endParaRPr>
                    </a:p>
                  </a:txBody>
                  <a:tcPr marL="84505" marR="84505" marT="42254" marB="42254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300" baseline="0" dirty="0">
                          <a:latin typeface="Oswald" charset="0"/>
                        </a:rPr>
                        <a:t>Web</a:t>
                      </a:r>
                      <a:endParaRPr lang="en-US" sz="1300" baseline="0" dirty="0">
                        <a:latin typeface="Oswald" charset="0"/>
                      </a:endParaRPr>
                    </a:p>
                  </a:txBody>
                  <a:tcPr marL="84505" marR="84505" marT="42254" marB="42254"/>
                </a:tc>
              </a:tr>
              <a:tr h="296770">
                <a:tc>
                  <a:txBody>
                    <a:bodyPr/>
                    <a:lstStyle/>
                    <a:p>
                      <a:pPr marL="0" indent="0" algn="l">
                        <a:buFont typeface="Courier New" panose="02070309020205020404" pitchFamily="49" charset="0"/>
                        <a:buNone/>
                      </a:pPr>
                      <a:r>
                        <a:rPr lang="en-US" sz="1400" dirty="0">
                          <a:latin typeface="Oswald" charset="0"/>
                        </a:rPr>
                        <a:t>Other(open time)</a:t>
                      </a:r>
                      <a:endParaRPr lang="en-US" sz="1300" dirty="0">
                        <a:latin typeface="Oswald" charset="0"/>
                      </a:endParaRPr>
                    </a:p>
                  </a:txBody>
                  <a:tcPr marL="84505" marR="84505" marT="42254" marB="42254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300" baseline="0" dirty="0">
                          <a:latin typeface="Oswald" charset="0"/>
                        </a:rPr>
                        <a:t>23/07/2021</a:t>
                      </a:r>
                      <a:endParaRPr lang="en-US" sz="1300" baseline="0" dirty="0">
                        <a:latin typeface="Oswald" charset="0"/>
                      </a:endParaRPr>
                    </a:p>
                  </a:txBody>
                  <a:tcPr marL="84505" marR="84505" marT="42254" marB="42254"/>
                </a:tc>
              </a:tr>
            </a:tbl>
          </a:graphicData>
        </a:graphic>
      </p:graphicFrame>
    </p:spTree>
  </p:cSld>
  <p:clrMapOvr>
    <a:masterClrMapping/>
  </p:clrMapOvr>
  <p:transition>
    <p:fade thruBlk="1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3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2233860" y="220066"/>
            <a:ext cx="46762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Oswald" charset="0"/>
              </a:rPr>
              <a:t>SEQUENCE DIAGRAM DIVIDER MANAGER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Oswald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09929" y="4523324"/>
            <a:ext cx="35241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latin typeface="Oswald" charset="0"/>
              </a:rPr>
              <a:t>MordifyRoute</a:t>
            </a:r>
            <a:endParaRPr lang="en-US" sz="2000" dirty="0">
              <a:latin typeface="Oswald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1"/>
          <a:srcRect b="47186"/>
          <a:stretch>
            <a:fillRect/>
          </a:stretch>
        </p:blipFill>
        <p:spPr>
          <a:xfrm>
            <a:off x="1202954" y="1213499"/>
            <a:ext cx="6738092" cy="2716502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1"/>
          <a:srcRect b="7020"/>
          <a:stretch>
            <a:fillRect/>
          </a:stretch>
        </p:blipFill>
        <p:spPr>
          <a:xfrm>
            <a:off x="984187" y="834208"/>
            <a:ext cx="6307979" cy="3791187"/>
          </a:xfrm>
          <a:prstGeom prst="rect">
            <a:avLst/>
          </a:prstGeom>
        </p:spPr>
      </p:pic>
      <p:sp>
        <p:nvSpPr>
          <p:cNvPr id="264" name="Google Shape;264;p23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2433222" y="287272"/>
            <a:ext cx="3409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Oswald" charset="0"/>
              </a:rPr>
              <a:t>SEQUENCE DIAGRAM DRIVER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Oswald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76105" y="4656173"/>
            <a:ext cx="35241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latin typeface="Oswald" charset="0"/>
              </a:rPr>
              <a:t>getPackageList</a:t>
            </a:r>
            <a:endParaRPr lang="en-US" sz="2000" dirty="0">
              <a:latin typeface="Oswald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3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2867044" y="275770"/>
            <a:ext cx="3409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Oswald" charset="0"/>
              </a:rPr>
              <a:t>SEQUENCE DIAGRAM DRIVER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Oswald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09928" y="4493193"/>
            <a:ext cx="35241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latin typeface="Oswald" charset="0"/>
              </a:rPr>
              <a:t>viewHistory</a:t>
            </a:r>
            <a:endParaRPr lang="en-US" sz="2000" dirty="0">
              <a:latin typeface="Oswald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1"/>
          <a:srcRect b="24399"/>
          <a:stretch>
            <a:fillRect/>
          </a:stretch>
        </p:blipFill>
        <p:spPr>
          <a:xfrm>
            <a:off x="964525" y="1191492"/>
            <a:ext cx="7214947" cy="282207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3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2867046" y="261922"/>
            <a:ext cx="3409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Oswald" charset="0"/>
              </a:rPr>
              <a:t>SEQUENCE DIAGRAM DRIVER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Oswald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09929" y="4481468"/>
            <a:ext cx="35241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latin typeface="Oswald" charset="0"/>
              </a:rPr>
              <a:t>sendTracking</a:t>
            </a:r>
            <a:endParaRPr lang="en-US" sz="2000" dirty="0">
              <a:latin typeface="Oswald" charset="0"/>
            </a:endParaRPr>
          </a:p>
        </p:txBody>
      </p:sp>
      <p:pic>
        <p:nvPicPr>
          <p:cNvPr id="2" name="Picture 1" descr="driver-sendtracking"/>
          <p:cNvPicPr>
            <a:picLocks noChangeAspect="1"/>
          </p:cNvPicPr>
          <p:nvPr/>
        </p:nvPicPr>
        <p:blipFill>
          <a:blip r:embed="rId1"/>
          <a:srcRect b="51287"/>
          <a:stretch>
            <a:fillRect/>
          </a:stretch>
        </p:blipFill>
        <p:spPr>
          <a:xfrm>
            <a:off x="805180" y="943610"/>
            <a:ext cx="7533005" cy="340106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3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2867044" y="316941"/>
            <a:ext cx="3409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Oswald" charset="0"/>
              </a:rPr>
              <a:t>SEQUENCE DIAGRAM DRIVER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Oswald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09928" y="4493193"/>
            <a:ext cx="35241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latin typeface="Oswald" charset="0"/>
              </a:rPr>
              <a:t>getRoute</a:t>
            </a:r>
            <a:endParaRPr lang="en-US" sz="2000" dirty="0">
              <a:latin typeface="Oswald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1"/>
          <a:srcRect b="21509"/>
          <a:stretch>
            <a:fillRect/>
          </a:stretch>
        </p:blipFill>
        <p:spPr>
          <a:xfrm>
            <a:off x="971131" y="1096856"/>
            <a:ext cx="7201735" cy="2949788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3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2669075" y="162768"/>
            <a:ext cx="35461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Oswald" charset="0"/>
              </a:rPr>
              <a:t>SEQUENCE DIAGRAM SHIPPER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Oswald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36275" y="4651716"/>
            <a:ext cx="35241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Oswald" charset="0"/>
              </a:rPr>
              <a:t>Confirm Package</a:t>
            </a:r>
            <a:endParaRPr lang="en-US" sz="2000" dirty="0">
              <a:latin typeface="Oswald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1"/>
          <a:srcRect b="6817"/>
          <a:stretch>
            <a:fillRect/>
          </a:stretch>
        </p:blipFill>
        <p:spPr>
          <a:xfrm>
            <a:off x="1675288" y="610932"/>
            <a:ext cx="5271798" cy="3940834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3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2433223" y="250197"/>
            <a:ext cx="35461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Oswald" charset="0"/>
              </a:rPr>
              <a:t>SEQUENCE DIAGRAM SHIPPER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Oswald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76106" y="4418111"/>
            <a:ext cx="35241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latin typeface="Oswald" charset="0"/>
              </a:rPr>
              <a:t>getPackageList</a:t>
            </a:r>
            <a:endParaRPr lang="en-US" sz="2000" dirty="0">
              <a:latin typeface="Oswald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4330" y="768619"/>
            <a:ext cx="6901384" cy="3713054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3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2433223" y="250197"/>
            <a:ext cx="35461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Oswald" charset="0"/>
              </a:rPr>
              <a:t>SEQUENCE DIAGRAM SHIPPER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Oswald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76106" y="4418111"/>
            <a:ext cx="35241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latin typeface="Oswald" charset="0"/>
              </a:rPr>
              <a:t>viewHistory</a:t>
            </a:r>
            <a:endParaRPr lang="en-US" sz="2000" dirty="0">
              <a:latin typeface="Oswald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1"/>
          <a:srcRect b="34965"/>
          <a:stretch>
            <a:fillRect/>
          </a:stretch>
        </p:blipFill>
        <p:spPr>
          <a:xfrm>
            <a:off x="698500" y="1209040"/>
            <a:ext cx="7014845" cy="291592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3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2433223" y="250197"/>
            <a:ext cx="35461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Oswald" charset="0"/>
              </a:rPr>
              <a:t>SEQUENCE DIAGRAM SHIPPER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Oswald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42734" y="4580504"/>
            <a:ext cx="35241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latin typeface="Oswald" charset="0"/>
              </a:rPr>
              <a:t>sendTracking</a:t>
            </a:r>
            <a:endParaRPr lang="en-US" sz="2000" dirty="0">
              <a:latin typeface="Oswald" charset="0"/>
            </a:endParaRPr>
          </a:p>
        </p:txBody>
      </p:sp>
      <p:pic>
        <p:nvPicPr>
          <p:cNvPr id="2" name="Picture 1" descr="shipper-sendTrackingShipper"/>
          <p:cNvPicPr>
            <a:picLocks noChangeAspect="1"/>
          </p:cNvPicPr>
          <p:nvPr/>
        </p:nvPicPr>
        <p:blipFill>
          <a:blip r:embed="rId1"/>
          <a:srcRect b="54747"/>
          <a:stretch>
            <a:fillRect/>
          </a:stretch>
        </p:blipFill>
        <p:spPr>
          <a:xfrm>
            <a:off x="501015" y="1139190"/>
            <a:ext cx="7207250" cy="301371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3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3892796" y="95836"/>
            <a:ext cx="13580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Oswald" charset="0"/>
              </a:rPr>
              <a:t>DATABASE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Oswald" charset="0"/>
            </a:endParaRPr>
          </a:p>
        </p:txBody>
      </p:sp>
      <p:sp>
        <p:nvSpPr>
          <p:cNvPr id="6" name="Rectangle: Rounded Corners 5"/>
          <p:cNvSpPr/>
          <p:nvPr/>
        </p:nvSpPr>
        <p:spPr>
          <a:xfrm>
            <a:off x="3945519" y="4847963"/>
            <a:ext cx="1252617" cy="2269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1" tooltip="" action="ppaction://hlinkfile"/>
              </a:rPr>
              <a:t>Click to see</a:t>
            </a:r>
            <a:endParaRPr lang="en-US" dirty="0"/>
          </a:p>
        </p:txBody>
      </p:sp>
      <p:pic>
        <p:nvPicPr>
          <p:cNvPr id="2" name="Picture 1" descr="Databas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685" y="557530"/>
            <a:ext cx="5931535" cy="424815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3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3400846" y="73690"/>
            <a:ext cx="2342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Oswald" charset="0"/>
              </a:rPr>
              <a:t>USECASE DIAGRAM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Oswald" charset="0"/>
            </a:endParaRPr>
          </a:p>
        </p:txBody>
      </p:sp>
      <p:sp>
        <p:nvSpPr>
          <p:cNvPr id="7" name="Rectangle: Rounded Corners 6"/>
          <p:cNvSpPr/>
          <p:nvPr/>
        </p:nvSpPr>
        <p:spPr>
          <a:xfrm>
            <a:off x="5546470" y="2525429"/>
            <a:ext cx="1822126" cy="2747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hlinkClick r:id="rId1" tooltip="" action="ppaction://hlinkfile"/>
              </a:rPr>
              <a:t>Click to see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2" name="Picture 1" descr="logistic_usecas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020" y="578485"/>
            <a:ext cx="3146425" cy="443611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0243" y="-170382"/>
            <a:ext cx="5760300" cy="680700"/>
          </a:xfrm>
        </p:spPr>
        <p:txBody>
          <a:bodyPr/>
          <a:lstStyle/>
          <a:p>
            <a:pPr algn="ctr"/>
            <a:r>
              <a:rPr lang="en-US" sz="2400" b="0" dirty="0">
                <a:latin typeface="Oswald" charset="0"/>
              </a:rPr>
              <a:t>STORY BOARD: LOGISTIC SYSTEM SITE</a:t>
            </a:r>
            <a:endParaRPr lang="en-US" sz="2400" b="0" dirty="0">
              <a:latin typeface="Oswald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73" y="510318"/>
            <a:ext cx="5685968" cy="4600859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159785" y="654725"/>
          <a:ext cx="2945493" cy="383405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601609"/>
                <a:gridCol w="2343884"/>
              </a:tblGrid>
              <a:tr h="766810"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  <a:p>
                      <a:pPr algn="ctr"/>
                      <a:r>
                        <a:rPr lang="en-US" sz="1400" dirty="0"/>
                        <a:t>DEVELOP Description</a:t>
                      </a:r>
                      <a:endParaRPr lang="en-US" sz="1400" dirty="0"/>
                    </a:p>
                  </a:txBody>
                  <a:tcPr/>
                </a:tc>
                <a:tc hMerge="1">
                  <a:tcPr/>
                </a:tc>
              </a:tr>
              <a:tr h="76681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sz="1600" dirty="0"/>
                        <a:t>Go to the page with the path URL</a:t>
                      </a:r>
                      <a:endParaRPr lang="en-US" sz="1600" dirty="0"/>
                    </a:p>
                  </a:txBody>
                  <a:tcPr/>
                </a:tc>
              </a:tr>
              <a:tr h="766810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pPr algn="ctr"/>
                      <a:r>
                        <a:rPr lang="en-US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Enter username</a:t>
                      </a:r>
                      <a:endParaRPr lang="en-US" sz="1600" dirty="0"/>
                    </a:p>
                  </a:txBody>
                  <a:tcPr/>
                </a:tc>
              </a:tr>
              <a:tr h="766810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pPr algn="ctr"/>
                      <a:r>
                        <a:rPr lang="en-US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Enter password</a:t>
                      </a:r>
                      <a:endParaRPr lang="en-US" sz="1600" dirty="0"/>
                    </a:p>
                  </a:txBody>
                  <a:tcPr/>
                </a:tc>
              </a:tr>
              <a:tr h="766810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pPr algn="ctr"/>
                      <a:r>
                        <a:rPr lang="en-US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Click LOGIN button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Oval 5"/>
          <p:cNvSpPr/>
          <p:nvPr/>
        </p:nvSpPr>
        <p:spPr>
          <a:xfrm>
            <a:off x="1537855" y="706582"/>
            <a:ext cx="200890" cy="2216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1905000" y="2888673"/>
            <a:ext cx="353291" cy="325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1946564" y="3435927"/>
            <a:ext cx="277091" cy="2632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2410690" y="4024170"/>
            <a:ext cx="487712" cy="2499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US" dirty="0"/>
          </a:p>
        </p:txBody>
      </p:sp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3696" y="0"/>
            <a:ext cx="6526230" cy="680700"/>
          </a:xfrm>
        </p:spPr>
        <p:txBody>
          <a:bodyPr/>
          <a:lstStyle/>
          <a:p>
            <a:r>
              <a:rPr lang="en-US" sz="3200" b="0" dirty="0">
                <a:latin typeface="Oswald" charset="0"/>
              </a:rPr>
              <a:t>STORY BOARD: LOGISTIC SYSTEM SITE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6601691" y="898799"/>
          <a:ext cx="2500744" cy="4244698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367145"/>
                <a:gridCol w="2133599"/>
              </a:tblGrid>
              <a:tr h="595766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defRPr/>
                      </a:pPr>
                      <a:r>
                        <a:rPr lang="en-US" sz="1400" dirty="0"/>
                        <a:t>DEVELOP Description</a:t>
                      </a:r>
                      <a:endParaRPr lang="en-US" sz="1400" dirty="0"/>
                    </a:p>
                  </a:txBody>
                  <a:tcPr/>
                </a:tc>
                <a:tc hMerge="1">
                  <a:tcPr/>
                </a:tc>
              </a:tr>
              <a:tr h="614350"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sz="1100" dirty="0" smtClean="0"/>
                        <a:t>Click Package for delivery information</a:t>
                      </a:r>
                      <a:endParaRPr lang="en-US" sz="1100" dirty="0"/>
                    </a:p>
                  </a:txBody>
                  <a:tcPr/>
                </a:tc>
              </a:tr>
              <a:tr h="614350">
                <a:tc>
                  <a:txBody>
                    <a:bodyPr/>
                    <a:lstStyle/>
                    <a:p>
                      <a:r>
                        <a:rPr lang="en-US" sz="1100" dirty="0"/>
                        <a:t>2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smtClean="0"/>
                        <a:t>Click History to view delivery history</a:t>
                      </a:r>
                      <a:endParaRPr lang="en-US" sz="1100" dirty="0"/>
                    </a:p>
                  </a:txBody>
                  <a:tcPr/>
                </a:tc>
              </a:tr>
              <a:tr h="614350">
                <a:tc>
                  <a:txBody>
                    <a:bodyPr/>
                    <a:lstStyle/>
                    <a:p>
                      <a:r>
                        <a:rPr lang="en-US" sz="1100" dirty="0"/>
                        <a:t>3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smtClean="0"/>
                        <a:t>Click to see your personal information on the system</a:t>
                      </a:r>
                      <a:endParaRPr lang="en-US" sz="1100" dirty="0"/>
                    </a:p>
                  </a:txBody>
                  <a:tcPr/>
                </a:tc>
              </a:tr>
              <a:tr h="595766">
                <a:tc>
                  <a:txBody>
                    <a:bodyPr/>
                    <a:lstStyle/>
                    <a:p>
                      <a:r>
                        <a:rPr lang="en-US" sz="1100" dirty="0"/>
                        <a:t>4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smtClean="0"/>
                        <a:t>Click to log out of the shipper account on the system</a:t>
                      </a:r>
                      <a:endParaRPr lang="en-US" sz="1100" dirty="0"/>
                    </a:p>
                  </a:txBody>
                  <a:tcPr/>
                </a:tc>
              </a:tr>
              <a:tr h="614350">
                <a:tc>
                  <a:txBody>
                    <a:bodyPr/>
                    <a:lstStyle/>
                    <a:p>
                      <a:r>
                        <a:rPr lang="en-US" sz="1100" dirty="0"/>
                        <a:t>5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smtClean="0"/>
                        <a:t>Shipper's pick-up information status table</a:t>
                      </a:r>
                      <a:endParaRPr lang="en-US" sz="1100" dirty="0"/>
                    </a:p>
                  </a:txBody>
                  <a:tcPr/>
                </a:tc>
              </a:tr>
              <a:tr h="595766">
                <a:tc>
                  <a:txBody>
                    <a:bodyPr/>
                    <a:lstStyle/>
                    <a:p>
                      <a:r>
                        <a:rPr lang="en-US" sz="1100" dirty="0"/>
                        <a:t>6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smtClean="0"/>
                        <a:t>Shipper's delivery information status table</a:t>
                      </a:r>
                      <a:endParaRPr lang="en-US" sz="11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18" y="898800"/>
            <a:ext cx="6407727" cy="42447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1246909" y="1482436"/>
            <a:ext cx="304800" cy="1662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3574473" y="1454727"/>
            <a:ext cx="228600" cy="2008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5514109" y="1648691"/>
            <a:ext cx="270164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5978236" y="1655618"/>
            <a:ext cx="235528" cy="2147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197927" y="2299855"/>
            <a:ext cx="318655" cy="4017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4239491" y="3830782"/>
            <a:ext cx="311727" cy="2701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207798" y="582377"/>
            <a:ext cx="16241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  <a:latin typeface="Oswald" charset="0"/>
              </a:rPr>
              <a:t>SHIPPER’S INTERFACE</a:t>
            </a:r>
            <a:endParaRPr lang="en-US" dirty="0">
              <a:solidFill>
                <a:schemeClr val="accent4"/>
              </a:solidFill>
              <a:latin typeface="Oswald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  <p:sp>
        <p:nvSpPr>
          <p:cNvPr id="4" name="Title 1"/>
          <p:cNvSpPr txBox="1"/>
          <p:nvPr/>
        </p:nvSpPr>
        <p:spPr>
          <a:xfrm>
            <a:off x="2243696" y="0"/>
            <a:ext cx="6526230" cy="6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sz="3200" b="0" dirty="0">
                <a:latin typeface="Oswald" charset="0"/>
              </a:rPr>
              <a:t>STORY BOARD: LOGISTIC SYSTEM SITE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658223" y="967800"/>
          <a:ext cx="2444212" cy="4101044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358845"/>
                <a:gridCol w="2085367"/>
              </a:tblGrid>
              <a:tr h="431603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defRPr/>
                      </a:pPr>
                      <a:r>
                        <a:rPr lang="en-US" sz="1400" dirty="0"/>
                        <a:t>DEVELOP Description</a:t>
                      </a:r>
                      <a:endParaRPr lang="en-US" sz="1400" dirty="0"/>
                    </a:p>
                  </a:txBody>
                  <a:tcPr/>
                </a:tc>
                <a:tc hMerge="1">
                  <a:tcPr/>
                </a:tc>
              </a:tr>
              <a:tr h="445068"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sz="1100" dirty="0" smtClean="0"/>
                        <a:t>Click Package for delivery information</a:t>
                      </a:r>
                      <a:endParaRPr lang="en-US" sz="1100" dirty="0"/>
                    </a:p>
                  </a:txBody>
                  <a:tcPr/>
                </a:tc>
              </a:tr>
              <a:tr h="445068">
                <a:tc>
                  <a:txBody>
                    <a:bodyPr/>
                    <a:lstStyle/>
                    <a:p>
                      <a:r>
                        <a:rPr lang="en-US" sz="1100" dirty="0"/>
                        <a:t>2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smtClean="0"/>
                        <a:t>Click History to view delivery history</a:t>
                      </a:r>
                      <a:endParaRPr lang="en-US" sz="1100" dirty="0"/>
                    </a:p>
                  </a:txBody>
                  <a:tcPr/>
                </a:tc>
              </a:tr>
              <a:tr h="445068">
                <a:tc>
                  <a:txBody>
                    <a:bodyPr/>
                    <a:lstStyle/>
                    <a:p>
                      <a:r>
                        <a:rPr lang="en-US" sz="1100" dirty="0"/>
                        <a:t>3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smtClean="0"/>
                        <a:t>Click to see your personal information on the system</a:t>
                      </a:r>
                      <a:endParaRPr lang="en-US" sz="1100" dirty="0"/>
                    </a:p>
                  </a:txBody>
                  <a:tcPr/>
                </a:tc>
              </a:tr>
              <a:tr h="579918">
                <a:tc>
                  <a:txBody>
                    <a:bodyPr/>
                    <a:lstStyle/>
                    <a:p>
                      <a:r>
                        <a:rPr lang="en-US" sz="1100" dirty="0"/>
                        <a:t>4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smtClean="0"/>
                        <a:t>Click to log out of the shipper account on the system</a:t>
                      </a:r>
                      <a:endParaRPr lang="en-US" sz="1100" dirty="0"/>
                    </a:p>
                  </a:txBody>
                  <a:tcPr/>
                </a:tc>
              </a:tr>
              <a:tr h="445068">
                <a:tc>
                  <a:txBody>
                    <a:bodyPr/>
                    <a:lstStyle/>
                    <a:p>
                      <a:r>
                        <a:rPr lang="en-US" sz="1100" dirty="0"/>
                        <a:t>5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smtClean="0"/>
                        <a:t>Calendar</a:t>
                      </a:r>
                      <a:r>
                        <a:rPr lang="en-US" sz="1100" baseline="0" dirty="0" smtClean="0"/>
                        <a:t> tab</a:t>
                      </a:r>
                      <a:endParaRPr lang="en-US" sz="1100" dirty="0"/>
                    </a:p>
                  </a:txBody>
                  <a:tcPr/>
                </a:tc>
              </a:tr>
              <a:tr h="431603">
                <a:tc>
                  <a:txBody>
                    <a:bodyPr/>
                    <a:lstStyle/>
                    <a:p>
                      <a:r>
                        <a:rPr lang="en-US" sz="1100" dirty="0"/>
                        <a:t>6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smtClean="0"/>
                        <a:t>Commodity information search box</a:t>
                      </a:r>
                      <a:endParaRPr lang="en-US" sz="1100" dirty="0"/>
                    </a:p>
                  </a:txBody>
                  <a:tcPr/>
                </a:tc>
              </a:tr>
              <a:tr h="431603">
                <a:tc>
                  <a:txBody>
                    <a:bodyPr/>
                    <a:lstStyle/>
                    <a:p>
                      <a:r>
                        <a:rPr lang="en-US" sz="1100" dirty="0"/>
                        <a:t>7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smtClean="0"/>
                        <a:t>Search button</a:t>
                      </a:r>
                      <a:endParaRPr lang="en-US" sz="1100" dirty="0"/>
                    </a:p>
                  </a:txBody>
                  <a:tcPr/>
                </a:tc>
              </a:tr>
              <a:tr h="431603">
                <a:tc>
                  <a:txBody>
                    <a:bodyPr/>
                    <a:lstStyle/>
                    <a:p>
                      <a:r>
                        <a:rPr lang="en-US" sz="1100" dirty="0"/>
                        <a:t>8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smtClean="0"/>
                        <a:t>Delivery history list</a:t>
                      </a:r>
                      <a:endParaRPr lang="en-US" sz="11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56" y="967799"/>
            <a:ext cx="6529136" cy="4101046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882648" y="660021"/>
            <a:ext cx="16241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  <a:latin typeface="Oswald" charset="0"/>
              </a:rPr>
              <a:t>SHIPPER’S INTERFACE</a:t>
            </a:r>
            <a:endParaRPr lang="en-US" dirty="0">
              <a:solidFill>
                <a:schemeClr val="accent4"/>
              </a:solidFill>
              <a:latin typeface="Oswald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1489364" y="1752600"/>
            <a:ext cx="193963" cy="180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650673" y="1745673"/>
            <a:ext cx="231975" cy="1731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5597236" y="1558636"/>
            <a:ext cx="228600" cy="1939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6033655" y="1579418"/>
            <a:ext cx="242454" cy="1731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6241473" y="2459182"/>
            <a:ext cx="235527" cy="2632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1974273" y="2417618"/>
            <a:ext cx="325582" cy="180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2881745" y="2459182"/>
            <a:ext cx="235528" cy="193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3228109" y="3304309"/>
            <a:ext cx="297873" cy="3463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</p:spTree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  <p:sp>
        <p:nvSpPr>
          <p:cNvPr id="4" name="Title 1"/>
          <p:cNvSpPr txBox="1"/>
          <p:nvPr/>
        </p:nvSpPr>
        <p:spPr>
          <a:xfrm>
            <a:off x="2243696" y="0"/>
            <a:ext cx="6526230" cy="6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sz="3200" b="0" dirty="0">
                <a:latin typeface="Oswald" charset="0"/>
              </a:rPr>
              <a:t>STORY BOARD: LOGISTIC SYSTEM SITE</a:t>
            </a:r>
            <a:endParaRPr lang="en-US" dirty="0"/>
          </a:p>
        </p:txBody>
      </p: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6667200" y="928153"/>
          <a:ext cx="2435235" cy="4002605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357527"/>
                <a:gridCol w="2077708"/>
              </a:tblGrid>
              <a:tr h="534906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defRPr/>
                      </a:pPr>
                      <a:r>
                        <a:rPr lang="en-US" sz="1400" dirty="0"/>
                        <a:t>DEVELOP Description</a:t>
                      </a:r>
                      <a:endParaRPr lang="en-US" sz="1400" dirty="0"/>
                    </a:p>
                  </a:txBody>
                  <a:tcPr/>
                </a:tc>
                <a:tc hMerge="1">
                  <a:tcPr/>
                </a:tc>
              </a:tr>
              <a:tr h="551592"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sz="1100" dirty="0" smtClean="0"/>
                        <a:t>Click to view information container trucks</a:t>
                      </a:r>
                      <a:endParaRPr lang="en-US" sz="1100" dirty="0"/>
                    </a:p>
                  </a:txBody>
                  <a:tcPr/>
                </a:tc>
              </a:tr>
              <a:tr h="743111">
                <a:tc>
                  <a:txBody>
                    <a:bodyPr/>
                    <a:lstStyle/>
                    <a:p>
                      <a:r>
                        <a:rPr lang="en-US" sz="1100" dirty="0"/>
                        <a:t>2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smtClean="0"/>
                        <a:t>Click History to view vehicle movement history</a:t>
                      </a:r>
                      <a:endParaRPr lang="en-US" sz="1100" dirty="0"/>
                    </a:p>
                  </a:txBody>
                  <a:tcPr/>
                </a:tc>
              </a:tr>
              <a:tr h="551592">
                <a:tc>
                  <a:txBody>
                    <a:bodyPr/>
                    <a:lstStyle/>
                    <a:p>
                      <a:r>
                        <a:rPr lang="en-US" sz="1100" dirty="0"/>
                        <a:t>3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smtClean="0"/>
                        <a:t>Click to see your personal information on the system</a:t>
                      </a:r>
                      <a:endParaRPr lang="en-US" sz="1100" dirty="0"/>
                    </a:p>
                  </a:txBody>
                  <a:tcPr/>
                </a:tc>
              </a:tr>
              <a:tr h="534906">
                <a:tc>
                  <a:txBody>
                    <a:bodyPr/>
                    <a:lstStyle/>
                    <a:p>
                      <a:r>
                        <a:rPr lang="en-US" sz="1100" dirty="0"/>
                        <a:t>4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smtClean="0"/>
                        <a:t>Click to log out of the driver account on the system</a:t>
                      </a:r>
                      <a:endParaRPr lang="en-US" sz="1100" dirty="0"/>
                    </a:p>
                  </a:txBody>
                  <a:tcPr/>
                </a:tc>
              </a:tr>
              <a:tr h="551592">
                <a:tc>
                  <a:txBody>
                    <a:bodyPr/>
                    <a:lstStyle/>
                    <a:p>
                      <a:r>
                        <a:rPr lang="en-US" sz="1100" dirty="0"/>
                        <a:t>5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smtClean="0"/>
                        <a:t>Vehicle list on the system</a:t>
                      </a:r>
                      <a:endParaRPr lang="en-US" sz="1100" dirty="0"/>
                    </a:p>
                  </a:txBody>
                  <a:tcPr/>
                </a:tc>
              </a:tr>
              <a:tr h="534906">
                <a:tc>
                  <a:txBody>
                    <a:bodyPr/>
                    <a:lstStyle/>
                    <a:p>
                      <a:r>
                        <a:rPr lang="en-US" sz="1100" dirty="0"/>
                        <a:t>6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smtClean="0"/>
                        <a:t>Click send tracking to track shipments</a:t>
                      </a:r>
                      <a:endParaRPr lang="en-US" sz="11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0" y="928152"/>
            <a:ext cx="6516000" cy="400260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882648" y="660021"/>
            <a:ext cx="14221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  <a:latin typeface="Oswald" charset="0"/>
              </a:rPr>
              <a:t>DRIVER INTERFACE</a:t>
            </a:r>
            <a:endParaRPr lang="en-US" dirty="0">
              <a:solidFill>
                <a:schemeClr val="accent4"/>
              </a:solidFill>
              <a:latin typeface="Oswald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1555200" y="1785600"/>
            <a:ext cx="266400" cy="151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974400" y="1713600"/>
            <a:ext cx="252000" cy="20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5738400" y="1512000"/>
            <a:ext cx="244800" cy="20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6307200" y="1526400"/>
            <a:ext cx="266400" cy="18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4226400" y="2606400"/>
            <a:ext cx="295200" cy="21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4392000" y="4197600"/>
            <a:ext cx="280800" cy="230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</p:spTree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  <p:sp>
        <p:nvSpPr>
          <p:cNvPr id="4" name="Title 1"/>
          <p:cNvSpPr txBox="1"/>
          <p:nvPr/>
        </p:nvSpPr>
        <p:spPr>
          <a:xfrm>
            <a:off x="2243696" y="0"/>
            <a:ext cx="6526230" cy="6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sz="3200" b="0" dirty="0">
                <a:latin typeface="Oswald" charset="0"/>
              </a:rPr>
              <a:t>STORY BOARD: LOGISTIC SYSTEM SITE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1" y="914400"/>
            <a:ext cx="6429599" cy="414528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739868" y="635423"/>
            <a:ext cx="14221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  <a:latin typeface="Oswald" charset="0"/>
              </a:rPr>
              <a:t>DRIVER INTERFACE</a:t>
            </a:r>
            <a:endParaRPr lang="en-US" dirty="0">
              <a:solidFill>
                <a:schemeClr val="accent4"/>
              </a:solidFill>
              <a:latin typeface="Oswald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1425600" y="2066400"/>
            <a:ext cx="223200" cy="151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621600" y="2073600"/>
            <a:ext cx="223200" cy="20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5558400" y="1800000"/>
            <a:ext cx="240138" cy="20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6026400" y="1821600"/>
            <a:ext cx="201600" cy="24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6228000" y="2694780"/>
            <a:ext cx="237600" cy="1754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1944000" y="2694780"/>
            <a:ext cx="201600" cy="2045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2822400" y="2694780"/>
            <a:ext cx="219601" cy="1754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2316623" y="3801600"/>
            <a:ext cx="462577" cy="38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6658223" y="928804"/>
          <a:ext cx="2444212" cy="4130876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358845"/>
                <a:gridCol w="2085367"/>
              </a:tblGrid>
              <a:tr h="434743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defRPr/>
                      </a:pPr>
                      <a:r>
                        <a:rPr lang="en-US" sz="1400" dirty="0"/>
                        <a:t>DEVELOP Description</a:t>
                      </a:r>
                      <a:endParaRPr lang="en-US" sz="1400" dirty="0"/>
                    </a:p>
                  </a:txBody>
                  <a:tcPr/>
                </a:tc>
                <a:tc hMerge="1">
                  <a:tcPr/>
                </a:tc>
              </a:tr>
              <a:tr h="448305"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sz="1100" dirty="0" smtClean="0"/>
                        <a:t>Click to view information container trucks</a:t>
                      </a:r>
                      <a:endParaRPr lang="en-US" sz="1100" dirty="0"/>
                    </a:p>
                  </a:txBody>
                  <a:tcPr/>
                </a:tc>
              </a:tr>
              <a:tr h="448305">
                <a:tc>
                  <a:txBody>
                    <a:bodyPr/>
                    <a:lstStyle/>
                    <a:p>
                      <a:r>
                        <a:rPr lang="en-US" sz="1100" dirty="0"/>
                        <a:t>2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smtClean="0"/>
                        <a:t>Click History to view vehicle movement history</a:t>
                      </a:r>
                      <a:endParaRPr lang="en-US" sz="1100" dirty="0"/>
                    </a:p>
                  </a:txBody>
                  <a:tcPr/>
                </a:tc>
              </a:tr>
              <a:tr h="448305">
                <a:tc>
                  <a:txBody>
                    <a:bodyPr/>
                    <a:lstStyle/>
                    <a:p>
                      <a:r>
                        <a:rPr lang="en-US" sz="1100" dirty="0"/>
                        <a:t>3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smtClean="0"/>
                        <a:t>Click to see your personal information on the system</a:t>
                      </a:r>
                      <a:endParaRPr lang="en-US" sz="1100" dirty="0"/>
                    </a:p>
                  </a:txBody>
                  <a:tcPr/>
                </a:tc>
              </a:tr>
              <a:tr h="598684">
                <a:tc>
                  <a:txBody>
                    <a:bodyPr/>
                    <a:lstStyle/>
                    <a:p>
                      <a:r>
                        <a:rPr lang="en-US" sz="1100" dirty="0"/>
                        <a:t>4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smtClean="0"/>
                        <a:t>Click to log out of the driver account on the system</a:t>
                      </a:r>
                      <a:endParaRPr lang="en-US" sz="1100" dirty="0"/>
                    </a:p>
                  </a:txBody>
                  <a:tcPr/>
                </a:tc>
              </a:tr>
              <a:tr h="448305">
                <a:tc>
                  <a:txBody>
                    <a:bodyPr/>
                    <a:lstStyle/>
                    <a:p>
                      <a:r>
                        <a:rPr lang="en-US" sz="1100" dirty="0"/>
                        <a:t>5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smtClean="0"/>
                        <a:t>Calendar</a:t>
                      </a:r>
                      <a:r>
                        <a:rPr lang="en-US" sz="1100" baseline="0" dirty="0" smtClean="0"/>
                        <a:t> tab</a:t>
                      </a:r>
                      <a:endParaRPr lang="en-US" sz="1100" dirty="0"/>
                    </a:p>
                  </a:txBody>
                  <a:tcPr/>
                </a:tc>
              </a:tr>
              <a:tr h="434743">
                <a:tc>
                  <a:txBody>
                    <a:bodyPr/>
                    <a:lstStyle/>
                    <a:p>
                      <a:r>
                        <a:rPr lang="en-US" sz="1100" dirty="0"/>
                        <a:t>6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smtClean="0"/>
                        <a:t>Commodity information search box</a:t>
                      </a:r>
                      <a:endParaRPr lang="en-US" sz="1100" dirty="0"/>
                    </a:p>
                  </a:txBody>
                  <a:tcPr/>
                </a:tc>
              </a:tr>
              <a:tr h="434743">
                <a:tc>
                  <a:txBody>
                    <a:bodyPr/>
                    <a:lstStyle/>
                    <a:p>
                      <a:r>
                        <a:rPr lang="en-US" sz="1100" dirty="0"/>
                        <a:t>7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smtClean="0"/>
                        <a:t>Search button</a:t>
                      </a:r>
                      <a:endParaRPr lang="en-US" sz="1100" dirty="0"/>
                    </a:p>
                  </a:txBody>
                  <a:tcPr/>
                </a:tc>
              </a:tr>
              <a:tr h="434743">
                <a:tc>
                  <a:txBody>
                    <a:bodyPr/>
                    <a:lstStyle/>
                    <a:p>
                      <a:r>
                        <a:rPr lang="en-US" sz="1100" dirty="0"/>
                        <a:t>8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smtClean="0"/>
                        <a:t>Detailed history of the vehicle</a:t>
                      </a:r>
                      <a:endParaRPr lang="en-US" sz="11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Wolsey template">
  <a:themeElements>
    <a:clrScheme name="Custom 347">
      <a:dk1>
        <a:srgbClr val="252729"/>
      </a:dk1>
      <a:lt1>
        <a:srgbClr val="FFFFFF"/>
      </a:lt1>
      <a:dk2>
        <a:srgbClr val="607896"/>
      </a:dk2>
      <a:lt2>
        <a:srgbClr val="DFE4E9"/>
      </a:lt2>
      <a:accent1>
        <a:srgbClr val="3796BF"/>
      </a:accent1>
      <a:accent2>
        <a:srgbClr val="4BB5D9"/>
      </a:accent2>
      <a:accent3>
        <a:srgbClr val="81D1EC"/>
      </a:accent3>
      <a:accent4>
        <a:srgbClr val="FF9900"/>
      </a:accent4>
      <a:accent5>
        <a:srgbClr val="FFCB50"/>
      </a:accent5>
      <a:accent6>
        <a:srgbClr val="A9C747"/>
      </a:accent6>
      <a:hlink>
        <a:srgbClr val="607896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6940</Words>
  <Application>WPS Presentation</Application>
  <PresentationFormat>On-screen Show (16:9)</PresentationFormat>
  <Paragraphs>940</Paragraphs>
  <Slides>39</Slides>
  <Notes>27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51" baseType="lpstr">
      <vt:lpstr>Arial</vt:lpstr>
      <vt:lpstr>SimSun</vt:lpstr>
      <vt:lpstr>Wingdings</vt:lpstr>
      <vt:lpstr>Arial</vt:lpstr>
      <vt:lpstr>Oswald</vt:lpstr>
      <vt:lpstr>Roboto Condensed</vt:lpstr>
      <vt:lpstr>Oswald</vt:lpstr>
      <vt:lpstr>Times New Roman</vt:lpstr>
      <vt:lpstr>Courier New</vt:lpstr>
      <vt:lpstr>Microsoft YaHei</vt:lpstr>
      <vt:lpstr>Arial Unicode MS</vt:lpstr>
      <vt:lpstr>Wolsey template</vt:lpstr>
      <vt:lpstr>PowerPoint 演示文稿</vt:lpstr>
      <vt:lpstr>LOGISTIC SYSTEM</vt:lpstr>
      <vt:lpstr>Overview</vt:lpstr>
      <vt:lpstr>PowerPoint 演示文稿</vt:lpstr>
      <vt:lpstr>STORY BOARD: LOGISTIC SYSTEM SITE</vt:lpstr>
      <vt:lpstr>STORY BOARD: LOGISTIC SYSTEM SITE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KẾ HOẠCH CHI TIẾT DỰ ÁN LOGISTIC SYSTEM</dc:title>
  <dc:creator>Kim Long</dc:creator>
  <cp:lastModifiedBy>Admin</cp:lastModifiedBy>
  <cp:revision>63</cp:revision>
  <dcterms:created xsi:type="dcterms:W3CDTF">2021-06-25T16:07:00Z</dcterms:created>
  <dcterms:modified xsi:type="dcterms:W3CDTF">2021-06-25T16:31:28Z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1033-11.2.0.10176</vt:lpwstr>
  </property>
</Properties>
</file>