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61" r:id="rId4"/>
    <p:sldId id="263" r:id="rId5"/>
    <p:sldId id="264" r:id="rId6"/>
    <p:sldId id="266" r:id="rId7"/>
    <p:sldId id="265" r:id="rId8"/>
    <p:sldId id="262" r:id="rId9"/>
    <p:sldId id="258" r:id="rId10"/>
    <p:sldId id="259" r:id="rId11"/>
    <p:sldId id="260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DC"/>
    <a:srgbClr val="97E9FF"/>
    <a:srgbClr val="01D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1"/>
    <p:restoredTop sz="85220"/>
  </p:normalViewPr>
  <p:slideViewPr>
    <p:cSldViewPr snapToGrid="0" snapToObjects="1">
      <p:cViewPr>
        <p:scale>
          <a:sx n="110" d="100"/>
          <a:sy n="110" d="100"/>
        </p:scale>
        <p:origin x="-85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38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85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426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90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07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10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208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24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87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557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656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81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DD9B-290E-ED46-9357-7801C45A6E3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A995-9369-EB46-AE13-CE858AE6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93B4-11DE-4A29-A09E-D4C1D8AEA41D}" type="datetimeFigureOut">
              <a:rPr lang="en-AU" smtClean="0"/>
              <a:t>14/06/2017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3555-7497-46DE-BB75-EEB58858DC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42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25.png"/><Relationship Id="rId26" Type="http://schemas.openxmlformats.org/officeDocument/2006/relationships/image" Target="../media/image46.png"/><Relationship Id="rId3" Type="http://schemas.openxmlformats.org/officeDocument/2006/relationships/image" Target="../media/image22.png"/><Relationship Id="rId21" Type="http://schemas.openxmlformats.org/officeDocument/2006/relationships/image" Target="../media/image4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24.png"/><Relationship Id="rId25" Type="http://schemas.openxmlformats.org/officeDocument/2006/relationships/image" Target="../media/image45.png"/><Relationship Id="rId2" Type="http://schemas.openxmlformats.org/officeDocument/2006/relationships/image" Target="../media/image21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2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cdn.sciencebuddies.org/Files/4518/7/Physics-Springs-Tutorial_Figure1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34" y="2415635"/>
            <a:ext cx="977609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dn.sciencebuddies.org/Files/4518/7/Physics-Springs-Tutorial_Figure1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256" y="882670"/>
            <a:ext cx="1390892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46636" y="2525884"/>
            <a:ext cx="185195" cy="196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69321" y="2525884"/>
            <a:ext cx="185195" cy="196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11000" y="1953970"/>
                <a:ext cx="581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00" y="1953970"/>
                <a:ext cx="58112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20918" y="1958116"/>
                <a:ext cx="581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18" y="1958116"/>
                <a:ext cx="58112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www.cdn.sciencebuddies.org/Files/4518/7/Physics-Springs-Tutorial_Figure1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92" y="4690969"/>
            <a:ext cx="2154819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5055527" y="4801218"/>
            <a:ext cx="185195" cy="196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27281" y="4793873"/>
            <a:ext cx="185195" cy="196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://www.cdn.sciencebuddies.org/Files/4518/7/Physics-Springs-Tutorial_Figure1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674" y="3399792"/>
            <a:ext cx="4315314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10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96951" y="2029957"/>
            <a:ext cx="4315314" cy="417268"/>
            <a:chOff x="5339674" y="3399792"/>
            <a:chExt cx="4315314" cy="417268"/>
          </a:xfrm>
        </p:grpSpPr>
        <p:pic>
          <p:nvPicPr>
            <p:cNvPr id="16" name="Picture 2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674" y="3399792"/>
              <a:ext cx="4315314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5499223" y="3521905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469793" y="3510041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4646118" y="552732"/>
            <a:ext cx="0" cy="442460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27904" y="556988"/>
            <a:ext cx="0" cy="442460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78826" y="5651608"/>
            <a:ext cx="2060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TENSION</a:t>
            </a:r>
          </a:p>
          <a:p>
            <a:r>
              <a:rPr lang="en-US" sz="2800" dirty="0"/>
              <a:t>(- deflection)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446271" y="0"/>
            <a:ext cx="2945337" cy="1526505"/>
            <a:chOff x="1216104" y="1317951"/>
            <a:chExt cx="2945337" cy="1526505"/>
          </a:xfrm>
        </p:grpSpPr>
        <p:grpSp>
          <p:nvGrpSpPr>
            <p:cNvPr id="37" name="Group 36"/>
            <p:cNvGrpSpPr/>
            <p:nvPr/>
          </p:nvGrpSpPr>
          <p:grpSpPr>
            <a:xfrm>
              <a:off x="1216104" y="1317951"/>
              <a:ext cx="2560277" cy="866851"/>
              <a:chOff x="5022672" y="4859951"/>
              <a:chExt cx="2560277" cy="86685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128038" y="5309534"/>
                <a:ext cx="2256949" cy="417268"/>
                <a:chOff x="5055527" y="4690969"/>
                <a:chExt cx="2256949" cy="417268"/>
              </a:xfrm>
            </p:grpSpPr>
            <p:pic>
              <p:nvPicPr>
                <p:cNvPr id="45" name="Picture 2" descr="http://www.cdn.sciencebuddies.org/Files/4518/7/Physics-Springs-Tutorial_Figure1_img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6592" y="4690969"/>
                  <a:ext cx="2154819" cy="417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Oval 45"/>
                <p:cNvSpPr/>
                <p:nvPr/>
              </p:nvSpPr>
              <p:spPr>
                <a:xfrm>
                  <a:off x="5055527" y="4801218"/>
                  <a:ext cx="185195" cy="1967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7127281" y="4793873"/>
                  <a:ext cx="185195" cy="19677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5022672" y="4859951"/>
                    <a:ext cx="59417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672" y="4859951"/>
                    <a:ext cx="594171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7001828" y="4859952"/>
                    <a:ext cx="58112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1828" y="4859952"/>
                    <a:ext cx="58112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Bent-Up Arrow 37"/>
            <p:cNvSpPr/>
            <p:nvPr/>
          </p:nvSpPr>
          <p:spPr>
            <a:xfrm rot="5400000">
              <a:off x="1304741" y="2313655"/>
              <a:ext cx="581121" cy="42994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48659" y="22596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40" name="Bent-Up Arrow 39"/>
            <p:cNvSpPr/>
            <p:nvPr/>
          </p:nvSpPr>
          <p:spPr>
            <a:xfrm rot="5400000">
              <a:off x="3316436" y="2271942"/>
              <a:ext cx="581121" cy="429947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71591" y="22217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823281" y="5156091"/>
                <a:ext cx="1887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81" y="5156091"/>
                <a:ext cx="1887953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4737" b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410708" y="4304045"/>
            <a:ext cx="4315314" cy="417268"/>
            <a:chOff x="5339674" y="3399792"/>
            <a:chExt cx="4315314" cy="417268"/>
          </a:xfrm>
        </p:grpSpPr>
        <p:pic>
          <p:nvPicPr>
            <p:cNvPr id="50" name="Picture 49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674" y="3399792"/>
              <a:ext cx="4315314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5499223" y="3521905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9469793" y="3510041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14878" y="2989937"/>
            <a:ext cx="4315314" cy="417268"/>
            <a:chOff x="5339674" y="3399792"/>
            <a:chExt cx="4315314" cy="417268"/>
          </a:xfrm>
        </p:grpSpPr>
        <p:pic>
          <p:nvPicPr>
            <p:cNvPr id="54" name="Picture 53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674" y="3399792"/>
              <a:ext cx="4315314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Oval 54"/>
            <p:cNvSpPr/>
            <p:nvPr/>
          </p:nvSpPr>
          <p:spPr>
            <a:xfrm>
              <a:off x="5499223" y="3521905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469793" y="3510041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53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57093" y="2357601"/>
            <a:ext cx="1175115" cy="417268"/>
            <a:chOff x="8888390" y="2454006"/>
            <a:chExt cx="1175115" cy="417268"/>
          </a:xfrm>
        </p:grpSpPr>
        <p:pic>
          <p:nvPicPr>
            <p:cNvPr id="13" name="Picture 2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988" y="2454006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8888390" y="2537437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78310" y="2537437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042136" y="5830108"/>
                <a:ext cx="2204385" cy="64633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A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.∆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36" y="5830108"/>
                <a:ext cx="22043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47220" y="682584"/>
            <a:ext cx="3378025" cy="1263594"/>
            <a:chOff x="793431" y="1580862"/>
            <a:chExt cx="3378025" cy="1263594"/>
          </a:xfrm>
        </p:grpSpPr>
        <p:grpSp>
          <p:nvGrpSpPr>
            <p:cNvPr id="7" name="Group 6"/>
            <p:cNvGrpSpPr/>
            <p:nvPr/>
          </p:nvGrpSpPr>
          <p:grpSpPr>
            <a:xfrm>
              <a:off x="793431" y="1580862"/>
              <a:ext cx="3378025" cy="603940"/>
              <a:chOff x="4599999" y="5122862"/>
              <a:chExt cx="3378025" cy="60394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128038" y="5309534"/>
                <a:ext cx="2256949" cy="417268"/>
                <a:chOff x="5055527" y="4690969"/>
                <a:chExt cx="2256949" cy="417268"/>
              </a:xfrm>
            </p:grpSpPr>
            <p:pic>
              <p:nvPicPr>
                <p:cNvPr id="12" name="Picture 2" descr="http://www.cdn.sciencebuddies.org/Files/4518/7/Physics-Springs-Tutorial_Figure1_img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6592" y="4690969"/>
                  <a:ext cx="2154819" cy="417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5055527" y="4801218"/>
                  <a:ext cx="185195" cy="1967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7127281" y="4793873"/>
                  <a:ext cx="185195" cy="19677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599999" y="5122862"/>
                    <a:ext cx="59417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9999" y="5122862"/>
                    <a:ext cx="59417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7396903" y="5146354"/>
                    <a:ext cx="58112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6903" y="5146354"/>
                    <a:ext cx="58112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Bent-Up Arrow 7"/>
            <p:cNvSpPr/>
            <p:nvPr/>
          </p:nvSpPr>
          <p:spPr>
            <a:xfrm rot="5400000">
              <a:off x="1304741" y="2313655"/>
              <a:ext cx="581121" cy="42994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659" y="22596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22" name="Bent-Up Arrow 21"/>
            <p:cNvSpPr/>
            <p:nvPr/>
          </p:nvSpPr>
          <p:spPr>
            <a:xfrm rot="5400000">
              <a:off x="3316436" y="2271942"/>
              <a:ext cx="581121" cy="429947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1591" y="22217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75259" y="3100686"/>
            <a:ext cx="1175115" cy="417268"/>
            <a:chOff x="8888390" y="2454006"/>
            <a:chExt cx="1175115" cy="417268"/>
          </a:xfrm>
        </p:grpSpPr>
        <p:pic>
          <p:nvPicPr>
            <p:cNvPr id="26" name="Picture 25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988" y="2454006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Oval 26"/>
            <p:cNvSpPr/>
            <p:nvPr/>
          </p:nvSpPr>
          <p:spPr>
            <a:xfrm>
              <a:off x="8888390" y="2537437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878310" y="2537437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44273" y="4118127"/>
            <a:ext cx="1175115" cy="417268"/>
            <a:chOff x="8888390" y="2454006"/>
            <a:chExt cx="1175115" cy="417268"/>
          </a:xfrm>
        </p:grpSpPr>
        <p:pic>
          <p:nvPicPr>
            <p:cNvPr id="30" name="Picture 29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988" y="2454006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Oval 30"/>
            <p:cNvSpPr/>
            <p:nvPr/>
          </p:nvSpPr>
          <p:spPr>
            <a:xfrm>
              <a:off x="8888390" y="2537437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878310" y="2537437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474458" y="986156"/>
            <a:ext cx="0" cy="36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36709" y="979505"/>
            <a:ext cx="0" cy="3672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20881" y="5618646"/>
            <a:ext cx="2360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COMPRESSION</a:t>
            </a:r>
          </a:p>
          <a:p>
            <a:r>
              <a:rPr lang="en-US" sz="2800" dirty="0"/>
              <a:t>(+ deflection)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42119" y="15201"/>
            <a:ext cx="1212005" cy="788421"/>
            <a:chOff x="2242119" y="15201"/>
            <a:chExt cx="1212005" cy="788421"/>
          </a:xfrm>
        </p:grpSpPr>
        <p:sp>
          <p:nvSpPr>
            <p:cNvPr id="65" name="Bent-Up Arrow 52"/>
            <p:cNvSpPr/>
            <p:nvPr/>
          </p:nvSpPr>
          <p:spPr>
            <a:xfrm rot="5400000" flipH="1">
              <a:off x="2166532" y="298088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 rot="10800000" flipH="1">
              <a:off x="3064274" y="1520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741089" y="76057"/>
                  <a:ext cx="50796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600" b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sz="36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kumimoji="0" lang="en-AU" sz="36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oMath>
                    </m:oMathPara>
                  </a14:m>
                  <a:endParaRPr kumimoji="0" lang="en-AU" sz="3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089" y="76057"/>
                  <a:ext cx="507960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4905947" y="-8967"/>
            <a:ext cx="4315314" cy="6718228"/>
            <a:chOff x="6790318" y="-8967"/>
            <a:chExt cx="4315314" cy="6718228"/>
          </a:xfrm>
        </p:grpSpPr>
        <p:pic>
          <p:nvPicPr>
            <p:cNvPr id="37" name="Picture 2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867" y="2238591"/>
              <a:ext cx="3237838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37"/>
            <p:cNvSpPr/>
            <p:nvPr/>
          </p:nvSpPr>
          <p:spPr>
            <a:xfrm>
              <a:off x="6973855" y="2369465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0002510" y="2348840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021558" y="1007030"/>
              <a:ext cx="0" cy="388800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103344" y="1011286"/>
              <a:ext cx="0" cy="388800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603793" y="5755154"/>
              <a:ext cx="20605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   TENSION</a:t>
              </a:r>
            </a:p>
            <a:p>
              <a:r>
                <a:rPr lang="en-US" sz="2800" dirty="0"/>
                <a:t>(- deflection)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330149" y="638423"/>
              <a:ext cx="3462045" cy="1265159"/>
              <a:chOff x="724542" y="1579297"/>
              <a:chExt cx="3462045" cy="126515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24542" y="1579297"/>
                <a:ext cx="3462045" cy="605505"/>
                <a:chOff x="4531110" y="5121297"/>
                <a:chExt cx="3462045" cy="605505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5128038" y="5309534"/>
                  <a:ext cx="2256949" cy="417268"/>
                  <a:chOff x="5055527" y="4690969"/>
                  <a:chExt cx="2256949" cy="417268"/>
                </a:xfrm>
              </p:grpSpPr>
              <p:pic>
                <p:nvPicPr>
                  <p:cNvPr id="52" name="Picture 2" descr="http://www.cdn.sciencebuddies.org/Files/4518/7/Physics-Springs-Tutorial_Figure1_img.jp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6592" y="4690969"/>
                    <a:ext cx="2154819" cy="417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3" name="Oval 52"/>
                  <p:cNvSpPr/>
                  <p:nvPr/>
                </p:nvSpPr>
                <p:spPr>
                  <a:xfrm>
                    <a:off x="5055527" y="4801218"/>
                    <a:ext cx="185195" cy="1967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127281" y="4793873"/>
                    <a:ext cx="185195" cy="19677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4531110" y="5121297"/>
                      <a:ext cx="594171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1110" y="5121297"/>
                      <a:ext cx="59417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412034" y="5188949"/>
                      <a:ext cx="581121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034" y="5188949"/>
                      <a:ext cx="58112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Bent-Up Arrow 37"/>
              <p:cNvSpPr/>
              <p:nvPr/>
            </p:nvSpPr>
            <p:spPr>
              <a:xfrm rot="5400000">
                <a:off x="1304741" y="2313655"/>
                <a:ext cx="581121" cy="429947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48659" y="2259681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+</a:t>
                </a:r>
              </a:p>
            </p:txBody>
          </p:sp>
          <p:sp>
            <p:nvSpPr>
              <p:cNvPr id="47" name="Bent-Up Arrow 39"/>
              <p:cNvSpPr/>
              <p:nvPr/>
            </p:nvSpPr>
            <p:spPr>
              <a:xfrm rot="5400000">
                <a:off x="3316436" y="2271942"/>
                <a:ext cx="581121" cy="429947"/>
              </a:xfrm>
              <a:prstGeom prst="bent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71591" y="2221748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+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/>
                <p:cNvSpPr/>
                <p:nvPr/>
              </p:nvSpPr>
              <p:spPr>
                <a:xfrm>
                  <a:off x="8374018" y="5211165"/>
                  <a:ext cx="252004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4018" y="5211165"/>
                  <a:ext cx="252004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7" name="Picture 56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148" y="4118127"/>
              <a:ext cx="3319484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Oval 57"/>
            <p:cNvSpPr/>
            <p:nvPr/>
          </p:nvSpPr>
          <p:spPr>
            <a:xfrm>
              <a:off x="7945697" y="4240240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0920432" y="4228376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90318" y="3198571"/>
              <a:ext cx="4315314" cy="417268"/>
              <a:chOff x="5339674" y="3399792"/>
              <a:chExt cx="4315314" cy="417268"/>
            </a:xfrm>
          </p:grpSpPr>
          <p:pic>
            <p:nvPicPr>
              <p:cNvPr id="61" name="Picture 60" descr="http://www.cdn.sciencebuddies.org/Files/4518/7/Physics-Springs-Tutorial_Figure1_img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9674" y="3399792"/>
                <a:ext cx="4315314" cy="417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Oval 61"/>
              <p:cNvSpPr/>
              <p:nvPr/>
            </p:nvSpPr>
            <p:spPr>
              <a:xfrm>
                <a:off x="5499223" y="3521905"/>
                <a:ext cx="185195" cy="1967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9469793" y="3510041"/>
                <a:ext cx="185195" cy="19677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8985683" y="-8967"/>
              <a:ext cx="1212005" cy="788421"/>
              <a:chOff x="2242119" y="15201"/>
              <a:chExt cx="1212005" cy="788421"/>
            </a:xfrm>
          </p:grpSpPr>
          <p:sp>
            <p:nvSpPr>
              <p:cNvPr id="69" name="Bent-Up Arrow 52"/>
              <p:cNvSpPr/>
              <p:nvPr/>
            </p:nvSpPr>
            <p:spPr>
              <a:xfrm rot="5400000" flipH="1">
                <a:off x="2166532" y="298088"/>
                <a:ext cx="581121" cy="429947"/>
              </a:xfrm>
              <a:prstGeom prst="bentUpArrow">
                <a:avLst/>
              </a:prstGeom>
              <a:solidFill>
                <a:srgbClr val="01D0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0800000" flipH="1">
                <a:off x="3064274" y="15201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+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741089" y="76057"/>
                    <a:ext cx="507960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AU" sz="3600" b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AU" sz="3600" b="1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kumimoji="0" lang="en-AU" sz="3600" b="1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</m:oMath>
                      </m:oMathPara>
                    </a14:m>
                    <a:endParaRPr kumimoji="0" lang="en-AU" sz="36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1089" y="76057"/>
                    <a:ext cx="507960" cy="55399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1375259" y="5071064"/>
                <a:ext cx="25200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59" y="5071064"/>
                <a:ext cx="2520049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51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2559" y="1337184"/>
            <a:ext cx="541538" cy="479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859020" y="1623993"/>
            <a:ext cx="402712" cy="151740"/>
            <a:chOff x="3032119" y="1662848"/>
            <a:chExt cx="402712" cy="151740"/>
          </a:xfrm>
        </p:grpSpPr>
        <p:sp>
          <p:nvSpPr>
            <p:cNvPr id="2" name="Rectangle 1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857878" y="1405316"/>
            <a:ext cx="403854" cy="120588"/>
            <a:chOff x="876306" y="2339979"/>
            <a:chExt cx="1620901" cy="408372"/>
          </a:xfrm>
        </p:grpSpPr>
        <p:sp>
          <p:nvSpPr>
            <p:cNvPr id="37" name="Freeform: Shape 36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: Shape 39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>
              <a:stCxn id="37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808287" y="1405316"/>
            <a:ext cx="403854" cy="120588"/>
            <a:chOff x="876306" y="2339979"/>
            <a:chExt cx="1620901" cy="408372"/>
          </a:xfrm>
        </p:grpSpPr>
        <p:sp>
          <p:nvSpPr>
            <p:cNvPr id="46" name="Freeform: Shape 45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Connector 50"/>
            <p:cNvCxnSpPr>
              <a:stCxn id="46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2801708" y="1628846"/>
            <a:ext cx="402712" cy="151740"/>
            <a:chOff x="3032119" y="1662848"/>
            <a:chExt cx="402712" cy="151740"/>
          </a:xfrm>
        </p:grpSpPr>
        <p:sp>
          <p:nvSpPr>
            <p:cNvPr id="54" name="Rectangle 53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3212141" y="1348066"/>
            <a:ext cx="541538" cy="479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765590" y="1420669"/>
            <a:ext cx="403854" cy="120588"/>
            <a:chOff x="876306" y="2339979"/>
            <a:chExt cx="1620901" cy="408372"/>
          </a:xfrm>
        </p:grpSpPr>
        <p:sp>
          <p:nvSpPr>
            <p:cNvPr id="62" name="Freeform: Shape 61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7" name="Straight Connector 66"/>
            <p:cNvCxnSpPr>
              <a:stCxn id="62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H="1">
            <a:off x="3759011" y="1644199"/>
            <a:ext cx="402712" cy="151740"/>
            <a:chOff x="3032119" y="1662848"/>
            <a:chExt cx="402712" cy="151740"/>
          </a:xfrm>
        </p:grpSpPr>
        <p:sp>
          <p:nvSpPr>
            <p:cNvPr id="70" name="Rectangle 69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1738674" y="1297178"/>
            <a:ext cx="115122" cy="58116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69581" y="1330080"/>
            <a:ext cx="115122" cy="58116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0108" y="2313959"/>
            <a:ext cx="2544595" cy="594226"/>
            <a:chOff x="2911773" y="1999987"/>
            <a:chExt cx="2544595" cy="594226"/>
          </a:xfrm>
        </p:grpSpPr>
        <p:grpSp>
          <p:nvGrpSpPr>
            <p:cNvPr id="143" name="Group 142"/>
            <p:cNvGrpSpPr/>
            <p:nvPr/>
          </p:nvGrpSpPr>
          <p:grpSpPr>
            <a:xfrm flipH="1">
              <a:off x="4199680" y="2382471"/>
              <a:ext cx="402712" cy="151740"/>
              <a:chOff x="3032119" y="1662848"/>
              <a:chExt cx="402712" cy="15174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032119" y="1738717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295347" y="1736993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/>
            <p:cNvSpPr/>
            <p:nvPr/>
          </p:nvSpPr>
          <p:spPr>
            <a:xfrm>
              <a:off x="4585192" y="2085509"/>
              <a:ext cx="541538" cy="4793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5123026" y="2116890"/>
              <a:ext cx="221925" cy="180712"/>
              <a:chOff x="876306" y="2339979"/>
              <a:chExt cx="1620901" cy="408372"/>
            </a:xfrm>
          </p:grpSpPr>
          <p:sp>
            <p:nvSpPr>
              <p:cNvPr id="111" name="Freeform: Shape 110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16" name="Straight Connector 115"/>
              <p:cNvCxnSpPr>
                <a:stCxn id="111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Rectangle 125"/>
            <p:cNvSpPr/>
            <p:nvPr/>
          </p:nvSpPr>
          <p:spPr>
            <a:xfrm>
              <a:off x="5341246" y="1999987"/>
              <a:ext cx="115122" cy="58116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 flipH="1">
              <a:off x="5125979" y="2361601"/>
              <a:ext cx="212801" cy="151740"/>
              <a:chOff x="3120898" y="1662848"/>
              <a:chExt cx="212801" cy="15174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V="1">
                <a:off x="3120898" y="1741579"/>
                <a:ext cx="50705" cy="1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3295347" y="1735856"/>
                <a:ext cx="38352" cy="1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4213174" y="2145577"/>
              <a:ext cx="375724" cy="180712"/>
              <a:chOff x="876306" y="2339979"/>
              <a:chExt cx="1620901" cy="408372"/>
            </a:xfrm>
          </p:grpSpPr>
          <p:sp>
            <p:nvSpPr>
              <p:cNvPr id="135" name="Freeform: Shape 134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40" name="Straight Connector 139"/>
              <p:cNvCxnSpPr>
                <a:stCxn id="135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3664509" y="2077623"/>
              <a:ext cx="541538" cy="4793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11773" y="2013044"/>
              <a:ext cx="115122" cy="58116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3032808" y="2129536"/>
              <a:ext cx="624574" cy="120588"/>
              <a:chOff x="876306" y="2339979"/>
              <a:chExt cx="1620901" cy="408372"/>
            </a:xfrm>
          </p:grpSpPr>
          <p:sp>
            <p:nvSpPr>
              <p:cNvPr id="152" name="Freeform: Shape 151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57" name="Straight Connector 156"/>
              <p:cNvCxnSpPr>
                <a:stCxn id="152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3026806" y="2376777"/>
              <a:ext cx="637703" cy="151740"/>
              <a:chOff x="2926730" y="1662848"/>
              <a:chExt cx="637703" cy="1517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2926730" y="1739854"/>
                <a:ext cx="244873" cy="1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295347" y="1736993"/>
                <a:ext cx="269086" cy="3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Straight Connector 6"/>
          <p:cNvCxnSpPr/>
          <p:nvPr/>
        </p:nvCxnSpPr>
        <p:spPr>
          <a:xfrm>
            <a:off x="2517210" y="1214422"/>
            <a:ext cx="6188" cy="7466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467511" y="1214422"/>
            <a:ext cx="6188" cy="7466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91" y="1525904"/>
            <a:ext cx="145955" cy="145955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93" y="2568268"/>
            <a:ext cx="145955" cy="145955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32" y="1525903"/>
            <a:ext cx="145955" cy="145955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58" y="2568268"/>
            <a:ext cx="145955" cy="14595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523398" y="1214422"/>
            <a:ext cx="236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462137" y="1214422"/>
            <a:ext cx="236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61633" y="999328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33" y="999328"/>
                <a:ext cx="184089" cy="184666"/>
              </a:xfrm>
              <a:prstGeom prst="rect">
                <a:avLst/>
              </a:prstGeom>
              <a:blipFill>
                <a:blip r:embed="rId3"/>
                <a:stretch>
                  <a:fillRect l="-13333" r="-333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/>
              <p:cNvSpPr txBox="1"/>
              <p:nvPr/>
            </p:nvSpPr>
            <p:spPr>
              <a:xfrm>
                <a:off x="3612327" y="999328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27" y="999328"/>
                <a:ext cx="187679" cy="184666"/>
              </a:xfrm>
              <a:prstGeom prst="rect">
                <a:avLst/>
              </a:prstGeom>
              <a:blipFill>
                <a:blip r:embed="rId4"/>
                <a:stretch>
                  <a:fillRect l="-13333" r="-6667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2076446" y="2163477"/>
                <a:ext cx="1951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46" y="2163477"/>
                <a:ext cx="195182" cy="184666"/>
              </a:xfrm>
              <a:prstGeom prst="rect">
                <a:avLst/>
              </a:prstGeom>
              <a:blipFill>
                <a:blip r:embed="rId5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3118248" y="2169510"/>
                <a:ext cx="1987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48" y="2169510"/>
                <a:ext cx="198772" cy="184666"/>
              </a:xfrm>
              <a:prstGeom prst="rect">
                <a:avLst/>
              </a:prstGeom>
              <a:blipFill>
                <a:blip r:embed="rId6"/>
                <a:stretch>
                  <a:fillRect l="-18750" r="-625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/>
              <p:cNvSpPr txBox="1"/>
              <p:nvPr/>
            </p:nvSpPr>
            <p:spPr>
              <a:xfrm>
                <a:off x="3953132" y="2165540"/>
                <a:ext cx="1987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32" y="2165540"/>
                <a:ext cx="198772" cy="184666"/>
              </a:xfrm>
              <a:prstGeom prst="rect">
                <a:avLst/>
              </a:prstGeom>
              <a:blipFill>
                <a:blip r:embed="rId7"/>
                <a:stretch>
                  <a:fillRect l="-18182" r="-3030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2661633" y="838435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33" y="838435"/>
                <a:ext cx="184089" cy="184666"/>
              </a:xfrm>
              <a:prstGeom prst="rect">
                <a:avLst/>
              </a:prstGeom>
              <a:blipFill>
                <a:blip r:embed="rId8"/>
                <a:stretch>
                  <a:fillRect l="-13333" t="-6667" r="-1000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3604222" y="834676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22" y="834676"/>
                <a:ext cx="187679" cy="184666"/>
              </a:xfrm>
              <a:prstGeom prst="rect">
                <a:avLst/>
              </a:prstGeom>
              <a:blipFill>
                <a:blip r:embed="rId9"/>
                <a:stretch>
                  <a:fillRect l="-9677" t="-6667" r="-9677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1973952" y="1188855"/>
                <a:ext cx="188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52" y="1188855"/>
                <a:ext cx="188770" cy="184666"/>
              </a:xfrm>
              <a:prstGeom prst="rect">
                <a:avLst/>
              </a:prstGeom>
              <a:blipFill>
                <a:blip r:embed="rId10"/>
                <a:stretch>
                  <a:fillRect l="-22581" r="-3226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2953669" y="1199326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69" y="1199326"/>
                <a:ext cx="192360" cy="184666"/>
              </a:xfrm>
              <a:prstGeom prst="rect">
                <a:avLst/>
              </a:prstGeom>
              <a:blipFill>
                <a:blip r:embed="rId11"/>
                <a:stretch>
                  <a:fillRect l="-22581" r="-645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3902782" y="1222963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2" y="1222963"/>
                <a:ext cx="192360" cy="184666"/>
              </a:xfrm>
              <a:prstGeom prst="rect">
                <a:avLst/>
              </a:prstGeom>
              <a:blipFill>
                <a:blip r:embed="rId12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1989599" y="1750585"/>
                <a:ext cx="1705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599" y="1750585"/>
                <a:ext cx="170560" cy="184666"/>
              </a:xfrm>
              <a:prstGeom prst="rect">
                <a:avLst/>
              </a:prstGeom>
              <a:blipFill>
                <a:blip r:embed="rId13"/>
                <a:stretch>
                  <a:fillRect l="-10714" r="-3571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946278" y="1769597"/>
                <a:ext cx="1741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78" y="1769597"/>
                <a:ext cx="174150" cy="184666"/>
              </a:xfrm>
              <a:prstGeom prst="rect">
                <a:avLst/>
              </a:prstGeom>
              <a:blipFill>
                <a:blip r:embed="rId14"/>
                <a:stretch>
                  <a:fillRect l="-10345" r="-3448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3897153" y="1777529"/>
                <a:ext cx="1741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53" y="1777529"/>
                <a:ext cx="174150" cy="184666"/>
              </a:xfrm>
              <a:prstGeom prst="rect">
                <a:avLst/>
              </a:prstGeom>
              <a:blipFill>
                <a:blip r:embed="rId15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2565509" y="1622927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09" y="1622927"/>
                <a:ext cx="232051" cy="184666"/>
              </a:xfrm>
              <a:prstGeom prst="rect">
                <a:avLst/>
              </a:prstGeom>
              <a:blipFill>
                <a:blip r:embed="rId16"/>
                <a:stretch>
                  <a:fillRect l="-10526" r="-2632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3530370" y="1642794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70" y="1642794"/>
                <a:ext cx="235642" cy="184666"/>
              </a:xfrm>
              <a:prstGeom prst="rect">
                <a:avLst/>
              </a:prstGeom>
              <a:blipFill>
                <a:blip r:embed="rId17"/>
                <a:stretch>
                  <a:fillRect l="-7692" r="-2564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/>
          <p:cNvSpPr/>
          <p:nvPr/>
        </p:nvSpPr>
        <p:spPr>
          <a:xfrm>
            <a:off x="6294629" y="2775173"/>
            <a:ext cx="541538" cy="47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5891090" y="3061982"/>
            <a:ext cx="402712" cy="151740"/>
            <a:chOff x="3032119" y="1662848"/>
            <a:chExt cx="402712" cy="151740"/>
          </a:xfrm>
        </p:grpSpPr>
        <p:sp>
          <p:nvSpPr>
            <p:cNvPr id="179" name="Rectangle 178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5889948" y="2843305"/>
            <a:ext cx="403854" cy="120588"/>
            <a:chOff x="876306" y="2339979"/>
            <a:chExt cx="1620901" cy="408372"/>
          </a:xfrm>
        </p:grpSpPr>
        <p:sp>
          <p:nvSpPr>
            <p:cNvPr id="186" name="Freeform: Shape 185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: Shape 186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: Shape 187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: Shape 188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: Shape 189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1" name="Straight Connector 190"/>
            <p:cNvCxnSpPr>
              <a:stCxn id="186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6840357" y="2843305"/>
            <a:ext cx="403854" cy="120588"/>
            <a:chOff x="876306" y="2339979"/>
            <a:chExt cx="1620901" cy="408372"/>
          </a:xfrm>
        </p:grpSpPr>
        <p:sp>
          <p:nvSpPr>
            <p:cNvPr id="194" name="Freeform: Shape 193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: Shape 194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: Shape 195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: Shape 196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: Shape 197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9" name="Straight Connector 198"/>
            <p:cNvCxnSpPr>
              <a:stCxn id="194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 flipH="1">
            <a:off x="6833778" y="3066835"/>
            <a:ext cx="402712" cy="151740"/>
            <a:chOff x="3032119" y="1662848"/>
            <a:chExt cx="402712" cy="151740"/>
          </a:xfrm>
        </p:grpSpPr>
        <p:sp>
          <p:nvSpPr>
            <p:cNvPr id="202" name="Rectangle 201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Rectangle 207"/>
          <p:cNvSpPr/>
          <p:nvPr/>
        </p:nvSpPr>
        <p:spPr>
          <a:xfrm>
            <a:off x="7244211" y="2786055"/>
            <a:ext cx="541538" cy="47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7797660" y="2858658"/>
            <a:ext cx="403854" cy="120588"/>
            <a:chOff x="876306" y="2339979"/>
            <a:chExt cx="1620901" cy="408372"/>
          </a:xfrm>
        </p:grpSpPr>
        <p:sp>
          <p:nvSpPr>
            <p:cNvPr id="210" name="Freeform: Shape 209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: Shape 210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: Shape 211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: Shape 212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: Shape 213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5" name="Straight Connector 214"/>
            <p:cNvCxnSpPr>
              <a:stCxn id="210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flipH="1">
            <a:off x="7791081" y="3082188"/>
            <a:ext cx="402712" cy="151740"/>
            <a:chOff x="3032119" y="1662848"/>
            <a:chExt cx="402712" cy="151740"/>
          </a:xfrm>
        </p:grpSpPr>
        <p:sp>
          <p:nvSpPr>
            <p:cNvPr id="218" name="Rectangle 217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ectangle 223"/>
          <p:cNvSpPr/>
          <p:nvPr/>
        </p:nvSpPr>
        <p:spPr>
          <a:xfrm>
            <a:off x="5770744" y="2735167"/>
            <a:ext cx="115122" cy="58116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201651" y="2768069"/>
            <a:ext cx="115122" cy="58116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5772178" y="3751948"/>
            <a:ext cx="2544595" cy="594226"/>
            <a:chOff x="2911773" y="1999987"/>
            <a:chExt cx="2544595" cy="594226"/>
          </a:xfrm>
        </p:grpSpPr>
        <p:grpSp>
          <p:nvGrpSpPr>
            <p:cNvPr id="227" name="Group 226"/>
            <p:cNvGrpSpPr/>
            <p:nvPr/>
          </p:nvGrpSpPr>
          <p:grpSpPr>
            <a:xfrm flipH="1">
              <a:off x="4199680" y="2382471"/>
              <a:ext cx="402712" cy="151740"/>
              <a:chOff x="3032119" y="1662848"/>
              <a:chExt cx="402712" cy="15174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032119" y="1738717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3295347" y="1736993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Rectangle 227"/>
            <p:cNvSpPr/>
            <p:nvPr/>
          </p:nvSpPr>
          <p:spPr>
            <a:xfrm>
              <a:off x="4585192" y="2085509"/>
              <a:ext cx="541538" cy="479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123026" y="2116890"/>
              <a:ext cx="221925" cy="180712"/>
              <a:chOff x="876306" y="2339979"/>
              <a:chExt cx="1620901" cy="408372"/>
            </a:xfrm>
          </p:grpSpPr>
          <p:sp>
            <p:nvSpPr>
              <p:cNvPr id="263" name="Freeform: Shape 262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68" name="Straight Connector 267"/>
              <p:cNvCxnSpPr>
                <a:stCxn id="263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Rectangle 229"/>
            <p:cNvSpPr/>
            <p:nvPr/>
          </p:nvSpPr>
          <p:spPr>
            <a:xfrm>
              <a:off x="5341246" y="1999987"/>
              <a:ext cx="115122" cy="5811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 flipH="1">
              <a:off x="5125979" y="2361601"/>
              <a:ext cx="212801" cy="151740"/>
              <a:chOff x="3120898" y="1662848"/>
              <a:chExt cx="212801" cy="151740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 flipV="1">
                <a:off x="3120898" y="1741579"/>
                <a:ext cx="50705" cy="1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3295347" y="1735856"/>
                <a:ext cx="38352" cy="1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/>
            <p:cNvGrpSpPr/>
            <p:nvPr/>
          </p:nvGrpSpPr>
          <p:grpSpPr>
            <a:xfrm>
              <a:off x="4213174" y="2145577"/>
              <a:ext cx="375724" cy="180712"/>
              <a:chOff x="876306" y="2339979"/>
              <a:chExt cx="1620901" cy="408372"/>
            </a:xfrm>
          </p:grpSpPr>
          <p:sp>
            <p:nvSpPr>
              <p:cNvPr id="250" name="Freeform: Shape 249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55" name="Straight Connector 254"/>
              <p:cNvCxnSpPr>
                <a:stCxn id="250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Rectangle 232"/>
            <p:cNvSpPr/>
            <p:nvPr/>
          </p:nvSpPr>
          <p:spPr>
            <a:xfrm>
              <a:off x="3664509" y="2077623"/>
              <a:ext cx="541538" cy="479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911773" y="2013044"/>
              <a:ext cx="115122" cy="5811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3032808" y="2129536"/>
              <a:ext cx="624574" cy="120588"/>
              <a:chOff x="876306" y="2339979"/>
              <a:chExt cx="1620901" cy="408372"/>
            </a:xfrm>
          </p:grpSpPr>
          <p:sp>
            <p:nvSpPr>
              <p:cNvPr id="243" name="Freeform: Shape 242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: Shape 243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: Shape 244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: Shape 245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48" name="Straight Connector 247"/>
              <p:cNvCxnSpPr>
                <a:stCxn id="243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/>
            <p:cNvGrpSpPr/>
            <p:nvPr/>
          </p:nvGrpSpPr>
          <p:grpSpPr>
            <a:xfrm>
              <a:off x="3026806" y="2376777"/>
              <a:ext cx="637703" cy="151740"/>
              <a:chOff x="2926730" y="1662848"/>
              <a:chExt cx="637703" cy="15174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>
                <a:off x="2926730" y="1739854"/>
                <a:ext cx="244873" cy="1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3295347" y="1736993"/>
                <a:ext cx="269086" cy="3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6" name="Straight Connector 275"/>
          <p:cNvCxnSpPr/>
          <p:nvPr/>
        </p:nvCxnSpPr>
        <p:spPr>
          <a:xfrm>
            <a:off x="6549280" y="2652411"/>
            <a:ext cx="6188" cy="7466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499581" y="2652411"/>
            <a:ext cx="6188" cy="7466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8" name="Picture 2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61" y="2963893"/>
            <a:ext cx="145955" cy="145955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63" y="4006257"/>
            <a:ext cx="145955" cy="145955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02" y="2963892"/>
            <a:ext cx="145955" cy="145955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28" y="4006257"/>
            <a:ext cx="145955" cy="145955"/>
          </a:xfrm>
          <a:prstGeom prst="rect">
            <a:avLst/>
          </a:prstGeom>
        </p:spPr>
      </p:pic>
      <p:cxnSp>
        <p:nvCxnSpPr>
          <p:cNvPr id="282" name="Straight Arrow Connector 281"/>
          <p:cNvCxnSpPr/>
          <p:nvPr/>
        </p:nvCxnSpPr>
        <p:spPr>
          <a:xfrm>
            <a:off x="6555468" y="2652411"/>
            <a:ext cx="236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7494207" y="2652411"/>
            <a:ext cx="236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/>
              <p:cNvSpPr txBox="1"/>
              <p:nvPr/>
            </p:nvSpPr>
            <p:spPr>
              <a:xfrm>
                <a:off x="6693703" y="2437317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4" name="TextBox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03" y="2437317"/>
                <a:ext cx="184089" cy="184666"/>
              </a:xfrm>
              <a:prstGeom prst="rect">
                <a:avLst/>
              </a:prstGeom>
              <a:blipFill>
                <a:blip r:embed="rId18"/>
                <a:stretch>
                  <a:fillRect l="-10000" r="-333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/>
              <p:cNvSpPr txBox="1"/>
              <p:nvPr/>
            </p:nvSpPr>
            <p:spPr>
              <a:xfrm>
                <a:off x="7644397" y="2437317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97" y="2437317"/>
                <a:ext cx="187679" cy="184666"/>
              </a:xfrm>
              <a:prstGeom prst="rect">
                <a:avLst/>
              </a:prstGeom>
              <a:blipFill>
                <a:blip r:embed="rId19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/>
              <p:cNvSpPr txBox="1"/>
              <p:nvPr/>
            </p:nvSpPr>
            <p:spPr>
              <a:xfrm>
                <a:off x="6108516" y="3601466"/>
                <a:ext cx="1951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16" y="3601466"/>
                <a:ext cx="195182" cy="184666"/>
              </a:xfrm>
              <a:prstGeom prst="rect">
                <a:avLst/>
              </a:prstGeom>
              <a:blipFill>
                <a:blip r:embed="rId5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/>
              <p:cNvSpPr txBox="1"/>
              <p:nvPr/>
            </p:nvSpPr>
            <p:spPr>
              <a:xfrm>
                <a:off x="7150318" y="3607499"/>
                <a:ext cx="1987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18" y="3607499"/>
                <a:ext cx="198772" cy="184666"/>
              </a:xfrm>
              <a:prstGeom prst="rect">
                <a:avLst/>
              </a:prstGeom>
              <a:blipFill>
                <a:blip r:embed="rId6"/>
                <a:stretch>
                  <a:fillRect l="-18182" r="-303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7985202" y="3603529"/>
                <a:ext cx="1987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2" y="3603529"/>
                <a:ext cx="198772" cy="184666"/>
              </a:xfrm>
              <a:prstGeom prst="rect">
                <a:avLst/>
              </a:prstGeom>
              <a:blipFill>
                <a:blip r:embed="rId20"/>
                <a:stretch>
                  <a:fillRect l="-18182" r="-303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/>
              <p:cNvSpPr txBox="1"/>
              <p:nvPr/>
            </p:nvSpPr>
            <p:spPr>
              <a:xfrm>
                <a:off x="6693703" y="2276424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03" y="2276424"/>
                <a:ext cx="184089" cy="184666"/>
              </a:xfrm>
              <a:prstGeom prst="rect">
                <a:avLst/>
              </a:prstGeom>
              <a:blipFill>
                <a:blip r:embed="rId21"/>
                <a:stretch>
                  <a:fillRect l="-10000" t="-3226" r="-13333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Box 289"/>
              <p:cNvSpPr txBox="1"/>
              <p:nvPr/>
            </p:nvSpPr>
            <p:spPr>
              <a:xfrm>
                <a:off x="7636292" y="2272665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0" name="TextBox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92" y="2272665"/>
                <a:ext cx="187679" cy="184666"/>
              </a:xfrm>
              <a:prstGeom prst="rect">
                <a:avLst/>
              </a:prstGeom>
              <a:blipFill>
                <a:blip r:embed="rId22"/>
                <a:stretch>
                  <a:fillRect l="-13333" t="-6667" r="-1000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/>
              <p:cNvSpPr txBox="1"/>
              <p:nvPr/>
            </p:nvSpPr>
            <p:spPr>
              <a:xfrm>
                <a:off x="6006022" y="2626844"/>
                <a:ext cx="188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1" name="TextBox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022" y="2626844"/>
                <a:ext cx="188770" cy="184666"/>
              </a:xfrm>
              <a:prstGeom prst="rect">
                <a:avLst/>
              </a:prstGeom>
              <a:blipFill>
                <a:blip r:embed="rId23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/>
              <p:cNvSpPr txBox="1"/>
              <p:nvPr/>
            </p:nvSpPr>
            <p:spPr>
              <a:xfrm>
                <a:off x="6985739" y="2637315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2" name="TextBox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739" y="2637315"/>
                <a:ext cx="192360" cy="184666"/>
              </a:xfrm>
              <a:prstGeom prst="rect">
                <a:avLst/>
              </a:prstGeom>
              <a:blipFill>
                <a:blip r:embed="rId11"/>
                <a:stretch>
                  <a:fillRect l="-21875" r="-3125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/>
              <p:cNvSpPr txBox="1"/>
              <p:nvPr/>
            </p:nvSpPr>
            <p:spPr>
              <a:xfrm>
                <a:off x="7934852" y="2660952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52" y="2660952"/>
                <a:ext cx="192360" cy="184666"/>
              </a:xfrm>
              <a:prstGeom prst="rect">
                <a:avLst/>
              </a:prstGeom>
              <a:blipFill>
                <a:blip r:embed="rId24"/>
                <a:stretch>
                  <a:fillRect l="-22581" r="-645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/>
              <p:cNvSpPr txBox="1"/>
              <p:nvPr/>
            </p:nvSpPr>
            <p:spPr>
              <a:xfrm>
                <a:off x="6021669" y="3188574"/>
                <a:ext cx="1705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69" y="3188574"/>
                <a:ext cx="170560" cy="184666"/>
              </a:xfrm>
              <a:prstGeom prst="rect">
                <a:avLst/>
              </a:prstGeom>
              <a:blipFill>
                <a:blip r:embed="rId25"/>
                <a:stretch>
                  <a:fillRect l="-14286" r="-3571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/>
              <p:cNvSpPr txBox="1"/>
              <p:nvPr/>
            </p:nvSpPr>
            <p:spPr>
              <a:xfrm>
                <a:off x="6978348" y="3207586"/>
                <a:ext cx="1741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5" name="TextBox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48" y="3207586"/>
                <a:ext cx="174150" cy="184666"/>
              </a:xfrm>
              <a:prstGeom prst="rect">
                <a:avLst/>
              </a:prstGeom>
              <a:blipFill>
                <a:blip r:embed="rId26"/>
                <a:stretch>
                  <a:fillRect l="-14286" r="-714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/>
              <p:cNvSpPr txBox="1"/>
              <p:nvPr/>
            </p:nvSpPr>
            <p:spPr>
              <a:xfrm>
                <a:off x="7929223" y="3215518"/>
                <a:ext cx="1741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23" y="3215518"/>
                <a:ext cx="174150" cy="184666"/>
              </a:xfrm>
              <a:prstGeom prst="rect">
                <a:avLst/>
              </a:prstGeom>
              <a:blipFill>
                <a:blip r:embed="rId27"/>
                <a:stretch>
                  <a:fillRect l="-14286" r="-7143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/>
              <p:cNvSpPr txBox="1"/>
              <p:nvPr/>
            </p:nvSpPr>
            <p:spPr>
              <a:xfrm>
                <a:off x="6597579" y="3060916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79" y="3060916"/>
                <a:ext cx="232051" cy="184666"/>
              </a:xfrm>
              <a:prstGeom prst="rect">
                <a:avLst/>
              </a:prstGeom>
              <a:blipFill>
                <a:blip r:embed="rId28"/>
                <a:stretch>
                  <a:fillRect l="-7895" r="-263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/>
              <p:cNvSpPr txBox="1"/>
              <p:nvPr/>
            </p:nvSpPr>
            <p:spPr>
              <a:xfrm>
                <a:off x="7562440" y="3080783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40" y="3080783"/>
                <a:ext cx="235642" cy="184666"/>
              </a:xfrm>
              <a:prstGeom prst="rect">
                <a:avLst/>
              </a:prstGeom>
              <a:blipFill>
                <a:blip r:embed="rId29"/>
                <a:stretch>
                  <a:fillRect l="-10526" r="-5263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Oval 299"/>
          <p:cNvSpPr/>
          <p:nvPr/>
        </p:nvSpPr>
        <p:spPr>
          <a:xfrm>
            <a:off x="2465325" y="2476519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831560" y="2471353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2458045" y="2738606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4162036" y="2489553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3385327" y="2748017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3387650" y="2518702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1823081" y="2734997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3909173" y="2493857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3913577" y="2722789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2998432" y="2526193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3010491" y="2735745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4148736" y="1449914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2230031" y="1656676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4146155" y="1685114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4158589" y="2727147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815278" y="1436841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1822944" y="1669556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2769055" y="1671409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2761662" y="1425499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2246864" y="1436841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3182558" y="1680857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3189655" y="1436461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3717753" y="1448135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3729360" y="1692056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/>
              <p:cNvSpPr txBox="1"/>
              <p:nvPr/>
            </p:nvSpPr>
            <p:spPr>
              <a:xfrm>
                <a:off x="2667691" y="634399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91" y="634399"/>
                <a:ext cx="184089" cy="184666"/>
              </a:xfrm>
              <a:prstGeom prst="rect">
                <a:avLst/>
              </a:prstGeom>
              <a:blipFill>
                <a:blip r:embed="rId30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3613288" y="648292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88" y="648292"/>
                <a:ext cx="184089" cy="184666"/>
              </a:xfrm>
              <a:prstGeom prst="rect">
                <a:avLst/>
              </a:prstGeom>
              <a:blipFill>
                <a:blip r:embed="rId31"/>
                <a:stretch>
                  <a:fillRect l="-20000" r="-3333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/>
              <p:cNvSpPr txBox="1"/>
              <p:nvPr/>
            </p:nvSpPr>
            <p:spPr>
              <a:xfrm>
                <a:off x="2753700" y="2659007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700" y="2659007"/>
                <a:ext cx="232051" cy="184666"/>
              </a:xfrm>
              <a:prstGeom prst="rect">
                <a:avLst/>
              </a:prstGeom>
              <a:blipFill>
                <a:blip r:embed="rId16"/>
                <a:stretch>
                  <a:fillRect l="-10526" r="-263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/>
              <p:cNvSpPr txBox="1"/>
              <p:nvPr/>
            </p:nvSpPr>
            <p:spPr>
              <a:xfrm>
                <a:off x="3681526" y="2663963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26" y="2663963"/>
                <a:ext cx="235642" cy="184666"/>
              </a:xfrm>
              <a:prstGeom prst="rect">
                <a:avLst/>
              </a:prstGeom>
              <a:blipFill>
                <a:blip r:embed="rId29"/>
                <a:stretch>
                  <a:fillRect l="-10256" r="-2564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17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2559" y="1337184"/>
            <a:ext cx="541538" cy="479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859020" y="1623993"/>
            <a:ext cx="402712" cy="151740"/>
            <a:chOff x="3032119" y="1662848"/>
            <a:chExt cx="402712" cy="151740"/>
          </a:xfrm>
        </p:grpSpPr>
        <p:sp>
          <p:nvSpPr>
            <p:cNvPr id="2" name="Rectangle 1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857878" y="1405316"/>
            <a:ext cx="403854" cy="120588"/>
            <a:chOff x="876306" y="2339979"/>
            <a:chExt cx="1620901" cy="408372"/>
          </a:xfrm>
        </p:grpSpPr>
        <p:sp>
          <p:nvSpPr>
            <p:cNvPr id="37" name="Freeform: Shape 36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: Shape 39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>
              <a:stCxn id="37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808287" y="1405316"/>
            <a:ext cx="403854" cy="120588"/>
            <a:chOff x="876306" y="2339979"/>
            <a:chExt cx="1620901" cy="408372"/>
          </a:xfrm>
        </p:grpSpPr>
        <p:sp>
          <p:nvSpPr>
            <p:cNvPr id="46" name="Freeform: Shape 45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Connector 50"/>
            <p:cNvCxnSpPr>
              <a:stCxn id="46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2801708" y="1628846"/>
            <a:ext cx="402712" cy="151740"/>
            <a:chOff x="3032119" y="1662848"/>
            <a:chExt cx="402712" cy="151740"/>
          </a:xfrm>
        </p:grpSpPr>
        <p:sp>
          <p:nvSpPr>
            <p:cNvPr id="54" name="Rectangle 53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3212141" y="1348066"/>
            <a:ext cx="541538" cy="479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765590" y="1420669"/>
            <a:ext cx="403854" cy="120588"/>
            <a:chOff x="876306" y="2339979"/>
            <a:chExt cx="1620901" cy="408372"/>
          </a:xfrm>
        </p:grpSpPr>
        <p:sp>
          <p:nvSpPr>
            <p:cNvPr id="62" name="Freeform: Shape 61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7" name="Straight Connector 66"/>
            <p:cNvCxnSpPr>
              <a:stCxn id="62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H="1">
            <a:off x="3759011" y="1644199"/>
            <a:ext cx="402712" cy="151740"/>
            <a:chOff x="3032119" y="1662848"/>
            <a:chExt cx="402712" cy="151740"/>
          </a:xfrm>
        </p:grpSpPr>
        <p:sp>
          <p:nvSpPr>
            <p:cNvPr id="70" name="Rectangle 69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1738674" y="1297178"/>
            <a:ext cx="115122" cy="58116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69581" y="1330080"/>
            <a:ext cx="115122" cy="58116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7210" y="1214422"/>
            <a:ext cx="6188" cy="7466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467511" y="1214422"/>
            <a:ext cx="6188" cy="7466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91" y="1525904"/>
            <a:ext cx="145955" cy="145955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32" y="1525903"/>
            <a:ext cx="145955" cy="14595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523398" y="1214422"/>
            <a:ext cx="236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462137" y="1214422"/>
            <a:ext cx="236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61633" y="999328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33" y="999328"/>
                <a:ext cx="184089" cy="184666"/>
              </a:xfrm>
              <a:prstGeom prst="rect">
                <a:avLst/>
              </a:prstGeom>
              <a:blipFill>
                <a:blip r:embed="rId3"/>
                <a:stretch>
                  <a:fillRect l="-13333" r="-333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/>
              <p:cNvSpPr txBox="1"/>
              <p:nvPr/>
            </p:nvSpPr>
            <p:spPr>
              <a:xfrm>
                <a:off x="3612327" y="999328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27" y="999328"/>
                <a:ext cx="187679" cy="184666"/>
              </a:xfrm>
              <a:prstGeom prst="rect">
                <a:avLst/>
              </a:prstGeom>
              <a:blipFill>
                <a:blip r:embed="rId4"/>
                <a:stretch>
                  <a:fillRect l="-13333" r="-6667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2661633" y="838435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33" y="838435"/>
                <a:ext cx="184089" cy="184666"/>
              </a:xfrm>
              <a:prstGeom prst="rect">
                <a:avLst/>
              </a:prstGeom>
              <a:blipFill>
                <a:blip r:embed="rId5"/>
                <a:stretch>
                  <a:fillRect l="-13333" t="-6667" r="-1000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3604222" y="834676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22" y="834676"/>
                <a:ext cx="187679" cy="184666"/>
              </a:xfrm>
              <a:prstGeom prst="rect">
                <a:avLst/>
              </a:prstGeom>
              <a:blipFill>
                <a:blip r:embed="rId6"/>
                <a:stretch>
                  <a:fillRect l="-9677" t="-6667" r="-9677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1973952" y="1188855"/>
                <a:ext cx="188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52" y="1188855"/>
                <a:ext cx="188770" cy="184666"/>
              </a:xfrm>
              <a:prstGeom prst="rect">
                <a:avLst/>
              </a:prstGeom>
              <a:blipFill>
                <a:blip r:embed="rId7"/>
                <a:stretch>
                  <a:fillRect l="-22581" r="-3226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2953669" y="1199326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69" y="1199326"/>
                <a:ext cx="192360" cy="184666"/>
              </a:xfrm>
              <a:prstGeom prst="rect">
                <a:avLst/>
              </a:prstGeom>
              <a:blipFill>
                <a:blip r:embed="rId8"/>
                <a:stretch>
                  <a:fillRect l="-22581" r="-645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3902782" y="1222963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2" y="1222963"/>
                <a:ext cx="192360" cy="184666"/>
              </a:xfrm>
              <a:prstGeom prst="rect">
                <a:avLst/>
              </a:prstGeom>
              <a:blipFill>
                <a:blip r:embed="rId9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1989599" y="1750585"/>
                <a:ext cx="1705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599" y="1750585"/>
                <a:ext cx="170560" cy="184666"/>
              </a:xfrm>
              <a:prstGeom prst="rect">
                <a:avLst/>
              </a:prstGeom>
              <a:blipFill>
                <a:blip r:embed="rId10"/>
                <a:stretch>
                  <a:fillRect l="-10714" r="-3571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946278" y="1769597"/>
                <a:ext cx="1741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78" y="1769597"/>
                <a:ext cx="174150" cy="184666"/>
              </a:xfrm>
              <a:prstGeom prst="rect">
                <a:avLst/>
              </a:prstGeom>
              <a:blipFill>
                <a:blip r:embed="rId11"/>
                <a:stretch>
                  <a:fillRect l="-10345" r="-3448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3897153" y="1777529"/>
                <a:ext cx="1741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53" y="1777529"/>
                <a:ext cx="174150" cy="184666"/>
              </a:xfrm>
              <a:prstGeom prst="rect">
                <a:avLst/>
              </a:prstGeom>
              <a:blipFill>
                <a:blip r:embed="rId12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2565509" y="1622927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09" y="1622927"/>
                <a:ext cx="232051" cy="184666"/>
              </a:xfrm>
              <a:prstGeom prst="rect">
                <a:avLst/>
              </a:prstGeom>
              <a:blipFill>
                <a:blip r:embed="rId13"/>
                <a:stretch>
                  <a:fillRect l="-10526" r="-2632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3530370" y="1642794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70" y="1642794"/>
                <a:ext cx="235642" cy="184666"/>
              </a:xfrm>
              <a:prstGeom prst="rect">
                <a:avLst/>
              </a:prstGeom>
              <a:blipFill>
                <a:blip r:embed="rId14"/>
                <a:stretch>
                  <a:fillRect l="-7692" r="-2564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/>
          <p:cNvSpPr/>
          <p:nvPr/>
        </p:nvSpPr>
        <p:spPr>
          <a:xfrm>
            <a:off x="6294629" y="2775173"/>
            <a:ext cx="541538" cy="47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5891090" y="3061982"/>
            <a:ext cx="402712" cy="151740"/>
            <a:chOff x="3032119" y="1662848"/>
            <a:chExt cx="402712" cy="151740"/>
          </a:xfrm>
        </p:grpSpPr>
        <p:sp>
          <p:nvSpPr>
            <p:cNvPr id="179" name="Rectangle 178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5889948" y="2843305"/>
            <a:ext cx="403854" cy="120588"/>
            <a:chOff x="876306" y="2339979"/>
            <a:chExt cx="1620901" cy="408372"/>
          </a:xfrm>
        </p:grpSpPr>
        <p:sp>
          <p:nvSpPr>
            <p:cNvPr id="186" name="Freeform: Shape 185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: Shape 186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: Shape 187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: Shape 188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: Shape 189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1" name="Straight Connector 190"/>
            <p:cNvCxnSpPr>
              <a:stCxn id="186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6840357" y="2843305"/>
            <a:ext cx="403854" cy="120588"/>
            <a:chOff x="876306" y="2339979"/>
            <a:chExt cx="1620901" cy="408372"/>
          </a:xfrm>
        </p:grpSpPr>
        <p:sp>
          <p:nvSpPr>
            <p:cNvPr id="194" name="Freeform: Shape 193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: Shape 194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: Shape 195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: Shape 196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: Shape 197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9" name="Straight Connector 198"/>
            <p:cNvCxnSpPr>
              <a:stCxn id="194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 flipH="1">
            <a:off x="6833778" y="3066835"/>
            <a:ext cx="402712" cy="151740"/>
            <a:chOff x="3032119" y="1662848"/>
            <a:chExt cx="402712" cy="151740"/>
          </a:xfrm>
        </p:grpSpPr>
        <p:sp>
          <p:nvSpPr>
            <p:cNvPr id="202" name="Rectangle 201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Rectangle 207"/>
          <p:cNvSpPr/>
          <p:nvPr/>
        </p:nvSpPr>
        <p:spPr>
          <a:xfrm>
            <a:off x="7244211" y="2786055"/>
            <a:ext cx="541538" cy="47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7797660" y="2858658"/>
            <a:ext cx="403854" cy="120588"/>
            <a:chOff x="876306" y="2339979"/>
            <a:chExt cx="1620901" cy="408372"/>
          </a:xfrm>
        </p:grpSpPr>
        <p:sp>
          <p:nvSpPr>
            <p:cNvPr id="210" name="Freeform: Shape 209"/>
            <p:cNvSpPr/>
            <p:nvPr/>
          </p:nvSpPr>
          <p:spPr>
            <a:xfrm>
              <a:off x="1087514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: Shape 210"/>
            <p:cNvSpPr/>
            <p:nvPr/>
          </p:nvSpPr>
          <p:spPr>
            <a:xfrm>
              <a:off x="1566908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: Shape 211"/>
            <p:cNvSpPr/>
            <p:nvPr/>
          </p:nvSpPr>
          <p:spPr>
            <a:xfrm>
              <a:off x="2046302" y="2339979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: Shape 212"/>
            <p:cNvSpPr/>
            <p:nvPr/>
          </p:nvSpPr>
          <p:spPr>
            <a:xfrm flipV="1">
              <a:off x="1327211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: Shape 213"/>
            <p:cNvSpPr/>
            <p:nvPr/>
          </p:nvSpPr>
          <p:spPr>
            <a:xfrm flipV="1">
              <a:off x="1806605" y="2544165"/>
              <a:ext cx="239697" cy="204186"/>
            </a:xfrm>
            <a:custGeom>
              <a:avLst/>
              <a:gdLst>
                <a:gd name="connsiteX0" fmla="*/ 0 w 1287262"/>
                <a:gd name="connsiteY0" fmla="*/ 1145219 h 1171852"/>
                <a:gd name="connsiteX1" fmla="*/ 665825 w 1287262"/>
                <a:gd name="connsiteY1" fmla="*/ 0 h 1171852"/>
                <a:gd name="connsiteX2" fmla="*/ 1287262 w 1287262"/>
                <a:gd name="connsiteY2" fmla="*/ 1171852 h 117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262" h="1171852">
                  <a:moveTo>
                    <a:pt x="0" y="1145219"/>
                  </a:moveTo>
                  <a:lnTo>
                    <a:pt x="665825" y="0"/>
                  </a:lnTo>
                  <a:lnTo>
                    <a:pt x="1287262" y="1171852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5" name="Straight Connector 214"/>
            <p:cNvCxnSpPr>
              <a:stCxn id="210" idx="0"/>
            </p:cNvCxnSpPr>
            <p:nvPr/>
          </p:nvCxnSpPr>
          <p:spPr>
            <a:xfrm flipH="1">
              <a:off x="876306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2285999" y="2539524"/>
              <a:ext cx="211208" cy="46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flipH="1">
            <a:off x="7791081" y="3082188"/>
            <a:ext cx="402712" cy="151740"/>
            <a:chOff x="3032119" y="1662848"/>
            <a:chExt cx="402712" cy="151740"/>
          </a:xfrm>
        </p:grpSpPr>
        <p:sp>
          <p:nvSpPr>
            <p:cNvPr id="218" name="Rectangle 217"/>
            <p:cNvSpPr/>
            <p:nvPr/>
          </p:nvSpPr>
          <p:spPr>
            <a:xfrm>
              <a:off x="3171603" y="1701498"/>
              <a:ext cx="92304" cy="841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3032119" y="1738717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295347" y="1736993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157205" y="1811725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157205" y="1662848"/>
              <a:ext cx="139484" cy="2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3292850" y="1668976"/>
              <a:ext cx="2862" cy="145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ectangle 223"/>
          <p:cNvSpPr/>
          <p:nvPr/>
        </p:nvSpPr>
        <p:spPr>
          <a:xfrm>
            <a:off x="5770744" y="2735167"/>
            <a:ext cx="115122" cy="58116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201651" y="2768069"/>
            <a:ext cx="115122" cy="58116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5772178" y="3751948"/>
            <a:ext cx="2544595" cy="594226"/>
            <a:chOff x="2911773" y="1999987"/>
            <a:chExt cx="2544595" cy="594226"/>
          </a:xfrm>
        </p:grpSpPr>
        <p:grpSp>
          <p:nvGrpSpPr>
            <p:cNvPr id="227" name="Group 226"/>
            <p:cNvGrpSpPr/>
            <p:nvPr/>
          </p:nvGrpSpPr>
          <p:grpSpPr>
            <a:xfrm flipH="1">
              <a:off x="4199680" y="2382471"/>
              <a:ext cx="402712" cy="151740"/>
              <a:chOff x="3032119" y="1662848"/>
              <a:chExt cx="402712" cy="15174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032119" y="1738717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3295347" y="1736993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Rectangle 227"/>
            <p:cNvSpPr/>
            <p:nvPr/>
          </p:nvSpPr>
          <p:spPr>
            <a:xfrm>
              <a:off x="4585192" y="2085509"/>
              <a:ext cx="541538" cy="479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123026" y="2116890"/>
              <a:ext cx="221925" cy="180712"/>
              <a:chOff x="876306" y="2339979"/>
              <a:chExt cx="1620901" cy="408372"/>
            </a:xfrm>
          </p:grpSpPr>
          <p:sp>
            <p:nvSpPr>
              <p:cNvPr id="263" name="Freeform: Shape 262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68" name="Straight Connector 267"/>
              <p:cNvCxnSpPr>
                <a:stCxn id="263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Rectangle 229"/>
            <p:cNvSpPr/>
            <p:nvPr/>
          </p:nvSpPr>
          <p:spPr>
            <a:xfrm>
              <a:off x="5341246" y="1999987"/>
              <a:ext cx="115122" cy="5811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 flipH="1">
              <a:off x="5125979" y="2361601"/>
              <a:ext cx="212801" cy="151740"/>
              <a:chOff x="3120898" y="1662848"/>
              <a:chExt cx="212801" cy="151740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 flipV="1">
                <a:off x="3120898" y="1741579"/>
                <a:ext cx="50705" cy="1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3295347" y="1735856"/>
                <a:ext cx="38352" cy="1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/>
            <p:cNvGrpSpPr/>
            <p:nvPr/>
          </p:nvGrpSpPr>
          <p:grpSpPr>
            <a:xfrm>
              <a:off x="4213174" y="2145577"/>
              <a:ext cx="375724" cy="180712"/>
              <a:chOff x="876306" y="2339979"/>
              <a:chExt cx="1620901" cy="408372"/>
            </a:xfrm>
          </p:grpSpPr>
          <p:sp>
            <p:nvSpPr>
              <p:cNvPr id="250" name="Freeform: Shape 249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55" name="Straight Connector 254"/>
              <p:cNvCxnSpPr>
                <a:stCxn id="250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Rectangle 232"/>
            <p:cNvSpPr/>
            <p:nvPr/>
          </p:nvSpPr>
          <p:spPr>
            <a:xfrm>
              <a:off x="3664509" y="2077623"/>
              <a:ext cx="541538" cy="479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911773" y="2013044"/>
              <a:ext cx="115122" cy="5811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3032808" y="2129536"/>
              <a:ext cx="624574" cy="120588"/>
              <a:chOff x="876306" y="2339979"/>
              <a:chExt cx="1620901" cy="408372"/>
            </a:xfrm>
          </p:grpSpPr>
          <p:sp>
            <p:nvSpPr>
              <p:cNvPr id="243" name="Freeform: Shape 242"/>
              <p:cNvSpPr/>
              <p:nvPr/>
            </p:nvSpPr>
            <p:spPr>
              <a:xfrm>
                <a:off x="1087514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: Shape 243"/>
              <p:cNvSpPr/>
              <p:nvPr/>
            </p:nvSpPr>
            <p:spPr>
              <a:xfrm>
                <a:off x="1566908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: Shape 244"/>
              <p:cNvSpPr/>
              <p:nvPr/>
            </p:nvSpPr>
            <p:spPr>
              <a:xfrm>
                <a:off x="2046302" y="2339979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: Shape 245"/>
              <p:cNvSpPr/>
              <p:nvPr/>
            </p:nvSpPr>
            <p:spPr>
              <a:xfrm flipV="1">
                <a:off x="1327211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 flipV="1">
                <a:off x="1806605" y="2544165"/>
                <a:ext cx="239697" cy="204186"/>
              </a:xfrm>
              <a:custGeom>
                <a:avLst/>
                <a:gdLst>
                  <a:gd name="connsiteX0" fmla="*/ 0 w 1287262"/>
                  <a:gd name="connsiteY0" fmla="*/ 1145219 h 1171852"/>
                  <a:gd name="connsiteX1" fmla="*/ 665825 w 1287262"/>
                  <a:gd name="connsiteY1" fmla="*/ 0 h 1171852"/>
                  <a:gd name="connsiteX2" fmla="*/ 1287262 w 1287262"/>
                  <a:gd name="connsiteY2" fmla="*/ 1171852 h 1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7262" h="1171852">
                    <a:moveTo>
                      <a:pt x="0" y="1145219"/>
                    </a:moveTo>
                    <a:lnTo>
                      <a:pt x="665825" y="0"/>
                    </a:lnTo>
                    <a:lnTo>
                      <a:pt x="1287262" y="117185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48" name="Straight Connector 247"/>
              <p:cNvCxnSpPr>
                <a:stCxn id="243" idx="0"/>
              </p:cNvCxnSpPr>
              <p:nvPr/>
            </p:nvCxnSpPr>
            <p:spPr>
              <a:xfrm flipH="1">
                <a:off x="876306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2285999" y="2539524"/>
                <a:ext cx="211208" cy="464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/>
            <p:cNvGrpSpPr/>
            <p:nvPr/>
          </p:nvGrpSpPr>
          <p:grpSpPr>
            <a:xfrm>
              <a:off x="3026806" y="2376777"/>
              <a:ext cx="637703" cy="151740"/>
              <a:chOff x="2926730" y="1662848"/>
              <a:chExt cx="637703" cy="15174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171603" y="1701498"/>
                <a:ext cx="92304" cy="84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>
                <a:off x="2926730" y="1739854"/>
                <a:ext cx="244873" cy="1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3295347" y="1736993"/>
                <a:ext cx="269086" cy="3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157205" y="1811725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157205" y="1662848"/>
                <a:ext cx="139484" cy="28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H="1">
                <a:off x="3292850" y="1668976"/>
                <a:ext cx="2862" cy="1456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6" name="Straight Connector 275"/>
          <p:cNvCxnSpPr/>
          <p:nvPr/>
        </p:nvCxnSpPr>
        <p:spPr>
          <a:xfrm>
            <a:off x="6549280" y="2652411"/>
            <a:ext cx="6188" cy="7466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499581" y="2652411"/>
            <a:ext cx="6188" cy="74667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8" name="Picture 2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61" y="2963893"/>
            <a:ext cx="145955" cy="145955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63" y="4006257"/>
            <a:ext cx="145955" cy="145955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02" y="2963892"/>
            <a:ext cx="145955" cy="145955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28" y="4006257"/>
            <a:ext cx="145955" cy="145955"/>
          </a:xfrm>
          <a:prstGeom prst="rect">
            <a:avLst/>
          </a:prstGeom>
        </p:spPr>
      </p:pic>
      <p:cxnSp>
        <p:nvCxnSpPr>
          <p:cNvPr id="282" name="Straight Arrow Connector 281"/>
          <p:cNvCxnSpPr/>
          <p:nvPr/>
        </p:nvCxnSpPr>
        <p:spPr>
          <a:xfrm>
            <a:off x="6555468" y="2652411"/>
            <a:ext cx="236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7494207" y="2652411"/>
            <a:ext cx="236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/>
              <p:cNvSpPr txBox="1"/>
              <p:nvPr/>
            </p:nvSpPr>
            <p:spPr>
              <a:xfrm>
                <a:off x="6693703" y="2437317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4" name="TextBox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03" y="2437317"/>
                <a:ext cx="184089" cy="184666"/>
              </a:xfrm>
              <a:prstGeom prst="rect">
                <a:avLst/>
              </a:prstGeom>
              <a:blipFill>
                <a:blip r:embed="rId15"/>
                <a:stretch>
                  <a:fillRect l="-10000" r="-333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/>
              <p:cNvSpPr txBox="1"/>
              <p:nvPr/>
            </p:nvSpPr>
            <p:spPr>
              <a:xfrm>
                <a:off x="7644397" y="2437317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97" y="2437317"/>
                <a:ext cx="187679" cy="184666"/>
              </a:xfrm>
              <a:prstGeom prst="rect">
                <a:avLst/>
              </a:prstGeom>
              <a:blipFill>
                <a:blip r:embed="rId16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/>
              <p:cNvSpPr txBox="1"/>
              <p:nvPr/>
            </p:nvSpPr>
            <p:spPr>
              <a:xfrm>
                <a:off x="6108516" y="3601466"/>
                <a:ext cx="1951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16" y="3601466"/>
                <a:ext cx="195182" cy="184666"/>
              </a:xfrm>
              <a:prstGeom prst="rect">
                <a:avLst/>
              </a:prstGeom>
              <a:blipFill>
                <a:blip r:embed="rId17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/>
              <p:cNvSpPr txBox="1"/>
              <p:nvPr/>
            </p:nvSpPr>
            <p:spPr>
              <a:xfrm>
                <a:off x="7150318" y="3607499"/>
                <a:ext cx="1987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18" y="3607499"/>
                <a:ext cx="198772" cy="184666"/>
              </a:xfrm>
              <a:prstGeom prst="rect">
                <a:avLst/>
              </a:prstGeom>
              <a:blipFill>
                <a:blip r:embed="rId18"/>
                <a:stretch>
                  <a:fillRect l="-18182" r="-303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7985202" y="3603529"/>
                <a:ext cx="1987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2" y="3603529"/>
                <a:ext cx="198772" cy="184666"/>
              </a:xfrm>
              <a:prstGeom prst="rect">
                <a:avLst/>
              </a:prstGeom>
              <a:blipFill>
                <a:blip r:embed="rId19"/>
                <a:stretch>
                  <a:fillRect l="-18182" r="-303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/>
              <p:cNvSpPr txBox="1"/>
              <p:nvPr/>
            </p:nvSpPr>
            <p:spPr>
              <a:xfrm>
                <a:off x="6693703" y="2276424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03" y="2276424"/>
                <a:ext cx="184089" cy="184666"/>
              </a:xfrm>
              <a:prstGeom prst="rect">
                <a:avLst/>
              </a:prstGeom>
              <a:blipFill>
                <a:blip r:embed="rId20"/>
                <a:stretch>
                  <a:fillRect l="-10000" t="-3226" r="-13333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Box 289"/>
              <p:cNvSpPr txBox="1"/>
              <p:nvPr/>
            </p:nvSpPr>
            <p:spPr>
              <a:xfrm>
                <a:off x="7636292" y="2272665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AU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0" name="TextBox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92" y="2272665"/>
                <a:ext cx="187679" cy="184666"/>
              </a:xfrm>
              <a:prstGeom prst="rect">
                <a:avLst/>
              </a:prstGeom>
              <a:blipFill>
                <a:blip r:embed="rId21"/>
                <a:stretch>
                  <a:fillRect l="-13333" t="-6667" r="-1000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/>
              <p:cNvSpPr txBox="1"/>
              <p:nvPr/>
            </p:nvSpPr>
            <p:spPr>
              <a:xfrm>
                <a:off x="6006022" y="2626844"/>
                <a:ext cx="188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1" name="TextBox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022" y="2626844"/>
                <a:ext cx="188770" cy="184666"/>
              </a:xfrm>
              <a:prstGeom prst="rect">
                <a:avLst/>
              </a:prstGeom>
              <a:blipFill>
                <a:blip r:embed="rId22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/>
              <p:cNvSpPr txBox="1"/>
              <p:nvPr/>
            </p:nvSpPr>
            <p:spPr>
              <a:xfrm>
                <a:off x="6985739" y="2637315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2" name="TextBox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739" y="2637315"/>
                <a:ext cx="192360" cy="184666"/>
              </a:xfrm>
              <a:prstGeom prst="rect">
                <a:avLst/>
              </a:prstGeom>
              <a:blipFill>
                <a:blip r:embed="rId8"/>
                <a:stretch>
                  <a:fillRect l="-21875" r="-3125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/>
              <p:cNvSpPr txBox="1"/>
              <p:nvPr/>
            </p:nvSpPr>
            <p:spPr>
              <a:xfrm>
                <a:off x="7934852" y="2660952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52" y="2660952"/>
                <a:ext cx="192360" cy="184666"/>
              </a:xfrm>
              <a:prstGeom prst="rect">
                <a:avLst/>
              </a:prstGeom>
              <a:blipFill>
                <a:blip r:embed="rId23"/>
                <a:stretch>
                  <a:fillRect l="-22581" r="-645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/>
              <p:cNvSpPr txBox="1"/>
              <p:nvPr/>
            </p:nvSpPr>
            <p:spPr>
              <a:xfrm>
                <a:off x="6021669" y="3188574"/>
                <a:ext cx="1705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69" y="3188574"/>
                <a:ext cx="170560" cy="184666"/>
              </a:xfrm>
              <a:prstGeom prst="rect">
                <a:avLst/>
              </a:prstGeom>
              <a:blipFill>
                <a:blip r:embed="rId24"/>
                <a:stretch>
                  <a:fillRect l="-14286" r="-3571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/>
              <p:cNvSpPr txBox="1"/>
              <p:nvPr/>
            </p:nvSpPr>
            <p:spPr>
              <a:xfrm>
                <a:off x="6978348" y="3207586"/>
                <a:ext cx="1741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5" name="TextBox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48" y="3207586"/>
                <a:ext cx="174150" cy="184666"/>
              </a:xfrm>
              <a:prstGeom prst="rect">
                <a:avLst/>
              </a:prstGeom>
              <a:blipFill>
                <a:blip r:embed="rId25"/>
                <a:stretch>
                  <a:fillRect l="-14286" r="-714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/>
              <p:cNvSpPr txBox="1"/>
              <p:nvPr/>
            </p:nvSpPr>
            <p:spPr>
              <a:xfrm>
                <a:off x="7929223" y="3215518"/>
                <a:ext cx="1741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23" y="3215518"/>
                <a:ext cx="174150" cy="184666"/>
              </a:xfrm>
              <a:prstGeom prst="rect">
                <a:avLst/>
              </a:prstGeom>
              <a:blipFill>
                <a:blip r:embed="rId26"/>
                <a:stretch>
                  <a:fillRect l="-14286" r="-7143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/>
              <p:cNvSpPr txBox="1"/>
              <p:nvPr/>
            </p:nvSpPr>
            <p:spPr>
              <a:xfrm>
                <a:off x="6597579" y="3060916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79" y="3060916"/>
                <a:ext cx="232051" cy="184666"/>
              </a:xfrm>
              <a:prstGeom prst="rect">
                <a:avLst/>
              </a:prstGeom>
              <a:blipFill>
                <a:blip r:embed="rId27"/>
                <a:stretch>
                  <a:fillRect l="-7895" r="-263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/>
              <p:cNvSpPr txBox="1"/>
              <p:nvPr/>
            </p:nvSpPr>
            <p:spPr>
              <a:xfrm>
                <a:off x="7562440" y="3080783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440" y="3080783"/>
                <a:ext cx="235642" cy="184666"/>
              </a:xfrm>
              <a:prstGeom prst="rect">
                <a:avLst/>
              </a:prstGeom>
              <a:blipFill>
                <a:blip r:embed="rId28"/>
                <a:stretch>
                  <a:fillRect l="-10526" r="-5263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Oval 310"/>
          <p:cNvSpPr/>
          <p:nvPr/>
        </p:nvSpPr>
        <p:spPr>
          <a:xfrm>
            <a:off x="4148736" y="1449914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2230031" y="1656676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4146155" y="1685114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815278" y="1436841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1822944" y="1669556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2769055" y="1671409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2761662" y="1425499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2246864" y="1436841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3182558" y="1680857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3189655" y="1436461"/>
            <a:ext cx="59165" cy="58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3717753" y="1448135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3729360" y="1692056"/>
            <a:ext cx="59165" cy="58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/>
              <p:cNvSpPr txBox="1"/>
              <p:nvPr/>
            </p:nvSpPr>
            <p:spPr>
              <a:xfrm>
                <a:off x="2667691" y="634399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91" y="634399"/>
                <a:ext cx="184089" cy="184666"/>
              </a:xfrm>
              <a:prstGeom prst="rect">
                <a:avLst/>
              </a:prstGeom>
              <a:blipFill>
                <a:blip r:embed="rId29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3613288" y="648292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AU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88" y="648292"/>
                <a:ext cx="184089" cy="184666"/>
              </a:xfrm>
              <a:prstGeom prst="rect">
                <a:avLst/>
              </a:prstGeom>
              <a:blipFill>
                <a:blip r:embed="rId30"/>
                <a:stretch>
                  <a:fillRect l="-20000" r="-3333" b="-96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 rot="16200000">
            <a:off x="1954216" y="3612912"/>
            <a:ext cx="2544595" cy="749965"/>
            <a:chOff x="1740108" y="2158220"/>
            <a:chExt cx="2544595" cy="749965"/>
          </a:xfrm>
        </p:grpSpPr>
        <p:grpSp>
          <p:nvGrpSpPr>
            <p:cNvPr id="3" name="Group 2"/>
            <p:cNvGrpSpPr/>
            <p:nvPr/>
          </p:nvGrpSpPr>
          <p:grpSpPr>
            <a:xfrm>
              <a:off x="1740108" y="2313959"/>
              <a:ext cx="2544595" cy="594226"/>
              <a:chOff x="2911773" y="1999987"/>
              <a:chExt cx="2544595" cy="594226"/>
            </a:xfrm>
          </p:grpSpPr>
          <p:grpSp>
            <p:nvGrpSpPr>
              <p:cNvPr id="143" name="Group 142"/>
              <p:cNvGrpSpPr/>
              <p:nvPr/>
            </p:nvGrpSpPr>
            <p:grpSpPr>
              <a:xfrm flipH="1">
                <a:off x="4199680" y="2382471"/>
                <a:ext cx="402712" cy="151740"/>
                <a:chOff x="3032119" y="1662848"/>
                <a:chExt cx="402712" cy="15174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3171603" y="1701498"/>
                  <a:ext cx="92304" cy="8414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032119" y="1738717"/>
                  <a:ext cx="139484" cy="2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3295347" y="1736993"/>
                  <a:ext cx="139484" cy="2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157205" y="1811725"/>
                  <a:ext cx="139484" cy="2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157205" y="1662848"/>
                  <a:ext cx="139484" cy="2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H="1">
                  <a:off x="3292850" y="1668976"/>
                  <a:ext cx="2862" cy="145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Rectangle 108"/>
              <p:cNvSpPr/>
              <p:nvPr/>
            </p:nvSpPr>
            <p:spPr>
              <a:xfrm>
                <a:off x="4585192" y="2085509"/>
                <a:ext cx="541538" cy="4793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123026" y="2116890"/>
                <a:ext cx="221925" cy="180712"/>
                <a:chOff x="876306" y="2339979"/>
                <a:chExt cx="1620901" cy="408372"/>
              </a:xfrm>
            </p:grpSpPr>
            <p:sp>
              <p:nvSpPr>
                <p:cNvPr id="111" name="Freeform: Shape 110"/>
                <p:cNvSpPr/>
                <p:nvPr/>
              </p:nvSpPr>
              <p:spPr>
                <a:xfrm>
                  <a:off x="1087514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Freeform: Shape 111"/>
                <p:cNvSpPr/>
                <p:nvPr/>
              </p:nvSpPr>
              <p:spPr>
                <a:xfrm>
                  <a:off x="1566908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Freeform: Shape 112"/>
                <p:cNvSpPr/>
                <p:nvPr/>
              </p:nvSpPr>
              <p:spPr>
                <a:xfrm>
                  <a:off x="2046302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Freeform: Shape 113"/>
                <p:cNvSpPr/>
                <p:nvPr/>
              </p:nvSpPr>
              <p:spPr>
                <a:xfrm flipV="1">
                  <a:off x="1327211" y="2544165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Freeform: Shape 114"/>
                <p:cNvSpPr/>
                <p:nvPr/>
              </p:nvSpPr>
              <p:spPr>
                <a:xfrm flipV="1">
                  <a:off x="1806605" y="2544165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1" idx="0"/>
                </p:cNvCxnSpPr>
                <p:nvPr/>
              </p:nvCxnSpPr>
              <p:spPr>
                <a:xfrm flipH="1">
                  <a:off x="876306" y="2539524"/>
                  <a:ext cx="211208" cy="464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>
                  <a:off x="2285999" y="2539524"/>
                  <a:ext cx="211208" cy="464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ectangle 125"/>
              <p:cNvSpPr/>
              <p:nvPr/>
            </p:nvSpPr>
            <p:spPr>
              <a:xfrm>
                <a:off x="5341246" y="1999987"/>
                <a:ext cx="115122" cy="581169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 flipH="1">
                <a:off x="5125979" y="2361601"/>
                <a:ext cx="212801" cy="151740"/>
                <a:chOff x="3120898" y="1662848"/>
                <a:chExt cx="212801" cy="15174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171603" y="1701498"/>
                  <a:ext cx="92304" cy="8414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3120898" y="1741579"/>
                  <a:ext cx="50705" cy="19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3295347" y="1735856"/>
                  <a:ext cx="38352" cy="1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157205" y="1811725"/>
                  <a:ext cx="139484" cy="2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3157205" y="1662848"/>
                  <a:ext cx="139484" cy="2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3292850" y="1668976"/>
                  <a:ext cx="2862" cy="145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4213174" y="2145577"/>
                <a:ext cx="375724" cy="180712"/>
                <a:chOff x="876306" y="2339979"/>
                <a:chExt cx="1620901" cy="408372"/>
              </a:xfrm>
            </p:grpSpPr>
            <p:sp>
              <p:nvSpPr>
                <p:cNvPr id="135" name="Freeform: Shape 134"/>
                <p:cNvSpPr/>
                <p:nvPr/>
              </p:nvSpPr>
              <p:spPr>
                <a:xfrm>
                  <a:off x="1087514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Freeform: Shape 135"/>
                <p:cNvSpPr/>
                <p:nvPr/>
              </p:nvSpPr>
              <p:spPr>
                <a:xfrm>
                  <a:off x="1566908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Freeform: Shape 136"/>
                <p:cNvSpPr/>
                <p:nvPr/>
              </p:nvSpPr>
              <p:spPr>
                <a:xfrm>
                  <a:off x="2046302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: Shape 137"/>
                <p:cNvSpPr/>
                <p:nvPr/>
              </p:nvSpPr>
              <p:spPr>
                <a:xfrm flipV="1">
                  <a:off x="1327211" y="2544165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Freeform: Shape 138"/>
                <p:cNvSpPr/>
                <p:nvPr/>
              </p:nvSpPr>
              <p:spPr>
                <a:xfrm flipV="1">
                  <a:off x="1806605" y="2544165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40" name="Straight Connector 139"/>
                <p:cNvCxnSpPr>
                  <a:stCxn id="135" idx="0"/>
                </p:cNvCxnSpPr>
                <p:nvPr/>
              </p:nvCxnSpPr>
              <p:spPr>
                <a:xfrm flipH="1">
                  <a:off x="876306" y="2539524"/>
                  <a:ext cx="211208" cy="464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2285999" y="2539524"/>
                  <a:ext cx="211208" cy="464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ectangle 141"/>
              <p:cNvSpPr/>
              <p:nvPr/>
            </p:nvSpPr>
            <p:spPr>
              <a:xfrm>
                <a:off x="3664509" y="2077623"/>
                <a:ext cx="541538" cy="4793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911773" y="2013044"/>
                <a:ext cx="115122" cy="581169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3032808" y="2129536"/>
                <a:ext cx="624574" cy="120588"/>
                <a:chOff x="876306" y="2339979"/>
                <a:chExt cx="1620901" cy="408372"/>
              </a:xfrm>
            </p:grpSpPr>
            <p:sp>
              <p:nvSpPr>
                <p:cNvPr id="152" name="Freeform: Shape 151"/>
                <p:cNvSpPr/>
                <p:nvPr/>
              </p:nvSpPr>
              <p:spPr>
                <a:xfrm>
                  <a:off x="1087514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Freeform: Shape 152"/>
                <p:cNvSpPr/>
                <p:nvPr/>
              </p:nvSpPr>
              <p:spPr>
                <a:xfrm>
                  <a:off x="1566908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: Shape 153"/>
                <p:cNvSpPr/>
                <p:nvPr/>
              </p:nvSpPr>
              <p:spPr>
                <a:xfrm>
                  <a:off x="2046302" y="2339979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Freeform: Shape 154"/>
                <p:cNvSpPr/>
                <p:nvPr/>
              </p:nvSpPr>
              <p:spPr>
                <a:xfrm flipV="1">
                  <a:off x="1327211" y="2544165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Freeform: Shape 155"/>
                <p:cNvSpPr/>
                <p:nvPr/>
              </p:nvSpPr>
              <p:spPr>
                <a:xfrm flipV="1">
                  <a:off x="1806605" y="2544165"/>
                  <a:ext cx="239697" cy="204186"/>
                </a:xfrm>
                <a:custGeom>
                  <a:avLst/>
                  <a:gdLst>
                    <a:gd name="connsiteX0" fmla="*/ 0 w 1287262"/>
                    <a:gd name="connsiteY0" fmla="*/ 1145219 h 1171852"/>
                    <a:gd name="connsiteX1" fmla="*/ 665825 w 1287262"/>
                    <a:gd name="connsiteY1" fmla="*/ 0 h 1171852"/>
                    <a:gd name="connsiteX2" fmla="*/ 1287262 w 1287262"/>
                    <a:gd name="connsiteY2" fmla="*/ 1171852 h 11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7262" h="1171852">
                      <a:moveTo>
                        <a:pt x="0" y="1145219"/>
                      </a:moveTo>
                      <a:lnTo>
                        <a:pt x="665825" y="0"/>
                      </a:lnTo>
                      <a:lnTo>
                        <a:pt x="1287262" y="1171852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57" name="Straight Connector 156"/>
                <p:cNvCxnSpPr>
                  <a:stCxn id="152" idx="0"/>
                </p:cNvCxnSpPr>
                <p:nvPr/>
              </p:nvCxnSpPr>
              <p:spPr>
                <a:xfrm flipH="1">
                  <a:off x="876306" y="2539524"/>
                  <a:ext cx="211208" cy="464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2285999" y="2539524"/>
                  <a:ext cx="211208" cy="464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3026806" y="2376777"/>
                <a:ext cx="637703" cy="151740"/>
                <a:chOff x="2926730" y="1662848"/>
                <a:chExt cx="637703" cy="15174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3171603" y="1701498"/>
                  <a:ext cx="92304" cy="8414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926730" y="1739854"/>
                  <a:ext cx="244873" cy="17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3295347" y="1736993"/>
                  <a:ext cx="269086" cy="37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3157205" y="1811725"/>
                  <a:ext cx="139484" cy="2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3157205" y="1662848"/>
                  <a:ext cx="139484" cy="28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3292850" y="1668976"/>
                  <a:ext cx="2862" cy="145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193" y="2568268"/>
              <a:ext cx="145955" cy="145955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9158" y="2568268"/>
              <a:ext cx="145955" cy="1459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/>
                <p:cNvSpPr txBox="1"/>
                <p:nvPr/>
              </p:nvSpPr>
              <p:spPr>
                <a:xfrm rot="5400000">
                  <a:off x="2076445" y="2163478"/>
                  <a:ext cx="19518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AU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76445" y="2163478"/>
                  <a:ext cx="195182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3125" b="-1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/>
                <p:cNvSpPr txBox="1"/>
                <p:nvPr/>
              </p:nvSpPr>
              <p:spPr>
                <a:xfrm rot="5699466">
                  <a:off x="3118248" y="2169510"/>
                  <a:ext cx="19877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AU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99466">
                  <a:off x="3118248" y="2169510"/>
                  <a:ext cx="198772" cy="184666"/>
                </a:xfrm>
                <a:prstGeom prst="rect">
                  <a:avLst/>
                </a:prstGeom>
                <a:blipFill>
                  <a:blip r:embed="rId31"/>
                  <a:stretch>
                    <a:fillRect l="-16667" b="-88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/>
                <p:cNvSpPr txBox="1"/>
                <p:nvPr/>
              </p:nvSpPr>
              <p:spPr>
                <a:xfrm rot="5400000">
                  <a:off x="3953132" y="2165540"/>
                  <a:ext cx="19877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AU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3132" y="2165540"/>
                  <a:ext cx="198772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18750" r="-6250" b="-96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Oval 299"/>
            <p:cNvSpPr/>
            <p:nvPr/>
          </p:nvSpPr>
          <p:spPr>
            <a:xfrm>
              <a:off x="2465325" y="2476519"/>
              <a:ext cx="59165" cy="5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1831560" y="2471353"/>
              <a:ext cx="59165" cy="58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2458045" y="2738606"/>
              <a:ext cx="59165" cy="5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4162036" y="2489553"/>
              <a:ext cx="59165" cy="5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3385327" y="2748017"/>
              <a:ext cx="59165" cy="5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3387650" y="2518702"/>
              <a:ext cx="59165" cy="5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1823081" y="2734997"/>
              <a:ext cx="59165" cy="58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909173" y="2493857"/>
              <a:ext cx="59165" cy="58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3913577" y="2722789"/>
              <a:ext cx="59165" cy="58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2998432" y="2526193"/>
              <a:ext cx="59165" cy="58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3010491" y="2735745"/>
              <a:ext cx="59165" cy="58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158589" y="2727147"/>
              <a:ext cx="59165" cy="5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TextBox 325"/>
                <p:cNvSpPr txBox="1"/>
                <p:nvPr/>
              </p:nvSpPr>
              <p:spPr>
                <a:xfrm rot="5400000">
                  <a:off x="2796100" y="2659009"/>
                  <a:ext cx="23205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AU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26" name="TextBox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796100" y="2659009"/>
                  <a:ext cx="232051" cy="184666"/>
                </a:xfrm>
                <a:prstGeom prst="rect">
                  <a:avLst/>
                </a:prstGeom>
                <a:blipFill>
                  <a:blip r:embed="rId32"/>
                  <a:stretch>
                    <a:fillRect l="-7895" r="-2632" b="-96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TextBox 326"/>
                <p:cNvSpPr txBox="1"/>
                <p:nvPr/>
              </p:nvSpPr>
              <p:spPr>
                <a:xfrm rot="5400000">
                  <a:off x="3707408" y="2672561"/>
                  <a:ext cx="23564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0" lang="en-AU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AU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07408" y="2672561"/>
                  <a:ext cx="235642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10256" r="-2564" b="-1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851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18" y="2436464"/>
            <a:ext cx="2697459" cy="289205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5400000">
            <a:off x="-31215" y="3432070"/>
            <a:ext cx="2879084" cy="1592758"/>
            <a:chOff x="1282357" y="1251698"/>
            <a:chExt cx="2879084" cy="1592758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357" y="1251698"/>
              <a:ext cx="2434296" cy="933104"/>
              <a:chOff x="5088925" y="4793698"/>
              <a:chExt cx="2434296" cy="93310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128038" y="5309534"/>
                <a:ext cx="2256949" cy="417268"/>
                <a:chOff x="5055527" y="4690969"/>
                <a:chExt cx="2256949" cy="417268"/>
              </a:xfrm>
            </p:grpSpPr>
            <p:pic>
              <p:nvPicPr>
                <p:cNvPr id="26" name="Picture 2" descr="http://www.cdn.sciencebuddies.org/Files/4518/7/Physics-Springs-Tutorial_Figure1_img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6592" y="4690969"/>
                  <a:ext cx="2154819" cy="417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/>
                <p:cNvSpPr/>
                <p:nvPr/>
              </p:nvSpPr>
              <p:spPr>
                <a:xfrm>
                  <a:off x="5055527" y="4801218"/>
                  <a:ext cx="185195" cy="1967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127281" y="4793873"/>
                  <a:ext cx="185195" cy="19677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 rot="16200000">
                    <a:off x="5022672" y="4859951"/>
                    <a:ext cx="59417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022672" y="4859951"/>
                    <a:ext cx="59417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 rot="16200000">
                    <a:off x="7001828" y="4859952"/>
                    <a:ext cx="58112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001828" y="4859952"/>
                    <a:ext cx="581121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Bent-Up Arrow 18"/>
            <p:cNvSpPr/>
            <p:nvPr/>
          </p:nvSpPr>
          <p:spPr>
            <a:xfrm rot="5400000">
              <a:off x="1304741" y="2313655"/>
              <a:ext cx="581121" cy="42994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8659" y="22596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21" name="Bent-Up Arrow 20"/>
            <p:cNvSpPr/>
            <p:nvPr/>
          </p:nvSpPr>
          <p:spPr>
            <a:xfrm rot="5400000">
              <a:off x="3316436" y="2271942"/>
              <a:ext cx="581121" cy="429947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1591" y="22217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72" y="2775936"/>
            <a:ext cx="2697459" cy="289205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 rot="16200000">
            <a:off x="5990358" y="3237145"/>
            <a:ext cx="2879084" cy="1592758"/>
            <a:chOff x="1282357" y="1251698"/>
            <a:chExt cx="2879084" cy="1592758"/>
          </a:xfrm>
        </p:grpSpPr>
        <p:grpSp>
          <p:nvGrpSpPr>
            <p:cNvPr id="31" name="Group 30"/>
            <p:cNvGrpSpPr/>
            <p:nvPr/>
          </p:nvGrpSpPr>
          <p:grpSpPr>
            <a:xfrm>
              <a:off x="1282357" y="1251698"/>
              <a:ext cx="2434296" cy="933104"/>
              <a:chOff x="5088925" y="4793698"/>
              <a:chExt cx="2434296" cy="9331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128038" y="5309534"/>
                <a:ext cx="2256949" cy="417268"/>
                <a:chOff x="5055527" y="4690969"/>
                <a:chExt cx="2256949" cy="417268"/>
              </a:xfrm>
            </p:grpSpPr>
            <p:pic>
              <p:nvPicPr>
                <p:cNvPr id="39" name="Picture 2" descr="http://www.cdn.sciencebuddies.org/Files/4518/7/Physics-Springs-Tutorial_Figure1_img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6592" y="4690969"/>
                  <a:ext cx="2154819" cy="417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" name="Oval 39"/>
                <p:cNvSpPr/>
                <p:nvPr/>
              </p:nvSpPr>
              <p:spPr>
                <a:xfrm>
                  <a:off x="5055527" y="4801218"/>
                  <a:ext cx="185195" cy="1967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7127281" y="4793873"/>
                  <a:ext cx="185195" cy="19677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 rot="5400000">
                    <a:off x="5022672" y="4859951"/>
                    <a:ext cx="59417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022672" y="4859951"/>
                    <a:ext cx="59417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 rot="5400000">
                    <a:off x="7001828" y="4859952"/>
                    <a:ext cx="58112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001828" y="4859952"/>
                    <a:ext cx="581121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Bent-Up Arrow 31"/>
            <p:cNvSpPr/>
            <p:nvPr/>
          </p:nvSpPr>
          <p:spPr>
            <a:xfrm rot="5400000">
              <a:off x="1304741" y="2313655"/>
              <a:ext cx="581121" cy="42994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8659" y="22596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34" name="Bent-Up Arrow 33"/>
            <p:cNvSpPr/>
            <p:nvPr/>
          </p:nvSpPr>
          <p:spPr>
            <a:xfrm rot="5400000">
              <a:off x="3316436" y="2271942"/>
              <a:ext cx="581121" cy="429947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1591" y="22217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916789" y="2151177"/>
            <a:ext cx="679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</a:t>
            </a:r>
          </a:p>
        </p:txBody>
      </p:sp>
      <p:grpSp>
        <p:nvGrpSpPr>
          <p:cNvPr id="48" name="Group 47"/>
          <p:cNvGrpSpPr/>
          <p:nvPr/>
        </p:nvGrpSpPr>
        <p:grpSpPr>
          <a:xfrm rot="10800000">
            <a:off x="11132364" y="2483377"/>
            <a:ext cx="681478" cy="874481"/>
            <a:chOff x="1651842" y="847994"/>
            <a:chExt cx="681478" cy="874481"/>
          </a:xfrm>
        </p:grpSpPr>
        <p:sp>
          <p:nvSpPr>
            <p:cNvPr id="49" name="Bent-Up Arrow 48"/>
            <p:cNvSpPr/>
            <p:nvPr/>
          </p:nvSpPr>
          <p:spPr>
            <a:xfrm rot="10800000">
              <a:off x="1752199" y="847994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5400000">
              <a:off x="1749305" y="123516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/>
                <a:t>+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893309" y="2420547"/>
            <a:ext cx="679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</a:t>
            </a:r>
          </a:p>
        </p:txBody>
      </p:sp>
      <p:grpSp>
        <p:nvGrpSpPr>
          <p:cNvPr id="52" name="Group 51"/>
          <p:cNvGrpSpPr/>
          <p:nvPr/>
        </p:nvGrpSpPr>
        <p:grpSpPr>
          <a:xfrm flipH="1">
            <a:off x="4868826" y="2927911"/>
            <a:ext cx="681478" cy="874481"/>
            <a:chOff x="1651842" y="847994"/>
            <a:chExt cx="681478" cy="874481"/>
          </a:xfrm>
        </p:grpSpPr>
        <p:sp>
          <p:nvSpPr>
            <p:cNvPr id="53" name="Bent-Up Arrow 52"/>
            <p:cNvSpPr/>
            <p:nvPr/>
          </p:nvSpPr>
          <p:spPr>
            <a:xfrm rot="10800000">
              <a:off x="1752199" y="847994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1749305" y="123516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88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31626" y="2593982"/>
            <a:ext cx="2066393" cy="2879084"/>
            <a:chOff x="6159886" y="2593982"/>
            <a:chExt cx="2066393" cy="2879084"/>
          </a:xfrm>
        </p:grpSpPr>
        <p:grpSp>
          <p:nvGrpSpPr>
            <p:cNvPr id="30" name="Group 29"/>
            <p:cNvGrpSpPr/>
            <p:nvPr/>
          </p:nvGrpSpPr>
          <p:grpSpPr>
            <a:xfrm rot="16200000">
              <a:off x="5990358" y="3237145"/>
              <a:ext cx="2879084" cy="1592758"/>
              <a:chOff x="1282357" y="1251698"/>
              <a:chExt cx="2879084" cy="159275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282357" y="1251698"/>
                <a:ext cx="2434296" cy="933104"/>
                <a:chOff x="5088925" y="4793698"/>
                <a:chExt cx="2434296" cy="93310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5128038" y="5309534"/>
                  <a:ext cx="2256949" cy="417268"/>
                  <a:chOff x="5055527" y="4690969"/>
                  <a:chExt cx="2256949" cy="417268"/>
                </a:xfrm>
              </p:grpSpPr>
              <p:pic>
                <p:nvPicPr>
                  <p:cNvPr id="39" name="Picture 2" descr="http://www.cdn.sciencebuddies.org/Files/4518/7/Physics-Springs-Tutorial_Figure1_img.jp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6592" y="4690969"/>
                    <a:ext cx="2154819" cy="417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0" name="Oval 39"/>
                  <p:cNvSpPr/>
                  <p:nvPr/>
                </p:nvSpPr>
                <p:spPr>
                  <a:xfrm>
                    <a:off x="5055527" y="4801218"/>
                    <a:ext cx="185195" cy="1967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7127281" y="4793873"/>
                    <a:ext cx="185195" cy="19677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 rot="5400000">
                      <a:off x="5022672" y="4859951"/>
                      <a:ext cx="594171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5022672" y="4859951"/>
                      <a:ext cx="594171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 rot="5400000">
                      <a:off x="7001828" y="4859952"/>
                      <a:ext cx="581121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7001828" y="4859952"/>
                      <a:ext cx="581121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Bent-Up Arrow 31"/>
              <p:cNvSpPr/>
              <p:nvPr/>
            </p:nvSpPr>
            <p:spPr>
              <a:xfrm rot="5400000">
                <a:off x="1304741" y="2313655"/>
                <a:ext cx="581121" cy="429947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748659" y="2259681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+</a:t>
                </a:r>
              </a:p>
            </p:txBody>
          </p:sp>
          <p:sp>
            <p:nvSpPr>
              <p:cNvPr id="34" name="Bent-Up Arrow 33"/>
              <p:cNvSpPr/>
              <p:nvPr/>
            </p:nvSpPr>
            <p:spPr>
              <a:xfrm rot="5400000">
                <a:off x="3316436" y="2271942"/>
                <a:ext cx="581121" cy="429947"/>
              </a:xfrm>
              <a:prstGeom prst="bent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771591" y="2221748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+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159886" y="3555624"/>
              <a:ext cx="835356" cy="1576331"/>
              <a:chOff x="5667125" y="2290731"/>
              <a:chExt cx="835356" cy="1576331"/>
            </a:xfrm>
          </p:grpSpPr>
          <p:sp>
            <p:nvSpPr>
              <p:cNvPr id="49" name="Bent-Up Arrow 48"/>
              <p:cNvSpPr/>
              <p:nvPr/>
            </p:nvSpPr>
            <p:spPr>
              <a:xfrm flipH="1">
                <a:off x="5867407" y="2671904"/>
                <a:ext cx="581121" cy="429947"/>
              </a:xfrm>
              <a:prstGeom prst="bentUpArrow">
                <a:avLst/>
              </a:prstGeom>
              <a:solidFill>
                <a:srgbClr val="01D0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6200000">
                <a:off x="5764588" y="2193268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3200" dirty="0"/>
                  <a:t>+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22992" y="3097621"/>
                <a:ext cx="67948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/>
                  <a:t>F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11948" y="2788907"/>
            <a:ext cx="1941593" cy="2879084"/>
            <a:chOff x="611948" y="2788907"/>
            <a:chExt cx="1941593" cy="2879084"/>
          </a:xfrm>
        </p:grpSpPr>
        <p:grpSp>
          <p:nvGrpSpPr>
            <p:cNvPr id="17" name="Group 16"/>
            <p:cNvGrpSpPr/>
            <p:nvPr/>
          </p:nvGrpSpPr>
          <p:grpSpPr>
            <a:xfrm rot="5400000">
              <a:off x="-31215" y="3432070"/>
              <a:ext cx="2879084" cy="1592758"/>
              <a:chOff x="1282357" y="1251698"/>
              <a:chExt cx="2879084" cy="15927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2357" y="1251698"/>
                <a:ext cx="2434296" cy="933104"/>
                <a:chOff x="5088925" y="4793698"/>
                <a:chExt cx="2434296" cy="93310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128038" y="5309534"/>
                  <a:ext cx="2256949" cy="417268"/>
                  <a:chOff x="5055527" y="4690969"/>
                  <a:chExt cx="2256949" cy="417268"/>
                </a:xfrm>
              </p:grpSpPr>
              <p:pic>
                <p:nvPicPr>
                  <p:cNvPr id="26" name="Picture 2" descr="http://www.cdn.sciencebuddies.org/Files/4518/7/Physics-Springs-Tutorial_Figure1_img.jp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6592" y="4690969"/>
                    <a:ext cx="2154819" cy="417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Oval 26"/>
                  <p:cNvSpPr/>
                  <p:nvPr/>
                </p:nvSpPr>
                <p:spPr>
                  <a:xfrm>
                    <a:off x="5055527" y="4801218"/>
                    <a:ext cx="185195" cy="1967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127281" y="4793873"/>
                    <a:ext cx="185195" cy="19677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 rot="16200000">
                      <a:off x="5022672" y="4859951"/>
                      <a:ext cx="594171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5022672" y="4859951"/>
                      <a:ext cx="594171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/>
                    <p:cNvSpPr/>
                    <p:nvPr/>
                  </p:nvSpPr>
                  <p:spPr>
                    <a:xfrm rot="16200000">
                      <a:off x="7001828" y="4859952"/>
                      <a:ext cx="581121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Rectangle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7001828" y="4859952"/>
                      <a:ext cx="581121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Bent-Up Arrow 18"/>
              <p:cNvSpPr/>
              <p:nvPr/>
            </p:nvSpPr>
            <p:spPr>
              <a:xfrm rot="5400000">
                <a:off x="1304741" y="2313655"/>
                <a:ext cx="581121" cy="429947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48659" y="2259681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+</a:t>
                </a:r>
              </a:p>
            </p:txBody>
          </p:sp>
          <p:sp>
            <p:nvSpPr>
              <p:cNvPr id="21" name="Bent-Up Arrow 20"/>
              <p:cNvSpPr/>
              <p:nvPr/>
            </p:nvSpPr>
            <p:spPr>
              <a:xfrm rot="5400000">
                <a:off x="3316436" y="2271942"/>
                <a:ext cx="581121" cy="429947"/>
              </a:xfrm>
              <a:prstGeom prst="bent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71591" y="2221748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+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826089" y="3228068"/>
              <a:ext cx="727452" cy="1651215"/>
              <a:chOff x="2187836" y="3016730"/>
              <a:chExt cx="727452" cy="165121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235799" y="3016730"/>
                <a:ext cx="67948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/>
                  <a:t>F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flipH="1">
                <a:off x="2187836" y="3793464"/>
                <a:ext cx="681478" cy="874481"/>
                <a:chOff x="1651842" y="847994"/>
                <a:chExt cx="681478" cy="874481"/>
              </a:xfrm>
            </p:grpSpPr>
            <p:sp>
              <p:nvSpPr>
                <p:cNvPr id="53" name="Bent-Up Arrow 52"/>
                <p:cNvSpPr/>
                <p:nvPr/>
              </p:nvSpPr>
              <p:spPr>
                <a:xfrm rot="10800000">
                  <a:off x="1752199" y="847994"/>
                  <a:ext cx="581121" cy="429947"/>
                </a:xfrm>
                <a:prstGeom prst="bentUpArrow">
                  <a:avLst/>
                </a:prstGeom>
                <a:solidFill>
                  <a:srgbClr val="01D0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 rot="5400000">
                  <a:off x="1749305" y="1235162"/>
                  <a:ext cx="3898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+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1397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2335659" y="6562008"/>
            <a:ext cx="5677786" cy="160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350856" y="904192"/>
            <a:ext cx="5677786" cy="160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81" y="1841451"/>
            <a:ext cx="6315739" cy="1576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83" y="4088835"/>
            <a:ext cx="6315739" cy="157649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997463" y="5500122"/>
            <a:ext cx="2457497" cy="1222200"/>
            <a:chOff x="4059883" y="3575902"/>
            <a:chExt cx="2801660" cy="174953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9883" y="3776035"/>
              <a:ext cx="2801660" cy="1379279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4720301" y="4925169"/>
              <a:ext cx="514462" cy="400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67967" y="3575902"/>
              <a:ext cx="514462" cy="4002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291848" y="1082902"/>
            <a:ext cx="1130773" cy="956086"/>
            <a:chOff x="8190444" y="5194088"/>
            <a:chExt cx="1130773" cy="956086"/>
          </a:xfrm>
        </p:grpSpPr>
        <p:sp>
          <p:nvSpPr>
            <p:cNvPr id="23" name="Bent-Up Arrow 22"/>
            <p:cNvSpPr/>
            <p:nvPr/>
          </p:nvSpPr>
          <p:spPr>
            <a:xfrm flipH="1">
              <a:off x="8740096" y="5575261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637277" y="50966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/>
                <a:t>+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90444" y="5380733"/>
              <a:ext cx="6794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fs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34457" y="5763876"/>
            <a:ext cx="6815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k1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48389" y="5798539"/>
            <a:ext cx="6431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c1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14078" y="4600531"/>
            <a:ext cx="939133" cy="646331"/>
          </a:xfrm>
          <a:prstGeom prst="rect">
            <a:avLst/>
          </a:prstGeom>
          <a:solidFill>
            <a:srgbClr val="97E9FF"/>
          </a:solidFill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m1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961003" y="3278136"/>
            <a:ext cx="2457497" cy="1222200"/>
            <a:chOff x="4059883" y="3575902"/>
            <a:chExt cx="2801660" cy="174953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9883" y="3776035"/>
              <a:ext cx="2801660" cy="1379279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4720301" y="4925169"/>
              <a:ext cx="514462" cy="400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67967" y="3575902"/>
              <a:ext cx="514462" cy="4002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61001" y="963383"/>
            <a:ext cx="2457497" cy="1222200"/>
            <a:chOff x="4059883" y="3575902"/>
            <a:chExt cx="2801660" cy="174953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9883" y="3776035"/>
              <a:ext cx="2801660" cy="1379279"/>
            </a:xfrm>
            <a:prstGeom prst="rect">
              <a:avLst/>
            </a:prstGeom>
          </p:spPr>
        </p:pic>
        <p:sp>
          <p:nvSpPr>
            <p:cNvPr id="54" name="Oval 53"/>
            <p:cNvSpPr/>
            <p:nvPr/>
          </p:nvSpPr>
          <p:spPr>
            <a:xfrm>
              <a:off x="4720301" y="4925169"/>
              <a:ext cx="514462" cy="400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667967" y="3575902"/>
              <a:ext cx="514462" cy="4002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814078" y="2414462"/>
            <a:ext cx="939133" cy="646331"/>
          </a:xfrm>
          <a:prstGeom prst="rect">
            <a:avLst/>
          </a:prstGeom>
          <a:solidFill>
            <a:srgbClr val="97E9FF"/>
          </a:solidFill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m2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56664" y="3546318"/>
            <a:ext cx="6815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k2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79714" y="3557756"/>
            <a:ext cx="6431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c2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9049" y="1282593"/>
            <a:ext cx="6815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k3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72613" y="1234190"/>
            <a:ext cx="6431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c3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398993" y="3341178"/>
            <a:ext cx="1130773" cy="956086"/>
            <a:chOff x="8190444" y="5194088"/>
            <a:chExt cx="1130773" cy="956086"/>
          </a:xfrm>
        </p:grpSpPr>
        <p:sp>
          <p:nvSpPr>
            <p:cNvPr id="62" name="Bent-Up Arrow 61"/>
            <p:cNvSpPr/>
            <p:nvPr/>
          </p:nvSpPr>
          <p:spPr>
            <a:xfrm flipH="1">
              <a:off x="8740096" y="5575261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8637277" y="50966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/>
                <a:t>+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90444" y="5380733"/>
              <a:ext cx="6794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fs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29177" y="5643661"/>
            <a:ext cx="1130773" cy="956086"/>
            <a:chOff x="8190444" y="5194088"/>
            <a:chExt cx="1130773" cy="956086"/>
          </a:xfrm>
        </p:grpSpPr>
        <p:sp>
          <p:nvSpPr>
            <p:cNvPr id="66" name="Bent-Up Arrow 65"/>
            <p:cNvSpPr/>
            <p:nvPr/>
          </p:nvSpPr>
          <p:spPr>
            <a:xfrm flipH="1">
              <a:off x="8740096" y="5575261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8637277" y="50966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/>
                <a:t>+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90444" y="5380733"/>
              <a:ext cx="6794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fs</a:t>
              </a:r>
            </a:p>
          </p:txBody>
        </p:sp>
      </p:grpSp>
      <p:sp>
        <p:nvSpPr>
          <p:cNvPr id="72" name="Bent-Up Arrow 71"/>
          <p:cNvSpPr/>
          <p:nvPr/>
        </p:nvSpPr>
        <p:spPr>
          <a:xfrm>
            <a:off x="8191271" y="4297835"/>
            <a:ext cx="869821" cy="768004"/>
          </a:xfrm>
          <a:prstGeom prst="bent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-Up Arrow 74"/>
          <p:cNvSpPr/>
          <p:nvPr/>
        </p:nvSpPr>
        <p:spPr>
          <a:xfrm>
            <a:off x="8191271" y="2066739"/>
            <a:ext cx="869821" cy="768004"/>
          </a:xfrm>
          <a:prstGeom prst="bent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444878" y="3576553"/>
            <a:ext cx="6880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F1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75551" y="1345457"/>
            <a:ext cx="6880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F2</a:t>
            </a:r>
          </a:p>
        </p:txBody>
      </p:sp>
      <p:sp>
        <p:nvSpPr>
          <p:cNvPr id="78" name="Bent-Up Arrow 77"/>
          <p:cNvSpPr/>
          <p:nvPr/>
        </p:nvSpPr>
        <p:spPr>
          <a:xfrm>
            <a:off x="9512567" y="2066739"/>
            <a:ext cx="869821" cy="768004"/>
          </a:xfrm>
          <a:prstGeom prst="bentUpArrow">
            <a:avLst/>
          </a:prstGeom>
          <a:solidFill>
            <a:srgbClr val="FF6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Bent-Up Arrow 78"/>
          <p:cNvSpPr/>
          <p:nvPr/>
        </p:nvSpPr>
        <p:spPr>
          <a:xfrm>
            <a:off x="9512567" y="4297835"/>
            <a:ext cx="869821" cy="768004"/>
          </a:xfrm>
          <a:prstGeom prst="bentUpArrow">
            <a:avLst/>
          </a:prstGeom>
          <a:solidFill>
            <a:srgbClr val="FF6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382388" y="4035506"/>
            <a:ext cx="6623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x1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0382387" y="4944166"/>
            <a:ext cx="662361" cy="658796"/>
            <a:chOff x="10382388" y="5830306"/>
            <a:chExt cx="662361" cy="658796"/>
          </a:xfrm>
        </p:grpSpPr>
        <p:sp>
          <p:nvSpPr>
            <p:cNvPr id="81" name="TextBox 80"/>
            <p:cNvSpPr txBox="1"/>
            <p:nvPr/>
          </p:nvSpPr>
          <p:spPr>
            <a:xfrm>
              <a:off x="10382388" y="5842771"/>
              <a:ext cx="66236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Cambria Math" charset="0"/>
                  <a:ea typeface="Cambria Math" charset="0"/>
                  <a:cs typeface="Cambria Math" charset="0"/>
                </a:rPr>
                <a:t>x1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10613555" y="5830306"/>
              <a:ext cx="154877" cy="1571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0459232" y="1827275"/>
            <a:ext cx="6623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ambria Math" charset="0"/>
                <a:ea typeface="Cambria Math" charset="0"/>
                <a:cs typeface="Cambria Math" charset="0"/>
              </a:rPr>
              <a:t>x2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0382387" y="2759150"/>
            <a:ext cx="662361" cy="658796"/>
            <a:chOff x="10382388" y="5830306"/>
            <a:chExt cx="662361" cy="658796"/>
          </a:xfrm>
        </p:grpSpPr>
        <p:sp>
          <p:nvSpPr>
            <p:cNvPr id="86" name="TextBox 85"/>
            <p:cNvSpPr txBox="1"/>
            <p:nvPr/>
          </p:nvSpPr>
          <p:spPr>
            <a:xfrm>
              <a:off x="10382388" y="5842771"/>
              <a:ext cx="66236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Cambria Math" charset="0"/>
                  <a:ea typeface="Cambria Math" charset="0"/>
                  <a:cs typeface="Cambria Math" charset="0"/>
                </a:rPr>
                <a:t>x2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10613555" y="5830306"/>
              <a:ext cx="154877" cy="1571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55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4" y="2199539"/>
            <a:ext cx="6315739" cy="157649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515494" y="796741"/>
            <a:ext cx="2801660" cy="1749532"/>
            <a:chOff x="3102952" y="3575902"/>
            <a:chExt cx="2801660" cy="1749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102952" y="3776034"/>
              <a:ext cx="2801660" cy="1379279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4720301" y="4925169"/>
              <a:ext cx="514462" cy="400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967" y="3575902"/>
              <a:ext cx="514462" cy="4002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5494" y="3559205"/>
            <a:ext cx="2801660" cy="1749532"/>
            <a:chOff x="4059883" y="3575902"/>
            <a:chExt cx="2801660" cy="174953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9883" y="3776035"/>
              <a:ext cx="2801660" cy="1379279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4720301" y="4925169"/>
              <a:ext cx="514462" cy="400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67967" y="3575902"/>
              <a:ext cx="514462" cy="4002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60850" y="3959470"/>
            <a:ext cx="835356" cy="1576331"/>
            <a:chOff x="5667125" y="2290731"/>
            <a:chExt cx="835356" cy="1576331"/>
          </a:xfrm>
        </p:grpSpPr>
        <p:sp>
          <p:nvSpPr>
            <p:cNvPr id="23" name="Bent-Up Arrow 22"/>
            <p:cNvSpPr/>
            <p:nvPr/>
          </p:nvSpPr>
          <p:spPr>
            <a:xfrm flipH="1">
              <a:off x="5867407" y="2671904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764588" y="219326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/>
                <a:t>+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22992" y="3097621"/>
              <a:ext cx="6794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F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35560" y="802047"/>
            <a:ext cx="835356" cy="1576331"/>
            <a:chOff x="5667125" y="2290731"/>
            <a:chExt cx="835356" cy="1576331"/>
          </a:xfrm>
        </p:grpSpPr>
        <p:sp>
          <p:nvSpPr>
            <p:cNvPr id="27" name="Bent-Up Arrow 26"/>
            <p:cNvSpPr/>
            <p:nvPr/>
          </p:nvSpPr>
          <p:spPr>
            <a:xfrm flipH="1">
              <a:off x="5867407" y="2671904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764588" y="219326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/>
                <a:t>+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22992" y="3097621"/>
              <a:ext cx="6794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24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87" y="2220804"/>
            <a:ext cx="6315739" cy="1576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864" y="3797300"/>
            <a:ext cx="2801660" cy="1379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66" y="3797300"/>
            <a:ext cx="2801660" cy="137927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87956" y="4946435"/>
            <a:ext cx="514462" cy="400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15184" y="4946434"/>
            <a:ext cx="514462" cy="400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62850" y="3597167"/>
            <a:ext cx="514462" cy="4002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97565" y="3627179"/>
            <a:ext cx="514462" cy="4002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483" y="3627179"/>
            <a:ext cx="835356" cy="1576331"/>
            <a:chOff x="5667125" y="2290731"/>
            <a:chExt cx="835356" cy="1576331"/>
          </a:xfrm>
        </p:grpSpPr>
        <p:sp>
          <p:nvSpPr>
            <p:cNvPr id="10" name="Bent-Up Arrow 9"/>
            <p:cNvSpPr/>
            <p:nvPr/>
          </p:nvSpPr>
          <p:spPr>
            <a:xfrm flipH="1">
              <a:off x="5867407" y="2671904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764588" y="219326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/>
                <a:t>+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2992" y="3097621"/>
              <a:ext cx="6794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F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8589692" y="3600248"/>
            <a:ext cx="835356" cy="1576331"/>
            <a:chOff x="5667125" y="2290731"/>
            <a:chExt cx="835356" cy="1576331"/>
          </a:xfrm>
        </p:grpSpPr>
        <p:sp>
          <p:nvSpPr>
            <p:cNvPr id="17" name="Bent-Up Arrow 16"/>
            <p:cNvSpPr/>
            <p:nvPr/>
          </p:nvSpPr>
          <p:spPr>
            <a:xfrm flipH="1">
              <a:off x="5867407" y="2671904"/>
              <a:ext cx="581121" cy="429947"/>
            </a:xfrm>
            <a:prstGeom prst="bentUpArrow">
              <a:avLst/>
            </a:prstGeom>
            <a:solidFill>
              <a:srgbClr val="01D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5764588" y="219326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/>
                <a:t>+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22992" y="3097621"/>
              <a:ext cx="6794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17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5400000">
            <a:off x="-31215" y="3432070"/>
            <a:ext cx="2879084" cy="1592758"/>
            <a:chOff x="1282357" y="1251698"/>
            <a:chExt cx="2879084" cy="1592758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357" y="1251698"/>
              <a:ext cx="2434296" cy="933104"/>
              <a:chOff x="5088925" y="4793698"/>
              <a:chExt cx="2434296" cy="93310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128038" y="5309534"/>
                <a:ext cx="2256949" cy="417268"/>
                <a:chOff x="5055527" y="4690969"/>
                <a:chExt cx="2256949" cy="417268"/>
              </a:xfrm>
            </p:grpSpPr>
            <p:pic>
              <p:nvPicPr>
                <p:cNvPr id="26" name="Picture 2" descr="http://www.cdn.sciencebuddies.org/Files/4518/7/Physics-Springs-Tutorial_Figure1_img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6592" y="4690969"/>
                  <a:ext cx="2154819" cy="417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/>
                <p:cNvSpPr/>
                <p:nvPr/>
              </p:nvSpPr>
              <p:spPr>
                <a:xfrm>
                  <a:off x="5055527" y="4801218"/>
                  <a:ext cx="185195" cy="1967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127281" y="4793873"/>
                  <a:ext cx="185195" cy="19677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 rot="16200000">
                    <a:off x="5022672" y="4859951"/>
                    <a:ext cx="59417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022672" y="4859951"/>
                    <a:ext cx="594171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 rot="16200000">
                    <a:off x="7001828" y="4859952"/>
                    <a:ext cx="58112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001828" y="4859952"/>
                    <a:ext cx="58112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Bent-Up Arrow 18"/>
            <p:cNvSpPr/>
            <p:nvPr/>
          </p:nvSpPr>
          <p:spPr>
            <a:xfrm rot="5400000">
              <a:off x="1304741" y="2313655"/>
              <a:ext cx="581121" cy="42994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8659" y="22596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21" name="Bent-Up Arrow 20"/>
            <p:cNvSpPr/>
            <p:nvPr/>
          </p:nvSpPr>
          <p:spPr>
            <a:xfrm rot="5400000">
              <a:off x="3316436" y="2271942"/>
              <a:ext cx="581121" cy="429947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1591" y="22217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rot="16200000">
            <a:off x="5990358" y="3237145"/>
            <a:ext cx="2879084" cy="1592758"/>
            <a:chOff x="1282357" y="1251698"/>
            <a:chExt cx="2879084" cy="1592758"/>
          </a:xfrm>
        </p:grpSpPr>
        <p:grpSp>
          <p:nvGrpSpPr>
            <p:cNvPr id="31" name="Group 30"/>
            <p:cNvGrpSpPr/>
            <p:nvPr/>
          </p:nvGrpSpPr>
          <p:grpSpPr>
            <a:xfrm>
              <a:off x="1282357" y="1251698"/>
              <a:ext cx="2434296" cy="933104"/>
              <a:chOff x="5088925" y="4793698"/>
              <a:chExt cx="2434296" cy="9331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128038" y="5309534"/>
                <a:ext cx="2256949" cy="417268"/>
                <a:chOff x="5055527" y="4690969"/>
                <a:chExt cx="2256949" cy="417268"/>
              </a:xfrm>
            </p:grpSpPr>
            <p:pic>
              <p:nvPicPr>
                <p:cNvPr id="39" name="Picture 2" descr="http://www.cdn.sciencebuddies.org/Files/4518/7/Physics-Springs-Tutorial_Figure1_img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6592" y="4690969"/>
                  <a:ext cx="2154819" cy="417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" name="Oval 39"/>
                <p:cNvSpPr/>
                <p:nvPr/>
              </p:nvSpPr>
              <p:spPr>
                <a:xfrm>
                  <a:off x="5055527" y="4801218"/>
                  <a:ext cx="185195" cy="1967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7127281" y="4793873"/>
                  <a:ext cx="185195" cy="19677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 rot="5400000">
                    <a:off x="5022672" y="4859951"/>
                    <a:ext cx="59417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022672" y="4859951"/>
                    <a:ext cx="594171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 rot="5400000">
                    <a:off x="7001828" y="4859952"/>
                    <a:ext cx="58112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001828" y="4859952"/>
                    <a:ext cx="58112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Bent-Up Arrow 31"/>
            <p:cNvSpPr/>
            <p:nvPr/>
          </p:nvSpPr>
          <p:spPr>
            <a:xfrm rot="5400000">
              <a:off x="1304741" y="2313655"/>
              <a:ext cx="581121" cy="42994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8659" y="22596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34" name="Bent-Up Arrow 33"/>
            <p:cNvSpPr/>
            <p:nvPr/>
          </p:nvSpPr>
          <p:spPr>
            <a:xfrm rot="5400000">
              <a:off x="3316436" y="2271942"/>
              <a:ext cx="581121" cy="429947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1591" y="22217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89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dn.sciencebuddies.org/Files/4518/7/Physics-Springs-Tutorial_Figure1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256" y="882670"/>
            <a:ext cx="1390892" cy="4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2503733" y="2427188"/>
            <a:ext cx="1175115" cy="417268"/>
            <a:chOff x="8888390" y="2454006"/>
            <a:chExt cx="1175115" cy="417268"/>
          </a:xfrm>
        </p:grpSpPr>
        <p:pic>
          <p:nvPicPr>
            <p:cNvPr id="13" name="Picture 2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988" y="2454006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8888390" y="2537437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78310" y="2537437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652754" y="1965523"/>
                <a:ext cx="581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754" y="1965523"/>
                <a:ext cx="58112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562672" y="1969669"/>
                <a:ext cx="581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672" y="1969669"/>
                <a:ext cx="58112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27333" y="3868108"/>
            <a:ext cx="4315314" cy="417268"/>
            <a:chOff x="5339674" y="3399792"/>
            <a:chExt cx="4315314" cy="417268"/>
          </a:xfrm>
        </p:grpSpPr>
        <p:pic>
          <p:nvPicPr>
            <p:cNvPr id="16" name="Picture 2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674" y="3399792"/>
              <a:ext cx="4315314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5499223" y="3521905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469793" y="3510041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69893" y="119417"/>
            <a:ext cx="2945337" cy="1526505"/>
            <a:chOff x="1216104" y="1317951"/>
            <a:chExt cx="2945337" cy="1526505"/>
          </a:xfrm>
        </p:grpSpPr>
        <p:grpSp>
          <p:nvGrpSpPr>
            <p:cNvPr id="7" name="Group 6"/>
            <p:cNvGrpSpPr/>
            <p:nvPr/>
          </p:nvGrpSpPr>
          <p:grpSpPr>
            <a:xfrm>
              <a:off x="1216104" y="1317951"/>
              <a:ext cx="2560277" cy="866851"/>
              <a:chOff x="5022672" y="4859951"/>
              <a:chExt cx="2560277" cy="86685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128038" y="5309534"/>
                <a:ext cx="2256949" cy="417268"/>
                <a:chOff x="5055527" y="4690969"/>
                <a:chExt cx="2256949" cy="417268"/>
              </a:xfrm>
            </p:grpSpPr>
            <p:pic>
              <p:nvPicPr>
                <p:cNvPr id="12" name="Picture 2" descr="http://www.cdn.sciencebuddies.org/Files/4518/7/Physics-Springs-Tutorial_Figure1_img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6592" y="4690969"/>
                  <a:ext cx="2154819" cy="417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5055527" y="4801218"/>
                  <a:ext cx="185195" cy="1967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7127281" y="4793873"/>
                  <a:ext cx="185195" cy="19677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5022672" y="4859951"/>
                    <a:ext cx="59417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672" y="4859951"/>
                    <a:ext cx="594171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7001828" y="4859952"/>
                    <a:ext cx="58112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1828" y="4859952"/>
                    <a:ext cx="58112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Bent-Up Arrow 7"/>
            <p:cNvSpPr/>
            <p:nvPr/>
          </p:nvSpPr>
          <p:spPr>
            <a:xfrm rot="5400000">
              <a:off x="1304741" y="2313655"/>
              <a:ext cx="581121" cy="42994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659" y="22596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22" name="Bent-Up Arrow 21"/>
            <p:cNvSpPr/>
            <p:nvPr/>
          </p:nvSpPr>
          <p:spPr>
            <a:xfrm rot="5400000">
              <a:off x="3316436" y="2271942"/>
              <a:ext cx="581121" cy="429947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1591" y="22217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39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57093" y="2057345"/>
            <a:ext cx="1175115" cy="417268"/>
            <a:chOff x="8888390" y="2454006"/>
            <a:chExt cx="1175115" cy="417268"/>
          </a:xfrm>
        </p:grpSpPr>
        <p:pic>
          <p:nvPicPr>
            <p:cNvPr id="13" name="Picture 2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988" y="2454006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8888390" y="2537437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78310" y="2537437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6532" y="5151752"/>
                <a:ext cx="1887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32" y="5151752"/>
                <a:ext cx="1887953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44737" b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269893" y="119417"/>
            <a:ext cx="2945337" cy="1526505"/>
            <a:chOff x="1216104" y="1317951"/>
            <a:chExt cx="2945337" cy="1526505"/>
          </a:xfrm>
        </p:grpSpPr>
        <p:grpSp>
          <p:nvGrpSpPr>
            <p:cNvPr id="7" name="Group 6"/>
            <p:cNvGrpSpPr/>
            <p:nvPr/>
          </p:nvGrpSpPr>
          <p:grpSpPr>
            <a:xfrm>
              <a:off x="1216104" y="1317951"/>
              <a:ext cx="2560277" cy="866851"/>
              <a:chOff x="5022672" y="4859951"/>
              <a:chExt cx="2560277" cy="86685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128038" y="5309534"/>
                <a:ext cx="2256949" cy="417268"/>
                <a:chOff x="5055527" y="4690969"/>
                <a:chExt cx="2256949" cy="417268"/>
              </a:xfrm>
            </p:grpSpPr>
            <p:pic>
              <p:nvPicPr>
                <p:cNvPr id="12" name="Picture 2" descr="http://www.cdn.sciencebuddies.org/Files/4518/7/Physics-Springs-Tutorial_Figure1_img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6592" y="4690969"/>
                  <a:ext cx="2154819" cy="417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5055527" y="4801218"/>
                  <a:ext cx="185195" cy="19677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7127281" y="4793873"/>
                  <a:ext cx="185195" cy="19677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5022672" y="4859951"/>
                    <a:ext cx="59417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672" y="4859951"/>
                    <a:ext cx="59417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7001828" y="4859952"/>
                    <a:ext cx="58112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1828" y="4859952"/>
                    <a:ext cx="581121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Bent-Up Arrow 7"/>
            <p:cNvSpPr/>
            <p:nvPr/>
          </p:nvSpPr>
          <p:spPr>
            <a:xfrm rot="5400000">
              <a:off x="1304741" y="2313655"/>
              <a:ext cx="581121" cy="42994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659" y="22596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22" name="Bent-Up Arrow 21"/>
            <p:cNvSpPr/>
            <p:nvPr/>
          </p:nvSpPr>
          <p:spPr>
            <a:xfrm rot="5400000">
              <a:off x="3316436" y="2271942"/>
              <a:ext cx="581121" cy="429947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1591" y="22217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75259" y="2800430"/>
            <a:ext cx="1175115" cy="417268"/>
            <a:chOff x="8888390" y="2454006"/>
            <a:chExt cx="1175115" cy="417268"/>
          </a:xfrm>
        </p:grpSpPr>
        <p:pic>
          <p:nvPicPr>
            <p:cNvPr id="26" name="Picture 25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988" y="2454006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Oval 26"/>
            <p:cNvSpPr/>
            <p:nvPr/>
          </p:nvSpPr>
          <p:spPr>
            <a:xfrm>
              <a:off x="8888390" y="2537437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878310" y="2537437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44273" y="3817871"/>
            <a:ext cx="1175115" cy="417268"/>
            <a:chOff x="8888390" y="2454006"/>
            <a:chExt cx="1175115" cy="417268"/>
          </a:xfrm>
        </p:grpSpPr>
        <p:pic>
          <p:nvPicPr>
            <p:cNvPr id="30" name="Picture 29" descr="http://www.cdn.sciencebuddies.org/Files/4518/7/Physics-Springs-Tutorial_Figure1_im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988" y="2454006"/>
              <a:ext cx="977609" cy="41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Oval 30"/>
            <p:cNvSpPr/>
            <p:nvPr/>
          </p:nvSpPr>
          <p:spPr>
            <a:xfrm>
              <a:off x="8888390" y="2537437"/>
              <a:ext cx="185195" cy="19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878310" y="2537437"/>
              <a:ext cx="185195" cy="1967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474458" y="685900"/>
            <a:ext cx="0" cy="442460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36709" y="679249"/>
            <a:ext cx="0" cy="442460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59516" y="5735140"/>
            <a:ext cx="2360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COMPRESSION</a:t>
            </a:r>
          </a:p>
          <a:p>
            <a:r>
              <a:rPr lang="en-US" sz="2800" dirty="0"/>
              <a:t>(+ deflection)</a:t>
            </a:r>
          </a:p>
        </p:txBody>
      </p:sp>
    </p:spTree>
    <p:extLst>
      <p:ext uri="{BB962C8B-B14F-4D97-AF65-F5344CB8AC3E}">
        <p14:creationId xmlns:p14="http://schemas.microsoft.com/office/powerpoint/2010/main" val="264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619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34</cp:revision>
  <dcterms:created xsi:type="dcterms:W3CDTF">2016-03-25T00:02:45Z</dcterms:created>
  <dcterms:modified xsi:type="dcterms:W3CDTF">2017-06-14T13:49:52Z</dcterms:modified>
</cp:coreProperties>
</file>