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905" r:id="rId3"/>
    <p:sldId id="258" r:id="rId4"/>
    <p:sldId id="907" r:id="rId5"/>
    <p:sldId id="908" r:id="rId6"/>
    <p:sldId id="909" r:id="rId7"/>
    <p:sldId id="910" r:id="rId8"/>
    <p:sldId id="911" r:id="rId9"/>
    <p:sldId id="912" r:id="rId10"/>
    <p:sldId id="261" r:id="rId11"/>
    <p:sldId id="913" r:id="rId12"/>
    <p:sldId id="914" r:id="rId13"/>
    <p:sldId id="930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3" r:id="rId22"/>
    <p:sldId id="922" r:id="rId23"/>
    <p:sldId id="924" r:id="rId24"/>
    <p:sldId id="925" r:id="rId25"/>
    <p:sldId id="927" r:id="rId26"/>
    <p:sldId id="928" r:id="rId27"/>
    <p:sldId id="929" r:id="rId28"/>
    <p:sldId id="259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AE3"/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65678" autoAdjust="0"/>
  </p:normalViewPr>
  <p:slideViewPr>
    <p:cSldViewPr snapToGrid="0">
      <p:cViewPr varScale="1">
        <p:scale>
          <a:sx n="118" d="100"/>
          <a:sy n="11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B0AEA-BC76-4D2C-96C1-89F1DBD96CB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F61F-BF2B-4476-82F7-E4A1333C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1F61F-BF2B-4476-82F7-E4A1333CB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6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1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63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913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03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54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28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893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1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5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503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4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765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899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082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760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321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15408243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15408243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61883c56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61883c56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81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11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30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2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 hasCustomPrompt="1"/>
          </p:nvPr>
        </p:nvSpPr>
        <p:spPr>
          <a:xfrm>
            <a:off x="2417000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2"/>
          </p:nvPr>
        </p:nvSpPr>
        <p:spPr>
          <a:xfrm>
            <a:off x="1662600" y="2510133"/>
            <a:ext cx="26660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651200" y="2848900"/>
            <a:ext cx="268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3" hasCustomPrompt="1"/>
          </p:nvPr>
        </p:nvSpPr>
        <p:spPr>
          <a:xfrm>
            <a:off x="5516819" y="2004451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4"/>
          </p:nvPr>
        </p:nvSpPr>
        <p:spPr>
          <a:xfrm>
            <a:off x="4776451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4864451" y="2848900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6" hasCustomPrompt="1"/>
          </p:nvPr>
        </p:nvSpPr>
        <p:spPr>
          <a:xfrm>
            <a:off x="8606029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7"/>
          </p:nvPr>
        </p:nvSpPr>
        <p:spPr>
          <a:xfrm>
            <a:off x="7840229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7928229" y="28489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9" hasCustomPrompt="1"/>
          </p:nvPr>
        </p:nvSpPr>
        <p:spPr>
          <a:xfrm>
            <a:off x="2417000" y="4062284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 idx="13"/>
          </p:nvPr>
        </p:nvSpPr>
        <p:spPr>
          <a:xfrm>
            <a:off x="1651200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4"/>
          </p:nvPr>
        </p:nvSpPr>
        <p:spPr>
          <a:xfrm>
            <a:off x="1739200" y="4906719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5" hasCustomPrompt="1"/>
          </p:nvPr>
        </p:nvSpPr>
        <p:spPr>
          <a:xfrm>
            <a:off x="5542251" y="4062300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 idx="16"/>
          </p:nvPr>
        </p:nvSpPr>
        <p:spPr>
          <a:xfrm>
            <a:off x="4759496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7"/>
          </p:nvPr>
        </p:nvSpPr>
        <p:spPr>
          <a:xfrm>
            <a:off x="4864451" y="4906736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8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-4870190">
            <a:off x="7116400" y="2576888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rot="-4870190">
            <a:off x="-3241067" y="-1535579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097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991978">
            <a:off x="5134323" y="1001083"/>
            <a:ext cx="8795029" cy="655526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2475446">
            <a:off x="-609171" y="555967"/>
            <a:ext cx="6639780" cy="524446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9CA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62232" y="4083635"/>
            <a:ext cx="1306073" cy="12792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1300132" y="1721435"/>
            <a:ext cx="1306073" cy="12792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929333" y="2940633"/>
            <a:ext cx="4150400" cy="1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929333" y="4765923"/>
            <a:ext cx="297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44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 + BULLET POINTS 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074200" y="1876333"/>
            <a:ext cx="8043600" cy="3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●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1219170" lvl="1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○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828754" lvl="2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■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2438339" lvl="3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●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3047924" lvl="4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○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3657509" lvl="5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■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4267093" lvl="6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●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4876678" lvl="7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 Light"/>
              <a:buChar char="○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5486263" lvl="8" indent="-3809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900"/>
              <a:buFont typeface="Lato Light"/>
              <a:buChar char="■"/>
              <a:defRPr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662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 hasCustomPrompt="1"/>
          </p:nvPr>
        </p:nvSpPr>
        <p:spPr>
          <a:xfrm>
            <a:off x="2417000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2"/>
          </p:nvPr>
        </p:nvSpPr>
        <p:spPr>
          <a:xfrm>
            <a:off x="1662600" y="2510133"/>
            <a:ext cx="26660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651200" y="2848900"/>
            <a:ext cx="268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3" hasCustomPrompt="1"/>
          </p:nvPr>
        </p:nvSpPr>
        <p:spPr>
          <a:xfrm>
            <a:off x="5516819" y="2004451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4"/>
          </p:nvPr>
        </p:nvSpPr>
        <p:spPr>
          <a:xfrm>
            <a:off x="4776451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4864451" y="2848900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6" hasCustomPrompt="1"/>
          </p:nvPr>
        </p:nvSpPr>
        <p:spPr>
          <a:xfrm>
            <a:off x="8606029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7"/>
          </p:nvPr>
        </p:nvSpPr>
        <p:spPr>
          <a:xfrm>
            <a:off x="7840229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7928229" y="28489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9" hasCustomPrompt="1"/>
          </p:nvPr>
        </p:nvSpPr>
        <p:spPr>
          <a:xfrm>
            <a:off x="2417000" y="4062284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 idx="13"/>
          </p:nvPr>
        </p:nvSpPr>
        <p:spPr>
          <a:xfrm>
            <a:off x="1651200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4"/>
          </p:nvPr>
        </p:nvSpPr>
        <p:spPr>
          <a:xfrm>
            <a:off x="1739200" y="4906719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5" hasCustomPrompt="1"/>
          </p:nvPr>
        </p:nvSpPr>
        <p:spPr>
          <a:xfrm>
            <a:off x="5542251" y="4062300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 idx="16"/>
          </p:nvPr>
        </p:nvSpPr>
        <p:spPr>
          <a:xfrm>
            <a:off x="4759496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7"/>
          </p:nvPr>
        </p:nvSpPr>
        <p:spPr>
          <a:xfrm>
            <a:off x="4864451" y="4906736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8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-4870190">
            <a:off x="7116400" y="2576888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rot="-4870190">
            <a:off x="-3241067" y="-1535579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2036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392600" y="725600"/>
            <a:ext cx="5406800" cy="540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280400" y="3275132"/>
            <a:ext cx="3631200" cy="1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2761000" y="2430867"/>
            <a:ext cx="66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49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972200" y="42373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748000" y="45761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2"/>
          </p:nvPr>
        </p:nvSpPr>
        <p:spPr>
          <a:xfrm>
            <a:off x="5063800" y="4237317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>
            <a:off x="4839600" y="4576085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4"/>
          </p:nvPr>
        </p:nvSpPr>
        <p:spPr>
          <a:xfrm>
            <a:off x="8157219" y="42373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5"/>
          </p:nvPr>
        </p:nvSpPr>
        <p:spPr>
          <a:xfrm>
            <a:off x="7933019" y="45761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982717">
            <a:off x="7794987" y="-2823972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7"/>
          <p:cNvSpPr/>
          <p:nvPr/>
        </p:nvSpPr>
        <p:spPr>
          <a:xfrm rot="1982717">
            <a:off x="-3760913" y="2294079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042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rot="-1982717" flipH="1">
            <a:off x="-2225313" y="-2823972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flipH="1"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27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3599812" flipH="1">
            <a:off x="8421900" y="-2450316"/>
            <a:ext cx="6640865" cy="524456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9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3822800" y="4154716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3822800" y="4604167"/>
            <a:ext cx="20644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ctrTitle" idx="2"/>
          </p:nvPr>
        </p:nvSpPr>
        <p:spPr>
          <a:xfrm>
            <a:off x="6304800" y="4154700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3"/>
          </p:nvPr>
        </p:nvSpPr>
        <p:spPr>
          <a:xfrm>
            <a:off x="6304800" y="4604167"/>
            <a:ext cx="20644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 idx="4"/>
          </p:nvPr>
        </p:nvSpPr>
        <p:spPr>
          <a:xfrm>
            <a:off x="8786800" y="4154716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5"/>
          </p:nvPr>
        </p:nvSpPr>
        <p:spPr>
          <a:xfrm>
            <a:off x="8786800" y="4604167"/>
            <a:ext cx="20644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ctrTitle" idx="7"/>
          </p:nvPr>
        </p:nvSpPr>
        <p:spPr>
          <a:xfrm>
            <a:off x="1340800" y="4154716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8"/>
          </p:nvPr>
        </p:nvSpPr>
        <p:spPr>
          <a:xfrm>
            <a:off x="1340800" y="4604167"/>
            <a:ext cx="20644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/>
          <p:nvPr/>
        </p:nvSpPr>
        <p:spPr>
          <a:xfrm rot="-9262493">
            <a:off x="-2645005" y="4744692"/>
            <a:ext cx="6639407" cy="524472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0"/>
          <p:cNvSpPr/>
          <p:nvPr/>
        </p:nvSpPr>
        <p:spPr>
          <a:xfrm>
            <a:off x="11277832" y="5578785"/>
            <a:ext cx="1306073" cy="12792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0"/>
          <p:cNvSpPr/>
          <p:nvPr/>
        </p:nvSpPr>
        <p:spPr>
          <a:xfrm rot="-9262493">
            <a:off x="9419995" y="-55908"/>
            <a:ext cx="6639407" cy="524472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03674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 rot="-9262493">
            <a:off x="-2873605" y="-55908"/>
            <a:ext cx="6639407" cy="524472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1"/>
          <p:cNvSpPr/>
          <p:nvPr/>
        </p:nvSpPr>
        <p:spPr>
          <a:xfrm>
            <a:off x="-914169" y="5578785"/>
            <a:ext cx="1306073" cy="12792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1"/>
          <p:cNvSpPr/>
          <p:nvPr/>
        </p:nvSpPr>
        <p:spPr>
          <a:xfrm rot="-9913928">
            <a:off x="9865088" y="2155024"/>
            <a:ext cx="8351987" cy="659814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8411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 rot="-9913928">
            <a:off x="-2530112" y="2155024"/>
            <a:ext cx="8351987" cy="659814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824567" y="4256188"/>
            <a:ext cx="42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8834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614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rot="-5980162">
            <a:off x="5547117" y="46900"/>
            <a:ext cx="8351672" cy="659815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573000" y="2126800"/>
            <a:ext cx="4268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573000" y="2658067"/>
            <a:ext cx="477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2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ctrTitle" idx="3"/>
          </p:nvPr>
        </p:nvSpPr>
        <p:spPr>
          <a:xfrm>
            <a:off x="1573000" y="3464700"/>
            <a:ext cx="4268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4"/>
          </p:nvPr>
        </p:nvSpPr>
        <p:spPr>
          <a:xfrm>
            <a:off x="1573000" y="3995967"/>
            <a:ext cx="477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5"/>
          </p:nvPr>
        </p:nvSpPr>
        <p:spPr>
          <a:xfrm>
            <a:off x="1573000" y="4804809"/>
            <a:ext cx="4268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6"/>
          </p:nvPr>
        </p:nvSpPr>
        <p:spPr>
          <a:xfrm>
            <a:off x="1573000" y="5336076"/>
            <a:ext cx="477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/>
          <p:nvPr/>
        </p:nvSpPr>
        <p:spPr>
          <a:xfrm rot="2700000">
            <a:off x="-1287085" y="-128398"/>
            <a:ext cx="2519640" cy="2526889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7483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7365300" y="4168032"/>
            <a:ext cx="3631200" cy="1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365300" y="2658167"/>
            <a:ext cx="480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/>
          <p:nvPr/>
        </p:nvSpPr>
        <p:spPr>
          <a:xfrm rot="-9913928">
            <a:off x="-2326912" y="-259109"/>
            <a:ext cx="8351987" cy="659814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8118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/>
          <p:nvPr/>
        </p:nvSpPr>
        <p:spPr>
          <a:xfrm rot="-4499768">
            <a:off x="8563730" y="3058765"/>
            <a:ext cx="4826621" cy="381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44484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ctrTitle"/>
          </p:nvPr>
        </p:nvSpPr>
        <p:spPr>
          <a:xfrm>
            <a:off x="1972200" y="51169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1748000" y="54557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2"/>
          </p:nvPr>
        </p:nvSpPr>
        <p:spPr>
          <a:xfrm>
            <a:off x="5063800" y="5116917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4839600" y="5455685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4"/>
          </p:nvPr>
        </p:nvSpPr>
        <p:spPr>
          <a:xfrm>
            <a:off x="8155400" y="51169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5"/>
          </p:nvPr>
        </p:nvSpPr>
        <p:spPr>
          <a:xfrm>
            <a:off x="7931200" y="54557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 idx="7"/>
          </p:nvPr>
        </p:nvSpPr>
        <p:spPr>
          <a:xfrm>
            <a:off x="1972200" y="28406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8"/>
          </p:nvPr>
        </p:nvSpPr>
        <p:spPr>
          <a:xfrm>
            <a:off x="1748000" y="31794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ctrTitle" idx="9"/>
          </p:nvPr>
        </p:nvSpPr>
        <p:spPr>
          <a:xfrm>
            <a:off x="5063800" y="2840617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3"/>
          </p:nvPr>
        </p:nvSpPr>
        <p:spPr>
          <a:xfrm>
            <a:off x="4839600" y="3179385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ctrTitle" idx="14"/>
          </p:nvPr>
        </p:nvSpPr>
        <p:spPr>
          <a:xfrm>
            <a:off x="8155400" y="28406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5"/>
          </p:nvPr>
        </p:nvSpPr>
        <p:spPr>
          <a:xfrm>
            <a:off x="7931200" y="31794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649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2144883" y="4387000"/>
            <a:ext cx="30876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2144883" y="4827368"/>
            <a:ext cx="30876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ctrTitle" idx="2"/>
          </p:nvPr>
        </p:nvSpPr>
        <p:spPr>
          <a:xfrm>
            <a:off x="6959508" y="4387000"/>
            <a:ext cx="30876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6959508" y="4827351"/>
            <a:ext cx="30876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988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6">
  <p:cSld name="TITLE + DESIGN 6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4480716">
            <a:off x="-161212" y="2119897"/>
            <a:ext cx="4826968" cy="381334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/>
          <p:nvPr/>
        </p:nvSpPr>
        <p:spPr>
          <a:xfrm rot="4480716">
            <a:off x="10554221" y="3212097"/>
            <a:ext cx="4826968" cy="381334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055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 + BULLET POINTS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240633" y="3071632"/>
            <a:ext cx="3031200" cy="3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000"/>
              <a:buFont typeface="Lato"/>
              <a:buChar char="■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2"/>
          </p:nvPr>
        </p:nvSpPr>
        <p:spPr>
          <a:xfrm>
            <a:off x="6920133" y="3071632"/>
            <a:ext cx="3031200" cy="3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000"/>
              <a:buFont typeface="Lato"/>
              <a:buChar char="■"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16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chemeClr val="accent4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 rot="-9913928">
            <a:off x="-2064912" y="-81343"/>
            <a:ext cx="8351987" cy="659814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1472500" y="3558433"/>
            <a:ext cx="3187200" cy="1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1472500" y="2658167"/>
            <a:ext cx="480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262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6380400" y="1390600"/>
            <a:ext cx="45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6380400" y="2665233"/>
            <a:ext cx="4668400" cy="3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 rot="7908038">
            <a:off x="-441031" y="2090659"/>
            <a:ext cx="6640157" cy="5244184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7925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7">
  <p:cSld name="TITLE + DESIGN 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rot="10459170">
            <a:off x="702820" y="4454831"/>
            <a:ext cx="8413505" cy="66447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618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 rot="-2700000" flipH="1">
            <a:off x="-3652645" y="-3421518"/>
            <a:ext cx="9067961" cy="716208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4183600" y="2507400"/>
            <a:ext cx="3824800" cy="2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/>
          <p:nvPr/>
        </p:nvSpPr>
        <p:spPr>
          <a:xfrm rot="-1982644" flipH="1">
            <a:off x="7555505" y="732800"/>
            <a:ext cx="9068392" cy="716179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1955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 3">
  <p:cSld name="TITLE + BULLET POINTS  3">
    <p:bg>
      <p:bgPr>
        <a:solidFill>
          <a:schemeClr val="accent4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1447251" y="2009133"/>
            <a:ext cx="4508800" cy="3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3809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6235951" y="2009133"/>
            <a:ext cx="4508800" cy="3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3809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3809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900"/>
              <a:buFont typeface="Lato"/>
              <a:buChar char="■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772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40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None/>
              <a:defRPr sz="28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 Light"/>
              <a:buChar char="●"/>
              <a:defRPr sz="1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477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341351" y="447671"/>
            <a:ext cx="3850649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Breast Cancer Prediction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007234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A4FA8-ABD8-4D3B-ACF4-180259AFEFF9}"/>
              </a:ext>
            </a:extLst>
          </p:cNvPr>
          <p:cNvSpPr/>
          <p:nvPr/>
        </p:nvSpPr>
        <p:spPr>
          <a:xfrm>
            <a:off x="4824050" y="6081984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C885EC0-89EE-4696-B016-F6A888EEFA6D}"/>
              </a:ext>
            </a:extLst>
          </p:cNvPr>
          <p:cNvSpPr/>
          <p:nvPr/>
        </p:nvSpPr>
        <p:spPr>
          <a:xfrm flipH="1">
            <a:off x="6660099" y="6209822"/>
            <a:ext cx="969554" cy="369332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DA12F15-E079-4979-AA1F-030BD74F72BD}"/>
              </a:ext>
            </a:extLst>
          </p:cNvPr>
          <p:cNvSpPr/>
          <p:nvPr/>
        </p:nvSpPr>
        <p:spPr>
          <a:xfrm flipH="1">
            <a:off x="4303555" y="6172690"/>
            <a:ext cx="290024" cy="335276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D5C8480-1D24-4969-AB56-17BC388E29D4}"/>
              </a:ext>
            </a:extLst>
          </p:cNvPr>
          <p:cNvSpPr/>
          <p:nvPr/>
        </p:nvSpPr>
        <p:spPr>
          <a:xfrm>
            <a:off x="3783059" y="6331410"/>
            <a:ext cx="290025" cy="177319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3E51257-19D3-4805-96BF-53A6FC77920B}"/>
              </a:ext>
            </a:extLst>
          </p:cNvPr>
          <p:cNvSpPr/>
          <p:nvPr/>
        </p:nvSpPr>
        <p:spPr>
          <a:xfrm rot="18630388">
            <a:off x="9121783" y="3137799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86B2A4-04DE-4916-9B4A-868633C1C66C}"/>
              </a:ext>
            </a:extLst>
          </p:cNvPr>
          <p:cNvSpPr txBox="1"/>
          <p:nvPr/>
        </p:nvSpPr>
        <p:spPr>
          <a:xfrm>
            <a:off x="8948733" y="5452052"/>
            <a:ext cx="357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Debadeep Pharikal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54F9FF-88B1-49C7-A4A8-16BB02348A9D}"/>
              </a:ext>
            </a:extLst>
          </p:cNvPr>
          <p:cNvSpPr txBox="1"/>
          <p:nvPr/>
        </p:nvSpPr>
        <p:spPr>
          <a:xfrm>
            <a:off x="8948732" y="5748157"/>
            <a:ext cx="357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Bipasha Banerjee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D0ACDD-53A6-4013-BC52-B8143D6AB389}"/>
              </a:ext>
            </a:extLst>
          </p:cNvPr>
          <p:cNvSpPr txBox="1"/>
          <p:nvPr/>
        </p:nvSpPr>
        <p:spPr>
          <a:xfrm>
            <a:off x="4606574" y="954143"/>
            <a:ext cx="19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Using Data Mining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C9150-C4BF-4F77-8AC5-CB7B1297039B}"/>
              </a:ext>
            </a:extLst>
          </p:cNvPr>
          <p:cNvSpPr txBox="1"/>
          <p:nvPr/>
        </p:nvSpPr>
        <p:spPr>
          <a:xfrm>
            <a:off x="9086021" y="4117614"/>
            <a:ext cx="357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Dr. Suzan Arslantürk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08E74-4E07-4CAD-BE5C-CE6E3F31182D}"/>
              </a:ext>
            </a:extLst>
          </p:cNvPr>
          <p:cNvSpPr txBox="1"/>
          <p:nvPr/>
        </p:nvSpPr>
        <p:spPr>
          <a:xfrm>
            <a:off x="10529061" y="3871129"/>
            <a:ext cx="196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Supervised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279DC6-C183-4FC5-A6DA-8DE7FC8BC726}"/>
              </a:ext>
            </a:extLst>
          </p:cNvPr>
          <p:cNvSpPr txBox="1"/>
          <p:nvPr/>
        </p:nvSpPr>
        <p:spPr>
          <a:xfrm>
            <a:off x="9996956" y="5226736"/>
            <a:ext cx="196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Presented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</a:p>
        </p:txBody>
      </p:sp>
      <p:pic>
        <p:nvPicPr>
          <p:cNvPr id="2050" name="Picture 2" descr="hire freelancers">
            <a:extLst>
              <a:ext uri="{FF2B5EF4-FFF2-40B4-BE49-F238E27FC236}">
                <a16:creationId xmlns:a16="http://schemas.microsoft.com/office/drawing/2014/main" id="{6D34AE0C-2605-4540-AB4F-186826C2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2050298"/>
            <a:ext cx="5988262" cy="29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4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Unsupervised Learning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7E563-2EDB-467D-9CC2-BD7DADB50D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3990" y="1859840"/>
            <a:ext cx="3432810" cy="2878455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1296238" y="2161365"/>
            <a:ext cx="4883498" cy="109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Clustering: cut into 4 clusters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 Means : 2 cluster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CE4DFC-28B9-4C16-B1B4-78FC0E38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51" y="4138220"/>
            <a:ext cx="1152525" cy="600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779D8A-FCDC-43C5-A8A3-43220E076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197" y="4138220"/>
            <a:ext cx="1247775" cy="9620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7C3EEF0-F6E1-4BDC-8036-95E7DEC6B24C}"/>
              </a:ext>
            </a:extLst>
          </p:cNvPr>
          <p:cNvSpPr/>
          <p:nvPr/>
        </p:nvSpPr>
        <p:spPr>
          <a:xfrm>
            <a:off x="1359416" y="3735499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to actual diagnosis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E87829-76E7-4921-84BF-6839071B5B85}"/>
              </a:ext>
            </a:extLst>
          </p:cNvPr>
          <p:cNvSpPr/>
          <p:nvPr/>
        </p:nvSpPr>
        <p:spPr>
          <a:xfrm>
            <a:off x="4509871" y="3699700"/>
            <a:ext cx="2563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 to actual diagnosis</a:t>
            </a:r>
          </a:p>
        </p:txBody>
      </p:sp>
    </p:spTree>
    <p:extLst>
      <p:ext uri="{BB962C8B-B14F-4D97-AF65-F5344CB8AC3E}">
        <p14:creationId xmlns:p14="http://schemas.microsoft.com/office/powerpoint/2010/main" val="8640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Supervised Learning</a:t>
            </a:r>
            <a:endParaRPr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1828801" y="1907159"/>
            <a:ext cx="4883498" cy="328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Naive Bayes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 with radial kernel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Nearest Neighbor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Supervised Learning</a:t>
            </a:r>
            <a:endParaRPr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1828800" y="1786578"/>
            <a:ext cx="7368363" cy="35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8DAC4-4D3A-4EAB-A210-090DA74A93E3}"/>
              </a:ext>
            </a:extLst>
          </p:cNvPr>
          <p:cNvSpPr txBox="1"/>
          <p:nvPr/>
        </p:nvSpPr>
        <p:spPr>
          <a:xfrm>
            <a:off x="1193218" y="1476701"/>
            <a:ext cx="75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Model Parameters: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F4558-D070-44EE-9059-39EC598FD944}"/>
              </a:ext>
            </a:extLst>
          </p:cNvPr>
          <p:cNvSpPr txBox="1"/>
          <p:nvPr/>
        </p:nvSpPr>
        <p:spPr>
          <a:xfrm>
            <a:off x="1907848" y="2251949"/>
            <a:ext cx="7552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Dataset is divided into 80:20 ratio for training &amp;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Model evaluation with PCA variables Used caret </a:t>
            </a:r>
            <a:r>
              <a:rPr lang="en-US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preProcess</a:t>
            </a: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     with a 0.99 threshold.</a:t>
            </a:r>
          </a:p>
          <a:p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Keras</a:t>
            </a: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 &amp; </a:t>
            </a:r>
            <a:r>
              <a:rPr lang="en-US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Tensorflow</a:t>
            </a: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 used for Neural Network (implemented in 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95550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Naïve Bayes</a:t>
            </a:r>
            <a:endParaRPr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2140300" y="1669934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67  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4 37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D490D-4BFB-479D-AB90-45FB47D7281D}"/>
              </a:ext>
            </a:extLst>
          </p:cNvPr>
          <p:cNvSpPr/>
          <p:nvPr/>
        </p:nvSpPr>
        <p:spPr>
          <a:xfrm>
            <a:off x="1783068" y="1669934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2B46E-17DE-48E2-A78F-DBB038EA91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7947" y="1838848"/>
            <a:ext cx="4289101" cy="3267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0B57FF-C362-4B32-A8F3-C0DD5557C42C}"/>
              </a:ext>
            </a:extLst>
          </p:cNvPr>
          <p:cNvSpPr/>
          <p:nvPr/>
        </p:nvSpPr>
        <p:spPr>
          <a:xfrm>
            <a:off x="1783068" y="3390415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FB1CE5-703B-4514-833F-D7843A313CF5}"/>
              </a:ext>
            </a:extLst>
          </p:cNvPr>
          <p:cNvGrpSpPr/>
          <p:nvPr/>
        </p:nvGrpSpPr>
        <p:grpSpPr>
          <a:xfrm>
            <a:off x="2291023" y="3960800"/>
            <a:ext cx="3215473" cy="2157939"/>
            <a:chOff x="2291023" y="3960800"/>
            <a:chExt cx="3215473" cy="215793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D2C12B0-58DF-440A-9730-914FDBAFC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18" b="3977"/>
            <a:stretch/>
          </p:blipFill>
          <p:spPr>
            <a:xfrm>
              <a:off x="2291023" y="3987408"/>
              <a:ext cx="2043814" cy="21313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C11D57-91C8-44A1-9F74-7C7BF436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7972" y="3960800"/>
              <a:ext cx="1248524" cy="213133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4AA11-5DAA-4BE2-83B5-91914A93BF8C}"/>
              </a:ext>
            </a:extLst>
          </p:cNvPr>
          <p:cNvSpPr/>
          <p:nvPr/>
        </p:nvSpPr>
        <p:spPr>
          <a:xfrm>
            <a:off x="6301786" y="5290345"/>
            <a:ext cx="399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: 91.23%</a:t>
            </a:r>
          </a:p>
        </p:txBody>
      </p:sp>
    </p:spTree>
    <p:extLst>
      <p:ext uri="{BB962C8B-B14F-4D97-AF65-F5344CB8AC3E}">
        <p14:creationId xmlns:p14="http://schemas.microsoft.com/office/powerpoint/2010/main" val="3841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Logistic Regression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B57FF-C362-4B32-A8F3-C0DD5557C42C}"/>
              </a:ext>
            </a:extLst>
          </p:cNvPr>
          <p:cNvSpPr/>
          <p:nvPr/>
        </p:nvSpPr>
        <p:spPr>
          <a:xfrm>
            <a:off x="1783068" y="3390415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EAA174-FB80-476B-9264-2438BC5E4534}"/>
              </a:ext>
            </a:extLst>
          </p:cNvPr>
          <p:cNvGrpSpPr/>
          <p:nvPr/>
        </p:nvGrpSpPr>
        <p:grpSpPr>
          <a:xfrm>
            <a:off x="2291023" y="3964649"/>
            <a:ext cx="4823210" cy="2164746"/>
            <a:chOff x="2291023" y="3964649"/>
            <a:chExt cx="4823210" cy="216474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D2C12B0-58DF-440A-9730-914FDBAFC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18" b="3977"/>
            <a:stretch/>
          </p:blipFill>
          <p:spPr>
            <a:xfrm>
              <a:off x="2291023" y="3987408"/>
              <a:ext cx="2043814" cy="21313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9B14F0-49A6-4AE2-856C-D224DA985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27" r="4621"/>
            <a:stretch/>
          </p:blipFill>
          <p:spPr>
            <a:xfrm>
              <a:off x="4220308" y="4010167"/>
              <a:ext cx="1286190" cy="21085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19E0A4-0782-4A65-BB69-05952796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6498" y="3964649"/>
              <a:ext cx="1607735" cy="2164746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00D0579-7501-4C8F-A75E-B8DE4F050D87}"/>
              </a:ext>
            </a:extLst>
          </p:cNvPr>
          <p:cNvPicPr/>
          <p:nvPr/>
        </p:nvPicPr>
        <p:blipFill rotWithShape="1">
          <a:blip r:embed="rId6"/>
          <a:srcRect t="-1" b="2503"/>
          <a:stretch/>
        </p:blipFill>
        <p:spPr bwMode="auto">
          <a:xfrm>
            <a:off x="7114233" y="1326409"/>
            <a:ext cx="3214631" cy="2413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08AC7-2AB4-43D7-92A8-2E4C29D62C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312930" y="1376869"/>
            <a:ext cx="3647257" cy="23717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74AC87-DD63-4189-8094-84E073D179BC}"/>
              </a:ext>
            </a:extLst>
          </p:cNvPr>
          <p:cNvSpPr/>
          <p:nvPr/>
        </p:nvSpPr>
        <p:spPr>
          <a:xfrm>
            <a:off x="7435782" y="4785412"/>
            <a:ext cx="399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: 97.18%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Impact on results using PCA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390E4F5-EA59-4CC2-9D23-1E74A94AF603}"/>
              </a:ext>
            </a:extLst>
          </p:cNvPr>
          <p:cNvSpPr txBox="1">
            <a:spLocks/>
          </p:cNvSpPr>
          <p:nvPr/>
        </p:nvSpPr>
        <p:spPr>
          <a:xfrm>
            <a:off x="1193218" y="1326407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67  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4 42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F1DA2-3BCF-428B-A166-90B6C5A14D1F}"/>
              </a:ext>
            </a:extLst>
          </p:cNvPr>
          <p:cNvSpPr/>
          <p:nvPr/>
        </p:nvSpPr>
        <p:spPr>
          <a:xfrm>
            <a:off x="1783068" y="1322071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89269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Support Vector Machines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B57FF-C362-4B32-A8F3-C0DD5557C42C}"/>
              </a:ext>
            </a:extLst>
          </p:cNvPr>
          <p:cNvSpPr/>
          <p:nvPr/>
        </p:nvSpPr>
        <p:spPr>
          <a:xfrm>
            <a:off x="1783068" y="3904219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C12B0-58DF-440A-9730-914FDBAFC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8" b="3977"/>
          <a:stretch/>
        </p:blipFill>
        <p:spPr>
          <a:xfrm>
            <a:off x="2291023" y="4266095"/>
            <a:ext cx="2043814" cy="21313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74AC87-DD63-4189-8094-84E073D179BC}"/>
              </a:ext>
            </a:extLst>
          </p:cNvPr>
          <p:cNvSpPr/>
          <p:nvPr/>
        </p:nvSpPr>
        <p:spPr>
          <a:xfrm>
            <a:off x="5537314" y="5163803"/>
            <a:ext cx="6093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RBF (Radial Basis Function) kernel method is used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: 96.21%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390E4F5-EA59-4CC2-9D23-1E74A94AF603}"/>
              </a:ext>
            </a:extLst>
          </p:cNvPr>
          <p:cNvSpPr txBox="1">
            <a:spLocks/>
          </p:cNvSpPr>
          <p:nvPr/>
        </p:nvSpPr>
        <p:spPr>
          <a:xfrm>
            <a:off x="1193218" y="1326407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69  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2 40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F1DA2-3BCF-428B-A166-90B6C5A14D1F}"/>
              </a:ext>
            </a:extLst>
          </p:cNvPr>
          <p:cNvSpPr/>
          <p:nvPr/>
        </p:nvSpPr>
        <p:spPr>
          <a:xfrm>
            <a:off x="1783068" y="1322071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DAC293-F37E-49BC-8334-5CCABEE4639C}"/>
              </a:ext>
            </a:extLst>
          </p:cNvPr>
          <p:cNvPicPr/>
          <p:nvPr/>
        </p:nvPicPr>
        <p:blipFill rotWithShape="1">
          <a:blip r:embed="rId4"/>
          <a:srcRect b="2293"/>
          <a:stretch/>
        </p:blipFill>
        <p:spPr bwMode="auto">
          <a:xfrm>
            <a:off x="4105406" y="1386420"/>
            <a:ext cx="3514593" cy="2656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5A1BE-3A3F-441B-9541-FDE69D536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836" y="4321164"/>
            <a:ext cx="1029643" cy="21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B57FF-C362-4B32-A8F3-C0DD5557C42C}"/>
              </a:ext>
            </a:extLst>
          </p:cNvPr>
          <p:cNvSpPr/>
          <p:nvPr/>
        </p:nvSpPr>
        <p:spPr>
          <a:xfrm>
            <a:off x="1783068" y="3907512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C12B0-58DF-440A-9730-914FDBAFC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8" b="3977"/>
          <a:stretch/>
        </p:blipFill>
        <p:spPr>
          <a:xfrm>
            <a:off x="2291023" y="4300928"/>
            <a:ext cx="2043814" cy="21313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74AC87-DD63-4189-8094-84E073D179BC}"/>
              </a:ext>
            </a:extLst>
          </p:cNvPr>
          <p:cNvSpPr/>
          <p:nvPr/>
        </p:nvSpPr>
        <p:spPr>
          <a:xfrm>
            <a:off x="7435781" y="4785412"/>
            <a:ext cx="4150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: 95.72%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(PCA) : 93.34%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PCA variables produce comparatively lower accuracy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390E4F5-EA59-4CC2-9D23-1E74A94AF603}"/>
              </a:ext>
            </a:extLst>
          </p:cNvPr>
          <p:cNvSpPr txBox="1">
            <a:spLocks/>
          </p:cNvSpPr>
          <p:nvPr/>
        </p:nvSpPr>
        <p:spPr>
          <a:xfrm>
            <a:off x="1193218" y="1326407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70  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1 39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F1DA2-3BCF-428B-A166-90B6C5A14D1F}"/>
              </a:ext>
            </a:extLst>
          </p:cNvPr>
          <p:cNvSpPr/>
          <p:nvPr/>
        </p:nvSpPr>
        <p:spPr>
          <a:xfrm>
            <a:off x="1783068" y="1322071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7BEE1E-F509-4804-AABB-54B09464FB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01530" y="1328912"/>
            <a:ext cx="3536879" cy="2722981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74031353-9BA3-4447-A866-420EED38B37D}"/>
              </a:ext>
            </a:extLst>
          </p:cNvPr>
          <p:cNvSpPr txBox="1">
            <a:spLocks/>
          </p:cNvSpPr>
          <p:nvPr/>
        </p:nvSpPr>
        <p:spPr>
          <a:xfrm>
            <a:off x="2885379" y="1305431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70  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1 37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FE2A2-4006-49AD-8E47-31496BC517C3}"/>
              </a:ext>
            </a:extLst>
          </p:cNvPr>
          <p:cNvSpPr/>
          <p:nvPr/>
        </p:nvSpPr>
        <p:spPr>
          <a:xfrm>
            <a:off x="3450605" y="1327412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Matrix(PCA)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2F36C5-1551-4FA8-ACC5-585C954B8B51}"/>
              </a:ext>
            </a:extLst>
          </p:cNvPr>
          <p:cNvPicPr/>
          <p:nvPr/>
        </p:nvPicPr>
        <p:blipFill rotWithShape="1">
          <a:blip r:embed="rId5"/>
          <a:srcRect l="1868" r="1849" b="1724"/>
          <a:stretch/>
        </p:blipFill>
        <p:spPr bwMode="auto">
          <a:xfrm>
            <a:off x="8738409" y="1367208"/>
            <a:ext cx="3130435" cy="2597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A7174F-6098-4145-8CDE-BF76AEFA7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140" y="4331236"/>
            <a:ext cx="2868463" cy="210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A66C01-6F69-4D3D-98B7-121D7D1DC0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5406" y="1400204"/>
            <a:ext cx="3613150" cy="2859405"/>
          </a:xfrm>
          <a:prstGeom prst="rect">
            <a:avLst/>
          </a:prstGeom>
        </p:spPr>
      </p:pic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K-Nearest Neighbor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B57FF-C362-4B32-A8F3-C0DD5557C42C}"/>
              </a:ext>
            </a:extLst>
          </p:cNvPr>
          <p:cNvSpPr/>
          <p:nvPr/>
        </p:nvSpPr>
        <p:spPr>
          <a:xfrm>
            <a:off x="1783068" y="3904219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C12B0-58DF-440A-9730-914FDBAFC5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8" b="3977"/>
          <a:stretch/>
        </p:blipFill>
        <p:spPr>
          <a:xfrm>
            <a:off x="2291023" y="4266095"/>
            <a:ext cx="2043814" cy="21313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74AC87-DD63-4189-8094-84E073D179BC}"/>
              </a:ext>
            </a:extLst>
          </p:cNvPr>
          <p:cNvSpPr/>
          <p:nvPr/>
        </p:nvSpPr>
        <p:spPr>
          <a:xfrm>
            <a:off x="5537313" y="5163803"/>
            <a:ext cx="3613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: 92.86%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390E4F5-EA59-4CC2-9D23-1E74A94AF603}"/>
              </a:ext>
            </a:extLst>
          </p:cNvPr>
          <p:cNvSpPr txBox="1">
            <a:spLocks/>
          </p:cNvSpPr>
          <p:nvPr/>
        </p:nvSpPr>
        <p:spPr>
          <a:xfrm>
            <a:off x="1193218" y="1326407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71  6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0 36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F1DA2-3BCF-428B-A166-90B6C5A14D1F}"/>
              </a:ext>
            </a:extLst>
          </p:cNvPr>
          <p:cNvSpPr/>
          <p:nvPr/>
        </p:nvSpPr>
        <p:spPr>
          <a:xfrm>
            <a:off x="1783068" y="1322071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FCD4B-7B36-4FDF-86E1-0A705447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837" y="4266095"/>
            <a:ext cx="1020934" cy="21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6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390E4F5-EA59-4CC2-9D23-1E74A94AF603}"/>
              </a:ext>
            </a:extLst>
          </p:cNvPr>
          <p:cNvSpPr txBox="1">
            <a:spLocks/>
          </p:cNvSpPr>
          <p:nvPr/>
        </p:nvSpPr>
        <p:spPr>
          <a:xfrm>
            <a:off x="1193218" y="1326407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69  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2 40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F1DA2-3BCF-428B-A166-90B6C5A14D1F}"/>
              </a:ext>
            </a:extLst>
          </p:cNvPr>
          <p:cNvSpPr/>
          <p:nvPr/>
        </p:nvSpPr>
        <p:spPr>
          <a:xfrm>
            <a:off x="1783068" y="1322071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74031353-9BA3-4447-A866-420EED38B37D}"/>
              </a:ext>
            </a:extLst>
          </p:cNvPr>
          <p:cNvSpPr txBox="1">
            <a:spLocks/>
          </p:cNvSpPr>
          <p:nvPr/>
        </p:nvSpPr>
        <p:spPr>
          <a:xfrm>
            <a:off x="3387482" y="1328879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68 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3 41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FE2A2-4006-49AD-8E47-31496BC517C3}"/>
              </a:ext>
            </a:extLst>
          </p:cNvPr>
          <p:cNvSpPr/>
          <p:nvPr/>
        </p:nvSpPr>
        <p:spPr>
          <a:xfrm>
            <a:off x="3546402" y="1318703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Matrix(PCA)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6E8AB-1465-49A8-A250-2315DDCF89D7}"/>
              </a:ext>
            </a:extLst>
          </p:cNvPr>
          <p:cNvSpPr/>
          <p:nvPr/>
        </p:nvSpPr>
        <p:spPr>
          <a:xfrm>
            <a:off x="5726583" y="1322071"/>
            <a:ext cx="279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Matrix(LDA)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7B028CF-93C2-4F6B-840A-13ADB549D260}"/>
              </a:ext>
            </a:extLst>
          </p:cNvPr>
          <p:cNvSpPr txBox="1">
            <a:spLocks/>
          </p:cNvSpPr>
          <p:nvPr/>
        </p:nvSpPr>
        <p:spPr>
          <a:xfrm>
            <a:off x="5314112" y="1326407"/>
            <a:ext cx="2080008" cy="20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  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70 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81660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 1 41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9D6BC-FB1F-411B-91B1-DE52EA16A1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8775" y="3328057"/>
            <a:ext cx="3688715" cy="2915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E28B4B-394A-4E65-9476-A8AAB5E4E894}"/>
              </a:ext>
            </a:extLst>
          </p:cNvPr>
          <p:cNvPicPr/>
          <p:nvPr/>
        </p:nvPicPr>
        <p:blipFill rotWithShape="1">
          <a:blip r:embed="rId4"/>
          <a:srcRect b="1926"/>
          <a:stretch/>
        </p:blipFill>
        <p:spPr bwMode="auto">
          <a:xfrm>
            <a:off x="5726583" y="3367459"/>
            <a:ext cx="3625850" cy="284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428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4AC87-DD63-4189-8094-84E073D179BC}"/>
              </a:ext>
            </a:extLst>
          </p:cNvPr>
          <p:cNvSpPr/>
          <p:nvPr/>
        </p:nvSpPr>
        <p:spPr>
          <a:xfrm>
            <a:off x="2149679" y="4380214"/>
            <a:ext cx="6767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: 96.21%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(PCA) : 96.69%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Accuracy (LDA) : 98.10%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6A0996-1076-40E8-823F-4A65299BF515}"/>
              </a:ext>
            </a:extLst>
          </p:cNvPr>
          <p:cNvGrpSpPr/>
          <p:nvPr/>
        </p:nvGrpSpPr>
        <p:grpSpPr>
          <a:xfrm>
            <a:off x="1739525" y="1535488"/>
            <a:ext cx="5503344" cy="2493207"/>
            <a:chOff x="1783068" y="3904219"/>
            <a:chExt cx="5503344" cy="24932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0B57FF-C362-4B32-A8F3-C0DD5557C42C}"/>
                </a:ext>
              </a:extLst>
            </p:cNvPr>
            <p:cNvSpPr/>
            <p:nvPr/>
          </p:nvSpPr>
          <p:spPr>
            <a:xfrm>
              <a:off x="1783068" y="3904219"/>
              <a:ext cx="27944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D2C12B0-58DF-440A-9730-914FDBAFC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18" b="3977"/>
            <a:stretch/>
          </p:blipFill>
          <p:spPr>
            <a:xfrm>
              <a:off x="2291023" y="4266095"/>
              <a:ext cx="2043814" cy="21313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B054E3-B10C-4104-A9C7-C46E2E7E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4837" y="4274804"/>
              <a:ext cx="2951575" cy="2122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8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About the Project</a:t>
            </a:r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6"/>
          </p:nvPr>
        </p:nvSpPr>
        <p:spPr>
          <a:xfrm>
            <a:off x="8606029" y="2004451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455" name="Google Shape;455;p31"/>
          <p:cNvSpPr txBox="1">
            <a:spLocks noGrp="1"/>
          </p:cNvSpPr>
          <p:nvPr>
            <p:ph type="ctrTitle" idx="7"/>
          </p:nvPr>
        </p:nvSpPr>
        <p:spPr>
          <a:xfrm>
            <a:off x="7864803" y="2431601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Pre-Processing</a:t>
            </a:r>
            <a:endParaRPr dirty="0"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Analysis</a:t>
            </a:r>
            <a:endParaRPr dirty="0"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000" dirty="0">
                <a:latin typeface="Noto Sans"/>
              </a:rPr>
              <a:t>Table of Contents</a:t>
            </a:r>
            <a:endParaRPr sz="5000" dirty="0">
              <a:latin typeface="Noto Sans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Comparison (ROC)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4AC87-DD63-4189-8094-84E073D179BC}"/>
              </a:ext>
            </a:extLst>
          </p:cNvPr>
          <p:cNvSpPr/>
          <p:nvPr/>
        </p:nvSpPr>
        <p:spPr>
          <a:xfrm>
            <a:off x="1712338" y="4950694"/>
            <a:ext cx="9461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Balanced Accuracy obtained in Neural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suitable model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experiment with multiple layers and various activation function for robustness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30DD0-0990-4732-A2A4-E9C2C7ABBCC3}"/>
              </a:ext>
            </a:extLst>
          </p:cNvPr>
          <p:cNvPicPr/>
          <p:nvPr/>
        </p:nvPicPr>
        <p:blipFill rotWithShape="1">
          <a:blip r:embed="rId3"/>
          <a:srcRect l="2351"/>
          <a:stretch/>
        </p:blipFill>
        <p:spPr bwMode="auto">
          <a:xfrm>
            <a:off x="3774168" y="1445641"/>
            <a:ext cx="4121150" cy="3303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83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Multi Layer Perceptron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2D23A-37F0-4D42-9599-ACE1E7E876A9}"/>
              </a:ext>
            </a:extLst>
          </p:cNvPr>
          <p:cNvPicPr/>
          <p:nvPr/>
        </p:nvPicPr>
        <p:blipFill rotWithShape="1">
          <a:blip r:embed="rId3"/>
          <a:srcRect b="1955"/>
          <a:stretch/>
        </p:blipFill>
        <p:spPr bwMode="auto">
          <a:xfrm>
            <a:off x="2761252" y="1706880"/>
            <a:ext cx="548513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708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en-US" dirty="0"/>
              <a:t> vs Sigmoid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94CF1-74E0-41A1-927D-A1EF8DCBD659}"/>
              </a:ext>
            </a:extLst>
          </p:cNvPr>
          <p:cNvPicPr/>
          <p:nvPr/>
        </p:nvPicPr>
        <p:blipFill rotWithShape="1">
          <a:blip r:embed="rId3"/>
          <a:srcRect t="9243"/>
          <a:stretch/>
        </p:blipFill>
        <p:spPr bwMode="auto">
          <a:xfrm>
            <a:off x="1785983" y="2138771"/>
            <a:ext cx="3830320" cy="2266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6534F-24DD-40E5-B37E-FCBF184835D7}"/>
              </a:ext>
            </a:extLst>
          </p:cNvPr>
          <p:cNvPicPr/>
          <p:nvPr/>
        </p:nvPicPr>
        <p:blipFill rotWithShape="1">
          <a:blip r:embed="rId4"/>
          <a:srcRect t="11673"/>
          <a:stretch/>
        </p:blipFill>
        <p:spPr bwMode="auto">
          <a:xfrm>
            <a:off x="6096000" y="2050188"/>
            <a:ext cx="4199890" cy="2444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429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Experiment with multiple Hidden Layers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05179-FB8E-4D5C-A589-13159F46F1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1350" y="1703115"/>
            <a:ext cx="3792591" cy="2649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7E1BD-AC8A-473B-8AD6-676A0A742BA7}"/>
              </a:ext>
            </a:extLst>
          </p:cNvPr>
          <p:cNvPicPr/>
          <p:nvPr/>
        </p:nvPicPr>
        <p:blipFill rotWithShape="1">
          <a:blip r:embed="rId4"/>
          <a:srcRect b="2862"/>
          <a:stretch/>
        </p:blipFill>
        <p:spPr bwMode="auto">
          <a:xfrm>
            <a:off x="6096000" y="1703115"/>
            <a:ext cx="4184650" cy="280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61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Semi-Supervised Learning</a:t>
            </a:r>
            <a:endParaRPr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1828800" y="1786578"/>
            <a:ext cx="7368363" cy="35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Self-Training 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Yarowsky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1995)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Self-Training with Editing : SETRED 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(Li and Zhou, 2005)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Self-training Nearest Neighbor Rule using Cut Edges : SNNRCE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Wang et al., 2010)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Tri-training 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(Zhou and Li, 2005)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Co-training 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(Blum and Mitchell, 1998)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Democratic Co-Learning 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(Zhou and Goldman, 2004)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8DAC4-4D3A-4EAB-A210-090DA74A93E3}"/>
              </a:ext>
            </a:extLst>
          </p:cNvPr>
          <p:cNvSpPr txBox="1"/>
          <p:nvPr/>
        </p:nvSpPr>
        <p:spPr>
          <a:xfrm>
            <a:off x="1828801" y="1331351"/>
            <a:ext cx="75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Previous Literature Review &amp; Novel area of Project:</a:t>
            </a:r>
          </a:p>
        </p:txBody>
      </p:sp>
    </p:spTree>
    <p:extLst>
      <p:ext uri="{BB962C8B-B14F-4D97-AF65-F5344CB8AC3E}">
        <p14:creationId xmlns:p14="http://schemas.microsoft.com/office/powerpoint/2010/main" val="96621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Semi-Supervised Learning</a:t>
            </a:r>
            <a:endParaRPr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1828800" y="1786578"/>
            <a:ext cx="7368363" cy="35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8DAC4-4D3A-4EAB-A210-090DA74A93E3}"/>
              </a:ext>
            </a:extLst>
          </p:cNvPr>
          <p:cNvSpPr txBox="1"/>
          <p:nvPr/>
        </p:nvSpPr>
        <p:spPr>
          <a:xfrm>
            <a:off x="1360968" y="1225184"/>
            <a:ext cx="75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Model Parameters: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F4558-D070-44EE-9059-39EC598FD944}"/>
              </a:ext>
            </a:extLst>
          </p:cNvPr>
          <p:cNvSpPr txBox="1"/>
          <p:nvPr/>
        </p:nvSpPr>
        <p:spPr>
          <a:xfrm>
            <a:off x="1828800" y="1771785"/>
            <a:ext cx="7552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Dataset is divided into 70:30 ratio for training &amp;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From Training Set : 70% data is being Unlabeled to support Semi-Supervised Model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Base Classifier Used for all model: k-SVM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Only democratic method requires the specification of more than one base classifier. KNN, SVM and decision trees(C5.0)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All model is compared with k-SVM 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12983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193218" y="567751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SSL: Comparison with SL</a:t>
            </a:r>
            <a:endParaRPr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1F3F287F-65B6-4AB6-B223-7000C73CA5B0}"/>
              </a:ext>
            </a:extLst>
          </p:cNvPr>
          <p:cNvSpPr txBox="1">
            <a:spLocks/>
          </p:cNvSpPr>
          <p:nvPr/>
        </p:nvSpPr>
        <p:spPr>
          <a:xfrm>
            <a:off x="1828800" y="1786578"/>
            <a:ext cx="7368363" cy="35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Black"/>
              <a:buNone/>
              <a:defRPr sz="1867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sz="1867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9046D-5DCD-4C38-91B8-E938291C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024" y="1554481"/>
            <a:ext cx="7669176" cy="51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/>
          <p:nvPr/>
        </p:nvSpPr>
        <p:spPr>
          <a:xfrm>
            <a:off x="1997969" y="5421174"/>
            <a:ext cx="2282416" cy="1135677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7774367" y="4818901"/>
            <a:ext cx="3007869" cy="1737975"/>
          </a:xfrm>
          <a:custGeom>
            <a:avLst/>
            <a:gdLst/>
            <a:ahLst/>
            <a:cxnLst/>
            <a:rect l="l" t="t" r="r" b="b"/>
            <a:pathLst>
              <a:path w="108915" h="61879" extrusionOk="0">
                <a:moveTo>
                  <a:pt x="42181" y="1"/>
                </a:moveTo>
                <a:cubicBezTo>
                  <a:pt x="40122" y="1"/>
                  <a:pt x="37950" y="500"/>
                  <a:pt x="36265" y="1473"/>
                </a:cubicBezTo>
                <a:lnTo>
                  <a:pt x="3419" y="20436"/>
                </a:lnTo>
                <a:cubicBezTo>
                  <a:pt x="338" y="22215"/>
                  <a:pt x="0" y="24931"/>
                  <a:pt x="2669" y="26470"/>
                </a:cubicBezTo>
                <a:lnTo>
                  <a:pt x="62199" y="60840"/>
                </a:lnTo>
                <a:cubicBezTo>
                  <a:pt x="63406" y="61537"/>
                  <a:pt x="65031" y="61879"/>
                  <a:pt x="66734" y="61879"/>
                </a:cubicBezTo>
                <a:cubicBezTo>
                  <a:pt x="68793" y="61879"/>
                  <a:pt x="70965" y="61379"/>
                  <a:pt x="72652" y="60405"/>
                </a:cubicBezTo>
                <a:lnTo>
                  <a:pt x="105495" y="41444"/>
                </a:lnTo>
                <a:cubicBezTo>
                  <a:pt x="108577" y="39665"/>
                  <a:pt x="108915" y="36949"/>
                  <a:pt x="106246" y="35408"/>
                </a:cubicBezTo>
                <a:lnTo>
                  <a:pt x="46717" y="1040"/>
                </a:lnTo>
                <a:cubicBezTo>
                  <a:pt x="45510" y="343"/>
                  <a:pt x="43884" y="1"/>
                  <a:pt x="42181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2785218" y="959403"/>
            <a:ext cx="667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471" name="Google Shape;471;p32"/>
          <p:cNvSpPr/>
          <p:nvPr/>
        </p:nvSpPr>
        <p:spPr>
          <a:xfrm>
            <a:off x="9620536" y="2585107"/>
            <a:ext cx="2282416" cy="1135677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72" name="Google Shape;472;p32"/>
          <p:cNvGrpSpPr/>
          <p:nvPr/>
        </p:nvGrpSpPr>
        <p:grpSpPr>
          <a:xfrm>
            <a:off x="1745734" y="3046567"/>
            <a:ext cx="2282500" cy="3381800"/>
            <a:chOff x="-5855525" y="-1135800"/>
            <a:chExt cx="1711875" cy="2536350"/>
          </a:xfrm>
        </p:grpSpPr>
        <p:sp>
          <p:nvSpPr>
            <p:cNvPr id="473" name="Google Shape;473;p32"/>
            <p:cNvSpPr/>
            <p:nvPr/>
          </p:nvSpPr>
          <p:spPr>
            <a:xfrm>
              <a:off x="-5684475" y="-592900"/>
              <a:ext cx="1369775" cy="1993450"/>
            </a:xfrm>
            <a:custGeom>
              <a:avLst/>
              <a:gdLst/>
              <a:ahLst/>
              <a:cxnLst/>
              <a:rect l="l" t="t" r="r" b="b"/>
              <a:pathLst>
                <a:path w="54791" h="79738" extrusionOk="0">
                  <a:moveTo>
                    <a:pt x="27395" y="0"/>
                  </a:moveTo>
                  <a:cubicBezTo>
                    <a:pt x="20384" y="0"/>
                    <a:pt x="13373" y="1545"/>
                    <a:pt x="8024" y="4634"/>
                  </a:cubicBezTo>
                  <a:cubicBezTo>
                    <a:pt x="2675" y="7722"/>
                    <a:pt x="0" y="11769"/>
                    <a:pt x="0" y="15816"/>
                  </a:cubicBezTo>
                  <a:lnTo>
                    <a:pt x="0" y="63922"/>
                  </a:lnTo>
                  <a:cubicBezTo>
                    <a:pt x="0" y="67969"/>
                    <a:pt x="2675" y="72017"/>
                    <a:pt x="8024" y="75105"/>
                  </a:cubicBezTo>
                  <a:cubicBezTo>
                    <a:pt x="13373" y="78194"/>
                    <a:pt x="20384" y="79738"/>
                    <a:pt x="27395" y="79738"/>
                  </a:cubicBezTo>
                  <a:cubicBezTo>
                    <a:pt x="34406" y="79738"/>
                    <a:pt x="41417" y="78194"/>
                    <a:pt x="46767" y="75105"/>
                  </a:cubicBezTo>
                  <a:cubicBezTo>
                    <a:pt x="52115" y="72017"/>
                    <a:pt x="54790" y="67969"/>
                    <a:pt x="54790" y="63922"/>
                  </a:cubicBezTo>
                  <a:lnTo>
                    <a:pt x="54790" y="15816"/>
                  </a:lnTo>
                  <a:cubicBezTo>
                    <a:pt x="54790" y="11769"/>
                    <a:pt x="52115" y="7722"/>
                    <a:pt x="46767" y="4634"/>
                  </a:cubicBezTo>
                  <a:cubicBezTo>
                    <a:pt x="41417" y="1545"/>
                    <a:pt x="34406" y="0"/>
                    <a:pt x="27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-5684475" y="296800"/>
              <a:ext cx="225975" cy="695650"/>
            </a:xfrm>
            <a:custGeom>
              <a:avLst/>
              <a:gdLst/>
              <a:ahLst/>
              <a:cxnLst/>
              <a:rect l="l" t="t" r="r" b="b"/>
              <a:pathLst>
                <a:path w="9039" h="27826" extrusionOk="0">
                  <a:moveTo>
                    <a:pt x="0" y="1"/>
                  </a:moveTo>
                  <a:lnTo>
                    <a:pt x="0" y="23847"/>
                  </a:lnTo>
                  <a:cubicBezTo>
                    <a:pt x="0" y="23847"/>
                    <a:pt x="3192" y="26421"/>
                    <a:pt x="9039" y="27825"/>
                  </a:cubicBezTo>
                  <a:lnTo>
                    <a:pt x="9039" y="5292"/>
                  </a:lnTo>
                  <a:cubicBezTo>
                    <a:pt x="9039" y="5292"/>
                    <a:pt x="3829" y="30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-5037425" y="-233650"/>
              <a:ext cx="722675" cy="1325525"/>
            </a:xfrm>
            <a:custGeom>
              <a:avLst/>
              <a:gdLst/>
              <a:ahLst/>
              <a:cxnLst/>
              <a:rect l="l" t="t" r="r" b="b"/>
              <a:pathLst>
                <a:path w="28907" h="53021" extrusionOk="0">
                  <a:moveTo>
                    <a:pt x="28789" y="0"/>
                  </a:moveTo>
                  <a:lnTo>
                    <a:pt x="0" y="9989"/>
                  </a:lnTo>
                  <a:lnTo>
                    <a:pt x="0" y="53020"/>
                  </a:lnTo>
                  <a:cubicBezTo>
                    <a:pt x="25641" y="53020"/>
                    <a:pt x="28907" y="41089"/>
                    <a:pt x="28907" y="41089"/>
                  </a:cubicBezTo>
                  <a:lnTo>
                    <a:pt x="28907" y="1446"/>
                  </a:lnTo>
                  <a:cubicBezTo>
                    <a:pt x="28905" y="962"/>
                    <a:pt x="28866" y="479"/>
                    <a:pt x="287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-5779375" y="-1135775"/>
              <a:ext cx="1559575" cy="1386700"/>
            </a:xfrm>
            <a:custGeom>
              <a:avLst/>
              <a:gdLst/>
              <a:ahLst/>
              <a:cxnLst/>
              <a:rect l="l" t="t" r="r" b="b"/>
              <a:pathLst>
                <a:path w="62383" h="55468" extrusionOk="0">
                  <a:moveTo>
                    <a:pt x="31192" y="0"/>
                  </a:moveTo>
                  <a:cubicBezTo>
                    <a:pt x="23209" y="0"/>
                    <a:pt x="15227" y="1758"/>
                    <a:pt x="9137" y="5274"/>
                  </a:cubicBezTo>
                  <a:cubicBezTo>
                    <a:pt x="3046" y="8790"/>
                    <a:pt x="0" y="13399"/>
                    <a:pt x="0" y="18009"/>
                  </a:cubicBezTo>
                  <a:lnTo>
                    <a:pt x="0" y="37459"/>
                  </a:lnTo>
                  <a:cubicBezTo>
                    <a:pt x="0" y="42068"/>
                    <a:pt x="3046" y="46677"/>
                    <a:pt x="9135" y="50193"/>
                  </a:cubicBezTo>
                  <a:cubicBezTo>
                    <a:pt x="15226" y="53709"/>
                    <a:pt x="23209" y="55467"/>
                    <a:pt x="31191" y="55467"/>
                  </a:cubicBezTo>
                  <a:cubicBezTo>
                    <a:pt x="39174" y="55467"/>
                    <a:pt x="47157" y="53709"/>
                    <a:pt x="53248" y="50193"/>
                  </a:cubicBezTo>
                  <a:cubicBezTo>
                    <a:pt x="59337" y="46677"/>
                    <a:pt x="62383" y="42068"/>
                    <a:pt x="62383" y="37459"/>
                  </a:cubicBezTo>
                  <a:lnTo>
                    <a:pt x="62383" y="18009"/>
                  </a:lnTo>
                  <a:cubicBezTo>
                    <a:pt x="62383" y="13399"/>
                    <a:pt x="59337" y="8790"/>
                    <a:pt x="53248" y="5274"/>
                  </a:cubicBezTo>
                  <a:cubicBezTo>
                    <a:pt x="47157" y="1758"/>
                    <a:pt x="39174" y="0"/>
                    <a:pt x="3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-5855525" y="-1135800"/>
              <a:ext cx="1711875" cy="900450"/>
            </a:xfrm>
            <a:custGeom>
              <a:avLst/>
              <a:gdLst/>
              <a:ahLst/>
              <a:cxnLst/>
              <a:rect l="l" t="t" r="r" b="b"/>
              <a:pathLst>
                <a:path w="68475" h="36018" extrusionOk="0">
                  <a:moveTo>
                    <a:pt x="34237" y="0"/>
                  </a:moveTo>
                  <a:cubicBezTo>
                    <a:pt x="26255" y="0"/>
                    <a:pt x="18272" y="1758"/>
                    <a:pt x="12181" y="5275"/>
                  </a:cubicBezTo>
                  <a:cubicBezTo>
                    <a:pt x="1" y="12309"/>
                    <a:pt x="1" y="23711"/>
                    <a:pt x="12181" y="30743"/>
                  </a:cubicBezTo>
                  <a:cubicBezTo>
                    <a:pt x="18272" y="34259"/>
                    <a:pt x="26255" y="36018"/>
                    <a:pt x="34237" y="36018"/>
                  </a:cubicBezTo>
                  <a:cubicBezTo>
                    <a:pt x="42220" y="36018"/>
                    <a:pt x="50203" y="34259"/>
                    <a:pt x="56294" y="30743"/>
                  </a:cubicBezTo>
                  <a:cubicBezTo>
                    <a:pt x="68474" y="23711"/>
                    <a:pt x="68474" y="12307"/>
                    <a:pt x="56292" y="5275"/>
                  </a:cubicBezTo>
                  <a:cubicBezTo>
                    <a:pt x="50202" y="1758"/>
                    <a:pt x="42220" y="0"/>
                    <a:pt x="3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32"/>
          <p:cNvGrpSpPr/>
          <p:nvPr/>
        </p:nvGrpSpPr>
        <p:grpSpPr>
          <a:xfrm>
            <a:off x="6990401" y="4614201"/>
            <a:ext cx="3630500" cy="2062633"/>
            <a:chOff x="-4086350" y="2270575"/>
            <a:chExt cx="2722875" cy="1546975"/>
          </a:xfrm>
        </p:grpSpPr>
        <p:sp>
          <p:nvSpPr>
            <p:cNvPr id="479" name="Google Shape;479;p32"/>
            <p:cNvSpPr/>
            <p:nvPr/>
          </p:nvSpPr>
          <p:spPr>
            <a:xfrm>
              <a:off x="-4086350" y="2270575"/>
              <a:ext cx="2722875" cy="1546975"/>
            </a:xfrm>
            <a:custGeom>
              <a:avLst/>
              <a:gdLst/>
              <a:ahLst/>
              <a:cxnLst/>
              <a:rect l="l" t="t" r="r" b="b"/>
              <a:pathLst>
                <a:path w="108915" h="61879" extrusionOk="0">
                  <a:moveTo>
                    <a:pt x="42181" y="1"/>
                  </a:moveTo>
                  <a:cubicBezTo>
                    <a:pt x="40122" y="1"/>
                    <a:pt x="37950" y="500"/>
                    <a:pt x="36265" y="1473"/>
                  </a:cubicBezTo>
                  <a:lnTo>
                    <a:pt x="3419" y="20436"/>
                  </a:lnTo>
                  <a:cubicBezTo>
                    <a:pt x="338" y="22215"/>
                    <a:pt x="0" y="24931"/>
                    <a:pt x="2669" y="26470"/>
                  </a:cubicBezTo>
                  <a:lnTo>
                    <a:pt x="62199" y="60840"/>
                  </a:lnTo>
                  <a:cubicBezTo>
                    <a:pt x="63406" y="61537"/>
                    <a:pt x="65031" y="61879"/>
                    <a:pt x="66734" y="61879"/>
                  </a:cubicBezTo>
                  <a:cubicBezTo>
                    <a:pt x="68793" y="61879"/>
                    <a:pt x="70965" y="61379"/>
                    <a:pt x="72652" y="60405"/>
                  </a:cubicBezTo>
                  <a:lnTo>
                    <a:pt x="105495" y="41444"/>
                  </a:lnTo>
                  <a:cubicBezTo>
                    <a:pt x="108577" y="39665"/>
                    <a:pt x="108915" y="36949"/>
                    <a:pt x="106246" y="35408"/>
                  </a:cubicBezTo>
                  <a:lnTo>
                    <a:pt x="46717" y="1040"/>
                  </a:lnTo>
                  <a:cubicBezTo>
                    <a:pt x="45510" y="343"/>
                    <a:pt x="43884" y="1"/>
                    <a:pt x="421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-2125325" y="301930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5" y="11206"/>
                  </a:cubicBezTo>
                  <a:cubicBezTo>
                    <a:pt x="4010" y="12132"/>
                    <a:pt x="6112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6" y="10280"/>
                    <a:pt x="16430" y="9065"/>
                    <a:pt x="16430" y="7852"/>
                  </a:cubicBezTo>
                  <a:lnTo>
                    <a:pt x="16430" y="4743"/>
                  </a:lnTo>
                  <a:cubicBezTo>
                    <a:pt x="16428" y="3528"/>
                    <a:pt x="15626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-2145400" y="301930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1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4"/>
                    <a:pt x="18036" y="3241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-2594075" y="330545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3"/>
                  </a:lnTo>
                  <a:cubicBezTo>
                    <a:pt x="0" y="9067"/>
                    <a:pt x="802" y="10280"/>
                    <a:pt x="2407" y="11206"/>
                  </a:cubicBezTo>
                  <a:cubicBezTo>
                    <a:pt x="4010" y="12132"/>
                    <a:pt x="6113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8" y="10280"/>
                    <a:pt x="16429" y="9067"/>
                    <a:pt x="16429" y="7853"/>
                  </a:cubicBezTo>
                  <a:lnTo>
                    <a:pt x="16429" y="4743"/>
                  </a:lnTo>
                  <a:cubicBezTo>
                    <a:pt x="16429" y="3528"/>
                    <a:pt x="15628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-2614150" y="330545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3" y="463"/>
                    <a:pt x="3210" y="1389"/>
                  </a:cubicBezTo>
                  <a:cubicBezTo>
                    <a:pt x="2" y="3240"/>
                    <a:pt x="0" y="6245"/>
                    <a:pt x="3210" y="8097"/>
                  </a:cubicBezTo>
                  <a:cubicBezTo>
                    <a:pt x="4813" y="9022"/>
                    <a:pt x="6916" y="9485"/>
                    <a:pt x="9018" y="9485"/>
                  </a:cubicBezTo>
                  <a:cubicBezTo>
                    <a:pt x="11120" y="9485"/>
                    <a:pt x="13222" y="9022"/>
                    <a:pt x="14826" y="8097"/>
                  </a:cubicBezTo>
                  <a:cubicBezTo>
                    <a:pt x="18034" y="6245"/>
                    <a:pt x="18036" y="3242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-2704925" y="2711575"/>
              <a:ext cx="410800" cy="314900"/>
            </a:xfrm>
            <a:custGeom>
              <a:avLst/>
              <a:gdLst/>
              <a:ahLst/>
              <a:cxnLst/>
              <a:rect l="l" t="t" r="r" b="b"/>
              <a:pathLst>
                <a:path w="16432" h="12596" extrusionOk="0">
                  <a:moveTo>
                    <a:pt x="8216" y="1"/>
                  </a:moveTo>
                  <a:cubicBezTo>
                    <a:pt x="6114" y="1"/>
                    <a:pt x="4011" y="464"/>
                    <a:pt x="2407" y="1390"/>
                  </a:cubicBezTo>
                  <a:cubicBezTo>
                    <a:pt x="804" y="2316"/>
                    <a:pt x="0" y="3529"/>
                    <a:pt x="0" y="4744"/>
                  </a:cubicBezTo>
                  <a:lnTo>
                    <a:pt x="0" y="7853"/>
                  </a:lnTo>
                  <a:cubicBezTo>
                    <a:pt x="0" y="9068"/>
                    <a:pt x="804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5" y="11207"/>
                  </a:cubicBezTo>
                  <a:cubicBezTo>
                    <a:pt x="15628" y="10281"/>
                    <a:pt x="16431" y="9068"/>
                    <a:pt x="16431" y="7853"/>
                  </a:cubicBezTo>
                  <a:lnTo>
                    <a:pt x="16431" y="4744"/>
                  </a:lnTo>
                  <a:cubicBezTo>
                    <a:pt x="16431" y="3529"/>
                    <a:pt x="15628" y="2316"/>
                    <a:pt x="14025" y="1390"/>
                  </a:cubicBezTo>
                  <a:cubicBezTo>
                    <a:pt x="12421" y="464"/>
                    <a:pt x="10319" y="1"/>
                    <a:pt x="8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-2724975" y="27115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7" y="1"/>
                  </a:moveTo>
                  <a:cubicBezTo>
                    <a:pt x="6915" y="1"/>
                    <a:pt x="4813" y="464"/>
                    <a:pt x="3209" y="1390"/>
                  </a:cubicBezTo>
                  <a:cubicBezTo>
                    <a:pt x="1" y="3242"/>
                    <a:pt x="1" y="6245"/>
                    <a:pt x="3209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1" y="9486"/>
                    <a:pt x="13223" y="9023"/>
                    <a:pt x="14827" y="8097"/>
                  </a:cubicBezTo>
                  <a:cubicBezTo>
                    <a:pt x="18035" y="6245"/>
                    <a:pt x="18035" y="3242"/>
                    <a:pt x="14827" y="1390"/>
                  </a:cubicBezTo>
                  <a:cubicBezTo>
                    <a:pt x="13222" y="464"/>
                    <a:pt x="11120" y="1"/>
                    <a:pt x="9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-3173650" y="2997725"/>
              <a:ext cx="410750" cy="314925"/>
            </a:xfrm>
            <a:custGeom>
              <a:avLst/>
              <a:gdLst/>
              <a:ahLst/>
              <a:cxnLst/>
              <a:rect l="l" t="t" r="r" b="b"/>
              <a:pathLst>
                <a:path w="16430" h="12597" extrusionOk="0">
                  <a:moveTo>
                    <a:pt x="8215" y="1"/>
                  </a:moveTo>
                  <a:cubicBezTo>
                    <a:pt x="6113" y="1"/>
                    <a:pt x="4011" y="464"/>
                    <a:pt x="2407" y="1390"/>
                  </a:cubicBezTo>
                  <a:cubicBezTo>
                    <a:pt x="802" y="2316"/>
                    <a:pt x="1" y="3531"/>
                    <a:pt x="1" y="4744"/>
                  </a:cubicBezTo>
                  <a:lnTo>
                    <a:pt x="1" y="7853"/>
                  </a:lnTo>
                  <a:cubicBezTo>
                    <a:pt x="1" y="9068"/>
                    <a:pt x="802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4" y="11207"/>
                  </a:cubicBezTo>
                  <a:cubicBezTo>
                    <a:pt x="15628" y="10281"/>
                    <a:pt x="16430" y="9068"/>
                    <a:pt x="16430" y="7853"/>
                  </a:cubicBezTo>
                  <a:lnTo>
                    <a:pt x="16430" y="4745"/>
                  </a:lnTo>
                  <a:cubicBezTo>
                    <a:pt x="16430" y="3529"/>
                    <a:pt x="15628" y="2316"/>
                    <a:pt x="14024" y="1390"/>
                  </a:cubicBezTo>
                  <a:cubicBezTo>
                    <a:pt x="12420" y="464"/>
                    <a:pt x="10318" y="1"/>
                    <a:pt x="8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-3193725" y="2997725"/>
              <a:ext cx="450925" cy="237175"/>
            </a:xfrm>
            <a:custGeom>
              <a:avLst/>
              <a:gdLst/>
              <a:ahLst/>
              <a:cxnLst/>
              <a:rect l="l" t="t" r="r" b="b"/>
              <a:pathLst>
                <a:path w="18037" h="9487" extrusionOk="0">
                  <a:moveTo>
                    <a:pt x="9018" y="1"/>
                  </a:moveTo>
                  <a:cubicBezTo>
                    <a:pt x="6916" y="1"/>
                    <a:pt x="4814" y="464"/>
                    <a:pt x="3210" y="1390"/>
                  </a:cubicBezTo>
                  <a:cubicBezTo>
                    <a:pt x="2" y="3242"/>
                    <a:pt x="1" y="6245"/>
                    <a:pt x="3210" y="8097"/>
                  </a:cubicBezTo>
                  <a:cubicBezTo>
                    <a:pt x="4814" y="9024"/>
                    <a:pt x="6916" y="9487"/>
                    <a:pt x="9018" y="9487"/>
                  </a:cubicBezTo>
                  <a:cubicBezTo>
                    <a:pt x="11121" y="9487"/>
                    <a:pt x="13223" y="9024"/>
                    <a:pt x="14827" y="8097"/>
                  </a:cubicBezTo>
                  <a:cubicBezTo>
                    <a:pt x="18035" y="6245"/>
                    <a:pt x="18036" y="3242"/>
                    <a:pt x="14827" y="1390"/>
                  </a:cubicBezTo>
                  <a:cubicBezTo>
                    <a:pt x="13223" y="464"/>
                    <a:pt x="11121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-3284450" y="2403925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5" y="1389"/>
                  </a:cubicBezTo>
                  <a:cubicBezTo>
                    <a:pt x="802" y="2315"/>
                    <a:pt x="1" y="3528"/>
                    <a:pt x="1" y="4743"/>
                  </a:cubicBezTo>
                  <a:lnTo>
                    <a:pt x="1" y="7852"/>
                  </a:lnTo>
                  <a:cubicBezTo>
                    <a:pt x="1" y="9067"/>
                    <a:pt x="802" y="10280"/>
                    <a:pt x="2405" y="11206"/>
                  </a:cubicBezTo>
                  <a:cubicBezTo>
                    <a:pt x="4009" y="12132"/>
                    <a:pt x="6111" y="12595"/>
                    <a:pt x="8214" y="12595"/>
                  </a:cubicBezTo>
                  <a:cubicBezTo>
                    <a:pt x="10316" y="12595"/>
                    <a:pt x="12419" y="12132"/>
                    <a:pt x="14023" y="11206"/>
                  </a:cubicBezTo>
                  <a:cubicBezTo>
                    <a:pt x="15627" y="10280"/>
                    <a:pt x="16430" y="9067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7" y="2314"/>
                    <a:pt x="14023" y="1389"/>
                  </a:cubicBezTo>
                  <a:cubicBezTo>
                    <a:pt x="12420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-3304525" y="24038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8" y="1"/>
                  </a:moveTo>
                  <a:cubicBezTo>
                    <a:pt x="6915" y="1"/>
                    <a:pt x="4813" y="464"/>
                    <a:pt x="3208" y="1390"/>
                  </a:cubicBezTo>
                  <a:cubicBezTo>
                    <a:pt x="0" y="3242"/>
                    <a:pt x="0" y="6245"/>
                    <a:pt x="3208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0" y="9486"/>
                    <a:pt x="13223" y="9023"/>
                    <a:pt x="14826" y="8097"/>
                  </a:cubicBezTo>
                  <a:cubicBezTo>
                    <a:pt x="18034" y="6245"/>
                    <a:pt x="18034" y="3242"/>
                    <a:pt x="14826" y="1390"/>
                  </a:cubicBezTo>
                  <a:cubicBezTo>
                    <a:pt x="13222" y="464"/>
                    <a:pt x="11120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-3753200" y="2690075"/>
              <a:ext cx="410750" cy="314875"/>
            </a:xfrm>
            <a:custGeom>
              <a:avLst/>
              <a:gdLst/>
              <a:ahLst/>
              <a:cxnLst/>
              <a:rect l="l" t="t" r="r" b="b"/>
              <a:pathLst>
                <a:path w="16430" h="12595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4"/>
                    <a:pt x="0" y="3528"/>
                    <a:pt x="0" y="4741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7" y="11206"/>
                  </a:cubicBezTo>
                  <a:cubicBezTo>
                    <a:pt x="4011" y="12131"/>
                    <a:pt x="6113" y="12594"/>
                    <a:pt x="8215" y="12594"/>
                  </a:cubicBezTo>
                  <a:cubicBezTo>
                    <a:pt x="10317" y="12594"/>
                    <a:pt x="12419" y="12131"/>
                    <a:pt x="14023" y="11206"/>
                  </a:cubicBezTo>
                  <a:cubicBezTo>
                    <a:pt x="15628" y="10280"/>
                    <a:pt x="16430" y="9065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8" y="2314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773275" y="2690075"/>
              <a:ext cx="450875" cy="237125"/>
            </a:xfrm>
            <a:custGeom>
              <a:avLst/>
              <a:gdLst/>
              <a:ahLst/>
              <a:cxnLst/>
              <a:rect l="l" t="t" r="r" b="b"/>
              <a:pathLst>
                <a:path w="18035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0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3"/>
                    <a:pt x="18034" y="3240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32"/>
          <p:cNvGrpSpPr/>
          <p:nvPr/>
        </p:nvGrpSpPr>
        <p:grpSpPr>
          <a:xfrm>
            <a:off x="9620538" y="70107"/>
            <a:ext cx="1709037" cy="3483093"/>
            <a:chOff x="-7260800" y="787700"/>
            <a:chExt cx="1525200" cy="3108425"/>
          </a:xfrm>
        </p:grpSpPr>
        <p:sp>
          <p:nvSpPr>
            <p:cNvPr id="493" name="Google Shape;493;p32"/>
            <p:cNvSpPr/>
            <p:nvPr/>
          </p:nvSpPr>
          <p:spPr>
            <a:xfrm>
              <a:off x="-7260800" y="1619975"/>
              <a:ext cx="1525200" cy="2276150"/>
            </a:xfrm>
            <a:custGeom>
              <a:avLst/>
              <a:gdLst/>
              <a:ahLst/>
              <a:cxnLst/>
              <a:rect l="l" t="t" r="r" b="b"/>
              <a:pathLst>
                <a:path w="61008" h="91046" extrusionOk="0">
                  <a:moveTo>
                    <a:pt x="30505" y="0"/>
                  </a:moveTo>
                  <a:cubicBezTo>
                    <a:pt x="30505" y="0"/>
                    <a:pt x="23812" y="0"/>
                    <a:pt x="13064" y="4247"/>
                  </a:cubicBezTo>
                  <a:cubicBezTo>
                    <a:pt x="8844" y="5914"/>
                    <a:pt x="5941" y="9345"/>
                    <a:pt x="3974" y="12897"/>
                  </a:cubicBezTo>
                  <a:cubicBezTo>
                    <a:pt x="1377" y="17585"/>
                    <a:pt x="125" y="23142"/>
                    <a:pt x="125" y="28749"/>
                  </a:cubicBezTo>
                  <a:lnTo>
                    <a:pt x="125" y="73777"/>
                  </a:lnTo>
                  <a:cubicBezTo>
                    <a:pt x="125" y="73777"/>
                    <a:pt x="0" y="91045"/>
                    <a:pt x="30505" y="91045"/>
                  </a:cubicBezTo>
                  <a:cubicBezTo>
                    <a:pt x="61008" y="91045"/>
                    <a:pt x="60885" y="73777"/>
                    <a:pt x="60885" y="73777"/>
                  </a:cubicBezTo>
                  <a:lnTo>
                    <a:pt x="60885" y="28749"/>
                  </a:lnTo>
                  <a:cubicBezTo>
                    <a:pt x="60885" y="23142"/>
                    <a:pt x="59632" y="17585"/>
                    <a:pt x="57036" y="12897"/>
                  </a:cubicBezTo>
                  <a:cubicBezTo>
                    <a:pt x="55069" y="9345"/>
                    <a:pt x="52166" y="5914"/>
                    <a:pt x="47944" y="4247"/>
                  </a:cubicBezTo>
                  <a:cubicBezTo>
                    <a:pt x="37197" y="0"/>
                    <a:pt x="30505" y="0"/>
                    <a:pt x="3050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-7257675" y="2403000"/>
              <a:ext cx="1519000" cy="494175"/>
            </a:xfrm>
            <a:custGeom>
              <a:avLst/>
              <a:gdLst/>
              <a:ahLst/>
              <a:cxnLst/>
              <a:rect l="l" t="t" r="r" b="b"/>
              <a:pathLst>
                <a:path w="60760" h="19767" extrusionOk="0">
                  <a:moveTo>
                    <a:pt x="30368" y="0"/>
                  </a:moveTo>
                  <a:cubicBezTo>
                    <a:pt x="17275" y="0"/>
                    <a:pt x="5885" y="2077"/>
                    <a:pt x="0" y="5137"/>
                  </a:cubicBezTo>
                  <a:lnTo>
                    <a:pt x="0" y="14631"/>
                  </a:lnTo>
                  <a:cubicBezTo>
                    <a:pt x="5883" y="17691"/>
                    <a:pt x="17275" y="19767"/>
                    <a:pt x="30368" y="19767"/>
                  </a:cubicBezTo>
                  <a:cubicBezTo>
                    <a:pt x="43478" y="19767"/>
                    <a:pt x="54882" y="17687"/>
                    <a:pt x="60760" y="14620"/>
                  </a:cubicBezTo>
                  <a:lnTo>
                    <a:pt x="60760" y="5149"/>
                  </a:lnTo>
                  <a:cubicBezTo>
                    <a:pt x="54882" y="2082"/>
                    <a:pt x="43478" y="0"/>
                    <a:pt x="30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-7260800" y="2697750"/>
              <a:ext cx="1525200" cy="1198375"/>
            </a:xfrm>
            <a:custGeom>
              <a:avLst/>
              <a:gdLst/>
              <a:ahLst/>
              <a:cxnLst/>
              <a:rect l="l" t="t" r="r" b="b"/>
              <a:pathLst>
                <a:path w="61008" h="47935" extrusionOk="0">
                  <a:moveTo>
                    <a:pt x="125" y="0"/>
                  </a:moveTo>
                  <a:lnTo>
                    <a:pt x="125" y="30666"/>
                  </a:lnTo>
                  <a:cubicBezTo>
                    <a:pt x="125" y="30666"/>
                    <a:pt x="0" y="47934"/>
                    <a:pt x="30505" y="47934"/>
                  </a:cubicBezTo>
                  <a:cubicBezTo>
                    <a:pt x="61008" y="47934"/>
                    <a:pt x="60885" y="30666"/>
                    <a:pt x="60885" y="30666"/>
                  </a:cubicBezTo>
                  <a:lnTo>
                    <a:pt x="60885" y="0"/>
                  </a:lnTo>
                  <a:cubicBezTo>
                    <a:pt x="55979" y="3874"/>
                    <a:pt x="46998" y="7416"/>
                    <a:pt x="30505" y="7416"/>
                  </a:cubicBezTo>
                  <a:cubicBezTo>
                    <a:pt x="14010" y="7416"/>
                    <a:pt x="5031" y="3874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-6965725" y="1205200"/>
              <a:ext cx="935125" cy="728400"/>
            </a:xfrm>
            <a:custGeom>
              <a:avLst/>
              <a:gdLst/>
              <a:ahLst/>
              <a:cxnLst/>
              <a:rect l="l" t="t" r="r" b="b"/>
              <a:pathLst>
                <a:path w="37405" h="29136" extrusionOk="0">
                  <a:moveTo>
                    <a:pt x="18702" y="0"/>
                  </a:moveTo>
                  <a:cubicBezTo>
                    <a:pt x="13916" y="0"/>
                    <a:pt x="9129" y="1055"/>
                    <a:pt x="5477" y="3163"/>
                  </a:cubicBezTo>
                  <a:cubicBezTo>
                    <a:pt x="1825" y="5271"/>
                    <a:pt x="1" y="8035"/>
                    <a:pt x="1" y="10799"/>
                  </a:cubicBezTo>
                  <a:lnTo>
                    <a:pt x="1" y="18339"/>
                  </a:lnTo>
                  <a:cubicBezTo>
                    <a:pt x="1" y="21101"/>
                    <a:pt x="1827" y="23864"/>
                    <a:pt x="5479" y="25974"/>
                  </a:cubicBezTo>
                  <a:cubicBezTo>
                    <a:pt x="9130" y="28082"/>
                    <a:pt x="13916" y="29136"/>
                    <a:pt x="18702" y="29136"/>
                  </a:cubicBezTo>
                  <a:cubicBezTo>
                    <a:pt x="23488" y="29136"/>
                    <a:pt x="28274" y="28082"/>
                    <a:pt x="31926" y="25974"/>
                  </a:cubicBezTo>
                  <a:cubicBezTo>
                    <a:pt x="35578" y="23864"/>
                    <a:pt x="37404" y="21102"/>
                    <a:pt x="37404" y="18339"/>
                  </a:cubicBezTo>
                  <a:lnTo>
                    <a:pt x="37404" y="10799"/>
                  </a:lnTo>
                  <a:cubicBezTo>
                    <a:pt x="37403" y="8035"/>
                    <a:pt x="35577" y="5271"/>
                    <a:pt x="31926" y="3163"/>
                  </a:cubicBezTo>
                  <a:cubicBezTo>
                    <a:pt x="28274" y="1055"/>
                    <a:pt x="23488" y="0"/>
                    <a:pt x="18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-7011375" y="1205200"/>
              <a:ext cx="1026375" cy="539900"/>
            </a:xfrm>
            <a:custGeom>
              <a:avLst/>
              <a:gdLst/>
              <a:ahLst/>
              <a:cxnLst/>
              <a:rect l="l" t="t" r="r" b="b"/>
              <a:pathLst>
                <a:path w="41055" h="21596" extrusionOk="0">
                  <a:moveTo>
                    <a:pt x="20528" y="0"/>
                  </a:moveTo>
                  <a:cubicBezTo>
                    <a:pt x="15742" y="0"/>
                    <a:pt x="10955" y="1055"/>
                    <a:pt x="7303" y="3163"/>
                  </a:cubicBezTo>
                  <a:cubicBezTo>
                    <a:pt x="1" y="7379"/>
                    <a:pt x="1" y="14216"/>
                    <a:pt x="7303" y="18434"/>
                  </a:cubicBezTo>
                  <a:cubicBezTo>
                    <a:pt x="10955" y="20542"/>
                    <a:pt x="15742" y="21596"/>
                    <a:pt x="20528" y="21596"/>
                  </a:cubicBezTo>
                  <a:cubicBezTo>
                    <a:pt x="25314" y="21596"/>
                    <a:pt x="30100" y="20542"/>
                    <a:pt x="33752" y="18434"/>
                  </a:cubicBezTo>
                  <a:cubicBezTo>
                    <a:pt x="41055" y="14216"/>
                    <a:pt x="41055" y="7379"/>
                    <a:pt x="33752" y="3163"/>
                  </a:cubicBezTo>
                  <a:cubicBezTo>
                    <a:pt x="30100" y="1055"/>
                    <a:pt x="25314" y="0"/>
                    <a:pt x="20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-6781525" y="787700"/>
              <a:ext cx="566100" cy="744900"/>
            </a:xfrm>
            <a:custGeom>
              <a:avLst/>
              <a:gdLst/>
              <a:ahLst/>
              <a:cxnLst/>
              <a:rect l="l" t="t" r="r" b="b"/>
              <a:pathLst>
                <a:path w="22644" h="29796" extrusionOk="0">
                  <a:moveTo>
                    <a:pt x="11308" y="0"/>
                  </a:moveTo>
                  <a:cubicBezTo>
                    <a:pt x="11313" y="0"/>
                    <a:pt x="11317" y="0"/>
                    <a:pt x="11322" y="0"/>
                  </a:cubicBezTo>
                  <a:lnTo>
                    <a:pt x="11322" y="0"/>
                  </a:lnTo>
                  <a:cubicBezTo>
                    <a:pt x="11327" y="0"/>
                    <a:pt x="11332" y="0"/>
                    <a:pt x="11337" y="0"/>
                  </a:cubicBezTo>
                  <a:close/>
                  <a:moveTo>
                    <a:pt x="11322" y="0"/>
                  </a:moveTo>
                  <a:cubicBezTo>
                    <a:pt x="2209" y="9"/>
                    <a:pt x="6754" y="8048"/>
                    <a:pt x="6754" y="13408"/>
                  </a:cubicBezTo>
                  <a:cubicBezTo>
                    <a:pt x="6754" y="18768"/>
                    <a:pt x="0" y="29785"/>
                    <a:pt x="11322" y="29795"/>
                  </a:cubicBezTo>
                  <a:lnTo>
                    <a:pt x="11322" y="29795"/>
                  </a:lnTo>
                  <a:cubicBezTo>
                    <a:pt x="22643" y="29785"/>
                    <a:pt x="15891" y="18769"/>
                    <a:pt x="15891" y="13408"/>
                  </a:cubicBezTo>
                  <a:cubicBezTo>
                    <a:pt x="15891" y="8048"/>
                    <a:pt x="20434" y="9"/>
                    <a:pt x="11322" y="0"/>
                  </a:cubicBezTo>
                  <a:close/>
                  <a:moveTo>
                    <a:pt x="11322" y="29795"/>
                  </a:moveTo>
                  <a:cubicBezTo>
                    <a:pt x="11317" y="29795"/>
                    <a:pt x="11313" y="29795"/>
                    <a:pt x="11308" y="29795"/>
                  </a:cubicBezTo>
                  <a:lnTo>
                    <a:pt x="11337" y="29795"/>
                  </a:lnTo>
                  <a:cubicBezTo>
                    <a:pt x="11332" y="29795"/>
                    <a:pt x="11327" y="29795"/>
                    <a:pt x="11322" y="29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-6627525" y="2109175"/>
              <a:ext cx="888850" cy="1515200"/>
            </a:xfrm>
            <a:custGeom>
              <a:avLst/>
              <a:gdLst/>
              <a:ahLst/>
              <a:cxnLst/>
              <a:rect l="l" t="t" r="r" b="b"/>
              <a:pathLst>
                <a:path w="35554" h="60608" extrusionOk="0">
                  <a:moveTo>
                    <a:pt x="34356" y="0"/>
                  </a:moveTo>
                  <a:cubicBezTo>
                    <a:pt x="29835" y="3013"/>
                    <a:pt x="20236" y="6513"/>
                    <a:pt x="1" y="6513"/>
                  </a:cubicBezTo>
                  <a:lnTo>
                    <a:pt x="1" y="60555"/>
                  </a:lnTo>
                  <a:cubicBezTo>
                    <a:pt x="1" y="60555"/>
                    <a:pt x="1054" y="60608"/>
                    <a:pt x="2802" y="60608"/>
                  </a:cubicBezTo>
                  <a:cubicBezTo>
                    <a:pt x="10376" y="60608"/>
                    <a:pt x="30993" y="59621"/>
                    <a:pt x="35554" y="49099"/>
                  </a:cubicBezTo>
                  <a:lnTo>
                    <a:pt x="35554" y="9181"/>
                  </a:lnTo>
                  <a:cubicBezTo>
                    <a:pt x="35554" y="8424"/>
                    <a:pt x="35528" y="7668"/>
                    <a:pt x="35480" y="6913"/>
                  </a:cubicBezTo>
                  <a:cubicBezTo>
                    <a:pt x="35472" y="6791"/>
                    <a:pt x="35457" y="6670"/>
                    <a:pt x="35449" y="6549"/>
                  </a:cubicBezTo>
                  <a:cubicBezTo>
                    <a:pt x="35401" y="5893"/>
                    <a:pt x="35342" y="5238"/>
                    <a:pt x="35259" y="4588"/>
                  </a:cubicBezTo>
                  <a:cubicBezTo>
                    <a:pt x="35249" y="4518"/>
                    <a:pt x="35237" y="4451"/>
                    <a:pt x="35229" y="4382"/>
                  </a:cubicBezTo>
                  <a:cubicBezTo>
                    <a:pt x="35132" y="3669"/>
                    <a:pt x="35019" y="2959"/>
                    <a:pt x="34880" y="2256"/>
                  </a:cubicBezTo>
                  <a:cubicBezTo>
                    <a:pt x="34878" y="2243"/>
                    <a:pt x="34875" y="2230"/>
                    <a:pt x="34872" y="2217"/>
                  </a:cubicBezTo>
                  <a:cubicBezTo>
                    <a:pt x="34724" y="1471"/>
                    <a:pt x="34552" y="732"/>
                    <a:pt x="3435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0A11BE-2BEB-428E-BFBC-D91BE22D8368}"/>
              </a:ext>
            </a:extLst>
          </p:cNvPr>
          <p:cNvSpPr txBox="1"/>
          <p:nvPr/>
        </p:nvSpPr>
        <p:spPr>
          <a:xfrm>
            <a:off x="3907435" y="1739904"/>
            <a:ext cx="50020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Unsupervised Learning is not best-fit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High Accuracy with Supervised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Neural Layer is the best model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Activation Function has great  impact in accuracy prediction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Changing Perceptron Layer change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Novel method implemented in SSL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rriweather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rriweather Black"/>
              </a:rPr>
              <a:t>Has impressive and comparable accuracy w.r.t SL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54"/>
          <p:cNvSpPr txBox="1">
            <a:spLocks noGrp="1"/>
          </p:cNvSpPr>
          <p:nvPr>
            <p:ph type="title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dirty="0">
                <a:solidFill>
                  <a:schemeClr val="accent5"/>
                </a:solidFill>
              </a:rPr>
              <a:t>Thank </a:t>
            </a:r>
            <a:r>
              <a:rPr lang="en-US" sz="4800" dirty="0">
                <a:solidFill>
                  <a:schemeClr val="accent5"/>
                </a:solidFill>
              </a:rPr>
              <a:t>You..</a:t>
            </a:r>
            <a:endParaRPr sz="4800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62CA4-23AD-4E93-B154-FD5CDA74B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4" b="5150"/>
          <a:stretch/>
        </p:blipFill>
        <p:spPr>
          <a:xfrm>
            <a:off x="9907170" y="5434559"/>
            <a:ext cx="2284830" cy="1423441"/>
          </a:xfrm>
          <a:prstGeom prst="rect">
            <a:avLst/>
          </a:prstGeom>
        </p:spPr>
      </p:pic>
      <p:grpSp>
        <p:nvGrpSpPr>
          <p:cNvPr id="21" name="Google Shape;1561;p49">
            <a:extLst>
              <a:ext uri="{FF2B5EF4-FFF2-40B4-BE49-F238E27FC236}">
                <a16:creationId xmlns:a16="http://schemas.microsoft.com/office/drawing/2014/main" id="{5B7262B9-C0ED-45B0-9366-937BD5951306}"/>
              </a:ext>
            </a:extLst>
          </p:cNvPr>
          <p:cNvGrpSpPr/>
          <p:nvPr/>
        </p:nvGrpSpPr>
        <p:grpSpPr>
          <a:xfrm>
            <a:off x="4150730" y="1800596"/>
            <a:ext cx="2807631" cy="3250906"/>
            <a:chOff x="2291450" y="238125"/>
            <a:chExt cx="3036625" cy="5238125"/>
          </a:xfrm>
        </p:grpSpPr>
        <p:sp>
          <p:nvSpPr>
            <p:cNvPr id="22" name="Google Shape;1562;p49">
              <a:extLst>
                <a:ext uri="{FF2B5EF4-FFF2-40B4-BE49-F238E27FC236}">
                  <a16:creationId xmlns:a16="http://schemas.microsoft.com/office/drawing/2014/main" id="{07973D3C-E793-4BBE-90ED-7FA5DF8DBE61}"/>
                </a:ext>
              </a:extLst>
            </p:cNvPr>
            <p:cNvSpPr/>
            <p:nvPr/>
          </p:nvSpPr>
          <p:spPr>
            <a:xfrm>
              <a:off x="3106550" y="238125"/>
              <a:ext cx="1372825" cy="859350"/>
            </a:xfrm>
            <a:custGeom>
              <a:avLst/>
              <a:gdLst/>
              <a:ahLst/>
              <a:cxnLst/>
              <a:rect l="l" t="t" r="r" b="b"/>
              <a:pathLst>
                <a:path w="54913" h="34374" extrusionOk="0">
                  <a:moveTo>
                    <a:pt x="27832" y="0"/>
                  </a:moveTo>
                  <a:cubicBezTo>
                    <a:pt x="16229" y="0"/>
                    <a:pt x="8866" y="3533"/>
                    <a:pt x="4787" y="9610"/>
                  </a:cubicBezTo>
                  <a:cubicBezTo>
                    <a:pt x="4464" y="10131"/>
                    <a:pt x="4155" y="10652"/>
                    <a:pt x="3847" y="11168"/>
                  </a:cubicBezTo>
                  <a:cubicBezTo>
                    <a:pt x="3837" y="11188"/>
                    <a:pt x="3821" y="11209"/>
                    <a:pt x="3811" y="11228"/>
                  </a:cubicBezTo>
                  <a:cubicBezTo>
                    <a:pt x="3807" y="11239"/>
                    <a:pt x="3801" y="11243"/>
                    <a:pt x="3801" y="11249"/>
                  </a:cubicBezTo>
                  <a:cubicBezTo>
                    <a:pt x="961" y="16308"/>
                    <a:pt x="0" y="25251"/>
                    <a:pt x="1026" y="34374"/>
                  </a:cubicBezTo>
                  <a:cubicBezTo>
                    <a:pt x="2404" y="27781"/>
                    <a:pt x="15201" y="21202"/>
                    <a:pt x="27832" y="21202"/>
                  </a:cubicBezTo>
                  <a:cubicBezTo>
                    <a:pt x="40098" y="21202"/>
                    <a:pt x="52965" y="27697"/>
                    <a:pt x="54427" y="34374"/>
                  </a:cubicBezTo>
                  <a:cubicBezTo>
                    <a:pt x="54912" y="27355"/>
                    <a:pt x="54785" y="16838"/>
                    <a:pt x="51606" y="11158"/>
                  </a:cubicBezTo>
                  <a:cubicBezTo>
                    <a:pt x="51308" y="10626"/>
                    <a:pt x="51008" y="10105"/>
                    <a:pt x="50679" y="9610"/>
                  </a:cubicBezTo>
                  <a:cubicBezTo>
                    <a:pt x="50673" y="9604"/>
                    <a:pt x="50669" y="9604"/>
                    <a:pt x="50669" y="9599"/>
                  </a:cubicBezTo>
                  <a:cubicBezTo>
                    <a:pt x="46636" y="3522"/>
                    <a:pt x="39335" y="0"/>
                    <a:pt x="278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63;p49">
              <a:extLst>
                <a:ext uri="{FF2B5EF4-FFF2-40B4-BE49-F238E27FC236}">
                  <a16:creationId xmlns:a16="http://schemas.microsoft.com/office/drawing/2014/main" id="{4130D346-BD43-409B-99A4-B1C9F624E2CC}"/>
                </a:ext>
              </a:extLst>
            </p:cNvPr>
            <p:cNvSpPr/>
            <p:nvPr/>
          </p:nvSpPr>
          <p:spPr>
            <a:xfrm>
              <a:off x="2812850" y="519325"/>
              <a:ext cx="2515225" cy="4956925"/>
            </a:xfrm>
            <a:custGeom>
              <a:avLst/>
              <a:gdLst/>
              <a:ahLst/>
              <a:cxnLst/>
              <a:rect l="l" t="t" r="r" b="b"/>
              <a:pathLst>
                <a:path w="100609" h="198277" extrusionOk="0">
                  <a:moveTo>
                    <a:pt x="15548" y="1"/>
                  </a:moveTo>
                  <a:cubicBezTo>
                    <a:pt x="0" y="26254"/>
                    <a:pt x="1147" y="45806"/>
                    <a:pt x="1183" y="46333"/>
                  </a:cubicBezTo>
                  <a:lnTo>
                    <a:pt x="1183" y="46342"/>
                  </a:lnTo>
                  <a:cubicBezTo>
                    <a:pt x="1188" y="46854"/>
                    <a:pt x="1238" y="47323"/>
                    <a:pt x="1238" y="47740"/>
                  </a:cubicBezTo>
                  <a:cubicBezTo>
                    <a:pt x="1238" y="83076"/>
                    <a:pt x="80071" y="198276"/>
                    <a:pt x="80071" y="198276"/>
                  </a:cubicBezTo>
                  <a:lnTo>
                    <a:pt x="83351" y="176437"/>
                  </a:lnTo>
                  <a:lnTo>
                    <a:pt x="100609" y="174719"/>
                  </a:lnTo>
                  <a:cubicBezTo>
                    <a:pt x="100609" y="174719"/>
                    <a:pt x="12543" y="50436"/>
                    <a:pt x="12543" y="16983"/>
                  </a:cubicBezTo>
                  <a:cubicBezTo>
                    <a:pt x="12543" y="10330"/>
                    <a:pt x="13080" y="4565"/>
                    <a:pt x="15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64;p49">
              <a:extLst>
                <a:ext uri="{FF2B5EF4-FFF2-40B4-BE49-F238E27FC236}">
                  <a16:creationId xmlns:a16="http://schemas.microsoft.com/office/drawing/2014/main" id="{3F73BB4E-760E-43C9-99FF-5220BA0538AC}"/>
                </a:ext>
              </a:extLst>
            </p:cNvPr>
            <p:cNvSpPr/>
            <p:nvPr/>
          </p:nvSpPr>
          <p:spPr>
            <a:xfrm>
              <a:off x="2291450" y="517075"/>
              <a:ext cx="2529275" cy="4959175"/>
            </a:xfrm>
            <a:custGeom>
              <a:avLst/>
              <a:gdLst/>
              <a:ahLst/>
              <a:cxnLst/>
              <a:rect l="l" t="t" r="r" b="b"/>
              <a:pathLst>
                <a:path w="101171" h="198367" extrusionOk="0">
                  <a:moveTo>
                    <a:pt x="84210" y="0"/>
                  </a:moveTo>
                  <a:cubicBezTo>
                    <a:pt x="101171" y="39394"/>
                    <a:pt x="0" y="174500"/>
                    <a:pt x="0" y="174500"/>
                  </a:cubicBezTo>
                  <a:lnTo>
                    <a:pt x="0" y="174500"/>
                  </a:lnTo>
                  <a:lnTo>
                    <a:pt x="18415" y="173826"/>
                  </a:lnTo>
                  <a:lnTo>
                    <a:pt x="21462" y="198366"/>
                  </a:lnTo>
                  <a:cubicBezTo>
                    <a:pt x="21462" y="198366"/>
                    <a:pt x="98777" y="85610"/>
                    <a:pt x="98777" y="47830"/>
                  </a:cubicBezTo>
                  <a:cubicBezTo>
                    <a:pt x="98777" y="47378"/>
                    <a:pt x="98823" y="46863"/>
                    <a:pt x="98812" y="46287"/>
                  </a:cubicBezTo>
                  <a:cubicBezTo>
                    <a:pt x="98812" y="46287"/>
                    <a:pt x="100032" y="26648"/>
                    <a:pt x="84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565;p49">
              <a:extLst>
                <a:ext uri="{FF2B5EF4-FFF2-40B4-BE49-F238E27FC236}">
                  <a16:creationId xmlns:a16="http://schemas.microsoft.com/office/drawing/2014/main" id="{CB981D99-A161-4A7C-AD0D-3C7E840C3A4E}"/>
                </a:ext>
              </a:extLst>
            </p:cNvPr>
            <p:cNvSpPr/>
            <p:nvPr/>
          </p:nvSpPr>
          <p:spPr>
            <a:xfrm>
              <a:off x="3122325" y="329525"/>
              <a:ext cx="264975" cy="1048925"/>
            </a:xfrm>
            <a:custGeom>
              <a:avLst/>
              <a:gdLst/>
              <a:ahLst/>
              <a:cxnLst/>
              <a:rect l="l" t="t" r="r" b="b"/>
              <a:pathLst>
                <a:path w="10599" h="41957" extrusionOk="0">
                  <a:moveTo>
                    <a:pt x="10599" y="1"/>
                  </a:moveTo>
                  <a:cubicBezTo>
                    <a:pt x="10388" y="118"/>
                    <a:pt x="10185" y="245"/>
                    <a:pt x="9985" y="377"/>
                  </a:cubicBezTo>
                  <a:cubicBezTo>
                    <a:pt x="10186" y="246"/>
                    <a:pt x="10389" y="118"/>
                    <a:pt x="10599" y="1"/>
                  </a:cubicBezTo>
                  <a:close/>
                  <a:moveTo>
                    <a:pt x="9985" y="377"/>
                  </a:moveTo>
                  <a:cubicBezTo>
                    <a:pt x="9915" y="423"/>
                    <a:pt x="9847" y="469"/>
                    <a:pt x="9778" y="515"/>
                  </a:cubicBezTo>
                  <a:lnTo>
                    <a:pt x="9778" y="515"/>
                  </a:lnTo>
                  <a:cubicBezTo>
                    <a:pt x="9847" y="469"/>
                    <a:pt x="9916" y="423"/>
                    <a:pt x="9985" y="377"/>
                  </a:cubicBezTo>
                  <a:close/>
                  <a:moveTo>
                    <a:pt x="9778" y="515"/>
                  </a:moveTo>
                  <a:cubicBezTo>
                    <a:pt x="9648" y="604"/>
                    <a:pt x="9519" y="694"/>
                    <a:pt x="9391" y="785"/>
                  </a:cubicBezTo>
                  <a:cubicBezTo>
                    <a:pt x="9002" y="1067"/>
                    <a:pt x="8622" y="1361"/>
                    <a:pt x="8254" y="1669"/>
                  </a:cubicBezTo>
                  <a:cubicBezTo>
                    <a:pt x="7517" y="2286"/>
                    <a:pt x="6822" y="2951"/>
                    <a:pt x="6173" y="3660"/>
                  </a:cubicBezTo>
                  <a:cubicBezTo>
                    <a:pt x="4875" y="5077"/>
                    <a:pt x="3763" y="6665"/>
                    <a:pt x="2888" y="8376"/>
                  </a:cubicBezTo>
                  <a:cubicBezTo>
                    <a:pt x="2860" y="8429"/>
                    <a:pt x="2834" y="8483"/>
                    <a:pt x="2807" y="8537"/>
                  </a:cubicBezTo>
                  <a:lnTo>
                    <a:pt x="2727" y="8698"/>
                  </a:lnTo>
                  <a:cubicBezTo>
                    <a:pt x="2674" y="8806"/>
                    <a:pt x="2623" y="8914"/>
                    <a:pt x="2571" y="9022"/>
                  </a:cubicBezTo>
                  <a:lnTo>
                    <a:pt x="2421" y="9350"/>
                  </a:lnTo>
                  <a:cubicBezTo>
                    <a:pt x="2373" y="9460"/>
                    <a:pt x="2324" y="9571"/>
                    <a:pt x="2277" y="9681"/>
                  </a:cubicBezTo>
                  <a:cubicBezTo>
                    <a:pt x="2089" y="10123"/>
                    <a:pt x="1915" y="10571"/>
                    <a:pt x="1756" y="11024"/>
                  </a:cubicBezTo>
                  <a:cubicBezTo>
                    <a:pt x="1438" y="11931"/>
                    <a:pt x="1170" y="12854"/>
                    <a:pt x="951" y="13790"/>
                  </a:cubicBezTo>
                  <a:cubicBezTo>
                    <a:pt x="733" y="14726"/>
                    <a:pt x="555" y="15670"/>
                    <a:pt x="417" y="16622"/>
                  </a:cubicBezTo>
                  <a:cubicBezTo>
                    <a:pt x="350" y="17098"/>
                    <a:pt x="292" y="17573"/>
                    <a:pt x="242" y="18051"/>
                  </a:cubicBezTo>
                  <a:lnTo>
                    <a:pt x="206" y="18410"/>
                  </a:lnTo>
                  <a:lnTo>
                    <a:pt x="176" y="18769"/>
                  </a:lnTo>
                  <a:cubicBezTo>
                    <a:pt x="164" y="18888"/>
                    <a:pt x="157" y="19008"/>
                    <a:pt x="148" y="19128"/>
                  </a:cubicBezTo>
                  <a:cubicBezTo>
                    <a:pt x="139" y="19248"/>
                    <a:pt x="130" y="19367"/>
                    <a:pt x="123" y="19487"/>
                  </a:cubicBezTo>
                  <a:cubicBezTo>
                    <a:pt x="1" y="21405"/>
                    <a:pt x="21" y="23331"/>
                    <a:pt x="166" y="25246"/>
                  </a:cubicBezTo>
                  <a:lnTo>
                    <a:pt x="179" y="25427"/>
                  </a:lnTo>
                  <a:lnTo>
                    <a:pt x="186" y="25517"/>
                  </a:lnTo>
                  <a:lnTo>
                    <a:pt x="194" y="25606"/>
                  </a:lnTo>
                  <a:lnTo>
                    <a:pt x="226" y="25964"/>
                  </a:lnTo>
                  <a:cubicBezTo>
                    <a:pt x="236" y="26084"/>
                    <a:pt x="247" y="26204"/>
                    <a:pt x="259" y="26323"/>
                  </a:cubicBezTo>
                  <a:cubicBezTo>
                    <a:pt x="271" y="26443"/>
                    <a:pt x="282" y="26562"/>
                    <a:pt x="296" y="26682"/>
                  </a:cubicBezTo>
                  <a:lnTo>
                    <a:pt x="336" y="27040"/>
                  </a:lnTo>
                  <a:lnTo>
                    <a:pt x="357" y="27219"/>
                  </a:lnTo>
                  <a:lnTo>
                    <a:pt x="378" y="27397"/>
                  </a:lnTo>
                  <a:lnTo>
                    <a:pt x="423" y="27755"/>
                  </a:lnTo>
                  <a:lnTo>
                    <a:pt x="471" y="28112"/>
                  </a:lnTo>
                  <a:cubicBezTo>
                    <a:pt x="503" y="28350"/>
                    <a:pt x="539" y="28588"/>
                    <a:pt x="575" y="28825"/>
                  </a:cubicBezTo>
                  <a:cubicBezTo>
                    <a:pt x="591" y="28944"/>
                    <a:pt x="612" y="29062"/>
                    <a:pt x="630" y="29181"/>
                  </a:cubicBezTo>
                  <a:lnTo>
                    <a:pt x="688" y="29537"/>
                  </a:lnTo>
                  <a:lnTo>
                    <a:pt x="749" y="29892"/>
                  </a:lnTo>
                  <a:cubicBezTo>
                    <a:pt x="771" y="30009"/>
                    <a:pt x="790" y="30128"/>
                    <a:pt x="813" y="30246"/>
                  </a:cubicBezTo>
                  <a:lnTo>
                    <a:pt x="879" y="30600"/>
                  </a:lnTo>
                  <a:lnTo>
                    <a:pt x="911" y="30777"/>
                  </a:lnTo>
                  <a:lnTo>
                    <a:pt x="947" y="30953"/>
                  </a:lnTo>
                  <a:cubicBezTo>
                    <a:pt x="1320" y="32839"/>
                    <a:pt x="1792" y="34703"/>
                    <a:pt x="2360" y="36538"/>
                  </a:cubicBezTo>
                  <a:cubicBezTo>
                    <a:pt x="2928" y="38374"/>
                    <a:pt x="3585" y="40181"/>
                    <a:pt x="4320" y="41957"/>
                  </a:cubicBezTo>
                  <a:cubicBezTo>
                    <a:pt x="3588" y="40180"/>
                    <a:pt x="2932" y="38372"/>
                    <a:pt x="2367" y="36536"/>
                  </a:cubicBezTo>
                  <a:cubicBezTo>
                    <a:pt x="1799" y="34701"/>
                    <a:pt x="1328" y="32837"/>
                    <a:pt x="956" y="30952"/>
                  </a:cubicBezTo>
                  <a:lnTo>
                    <a:pt x="920" y="30776"/>
                  </a:lnTo>
                  <a:lnTo>
                    <a:pt x="888" y="30599"/>
                  </a:lnTo>
                  <a:lnTo>
                    <a:pt x="822" y="30245"/>
                  </a:lnTo>
                  <a:cubicBezTo>
                    <a:pt x="799" y="30127"/>
                    <a:pt x="779" y="30008"/>
                    <a:pt x="759" y="29891"/>
                  </a:cubicBezTo>
                  <a:lnTo>
                    <a:pt x="697" y="29536"/>
                  </a:lnTo>
                  <a:lnTo>
                    <a:pt x="640" y="29180"/>
                  </a:lnTo>
                  <a:cubicBezTo>
                    <a:pt x="621" y="29061"/>
                    <a:pt x="601" y="28943"/>
                    <a:pt x="584" y="28824"/>
                  </a:cubicBezTo>
                  <a:cubicBezTo>
                    <a:pt x="549" y="28586"/>
                    <a:pt x="512" y="28350"/>
                    <a:pt x="481" y="28111"/>
                  </a:cubicBezTo>
                  <a:lnTo>
                    <a:pt x="433" y="27754"/>
                  </a:lnTo>
                  <a:lnTo>
                    <a:pt x="389" y="27397"/>
                  </a:lnTo>
                  <a:lnTo>
                    <a:pt x="366" y="27218"/>
                  </a:lnTo>
                  <a:lnTo>
                    <a:pt x="347" y="27039"/>
                  </a:lnTo>
                  <a:lnTo>
                    <a:pt x="306" y="26681"/>
                  </a:lnTo>
                  <a:cubicBezTo>
                    <a:pt x="293" y="26562"/>
                    <a:pt x="281" y="26442"/>
                    <a:pt x="270" y="26323"/>
                  </a:cubicBezTo>
                  <a:cubicBezTo>
                    <a:pt x="258" y="26203"/>
                    <a:pt x="245" y="26084"/>
                    <a:pt x="236" y="25964"/>
                  </a:cubicBezTo>
                  <a:lnTo>
                    <a:pt x="205" y="25605"/>
                  </a:lnTo>
                  <a:lnTo>
                    <a:pt x="197" y="25516"/>
                  </a:lnTo>
                  <a:lnTo>
                    <a:pt x="190" y="25426"/>
                  </a:lnTo>
                  <a:lnTo>
                    <a:pt x="177" y="25246"/>
                  </a:lnTo>
                  <a:cubicBezTo>
                    <a:pt x="33" y="23330"/>
                    <a:pt x="15" y="21405"/>
                    <a:pt x="136" y="19488"/>
                  </a:cubicBezTo>
                  <a:cubicBezTo>
                    <a:pt x="143" y="19368"/>
                    <a:pt x="152" y="19249"/>
                    <a:pt x="161" y="19129"/>
                  </a:cubicBezTo>
                  <a:cubicBezTo>
                    <a:pt x="170" y="19009"/>
                    <a:pt x="178" y="18889"/>
                    <a:pt x="189" y="18770"/>
                  </a:cubicBezTo>
                  <a:lnTo>
                    <a:pt x="219" y="18411"/>
                  </a:lnTo>
                  <a:lnTo>
                    <a:pt x="255" y="18053"/>
                  </a:lnTo>
                  <a:cubicBezTo>
                    <a:pt x="304" y="17575"/>
                    <a:pt x="362" y="17099"/>
                    <a:pt x="430" y="16623"/>
                  </a:cubicBezTo>
                  <a:cubicBezTo>
                    <a:pt x="564" y="15671"/>
                    <a:pt x="742" y="14727"/>
                    <a:pt x="962" y="13792"/>
                  </a:cubicBezTo>
                  <a:cubicBezTo>
                    <a:pt x="1180" y="12857"/>
                    <a:pt x="1448" y="11934"/>
                    <a:pt x="1765" y="11027"/>
                  </a:cubicBezTo>
                  <a:cubicBezTo>
                    <a:pt x="1923" y="10573"/>
                    <a:pt x="2096" y="10125"/>
                    <a:pt x="2285" y="9684"/>
                  </a:cubicBezTo>
                  <a:cubicBezTo>
                    <a:pt x="2332" y="9574"/>
                    <a:pt x="2381" y="9465"/>
                    <a:pt x="2430" y="9354"/>
                  </a:cubicBezTo>
                  <a:lnTo>
                    <a:pt x="2579" y="9027"/>
                  </a:lnTo>
                  <a:cubicBezTo>
                    <a:pt x="2631" y="8919"/>
                    <a:pt x="2683" y="8810"/>
                    <a:pt x="2734" y="8702"/>
                  </a:cubicBezTo>
                  <a:lnTo>
                    <a:pt x="2816" y="8541"/>
                  </a:lnTo>
                  <a:cubicBezTo>
                    <a:pt x="2843" y="8487"/>
                    <a:pt x="2869" y="8434"/>
                    <a:pt x="2897" y="8380"/>
                  </a:cubicBezTo>
                  <a:cubicBezTo>
                    <a:pt x="3115" y="7953"/>
                    <a:pt x="3349" y="7533"/>
                    <a:pt x="3595" y="7121"/>
                  </a:cubicBezTo>
                  <a:lnTo>
                    <a:pt x="3642" y="7044"/>
                  </a:lnTo>
                  <a:lnTo>
                    <a:pt x="3688" y="6967"/>
                  </a:lnTo>
                  <a:lnTo>
                    <a:pt x="3783" y="6814"/>
                  </a:lnTo>
                  <a:cubicBezTo>
                    <a:pt x="3846" y="6712"/>
                    <a:pt x="3912" y="6611"/>
                    <a:pt x="3976" y="6510"/>
                  </a:cubicBezTo>
                  <a:cubicBezTo>
                    <a:pt x="4108" y="6309"/>
                    <a:pt x="4241" y="6109"/>
                    <a:pt x="4378" y="5912"/>
                  </a:cubicBezTo>
                  <a:lnTo>
                    <a:pt x="4482" y="5765"/>
                  </a:lnTo>
                  <a:lnTo>
                    <a:pt x="4586" y="5617"/>
                  </a:lnTo>
                  <a:lnTo>
                    <a:pt x="4639" y="5545"/>
                  </a:lnTo>
                  <a:lnTo>
                    <a:pt x="4693" y="5472"/>
                  </a:lnTo>
                  <a:lnTo>
                    <a:pt x="4800" y="5328"/>
                  </a:lnTo>
                  <a:cubicBezTo>
                    <a:pt x="4944" y="5135"/>
                    <a:pt x="5091" y="4945"/>
                    <a:pt x="5240" y="4758"/>
                  </a:cubicBezTo>
                  <a:cubicBezTo>
                    <a:pt x="5390" y="4571"/>
                    <a:pt x="5544" y="4386"/>
                    <a:pt x="5699" y="4203"/>
                  </a:cubicBezTo>
                  <a:cubicBezTo>
                    <a:pt x="5856" y="4021"/>
                    <a:pt x="6015" y="3842"/>
                    <a:pt x="6177" y="3664"/>
                  </a:cubicBezTo>
                  <a:cubicBezTo>
                    <a:pt x="6825" y="2955"/>
                    <a:pt x="7519" y="2289"/>
                    <a:pt x="8256" y="1672"/>
                  </a:cubicBezTo>
                  <a:cubicBezTo>
                    <a:pt x="8623" y="1362"/>
                    <a:pt x="9002" y="1067"/>
                    <a:pt x="9392" y="786"/>
                  </a:cubicBezTo>
                  <a:cubicBezTo>
                    <a:pt x="9520" y="695"/>
                    <a:pt x="9648" y="604"/>
                    <a:pt x="9778" y="515"/>
                  </a:cubicBezTo>
                  <a:close/>
                </a:path>
              </a:pathLst>
            </a:custGeom>
            <a:solidFill>
              <a:srgbClr val="FE8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9C4EE4-4A88-4780-A19B-783AD5B7C8FA}"/>
              </a:ext>
            </a:extLst>
          </p:cNvPr>
          <p:cNvSpPr txBox="1"/>
          <p:nvPr/>
        </p:nvSpPr>
        <p:spPr>
          <a:xfrm>
            <a:off x="2608728" y="1695915"/>
            <a:ext cx="7213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skin cancer, breast cancer is the most common cancer diagnosed in women in the United States. </a:t>
            </a:r>
          </a:p>
          <a:p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Breast Cancer</a:t>
            </a: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occurs when some breast cells begin to grow abnormally. These cells divide more rapidly than healthy cells do and continue to accumulate, forming a lump or mass. </a:t>
            </a:r>
          </a:p>
        </p:txBody>
      </p:sp>
    </p:spTree>
    <p:extLst>
      <p:ext uri="{BB962C8B-B14F-4D97-AF65-F5344CB8AC3E}">
        <p14:creationId xmlns:p14="http://schemas.microsoft.com/office/powerpoint/2010/main" val="205101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9C4EE4-4A88-4780-A19B-783AD5B7C8FA}"/>
              </a:ext>
            </a:extLst>
          </p:cNvPr>
          <p:cNvSpPr txBox="1"/>
          <p:nvPr/>
        </p:nvSpPr>
        <p:spPr>
          <a:xfrm>
            <a:off x="2019849" y="1448085"/>
            <a:ext cx="8272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Breast Cancer Wisconsin (Diagnostic) Data Set from UCI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instances: 569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attributes: 32 (ID, diagnosis, 30 real-valued input features)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Diagnosis is a categorical variable used as class label.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distribution: 357 benign, 212 malignant.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Missing attribute values: none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4DBB3C0-66F2-4F14-9186-E0D964A61B38}"/>
              </a:ext>
            </a:extLst>
          </p:cNvPr>
          <p:cNvPicPr/>
          <p:nvPr/>
        </p:nvPicPr>
        <p:blipFill rotWithShape="1">
          <a:blip r:embed="rId3"/>
          <a:srcRect l="5420" t="25140" r="6988" b="4800"/>
          <a:stretch/>
        </p:blipFill>
        <p:spPr>
          <a:xfrm>
            <a:off x="6650659" y="3948502"/>
            <a:ext cx="3193699" cy="24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B906B-34C3-439B-B073-8CA876BB2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2"/>
          <a:stretch/>
        </p:blipFill>
        <p:spPr>
          <a:xfrm>
            <a:off x="1561376" y="1592059"/>
            <a:ext cx="7180647" cy="47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xfrm>
            <a:off x="840221" y="550635"/>
            <a:ext cx="89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Attribute Co-relation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CC6E8-5E46-404B-8A4B-872FED051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" r="1516" b="812"/>
          <a:stretch/>
        </p:blipFill>
        <p:spPr>
          <a:xfrm>
            <a:off x="2083981" y="1248447"/>
            <a:ext cx="5274754" cy="48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9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38652E5-020F-47AC-A171-588534064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0199" y="1059621"/>
            <a:ext cx="2209674" cy="226638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B1815B6-29C3-483F-9969-F7BA638AC2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48126" y="1195754"/>
            <a:ext cx="2906456" cy="21302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28AFAA4-F76B-48DF-8D37-0B2612B2DEE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77394" y="3429001"/>
            <a:ext cx="2440486" cy="25720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FCB661A-DF13-406C-8CF4-CB13210B319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658423" y="3595965"/>
            <a:ext cx="2747826" cy="23563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24B926-97B5-438D-9DD2-733976D56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985" y="1202711"/>
            <a:ext cx="2929411" cy="2023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121B4B-332D-44CB-8E31-EB4DDED94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3749" y="3834448"/>
            <a:ext cx="2982829" cy="20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xfrm>
            <a:off x="1348726" y="577800"/>
            <a:ext cx="89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PCA Visualization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408D07F-841E-46CF-8BA8-F8BCACD7797F}"/>
              </a:ext>
            </a:extLst>
          </p:cNvPr>
          <p:cNvPicPr/>
          <p:nvPr/>
        </p:nvPicPr>
        <p:blipFill rotWithShape="1">
          <a:blip r:embed="rId3"/>
          <a:srcRect l="788"/>
          <a:stretch/>
        </p:blipFill>
        <p:spPr>
          <a:xfrm>
            <a:off x="1995760" y="2117747"/>
            <a:ext cx="5408697" cy="35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Modeling Approach</a:t>
            </a:r>
            <a:endParaRPr dirty="0"/>
          </a:p>
        </p:txBody>
      </p:sp>
      <p:sp>
        <p:nvSpPr>
          <p:cNvPr id="544" name="Google Shape;544;p34"/>
          <p:cNvSpPr txBox="1">
            <a:spLocks noGrp="1"/>
          </p:cNvSpPr>
          <p:nvPr>
            <p:ph type="ctrTitle"/>
          </p:nvPr>
        </p:nvSpPr>
        <p:spPr>
          <a:xfrm>
            <a:off x="1972200" y="4237333"/>
            <a:ext cx="2064400" cy="6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Un-Supervised</a:t>
            </a: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subTitle" idx="1"/>
          </p:nvPr>
        </p:nvSpPr>
        <p:spPr>
          <a:xfrm>
            <a:off x="1748000" y="4576103"/>
            <a:ext cx="2512800" cy="68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(Without labelled data)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ctrTitle" idx="2"/>
          </p:nvPr>
        </p:nvSpPr>
        <p:spPr>
          <a:xfrm>
            <a:off x="5063800" y="4237317"/>
            <a:ext cx="2064400" cy="6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Supervised</a:t>
            </a:r>
            <a:endParaRPr dirty="0"/>
          </a:p>
        </p:txBody>
      </p:sp>
      <p:sp>
        <p:nvSpPr>
          <p:cNvPr id="547" name="Google Shape;547;p34"/>
          <p:cNvSpPr txBox="1">
            <a:spLocks noGrp="1"/>
          </p:cNvSpPr>
          <p:nvPr>
            <p:ph type="subTitle" idx="3"/>
          </p:nvPr>
        </p:nvSpPr>
        <p:spPr>
          <a:xfrm>
            <a:off x="4839600" y="4576085"/>
            <a:ext cx="2512800" cy="68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(With labelled data)</a:t>
            </a:r>
            <a:endParaRPr dirty="0"/>
          </a:p>
        </p:txBody>
      </p:sp>
      <p:sp>
        <p:nvSpPr>
          <p:cNvPr id="548" name="Google Shape;548;p34"/>
          <p:cNvSpPr txBox="1">
            <a:spLocks noGrp="1"/>
          </p:cNvSpPr>
          <p:nvPr>
            <p:ph type="ctrTitle" idx="4"/>
          </p:nvPr>
        </p:nvSpPr>
        <p:spPr>
          <a:xfrm>
            <a:off x="8157219" y="4237333"/>
            <a:ext cx="2064400" cy="6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Semi-Supervised</a:t>
            </a:r>
            <a:endParaRPr dirty="0"/>
          </a:p>
        </p:txBody>
      </p:sp>
      <p:sp>
        <p:nvSpPr>
          <p:cNvPr id="549" name="Google Shape;549;p34"/>
          <p:cNvSpPr txBox="1">
            <a:spLocks noGrp="1"/>
          </p:cNvSpPr>
          <p:nvPr>
            <p:ph type="subTitle" idx="5"/>
          </p:nvPr>
        </p:nvSpPr>
        <p:spPr>
          <a:xfrm>
            <a:off x="7933019" y="4576103"/>
            <a:ext cx="2512800" cy="68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(Combination of labelled &amp; unlabeled data)</a:t>
            </a:r>
            <a:endParaRPr dirty="0"/>
          </a:p>
        </p:txBody>
      </p:sp>
      <p:pic>
        <p:nvPicPr>
          <p:cNvPr id="1028" name="Picture 4" descr="RPubs - K-Means Clustering Tutorial">
            <a:extLst>
              <a:ext uri="{FF2B5EF4-FFF2-40B4-BE49-F238E27FC236}">
                <a16:creationId xmlns:a16="http://schemas.microsoft.com/office/drawing/2014/main" id="{0240BFE7-88B3-4E23-8A3D-6EE49CFDF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6416" r="12261" b="16200"/>
          <a:stretch/>
        </p:blipFill>
        <p:spPr bwMode="auto">
          <a:xfrm>
            <a:off x="2234343" y="2488059"/>
            <a:ext cx="1868723" cy="148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chine Learning: Supervised Learning vs Unsupervised Learning">
            <a:extLst>
              <a:ext uri="{FF2B5EF4-FFF2-40B4-BE49-F238E27FC236}">
                <a16:creationId xmlns:a16="http://schemas.microsoft.com/office/drawing/2014/main" id="{6AF3F55A-4847-400A-A00A-FC9A7E64D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59" y="2817376"/>
            <a:ext cx="3008722" cy="15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8C1644-295B-451E-8202-9A6C1A7C0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481" y="3012976"/>
            <a:ext cx="3001875" cy="1054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east Cancer Ca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2186B"/>
      </a:accent1>
      <a:accent2>
        <a:srgbClr val="3E2289"/>
      </a:accent2>
      <a:accent3>
        <a:srgbClr val="9290FF"/>
      </a:accent3>
      <a:accent4>
        <a:srgbClr val="F9CAE3"/>
      </a:accent4>
      <a:accent5>
        <a:srgbClr val="F9AFD7"/>
      </a:accent5>
      <a:accent6>
        <a:srgbClr val="FF8FA3"/>
      </a:accent6>
      <a:hlink>
        <a:srgbClr val="321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16407</TotalTime>
  <Words>688</Words>
  <Application>Microsoft Office PowerPoint</Application>
  <PresentationFormat>Widescreen</PresentationFormat>
  <Paragraphs>196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Lato</vt:lpstr>
      <vt:lpstr>Lato Light</vt:lpstr>
      <vt:lpstr>Lucida Console</vt:lpstr>
      <vt:lpstr>Merriweather Black</vt:lpstr>
      <vt:lpstr>Noto Sans</vt:lpstr>
      <vt:lpstr>Open Sans</vt:lpstr>
      <vt:lpstr>Wingdings</vt:lpstr>
      <vt:lpstr>Office Theme</vt:lpstr>
      <vt:lpstr>Breast Cancer Case</vt:lpstr>
      <vt:lpstr>PowerPoint Presentation</vt:lpstr>
      <vt:lpstr>01</vt:lpstr>
      <vt:lpstr>Introduction</vt:lpstr>
      <vt:lpstr>Dataset</vt:lpstr>
      <vt:lpstr>Data Exploration</vt:lpstr>
      <vt:lpstr>Attribute Co-relation</vt:lpstr>
      <vt:lpstr>Principal Component Analysis</vt:lpstr>
      <vt:lpstr>PCA Visualization</vt:lpstr>
      <vt:lpstr>Modeling Approach</vt:lpstr>
      <vt:lpstr>Unsupervised Learning</vt:lpstr>
      <vt:lpstr>Supervised Learning</vt:lpstr>
      <vt:lpstr>Supervised Learning</vt:lpstr>
      <vt:lpstr>Naïve Bayes</vt:lpstr>
      <vt:lpstr>Logistic Regression</vt:lpstr>
      <vt:lpstr>Support Vector Machines</vt:lpstr>
      <vt:lpstr>Random Forest</vt:lpstr>
      <vt:lpstr>K-Nearest Neighbor</vt:lpstr>
      <vt:lpstr>Neural Networks</vt:lpstr>
      <vt:lpstr>Neural Networks</vt:lpstr>
      <vt:lpstr>Comparison (ROC)</vt:lpstr>
      <vt:lpstr>Multi Layer Perceptron</vt:lpstr>
      <vt:lpstr>ReLU vs Sigmoid</vt:lpstr>
      <vt:lpstr>Experiment with multiple Hidden Layers</vt:lpstr>
      <vt:lpstr>Semi-Supervised Learning</vt:lpstr>
      <vt:lpstr>Semi-Supervised Learning</vt:lpstr>
      <vt:lpstr>SSL: Comparison with SL</vt:lpstr>
      <vt:lpstr>Conclusion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Debadeep Pharikal</dc:creator>
  <cp:lastModifiedBy>Debadeep Pharikal</cp:lastModifiedBy>
  <cp:revision>1080</cp:revision>
  <dcterms:created xsi:type="dcterms:W3CDTF">2017-12-05T16:25:52Z</dcterms:created>
  <dcterms:modified xsi:type="dcterms:W3CDTF">2020-04-20T20:37:05Z</dcterms:modified>
</cp:coreProperties>
</file>