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79" r:id="rId4"/>
    <p:sldId id="258" r:id="rId5"/>
    <p:sldId id="260" r:id="rId6"/>
    <p:sldId id="261" r:id="rId7"/>
    <p:sldId id="270" r:id="rId8"/>
    <p:sldId id="259" r:id="rId9"/>
    <p:sldId id="262" r:id="rId10"/>
    <p:sldId id="263" r:id="rId11"/>
    <p:sldId id="264" r:id="rId12"/>
    <p:sldId id="272" r:id="rId13"/>
    <p:sldId id="265" r:id="rId14"/>
    <p:sldId id="273" r:id="rId15"/>
    <p:sldId id="271" r:id="rId16"/>
    <p:sldId id="269"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24" autoAdjust="0"/>
    <p:restoredTop sz="75092" autoAdjust="0"/>
  </p:normalViewPr>
  <p:slideViewPr>
    <p:cSldViewPr snapToGrid="0">
      <p:cViewPr varScale="1">
        <p:scale>
          <a:sx n="54" d="100"/>
          <a:sy n="54" d="100"/>
        </p:scale>
        <p:origin x="1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88717-B3D2-4C53-BFE0-B1927775FBC9}" type="datetimeFigureOut">
              <a:rPr lang="en-US" smtClean="0"/>
              <a:t>24-Apr-17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2DD154-D6DB-46DC-8284-1EBA2D6C696A}" type="slidenum">
              <a:rPr lang="en-US" smtClean="0"/>
              <a:t>‹#›</a:t>
            </a:fld>
            <a:endParaRPr lang="en-US"/>
          </a:p>
        </p:txBody>
      </p:sp>
    </p:spTree>
    <p:extLst>
      <p:ext uri="{BB962C8B-B14F-4D97-AF65-F5344CB8AC3E}">
        <p14:creationId xmlns:p14="http://schemas.microsoft.com/office/powerpoint/2010/main" val="342202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archenterprisewan.techtarget.com/definition/bandwidth"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 the Internet and in other networks, QoS (Quality of Service) is the idea that transmission rates, error rates, and other characteristics can be measured, improved, and, to some extent, guaranteed in advance. QoS is of particular concern for the continuous transmission of high-</a:t>
            </a:r>
            <a:r>
              <a:rPr lang="en-US" sz="1200" b="0" i="0" u="sng" kern="1200" dirty="0">
                <a:solidFill>
                  <a:schemeClr val="tx1"/>
                </a:solidFill>
                <a:effectLst/>
                <a:latin typeface="+mn-lt"/>
                <a:ea typeface="+mn-ea"/>
                <a:cs typeface="+mn-cs"/>
                <a:hlinkClick r:id="rId3"/>
              </a:rPr>
              <a:t>bandwidth</a:t>
            </a:r>
            <a:r>
              <a:rPr lang="en-US" sz="1200" b="0" i="0" kern="1200" dirty="0">
                <a:solidFill>
                  <a:schemeClr val="tx1"/>
                </a:solidFill>
                <a:effectLst/>
                <a:latin typeface="+mn-lt"/>
                <a:ea typeface="+mn-ea"/>
                <a:cs typeface="+mn-cs"/>
              </a:rPr>
              <a:t> video and multimedia information. </a:t>
            </a:r>
            <a:endParaRPr lang="en-US" dirty="0"/>
          </a:p>
        </p:txBody>
      </p:sp>
      <p:sp>
        <p:nvSpPr>
          <p:cNvPr id="4" name="Slide Number Placeholder 3"/>
          <p:cNvSpPr>
            <a:spLocks noGrp="1"/>
          </p:cNvSpPr>
          <p:nvPr>
            <p:ph type="sldNum" sz="quarter" idx="10"/>
          </p:nvPr>
        </p:nvSpPr>
        <p:spPr/>
        <p:txBody>
          <a:bodyPr/>
          <a:lstStyle/>
          <a:p>
            <a:fld id="{002DD154-D6DB-46DC-8284-1EBA2D6C696A}" type="slidenum">
              <a:rPr lang="en-US" smtClean="0"/>
              <a:t>4</a:t>
            </a:fld>
            <a:endParaRPr lang="en-US"/>
          </a:p>
        </p:txBody>
      </p:sp>
    </p:spTree>
    <p:extLst>
      <p:ext uri="{BB962C8B-B14F-4D97-AF65-F5344CB8AC3E}">
        <p14:creationId xmlns:p14="http://schemas.microsoft.com/office/powerpoint/2010/main" val="1017482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of the traffic-performance relation, linking capacity, demand and performance, for a range of streaming and elastic traffic types leads us to believe adequate performance can be assured much more simply than in the classical QoS architectures and more reliably than in an over-provisioned best effort network. The basis for this belief is our proposition for an architecture called Flow-aware networking, or FAN for short</a:t>
            </a:r>
          </a:p>
        </p:txBody>
      </p:sp>
      <p:sp>
        <p:nvSpPr>
          <p:cNvPr id="4" name="Slide Number Placeholder 3"/>
          <p:cNvSpPr>
            <a:spLocks noGrp="1"/>
          </p:cNvSpPr>
          <p:nvPr>
            <p:ph type="sldNum" sz="quarter" idx="10"/>
          </p:nvPr>
        </p:nvSpPr>
        <p:spPr/>
        <p:txBody>
          <a:bodyPr/>
          <a:lstStyle/>
          <a:p>
            <a:fld id="{002DD154-D6DB-46DC-8284-1EBA2D6C696A}" type="slidenum">
              <a:rPr lang="en-US" smtClean="0"/>
              <a:t>6</a:t>
            </a:fld>
            <a:endParaRPr lang="en-US"/>
          </a:p>
        </p:txBody>
      </p:sp>
    </p:spTree>
    <p:extLst>
      <p:ext uri="{BB962C8B-B14F-4D97-AF65-F5344CB8AC3E}">
        <p14:creationId xmlns:p14="http://schemas.microsoft.com/office/powerpoint/2010/main" val="2154763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Protected Flow List (PFL)</a:t>
            </a:r>
          </a:p>
          <a:p>
            <a:r>
              <a:rPr lang="en-US" sz="1200" b="0" i="0" u="none" strike="noStrike" kern="1200" baseline="0" dirty="0">
                <a:solidFill>
                  <a:schemeClr val="tx1"/>
                </a:solidFill>
                <a:latin typeface="+mn-lt"/>
                <a:ea typeface="+mn-ea"/>
                <a:cs typeface="+mn-cs"/>
              </a:rPr>
              <a:t>The flow identification process is implicit and its goal is not to divide</a:t>
            </a:r>
          </a:p>
          <a:p>
            <a:r>
              <a:rPr lang="en-US" sz="1200" b="0" i="0" u="none" strike="noStrike" kern="1200" baseline="0" dirty="0">
                <a:solidFill>
                  <a:schemeClr val="tx1"/>
                </a:solidFill>
                <a:latin typeface="+mn-lt"/>
                <a:ea typeface="+mn-ea"/>
                <a:cs typeface="+mn-cs"/>
              </a:rPr>
              <a:t>flows into different classes, but only to create an instance on which the service</a:t>
            </a:r>
          </a:p>
          <a:p>
            <a:r>
              <a:rPr lang="en-US" sz="1200" b="0" i="0" u="none" strike="noStrike" kern="1200" baseline="0" dirty="0">
                <a:solidFill>
                  <a:schemeClr val="tx1"/>
                </a:solidFill>
                <a:latin typeface="+mn-lt"/>
                <a:ea typeface="+mn-ea"/>
                <a:cs typeface="+mn-cs"/>
              </a:rPr>
              <a:t>differentiation will be performed. Then, all the flows that are currently in progress</a:t>
            </a:r>
          </a:p>
          <a:p>
            <a:r>
              <a:rPr lang="en-US" sz="1200" b="0" i="0" u="none" strike="noStrike" kern="1200" baseline="0" dirty="0">
                <a:solidFill>
                  <a:schemeClr val="tx1"/>
                </a:solidFill>
                <a:latin typeface="+mn-lt"/>
                <a:ea typeface="+mn-ea"/>
                <a:cs typeface="+mn-cs"/>
              </a:rPr>
              <a:t>are present on the Protected Flow List (PFL) and are forwarded unconditionally,</a:t>
            </a:r>
          </a:p>
          <a:p>
            <a:r>
              <a:rPr lang="en-US" sz="1200" b="0" i="0" u="none" strike="noStrike" kern="1200" baseline="0" dirty="0">
                <a:solidFill>
                  <a:schemeClr val="tx1"/>
                </a:solidFill>
                <a:latin typeface="+mn-lt"/>
                <a:ea typeface="+mn-ea"/>
                <a:cs typeface="+mn-cs"/>
              </a:rPr>
              <a:t>whereas all new flows are subject to admission control.</a:t>
            </a:r>
            <a:endParaRPr lang="en-US" dirty="0"/>
          </a:p>
        </p:txBody>
      </p:sp>
      <p:sp>
        <p:nvSpPr>
          <p:cNvPr id="4" name="Slide Number Placeholder 3"/>
          <p:cNvSpPr>
            <a:spLocks noGrp="1"/>
          </p:cNvSpPr>
          <p:nvPr>
            <p:ph type="sldNum" sz="quarter" idx="10"/>
          </p:nvPr>
        </p:nvSpPr>
        <p:spPr/>
        <p:txBody>
          <a:bodyPr/>
          <a:lstStyle/>
          <a:p>
            <a:fld id="{002DD154-D6DB-46DC-8284-1EBA2D6C696A}" type="slidenum">
              <a:rPr lang="en-US" smtClean="0"/>
              <a:t>10</a:t>
            </a:fld>
            <a:endParaRPr lang="en-US"/>
          </a:p>
        </p:txBody>
      </p:sp>
    </p:spTree>
    <p:extLst>
      <p:ext uri="{BB962C8B-B14F-4D97-AF65-F5344CB8AC3E}">
        <p14:creationId xmlns:p14="http://schemas.microsoft.com/office/powerpoint/2010/main" val="183164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admission control in</a:t>
            </a:r>
          </a:p>
          <a:p>
            <a:r>
              <a:rPr lang="en-US" sz="1200" b="0" i="0" u="none" strike="noStrike" kern="1200" baseline="0" dirty="0">
                <a:solidFill>
                  <a:schemeClr val="tx1"/>
                </a:solidFill>
                <a:latin typeface="+mn-lt"/>
                <a:ea typeface="+mn-ea"/>
                <a:cs typeface="+mn-cs"/>
              </a:rPr>
              <a:t>FAN is measurement based (MBAC) which implies that the accept/reject decisions</a:t>
            </a:r>
          </a:p>
          <a:p>
            <a:r>
              <a:rPr lang="en-US" sz="1200" b="0" i="0" u="none" strike="noStrike" kern="1200" baseline="0" dirty="0">
                <a:solidFill>
                  <a:schemeClr val="tx1"/>
                </a:solidFill>
                <a:latin typeface="+mn-lt"/>
                <a:ea typeface="+mn-ea"/>
                <a:cs typeface="+mn-cs"/>
              </a:rPr>
              <a:t>are based only on the current link congestion status. If a new flow is accepted, it is</a:t>
            </a:r>
          </a:p>
          <a:p>
            <a:r>
              <a:rPr lang="en-US" sz="1200" b="0" i="0" u="none" strike="noStrike" kern="1200" baseline="0" dirty="0">
                <a:solidFill>
                  <a:schemeClr val="tx1"/>
                </a:solidFill>
                <a:latin typeface="+mn-lt"/>
                <a:ea typeface="+mn-ea"/>
                <a:cs typeface="+mn-cs"/>
              </a:rPr>
              <a:t>put onto the PFL list and then all successive packets from this flow are forwarded</a:t>
            </a:r>
          </a:p>
          <a:p>
            <a:r>
              <a:rPr lang="en-US" sz="1200" b="0" i="0" u="none" strike="noStrike" kern="1200" baseline="0" dirty="0">
                <a:solidFill>
                  <a:schemeClr val="tx1"/>
                </a:solidFill>
                <a:latin typeface="+mn-lt"/>
                <a:ea typeface="+mn-ea"/>
                <a:cs typeface="+mn-cs"/>
              </a:rPr>
              <a:t>without checking the status of the outgoing link by MBAC.</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FAN, admission control and service differentiation are implicit. In classic</a:t>
            </a:r>
          </a:p>
          <a:p>
            <a:r>
              <a:rPr lang="en-US" sz="1200" b="0" i="0" u="none" strike="noStrike" kern="1200" baseline="0" dirty="0">
                <a:solidFill>
                  <a:schemeClr val="tx1"/>
                </a:solidFill>
                <a:latin typeface="+mn-lt"/>
                <a:ea typeface="+mn-ea"/>
                <a:cs typeface="+mn-cs"/>
              </a:rPr>
              <a:t>explicit service differentiation architectures, user requirements are signaled to the</a:t>
            </a:r>
          </a:p>
          <a:p>
            <a:r>
              <a:rPr lang="en-US" sz="1200" b="0" i="0" u="none" strike="noStrike" kern="1200" baseline="0" dirty="0">
                <a:solidFill>
                  <a:schemeClr val="tx1"/>
                </a:solidFill>
                <a:latin typeface="+mn-lt"/>
                <a:ea typeface="+mn-ea"/>
                <a:cs typeface="+mn-cs"/>
              </a:rPr>
              <a:t>network and the nodes perform differentiation actions based on the information</a:t>
            </a:r>
          </a:p>
          <a:p>
            <a:r>
              <a:rPr lang="en-US" sz="1200" b="0" i="0" u="none" strike="noStrike" kern="1200" baseline="0" dirty="0">
                <a:solidFill>
                  <a:schemeClr val="tx1"/>
                </a:solidFill>
                <a:latin typeface="+mn-lt"/>
                <a:ea typeface="+mn-ea"/>
                <a:cs typeface="+mn-cs"/>
              </a:rPr>
              <a:t>received. For example, the provision of better quality is a consequence of the explicit</a:t>
            </a:r>
          </a:p>
          <a:p>
            <a:r>
              <a:rPr lang="en-US" sz="1200" b="0" i="0" u="none" strike="noStrike" kern="1200" baseline="0" dirty="0">
                <a:solidFill>
                  <a:schemeClr val="tx1"/>
                </a:solidFill>
                <a:latin typeface="+mn-lt"/>
                <a:ea typeface="+mn-ea"/>
                <a:cs typeface="+mn-cs"/>
              </a:rPr>
              <a:t>identification of a certain transmission. On the contrary, implicit service differentiation</a:t>
            </a:r>
          </a:p>
          <a:p>
            <a:r>
              <a:rPr lang="en-US" sz="1200" b="0" i="0" u="none" strike="noStrike" kern="1200" baseline="0" dirty="0">
                <a:solidFill>
                  <a:schemeClr val="tx1"/>
                </a:solidFill>
                <a:latin typeface="+mn-lt"/>
                <a:ea typeface="+mn-ea"/>
                <a:cs typeface="+mn-cs"/>
              </a:rPr>
              <a:t>performs differentiation actions based on traffic characteristics and network</a:t>
            </a:r>
          </a:p>
          <a:p>
            <a:r>
              <a:rPr lang="en-US" sz="1200" b="0" i="0" u="none" strike="noStrike" kern="1200" baseline="0" dirty="0">
                <a:solidFill>
                  <a:schemeClr val="tx1"/>
                </a:solidFill>
                <a:latin typeface="+mn-lt"/>
                <a:ea typeface="+mn-ea"/>
                <a:cs typeface="+mn-cs"/>
              </a:rPr>
              <a:t>measurements.</a:t>
            </a:r>
          </a:p>
          <a:p>
            <a:r>
              <a:rPr lang="en-US" sz="1200" b="0" i="0" u="none" strike="noStrike" kern="1200" baseline="0" dirty="0">
                <a:solidFill>
                  <a:schemeClr val="tx1"/>
                </a:solidFill>
                <a:latin typeface="+mn-lt"/>
                <a:ea typeface="+mn-ea"/>
                <a:cs typeface="+mn-cs"/>
              </a:rPr>
              <a:t>In FAN, there is no need for a priori traffic specification, as well as no class</a:t>
            </a:r>
          </a:p>
          <a:p>
            <a:r>
              <a:rPr lang="en-US" sz="1200" b="0" i="0" u="none" strike="noStrike" kern="1200" baseline="0" dirty="0">
                <a:solidFill>
                  <a:schemeClr val="tx1"/>
                </a:solidFill>
                <a:latin typeface="+mn-lt"/>
                <a:ea typeface="+mn-ea"/>
                <a:cs typeface="+mn-cs"/>
              </a:rPr>
              <a:t>of service distinction. Both streaming and elastic flows achieve the necessary </a:t>
            </a:r>
            <a:r>
              <a:rPr lang="en-US" sz="1200" b="0" i="0" u="none" strike="noStrike" kern="1200" baseline="0" dirty="0" err="1">
                <a:solidFill>
                  <a:schemeClr val="tx1"/>
                </a:solidFill>
                <a:latin typeface="+mn-lt"/>
                <a:ea typeface="+mn-ea"/>
                <a:cs typeface="+mn-cs"/>
              </a:rPr>
              <a:t>QoS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without any mutual detrimental effect. Nevertheless, streaming and elastic flows are</a:t>
            </a:r>
          </a:p>
          <a:p>
            <a:r>
              <a:rPr lang="en-US" sz="1200" b="0" i="0" u="none" strike="noStrike" kern="1200" baseline="0" dirty="0">
                <a:solidFill>
                  <a:schemeClr val="tx1"/>
                </a:solidFill>
                <a:latin typeface="+mn-lt"/>
                <a:ea typeface="+mn-ea"/>
                <a:cs typeface="+mn-cs"/>
              </a:rPr>
              <a:t>implicitly identified inside the FAN network. This classification, however, is based</a:t>
            </a:r>
          </a:p>
          <a:p>
            <a:r>
              <a:rPr lang="en-US" sz="1200" b="0" i="0" u="none" strike="noStrike" kern="1200" baseline="0" dirty="0">
                <a:solidFill>
                  <a:schemeClr val="tx1"/>
                </a:solidFill>
                <a:latin typeface="+mn-lt"/>
                <a:ea typeface="+mn-ea"/>
                <a:cs typeface="+mn-cs"/>
              </a:rPr>
              <a:t>solely on the current flow peak rate. All flows emitting at lower rates than the current</a:t>
            </a:r>
          </a:p>
          <a:p>
            <a:r>
              <a:rPr lang="en-US" sz="1200" b="0" i="0" u="none" strike="noStrike" kern="1200" baseline="0" dirty="0">
                <a:solidFill>
                  <a:schemeClr val="tx1"/>
                </a:solidFill>
                <a:latin typeface="+mn-lt"/>
                <a:ea typeface="+mn-ea"/>
                <a:cs typeface="+mn-cs"/>
              </a:rPr>
              <a:t>fair rate are referred to as streaming flows, and the packets from those flows are</a:t>
            </a:r>
          </a:p>
          <a:p>
            <a:r>
              <a:rPr lang="en-US" sz="1200" b="0" i="0" u="none" strike="noStrike" kern="1200" baseline="0" dirty="0">
                <a:solidFill>
                  <a:schemeClr val="tx1"/>
                </a:solidFill>
                <a:latin typeface="+mn-lt"/>
                <a:ea typeface="+mn-ea"/>
                <a:cs typeface="+mn-cs"/>
              </a:rPr>
              <a:t>prioritized. The remaining flows are referred to as elastic flows.</a:t>
            </a:r>
            <a:endParaRPr lang="en-US" dirty="0"/>
          </a:p>
        </p:txBody>
      </p:sp>
      <p:sp>
        <p:nvSpPr>
          <p:cNvPr id="4" name="Slide Number Placeholder 3"/>
          <p:cNvSpPr>
            <a:spLocks noGrp="1"/>
          </p:cNvSpPr>
          <p:nvPr>
            <p:ph type="sldNum" sz="quarter" idx="10"/>
          </p:nvPr>
        </p:nvSpPr>
        <p:spPr/>
        <p:txBody>
          <a:bodyPr/>
          <a:lstStyle/>
          <a:p>
            <a:fld id="{002DD154-D6DB-46DC-8284-1EBA2D6C696A}" type="slidenum">
              <a:rPr lang="en-US" smtClean="0"/>
              <a:t>11</a:t>
            </a:fld>
            <a:endParaRPr lang="en-US"/>
          </a:p>
        </p:txBody>
      </p:sp>
    </p:spTree>
    <p:extLst>
      <p:ext uri="{BB962C8B-B14F-4D97-AF65-F5344CB8AC3E}">
        <p14:creationId xmlns:p14="http://schemas.microsoft.com/office/powerpoint/2010/main" val="30012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4150590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340994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21292B-A40A-4355-A062-AF286B5855E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8970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F5AD73B-F86F-4F57-A7D2-FB02BE6CCF58}" type="datetimeFigureOut">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2659801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F5AD73B-F86F-4F57-A7D2-FB02BE6CCF58}" type="datetimeFigureOut">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21292B-A40A-4355-A062-AF286B5855E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1132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7F5AD73B-F86F-4F57-A7D2-FB02BE6CCF58}" type="datetimeFigureOut">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142382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2815142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306787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270067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5AD73B-F86F-4F57-A7D2-FB02BE6CCF58}" type="datetimeFigureOut">
              <a:rPr lang="en-US" smtClean="0"/>
              <a:t>24-Apr-17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115151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AD73B-F86F-4F57-A7D2-FB02BE6CCF58}" type="datetimeFigureOut">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1732401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AD73B-F86F-4F57-A7D2-FB02BE6CCF58}" type="datetimeFigureOut">
              <a:rPr lang="en-US" smtClean="0"/>
              <a:t>24-Apr-17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2704217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AD73B-F86F-4F57-A7D2-FB02BE6CCF58}" type="datetimeFigureOut">
              <a:rPr lang="en-US" smtClean="0"/>
              <a:t>24-Apr-17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308055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AD73B-F86F-4F57-A7D2-FB02BE6CCF58}" type="datetimeFigureOut">
              <a:rPr lang="en-US" smtClean="0"/>
              <a:t>24-Apr-17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31571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5AD73B-F86F-4F57-A7D2-FB02BE6CCF58}" type="datetimeFigureOut">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161737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F5AD73B-F86F-4F57-A7D2-FB02BE6CCF58}" type="datetimeFigureOut">
              <a:rPr lang="en-US" smtClean="0"/>
              <a:t>24-Apr-17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21292B-A40A-4355-A062-AF286B5855E3}" type="slidenum">
              <a:rPr lang="en-US" smtClean="0"/>
              <a:t>‹#›</a:t>
            </a:fld>
            <a:endParaRPr lang="en-US"/>
          </a:p>
        </p:txBody>
      </p:sp>
    </p:spTree>
    <p:extLst>
      <p:ext uri="{BB962C8B-B14F-4D97-AF65-F5344CB8AC3E}">
        <p14:creationId xmlns:p14="http://schemas.microsoft.com/office/powerpoint/2010/main" val="277726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F5AD73B-F86F-4F57-A7D2-FB02BE6CCF58}" type="datetimeFigureOut">
              <a:rPr lang="en-US" smtClean="0"/>
              <a:t>24-Apr-17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21292B-A40A-4355-A062-AF286B5855E3}" type="slidenum">
              <a:rPr lang="en-US" smtClean="0"/>
              <a:t>‹#›</a:t>
            </a:fld>
            <a:endParaRPr lang="en-US"/>
          </a:p>
        </p:txBody>
      </p:sp>
    </p:spTree>
    <p:extLst>
      <p:ext uri="{BB962C8B-B14F-4D97-AF65-F5344CB8AC3E}">
        <p14:creationId xmlns:p14="http://schemas.microsoft.com/office/powerpoint/2010/main" val="57241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025" y="815926"/>
            <a:ext cx="10705514" cy="1329396"/>
          </a:xfrm>
        </p:spPr>
        <p:txBody>
          <a:bodyPr>
            <a:noAutofit/>
          </a:bodyPr>
          <a:lstStyle/>
          <a:p>
            <a:pPr algn="ctr"/>
            <a:br>
              <a:rPr lang="en-US" sz="7200" dirty="0"/>
            </a:br>
            <a:r>
              <a:rPr lang="en-US" sz="7200" dirty="0"/>
              <a:t>Flow Aware Networking</a:t>
            </a:r>
          </a:p>
        </p:txBody>
      </p:sp>
      <p:sp>
        <p:nvSpPr>
          <p:cNvPr id="3" name="Subtitle 2"/>
          <p:cNvSpPr>
            <a:spLocks noGrp="1"/>
          </p:cNvSpPr>
          <p:nvPr>
            <p:ph type="subTitle" idx="1"/>
          </p:nvPr>
        </p:nvSpPr>
        <p:spPr>
          <a:xfrm>
            <a:off x="1879795" y="4051495"/>
            <a:ext cx="8915399" cy="1162849"/>
          </a:xfrm>
        </p:spPr>
        <p:txBody>
          <a:bodyPr>
            <a:normAutofit lnSpcReduction="10000"/>
          </a:bodyPr>
          <a:lstStyle/>
          <a:p>
            <a:pPr algn="ctr"/>
            <a:r>
              <a:rPr lang="en-US" dirty="0"/>
              <a:t>By </a:t>
            </a:r>
          </a:p>
          <a:p>
            <a:pPr algn="ctr"/>
            <a:r>
              <a:rPr lang="en-US" dirty="0"/>
              <a:t>Apoorva GM - 01666754</a:t>
            </a:r>
          </a:p>
          <a:p>
            <a:pPr algn="ctr"/>
            <a:r>
              <a:rPr lang="en-US" dirty="0"/>
              <a:t>Harish Prakash - 01669175</a:t>
            </a:r>
          </a:p>
        </p:txBody>
      </p:sp>
    </p:spTree>
    <p:extLst>
      <p:ext uri="{BB962C8B-B14F-4D97-AF65-F5344CB8AC3E}">
        <p14:creationId xmlns:p14="http://schemas.microsoft.com/office/powerpoint/2010/main" val="48771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FAN Operations</a:t>
            </a:r>
          </a:p>
        </p:txBody>
      </p:sp>
      <p:pic>
        <p:nvPicPr>
          <p:cNvPr id="4" name="Content Placeholder 3"/>
          <p:cNvPicPr>
            <a:picLocks noGrp="1" noChangeAspect="1"/>
          </p:cNvPicPr>
          <p:nvPr>
            <p:ph idx="1"/>
          </p:nvPr>
        </p:nvPicPr>
        <p:blipFill>
          <a:blip r:embed="rId3"/>
          <a:stretch>
            <a:fillRect/>
          </a:stretch>
        </p:blipFill>
        <p:spPr>
          <a:xfrm>
            <a:off x="2287172" y="1606282"/>
            <a:ext cx="7736495" cy="1812167"/>
          </a:xfrm>
          <a:prstGeom prst="rect">
            <a:avLst/>
          </a:prstGeom>
        </p:spPr>
      </p:pic>
      <p:sp>
        <p:nvSpPr>
          <p:cNvPr id="5" name="Rectangle 4"/>
          <p:cNvSpPr/>
          <p:nvPr/>
        </p:nvSpPr>
        <p:spPr>
          <a:xfrm>
            <a:off x="1189892" y="3862310"/>
            <a:ext cx="9276471" cy="2246769"/>
          </a:xfrm>
          <a:prstGeom prst="rect">
            <a:avLst/>
          </a:prstGeom>
        </p:spPr>
        <p:txBody>
          <a:bodyPr wrap="square">
            <a:spAutoFit/>
          </a:bodyPr>
          <a:lstStyle/>
          <a:p>
            <a:pPr marL="285750" indent="-285750">
              <a:buFont typeface="Arial" panose="020B0604020202020204" pitchFamily="34" charset="0"/>
              <a:buChar char="•"/>
            </a:pPr>
            <a:r>
              <a:rPr lang="en-US" dirty="0"/>
              <a:t> </a:t>
            </a:r>
            <a:r>
              <a:rPr lang="en-US" sz="2000" dirty="0">
                <a:latin typeface="Calibri" panose="020F0502020204030204" pitchFamily="34" charset="0"/>
                <a:cs typeface="Calibri" panose="020F0502020204030204" pitchFamily="34" charset="0"/>
              </a:rPr>
              <a:t>Classify all incoming packets into flows (note: this is not a service classification, but simply recognition of a unique flow of traffic).</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All previously identified flows appear in the Protected Flow List (PFL) and are forwarded (scheduled) unconditionally.</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 New flows are subjected to Measurement-Based Admission Control (MBAC).</a:t>
            </a:r>
          </a:p>
        </p:txBody>
      </p:sp>
    </p:spTree>
    <p:extLst>
      <p:ext uri="{BB962C8B-B14F-4D97-AF65-F5344CB8AC3E}">
        <p14:creationId xmlns:p14="http://schemas.microsoft.com/office/powerpoint/2010/main" val="204682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Conti..</a:t>
            </a:r>
          </a:p>
        </p:txBody>
      </p:sp>
      <p:sp>
        <p:nvSpPr>
          <p:cNvPr id="3" name="Content Placeholder 2"/>
          <p:cNvSpPr>
            <a:spLocks noGrp="1"/>
          </p:cNvSpPr>
          <p:nvPr>
            <p:ph idx="1"/>
          </p:nvPr>
        </p:nvSpPr>
        <p:spPr>
          <a:xfrm>
            <a:off x="838200" y="1690688"/>
            <a:ext cx="10515600" cy="4486275"/>
          </a:xfrm>
        </p:spPr>
        <p:txBody>
          <a:bodyPr/>
          <a:lstStyle/>
          <a:p>
            <a:pPr>
              <a:defRPr/>
            </a:pPr>
            <a:endParaRPr lang="en-US" altLang="en-US" sz="2400" dirty="0"/>
          </a:p>
          <a:p>
            <a:pPr marL="0" indent="0">
              <a:buNone/>
              <a:defRPr/>
            </a:pPr>
            <a:endParaRPr lang="en-US" altLang="en-US" sz="2400" dirty="0"/>
          </a:p>
          <a:p>
            <a:pPr>
              <a:defRPr/>
            </a:pPr>
            <a:endParaRPr lang="en-US" altLang="en-US" sz="2400" dirty="0"/>
          </a:p>
          <a:p>
            <a:pPr>
              <a:defRPr/>
            </a:pPr>
            <a:endParaRPr lang="en-US" altLang="en-US" sz="2400" dirty="0"/>
          </a:p>
          <a:p>
            <a:pPr>
              <a:defRPr/>
            </a:pPr>
            <a:r>
              <a:rPr lang="en-US" altLang="en-US" sz="2400" dirty="0">
                <a:latin typeface="Calibri" panose="020F0502020204030204" pitchFamily="34" charset="0"/>
                <a:cs typeface="Calibri" panose="020F0502020204030204" pitchFamily="34" charset="0"/>
              </a:rPr>
              <a:t> MBAC function forwards or drops packets in flows not on PFL based on current link congestion conditions</a:t>
            </a:r>
          </a:p>
          <a:p>
            <a:pPr lvl="1" indent="-342900">
              <a:defRPr/>
            </a:pPr>
            <a:r>
              <a:rPr lang="en-US" altLang="en-US" sz="2000" dirty="0">
                <a:latin typeface="Calibri" panose="020F0502020204030204" pitchFamily="34" charset="0"/>
                <a:cs typeface="Calibri" panose="020F0502020204030204" pitchFamily="34" charset="0"/>
              </a:rPr>
              <a:t>Reasonable level of congestion, capacity available:  add flow to PFL and add to queue.</a:t>
            </a:r>
          </a:p>
          <a:p>
            <a:pPr lvl="1" indent="-342900">
              <a:defRPr/>
            </a:pPr>
            <a:r>
              <a:rPr lang="en-US" altLang="en-US" sz="2000" dirty="0">
                <a:latin typeface="Calibri" panose="020F0502020204030204" pitchFamily="34" charset="0"/>
                <a:cs typeface="Calibri" panose="020F0502020204030204" pitchFamily="34" charset="0"/>
              </a:rPr>
              <a:t>Congestion above threshold: drop packets.</a:t>
            </a:r>
          </a:p>
          <a:p>
            <a:endParaRPr lang="en-US" dirty="0"/>
          </a:p>
        </p:txBody>
      </p:sp>
      <p:pic>
        <p:nvPicPr>
          <p:cNvPr id="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2408" y="1333842"/>
            <a:ext cx="77374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FAN Operation: MBAC</a:t>
            </a:r>
          </a:p>
        </p:txBody>
      </p:sp>
      <p:sp>
        <p:nvSpPr>
          <p:cNvPr id="3" name="Content Placeholder 2"/>
          <p:cNvSpPr>
            <a:spLocks noGrp="1"/>
          </p:cNvSpPr>
          <p:nvPr>
            <p:ph idx="1"/>
          </p:nvPr>
        </p:nvSpPr>
        <p:spPr/>
        <p:txBody>
          <a:bodyPr/>
          <a:lstStyle/>
          <a:p>
            <a:pPr>
              <a:defRPr/>
            </a:pPr>
            <a:r>
              <a:rPr lang="en-US" sz="2400" dirty="0">
                <a:latin typeface="Calibri" panose="020F0502020204030204" pitchFamily="34" charset="0"/>
                <a:cs typeface="Calibri" panose="020F0502020204030204" pitchFamily="34" charset="0"/>
              </a:rPr>
              <a:t>Measurement-Based Admission Control </a:t>
            </a:r>
            <a:r>
              <a:rPr lang="en-US" sz="2400" dirty="0">
                <a:solidFill>
                  <a:schemeClr val="accent2"/>
                </a:solidFill>
                <a:latin typeface="Calibri" panose="020F0502020204030204" pitchFamily="34" charset="0"/>
                <a:cs typeface="Calibri" panose="020F0502020204030204" pitchFamily="34" charset="0"/>
              </a:rPr>
              <a:t>(MBAC)</a:t>
            </a:r>
          </a:p>
          <a:p>
            <a:pPr lvl="1">
              <a:defRPr/>
            </a:pPr>
            <a:r>
              <a:rPr lang="en-US" sz="2400" dirty="0">
                <a:latin typeface="Calibri" panose="020F0502020204030204" pitchFamily="34" charset="0"/>
                <a:cs typeface="Calibri" panose="020F0502020204030204" pitchFamily="34" charset="0"/>
              </a:rPr>
              <a:t>per-flow measurement</a:t>
            </a:r>
          </a:p>
          <a:p>
            <a:pPr lvl="1">
              <a:defRPr/>
            </a:pPr>
            <a:r>
              <a:rPr lang="en-US" sz="2400" dirty="0">
                <a:latin typeface="Calibri" panose="020F0502020204030204" pitchFamily="34" charset="0"/>
                <a:cs typeface="Calibri" panose="020F0502020204030204" pitchFamily="34" charset="0"/>
              </a:rPr>
              <a:t>existing flows are not subjected to MBAC </a:t>
            </a:r>
          </a:p>
          <a:p>
            <a:pPr lvl="1">
              <a:defRPr/>
            </a:pPr>
            <a:r>
              <a:rPr lang="en-US" sz="2400" dirty="0">
                <a:latin typeface="Calibri" panose="020F0502020204030204" pitchFamily="34" charset="0"/>
                <a:cs typeface="Calibri" panose="020F0502020204030204" pitchFamily="34" charset="0"/>
              </a:rPr>
              <a:t>each new flow receives identical treatment</a:t>
            </a:r>
          </a:p>
          <a:p>
            <a:pPr lvl="1">
              <a:defRPr/>
            </a:pPr>
            <a:r>
              <a:rPr lang="en-US" sz="2400" dirty="0">
                <a:latin typeface="Calibri" panose="020F0502020204030204" pitchFamily="34" charset="0"/>
                <a:cs typeface="Calibri" panose="020F0502020204030204" pitchFamily="34" charset="0"/>
              </a:rPr>
              <a:t>when network congestion, at a cross-protect router, reaches a specified threshold, new flows are blocked</a:t>
            </a:r>
          </a:p>
          <a:p>
            <a:endParaRPr lang="en-US" dirty="0"/>
          </a:p>
        </p:txBody>
      </p:sp>
    </p:spTree>
    <p:extLst>
      <p:ext uri="{BB962C8B-B14F-4D97-AF65-F5344CB8AC3E}">
        <p14:creationId xmlns:p14="http://schemas.microsoft.com/office/powerpoint/2010/main" val="340776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FAN: Types of Flows</a:t>
            </a:r>
          </a:p>
        </p:txBody>
      </p:sp>
      <p:sp>
        <p:nvSpPr>
          <p:cNvPr id="3" name="Content Placeholder 2"/>
          <p:cNvSpPr>
            <a:spLocks noGrp="1"/>
          </p:cNvSpPr>
          <p:nvPr>
            <p:ph idx="1"/>
          </p:nvPr>
        </p:nvSpPr>
        <p:spPr>
          <a:xfrm>
            <a:off x="2589212" y="1674055"/>
            <a:ext cx="8915400" cy="4237167"/>
          </a:xfrm>
        </p:spPr>
        <p:txBody>
          <a:bodyPr>
            <a:normAutofit lnSpcReduction="10000"/>
          </a:bodyPr>
          <a:lstStyle/>
          <a:p>
            <a:pPr>
              <a:defRPr/>
            </a:pPr>
            <a:r>
              <a:rPr lang="en-US" sz="2000" dirty="0">
                <a:latin typeface="Calibri" panose="020F0502020204030204" pitchFamily="34" charset="0"/>
                <a:cs typeface="Calibri" panose="020F0502020204030204" pitchFamily="34" charset="0"/>
              </a:rPr>
              <a:t>All admitted flows are characterized in one of two classes:</a:t>
            </a:r>
          </a:p>
          <a:p>
            <a:pPr marL="0" indent="0">
              <a:buNone/>
              <a:defRPr/>
            </a:pPr>
            <a:endParaRPr lang="en-US" sz="2000" dirty="0">
              <a:latin typeface="Calibri" panose="020F0502020204030204" pitchFamily="34" charset="0"/>
              <a:cs typeface="Calibri" panose="020F0502020204030204" pitchFamily="34" charset="0"/>
            </a:endParaRPr>
          </a:p>
          <a:p>
            <a:pPr lvl="1">
              <a:buFont typeface="Wingdings" panose="05000000000000000000" pitchFamily="2" charset="2"/>
              <a:buChar char="Ø"/>
              <a:defRPr/>
            </a:pPr>
            <a:r>
              <a:rPr lang="en-US" sz="2000" dirty="0">
                <a:latin typeface="Calibri" panose="020F0502020204030204" pitchFamily="34" charset="0"/>
                <a:cs typeface="Calibri" panose="020F0502020204030204" pitchFamily="34" charset="0"/>
              </a:rPr>
              <a:t>  Streaming flows: those producing traffic at lower than the current fair rate</a:t>
            </a:r>
          </a:p>
          <a:p>
            <a:pPr marL="1314450" lvl="2" indent="-457200">
              <a:defRPr/>
            </a:pPr>
            <a:r>
              <a:rPr lang="en-US" sz="2000" dirty="0">
                <a:latin typeface="Calibri" panose="020F0502020204030204" pitchFamily="34" charset="0"/>
                <a:cs typeface="Calibri" panose="020F0502020204030204" pitchFamily="34" charset="0"/>
              </a:rPr>
              <a:t>these flows receive prioritized treatment</a:t>
            </a:r>
          </a:p>
          <a:p>
            <a:pPr marL="1314450" lvl="2" indent="-457200">
              <a:defRPr/>
            </a:pPr>
            <a:r>
              <a:rPr lang="en-US" sz="2000" dirty="0">
                <a:latin typeface="Calibri" panose="020F0502020204030204" pitchFamily="34" charset="0"/>
                <a:cs typeface="Calibri" panose="020F0502020204030204" pitchFamily="34" charset="0"/>
              </a:rPr>
              <a:t>packets of these flows are sent through priority queues (PFQ, or PB-DWRR)</a:t>
            </a:r>
          </a:p>
          <a:p>
            <a:pPr marL="1314450" lvl="2" indent="-457200">
              <a:defRPr/>
            </a:pPr>
            <a:r>
              <a:rPr lang="en-US" sz="2000" dirty="0">
                <a:latin typeface="Calibri" panose="020F0502020204030204" pitchFamily="34" charset="0"/>
                <a:cs typeface="Calibri" panose="020F0502020204030204" pitchFamily="34" charset="0"/>
              </a:rPr>
              <a:t>hence, low delays and delay variations.</a:t>
            </a:r>
          </a:p>
          <a:p>
            <a:pPr marL="857250" lvl="2" indent="0">
              <a:buNone/>
              <a:defRPr/>
            </a:pPr>
            <a:endParaRPr lang="en-US" sz="2000" dirty="0">
              <a:latin typeface="Calibri" panose="020F0502020204030204" pitchFamily="34" charset="0"/>
              <a:cs typeface="Calibri" panose="020F0502020204030204" pitchFamily="34" charset="0"/>
            </a:endParaRPr>
          </a:p>
          <a:p>
            <a:pPr lvl="1">
              <a:buFont typeface="Wingdings" panose="05000000000000000000" pitchFamily="2" charset="2"/>
              <a:buChar char="Ø"/>
              <a:defRPr/>
            </a:pPr>
            <a:r>
              <a:rPr lang="en-US" sz="2000" dirty="0">
                <a:latin typeface="Calibri" panose="020F0502020204030204" pitchFamily="34" charset="0"/>
                <a:cs typeface="Calibri" panose="020F0502020204030204" pitchFamily="34" charset="0"/>
              </a:rPr>
              <a:t>Elastic flows:  those with traffic at a rate higher than the current fair rate</a:t>
            </a:r>
          </a:p>
          <a:p>
            <a:pPr lvl="2">
              <a:defRPr/>
            </a:pPr>
            <a:r>
              <a:rPr lang="en-US" sz="2000" dirty="0">
                <a:latin typeface="Calibri" panose="020F0502020204030204" pitchFamily="34" charset="0"/>
                <a:cs typeface="Calibri" panose="020F0502020204030204" pitchFamily="34" charset="0"/>
              </a:rPr>
              <a:t>fair queuing:  fair bandwidth sharing with other elastic flows (better than FIFO).</a:t>
            </a:r>
          </a:p>
          <a:p>
            <a:pPr marL="1314450" lvl="3" indent="0">
              <a:buNone/>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843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Design :</a:t>
            </a:r>
          </a:p>
        </p:txBody>
      </p:sp>
      <p:pic>
        <p:nvPicPr>
          <p:cNvPr id="4" name="Content Placeholder 3"/>
          <p:cNvPicPr>
            <a:picLocks noGrp="1" noChangeAspect="1"/>
          </p:cNvPicPr>
          <p:nvPr>
            <p:ph idx="1"/>
          </p:nvPr>
        </p:nvPicPr>
        <p:blipFill>
          <a:blip r:embed="rId2"/>
          <a:stretch>
            <a:fillRect/>
          </a:stretch>
        </p:blipFill>
        <p:spPr>
          <a:xfrm>
            <a:off x="3236439" y="2133600"/>
            <a:ext cx="7620947" cy="3778250"/>
          </a:xfrm>
          <a:prstGeom prst="rect">
            <a:avLst/>
          </a:prstGeom>
        </p:spPr>
      </p:pic>
      <p:sp>
        <p:nvSpPr>
          <p:cNvPr id="6" name="TextBox 5"/>
          <p:cNvSpPr txBox="1"/>
          <p:nvPr/>
        </p:nvSpPr>
        <p:spPr>
          <a:xfrm>
            <a:off x="5669281" y="4304714"/>
            <a:ext cx="4909624" cy="1026942"/>
          </a:xfrm>
          <a:prstGeom prst="rect">
            <a:avLst/>
          </a:prstGeom>
          <a:noFill/>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5669281" y="4304714"/>
            <a:ext cx="4909624" cy="1181686"/>
          </a:xfrm>
          <a:prstGeom prst="rect">
            <a:avLst/>
          </a:prstGeom>
        </p:spPr>
      </p:pic>
    </p:spTree>
    <p:extLst>
      <p:ext uri="{BB962C8B-B14F-4D97-AF65-F5344CB8AC3E}">
        <p14:creationId xmlns:p14="http://schemas.microsoft.com/office/powerpoint/2010/main" val="112434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748" y="365126"/>
            <a:ext cx="9328052" cy="689952"/>
          </a:xfrm>
        </p:spPr>
        <p:txBody>
          <a:bodyPr>
            <a:normAutofit/>
          </a:bodyPr>
          <a:lstStyle/>
          <a:p>
            <a:r>
              <a:rPr lang="en-US" u="sng" dirty="0">
                <a:latin typeface="Calibri" panose="020F0502020204030204" pitchFamily="34" charset="0"/>
                <a:cs typeface="Calibri" panose="020F0502020204030204" pitchFamily="34" charset="0"/>
              </a:rPr>
              <a:t>Implementation</a:t>
            </a:r>
          </a:p>
        </p:txBody>
      </p:sp>
      <p:sp>
        <p:nvSpPr>
          <p:cNvPr id="3" name="Content Placeholder 2"/>
          <p:cNvSpPr>
            <a:spLocks noGrp="1"/>
          </p:cNvSpPr>
          <p:nvPr>
            <p:ph idx="1"/>
          </p:nvPr>
        </p:nvSpPr>
        <p:spPr>
          <a:xfrm>
            <a:off x="1431974" y="1336430"/>
            <a:ext cx="10515600" cy="5009345"/>
          </a:xfrm>
        </p:spPr>
        <p:txBody>
          <a:bodyPr>
            <a:normAutofit lnSpcReduction="10000"/>
          </a:bodyPr>
          <a:lstStyle/>
          <a:p>
            <a:pPr marL="0" indent="0">
              <a:buNone/>
            </a:pPr>
            <a:r>
              <a:rPr lang="en-US" sz="2400" dirty="0">
                <a:latin typeface="Calibri" panose="020F0502020204030204" pitchFamily="34" charset="0"/>
                <a:cs typeface="Calibri" panose="020F0502020204030204" pitchFamily="34" charset="0"/>
              </a:rPr>
              <a:t>Design/Setup:</a:t>
            </a:r>
          </a:p>
          <a:p>
            <a:pPr lvl="1">
              <a:buFont typeface="Wingdings" panose="05000000000000000000" pitchFamily="2" charset="2"/>
              <a:buChar char="Ø"/>
            </a:pPr>
            <a:r>
              <a:rPr lang="en-IN" sz="2800" dirty="0">
                <a:latin typeface="Calibri" panose="020F0502020204030204" pitchFamily="34" charset="0"/>
                <a:cs typeface="Calibri" panose="020F0502020204030204" pitchFamily="34" charset="0"/>
              </a:rPr>
              <a:t>A new experiment in Mininet is created which can emulate the required topology that supports </a:t>
            </a:r>
            <a:r>
              <a:rPr lang="en-IN" sz="2800" dirty="0" err="1">
                <a:latin typeface="Calibri" panose="020F0502020204030204" pitchFamily="34" charset="0"/>
                <a:cs typeface="Calibri" panose="020F0502020204030204" pitchFamily="34" charset="0"/>
              </a:rPr>
              <a:t>openflow</a:t>
            </a:r>
            <a:r>
              <a:rPr lang="en-IN" sz="2800" dirty="0">
                <a:latin typeface="Calibri" panose="020F0502020204030204" pitchFamily="34" charset="0"/>
                <a:cs typeface="Calibri" panose="020F0502020204030204" pitchFamily="34" charset="0"/>
              </a:rPr>
              <a:t> controller.</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It’s a simple topology consisting of </a:t>
            </a:r>
            <a:r>
              <a:rPr lang="en-US" sz="2800" dirty="0" err="1">
                <a:latin typeface="Calibri" panose="020F0502020204030204" pitchFamily="34" charset="0"/>
                <a:cs typeface="Calibri" panose="020F0502020204030204" pitchFamily="34" charset="0"/>
              </a:rPr>
              <a:t>Openv</a:t>
            </a:r>
            <a:r>
              <a:rPr lang="en-US" sz="2800" dirty="0">
                <a:latin typeface="Calibri" panose="020F0502020204030204" pitchFamily="34" charset="0"/>
                <a:cs typeface="Calibri" panose="020F0502020204030204" pitchFamily="34" charset="0"/>
              </a:rPr>
              <a:t> Switches (</a:t>
            </a:r>
            <a:r>
              <a:rPr lang="en-US" sz="2800" dirty="0" err="1">
                <a:latin typeface="Calibri" panose="020F0502020204030204" pitchFamily="34" charset="0"/>
                <a:cs typeface="Calibri" panose="020F0502020204030204" pitchFamily="34" charset="0"/>
              </a:rPr>
              <a:t>ovs</a:t>
            </a:r>
            <a:r>
              <a:rPr lang="en-US" sz="2800" dirty="0">
                <a:latin typeface="Calibri" panose="020F0502020204030204" pitchFamily="34" charset="0"/>
                <a:cs typeface="Calibri" panose="020F0502020204030204" pitchFamily="34" charset="0"/>
              </a:rPr>
              <a:t>)</a:t>
            </a:r>
          </a:p>
          <a:p>
            <a:pPr lvl="1">
              <a:buFont typeface="Wingdings" panose="05000000000000000000" pitchFamily="2" charset="2"/>
              <a:buChar char="Ø"/>
            </a:pPr>
            <a:r>
              <a:rPr lang="en-US" sz="2800" dirty="0">
                <a:latin typeface="Calibri" panose="020F0502020204030204" pitchFamily="34" charset="0"/>
                <a:cs typeface="Calibri" panose="020F0502020204030204" pitchFamily="34" charset="0"/>
              </a:rPr>
              <a:t>We have used four hosts </a:t>
            </a:r>
            <a:r>
              <a:rPr lang="en-US" sz="2800" dirty="0" err="1">
                <a:latin typeface="Calibri" panose="020F0502020204030204" pitchFamily="34" charset="0"/>
                <a:cs typeface="Calibri" panose="020F0502020204030204" pitchFamily="34" charset="0"/>
              </a:rPr>
              <a:t>i.e</a:t>
            </a:r>
            <a:r>
              <a:rPr lang="en-US" sz="2800" dirty="0">
                <a:latin typeface="Calibri" panose="020F0502020204030204" pitchFamily="34" charset="0"/>
                <a:cs typeface="Calibri" panose="020F0502020204030204" pitchFamily="34" charset="0"/>
              </a:rPr>
              <a:t>, h1, h2, h3, h4 which and two switches </a:t>
            </a:r>
            <a:r>
              <a:rPr lang="en-US" sz="2800" dirty="0" err="1">
                <a:latin typeface="Calibri" panose="020F0502020204030204" pitchFamily="34" charset="0"/>
                <a:cs typeface="Calibri" panose="020F0502020204030204" pitchFamily="34" charset="0"/>
              </a:rPr>
              <a:t>i.e</a:t>
            </a:r>
            <a:r>
              <a:rPr lang="en-US" sz="2800" dirty="0">
                <a:latin typeface="Calibri" panose="020F0502020204030204" pitchFamily="34" charset="0"/>
                <a:cs typeface="Calibri" panose="020F0502020204030204" pitchFamily="34" charset="0"/>
              </a:rPr>
              <a:t>, s1, s2. </a:t>
            </a:r>
          </a:p>
          <a:p>
            <a:pPr lvl="1">
              <a:buFont typeface="Wingdings" panose="05000000000000000000" pitchFamily="2" charset="2"/>
              <a:buChar char="Ø"/>
            </a:pPr>
            <a:r>
              <a:rPr lang="en-IN" sz="2800" dirty="0">
                <a:latin typeface="Calibri" panose="020F0502020204030204" pitchFamily="34" charset="0"/>
                <a:cs typeface="Calibri" panose="020F0502020204030204" pitchFamily="34" charset="0"/>
              </a:rPr>
              <a:t>For the controller, we have used the POX controller as it is compatible with the python which is the language of communication between the hosts through the OVS switches and also lay down the bandwidth guarantee and queuing rules inside the controller.</a:t>
            </a:r>
          </a:p>
          <a:p>
            <a:pPr lvl="1">
              <a:buFont typeface="Wingdings" panose="05000000000000000000" pitchFamily="2" charset="2"/>
              <a:buChar char="Ø"/>
            </a:pPr>
            <a:endParaRPr lang="en-IN" dirty="0">
              <a:latin typeface="Times New Roman" pitchFamily="18" charset="0"/>
              <a:cs typeface="Times New Roman" pitchFamily="18" charset="0"/>
            </a:endParaRPr>
          </a:p>
          <a:p>
            <a:pPr lvl="1">
              <a:buFont typeface="Wingdings" panose="05000000000000000000" pitchFamily="2" charset="2"/>
              <a:buChar char="Ø"/>
            </a:pPr>
            <a:endParaRPr lang="en-IN" dirty="0">
              <a:latin typeface="Times New Roman" pitchFamily="18" charset="0"/>
              <a:cs typeface="Times New Roman" pitchFamily="18" charset="0"/>
            </a:endParaRPr>
          </a:p>
          <a:p>
            <a:pPr lvl="1">
              <a:buFont typeface="Wingdings" panose="05000000000000000000" pitchFamily="2" charset="2"/>
              <a:buChar char="Ø"/>
            </a:pPr>
            <a:endParaRPr lang="en-IN" dirty="0">
              <a:latin typeface="Times New Roman" pitchFamily="18" charset="0"/>
              <a:cs typeface="Times New Roman" pitchFamily="18" charset="0"/>
            </a:endParaRP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348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122" y="365125"/>
            <a:ext cx="9665677" cy="647749"/>
          </a:xfrm>
        </p:spPr>
        <p:txBody>
          <a:bodyPr>
            <a:normAutofit/>
          </a:bodyPr>
          <a:lstStyle/>
          <a:p>
            <a:r>
              <a:rPr lang="en-US" u="sng" dirty="0">
                <a:latin typeface="Calibri" panose="020F0502020204030204" pitchFamily="34" charset="0"/>
                <a:cs typeface="Calibri" panose="020F0502020204030204" pitchFamily="34" charset="0"/>
              </a:rPr>
              <a:t>Implementation</a:t>
            </a:r>
          </a:p>
        </p:txBody>
      </p:sp>
      <p:sp>
        <p:nvSpPr>
          <p:cNvPr id="3" name="Content Placeholder 2"/>
          <p:cNvSpPr>
            <a:spLocks noGrp="1"/>
          </p:cNvSpPr>
          <p:nvPr>
            <p:ph idx="1"/>
          </p:nvPr>
        </p:nvSpPr>
        <p:spPr>
          <a:xfrm>
            <a:off x="838200" y="1167618"/>
            <a:ext cx="10515600" cy="5009345"/>
          </a:xfrm>
        </p:spPr>
        <p:txBody>
          <a:bodyPr>
            <a:normAutofit/>
          </a:bodyPr>
          <a:lstStyle/>
          <a:p>
            <a:r>
              <a:rPr lang="en-US" sz="2400" dirty="0">
                <a:latin typeface="Calibri" panose="020F0502020204030204" pitchFamily="34" charset="0"/>
                <a:cs typeface="Calibri" panose="020F0502020204030204" pitchFamily="34" charset="0"/>
              </a:rPr>
              <a:t>Working:</a:t>
            </a:r>
          </a:p>
          <a:p>
            <a:pPr lvl="1"/>
            <a:r>
              <a:rPr lang="en-US" sz="2000" dirty="0">
                <a:latin typeface="Calibri" panose="020F0502020204030204" pitchFamily="34" charset="0"/>
                <a:cs typeface="Calibri" panose="020F0502020204030204" pitchFamily="34" charset="0"/>
              </a:rPr>
              <a:t>using default controller: all traffic go into the same output queue for s1-eth4</a:t>
            </a:r>
          </a:p>
          <a:p>
            <a:pPr lvl="1"/>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2" y="2233245"/>
            <a:ext cx="8060789" cy="3943717"/>
          </a:xfrm>
          <a:prstGeom prst="rect">
            <a:avLst/>
          </a:prstGeom>
        </p:spPr>
      </p:pic>
    </p:spTree>
    <p:extLst>
      <p:ext uri="{BB962C8B-B14F-4D97-AF65-F5344CB8AC3E}">
        <p14:creationId xmlns:p14="http://schemas.microsoft.com/office/powerpoint/2010/main" val="3727725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02" y="624110"/>
            <a:ext cx="8911687" cy="613847"/>
          </a:xfrm>
        </p:spPr>
        <p:txBody>
          <a:bodyPr>
            <a:normAutofit fontScale="90000"/>
          </a:bodyPr>
          <a:lstStyle/>
          <a:p>
            <a:r>
              <a:rPr lang="en-US" sz="4000" u="sng" dirty="0">
                <a:latin typeface="Calibri" panose="020F0502020204030204" pitchFamily="34" charset="0"/>
                <a:cs typeface="Calibri" panose="020F0502020204030204" pitchFamily="34" charset="0"/>
              </a:rPr>
              <a:t>Implementation</a:t>
            </a:r>
            <a:br>
              <a:rPr lang="en-US" dirty="0"/>
            </a:br>
            <a:endParaRPr lang="en-US" dirty="0"/>
          </a:p>
        </p:txBody>
      </p:sp>
      <p:sp>
        <p:nvSpPr>
          <p:cNvPr id="3" name="Content Placeholder 2"/>
          <p:cNvSpPr>
            <a:spLocks noGrp="1"/>
          </p:cNvSpPr>
          <p:nvPr>
            <p:ph idx="1"/>
          </p:nvPr>
        </p:nvSpPr>
        <p:spPr>
          <a:xfrm>
            <a:off x="1815489" y="1599027"/>
            <a:ext cx="8915400" cy="3777622"/>
          </a:xfrm>
        </p:spPr>
        <p:txBody>
          <a:bodyPr/>
          <a:lstStyle/>
          <a:p>
            <a:r>
              <a:rPr lang="en-US" dirty="0"/>
              <a:t>For h4, start </a:t>
            </a:r>
            <a:r>
              <a:rPr lang="en-US" dirty="0" err="1"/>
              <a:t>Iperf</a:t>
            </a:r>
            <a:r>
              <a:rPr lang="en-US" dirty="0"/>
              <a:t> servers at port 4000, 5000, 6000 respectively</a:t>
            </a:r>
          </a:p>
        </p:txBody>
      </p:sp>
      <p:pic>
        <p:nvPicPr>
          <p:cNvPr id="6" name="Picture 5"/>
          <p:cNvPicPr>
            <a:picLocks noChangeAspect="1"/>
          </p:cNvPicPr>
          <p:nvPr/>
        </p:nvPicPr>
        <p:blipFill>
          <a:blip r:embed="rId2"/>
          <a:stretch>
            <a:fillRect/>
          </a:stretch>
        </p:blipFill>
        <p:spPr>
          <a:xfrm>
            <a:off x="6843199" y="2245889"/>
            <a:ext cx="4692308" cy="2129163"/>
          </a:xfrm>
          <a:prstGeom prst="rect">
            <a:avLst/>
          </a:prstGeom>
        </p:spPr>
      </p:pic>
      <p:pic>
        <p:nvPicPr>
          <p:cNvPr id="7" name="Picture 6"/>
          <p:cNvPicPr>
            <a:picLocks noChangeAspect="1"/>
          </p:cNvPicPr>
          <p:nvPr/>
        </p:nvPicPr>
        <p:blipFill>
          <a:blip r:embed="rId3"/>
          <a:stretch>
            <a:fillRect/>
          </a:stretch>
        </p:blipFill>
        <p:spPr>
          <a:xfrm>
            <a:off x="1815489" y="4633189"/>
            <a:ext cx="4802627" cy="1472189"/>
          </a:xfrm>
          <a:prstGeom prst="rect">
            <a:avLst/>
          </a:prstGeom>
        </p:spPr>
      </p:pic>
      <p:pic>
        <p:nvPicPr>
          <p:cNvPr id="9" name="Picture 8"/>
          <p:cNvPicPr>
            <a:picLocks noChangeAspect="1"/>
          </p:cNvPicPr>
          <p:nvPr/>
        </p:nvPicPr>
        <p:blipFill rotWithShape="1">
          <a:blip r:embed="rId4"/>
          <a:srcRect t="14269"/>
          <a:stretch/>
        </p:blipFill>
        <p:spPr>
          <a:xfrm>
            <a:off x="1815489" y="2284312"/>
            <a:ext cx="4705350" cy="2090740"/>
          </a:xfrm>
          <a:prstGeom prst="rect">
            <a:avLst/>
          </a:prstGeom>
        </p:spPr>
      </p:pic>
    </p:spTree>
    <p:extLst>
      <p:ext uri="{BB962C8B-B14F-4D97-AF65-F5344CB8AC3E}">
        <p14:creationId xmlns:p14="http://schemas.microsoft.com/office/powerpoint/2010/main" val="2134260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3" y="638178"/>
            <a:ext cx="8911687" cy="712321"/>
          </a:xfrm>
        </p:spPr>
        <p:txBody>
          <a:bodyPr/>
          <a:lstStyle/>
          <a:p>
            <a:r>
              <a:rPr lang="en-US" u="sng" dirty="0">
                <a:latin typeface="Calibri" panose="020F0502020204030204" pitchFamily="34" charset="0"/>
                <a:cs typeface="Calibri" panose="020F0502020204030204" pitchFamily="34" charset="0"/>
              </a:rPr>
              <a:t>Implementation</a:t>
            </a:r>
            <a:endParaRPr lang="en-US" dirty="0"/>
          </a:p>
        </p:txBody>
      </p:sp>
      <p:sp>
        <p:nvSpPr>
          <p:cNvPr id="3" name="Content Placeholder 2"/>
          <p:cNvSpPr>
            <a:spLocks noGrp="1"/>
          </p:cNvSpPr>
          <p:nvPr>
            <p:ph idx="1"/>
          </p:nvPr>
        </p:nvSpPr>
        <p:spPr>
          <a:xfrm>
            <a:off x="1748863" y="1575582"/>
            <a:ext cx="8915400" cy="4335640"/>
          </a:xfrm>
        </p:spPr>
        <p:txBody>
          <a:bodyPr>
            <a:normAutofit/>
          </a:bodyPr>
          <a:lstStyle/>
          <a:p>
            <a:r>
              <a:rPr lang="en-US" sz="2400" dirty="0">
                <a:latin typeface="Calibri" panose="020F0502020204030204" pitchFamily="34" charset="0"/>
                <a:cs typeface="Calibri" panose="020F0502020204030204" pitchFamily="34" charset="0"/>
              </a:rPr>
              <a:t>Test the throughput from h1 to h4 &amp; h2 to h4 &amp; h3 to h4</a:t>
            </a:r>
          </a:p>
          <a:p>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748863" y="1996073"/>
            <a:ext cx="4619625" cy="2167964"/>
          </a:xfrm>
          <a:prstGeom prst="rect">
            <a:avLst/>
          </a:prstGeom>
        </p:spPr>
      </p:pic>
      <p:pic>
        <p:nvPicPr>
          <p:cNvPr id="6" name="Picture 5"/>
          <p:cNvPicPr>
            <a:picLocks noChangeAspect="1"/>
          </p:cNvPicPr>
          <p:nvPr/>
        </p:nvPicPr>
        <p:blipFill>
          <a:blip r:embed="rId3"/>
          <a:stretch>
            <a:fillRect/>
          </a:stretch>
        </p:blipFill>
        <p:spPr>
          <a:xfrm>
            <a:off x="6768318" y="1996073"/>
            <a:ext cx="4648200" cy="2167964"/>
          </a:xfrm>
          <a:prstGeom prst="rect">
            <a:avLst/>
          </a:prstGeom>
        </p:spPr>
      </p:pic>
      <p:pic>
        <p:nvPicPr>
          <p:cNvPr id="7" name="Picture 6"/>
          <p:cNvPicPr>
            <a:picLocks noChangeAspect="1"/>
          </p:cNvPicPr>
          <p:nvPr/>
        </p:nvPicPr>
        <p:blipFill>
          <a:blip r:embed="rId4"/>
          <a:stretch>
            <a:fillRect/>
          </a:stretch>
        </p:blipFill>
        <p:spPr>
          <a:xfrm>
            <a:off x="1679330" y="4520571"/>
            <a:ext cx="4651132" cy="1811141"/>
          </a:xfrm>
          <a:prstGeom prst="rect">
            <a:avLst/>
          </a:prstGeom>
        </p:spPr>
      </p:pic>
      <p:sp>
        <p:nvSpPr>
          <p:cNvPr id="8" name="TextBox 7"/>
          <p:cNvSpPr txBox="1"/>
          <p:nvPr/>
        </p:nvSpPr>
        <p:spPr>
          <a:xfrm>
            <a:off x="6555546" y="5261317"/>
            <a:ext cx="563645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The throughputs measured are around 20 </a:t>
            </a:r>
            <a:r>
              <a:rPr lang="en-US" dirty="0" err="1">
                <a:latin typeface="Calibri" panose="020F0502020204030204" pitchFamily="34" charset="0"/>
                <a:cs typeface="Calibri" panose="020F0502020204030204" pitchFamily="34" charset="0"/>
              </a:rPr>
              <a:t>Gbps</a:t>
            </a:r>
            <a:r>
              <a:rPr lang="en-US"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9162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322" y="666314"/>
            <a:ext cx="8911687" cy="796727"/>
          </a:xfrm>
        </p:spPr>
        <p:txBody>
          <a:bodyPr/>
          <a:lstStyle/>
          <a:p>
            <a:r>
              <a:rPr lang="en-US" u="sng" dirty="0">
                <a:latin typeface="Calibri" panose="020F0502020204030204" pitchFamily="34" charset="0"/>
                <a:cs typeface="Calibri" panose="020F0502020204030204" pitchFamily="34" charset="0"/>
              </a:rPr>
              <a:t>Implementation</a:t>
            </a:r>
          </a:p>
        </p:txBody>
      </p:sp>
      <p:sp>
        <p:nvSpPr>
          <p:cNvPr id="3" name="Content Placeholder 2"/>
          <p:cNvSpPr>
            <a:spLocks noGrp="1"/>
          </p:cNvSpPr>
          <p:nvPr>
            <p:ph idx="1"/>
          </p:nvPr>
        </p:nvSpPr>
        <p:spPr>
          <a:xfrm>
            <a:off x="1632608" y="1617785"/>
            <a:ext cx="10147015" cy="4747156"/>
          </a:xfrm>
        </p:spPr>
        <p:txBody>
          <a:bodyPr>
            <a:normAutofit/>
          </a:bodyPr>
          <a:lstStyle/>
          <a:p>
            <a:r>
              <a:rPr lang="en-US" sz="2000" dirty="0">
                <a:latin typeface="Calibri" panose="020F0502020204030204" pitchFamily="34" charset="0"/>
                <a:cs typeface="Calibri" panose="020F0502020204030204" pitchFamily="34" charset="0"/>
              </a:rPr>
              <a:t>using controller: traffic from h1 goes to q1, traffic from h2 goes to q2, traffic from h3 goes to q0</a:t>
            </a:r>
          </a:p>
          <a:p>
            <a:pPr marL="0" indent="0">
              <a:buNone/>
            </a:pP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Using </a:t>
            </a:r>
            <a:r>
              <a:rPr lang="en-US" sz="2000" dirty="0" err="1">
                <a:latin typeface="Calibri" panose="020F0502020204030204" pitchFamily="34" charset="0"/>
                <a:cs typeface="Calibri" panose="020F0502020204030204" pitchFamily="34" charset="0"/>
              </a:rPr>
              <a:t>ovs-vsctl</a:t>
            </a:r>
            <a:r>
              <a:rPr lang="en-US" sz="2000" dirty="0">
                <a:latin typeface="Calibri" panose="020F0502020204030204" pitchFamily="34" charset="0"/>
                <a:cs typeface="Calibri" panose="020F0502020204030204" pitchFamily="34" charset="0"/>
              </a:rPr>
              <a:t> to create three queues for s1-eth4, i.e. q0, q1, and q2 and to set the rate for each queue</a:t>
            </a:r>
          </a:p>
          <a:p>
            <a:endParaRPr lang="en-US" sz="2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011956" y="3991363"/>
            <a:ext cx="9388317" cy="206231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794" y="2361662"/>
            <a:ext cx="5562600" cy="885825"/>
          </a:xfrm>
          <a:prstGeom prst="rect">
            <a:avLst/>
          </a:prstGeom>
        </p:spPr>
      </p:pic>
    </p:spTree>
    <p:extLst>
      <p:ext uri="{BB962C8B-B14F-4D97-AF65-F5344CB8AC3E}">
        <p14:creationId xmlns:p14="http://schemas.microsoft.com/office/powerpoint/2010/main" val="138251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6651" y="527857"/>
            <a:ext cx="8911687" cy="1280890"/>
          </a:xfrm>
        </p:spPr>
        <p:txBody>
          <a:bodyPr>
            <a:normAutofit/>
          </a:bodyPr>
          <a:lstStyle/>
          <a:p>
            <a:r>
              <a:rPr lang="en-US" sz="4000" u="sng" dirty="0">
                <a:latin typeface="Calibri" panose="020F0502020204030204" pitchFamily="34" charset="0"/>
                <a:cs typeface="Calibri" panose="020F0502020204030204" pitchFamily="34" charset="0"/>
              </a:rPr>
              <a:t>Outline:</a:t>
            </a:r>
          </a:p>
        </p:txBody>
      </p:sp>
      <p:sp>
        <p:nvSpPr>
          <p:cNvPr id="3" name="Content Placeholder 2"/>
          <p:cNvSpPr>
            <a:spLocks noGrp="1"/>
          </p:cNvSpPr>
          <p:nvPr>
            <p:ph idx="1"/>
          </p:nvPr>
        </p:nvSpPr>
        <p:spPr>
          <a:xfrm>
            <a:off x="1726651" y="1808747"/>
            <a:ext cx="8915400" cy="3777622"/>
          </a:xfrm>
        </p:spPr>
        <p:txBody>
          <a:bodyPr>
            <a:normAutofit fontScale="92500" lnSpcReduction="20000"/>
          </a:bodyPr>
          <a:lstStyle/>
          <a:p>
            <a:r>
              <a:rPr lang="en-US" sz="2800" dirty="0">
                <a:latin typeface="Calibri" panose="020F0502020204030204" pitchFamily="34" charset="0"/>
                <a:cs typeface="Calibri" panose="020F0502020204030204" pitchFamily="34" charset="0"/>
              </a:rPr>
              <a:t>Project Description</a:t>
            </a:r>
          </a:p>
          <a:p>
            <a:r>
              <a:rPr lang="en-US" sz="2800" dirty="0">
                <a:latin typeface="Calibri" panose="020F0502020204030204" pitchFamily="34" charset="0"/>
                <a:cs typeface="Calibri" panose="020F0502020204030204" pitchFamily="34" charset="0"/>
              </a:rPr>
              <a:t>Introduction to Quality of Service (QoS)</a:t>
            </a:r>
          </a:p>
          <a:p>
            <a:r>
              <a:rPr lang="en-US" sz="2800" dirty="0">
                <a:latin typeface="Calibri" panose="020F0502020204030204" pitchFamily="34" charset="0"/>
                <a:cs typeface="Calibri" panose="020F0502020204030204" pitchFamily="34" charset="0"/>
              </a:rPr>
              <a:t>QoS Control in </a:t>
            </a:r>
            <a:r>
              <a:rPr lang="en-US" sz="2800" dirty="0" err="1">
                <a:latin typeface="Calibri" panose="020F0502020204030204" pitchFamily="34" charset="0"/>
                <a:cs typeface="Calibri" panose="020F0502020204030204" pitchFamily="34" charset="0"/>
              </a:rPr>
              <a:t>OpenFlow</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Flow Aware Networking(FAN)</a:t>
            </a:r>
          </a:p>
          <a:p>
            <a:r>
              <a:rPr lang="en-US" sz="2800" dirty="0">
                <a:latin typeface="Calibri" panose="020F0502020204030204" pitchFamily="34" charset="0"/>
                <a:cs typeface="Calibri" panose="020F0502020204030204" pitchFamily="34" charset="0"/>
              </a:rPr>
              <a:t>Flow Aware Networking Operation</a:t>
            </a:r>
          </a:p>
          <a:p>
            <a:r>
              <a:rPr lang="en-US" sz="2800" dirty="0">
                <a:latin typeface="Calibri" panose="020F0502020204030204" pitchFamily="34" charset="0"/>
                <a:cs typeface="Calibri" panose="020F0502020204030204" pitchFamily="34" charset="0"/>
              </a:rPr>
              <a:t>Flow Aware Networking : Types of Flow</a:t>
            </a:r>
          </a:p>
          <a:p>
            <a:r>
              <a:rPr lang="en-US" sz="2800" dirty="0">
                <a:latin typeface="Calibri" panose="020F0502020204030204" pitchFamily="34" charset="0"/>
                <a:cs typeface="Calibri" panose="020F0502020204030204" pitchFamily="34" charset="0"/>
              </a:rPr>
              <a:t>Design of the Project</a:t>
            </a:r>
          </a:p>
          <a:p>
            <a:r>
              <a:rPr lang="en-US" sz="2800" dirty="0">
                <a:latin typeface="Calibri" panose="020F0502020204030204" pitchFamily="34" charset="0"/>
                <a:cs typeface="Calibri" panose="020F0502020204030204" pitchFamily="34" charset="0"/>
              </a:rPr>
              <a:t>Implementation</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17467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931" y="610042"/>
            <a:ext cx="8911687" cy="852998"/>
          </a:xfrm>
        </p:spPr>
        <p:txBody>
          <a:bodyPr/>
          <a:lstStyle/>
          <a:p>
            <a:r>
              <a:rPr lang="en-US" u="sng" dirty="0">
                <a:latin typeface="Calibri" panose="020F0502020204030204" pitchFamily="34" charset="0"/>
                <a:cs typeface="Calibri" panose="020F0502020204030204" pitchFamily="34" charset="0"/>
              </a:rPr>
              <a:t>Reference</a:t>
            </a:r>
          </a:p>
        </p:txBody>
      </p:sp>
      <p:sp>
        <p:nvSpPr>
          <p:cNvPr id="3" name="Content Placeholder 2"/>
          <p:cNvSpPr>
            <a:spLocks noGrp="1"/>
          </p:cNvSpPr>
          <p:nvPr>
            <p:ph idx="1"/>
          </p:nvPr>
        </p:nvSpPr>
        <p:spPr>
          <a:xfrm>
            <a:off x="1759218" y="1725637"/>
            <a:ext cx="8915400" cy="3777622"/>
          </a:xfrm>
        </p:spPr>
        <p:txBody>
          <a:bodyPr/>
          <a:lstStyle/>
          <a:p>
            <a:r>
              <a:rPr lang="en-US" dirty="0">
                <a:latin typeface="Calibri" panose="020F0502020204030204" pitchFamily="34" charset="0"/>
                <a:cs typeface="Calibri" panose="020F0502020204030204" pitchFamily="34" charset="0"/>
              </a:rPr>
              <a:t>Providing Bandwidth Guarantees with </a:t>
            </a:r>
            <a:r>
              <a:rPr lang="en-US" dirty="0" err="1">
                <a:latin typeface="Calibri" panose="020F0502020204030204" pitchFamily="34" charset="0"/>
                <a:cs typeface="Calibri" panose="020F0502020204030204" pitchFamily="34" charset="0"/>
              </a:rPr>
              <a:t>OpenFlow</a:t>
            </a:r>
            <a:r>
              <a:rPr lang="en-US" dirty="0">
                <a:latin typeface="Calibri" panose="020F0502020204030204" pitchFamily="34" charset="0"/>
                <a:cs typeface="Calibri" panose="020F0502020204030204" pitchFamily="34" charset="0"/>
              </a:rPr>
              <a:t>, by </a:t>
            </a:r>
            <a:r>
              <a:rPr lang="en-US" dirty="0" err="1">
                <a:latin typeface="Calibri" panose="020F0502020204030204" pitchFamily="34" charset="0"/>
                <a:cs typeface="Calibri" panose="020F0502020204030204" pitchFamily="34" charset="0"/>
              </a:rPr>
              <a:t>Hedi</a:t>
            </a:r>
            <a:r>
              <a:rPr lang="en-US" dirty="0">
                <a:latin typeface="Calibri" panose="020F0502020204030204" pitchFamily="34" charset="0"/>
                <a:cs typeface="Calibri" panose="020F0502020204030204" pitchFamily="34" charset="0"/>
              </a:rPr>
              <a:t> Krishna, Niels L. M. van </a:t>
            </a:r>
            <a:r>
              <a:rPr lang="en-US" dirty="0" err="1">
                <a:latin typeface="Calibri" panose="020F0502020204030204" pitchFamily="34" charset="0"/>
                <a:cs typeface="Calibri" panose="020F0502020204030204" pitchFamily="34" charset="0"/>
              </a:rPr>
              <a:t>Adrichem</a:t>
            </a:r>
            <a:r>
              <a:rPr lang="en-US" dirty="0">
                <a:latin typeface="Calibri" panose="020F0502020204030204" pitchFamily="34" charset="0"/>
                <a:cs typeface="Calibri" panose="020F0502020204030204" pitchFamily="34" charset="0"/>
              </a:rPr>
              <a:t>, and Fernando A. </a:t>
            </a:r>
            <a:r>
              <a:rPr lang="en-US" dirty="0" err="1">
                <a:latin typeface="Calibri" panose="020F0502020204030204" pitchFamily="34" charset="0"/>
                <a:cs typeface="Calibri" panose="020F0502020204030204" pitchFamily="34" charset="0"/>
              </a:rPr>
              <a:t>Kuipers</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rPr>
              <a:t>OpenNetMon</a:t>
            </a:r>
            <a:r>
              <a:rPr lang="en-US" dirty="0">
                <a:latin typeface="Calibri" panose="020F0502020204030204" pitchFamily="34" charset="0"/>
              </a:rPr>
              <a:t>: Network Monitoring in </a:t>
            </a:r>
            <a:r>
              <a:rPr lang="en-US" dirty="0" err="1">
                <a:latin typeface="Calibri" panose="020F0502020204030204" pitchFamily="34" charset="0"/>
              </a:rPr>
              <a:t>OpenFlow</a:t>
            </a:r>
            <a:r>
              <a:rPr lang="en-US" dirty="0">
                <a:latin typeface="Calibri" panose="020F0502020204030204" pitchFamily="34" charset="0"/>
              </a:rPr>
              <a:t> Software-Defined Networks Niels L. M. van </a:t>
            </a:r>
            <a:r>
              <a:rPr lang="en-US" dirty="0" err="1">
                <a:latin typeface="Calibri" panose="020F0502020204030204" pitchFamily="34" charset="0"/>
              </a:rPr>
              <a:t>Adrichem</a:t>
            </a:r>
            <a:r>
              <a:rPr lang="en-US" dirty="0">
                <a:latin typeface="Calibri" panose="020F0502020204030204" pitchFamily="34" charset="0"/>
              </a:rPr>
              <a:t>, Christian </a:t>
            </a:r>
            <a:r>
              <a:rPr lang="en-US" dirty="0" err="1">
                <a:latin typeface="Calibri" panose="020F0502020204030204" pitchFamily="34" charset="0"/>
              </a:rPr>
              <a:t>Doerr</a:t>
            </a:r>
            <a:r>
              <a:rPr lang="en-US" dirty="0">
                <a:latin typeface="Calibri" panose="020F0502020204030204" pitchFamily="34" charset="0"/>
              </a:rPr>
              <a:t> and Fernando A. </a:t>
            </a:r>
            <a:r>
              <a:rPr lang="en-US" dirty="0" err="1">
                <a:latin typeface="Calibri" panose="020F0502020204030204" pitchFamily="34" charset="0"/>
              </a:rPr>
              <a:t>Kuipers</a:t>
            </a:r>
            <a:r>
              <a:rPr lang="en-US" dirty="0">
                <a:latin typeface="Calibri" panose="020F0502020204030204" pitchFamily="34" charset="0"/>
              </a:rPr>
              <a:t> </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rPr>
              <a:t>FlowQoS</a:t>
            </a:r>
            <a:r>
              <a:rPr lang="en-US" dirty="0">
                <a:latin typeface="Calibri" panose="020F0502020204030204" pitchFamily="34" charset="0"/>
              </a:rPr>
              <a:t>: </a:t>
            </a:r>
            <a:r>
              <a:rPr lang="en-US" dirty="0" err="1">
                <a:latin typeface="Calibri" panose="020F0502020204030204" pitchFamily="34" charset="0"/>
              </a:rPr>
              <a:t>QoS</a:t>
            </a:r>
            <a:r>
              <a:rPr lang="en-US" dirty="0">
                <a:latin typeface="Calibri" panose="020F0502020204030204" pitchFamily="34" charset="0"/>
              </a:rPr>
              <a:t> for the Rest of Us M. Said </a:t>
            </a:r>
            <a:r>
              <a:rPr lang="en-US" dirty="0" err="1">
                <a:latin typeface="Calibri" panose="020F0502020204030204" pitchFamily="34" charset="0"/>
              </a:rPr>
              <a:t>Seddiki</a:t>
            </a:r>
            <a:r>
              <a:rPr lang="en-US" dirty="0">
                <a:latin typeface="Calibri" panose="020F0502020204030204" pitchFamily="34" charset="0"/>
              </a:rPr>
              <a:t>, Muhammad </a:t>
            </a:r>
            <a:r>
              <a:rPr lang="en-US" dirty="0" err="1">
                <a:latin typeface="Calibri" panose="020F0502020204030204" pitchFamily="34" charset="0"/>
              </a:rPr>
              <a:t>Shahbaz</a:t>
            </a:r>
            <a:r>
              <a:rPr lang="en-US" dirty="0">
                <a:latin typeface="Calibri" panose="020F0502020204030204" pitchFamily="34" charset="0"/>
              </a:rPr>
              <a:t> , Sean Donovan∗ , </a:t>
            </a:r>
            <a:r>
              <a:rPr lang="en-US" dirty="0" err="1">
                <a:latin typeface="Calibri" panose="020F0502020204030204" pitchFamily="34" charset="0"/>
              </a:rPr>
              <a:t>Sarthak</a:t>
            </a:r>
            <a:r>
              <a:rPr lang="en-US" dirty="0">
                <a:latin typeface="Calibri" panose="020F0502020204030204" pitchFamily="34" charset="0"/>
              </a:rPr>
              <a:t> Grover∗ , </a:t>
            </a:r>
            <a:r>
              <a:rPr lang="en-US" dirty="0" err="1">
                <a:latin typeface="Calibri" panose="020F0502020204030204" pitchFamily="34" charset="0"/>
              </a:rPr>
              <a:t>Miseon</a:t>
            </a:r>
            <a:r>
              <a:rPr lang="en-US" dirty="0">
                <a:latin typeface="Calibri" panose="020F0502020204030204" pitchFamily="34" charset="0"/>
              </a:rPr>
              <a:t> Park∗ , Nick </a:t>
            </a:r>
            <a:r>
              <a:rPr lang="en-US" dirty="0" err="1">
                <a:latin typeface="Calibri" panose="020F0502020204030204" pitchFamily="34" charset="0"/>
              </a:rPr>
              <a:t>Feamster</a:t>
            </a:r>
            <a:r>
              <a:rPr lang="en-US" dirty="0">
                <a:latin typeface="Calibri" panose="020F0502020204030204" pitchFamily="34" charset="0"/>
              </a:rPr>
              <a:t>∗ , Ye-</a:t>
            </a:r>
            <a:r>
              <a:rPr lang="en-US" dirty="0" err="1">
                <a:latin typeface="Calibri" panose="020F0502020204030204" pitchFamily="34" charset="0"/>
              </a:rPr>
              <a:t>Qiong</a:t>
            </a:r>
            <a:r>
              <a:rPr lang="en-US" dirty="0">
                <a:latin typeface="Calibri" panose="020F0502020204030204" pitchFamily="34" charset="0"/>
              </a:rPr>
              <a:t> Song†</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31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5983" y="1092590"/>
            <a:ext cx="8915400" cy="4956518"/>
          </a:xfrm>
        </p:spPr>
        <p:txBody>
          <a:bodyPr>
            <a:normAutofit/>
          </a:bodyPr>
          <a:lstStyle/>
          <a:p>
            <a:pPr marL="0" indent="0">
              <a:buNone/>
            </a:pPr>
            <a:endParaRPr lang="en-US" sz="8000" dirty="0">
              <a:latin typeface="Times New Roman" panose="02020603050405020304" pitchFamily="18" charset="0"/>
              <a:cs typeface="Times New Roman" panose="02020603050405020304" pitchFamily="18" charset="0"/>
            </a:endParaRPr>
          </a:p>
          <a:p>
            <a:pPr marL="0" indent="0">
              <a:buNone/>
            </a:pPr>
            <a:r>
              <a:rPr lang="en-US" sz="8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406963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3" name="Content Placeholder 2"/>
          <p:cNvSpPr>
            <a:spLocks noGrp="1"/>
          </p:cNvSpPr>
          <p:nvPr>
            <p:ph idx="1"/>
          </p:nvPr>
        </p:nvSpPr>
        <p:spPr>
          <a:xfrm>
            <a:off x="2589212" y="1434353"/>
            <a:ext cx="8915400" cy="4643718"/>
          </a:xfrm>
        </p:spPr>
        <p:txBody>
          <a:bodyPr>
            <a:normAutofit lnSpcReduction="10000"/>
          </a:bodyPr>
          <a:lstStyle/>
          <a:p>
            <a:r>
              <a:rPr lang="en-US" dirty="0"/>
              <a:t>Monitoring the Patient recovery.</a:t>
            </a:r>
          </a:p>
          <a:p>
            <a:endParaRPr lang="en-US" dirty="0"/>
          </a:p>
          <a:p>
            <a:r>
              <a:rPr lang="en-US" dirty="0"/>
              <a:t> The sensor data streams are often processed at remote data centers, thus requiring data transfer over the network. </a:t>
            </a:r>
          </a:p>
          <a:p>
            <a:pPr marL="0" indent="0">
              <a:buNone/>
            </a:pPr>
            <a:endParaRPr lang="en-US" dirty="0"/>
          </a:p>
          <a:p>
            <a:r>
              <a:rPr lang="en-US" dirty="0"/>
              <a:t> The heterogeneous data streams are expected to have different priority, bandwidth and monitoring requirements </a:t>
            </a:r>
          </a:p>
          <a:p>
            <a:pPr marL="0" indent="0">
              <a:buNone/>
            </a:pPr>
            <a:endParaRPr lang="en-US" dirty="0"/>
          </a:p>
          <a:p>
            <a:r>
              <a:rPr lang="en-US" dirty="0"/>
              <a:t> The project is to design and implement a SDN controller that identifies data flows and applies network control policies along the data transfer path, in particular at the edge of the network </a:t>
            </a:r>
          </a:p>
          <a:p>
            <a:pPr marL="0" indent="0">
              <a:buNone/>
            </a:pPr>
            <a:r>
              <a:rPr lang="en-US" dirty="0"/>
              <a:t> </a:t>
            </a:r>
          </a:p>
          <a:p>
            <a:r>
              <a:rPr lang="en-US" dirty="0"/>
              <a:t>bandwidth of a flow </a:t>
            </a:r>
          </a:p>
          <a:p>
            <a:endParaRPr lang="en-US" dirty="0"/>
          </a:p>
          <a:p>
            <a:endParaRPr lang="en-US" dirty="0"/>
          </a:p>
        </p:txBody>
      </p:sp>
    </p:spTree>
    <p:extLst>
      <p:ext uri="{BB962C8B-B14F-4D97-AF65-F5344CB8AC3E}">
        <p14:creationId xmlns:p14="http://schemas.microsoft.com/office/powerpoint/2010/main" val="130827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rmAutofit/>
          </a:bodyPr>
          <a:lstStyle/>
          <a:p>
            <a:r>
              <a:rPr lang="en-US" sz="2000" dirty="0">
                <a:latin typeface="Calibri" panose="020F0502020204030204" pitchFamily="34" charset="0"/>
                <a:cs typeface="Calibri" panose="020F0502020204030204" pitchFamily="34" charset="0"/>
              </a:rPr>
              <a:t>Quality of Service:</a:t>
            </a:r>
          </a:p>
          <a:p>
            <a:pPr lvl="1">
              <a:buFont typeface="Wingdings" panose="05000000000000000000" pitchFamily="2" charset="2"/>
              <a:buChar char="Ø"/>
            </a:pPr>
            <a:r>
              <a:rPr lang="en-US" sz="2000" dirty="0">
                <a:latin typeface="Calibri" panose="020F0502020204030204" pitchFamily="34" charset="0"/>
                <a:cs typeface="Calibri" panose="020F0502020204030204" pitchFamily="34" charset="0"/>
              </a:rPr>
              <a:t> Quality of service (QoS) refers to a network’s ability to achieve maximum bandwidth and deal with other network performance elements like latency, error rate and uptime.</a:t>
            </a:r>
          </a:p>
          <a:p>
            <a:pPr marL="457200" lvl="1" indent="0">
              <a:buNone/>
            </a:pPr>
            <a:endParaRPr lang="en-US" sz="20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2000" dirty="0">
                <a:latin typeface="Calibri" panose="020F0502020204030204" pitchFamily="34" charset="0"/>
                <a:cs typeface="Calibri" panose="020F0502020204030204" pitchFamily="34" charset="0"/>
              </a:rPr>
              <a:t>It involves controlling and managing network resources by setting priorities for specific types of data (video, audio, files) on the network. </a:t>
            </a:r>
          </a:p>
          <a:p>
            <a:pPr lvl="1">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lvl="1">
              <a:buFont typeface="Wingdings" panose="05000000000000000000" pitchFamily="2" charset="2"/>
              <a:buChar char="Ø"/>
            </a:pPr>
            <a:r>
              <a:rPr lang="en-US" sz="2000" dirty="0">
                <a:latin typeface="Calibri" panose="020F0502020204030204" pitchFamily="34" charset="0"/>
                <a:cs typeface="Calibri" panose="020F0502020204030204" pitchFamily="34" charset="0"/>
              </a:rPr>
              <a:t> QoS is exclusively applied to network traffic generated for video on demand, IPTV, VoIP, streaming media, videoconferencing and online gaming.</a:t>
            </a:r>
          </a:p>
        </p:txBody>
      </p:sp>
    </p:spTree>
    <p:extLst>
      <p:ext uri="{BB962C8B-B14F-4D97-AF65-F5344CB8AC3E}">
        <p14:creationId xmlns:p14="http://schemas.microsoft.com/office/powerpoint/2010/main" val="229253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Conti..</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Software Defined Networking (SDN), as a new paradigm in networking, offers the opportunity to speed-up the adoption of QoS control in the Internet.</a:t>
            </a:r>
          </a:p>
          <a:p>
            <a:r>
              <a:rPr lang="en-US" sz="2400" dirty="0">
                <a:latin typeface="Calibri" panose="020F0502020204030204" pitchFamily="34" charset="0"/>
                <a:cs typeface="Calibri" panose="020F0502020204030204" pitchFamily="34" charset="0"/>
              </a:rPr>
              <a:t>The centralized nature of SDN is expected to reduce the complexity that is commonly associated with QoS guarantees.</a:t>
            </a:r>
          </a:p>
        </p:txBody>
      </p:sp>
    </p:spTree>
    <p:extLst>
      <p:ext uri="{BB962C8B-B14F-4D97-AF65-F5344CB8AC3E}">
        <p14:creationId xmlns:p14="http://schemas.microsoft.com/office/powerpoint/2010/main" val="303553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7165" y="592678"/>
            <a:ext cx="8911687" cy="715617"/>
          </a:xfrm>
        </p:spPr>
        <p:txBody>
          <a:bodyPr/>
          <a:lstStyle/>
          <a:p>
            <a:r>
              <a:rPr lang="en-US" u="sng" dirty="0">
                <a:latin typeface="Calibri" panose="020F0502020204030204" pitchFamily="34" charset="0"/>
                <a:cs typeface="Calibri" panose="020F0502020204030204" pitchFamily="34" charset="0"/>
              </a:rPr>
              <a:t>QoS Control in </a:t>
            </a:r>
            <a:r>
              <a:rPr lang="en-US" u="sng" dirty="0" err="1">
                <a:latin typeface="Calibri" panose="020F0502020204030204" pitchFamily="34" charset="0"/>
                <a:cs typeface="Calibri" panose="020F0502020204030204" pitchFamily="34" charset="0"/>
              </a:rPr>
              <a:t>OpenFlow</a:t>
            </a:r>
            <a:endParaRPr lang="en-US" u="sng"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1690688"/>
            <a:ext cx="10852052" cy="4643585"/>
          </a:xfrm>
        </p:spPr>
        <p:txBody>
          <a:bodyPr>
            <a:normAutofit fontScale="77500" lnSpcReduction="20000"/>
          </a:bodyPr>
          <a:lstStyle/>
          <a:p>
            <a:pPr algn="just"/>
            <a:r>
              <a:rPr lang="en-US" sz="3600" dirty="0">
                <a:latin typeface="Calibri" panose="020F0502020204030204" pitchFamily="34" charset="0"/>
                <a:cs typeface="Calibri" panose="020F0502020204030204" pitchFamily="34" charset="0"/>
              </a:rPr>
              <a:t>QoS in </a:t>
            </a:r>
            <a:r>
              <a:rPr lang="en-US" sz="3600" dirty="0" err="1">
                <a:latin typeface="Calibri" panose="020F0502020204030204" pitchFamily="34" charset="0"/>
                <a:cs typeface="Calibri" panose="020F0502020204030204" pitchFamily="34" charset="0"/>
              </a:rPr>
              <a:t>OpenFlow</a:t>
            </a:r>
            <a:r>
              <a:rPr lang="en-US" sz="3600" dirty="0">
                <a:latin typeface="Calibri" panose="020F0502020204030204" pitchFamily="34" charset="0"/>
                <a:cs typeface="Calibri" panose="020F0502020204030204" pitchFamily="34" charset="0"/>
              </a:rPr>
              <a:t> is supported by two features</a:t>
            </a:r>
          </a:p>
          <a:p>
            <a:pPr lvl="2"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Queue Table:</a:t>
            </a:r>
          </a:p>
          <a:p>
            <a:pPr lvl="3"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A queue is an egress packet queuing mechanism in the </a:t>
            </a:r>
            <a:r>
              <a:rPr lang="en-US" sz="2800" dirty="0" err="1">
                <a:latin typeface="Calibri" panose="020F0502020204030204" pitchFamily="34" charset="0"/>
                <a:cs typeface="Calibri" panose="020F0502020204030204" pitchFamily="34" charset="0"/>
              </a:rPr>
              <a:t>OpenFlow</a:t>
            </a:r>
            <a:r>
              <a:rPr lang="en-US" sz="2800" dirty="0">
                <a:latin typeface="Calibri" panose="020F0502020204030204" pitchFamily="34" charset="0"/>
                <a:cs typeface="Calibri" panose="020F0502020204030204" pitchFamily="34" charset="0"/>
              </a:rPr>
              <a:t> switch port.</a:t>
            </a:r>
          </a:p>
          <a:p>
            <a:pPr lvl="3" algn="just">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lvl="3"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a:t>
            </a:r>
            <a:r>
              <a:rPr lang="en-US" sz="2800" dirty="0" err="1">
                <a:latin typeface="Calibri" panose="020F0502020204030204" pitchFamily="34" charset="0"/>
                <a:cs typeface="Calibri" panose="020F0502020204030204" pitchFamily="34" charset="0"/>
              </a:rPr>
              <a:t>OpenFlow</a:t>
            </a:r>
            <a:r>
              <a:rPr lang="en-US" sz="2800" dirty="0">
                <a:latin typeface="Calibri" panose="020F0502020204030204" pitchFamily="34" charset="0"/>
                <a:cs typeface="Calibri" panose="020F0502020204030204" pitchFamily="34" charset="0"/>
              </a:rPr>
              <a:t> protocol does not handle queue management. Queue management (creation, deletion, alteration) is handled by the switch configuration protocol, such as OF-Config or Open vSwitch Database (OVSDB). </a:t>
            </a:r>
            <a:r>
              <a:rPr lang="en-US" sz="2800" dirty="0" err="1">
                <a:latin typeface="Calibri" panose="020F0502020204030204" pitchFamily="34" charset="0"/>
                <a:cs typeface="Calibri" panose="020F0502020204030204" pitchFamily="34" charset="0"/>
              </a:rPr>
              <a:t>OpenFlow</a:t>
            </a:r>
            <a:r>
              <a:rPr lang="en-US" sz="2800" dirty="0">
                <a:latin typeface="Calibri" panose="020F0502020204030204" pitchFamily="34" charset="0"/>
                <a:cs typeface="Calibri" panose="020F0502020204030204" pitchFamily="34" charset="0"/>
              </a:rPr>
              <a:t> itself is only able to query queue statistics from the switch.</a:t>
            </a:r>
          </a:p>
          <a:p>
            <a:pPr lvl="3" algn="just">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lvl="3" algn="just">
              <a:buFont typeface="Wingdings" panose="05000000000000000000" pitchFamily="2" charset="2"/>
              <a:buChar char="Ø"/>
            </a:pPr>
            <a:r>
              <a:rPr lang="en-US" sz="2800" dirty="0">
                <a:latin typeface="Calibri" panose="020F0502020204030204" pitchFamily="34" charset="0"/>
                <a:cs typeface="Calibri" panose="020F0502020204030204" pitchFamily="34" charset="0"/>
              </a:rPr>
              <a:t>The queue was first supported in </a:t>
            </a:r>
            <a:r>
              <a:rPr lang="en-US" sz="2800" dirty="0" err="1">
                <a:latin typeface="Calibri" panose="020F0502020204030204" pitchFamily="34" charset="0"/>
                <a:cs typeface="Calibri" panose="020F0502020204030204" pitchFamily="34" charset="0"/>
              </a:rPr>
              <a:t>OpenFlow</a:t>
            </a:r>
            <a:r>
              <a:rPr lang="en-US" sz="2800" dirty="0">
                <a:latin typeface="Calibri" panose="020F0502020204030204" pitchFamily="34" charset="0"/>
                <a:cs typeface="Calibri" panose="020F0502020204030204" pitchFamily="34" charset="0"/>
              </a:rPr>
              <a:t> 1.0 with only a guaranteed minimum rate property. Later, it was extended in </a:t>
            </a:r>
            <a:r>
              <a:rPr lang="en-US" sz="2800" dirty="0" err="1">
                <a:latin typeface="Calibri" panose="020F0502020204030204" pitchFamily="34" charset="0"/>
                <a:cs typeface="Calibri" panose="020F0502020204030204" pitchFamily="34" charset="0"/>
              </a:rPr>
              <a:t>OpenFlow</a:t>
            </a:r>
            <a:r>
              <a:rPr lang="en-US" sz="2800" dirty="0">
                <a:latin typeface="Calibri" panose="020F0502020204030204" pitchFamily="34" charset="0"/>
                <a:cs typeface="Calibri" panose="020F0502020204030204" pitchFamily="34" charset="0"/>
              </a:rPr>
              <a:t> 1.2 with a maximum rate, which limits the maximum throughput of a queue.</a:t>
            </a:r>
            <a:endParaRPr lang="en-US" dirty="0">
              <a:latin typeface="Calibri" panose="020F0502020204030204" pitchFamily="34" charset="0"/>
              <a:cs typeface="Calibri" panose="020F0502020204030204" pitchFamily="34" charset="0"/>
            </a:endParaRPr>
          </a:p>
          <a:p>
            <a:pPr marL="914400" lvl="2"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51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Conti..</a:t>
            </a:r>
          </a:p>
        </p:txBody>
      </p:sp>
      <p:sp>
        <p:nvSpPr>
          <p:cNvPr id="3" name="Content Placeholder 2"/>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Meter Table:</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The meter table is a feature introduced in </a:t>
            </a:r>
            <a:r>
              <a:rPr lang="en-US" sz="2400" dirty="0" err="1">
                <a:latin typeface="Calibri" panose="020F0502020204030204" pitchFamily="34" charset="0"/>
                <a:cs typeface="Calibri" panose="020F0502020204030204" pitchFamily="34" charset="0"/>
              </a:rPr>
              <a:t>OpenFlow</a:t>
            </a:r>
            <a:r>
              <a:rPr lang="en-US" sz="2400" dirty="0">
                <a:latin typeface="Calibri" panose="020F0502020204030204" pitchFamily="34" charset="0"/>
                <a:cs typeface="Calibri" panose="020F0502020204030204" pitchFamily="34" charset="0"/>
              </a:rPr>
              <a:t> 1.3. Metering allows ingress rate monitoring of a flow and to perform operations based on the rate of the flow.</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There are two operations that can be performed: dropping packets and remarking DSCP bits of the packets.</a:t>
            </a:r>
          </a:p>
          <a:p>
            <a:pPr lvl="1">
              <a:buFont typeface="Wingdings" panose="05000000000000000000" pitchFamily="2" charset="2"/>
              <a:buChar char="Ø"/>
            </a:pPr>
            <a:r>
              <a:rPr lang="en-US" sz="2400" dirty="0">
                <a:latin typeface="Calibri" panose="020F0502020204030204" pitchFamily="34" charset="0"/>
                <a:cs typeface="Calibri" panose="020F0502020204030204" pitchFamily="34" charset="0"/>
              </a:rPr>
              <a:t>Unlike a queue, which is a property of a switch port, a meter is attached to flow entries</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034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Flow Aware Networking</a:t>
            </a:r>
          </a:p>
        </p:txBody>
      </p:sp>
      <p:sp>
        <p:nvSpPr>
          <p:cNvPr id="3" name="Content Placeholder 2"/>
          <p:cNvSpPr>
            <a:spLocks noGrp="1"/>
          </p:cNvSpPr>
          <p:nvPr>
            <p:ph idx="1"/>
          </p:nvPr>
        </p:nvSpPr>
        <p:spPr>
          <a:xfrm>
            <a:off x="1659988" y="1674055"/>
            <a:ext cx="9844624" cy="4557933"/>
          </a:xfrm>
        </p:spPr>
        <p:txBody>
          <a:bodyPr>
            <a:normAutofit/>
          </a:bodyPr>
          <a:lstStyle/>
          <a:p>
            <a:pPr algn="just">
              <a:lnSpc>
                <a:spcPct val="100000"/>
              </a:lnSpc>
              <a:spcBef>
                <a:spcPts val="600"/>
              </a:spcBef>
              <a:defRPr/>
            </a:pPr>
            <a:r>
              <a:rPr lang="en-US" altLang="en-US" sz="2800" dirty="0">
                <a:latin typeface="Calibri" panose="020F0502020204030204" pitchFamily="34" charset="0"/>
                <a:cs typeface="Calibri" panose="020F0502020204030204" pitchFamily="34" charset="0"/>
              </a:rPr>
              <a:t>A relatively new architecture for Quality of Service in the Internet</a:t>
            </a:r>
          </a:p>
          <a:p>
            <a:pPr lvl="1" algn="just">
              <a:spcBef>
                <a:spcPts val="0"/>
              </a:spcBef>
              <a:defRPr/>
            </a:pPr>
            <a:r>
              <a:rPr lang="en-US" altLang="en-US" sz="2800" dirty="0">
                <a:latin typeface="Calibri" panose="020F0502020204030204" pitchFamily="34" charset="0"/>
                <a:cs typeface="Calibri" panose="020F0502020204030204" pitchFamily="34" charset="0"/>
              </a:rPr>
              <a:t>provides an approach to providing class of service differentiation similar to that envisioned by </a:t>
            </a:r>
            <a:r>
              <a:rPr lang="en-US" altLang="en-US" sz="2800" dirty="0" err="1">
                <a:latin typeface="Calibri" panose="020F0502020204030204" pitchFamily="34" charset="0"/>
                <a:cs typeface="Calibri" panose="020F0502020204030204" pitchFamily="34" charset="0"/>
              </a:rPr>
              <a:t>IntServ</a:t>
            </a:r>
            <a:endParaRPr lang="en-US" altLang="en-US" sz="2800" dirty="0">
              <a:latin typeface="Calibri" panose="020F0502020204030204" pitchFamily="34" charset="0"/>
              <a:cs typeface="Calibri" panose="020F0502020204030204" pitchFamily="34" charset="0"/>
            </a:endParaRPr>
          </a:p>
          <a:p>
            <a:pPr lvl="1" algn="just">
              <a:spcBef>
                <a:spcPts val="0"/>
              </a:spcBef>
              <a:defRPr/>
            </a:pPr>
            <a:r>
              <a:rPr lang="en-US" altLang="en-US" sz="2800" dirty="0">
                <a:latin typeface="Calibri" panose="020F0502020204030204" pitchFamily="34" charset="0"/>
                <a:cs typeface="Calibri" panose="020F0502020204030204" pitchFamily="34" charset="0"/>
              </a:rPr>
              <a:t>is a simple, straight-forward enhancement to the current IP network architecture.</a:t>
            </a:r>
          </a:p>
          <a:p>
            <a:pPr marL="457200" lvl="1" indent="0" algn="just">
              <a:spcBef>
                <a:spcPts val="0"/>
              </a:spcBef>
              <a:buNone/>
              <a:defRPr/>
            </a:pPr>
            <a:endParaRPr lang="en-US" altLang="en-US" dirty="0">
              <a:latin typeface="Arial" panose="020B0604020202020204" pitchFamily="34" charset="0"/>
              <a:cs typeface="Arial" panose="020B0604020202020204" pitchFamily="34" charset="0"/>
            </a:endParaRPr>
          </a:p>
          <a:p>
            <a:pPr lvl="1" algn="just">
              <a:spcBef>
                <a:spcPts val="0"/>
              </a:spcBef>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77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alibri" panose="020F0502020204030204" pitchFamily="34" charset="0"/>
                <a:cs typeface="Calibri" panose="020F0502020204030204" pitchFamily="34" charset="0"/>
              </a:rPr>
              <a:t>Flow Aware Networking</a:t>
            </a:r>
            <a:endParaRPr lang="en-US" dirty="0"/>
          </a:p>
        </p:txBody>
      </p:sp>
      <p:sp>
        <p:nvSpPr>
          <p:cNvPr id="3" name="Content Placeholder 2"/>
          <p:cNvSpPr>
            <a:spLocks noGrp="1"/>
          </p:cNvSpPr>
          <p:nvPr>
            <p:ph idx="1"/>
          </p:nvPr>
        </p:nvSpPr>
        <p:spPr>
          <a:xfrm>
            <a:off x="2448535" y="1697501"/>
            <a:ext cx="8915400" cy="4253132"/>
          </a:xfrm>
        </p:spPr>
        <p:txBody>
          <a:bodyPr>
            <a:normAutofit/>
          </a:bodyPr>
          <a:lstStyle/>
          <a:p>
            <a:pPr>
              <a:defRPr/>
            </a:pPr>
            <a:r>
              <a:rPr lang="en-US" sz="2400" dirty="0">
                <a:latin typeface="Calibri" panose="020F0502020204030204" pitchFamily="34" charset="0"/>
                <a:cs typeface="Calibri" panose="020F0502020204030204" pitchFamily="34" charset="0"/>
              </a:rPr>
              <a:t>Goal:  Enhance the current IP network by improving its performance under heavy congestion</a:t>
            </a:r>
          </a:p>
          <a:p>
            <a:pPr>
              <a:defRPr/>
            </a:pPr>
            <a:r>
              <a:rPr lang="en-US" sz="2400" dirty="0">
                <a:latin typeface="Calibri" panose="020F0502020204030204" pitchFamily="34" charset="0"/>
                <a:cs typeface="Calibri" panose="020F0502020204030204" pitchFamily="34" charset="0"/>
              </a:rPr>
              <a:t>Key Operational Concepts:</a:t>
            </a:r>
          </a:p>
          <a:p>
            <a:pPr lvl="1">
              <a:defRPr/>
            </a:pPr>
            <a:r>
              <a:rPr lang="en-US" sz="2400" dirty="0">
                <a:latin typeface="Calibri" panose="020F0502020204030204" pitchFamily="34" charset="0"/>
                <a:cs typeface="Calibri" panose="020F0502020204030204" pitchFamily="34" charset="0"/>
              </a:rPr>
              <a:t>measurement-based admission control </a:t>
            </a:r>
          </a:p>
          <a:p>
            <a:pPr lvl="2">
              <a:defRPr/>
            </a:pPr>
            <a:r>
              <a:rPr lang="en-US" sz="2400" dirty="0">
                <a:latin typeface="Calibri" panose="020F0502020204030204" pitchFamily="34" charset="0"/>
                <a:cs typeface="Calibri" panose="020F0502020204030204" pitchFamily="34" charset="0"/>
              </a:rPr>
              <a:t>provide assurance of a minimal performance level for each flow</a:t>
            </a:r>
          </a:p>
          <a:p>
            <a:pPr lvl="1">
              <a:defRPr/>
            </a:pPr>
            <a:r>
              <a:rPr lang="en-US" sz="2400" dirty="0">
                <a:latin typeface="Calibri" panose="020F0502020204030204" pitchFamily="34" charset="0"/>
                <a:cs typeface="Calibri" panose="020F0502020204030204" pitchFamily="34" charset="0"/>
              </a:rPr>
              <a:t>fair scheduling with priorities </a:t>
            </a:r>
          </a:p>
          <a:p>
            <a:pPr lvl="2">
              <a:defRPr/>
            </a:pPr>
            <a:r>
              <a:rPr lang="en-US" altLang="en-US" sz="2400" dirty="0">
                <a:latin typeface="Calibri" panose="020F0502020204030204" pitchFamily="34" charset="0"/>
                <a:cs typeface="Calibri" panose="020F0502020204030204" pitchFamily="34" charset="0"/>
              </a:rPr>
              <a:t>fair distribution of available bandwidth</a:t>
            </a:r>
          </a:p>
          <a:p>
            <a:pPr lvl="2">
              <a:defRPr/>
            </a:pPr>
            <a:r>
              <a:rPr lang="en-US" altLang="en-US" sz="2400" dirty="0">
                <a:latin typeface="Calibri" panose="020F0502020204030204" pitchFamily="34" charset="0"/>
                <a:cs typeface="Calibri" panose="020F0502020204030204" pitchFamily="34" charset="0"/>
              </a:rPr>
              <a:t>negligible latency for well-behave flows</a:t>
            </a:r>
          </a:p>
          <a:p>
            <a:endParaRPr lang="en-US" sz="2400" dirty="0"/>
          </a:p>
        </p:txBody>
      </p:sp>
    </p:spTree>
    <p:extLst>
      <p:ext uri="{BB962C8B-B14F-4D97-AF65-F5344CB8AC3E}">
        <p14:creationId xmlns:p14="http://schemas.microsoft.com/office/powerpoint/2010/main" val="1851983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1045</TotalTime>
  <Words>1504</Words>
  <Application>Microsoft Office PowerPoint</Application>
  <PresentationFormat>Widescreen</PresentationFormat>
  <Paragraphs>152</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Times New Roman</vt:lpstr>
      <vt:lpstr>Wingdings</vt:lpstr>
      <vt:lpstr>Wingdings 3</vt:lpstr>
      <vt:lpstr>Wisp</vt:lpstr>
      <vt:lpstr> Flow Aware Networking</vt:lpstr>
      <vt:lpstr>Outline:</vt:lpstr>
      <vt:lpstr>Project Description</vt:lpstr>
      <vt:lpstr>Introduction</vt:lpstr>
      <vt:lpstr>Conti..</vt:lpstr>
      <vt:lpstr>QoS Control in OpenFlow</vt:lpstr>
      <vt:lpstr>Conti..</vt:lpstr>
      <vt:lpstr>Flow Aware Networking</vt:lpstr>
      <vt:lpstr>Flow Aware Networking</vt:lpstr>
      <vt:lpstr>FAN Operations</vt:lpstr>
      <vt:lpstr>Conti..</vt:lpstr>
      <vt:lpstr>FAN Operation: MBAC</vt:lpstr>
      <vt:lpstr>FAN: Types of Flows</vt:lpstr>
      <vt:lpstr>Design :</vt:lpstr>
      <vt:lpstr>Implementation</vt:lpstr>
      <vt:lpstr>Implementation</vt:lpstr>
      <vt:lpstr>Implementation </vt:lpstr>
      <vt:lpstr>Implementation</vt:lpstr>
      <vt:lpstr>Implementation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Aware Network Control</dc:title>
  <dc:creator>apoorva</dc:creator>
  <cp:lastModifiedBy>harish prakash</cp:lastModifiedBy>
  <cp:revision>41</cp:revision>
  <dcterms:created xsi:type="dcterms:W3CDTF">2017-04-24T00:38:52Z</dcterms:created>
  <dcterms:modified xsi:type="dcterms:W3CDTF">2017-04-24T20:33:41Z</dcterms:modified>
</cp:coreProperties>
</file>