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8"/>
  </p:notesMasterIdLst>
  <p:sldIdLst>
    <p:sldId id="256" r:id="rId2"/>
    <p:sldId id="289" r:id="rId3"/>
    <p:sldId id="277" r:id="rId4"/>
    <p:sldId id="278" r:id="rId5"/>
    <p:sldId id="279" r:id="rId6"/>
    <p:sldId id="281" r:id="rId7"/>
    <p:sldId id="284" r:id="rId8"/>
    <p:sldId id="282" r:id="rId9"/>
    <p:sldId id="283" r:id="rId10"/>
    <p:sldId id="288" r:id="rId11"/>
    <p:sldId id="285" r:id="rId12"/>
    <p:sldId id="291" r:id="rId13"/>
    <p:sldId id="292" r:id="rId14"/>
    <p:sldId id="293" r:id="rId15"/>
    <p:sldId id="290" r:id="rId16"/>
    <p:sldId id="286" r:id="rId17"/>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CBE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7475" autoAdjust="0"/>
  </p:normalViewPr>
  <p:slideViewPr>
    <p:cSldViewPr snapToGrid="0">
      <p:cViewPr varScale="1">
        <p:scale>
          <a:sx n="45" d="100"/>
          <a:sy n="45" d="100"/>
        </p:scale>
        <p:origin x="53" y="528"/>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4DCF4-37BD-4C0D-8FA1-126C9D00A63B}" type="datetimeFigureOut">
              <a:rPr lang="en-GB" smtClean="0"/>
              <a:t>04/04/2023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D2611-A782-4A54-A17C-001C00578276}" type="slidenum">
              <a:rPr lang="en-GB" smtClean="0"/>
              <a:t>‹#›</a:t>
            </a:fld>
            <a:endParaRPr lang="en-GB" dirty="0"/>
          </a:p>
        </p:txBody>
      </p:sp>
    </p:spTree>
    <p:extLst>
      <p:ext uri="{BB962C8B-B14F-4D97-AF65-F5344CB8AC3E}">
        <p14:creationId xmlns:p14="http://schemas.microsoft.com/office/powerpoint/2010/main" val="192317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ran.r-project.org/web/packages/riskmetric/index.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ithub.com/pharmaR/risk_assessmen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Hi my name is Juliane Manitz, and I wanted to give you an update on behalf of the R validation Hub</a:t>
            </a: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1</a:t>
            </a:fld>
            <a:endParaRPr lang="en-GB" dirty="0"/>
          </a:p>
        </p:txBody>
      </p:sp>
    </p:spTree>
    <p:extLst>
      <p:ext uri="{BB962C8B-B14F-4D97-AF65-F5344CB8AC3E}">
        <p14:creationId xmlns:p14="http://schemas.microsoft.com/office/powerpoint/2010/main" val="282741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To review those resources, lets start with the white paper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Suggests a pipeline for risk-based assessment of contributed R packages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For Core R (base and recommended packages), </a:t>
            </a:r>
            <a:r>
              <a:rPr lang="en-US"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 R Foundation has provided a guidance document on regulatory compliance and validation issues.</a:t>
            </a:r>
            <a:r>
              <a:rPr lang="en-US" sz="1100" dirty="0">
                <a:effectLst/>
                <a:latin typeface="Calibri" panose="020F0502020204030204" pitchFamily="34" charset="0"/>
                <a:ea typeface="Calibri" panose="020F0502020204030204" pitchFamily="34" charset="0"/>
                <a:cs typeface="Times New Roman" panose="02020603050405020304" pitchFamily="18" charset="0"/>
              </a:rPr>
              <a:t> Based on that, it can be concluded that there is minimal risk in using Core R for regulatory analysis and reporting</a:t>
            </a:r>
          </a:p>
          <a:p>
            <a:pPr marL="342900" marR="0" lvl="0" indent="-342900">
              <a:lnSpc>
                <a:spcPct val="107000"/>
              </a:lnSpc>
              <a:spcBef>
                <a:spcPts val="0"/>
              </a:spcBef>
              <a:spcAft>
                <a:spcPts val="0"/>
              </a:spcAft>
              <a:buFont typeface="Symbol" panose="05050102010706020507" pitchFamily="18" charset="2"/>
              <a:buChar char=""/>
            </a:pPr>
            <a:r>
              <a:rPr lang="en-US"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For contributed R packages there is a large variation of quality, robustness, and trustworthiness. CRAN passes a series of technical checks, but these do not necessarily guarantee the accuracy of the package.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RvalHub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outlines a framework to assess the accuracy of R packages and document that process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It recommends to </a:t>
            </a:r>
            <a:r>
              <a:rPr lang="en-US"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focus on the way that components of the system will be used.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Higher standards for packages </a:t>
            </a:r>
            <a:r>
              <a:rPr lang="en-US"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implement statistical methods or 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Consider Maintenance of Good Practice (Software Development Life Cycle)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pPr>
            <a:r>
              <a:rPr lang="en-US"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But also Community usage</a:t>
            </a:r>
            <a:r>
              <a:rPr lang="en-US" sz="1100" dirty="0">
                <a:effectLst/>
                <a:latin typeface="Calibri" panose="020F0502020204030204" pitchFamily="34" charset="0"/>
                <a:ea typeface="Calibri" panose="020F0502020204030204" pitchFamily="34" charset="0"/>
                <a:cs typeface="Times New Roman" panose="02020603050405020304" pitchFamily="18" charset="0"/>
              </a:rPr>
              <a:t> and Testing coverage</a:t>
            </a: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10</a:t>
            </a:fld>
            <a:endParaRPr lang="en-GB" dirty="0"/>
          </a:p>
        </p:txBody>
      </p:sp>
    </p:spTree>
    <p:extLst>
      <p:ext uri="{BB962C8B-B14F-4D97-AF65-F5344CB8AC3E}">
        <p14:creationId xmlns:p14="http://schemas.microsoft.com/office/powerpoint/2010/main" val="1481650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recently, we have initiated a 3-part presentation series on *case studies* where 8 different pharma companies shared their e</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xperiences</a:t>
            </a:r>
            <a:r>
              <a:rPr lang="en-GB" sz="1100" dirty="0">
                <a:effectLst/>
                <a:latin typeface="Calibri" panose="020F0502020204030204" pitchFamily="34" charset="0"/>
                <a:ea typeface="Calibri" panose="020F0502020204030204" pitchFamily="34" charset="0"/>
                <a:cs typeface="Times New Roman" panose="02020603050405020304" pitchFamily="18" charset="0"/>
              </a:rPr>
              <a:t> building a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GxP</a:t>
            </a:r>
            <a:r>
              <a:rPr lang="en-GB" sz="1100" dirty="0">
                <a:effectLst/>
                <a:latin typeface="Calibri" panose="020F0502020204030204" pitchFamily="34" charset="0"/>
                <a:ea typeface="Calibri" panose="020F0502020204030204" pitchFamily="34" charset="0"/>
                <a:cs typeface="Times New Roman" panose="02020603050405020304" pitchFamily="18" charset="0"/>
              </a:rPr>
              <a:t> framework with R </a:t>
            </a:r>
            <a:r>
              <a:rPr lang="en-US" sz="1100" dirty="0">
                <a:effectLst/>
                <a:latin typeface="Calibri" panose="020F0502020204030204" pitchFamily="34" charset="0"/>
                <a:ea typeface="Calibri" panose="020F0502020204030204" pitchFamily="34" charset="0"/>
                <a:cs typeface="Times New Roman" panose="02020603050405020304" pitchFamily="18" charset="0"/>
              </a:rPr>
              <a:t>highlighting aspects that were easy to implement which those which were more challenging. </a:t>
            </a:r>
          </a:p>
          <a:p>
            <a:pPr marL="342900" marR="0" lvl="0" indent="-342900">
              <a:lnSpc>
                <a:spcPct val="107000"/>
              </a:lnSpc>
              <a:spcBef>
                <a:spcPts val="0"/>
              </a:spcBef>
              <a:spcAft>
                <a:spcPts val="0"/>
              </a:spcAft>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You have recordings available, and 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11</a:t>
            </a:fld>
            <a:endParaRPr lang="en-GB" dirty="0"/>
          </a:p>
        </p:txBody>
      </p:sp>
    </p:spTree>
    <p:extLst>
      <p:ext uri="{BB962C8B-B14F-4D97-AF65-F5344CB8AC3E}">
        <p14:creationId xmlns:p14="http://schemas.microsoft.com/office/powerpoint/2010/main" val="3814315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recently, we have initiated a 3-part presentation series on *case studies* where 8 different pharma companies shared their e</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xperiences</a:t>
            </a:r>
            <a:r>
              <a:rPr lang="en-GB" sz="1100" dirty="0">
                <a:effectLst/>
                <a:latin typeface="Calibri" panose="020F0502020204030204" pitchFamily="34" charset="0"/>
                <a:ea typeface="Calibri" panose="020F0502020204030204" pitchFamily="34" charset="0"/>
                <a:cs typeface="Times New Roman" panose="02020603050405020304" pitchFamily="18" charset="0"/>
              </a:rPr>
              <a:t> building a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GxP</a:t>
            </a:r>
            <a:r>
              <a:rPr lang="en-GB" sz="1100" dirty="0">
                <a:effectLst/>
                <a:latin typeface="Calibri" panose="020F0502020204030204" pitchFamily="34" charset="0"/>
                <a:ea typeface="Calibri" panose="020F0502020204030204" pitchFamily="34" charset="0"/>
                <a:cs typeface="Times New Roman" panose="02020603050405020304" pitchFamily="18" charset="0"/>
              </a:rPr>
              <a:t> framework with R </a:t>
            </a:r>
            <a:r>
              <a:rPr lang="en-US" sz="1100" dirty="0">
                <a:effectLst/>
                <a:latin typeface="Calibri" panose="020F0502020204030204" pitchFamily="34" charset="0"/>
                <a:ea typeface="Calibri" panose="020F0502020204030204" pitchFamily="34" charset="0"/>
                <a:cs typeface="Times New Roman" panose="02020603050405020304" pitchFamily="18" charset="0"/>
              </a:rPr>
              <a:t>highlighting aspects that were easy to implement which those which were more challenging. </a:t>
            </a:r>
          </a:p>
          <a:p>
            <a:pPr marL="342900" marR="0" lvl="0" indent="-342900">
              <a:lnSpc>
                <a:spcPct val="107000"/>
              </a:lnSpc>
              <a:spcBef>
                <a:spcPts val="0"/>
              </a:spcBef>
              <a:spcAft>
                <a:spcPts val="0"/>
              </a:spcAft>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You have recordings available, and 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12</a:t>
            </a:fld>
            <a:endParaRPr lang="en-GB" dirty="0"/>
          </a:p>
        </p:txBody>
      </p:sp>
    </p:spTree>
    <p:extLst>
      <p:ext uri="{BB962C8B-B14F-4D97-AF65-F5344CB8AC3E}">
        <p14:creationId xmlns:p14="http://schemas.microsoft.com/office/powerpoint/2010/main" val="3359910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Varied levels of automation vs manual assessment </a:t>
            </a:r>
          </a:p>
          <a:p>
            <a:pPr marL="285750" indent="-285750">
              <a:buFontTx/>
              <a:buChar char="-"/>
            </a:pPr>
            <a:r>
              <a:rPr lang="en-US" sz="1800" dirty="0"/>
              <a:t>Some packages get classified automatically as low risk, with little or no human intervention; for higher risk packages there were typically pathways for additional human assessment</a:t>
            </a:r>
          </a:p>
          <a:p>
            <a:pPr marL="285750" indent="-285750">
              <a:buFontTx/>
              <a:buChar char="-"/>
            </a:pPr>
            <a:r>
              <a:rPr lang="en-US" sz="1800" dirty="0"/>
              <a:t>Some organizations are relying on human-guided assessments throughout.</a:t>
            </a:r>
          </a:p>
          <a:p>
            <a:pPr marL="342900" marR="0" lvl="0" indent="-342900">
              <a:lnSpc>
                <a:spcPct val="107000"/>
              </a:lnSpc>
              <a:spcBef>
                <a:spcPts val="0"/>
              </a:spcBef>
              <a:spcAft>
                <a:spcPts val="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13</a:t>
            </a:fld>
            <a:endParaRPr lang="en-GB" dirty="0"/>
          </a:p>
        </p:txBody>
      </p:sp>
    </p:spTree>
    <p:extLst>
      <p:ext uri="{BB962C8B-B14F-4D97-AF65-F5344CB8AC3E}">
        <p14:creationId xmlns:p14="http://schemas.microsoft.com/office/powerpoint/2010/main" val="410520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recently, we have initiated a 3-part presentation series on *case studies* where 8 different pharma companies shared their e</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xperiences</a:t>
            </a:r>
            <a:r>
              <a:rPr lang="en-GB" sz="1100" dirty="0">
                <a:effectLst/>
                <a:latin typeface="Calibri" panose="020F0502020204030204" pitchFamily="34" charset="0"/>
                <a:ea typeface="Calibri" panose="020F0502020204030204" pitchFamily="34" charset="0"/>
                <a:cs typeface="Times New Roman" panose="02020603050405020304" pitchFamily="18" charset="0"/>
              </a:rPr>
              <a:t> building a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GxP</a:t>
            </a:r>
            <a:r>
              <a:rPr lang="en-GB" sz="1100" dirty="0">
                <a:effectLst/>
                <a:latin typeface="Calibri" panose="020F0502020204030204" pitchFamily="34" charset="0"/>
                <a:ea typeface="Calibri" panose="020F0502020204030204" pitchFamily="34" charset="0"/>
                <a:cs typeface="Times New Roman" panose="02020603050405020304" pitchFamily="18" charset="0"/>
              </a:rPr>
              <a:t> framework with R </a:t>
            </a:r>
            <a:r>
              <a:rPr lang="en-US" sz="1100" dirty="0">
                <a:effectLst/>
                <a:latin typeface="Calibri" panose="020F0502020204030204" pitchFamily="34" charset="0"/>
                <a:ea typeface="Calibri" panose="020F0502020204030204" pitchFamily="34" charset="0"/>
                <a:cs typeface="Times New Roman" panose="02020603050405020304" pitchFamily="18" charset="0"/>
              </a:rPr>
              <a:t>highlighting aspects that were easy to implement which those which were more challenging. </a:t>
            </a:r>
          </a:p>
          <a:p>
            <a:pPr marL="342900" marR="0" lvl="0" indent="-342900">
              <a:lnSpc>
                <a:spcPct val="107000"/>
              </a:lnSpc>
              <a:spcBef>
                <a:spcPts val="0"/>
              </a:spcBef>
              <a:spcAft>
                <a:spcPts val="0"/>
              </a:spcAft>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You have recordings available, and 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14</a:t>
            </a:fld>
            <a:endParaRPr lang="en-GB" dirty="0"/>
          </a:p>
        </p:txBody>
      </p:sp>
    </p:spTree>
    <p:extLst>
      <p:ext uri="{BB962C8B-B14F-4D97-AF65-F5344CB8AC3E}">
        <p14:creationId xmlns:p14="http://schemas.microsoft.com/office/powerpoint/2010/main" val="3133099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recently, we have initiated a 3-part presentation series on *case studies* where 8 different pharma companies shared their e</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xperiences</a:t>
            </a:r>
            <a:r>
              <a:rPr lang="en-GB" sz="1100" dirty="0">
                <a:effectLst/>
                <a:latin typeface="Calibri" panose="020F0502020204030204" pitchFamily="34" charset="0"/>
                <a:ea typeface="Calibri" panose="020F0502020204030204" pitchFamily="34" charset="0"/>
                <a:cs typeface="Times New Roman" panose="02020603050405020304" pitchFamily="18" charset="0"/>
              </a:rPr>
              <a:t> building a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GxP</a:t>
            </a:r>
            <a:r>
              <a:rPr lang="en-GB" sz="1100" dirty="0">
                <a:effectLst/>
                <a:latin typeface="Calibri" panose="020F0502020204030204" pitchFamily="34" charset="0"/>
                <a:ea typeface="Calibri" panose="020F0502020204030204" pitchFamily="34" charset="0"/>
                <a:cs typeface="Times New Roman" panose="02020603050405020304" pitchFamily="18" charset="0"/>
              </a:rPr>
              <a:t> framework with R </a:t>
            </a:r>
            <a:r>
              <a:rPr lang="en-US" sz="1100" dirty="0">
                <a:effectLst/>
                <a:latin typeface="Calibri" panose="020F0502020204030204" pitchFamily="34" charset="0"/>
                <a:ea typeface="Calibri" panose="020F0502020204030204" pitchFamily="34" charset="0"/>
                <a:cs typeface="Times New Roman" panose="02020603050405020304" pitchFamily="18" charset="0"/>
              </a:rPr>
              <a:t>highlighting aspects that were easy to implement which those which were more challenging. </a:t>
            </a:r>
          </a:p>
          <a:p>
            <a:pPr marL="342900" marR="0" lvl="0" indent="-342900">
              <a:lnSpc>
                <a:spcPct val="107000"/>
              </a:lnSpc>
              <a:spcBef>
                <a:spcPts val="0"/>
              </a:spcBef>
              <a:spcAft>
                <a:spcPts val="0"/>
              </a:spcAft>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You have recordings available, and 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15</a:t>
            </a:fld>
            <a:endParaRPr lang="en-GB" dirty="0"/>
          </a:p>
        </p:txBody>
      </p:sp>
    </p:spTree>
    <p:extLst>
      <p:ext uri="{BB962C8B-B14F-4D97-AF65-F5344CB8AC3E}">
        <p14:creationId xmlns:p14="http://schemas.microsoft.com/office/powerpoint/2010/main" val="31010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16</a:t>
            </a:fld>
            <a:endParaRPr lang="en-GB" dirty="0"/>
          </a:p>
        </p:txBody>
      </p:sp>
    </p:spTree>
    <p:extLst>
      <p:ext uri="{BB962C8B-B14F-4D97-AF65-F5344CB8AC3E}">
        <p14:creationId xmlns:p14="http://schemas.microsoft.com/office/powerpoint/2010/main" val="264529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 2018, we have started out wondering whether it would be possible to integrate R into Pharma</a:t>
            </a: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long history of licensed, proprietary tools dedicated for statistical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ensure reproducibility of analysis 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proof of reliability, reproducibility and documentation measures of risk to justify the use of the 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main challenge of using R in late-phase trials is ensuring validation documentation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Working with R in pharma means working in a regulated industry. We are facing a number of different regulations. Here we just want to mention two important ones:  </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AutoNum type="arabicParen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Good clinical practice (GCP) guidelines by the ICH (International Conference on </a:t>
            </a:r>
            <a:r>
              <a:rPr lang="en-US"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Harmonisation</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Technical Requirements for Registration of Pharmaceuticals for Human Use) provide international quality standards for conducting clinical trials. They state “software used should be reliable, and documentation of appropriate software testing procedures should be available” </a:t>
            </a:r>
          </a:p>
          <a:p>
            <a:pPr marL="342900" marR="0" lvl="0" indent="-342900" fontAlgn="base">
              <a:lnSpc>
                <a:spcPct val="107000"/>
              </a:lnSpc>
              <a:spcBef>
                <a:spcPts val="0"/>
              </a:spcBef>
              <a:spcAft>
                <a:spcPts val="0"/>
              </a:spcAft>
              <a:buAutoNum type="arabicParen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United States, the Food and Drug Administration has similar guidelines and further specifies *Validation* as “[e]stablishing documented evidence which provides a high degree of assurance that a specific process consistently produces a product meeting its predetermined specifications and quality attributes.” </a:t>
            </a:r>
          </a:p>
          <a:p>
            <a:pPr marL="342900" marR="0" lvl="0" indent="-342900" fontAlgn="base">
              <a:lnSpc>
                <a:spcPct val="107000"/>
              </a:lnSpc>
              <a:spcBef>
                <a:spcPts val="0"/>
              </a:spcBef>
              <a:spcAft>
                <a:spcPts val="0"/>
              </a:spcAft>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2</a:t>
            </a:fld>
            <a:endParaRPr lang="en-GB" dirty="0"/>
          </a:p>
        </p:txBody>
      </p:sp>
    </p:spTree>
    <p:extLst>
      <p:ext uri="{BB962C8B-B14F-4D97-AF65-F5344CB8AC3E}">
        <p14:creationId xmlns:p14="http://schemas.microsoft.com/office/powerpoint/2010/main" val="405523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 2018, we have started out wondering whether it would be possible to integrate R into Pharma</a:t>
            </a: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long history of licensed, proprietary tools dedicated for statistical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ensure reproducibility of analysis 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proof of reliability, reproducibility and documentation measures of risk to justify the use of the 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main challenge of using R in late-phase trials is ensuring validation documentation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Working with R in pharma means working in a regulated industry. We are facing a number of different regulations. Here we just want to mention two important ones:  </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AutoNum type="arabicParen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Good clinical practice (GCP) guidelines by the ICH (International Conference on </a:t>
            </a:r>
            <a:r>
              <a:rPr lang="en-US"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Harmonisation</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Technical Requirements for Registration of Pharmaceuticals for Human Use) provide international quality standards for conducting clinical trials. They state “software used should be reliable, and documentation of appropriate software testing procedures should be available” </a:t>
            </a:r>
          </a:p>
          <a:p>
            <a:pPr marL="342900" marR="0" lvl="0" indent="-342900" fontAlgn="base">
              <a:lnSpc>
                <a:spcPct val="107000"/>
              </a:lnSpc>
              <a:spcBef>
                <a:spcPts val="0"/>
              </a:spcBef>
              <a:spcAft>
                <a:spcPts val="0"/>
              </a:spcAft>
              <a:buAutoNum type="arabicParen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United States, the Food and Drug Administration has similar guidelines and further specifies *Validation* as “[e]stablishing documented evidence which provides a high degree of assurance that a specific process consistently produces a product meeting its predetermined specifications and quality attributes.” </a:t>
            </a:r>
          </a:p>
          <a:p>
            <a:pPr marL="342900" marR="0" lvl="0" indent="-342900" fontAlgn="base">
              <a:lnSpc>
                <a:spcPct val="107000"/>
              </a:lnSpc>
              <a:spcBef>
                <a:spcPts val="0"/>
              </a:spcBef>
              <a:spcAft>
                <a:spcPts val="0"/>
              </a:spcAft>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3</a:t>
            </a:fld>
            <a:endParaRPr lang="en-GB" dirty="0"/>
          </a:p>
        </p:txBody>
      </p:sp>
    </p:spTree>
    <p:extLst>
      <p:ext uri="{BB962C8B-B14F-4D97-AF65-F5344CB8AC3E}">
        <p14:creationId xmlns:p14="http://schemas.microsoft.com/office/powerpoint/2010/main" val="16332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We started as the PSI AIMS Special Interest Group </a:t>
            </a:r>
          </a:p>
          <a:p>
            <a:pPr marL="742950" marR="0" lvl="1" indent="-285750">
              <a:lnSpc>
                <a:spcPct val="107000"/>
              </a:lnSpc>
              <a:spcBef>
                <a:spcPts val="0"/>
              </a:spcBef>
              <a:spcAft>
                <a:spcPts val="0"/>
              </a:spcAft>
              <a:buFont typeface="Courier New" panose="02070309020205020404" pitchFamily="49" charset="0"/>
              <a:buChar char="o"/>
            </a:pPr>
            <a:r>
              <a:rPr lang="en-US" sz="1800" b="0" i="0" dirty="0">
                <a:solidFill>
                  <a:srgbClr val="555555"/>
                </a:solidFill>
                <a:effectLst/>
                <a:latin typeface="Roboto" panose="02000000000000000000" pitchFamily="2" charset="0"/>
              </a:rPr>
              <a:t>within PSI. Supporting the R Validation Hub is one of the SIG’s stated objectives along with bridging the gap to SAS and educating members in R more broadly.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In J</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une 2018, the R-Consortium awarded funding to create an online repository for R package validation in accordance with regulatory standards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Courier New" panose="02070309020205020404" pitchFamily="49" charset="0"/>
              <a:buChar char="o"/>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We have members from approximately 60 companies with regular meeting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4</a:t>
            </a:fld>
            <a:endParaRPr lang="en-GB" dirty="0"/>
          </a:p>
        </p:txBody>
      </p:sp>
    </p:spTree>
    <p:extLst>
      <p:ext uri="{BB962C8B-B14F-4D97-AF65-F5344CB8AC3E}">
        <p14:creationId xmlns:p14="http://schemas.microsoft.com/office/powerpoint/2010/main" val="2530684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Since we have started, there is a collection of resources that can be found on pharmaR.org</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White paper outlining a framework for risk-based approach to assess R package accuracy within a validated infrastructure</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also provide various blog posts and conference presentations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recently we conducted a 3-part series of case studies where a number off companies have presented their implementation of the framework</a:t>
            </a:r>
          </a:p>
          <a:p>
            <a:pPr marL="68580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Under the umbrella of the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RvalHub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there were also a number of tools developed:</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R Package </a:t>
            </a:r>
            <a:r>
              <a:rPr lang="en-US" sz="11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riskmetric</a:t>
            </a:r>
            <a:r>
              <a:rPr lang="en-US" sz="1100" dirty="0">
                <a:effectLst/>
                <a:latin typeface="Calibri" panose="020F0502020204030204" pitchFamily="34" charset="0"/>
                <a:ea typeface="Calibri" panose="020F0502020204030204" pitchFamily="34" charset="0"/>
                <a:cs typeface="Times New Roman" panose="02020603050405020304" pitchFamily="18" charset="0"/>
              </a:rPr>
              <a:t>: provides a number of metrics to help quantify R package quality; led by Eric Milliman </a:t>
            </a:r>
          </a:p>
          <a:p>
            <a:pPr marL="742950" marR="0" lvl="1" indent="-285750">
              <a:lnSpc>
                <a:spcPct val="107000"/>
              </a:lnSpc>
              <a:spcBef>
                <a:spcPts val="0"/>
              </a:spcBef>
              <a:spcAft>
                <a:spcPts val="800"/>
              </a:spcAft>
              <a:buFont typeface="+mj-lt"/>
              <a:buAutoNum type="alphaLcPeriod"/>
            </a:pPr>
            <a:r>
              <a:rPr lang="en-US"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Risk Assessment App</a:t>
            </a:r>
            <a:r>
              <a:rPr lang="en-US" sz="1100" dirty="0">
                <a:effectLst/>
                <a:latin typeface="Calibri" panose="020F0502020204030204" pitchFamily="34" charset="0"/>
                <a:ea typeface="Calibri" panose="020F0502020204030204" pitchFamily="34" charset="0"/>
                <a:cs typeface="Times New Roman" panose="02020603050405020304" pitchFamily="18" charset="0"/>
              </a:rPr>
              <a:t>: Shiny Application for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riskmetric</a:t>
            </a:r>
            <a:r>
              <a:rPr lang="en-US" sz="1100" dirty="0">
                <a:effectLst/>
                <a:latin typeface="Calibri" panose="020F0502020204030204" pitchFamily="34" charset="0"/>
                <a:ea typeface="Calibri" panose="020F0502020204030204" pitchFamily="34" charset="0"/>
                <a:cs typeface="Times New Roman" panose="02020603050405020304" pitchFamily="18" charset="0"/>
              </a:rPr>
              <a:t> package; led by Marly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Gotti</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5</a:t>
            </a:fld>
            <a:endParaRPr lang="en-GB" dirty="0"/>
          </a:p>
        </p:txBody>
      </p:sp>
    </p:spTree>
    <p:extLst>
      <p:ext uri="{BB962C8B-B14F-4D97-AF65-F5344CB8AC3E}">
        <p14:creationId xmlns:p14="http://schemas.microsoft.com/office/powerpoint/2010/main" val="3998698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t>
            </a:r>
            <a:r>
              <a:rPr lang="en-U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riskmetric</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R package supports risk-based validation R packages.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Its an interface to collect package information from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variety of sources such as public package repositories, public source code repositories, local source code or locally installed package libraries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pkg_ref</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builds a collection of package metadata which may be helpful for a risk assessment.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pkg_assess</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derives a number of package metrics from this metadata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Times New Roman" panose="02020603050405020304" pitchFamily="18" charset="0"/>
              </a:rPr>
              <a:t>Finally, </a:t>
            </a:r>
            <a:r>
              <a:rPr lang="en-US" sz="1800" dirty="0" err="1">
                <a:solidFill>
                  <a:srgbClr val="000000"/>
                </a:solidFill>
                <a:effectLst/>
                <a:latin typeface="Arial" panose="020B0604020202020204" pitchFamily="34" charset="0"/>
                <a:ea typeface="Times New Roman" panose="02020603050405020304" pitchFamily="18" charset="0"/>
              </a:rPr>
              <a:t>pkg_score</a:t>
            </a:r>
            <a:r>
              <a:rPr lang="en-US" sz="1800" dirty="0">
                <a:solidFill>
                  <a:srgbClr val="000000"/>
                </a:solidFill>
                <a:effectLst/>
                <a:latin typeface="Arial" panose="020B0604020202020204" pitchFamily="34" charset="0"/>
                <a:ea typeface="Times New Roman" panose="02020603050405020304" pitchFamily="18" charset="0"/>
              </a:rPr>
              <a:t>() consolidates the metrics into numeric indications of their quality and allowing for aggregate comparison of individual packages or package cohorts.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6</a:t>
            </a:fld>
            <a:endParaRPr lang="en-GB" dirty="0"/>
          </a:p>
        </p:txBody>
      </p:sp>
    </p:spTree>
    <p:extLst>
      <p:ext uri="{BB962C8B-B14F-4D97-AF65-F5344CB8AC3E}">
        <p14:creationId xmlns:p14="http://schemas.microsoft.com/office/powerpoint/2010/main" val="3928094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ea typeface="Calibri" panose="020F0502020204030204" pitchFamily="34" charset="0"/>
                <a:cs typeface="Times New Roman" panose="02020603050405020304" pitchFamily="18" charset="0"/>
              </a:rPr>
              <a:t>The shiny application has the following functionalities:</a:t>
            </a:r>
          </a:p>
          <a:p>
            <a:pPr>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 inherits the advantages of the shiny R package, i.e. no R programming knowledge is needed to use the application,</a:t>
            </a:r>
          </a:p>
          <a:p>
            <a:pPr>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 gathers information on community and maintenance metrics of the package,</a:t>
            </a:r>
          </a:p>
          <a:p>
            <a:pPr>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 has embedded authorized personnel that can perform risk assessments and modify metric weights depending on the user access level,</a:t>
            </a:r>
          </a:p>
          <a:p>
            <a:pPr marL="171450" marR="0" lvl="0" indent="-171450" algn="l" defTabSz="914400" rtl="0" eaLnBrk="1" fontAlgn="auto" latinLnBrk="0" hangingPunct="1">
              <a:lnSpc>
                <a:spcPct val="107000"/>
              </a:lnSpc>
              <a:spcBef>
                <a:spcPts val="0"/>
              </a:spcBef>
              <a:spcAft>
                <a:spcPts val="800"/>
              </a:spcAft>
              <a:buClrTx/>
              <a:buSzTx/>
              <a:buFontTx/>
              <a:buChar char="-"/>
              <a:tabLst/>
              <a:defRPr/>
            </a:pPr>
            <a:r>
              <a:rPr lang="en-US" sz="1200" dirty="0">
                <a:effectLst/>
                <a:ea typeface="Calibri" panose="020F0502020204030204" pitchFamily="34" charset="0"/>
                <a:cs typeface="Times New Roman" panose="02020603050405020304" pitchFamily="18" charset="0"/>
              </a:rPr>
              <a:t>allows users to provide feedback on the risk calculated by </a:t>
            </a:r>
            <a:r>
              <a:rPr lang="en-US" sz="1200" dirty="0" err="1">
                <a:effectLst/>
                <a:ea typeface="Calibri" panose="020F0502020204030204" pitchFamily="34" charset="0"/>
                <a:cs typeface="Times New Roman" panose="02020603050405020304" pitchFamily="18" charset="0"/>
              </a:rPr>
              <a:t>riskmetric</a:t>
            </a:r>
            <a:r>
              <a:rPr lang="en-US" sz="1200" dirty="0">
                <a:effectLst/>
                <a:ea typeface="Calibri" panose="020F0502020204030204" pitchFamily="34" charset="0"/>
                <a:cs typeface="Times New Roman" panose="02020603050405020304" pitchFamily="18" charset="0"/>
              </a:rPr>
              <a:t>, </a:t>
            </a:r>
          </a:p>
          <a:p>
            <a:pPr marL="171450" marR="0" lvl="0" indent="-171450" algn="l" defTabSz="914400" rtl="0" eaLnBrk="1" fontAlgn="auto" latinLnBrk="0" hangingPunct="1">
              <a:lnSpc>
                <a:spcPct val="107000"/>
              </a:lnSpc>
              <a:spcBef>
                <a:spcPts val="0"/>
              </a:spcBef>
              <a:spcAft>
                <a:spcPts val="800"/>
              </a:spcAft>
              <a:buClrTx/>
              <a:buSzTx/>
              <a:buFontTx/>
              <a:buChar char="-"/>
              <a:tabLst/>
              <a:defRPr/>
            </a:pPr>
            <a:r>
              <a:rPr lang="en-US" sz="1200" dirty="0">
                <a:effectLst/>
                <a:ea typeface="Calibri" panose="020F0502020204030204" pitchFamily="34" charset="0"/>
                <a:cs typeface="Times New Roman" panose="02020603050405020304" pitchFamily="18" charset="0"/>
              </a:rPr>
              <a:t>stores historical comments and final decisions,</a:t>
            </a:r>
          </a:p>
          <a:p>
            <a:pPr>
              <a:lnSpc>
                <a:spcPct val="107000"/>
              </a:lnSpc>
              <a:spcBef>
                <a:spcPts val="0"/>
              </a:spcBef>
              <a:spcAft>
                <a:spcPts val="800"/>
              </a:spcAft>
            </a:pPr>
            <a:r>
              <a:rPr lang="en-US" sz="1200" dirty="0">
                <a:effectLst/>
                <a:ea typeface="Calibri" panose="020F0502020204030204" pitchFamily="34" charset="0"/>
                <a:cs typeface="Times New Roman" panose="02020603050405020304" pitchFamily="18" charset="0"/>
              </a:rPr>
              <a:t>- contains a reporting tool that allows users to share the assessment insights with other reviewers as either a Word Document or an HTML file</a:t>
            </a:r>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7</a:t>
            </a:fld>
            <a:endParaRPr lang="en-GB" dirty="0"/>
          </a:p>
        </p:txBody>
      </p:sp>
    </p:spTree>
    <p:extLst>
      <p:ext uri="{BB962C8B-B14F-4D97-AF65-F5344CB8AC3E}">
        <p14:creationId xmlns:p14="http://schemas.microsoft.com/office/powerpoint/2010/main" val="1458389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8</a:t>
            </a:fld>
            <a:endParaRPr lang="en-GB" dirty="0"/>
          </a:p>
        </p:txBody>
      </p:sp>
    </p:spTree>
    <p:extLst>
      <p:ext uri="{BB962C8B-B14F-4D97-AF65-F5344CB8AC3E}">
        <p14:creationId xmlns:p14="http://schemas.microsoft.com/office/powerpoint/2010/main" val="3926077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To review those resources, lets start with the white paper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Suggests a pipeline for risk-based assessment of contributed R packages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For Core R (base and recommended packages), </a:t>
            </a:r>
            <a:r>
              <a:rPr lang="en-US"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 R Foundation has provided a guidance document on regulatory compliance and validation issues.</a:t>
            </a:r>
            <a:r>
              <a:rPr lang="en-US" sz="1100" dirty="0">
                <a:effectLst/>
                <a:latin typeface="Calibri" panose="020F0502020204030204" pitchFamily="34" charset="0"/>
                <a:ea typeface="Calibri" panose="020F0502020204030204" pitchFamily="34" charset="0"/>
                <a:cs typeface="Times New Roman" panose="02020603050405020304" pitchFamily="18" charset="0"/>
              </a:rPr>
              <a:t> Based on that, it can be concluded that there is minimal risk in using Core R for regulatory analysis and reporting</a:t>
            </a:r>
          </a:p>
          <a:p>
            <a:pPr marL="342900" marR="0" lvl="0" indent="-342900">
              <a:lnSpc>
                <a:spcPct val="107000"/>
              </a:lnSpc>
              <a:spcBef>
                <a:spcPts val="0"/>
              </a:spcBef>
              <a:spcAft>
                <a:spcPts val="0"/>
              </a:spcAft>
              <a:buFont typeface="Symbol" panose="05050102010706020507" pitchFamily="18" charset="2"/>
              <a:buChar char=""/>
            </a:pPr>
            <a:r>
              <a:rPr lang="en-US"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For contributed R packages there is a large variation of quality, robustness, and trustworthiness. CRAN passes a series of technical checks, but these do not necessarily guarantee the accuracy of the package.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RvalHub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outlines a framework to assess the accuracy of R packages and document that process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It recommends to </a:t>
            </a:r>
            <a:r>
              <a:rPr lang="en-US"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focus on the way that components of the system will be used.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Higher standards for packages </a:t>
            </a:r>
            <a:r>
              <a:rPr lang="en-US"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implement statistical methods or algorithms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Consider Maintenance of Good Practice (Software Development Life Cycle)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pPr>
            <a:r>
              <a:rPr lang="en-US" sz="1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But also Community usage</a:t>
            </a:r>
            <a:r>
              <a:rPr lang="en-US" sz="1100" dirty="0">
                <a:effectLst/>
                <a:latin typeface="Calibri" panose="020F0502020204030204" pitchFamily="34" charset="0"/>
                <a:ea typeface="Calibri" panose="020F0502020204030204" pitchFamily="34" charset="0"/>
                <a:cs typeface="Times New Roman" panose="02020603050405020304" pitchFamily="18" charset="0"/>
              </a:rPr>
              <a:t> and Testing coverage</a:t>
            </a: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9</a:t>
            </a:fld>
            <a:endParaRPr lang="en-GB" dirty="0"/>
          </a:p>
        </p:txBody>
      </p:sp>
    </p:spTree>
    <p:extLst>
      <p:ext uri="{BB962C8B-B14F-4D97-AF65-F5344CB8AC3E}">
        <p14:creationId xmlns:p14="http://schemas.microsoft.com/office/powerpoint/2010/main" val="247076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182548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144801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830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330215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208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3507398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1340107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325038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1962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53152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96652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marL="342900" indent="-3429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lang="en-US" sz="1600" kern="1200" dirty="0">
                <a:solidFill>
                  <a:schemeClr val="tx1">
                    <a:lumMod val="75000"/>
                    <a:lumOff val="25000"/>
                  </a:schemeClr>
                </a:solidFill>
                <a:latin typeface="+mn-lt"/>
                <a:ea typeface="+mn-ea"/>
                <a:cs typeface="+mn-cs"/>
              </a:defRPr>
            </a:lvl1pPr>
            <a:lvl2pPr>
              <a:defRPr lang="en-US" sz="1600" kern="1200" dirty="0">
                <a:solidFill>
                  <a:schemeClr val="tx1">
                    <a:lumMod val="75000"/>
                    <a:lumOff val="25000"/>
                  </a:schemeClr>
                </a:solidFill>
                <a:latin typeface="+mn-lt"/>
                <a:ea typeface="+mn-ea"/>
                <a:cs typeface="+mn-cs"/>
              </a:defRPr>
            </a:lvl2pPr>
            <a:lvl3pPr>
              <a:defRPr lang="en-US" sz="1600" kern="1200" dirty="0">
                <a:solidFill>
                  <a:schemeClr val="tx1">
                    <a:lumMod val="75000"/>
                    <a:lumOff val="25000"/>
                  </a:schemeClr>
                </a:solidFill>
                <a:latin typeface="+mn-lt"/>
                <a:ea typeface="+mn-ea"/>
                <a:cs typeface="+mn-cs"/>
              </a:defRPr>
            </a:lvl3pPr>
            <a:lvl4pPr>
              <a:defRPr lang="en-US" sz="1600" kern="1200" dirty="0">
                <a:solidFill>
                  <a:schemeClr val="tx1">
                    <a:lumMod val="75000"/>
                    <a:lumOff val="25000"/>
                  </a:schemeClr>
                </a:solidFill>
                <a:latin typeface="+mn-lt"/>
                <a:ea typeface="+mn-ea"/>
                <a:cs typeface="+mn-cs"/>
              </a:defRPr>
            </a:lvl4pPr>
            <a:lvl5pPr>
              <a:defRPr lang="en-US" sz="1600" kern="1200" dirty="0">
                <a:solidFill>
                  <a:schemeClr val="tx1">
                    <a:lumMod val="75000"/>
                    <a:lumOff val="25000"/>
                  </a:schemeClr>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72587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86711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15445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5BE83-7E46-4417-9FBF-2B463AB43312}" type="datetimeFigureOut">
              <a:rPr lang="en-GB" smtClean="0"/>
              <a:t>04/04/2023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42449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A4D766-0AD6-4838-8C68-C0E62E561E79}" type="slidenum">
              <a:rPr lang="en-GB" smtClean="0"/>
              <a:t>‹#›</a:t>
            </a:fld>
            <a:endParaRPr lang="en-GB" dirty="0"/>
          </a:p>
        </p:txBody>
      </p:sp>
      <p:sp>
        <p:nvSpPr>
          <p:cNvPr id="5" name="Date Placeholder 4"/>
          <p:cNvSpPr>
            <a:spLocks noGrp="1"/>
          </p:cNvSpPr>
          <p:nvPr>
            <p:ph type="dt" sz="half" idx="10"/>
          </p:nvPr>
        </p:nvSpPr>
        <p:spPr/>
        <p:txBody>
          <a:bodyPr/>
          <a:lstStyle/>
          <a:p>
            <a:fld id="{07B5BE83-7E46-4417-9FBF-2B463AB43312}" type="datetimeFigureOut">
              <a:rPr lang="en-GB" smtClean="0"/>
              <a:t>04/04/2023</a:t>
            </a:fld>
            <a:endParaRPr lang="en-GB" dirty="0"/>
          </a:p>
        </p:txBody>
      </p:sp>
    </p:spTree>
    <p:extLst>
      <p:ext uri="{BB962C8B-B14F-4D97-AF65-F5344CB8AC3E}">
        <p14:creationId xmlns:p14="http://schemas.microsoft.com/office/powerpoint/2010/main" val="361584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B5BE83-7E46-4417-9FBF-2B463AB43312}" type="datetimeFigureOut">
              <a:rPr lang="en-GB" smtClean="0"/>
              <a:t>04/04/2023</a:t>
            </a:fld>
            <a:endParaRPr lang="en-GB"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A4D766-0AD6-4838-8C68-C0E62E561E79}" type="slidenum">
              <a:rPr lang="en-GB" smtClean="0"/>
              <a:t>‹#›</a:t>
            </a:fld>
            <a:endParaRPr lang="en-GB" dirty="0"/>
          </a:p>
        </p:txBody>
      </p:sp>
    </p:spTree>
    <p:extLst>
      <p:ext uri="{BB962C8B-B14F-4D97-AF65-F5344CB8AC3E}">
        <p14:creationId xmlns:p14="http://schemas.microsoft.com/office/powerpoint/2010/main" val="348142320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www.pharmar.org/casestudi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tmp"/><Relationship Id="rId4" Type="http://schemas.openxmlformats.org/officeDocument/2006/relationships/hyperlink" Target="https://github.com/pharmaR/case_studi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tmp"/></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harmar.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tmp"/><Relationship Id="rId5" Type="http://schemas.openxmlformats.org/officeDocument/2006/relationships/hyperlink" Target="https://github.com/pharmaR/riskassessment" TargetMode="External"/><Relationship Id="rId4" Type="http://schemas.openxmlformats.org/officeDocument/2006/relationships/hyperlink" Target="https://cran.r-project.org/web/packages/riskmetric/index.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tmp"/></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github.com/pharmaR/riskassessme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siaims.github.io/CAM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tmp"/></Relationships>
</file>

<file path=ppt/slides/_rels/slide9.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1DAD-89DD-4BB7-983A-74F7BC2EE6C9}"/>
              </a:ext>
            </a:extLst>
          </p:cNvPr>
          <p:cNvSpPr>
            <a:spLocks noGrp="1"/>
          </p:cNvSpPr>
          <p:nvPr>
            <p:ph type="ctrTitle"/>
          </p:nvPr>
        </p:nvSpPr>
        <p:spPr>
          <a:xfrm>
            <a:off x="457389" y="2114602"/>
            <a:ext cx="9166302" cy="1646302"/>
          </a:xfrm>
        </p:spPr>
        <p:txBody>
          <a:bodyPr/>
          <a:lstStyle/>
          <a:p>
            <a:r>
              <a:rPr lang="en-US" b="1" dirty="0">
                <a:latin typeface="Trebuchet MS" panose="020B0603020202020204" pitchFamily="34" charset="0"/>
                <a:ea typeface="Calibri" panose="020F0502020204030204" pitchFamily="34" charset="0"/>
              </a:rPr>
              <a:t>Learnings and Reflection from </a:t>
            </a:r>
            <a:r>
              <a:rPr lang="en-US" b="1" dirty="0" err="1">
                <a:latin typeface="Trebuchet MS" panose="020B0603020202020204" pitchFamily="34" charset="0"/>
                <a:ea typeface="Calibri" panose="020F0502020204030204" pitchFamily="34" charset="0"/>
              </a:rPr>
              <a:t>RvalHub</a:t>
            </a:r>
            <a:r>
              <a:rPr lang="en-US" b="1">
                <a:latin typeface="Trebuchet MS" panose="020B0603020202020204" pitchFamily="34" charset="0"/>
                <a:ea typeface="Calibri" panose="020F0502020204030204" pitchFamily="34" charset="0"/>
              </a:rPr>
              <a:t> Case </a:t>
            </a:r>
            <a:r>
              <a:rPr lang="en-US" b="1" dirty="0">
                <a:latin typeface="Trebuchet MS" panose="020B0603020202020204" pitchFamily="34" charset="0"/>
                <a:ea typeface="Calibri" panose="020F0502020204030204" pitchFamily="34" charset="0"/>
              </a:rPr>
              <a:t>Studies</a:t>
            </a:r>
            <a:endParaRPr lang="en-GB" dirty="0">
              <a:latin typeface="Trebuchet MS" panose="020B0603020202020204" pitchFamily="34" charset="0"/>
            </a:endParaRPr>
          </a:p>
        </p:txBody>
      </p:sp>
      <p:sp>
        <p:nvSpPr>
          <p:cNvPr id="3" name="Subtitle 2">
            <a:extLst>
              <a:ext uri="{FF2B5EF4-FFF2-40B4-BE49-F238E27FC236}">
                <a16:creationId xmlns:a16="http://schemas.microsoft.com/office/drawing/2014/main" id="{F21E7733-2085-4778-B97D-AF8C3240F411}"/>
              </a:ext>
            </a:extLst>
          </p:cNvPr>
          <p:cNvSpPr>
            <a:spLocks noGrp="1"/>
          </p:cNvSpPr>
          <p:nvPr>
            <p:ph type="subTitle" idx="1"/>
          </p:nvPr>
        </p:nvSpPr>
        <p:spPr>
          <a:xfrm>
            <a:off x="989556" y="4238168"/>
            <a:ext cx="8648649" cy="1204687"/>
          </a:xfrm>
        </p:spPr>
        <p:txBody>
          <a:bodyPr>
            <a:normAutofit/>
          </a:bodyPr>
          <a:lstStyle/>
          <a:p>
            <a:r>
              <a:rPr lang="en-GB" dirty="0"/>
              <a:t>Juliane Manitz, Doug Kelkhoff, Andy Nicholls, Lyn Taylor, Joseph Rickert, Paulo Bargo, Keaven Anderson, Eric Milliman, Aaron Clark and Preetham Palukuru</a:t>
            </a:r>
          </a:p>
          <a:p>
            <a:r>
              <a:rPr lang="en-GB" b="1" dirty="0"/>
              <a:t>on behalf of the R Validation Hub, an R Consortium-funded ISC Working Group</a:t>
            </a:r>
          </a:p>
          <a:p>
            <a:endParaRPr lang="en-GB" dirty="0"/>
          </a:p>
        </p:txBody>
      </p:sp>
      <p:pic>
        <p:nvPicPr>
          <p:cNvPr id="5" name="Picture 4" descr="Logo&#10;&#10;Description automatically generated">
            <a:extLst>
              <a:ext uri="{FF2B5EF4-FFF2-40B4-BE49-F238E27FC236}">
                <a16:creationId xmlns:a16="http://schemas.microsoft.com/office/drawing/2014/main" id="{1B029B64-5FA6-4667-B31E-059E95605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3723"/>
            <a:ext cx="2858688" cy="1024277"/>
          </a:xfrm>
          <a:prstGeom prst="rect">
            <a:avLst/>
          </a:prstGeom>
        </p:spPr>
      </p:pic>
    </p:spTree>
    <p:extLst>
      <p:ext uri="{BB962C8B-B14F-4D97-AF65-F5344CB8AC3E}">
        <p14:creationId xmlns:p14="http://schemas.microsoft.com/office/powerpoint/2010/main" val="311063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White Paper</a:t>
            </a: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10" name="TextBox 9">
            <a:extLst>
              <a:ext uri="{FF2B5EF4-FFF2-40B4-BE49-F238E27FC236}">
                <a16:creationId xmlns:a16="http://schemas.microsoft.com/office/drawing/2014/main" id="{7E8F7F3D-3152-4123-BAC0-3CA7725F2CDF}"/>
              </a:ext>
            </a:extLst>
          </p:cNvPr>
          <p:cNvSpPr txBox="1"/>
          <p:nvPr/>
        </p:nvSpPr>
        <p:spPr>
          <a:xfrm>
            <a:off x="3643137" y="6233765"/>
            <a:ext cx="6110514" cy="369332"/>
          </a:xfrm>
          <a:prstGeom prst="rect">
            <a:avLst/>
          </a:prstGeom>
          <a:noFill/>
        </p:spPr>
        <p:txBody>
          <a:bodyPr wrap="square">
            <a:spAutoFit/>
          </a:bodyPr>
          <a:lstStyle/>
          <a:p>
            <a:r>
              <a:rPr lang="en-US" dirty="0"/>
              <a:t>https://www.pharmar.org/white-paper/</a:t>
            </a:r>
          </a:p>
        </p:txBody>
      </p:sp>
      <p:pic>
        <p:nvPicPr>
          <p:cNvPr id="7" name="Picture 6">
            <a:extLst>
              <a:ext uri="{FF2B5EF4-FFF2-40B4-BE49-F238E27FC236}">
                <a16:creationId xmlns:a16="http://schemas.microsoft.com/office/drawing/2014/main" id="{CD4154F2-8123-4770-9E07-779D72C4019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7650" y="1582730"/>
            <a:ext cx="11696700" cy="4198622"/>
          </a:xfrm>
          <a:prstGeom prst="rect">
            <a:avLst/>
          </a:prstGeom>
          <a:noFill/>
          <a:ln>
            <a:noFill/>
          </a:ln>
        </p:spPr>
      </p:pic>
    </p:spTree>
    <p:extLst>
      <p:ext uri="{BB962C8B-B14F-4D97-AF65-F5344CB8AC3E}">
        <p14:creationId xmlns:p14="http://schemas.microsoft.com/office/powerpoint/2010/main" val="633161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Case Studies </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r>
              <a:rPr lang="en-US" sz="2000" dirty="0"/>
              <a:t>R validation hub initiated a three-part presentation series on “case studies” </a:t>
            </a:r>
          </a:p>
          <a:p>
            <a:r>
              <a:rPr lang="en-US" sz="2000" dirty="0"/>
              <a:t>Eight pharma companies participated a case series sharing different experiences on building a GxP framework with R </a:t>
            </a:r>
          </a:p>
          <a:p>
            <a:r>
              <a:rPr lang="en-US" sz="2000" dirty="0"/>
              <a:t>Highlight aspects that were easy to implement which those which were more challenging. </a:t>
            </a:r>
          </a:p>
          <a:p>
            <a:r>
              <a:rPr lang="en-US" sz="2000" dirty="0"/>
              <a:t>Recordings of these sessions are available on the </a:t>
            </a:r>
            <a:r>
              <a:rPr lang="en-US" sz="2000" dirty="0">
                <a:hlinkClick r:id="rId3"/>
              </a:rPr>
              <a:t>R Validation minutes page.</a:t>
            </a:r>
            <a:endParaRPr lang="en-US" sz="2000" dirty="0"/>
          </a:p>
          <a:p>
            <a:r>
              <a:rPr lang="en-US" sz="2000" dirty="0"/>
              <a:t>Discussion and exchange to be continued on </a:t>
            </a:r>
            <a:r>
              <a:rPr lang="en-US" sz="2000" dirty="0">
                <a:hlinkClick r:id="rId4"/>
              </a:rPr>
              <a:t>GitHub</a:t>
            </a:r>
            <a:r>
              <a:rPr lang="en-US" sz="2000" dirty="0"/>
              <a:t>, where you are welcome to contribute and learn from others.</a:t>
            </a:r>
          </a:p>
          <a:p>
            <a:endParaRPr lang="en-US" sz="2000" dirty="0"/>
          </a:p>
          <a:p>
            <a:endParaRPr lang="en-US" sz="2000" dirty="0"/>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6" name="TextBox 5">
            <a:extLst>
              <a:ext uri="{FF2B5EF4-FFF2-40B4-BE49-F238E27FC236}">
                <a16:creationId xmlns:a16="http://schemas.microsoft.com/office/drawing/2014/main" id="{6C873E7F-12D1-4A70-B142-B5DCA841A109}"/>
              </a:ext>
            </a:extLst>
          </p:cNvPr>
          <p:cNvSpPr txBox="1"/>
          <p:nvPr/>
        </p:nvSpPr>
        <p:spPr>
          <a:xfrm>
            <a:off x="3548743" y="6248400"/>
            <a:ext cx="6110514" cy="369332"/>
          </a:xfrm>
          <a:prstGeom prst="rect">
            <a:avLst/>
          </a:prstGeom>
          <a:noFill/>
        </p:spPr>
        <p:txBody>
          <a:bodyPr wrap="square">
            <a:spAutoFit/>
          </a:bodyPr>
          <a:lstStyle/>
          <a:p>
            <a:r>
              <a:rPr lang="en-US" dirty="0"/>
              <a:t>https://github.com/pharmaR/case_studies </a:t>
            </a:r>
          </a:p>
        </p:txBody>
      </p:sp>
    </p:spTree>
    <p:extLst>
      <p:ext uri="{BB962C8B-B14F-4D97-AF65-F5344CB8AC3E}">
        <p14:creationId xmlns:p14="http://schemas.microsoft.com/office/powerpoint/2010/main" val="177391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Case Studies: Common Themes </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r>
              <a:rPr lang="en-US" sz="2000" dirty="0"/>
              <a:t>All implementations follow the risk validation process for R packages as outlined in the white paper</a:t>
            </a:r>
          </a:p>
          <a:p>
            <a:r>
              <a:rPr lang="en-US" sz="2000" dirty="0"/>
              <a:t>Classification of package quality into high/medium/low or a binary high/low categorization, however the approach to the assessments themselves varies.</a:t>
            </a:r>
          </a:p>
          <a:p>
            <a:r>
              <a:rPr lang="en-US" sz="2000" dirty="0"/>
              <a:t>High importance of test coverage as assessment metric </a:t>
            </a:r>
          </a:p>
          <a:p>
            <a:r>
              <a:rPr lang="en-US" sz="2000" dirty="0"/>
              <a:t>Trusted resources: R Foundation, thus core R (base and recommended packages) are treated as a collective of “low risk” packages; some organizations also trust </a:t>
            </a:r>
            <a:r>
              <a:rPr lang="en-US" sz="2000" dirty="0" err="1"/>
              <a:t>Rstudio</a:t>
            </a:r>
            <a:r>
              <a:rPr lang="en-US" sz="2000" dirty="0"/>
              <a:t> developments, i.e. </a:t>
            </a:r>
            <a:r>
              <a:rPr lang="en-US" sz="2000" dirty="0" err="1"/>
              <a:t>tidyverse</a:t>
            </a:r>
            <a:r>
              <a:rPr lang="en-US" sz="2000" dirty="0"/>
              <a:t>, etc.</a:t>
            </a:r>
          </a:p>
          <a:p>
            <a:r>
              <a:rPr lang="en-US" sz="2000" dirty="0"/>
              <a:t>The majority focused risk assessments only on “Intended-for-Use” packages but several also ran metrics on the Imports.</a:t>
            </a: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6" name="TextBox 5">
            <a:extLst>
              <a:ext uri="{FF2B5EF4-FFF2-40B4-BE49-F238E27FC236}">
                <a16:creationId xmlns:a16="http://schemas.microsoft.com/office/drawing/2014/main" id="{6C873E7F-12D1-4A70-B142-B5DCA841A109}"/>
              </a:ext>
            </a:extLst>
          </p:cNvPr>
          <p:cNvSpPr txBox="1"/>
          <p:nvPr/>
        </p:nvSpPr>
        <p:spPr>
          <a:xfrm>
            <a:off x="3548743" y="6248400"/>
            <a:ext cx="6110514" cy="369332"/>
          </a:xfrm>
          <a:prstGeom prst="rect">
            <a:avLst/>
          </a:prstGeom>
          <a:noFill/>
        </p:spPr>
        <p:txBody>
          <a:bodyPr wrap="square">
            <a:spAutoFit/>
          </a:bodyPr>
          <a:lstStyle/>
          <a:p>
            <a:r>
              <a:rPr lang="en-US" dirty="0"/>
              <a:t>https://github.com/pharmaR/case_studies </a:t>
            </a:r>
          </a:p>
        </p:txBody>
      </p:sp>
    </p:spTree>
    <p:extLst>
      <p:ext uri="{BB962C8B-B14F-4D97-AF65-F5344CB8AC3E}">
        <p14:creationId xmlns:p14="http://schemas.microsoft.com/office/powerpoint/2010/main" val="1056349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Case Studies: Differences in Approach </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r>
              <a:rPr lang="en-US" sz="2000" dirty="0"/>
              <a:t>Varied degrees of automation in risk classification and qualification i.e. either complete automation or no automation</a:t>
            </a:r>
          </a:p>
          <a:p>
            <a:r>
              <a:rPr lang="en-US" sz="2000" dirty="0"/>
              <a:t>Different weights were assigned to the testing coverage and various suggested metadata metrics: acceptable threshold for test coverage ranges between 50-80% for low-risk packages</a:t>
            </a:r>
          </a:p>
          <a:p>
            <a:r>
              <a:rPr lang="en-US" sz="2000" dirty="0"/>
              <a:t>Different risk remediation strategies have been applied: </a:t>
            </a:r>
          </a:p>
          <a:p>
            <a:pPr lvl="1"/>
            <a:r>
              <a:rPr lang="en-US" sz="2000" dirty="0"/>
              <a:t>some organizations will immediately introduce their own unit tests, </a:t>
            </a:r>
          </a:p>
          <a:p>
            <a:pPr lvl="1"/>
            <a:r>
              <a:rPr lang="en-US" sz="2000" dirty="0"/>
              <a:t>others restrict package use to only the tested subset of package functionality.</a:t>
            </a:r>
          </a:p>
          <a:p>
            <a:endParaRPr lang="en-US" dirty="0"/>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6" name="TextBox 5">
            <a:extLst>
              <a:ext uri="{FF2B5EF4-FFF2-40B4-BE49-F238E27FC236}">
                <a16:creationId xmlns:a16="http://schemas.microsoft.com/office/drawing/2014/main" id="{6C873E7F-12D1-4A70-B142-B5DCA841A109}"/>
              </a:ext>
            </a:extLst>
          </p:cNvPr>
          <p:cNvSpPr txBox="1"/>
          <p:nvPr/>
        </p:nvSpPr>
        <p:spPr>
          <a:xfrm>
            <a:off x="3548743" y="6248400"/>
            <a:ext cx="6110514" cy="369332"/>
          </a:xfrm>
          <a:prstGeom prst="rect">
            <a:avLst/>
          </a:prstGeom>
          <a:noFill/>
        </p:spPr>
        <p:txBody>
          <a:bodyPr wrap="square">
            <a:spAutoFit/>
          </a:bodyPr>
          <a:lstStyle/>
          <a:p>
            <a:r>
              <a:rPr lang="en-US" dirty="0"/>
              <a:t>https://github.com/pharmaR/case_studies </a:t>
            </a:r>
          </a:p>
        </p:txBody>
      </p:sp>
    </p:spTree>
    <p:extLst>
      <p:ext uri="{BB962C8B-B14F-4D97-AF65-F5344CB8AC3E}">
        <p14:creationId xmlns:p14="http://schemas.microsoft.com/office/powerpoint/2010/main" val="153797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Case Studies: Common Challenges</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pPr lvl="1"/>
            <a:r>
              <a:rPr lang="en-US" sz="2000" dirty="0"/>
              <a:t>R package assessment is a resource-intense activity</a:t>
            </a:r>
          </a:p>
          <a:p>
            <a:pPr lvl="2"/>
            <a:r>
              <a:rPr lang="en-US" sz="1800" dirty="0"/>
              <a:t>Time has proven to be a considerable challenge. </a:t>
            </a:r>
          </a:p>
          <a:p>
            <a:pPr lvl="2"/>
            <a:r>
              <a:rPr lang="en-US" sz="1800" dirty="0"/>
              <a:t>Ensuring R package reviewers have the right technical expertise </a:t>
            </a:r>
          </a:p>
          <a:p>
            <a:pPr lvl="2"/>
            <a:r>
              <a:rPr lang="en-US" sz="1800" dirty="0"/>
              <a:t>Alignment of different  contributors across the organization: IT, Quality Assurance and with their own Statistics, Data Science, or Programming lines.</a:t>
            </a:r>
          </a:p>
          <a:p>
            <a:pPr lvl="1"/>
            <a:r>
              <a:rPr lang="en-US" sz="2000" dirty="0"/>
              <a:t>Finding appropriate test datasets, test cases and expected model output </a:t>
            </a:r>
          </a:p>
          <a:p>
            <a:pPr lvl="1"/>
            <a:r>
              <a:rPr lang="en-US" sz="2000" dirty="0"/>
              <a:t>Long-term management and maintenance as well as oversight of the risk-based package assessment process</a:t>
            </a: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6" name="TextBox 5">
            <a:extLst>
              <a:ext uri="{FF2B5EF4-FFF2-40B4-BE49-F238E27FC236}">
                <a16:creationId xmlns:a16="http://schemas.microsoft.com/office/drawing/2014/main" id="{6C873E7F-12D1-4A70-B142-B5DCA841A109}"/>
              </a:ext>
            </a:extLst>
          </p:cNvPr>
          <p:cNvSpPr txBox="1"/>
          <p:nvPr/>
        </p:nvSpPr>
        <p:spPr>
          <a:xfrm>
            <a:off x="3548743" y="6248400"/>
            <a:ext cx="6110514" cy="369332"/>
          </a:xfrm>
          <a:prstGeom prst="rect">
            <a:avLst/>
          </a:prstGeom>
          <a:noFill/>
        </p:spPr>
        <p:txBody>
          <a:bodyPr wrap="square">
            <a:spAutoFit/>
          </a:bodyPr>
          <a:lstStyle/>
          <a:p>
            <a:r>
              <a:rPr lang="en-US" dirty="0"/>
              <a:t>https://github.com/pharmaR/case_studies </a:t>
            </a:r>
          </a:p>
        </p:txBody>
      </p:sp>
    </p:spTree>
    <p:extLst>
      <p:ext uri="{BB962C8B-B14F-4D97-AF65-F5344CB8AC3E}">
        <p14:creationId xmlns:p14="http://schemas.microsoft.com/office/powerpoint/2010/main" val="2247569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Breakout rooms (15mins)</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pPr marL="0" indent="0">
              <a:buNone/>
            </a:pPr>
            <a:r>
              <a:rPr lang="en-US" sz="2000" dirty="0"/>
              <a:t>Please select one of the following breakout rooms: </a:t>
            </a:r>
          </a:p>
          <a:p>
            <a:pPr marL="457200" indent="-457200">
              <a:buAutoNum type="arabicParenR"/>
            </a:pPr>
            <a:r>
              <a:rPr lang="en-US" sz="2000" dirty="0"/>
              <a:t>Package score thresholds (low, medium, or high vs accepted/rejected) and metric weights [Eric]</a:t>
            </a:r>
          </a:p>
          <a:p>
            <a:pPr marL="457200" indent="-457200">
              <a:buAutoNum type="arabicParenR"/>
            </a:pPr>
            <a:r>
              <a:rPr lang="en-US" sz="2000" dirty="0"/>
              <a:t>Repository for common packages and their metrics [Doug]</a:t>
            </a:r>
          </a:p>
          <a:p>
            <a:pPr marL="457200" indent="-457200">
              <a:buFont typeface="Arial" panose="020B0604020202020204" pitchFamily="34" charset="0"/>
              <a:buAutoNum type="arabicParenR"/>
            </a:pPr>
            <a:r>
              <a:rPr lang="en-US" sz="2000" dirty="0"/>
              <a:t>Sharing test data and test cases [Juliane]</a:t>
            </a:r>
          </a:p>
          <a:p>
            <a:pPr marL="457200" indent="-457200">
              <a:buFont typeface="Arial" panose="020B0604020202020204" pitchFamily="34" charset="0"/>
              <a:buAutoNum type="arabicParenR"/>
            </a:pPr>
            <a:r>
              <a:rPr lang="en-US" sz="2000" dirty="0"/>
              <a:t>Ensuring and documenting R package reviewers have the right technical expertise [Preetham]</a:t>
            </a:r>
          </a:p>
          <a:p>
            <a:pPr marL="457200" indent="-457200">
              <a:buFont typeface="Arial" panose="020B0604020202020204" pitchFamily="34" charset="0"/>
              <a:buAutoNum type="arabicParenR"/>
            </a:pPr>
            <a:endParaRPr lang="en-US" sz="2000" dirty="0"/>
          </a:p>
          <a:p>
            <a:pPr marL="0" indent="0">
              <a:buNone/>
            </a:pPr>
            <a:endParaRPr lang="en-US" sz="2000" dirty="0"/>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410192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451429"/>
            <a:ext cx="8596668" cy="4473819"/>
          </a:xfrm>
        </p:spPr>
        <p:txBody>
          <a:bodyPr>
            <a:normAutofit lnSpcReduction="10000"/>
          </a:bodyPr>
          <a:lstStyle/>
          <a:p>
            <a:pPr marL="0" indent="0">
              <a:buNone/>
            </a:pPr>
            <a:r>
              <a:rPr lang="en-US" sz="2000" b="1" dirty="0">
                <a:solidFill>
                  <a:schemeClr val="accent2"/>
                </a:solidFill>
              </a:rPr>
              <a:t>The R validation hub helped to:</a:t>
            </a:r>
          </a:p>
          <a:p>
            <a:r>
              <a:rPr lang="en-US" sz="2000" dirty="0"/>
              <a:t>Establish open-source mentality of sharing within biopharmaceutical industry </a:t>
            </a:r>
          </a:p>
          <a:p>
            <a:r>
              <a:rPr lang="en-US" sz="2000" dirty="0"/>
              <a:t>Provide tools for risk-based assessment of R packages </a:t>
            </a:r>
          </a:p>
          <a:p>
            <a:r>
              <a:rPr lang="en-US" sz="2000" dirty="0"/>
              <a:t>Supports a framework in which R can be used for regulatory submissions</a:t>
            </a:r>
          </a:p>
          <a:p>
            <a:pPr marL="0" indent="0">
              <a:buNone/>
            </a:pPr>
            <a:r>
              <a:rPr lang="en-US" sz="2000" b="1" dirty="0">
                <a:solidFill>
                  <a:schemeClr val="accent2"/>
                </a:solidFill>
              </a:rPr>
              <a:t>Further Information</a:t>
            </a:r>
          </a:p>
          <a:p>
            <a:r>
              <a:rPr lang="en-US" sz="2000" dirty="0"/>
              <a:t>Website: www.pharmaR.org </a:t>
            </a:r>
          </a:p>
          <a:p>
            <a:r>
              <a:rPr lang="en-US" sz="2000" dirty="0"/>
              <a:t>White paper: https://github.com/pharmaR/white_paper</a:t>
            </a:r>
          </a:p>
          <a:p>
            <a:r>
              <a:rPr lang="en-US" sz="2000" dirty="0"/>
              <a:t>GitHub Repo: https://github.com/pharmaR </a:t>
            </a:r>
          </a:p>
          <a:p>
            <a:pPr marL="0" indent="0">
              <a:buNone/>
            </a:pPr>
            <a:r>
              <a:rPr lang="en-US" sz="2000" b="1" dirty="0">
                <a:solidFill>
                  <a:schemeClr val="accent2"/>
                </a:solidFill>
              </a:rPr>
              <a:t>Thank you</a:t>
            </a:r>
            <a:r>
              <a:rPr lang="en-US" sz="2000" dirty="0"/>
              <a:t> to anyone who has contributed to the R validation Hub and its partner initiatives. If you want to get more involved, contact us!</a:t>
            </a: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221322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C3C8-9B83-4100-9415-39AFC5EC6B2D}"/>
              </a:ext>
            </a:extLst>
          </p:cNvPr>
          <p:cNvSpPr>
            <a:spLocks noGrp="1"/>
          </p:cNvSpPr>
          <p:nvPr>
            <p:ph type="title"/>
          </p:nvPr>
        </p:nvSpPr>
        <p:spPr/>
        <p:txBody>
          <a:bodyPr/>
          <a:lstStyle/>
          <a:p>
            <a:r>
              <a:rPr lang="en-US" dirty="0"/>
              <a:t>Outline</a:t>
            </a:r>
          </a:p>
        </p:txBody>
      </p:sp>
      <p:pic>
        <p:nvPicPr>
          <p:cNvPr id="5" name="Picture 4" descr="Logo&#10;&#10;Description automatically generated">
            <a:extLst>
              <a:ext uri="{FF2B5EF4-FFF2-40B4-BE49-F238E27FC236}">
                <a16:creationId xmlns:a16="http://schemas.microsoft.com/office/drawing/2014/main" id="{1192B9AB-8B4F-4B3E-B1BD-1C90C4D4E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3" name="Content Placeholder 2">
            <a:extLst>
              <a:ext uri="{FF2B5EF4-FFF2-40B4-BE49-F238E27FC236}">
                <a16:creationId xmlns:a16="http://schemas.microsoft.com/office/drawing/2014/main" id="{7B92DD9A-0DE6-452F-B5A4-A9ADB41586DF}"/>
              </a:ext>
            </a:extLst>
          </p:cNvPr>
          <p:cNvSpPr>
            <a:spLocks noGrp="1"/>
          </p:cNvSpPr>
          <p:nvPr>
            <p:ph idx="1"/>
          </p:nvPr>
        </p:nvSpPr>
        <p:spPr/>
        <p:txBody>
          <a:bodyPr>
            <a:normAutofit/>
          </a:bodyPr>
          <a:lstStyle/>
          <a:p>
            <a:pPr marL="514350" indent="-514350">
              <a:buFont typeface="+mj-lt"/>
              <a:buAutoNum type="arabicPeriod"/>
            </a:pPr>
            <a:r>
              <a:rPr lang="en-US" sz="2800" dirty="0"/>
              <a:t>Recap </a:t>
            </a:r>
          </a:p>
          <a:p>
            <a:pPr marL="514350" indent="-514350">
              <a:buFont typeface="+mj-lt"/>
              <a:buAutoNum type="arabicPeriod"/>
            </a:pPr>
            <a:r>
              <a:rPr lang="en-US" sz="2800" dirty="0"/>
              <a:t>White Paper</a:t>
            </a:r>
          </a:p>
          <a:p>
            <a:pPr marL="514350" indent="-514350">
              <a:buFont typeface="+mj-lt"/>
              <a:buAutoNum type="arabicPeriod"/>
            </a:pPr>
            <a:r>
              <a:rPr lang="en-US" sz="2800" dirty="0"/>
              <a:t>Case Studies</a:t>
            </a:r>
          </a:p>
          <a:p>
            <a:pPr marL="514350" indent="-514350">
              <a:buFont typeface="+mj-lt"/>
              <a:buAutoNum type="arabicPeriod"/>
            </a:pPr>
            <a:r>
              <a:rPr lang="en-US" sz="2800" dirty="0"/>
              <a:t>Breakout Rooms</a:t>
            </a:r>
          </a:p>
        </p:txBody>
      </p:sp>
    </p:spTree>
    <p:extLst>
      <p:ext uri="{BB962C8B-B14F-4D97-AF65-F5344CB8AC3E}">
        <p14:creationId xmlns:p14="http://schemas.microsoft.com/office/powerpoint/2010/main" val="304692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9AEF22B-7C14-41C0-83EC-D24ED238F4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94076" y="691326"/>
            <a:ext cx="8490856" cy="43142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3FC3C8-9B83-4100-9415-39AFC5EC6B2D}"/>
              </a:ext>
            </a:extLst>
          </p:cNvPr>
          <p:cNvSpPr>
            <a:spLocks noGrp="1"/>
          </p:cNvSpPr>
          <p:nvPr>
            <p:ph type="title"/>
          </p:nvPr>
        </p:nvSpPr>
        <p:spPr/>
        <p:txBody>
          <a:bodyPr/>
          <a:lstStyle/>
          <a:p>
            <a:r>
              <a:rPr lang="en-US" dirty="0"/>
              <a:t>R validation Hub 2018</a:t>
            </a:r>
          </a:p>
        </p:txBody>
      </p:sp>
      <p:pic>
        <p:nvPicPr>
          <p:cNvPr id="5" name="Picture 4" descr="Logo&#10;&#10;Description automatically generated">
            <a:extLst>
              <a:ext uri="{FF2B5EF4-FFF2-40B4-BE49-F238E27FC236}">
                <a16:creationId xmlns:a16="http://schemas.microsoft.com/office/drawing/2014/main" id="{1192B9AB-8B4F-4B3E-B1BD-1C90C4D4EB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49091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5A02-8D19-4665-A937-800C0FA0C22C}"/>
              </a:ext>
            </a:extLst>
          </p:cNvPr>
          <p:cNvSpPr>
            <a:spLocks noGrp="1"/>
          </p:cNvSpPr>
          <p:nvPr>
            <p:ph type="title"/>
          </p:nvPr>
        </p:nvSpPr>
        <p:spPr/>
        <p:txBody>
          <a:bodyPr/>
          <a:lstStyle/>
          <a:p>
            <a:r>
              <a:rPr lang="en-US" dirty="0"/>
              <a:t>What is the R validation Hub?</a:t>
            </a:r>
          </a:p>
        </p:txBody>
      </p:sp>
      <p:sp>
        <p:nvSpPr>
          <p:cNvPr id="3" name="Content Placeholder 2">
            <a:extLst>
              <a:ext uri="{FF2B5EF4-FFF2-40B4-BE49-F238E27FC236}">
                <a16:creationId xmlns:a16="http://schemas.microsoft.com/office/drawing/2014/main" id="{C34B2FC8-9625-4327-BB2D-FDB21D42F1A3}"/>
              </a:ext>
            </a:extLst>
          </p:cNvPr>
          <p:cNvSpPr>
            <a:spLocks noGrp="1"/>
          </p:cNvSpPr>
          <p:nvPr>
            <p:ph idx="1"/>
          </p:nvPr>
        </p:nvSpPr>
        <p:spPr>
          <a:xfrm>
            <a:off x="677334" y="1930401"/>
            <a:ext cx="8596668" cy="4110962"/>
          </a:xfrm>
        </p:spPr>
        <p:txBody>
          <a:bodyPr>
            <a:normAutofit/>
          </a:bodyPr>
          <a:lstStyle/>
          <a:p>
            <a:r>
              <a:rPr lang="en-US" sz="2400" dirty="0"/>
              <a:t>started by the PSI AIMS Special Interest Group </a:t>
            </a:r>
          </a:p>
          <a:p>
            <a:r>
              <a:rPr lang="en-US" sz="2400" dirty="0"/>
              <a:t>R Consortium Working Group</a:t>
            </a:r>
          </a:p>
          <a:p>
            <a:r>
              <a:rPr lang="en-US" sz="2400" dirty="0"/>
              <a:t>approx. 100 members; &gt; 50 organizations</a:t>
            </a:r>
          </a:p>
          <a:p>
            <a:pPr marL="0" indent="0">
              <a:buNone/>
            </a:pPr>
            <a:endParaRPr lang="en-US" sz="2400" dirty="0"/>
          </a:p>
          <a:p>
            <a:pPr marL="0" indent="0">
              <a:buNone/>
            </a:pPr>
            <a:r>
              <a:rPr lang="en-US" sz="2400" b="1" dirty="0">
                <a:solidFill>
                  <a:schemeClr val="accent2"/>
                </a:solidFill>
              </a:rPr>
              <a:t>Mission: </a:t>
            </a:r>
            <a:r>
              <a:rPr lang="en-US" sz="2400" dirty="0"/>
              <a:t>R Validation Hub is a cross-industry initiative whose mission is to enable the use of R by the Bio-Pharmaceutical Industry in a regulatory setting, where the output may be used in submissions to regulatory agencies.</a:t>
            </a:r>
          </a:p>
        </p:txBody>
      </p:sp>
      <p:pic>
        <p:nvPicPr>
          <p:cNvPr id="5" name="Picture 4" descr="Logo&#10;&#10;Description automatically generated">
            <a:extLst>
              <a:ext uri="{FF2B5EF4-FFF2-40B4-BE49-F238E27FC236}">
                <a16:creationId xmlns:a16="http://schemas.microsoft.com/office/drawing/2014/main" id="{4B2884FC-DB18-431B-B2D6-6CAB9325B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302249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Resources / Achievements</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778932" y="1625602"/>
            <a:ext cx="8596668" cy="4223657"/>
          </a:xfrm>
        </p:spPr>
        <p:txBody>
          <a:bodyPr>
            <a:normAutofit fontScale="92500" lnSpcReduction="20000"/>
          </a:bodyPr>
          <a:lstStyle/>
          <a:p>
            <a:pPr marL="0" indent="0">
              <a:buNone/>
            </a:pPr>
            <a:r>
              <a:rPr lang="en-US" sz="2400" dirty="0">
                <a:solidFill>
                  <a:schemeClr val="accent2"/>
                </a:solidFill>
              </a:rPr>
              <a:t>Website</a:t>
            </a:r>
            <a:r>
              <a:rPr lang="en-US" sz="2400" dirty="0"/>
              <a:t> </a:t>
            </a:r>
            <a:r>
              <a:rPr lang="en-US" sz="2400" dirty="0">
                <a:solidFill>
                  <a:schemeClr val="accent1"/>
                </a:solidFill>
                <a:hlinkClick r:id="rId3"/>
              </a:rPr>
              <a:t>www.pharmaR.org</a:t>
            </a:r>
            <a:endParaRPr lang="en-US" sz="2400" dirty="0">
              <a:solidFill>
                <a:schemeClr val="accent1"/>
              </a:solidFill>
            </a:endParaRPr>
          </a:p>
          <a:p>
            <a:r>
              <a:rPr lang="en-US" sz="2000" dirty="0"/>
              <a:t>White paper</a:t>
            </a:r>
          </a:p>
          <a:p>
            <a:r>
              <a:rPr lang="en-US" sz="2000" dirty="0"/>
              <a:t>Blog posts</a:t>
            </a:r>
          </a:p>
          <a:p>
            <a:r>
              <a:rPr lang="en-US" sz="2000" dirty="0"/>
              <a:t>Presentations at several conferences</a:t>
            </a:r>
          </a:p>
          <a:p>
            <a:r>
              <a:rPr lang="en-US" sz="2000" dirty="0"/>
              <a:t>Case Studies</a:t>
            </a:r>
          </a:p>
          <a:p>
            <a:r>
              <a:rPr lang="en-US" sz="2000" dirty="0"/>
              <a:t>ASA BIOP report publication</a:t>
            </a:r>
          </a:p>
          <a:p>
            <a:pPr marL="0" indent="0">
              <a:buNone/>
            </a:pPr>
            <a:endParaRPr lang="en-US" sz="1000" dirty="0"/>
          </a:p>
          <a:p>
            <a:pPr marL="0" indent="0">
              <a:buNone/>
            </a:pPr>
            <a:r>
              <a:rPr lang="en-US" sz="2400" b="1" dirty="0">
                <a:solidFill>
                  <a:schemeClr val="accent2"/>
                </a:solidFill>
              </a:rPr>
              <a:t>Tools</a:t>
            </a:r>
            <a:r>
              <a:rPr lang="en-US" sz="2400" dirty="0"/>
              <a:t> available on GitHub / CRAN</a:t>
            </a:r>
          </a:p>
          <a:p>
            <a:r>
              <a:rPr lang="en-US" sz="2000" dirty="0"/>
              <a:t>R Package </a:t>
            </a:r>
            <a:r>
              <a:rPr lang="en-US" sz="2000" dirty="0" err="1">
                <a:hlinkClick r:id="rId4"/>
              </a:rPr>
              <a:t>riskmetric</a:t>
            </a:r>
            <a:r>
              <a:rPr lang="en-US" sz="2000" dirty="0"/>
              <a:t>: </a:t>
            </a:r>
            <a:r>
              <a:rPr lang="en-US" sz="2000" dirty="0">
                <a:solidFill>
                  <a:schemeClr val="tx2"/>
                </a:solidFill>
              </a:rPr>
              <a:t>provides a number of metrics to help quantify R package quality; led by Eric Milliman </a:t>
            </a:r>
          </a:p>
          <a:p>
            <a:r>
              <a:rPr lang="en-US" sz="2000" dirty="0" err="1">
                <a:solidFill>
                  <a:schemeClr val="accent1"/>
                </a:solidFill>
                <a:hlinkClick r:id="rId5">
                  <a:extLst>
                    <a:ext uri="{A12FA001-AC4F-418D-AE19-62706E023703}">
                      <ahyp:hlinkClr xmlns:ahyp="http://schemas.microsoft.com/office/drawing/2018/hyperlinkcolor" val="tx"/>
                    </a:ext>
                  </a:extLst>
                </a:hlinkClick>
              </a:rPr>
              <a:t>riskassessment</a:t>
            </a:r>
            <a:r>
              <a:rPr lang="en-US" sz="2000" dirty="0">
                <a:solidFill>
                  <a:srgbClr val="A9D3E1"/>
                </a:solidFill>
                <a:hlinkClick r:id="rId5">
                  <a:extLst>
                    <a:ext uri="{A12FA001-AC4F-418D-AE19-62706E023703}">
                      <ahyp:hlinkClr xmlns:ahyp="http://schemas.microsoft.com/office/drawing/2018/hyperlinkcolor" val="tx"/>
                    </a:ext>
                  </a:extLst>
                </a:hlinkClick>
              </a:rPr>
              <a:t> </a:t>
            </a:r>
            <a:r>
              <a:rPr lang="en-US" sz="2000" dirty="0">
                <a:solidFill>
                  <a:schemeClr val="accent1"/>
                </a:solidFill>
                <a:hlinkClick r:id="rId5">
                  <a:extLst>
                    <a:ext uri="{A12FA001-AC4F-418D-AE19-62706E023703}">
                      <ahyp:hlinkClr xmlns:ahyp="http://schemas.microsoft.com/office/drawing/2018/hyperlinkcolor" val="tx"/>
                    </a:ext>
                  </a:extLst>
                </a:hlinkClick>
              </a:rPr>
              <a:t>App</a:t>
            </a:r>
            <a:r>
              <a:rPr lang="en-US" sz="2000" dirty="0"/>
              <a:t>: Shiny Application for </a:t>
            </a:r>
            <a:r>
              <a:rPr lang="en-US" sz="2000" dirty="0" err="1"/>
              <a:t>riskmetric</a:t>
            </a:r>
            <a:r>
              <a:rPr lang="en-US" sz="2000" dirty="0"/>
              <a:t> package; led by A</a:t>
            </a:r>
            <a:r>
              <a:rPr lang="en-US" sz="2000" dirty="0">
                <a:solidFill>
                  <a:schemeClr val="tx2"/>
                </a:solidFill>
              </a:rPr>
              <a:t>aron Clark</a:t>
            </a:r>
            <a:endParaRPr lang="en-US" sz="2000" dirty="0"/>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347777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R package </a:t>
            </a:r>
            <a:r>
              <a:rPr lang="en-US" dirty="0">
                <a:latin typeface="Consolas" panose="020B0609020204030204" pitchFamily="49" charset="0"/>
              </a:rPr>
              <a:t>riskmetric</a:t>
            </a:r>
          </a:p>
        </p:txBody>
      </p:sp>
      <p:pic>
        <p:nvPicPr>
          <p:cNvPr id="6" name="Content Placeholder 5">
            <a:extLst>
              <a:ext uri="{FF2B5EF4-FFF2-40B4-BE49-F238E27FC236}">
                <a16:creationId xmlns:a16="http://schemas.microsoft.com/office/drawing/2014/main" id="{62EDA948-707C-4E2F-9F2C-7034B93A8A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3912009"/>
            <a:ext cx="8596312" cy="1827374"/>
          </a:xfrm>
        </p:spPr>
      </p:pic>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7" name="TextBox 6">
            <a:extLst>
              <a:ext uri="{FF2B5EF4-FFF2-40B4-BE49-F238E27FC236}">
                <a16:creationId xmlns:a16="http://schemas.microsoft.com/office/drawing/2014/main" id="{64C856CE-686C-45EA-A244-80923ACCDB7F}"/>
              </a:ext>
            </a:extLst>
          </p:cNvPr>
          <p:cNvSpPr txBox="1"/>
          <p:nvPr/>
        </p:nvSpPr>
        <p:spPr>
          <a:xfrm>
            <a:off x="677334" y="1640280"/>
            <a:ext cx="8596668" cy="2246769"/>
          </a:xfrm>
          <a:prstGeom prst="rect">
            <a:avLst/>
          </a:prstGeom>
          <a:solidFill>
            <a:schemeClr val="bg1">
              <a:lumMod val="85000"/>
            </a:schemeClr>
          </a:solidFill>
        </p:spPr>
        <p:txBody>
          <a:bodyPr wrap="square" rtlCol="0">
            <a:spAutoFit/>
          </a:bodyPr>
          <a:lstStyle/>
          <a:p>
            <a:r>
              <a:rPr lang="en-US" sz="2000" dirty="0">
                <a:latin typeface="Consolas" panose="020B0609020204030204" pitchFamily="49" charset="0"/>
              </a:rPr>
              <a:t>library(riskmetric) </a:t>
            </a:r>
          </a:p>
          <a:p>
            <a:r>
              <a:rPr lang="en-US" sz="2000" dirty="0">
                <a:latin typeface="Consolas" panose="020B0609020204030204" pitchFamily="49" charset="0"/>
              </a:rPr>
              <a:t>pkg_tbl &lt;- pkg_ref(c("riskmetric", "utils", "ggplot2", </a:t>
            </a:r>
          </a:p>
          <a:p>
            <a:r>
              <a:rPr lang="en-US" sz="2000" dirty="0">
                <a:latin typeface="Consolas" panose="020B0609020204030204" pitchFamily="49" charset="0"/>
              </a:rPr>
              <a:t>                     "Hmisc", "survminer", "coxrobust")) </a:t>
            </a:r>
          </a:p>
          <a:p>
            <a:r>
              <a:rPr lang="en-US" sz="2000" dirty="0">
                <a:latin typeface="Consolas" panose="020B0609020204030204" pitchFamily="49" charset="0"/>
              </a:rPr>
              <a:t>res &lt;- pkg_tbl %&gt;%</a:t>
            </a:r>
          </a:p>
          <a:p>
            <a:r>
              <a:rPr lang="en-US" sz="2000" dirty="0">
                <a:latin typeface="Consolas" panose="020B0609020204030204" pitchFamily="49" charset="0"/>
              </a:rPr>
              <a:t>  pkg_assess() %&gt;%</a:t>
            </a:r>
          </a:p>
          <a:p>
            <a:r>
              <a:rPr lang="en-US" sz="2000" dirty="0">
                <a:latin typeface="Consolas" panose="020B0609020204030204" pitchFamily="49" charset="0"/>
              </a:rPr>
              <a:t>  pkg_score() %&gt;%</a:t>
            </a:r>
          </a:p>
          <a:p>
            <a:r>
              <a:rPr lang="en-US" sz="2000" dirty="0">
                <a:latin typeface="Consolas" panose="020B0609020204030204" pitchFamily="49" charset="0"/>
              </a:rPr>
              <a:t>  mutate(risk = summarize_scores(.))</a:t>
            </a:r>
          </a:p>
        </p:txBody>
      </p:sp>
      <p:sp>
        <p:nvSpPr>
          <p:cNvPr id="10" name="TextBox 9">
            <a:extLst>
              <a:ext uri="{FF2B5EF4-FFF2-40B4-BE49-F238E27FC236}">
                <a16:creationId xmlns:a16="http://schemas.microsoft.com/office/drawing/2014/main" id="{DC0C74E8-B9FA-42CC-A6F8-F84B13417224}"/>
              </a:ext>
            </a:extLst>
          </p:cNvPr>
          <p:cNvSpPr txBox="1"/>
          <p:nvPr/>
        </p:nvSpPr>
        <p:spPr>
          <a:xfrm>
            <a:off x="3534228" y="6248400"/>
            <a:ext cx="6110514" cy="369332"/>
          </a:xfrm>
          <a:prstGeom prst="rect">
            <a:avLst/>
          </a:prstGeom>
          <a:noFill/>
        </p:spPr>
        <p:txBody>
          <a:bodyPr wrap="square">
            <a:spAutoFit/>
          </a:bodyPr>
          <a:lstStyle/>
          <a:p>
            <a:r>
              <a:rPr lang="en-US" dirty="0"/>
              <a:t>https://cran.r-project.org/web/packages/riskmetric</a:t>
            </a:r>
          </a:p>
        </p:txBody>
      </p:sp>
    </p:spTree>
    <p:extLst>
      <p:ext uri="{BB962C8B-B14F-4D97-AF65-F5344CB8AC3E}">
        <p14:creationId xmlns:p14="http://schemas.microsoft.com/office/powerpoint/2010/main" val="122226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Risk Assessment App</a:t>
            </a: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6" name="TextBox 5">
            <a:extLst>
              <a:ext uri="{FF2B5EF4-FFF2-40B4-BE49-F238E27FC236}">
                <a16:creationId xmlns:a16="http://schemas.microsoft.com/office/drawing/2014/main" id="{B0BA76E3-7D70-4C06-B10E-E3E310D6C8CE}"/>
              </a:ext>
            </a:extLst>
          </p:cNvPr>
          <p:cNvSpPr txBox="1"/>
          <p:nvPr/>
        </p:nvSpPr>
        <p:spPr>
          <a:xfrm>
            <a:off x="3776895" y="6220769"/>
            <a:ext cx="6110514" cy="369332"/>
          </a:xfrm>
          <a:prstGeom prst="rect">
            <a:avLst/>
          </a:prstGeom>
          <a:noFill/>
        </p:spPr>
        <p:txBody>
          <a:bodyPr wrap="square">
            <a:spAutoFit/>
          </a:bodyPr>
          <a:lstStyle/>
          <a:p>
            <a:r>
              <a:rPr lang="en-US" sz="1800" u="sng" dirty="0">
                <a:solidFill>
                  <a:schemeClr val="accent2"/>
                </a:solidFill>
                <a:effectLst/>
                <a:latin typeface="Calibri" panose="020F0502020204030204" pitchFamily="34" charset="0"/>
                <a:ea typeface="Calibri" panose="020F0502020204030204" pitchFamily="34" charset="0"/>
                <a:hlinkClick r:id="rId4">
                  <a:extLst>
                    <a:ext uri="{A12FA001-AC4F-418D-AE19-62706E023703}">
                      <ahyp:hlinkClr xmlns:ahyp="http://schemas.microsoft.com/office/drawing/2018/hyperlinkcolor" val="tx"/>
                    </a:ext>
                  </a:extLst>
                </a:hlinkClick>
              </a:rPr>
              <a:t>https://github.com/pharmaR/riskassessment</a:t>
            </a:r>
            <a:endParaRPr lang="en-US" sz="1800" u="sng" dirty="0">
              <a:solidFill>
                <a:schemeClr val="accent2"/>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2332B72B-E503-4826-A0E4-AD622A96AE4B}"/>
              </a:ext>
            </a:extLst>
          </p:cNvPr>
          <p:cNvPicPr>
            <a:picLocks noChangeAspect="1"/>
          </p:cNvPicPr>
          <p:nvPr/>
        </p:nvPicPr>
        <p:blipFill>
          <a:blip r:embed="rId5"/>
          <a:stretch>
            <a:fillRect/>
          </a:stretch>
        </p:blipFill>
        <p:spPr>
          <a:xfrm>
            <a:off x="799254" y="1477738"/>
            <a:ext cx="9423279" cy="4244225"/>
          </a:xfrm>
          <a:prstGeom prst="rect">
            <a:avLst/>
          </a:prstGeom>
        </p:spPr>
      </p:pic>
    </p:spTree>
    <p:extLst>
      <p:ext uri="{BB962C8B-B14F-4D97-AF65-F5344CB8AC3E}">
        <p14:creationId xmlns:p14="http://schemas.microsoft.com/office/powerpoint/2010/main" val="192312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Partner Initiatives</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199"/>
            <a:ext cx="9264952" cy="4314163"/>
          </a:xfrm>
        </p:spPr>
        <p:txBody>
          <a:bodyPr>
            <a:normAutofit fontScale="77500" lnSpcReduction="20000"/>
          </a:bodyPr>
          <a:lstStyle/>
          <a:p>
            <a:r>
              <a:rPr lang="en-US" sz="3100" dirty="0">
                <a:solidFill>
                  <a:schemeClr val="tx1"/>
                </a:solidFill>
              </a:rPr>
              <a:t>R Tables for Regulatory Submissions Working Group </a:t>
            </a:r>
          </a:p>
          <a:p>
            <a:pPr lvl="1"/>
            <a:r>
              <a:rPr lang="en-US" sz="2600" dirty="0">
                <a:solidFill>
                  <a:schemeClr val="tx1"/>
                </a:solidFill>
              </a:rPr>
              <a:t>Create tables that meet the requirements of FDA submission document standards</a:t>
            </a:r>
          </a:p>
          <a:p>
            <a:r>
              <a:rPr lang="en-US" sz="3100" dirty="0">
                <a:solidFill>
                  <a:schemeClr val="tx1"/>
                </a:solidFill>
              </a:rPr>
              <a:t>R Submission Pilot</a:t>
            </a:r>
            <a:r>
              <a:rPr lang="en-US" sz="3600" dirty="0">
                <a:solidFill>
                  <a:schemeClr val="tx1"/>
                </a:solidFill>
              </a:rPr>
              <a:t> WG</a:t>
            </a:r>
          </a:p>
          <a:p>
            <a:pPr lvl="1"/>
            <a:r>
              <a:rPr lang="en-US" sz="2600" dirty="0">
                <a:solidFill>
                  <a:schemeClr val="tx1"/>
                </a:solidFill>
              </a:rPr>
              <a:t>Focus on IT and platform challenges to make “all R” regulatory submissions</a:t>
            </a:r>
          </a:p>
          <a:p>
            <a:r>
              <a:rPr lang="en-US" sz="3100" dirty="0">
                <a:solidFill>
                  <a:schemeClr val="tx1"/>
                </a:solidFill>
              </a:rPr>
              <a:t>Comparing Analysis Method Implementations in Software (</a:t>
            </a:r>
            <a:r>
              <a:rPr lang="en-US" sz="3100" dirty="0">
                <a:solidFill>
                  <a:schemeClr val="tx1"/>
                </a:solidFill>
                <a:hlinkClick r:id="rId3"/>
              </a:rPr>
              <a:t>CAMIS</a:t>
            </a:r>
            <a:r>
              <a:rPr lang="en-US" sz="3100" dirty="0">
                <a:solidFill>
                  <a:schemeClr val="tx1"/>
                </a:solidFill>
              </a:rPr>
              <a:t>) </a:t>
            </a:r>
          </a:p>
          <a:p>
            <a:pPr lvl="1"/>
            <a:r>
              <a:rPr lang="en-US" sz="2400" dirty="0">
                <a:solidFill>
                  <a:schemeClr val="tx1"/>
                </a:solidFill>
              </a:rPr>
              <a:t>Seeks to provide a framework and repository for assessing the fundamental differences for a particular statistical analysis across languages</a:t>
            </a:r>
          </a:p>
          <a:p>
            <a:r>
              <a:rPr lang="en-US" sz="3100" dirty="0">
                <a:solidFill>
                  <a:schemeClr val="tx1"/>
                </a:solidFill>
                <a:effectLst/>
                <a:ea typeface="Calibri" panose="020F0502020204030204" pitchFamily="34" charset="0"/>
                <a:cs typeface="Times New Roman" panose="02020603050405020304" pitchFamily="18" charset="0"/>
              </a:rPr>
              <a:t>R/Pharma</a:t>
            </a:r>
            <a:r>
              <a:rPr lang="en-US" sz="2000" dirty="0">
                <a:solidFill>
                  <a:schemeClr val="tx1"/>
                </a:solidFill>
                <a:effectLst/>
                <a:ea typeface="Calibri" panose="020F0502020204030204" pitchFamily="34" charset="0"/>
                <a:cs typeface="Times New Roman" panose="02020603050405020304" pitchFamily="18" charset="0"/>
              </a:rPr>
              <a:t> </a:t>
            </a:r>
          </a:p>
          <a:p>
            <a:pPr lvl="1"/>
            <a:r>
              <a:rPr lang="en-US" sz="2600" dirty="0">
                <a:solidFill>
                  <a:schemeClr val="tx1"/>
                </a:solidFill>
                <a:effectLst/>
                <a:ea typeface="Calibri" panose="020F0502020204030204" pitchFamily="34" charset="0"/>
                <a:cs typeface="Times New Roman" panose="02020603050405020304" pitchFamily="18" charset="0"/>
              </a:rPr>
              <a:t>Annual conference focus on the use of R in clinical drug development</a:t>
            </a:r>
            <a:endParaRPr lang="en-US" sz="2600" dirty="0">
              <a:solidFill>
                <a:schemeClr val="tx1"/>
              </a:solidFill>
            </a:endParaRPr>
          </a:p>
          <a:p>
            <a:endParaRPr lang="en-US" dirty="0">
              <a:solidFill>
                <a:schemeClr val="tx1"/>
              </a:solidFill>
            </a:endParaRP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pic>
        <p:nvPicPr>
          <p:cNvPr id="5" name="Google Shape;314;p49">
            <a:extLst>
              <a:ext uri="{FF2B5EF4-FFF2-40B4-BE49-F238E27FC236}">
                <a16:creationId xmlns:a16="http://schemas.microsoft.com/office/drawing/2014/main" id="{70A02FE7-2EF0-4D5C-8CA9-CEAEAD82AB82}"/>
              </a:ext>
            </a:extLst>
          </p:cNvPr>
          <p:cNvPicPr preferRelativeResize="0"/>
          <p:nvPr/>
        </p:nvPicPr>
        <p:blipFill rotWithShape="1">
          <a:blip r:embed="rId5">
            <a:alphaModFix/>
          </a:blip>
          <a:srcRect/>
          <a:stretch/>
        </p:blipFill>
        <p:spPr>
          <a:xfrm>
            <a:off x="3536022" y="6041362"/>
            <a:ext cx="2984572" cy="740653"/>
          </a:xfrm>
          <a:prstGeom prst="rect">
            <a:avLst/>
          </a:prstGeom>
          <a:noFill/>
          <a:ln>
            <a:noFill/>
          </a:ln>
        </p:spPr>
      </p:pic>
    </p:spTree>
    <p:extLst>
      <p:ext uri="{BB962C8B-B14F-4D97-AF65-F5344CB8AC3E}">
        <p14:creationId xmlns:p14="http://schemas.microsoft.com/office/powerpoint/2010/main" val="317051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White Paper</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41715"/>
            <a:ext cx="4967715" cy="4299648"/>
          </a:xfrm>
        </p:spPr>
        <p:txBody>
          <a:bodyPr>
            <a:normAutofit/>
          </a:bodyPr>
          <a:lstStyle/>
          <a:p>
            <a:r>
              <a:rPr lang="en-US" sz="2000" dirty="0"/>
              <a:t>Provides arguments that there is </a:t>
            </a:r>
            <a:r>
              <a:rPr lang="en-US" sz="2000" dirty="0">
                <a:solidFill>
                  <a:schemeClr val="accent2"/>
                </a:solidFill>
              </a:rPr>
              <a:t>minimal risk in using Core R </a:t>
            </a:r>
            <a:r>
              <a:rPr lang="en-US" sz="2000" dirty="0"/>
              <a:t>for regulatory analysis and reporting</a:t>
            </a:r>
          </a:p>
          <a:p>
            <a:r>
              <a:rPr lang="en-US" sz="2000" dirty="0"/>
              <a:t>Suggests a pipeline for risk-based assessment of contributed R packages based on </a:t>
            </a:r>
          </a:p>
          <a:p>
            <a:pPr lvl="1"/>
            <a:r>
              <a:rPr lang="en-US" sz="1800" dirty="0"/>
              <a:t>Intended use</a:t>
            </a:r>
          </a:p>
          <a:p>
            <a:pPr lvl="1"/>
            <a:r>
              <a:rPr lang="en-US" sz="1800" dirty="0"/>
              <a:t>Type of implemented method</a:t>
            </a:r>
          </a:p>
          <a:p>
            <a:pPr lvl="1"/>
            <a:r>
              <a:rPr lang="en-US" sz="1800" dirty="0"/>
              <a:t>Maintenance quality</a:t>
            </a:r>
          </a:p>
          <a:p>
            <a:pPr lvl="1"/>
            <a:r>
              <a:rPr lang="en-US" sz="1800" dirty="0"/>
              <a:t>Community usage</a:t>
            </a:r>
          </a:p>
          <a:p>
            <a:pPr lvl="1"/>
            <a:r>
              <a:rPr lang="en-US" sz="1800" dirty="0"/>
              <a:t>Remediation and testing</a:t>
            </a: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pic>
        <p:nvPicPr>
          <p:cNvPr id="8" name="Picture 7">
            <a:extLst>
              <a:ext uri="{FF2B5EF4-FFF2-40B4-BE49-F238E27FC236}">
                <a16:creationId xmlns:a16="http://schemas.microsoft.com/office/drawing/2014/main" id="{483AF242-73F0-44E2-A20F-198640283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56740"/>
            <a:ext cx="3643137" cy="3344520"/>
          </a:xfrm>
          <a:prstGeom prst="rect">
            <a:avLst/>
          </a:prstGeom>
        </p:spPr>
      </p:pic>
      <p:sp>
        <p:nvSpPr>
          <p:cNvPr id="10" name="TextBox 9">
            <a:extLst>
              <a:ext uri="{FF2B5EF4-FFF2-40B4-BE49-F238E27FC236}">
                <a16:creationId xmlns:a16="http://schemas.microsoft.com/office/drawing/2014/main" id="{7E8F7F3D-3152-4123-BAC0-3CA7725F2CDF}"/>
              </a:ext>
            </a:extLst>
          </p:cNvPr>
          <p:cNvSpPr txBox="1"/>
          <p:nvPr/>
        </p:nvSpPr>
        <p:spPr>
          <a:xfrm>
            <a:off x="3643137" y="6233765"/>
            <a:ext cx="6110514" cy="369332"/>
          </a:xfrm>
          <a:prstGeom prst="rect">
            <a:avLst/>
          </a:prstGeom>
          <a:noFill/>
        </p:spPr>
        <p:txBody>
          <a:bodyPr wrap="square">
            <a:spAutoFit/>
          </a:bodyPr>
          <a:lstStyle/>
          <a:p>
            <a:r>
              <a:rPr lang="en-US" dirty="0"/>
              <a:t>https://www.pharmar.org/white-paper/</a:t>
            </a:r>
          </a:p>
        </p:txBody>
      </p:sp>
    </p:spTree>
    <p:extLst>
      <p:ext uri="{BB962C8B-B14F-4D97-AF65-F5344CB8AC3E}">
        <p14:creationId xmlns:p14="http://schemas.microsoft.com/office/powerpoint/2010/main" val="11721443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SAVEMESSAGETIMESTAMP" val="RXP05/05/2018"/>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4363</TotalTime>
  <Words>2854</Words>
  <Application>Microsoft Office PowerPoint</Application>
  <PresentationFormat>Widescreen</PresentationFormat>
  <Paragraphs>235</Paragraphs>
  <Slides>16</Slides>
  <Notes>16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Consolas</vt:lpstr>
      <vt:lpstr>Courier New</vt:lpstr>
      <vt:lpstr>Roboto</vt:lpstr>
      <vt:lpstr>Symbol</vt:lpstr>
      <vt:lpstr>Times New Roman</vt:lpstr>
      <vt:lpstr>Trebuchet MS</vt:lpstr>
      <vt:lpstr>Wingdings 3</vt:lpstr>
      <vt:lpstr>Facet</vt:lpstr>
      <vt:lpstr>Learnings and Reflection from RvalHub Case Studies</vt:lpstr>
      <vt:lpstr>Outline</vt:lpstr>
      <vt:lpstr>R validation Hub 2018</vt:lpstr>
      <vt:lpstr>What is the R validation Hub?</vt:lpstr>
      <vt:lpstr>Resources / Achievements</vt:lpstr>
      <vt:lpstr>R package riskmetric</vt:lpstr>
      <vt:lpstr>Risk Assessment App</vt:lpstr>
      <vt:lpstr>Partner Initiatives</vt:lpstr>
      <vt:lpstr>White Paper</vt:lpstr>
      <vt:lpstr>White Paper</vt:lpstr>
      <vt:lpstr>Case Studies </vt:lpstr>
      <vt:lpstr>Case Studies: Common Themes </vt:lpstr>
      <vt:lpstr>Case Studies: Differences in Approach </vt:lpstr>
      <vt:lpstr>Case Studies: Common Challenges</vt:lpstr>
      <vt:lpstr>Breakout rooms (15mins)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and Implementation of Methodologies in Statistics (AIMS) SIG Conference session on</dc:title>
  <dc:creator>Lisa Banks</dc:creator>
  <cp:lastModifiedBy>Juliane Manitz</cp:lastModifiedBy>
  <cp:revision>164</cp:revision>
  <dcterms:created xsi:type="dcterms:W3CDTF">2018-04-18T12:02:16Z</dcterms:created>
  <dcterms:modified xsi:type="dcterms:W3CDTF">2023-04-04T20:44:10Z</dcterms:modified>
</cp:coreProperties>
</file>