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56" r:id="rId3"/>
    <p:sldId id="257" r:id="rId4"/>
    <p:sldId id="258" r:id="rId5"/>
    <p:sldId id="261" r:id="rId6"/>
    <p:sldId id="278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0F6AAA-0895-E143-6FA2-EC5976DC8684}" name="Antal Martinecz" initials="AM" userId="S::Antal.Martinecz@Certara.com::25624dc6-3e27-4294-96fa-855c16a597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8E5"/>
    <a:srgbClr val="3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5384-27EF-46D0-AE10-28C571E91D7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7B5E-031D-4DF2-9FEC-E3EDE3E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3E441-9B4B-41F5-8B34-7EE90E4E62A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0DE7-7E5A-4D15-92B6-35516A2F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070919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e070919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enables companies in competitive industries to act collectively when approaching government agencies: e.g. the R Validation Hub project driven by the pharmaceutical industry.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is positioned to cooperate with other data science organizations to work for the common good: e.g. the COVID-19 Data Forum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 Consortium technical working groups provide seed funding and a focus for large scale cooperation for exploratory projects.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promotes and enables diversity in practical and concrete ways that are highly influential: e.g. R-Ladies and the Diversity &amp; Inclusion working group.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Membership on R Consortium technical working groups provides opportunities to shape emerging technology.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helps companies protect their long range investment in R.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de070919c3_0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e070919c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always up to date.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changed RStudio logo for posit logo</a:t>
            </a:r>
            <a:endParaRPr/>
          </a:p>
        </p:txBody>
      </p:sp>
      <p:sp>
        <p:nvSpPr>
          <p:cNvPr id="119" name="Google Shape;119;g2de070919c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15844" y="1095452"/>
            <a:ext cx="4543424" cy="4543424"/>
          </a:xfrm>
          <a:custGeom>
            <a:avLst/>
            <a:gdLst>
              <a:gd name="connsiteX0" fmla="*/ 2271712 w 4543424"/>
              <a:gd name="connsiteY0" fmla="*/ 0 h 4543424"/>
              <a:gd name="connsiteX1" fmla="*/ 4543424 w 4543424"/>
              <a:gd name="connsiteY1" fmla="*/ 2271712 h 4543424"/>
              <a:gd name="connsiteX2" fmla="*/ 2271712 w 4543424"/>
              <a:gd name="connsiteY2" fmla="*/ 4543424 h 4543424"/>
              <a:gd name="connsiteX3" fmla="*/ 0 w 4543424"/>
              <a:gd name="connsiteY3" fmla="*/ 2271712 h 4543424"/>
              <a:gd name="connsiteX4" fmla="*/ 2271712 w 4543424"/>
              <a:gd name="connsiteY4" fmla="*/ 0 h 45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4" h="4543424">
                <a:moveTo>
                  <a:pt x="2271712" y="0"/>
                </a:moveTo>
                <a:cubicBezTo>
                  <a:pt x="3526344" y="0"/>
                  <a:pt x="4543424" y="1017080"/>
                  <a:pt x="4543424" y="2271712"/>
                </a:cubicBezTo>
                <a:cubicBezTo>
                  <a:pt x="4543424" y="3526344"/>
                  <a:pt x="3526344" y="4543424"/>
                  <a:pt x="2271712" y="4543424"/>
                </a:cubicBezTo>
                <a:cubicBezTo>
                  <a:pt x="1017080" y="4543424"/>
                  <a:pt x="0" y="3526344"/>
                  <a:pt x="0" y="2271712"/>
                </a:cubicBezTo>
                <a:cubicBezTo>
                  <a:pt x="0" y="1017080"/>
                  <a:pt x="1017080" y="0"/>
                  <a:pt x="22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33826" y="524260"/>
            <a:ext cx="4772024" cy="4772024"/>
          </a:xfrm>
          <a:custGeom>
            <a:avLst/>
            <a:gdLst>
              <a:gd name="connsiteX0" fmla="*/ 2386012 w 4772024"/>
              <a:gd name="connsiteY0" fmla="*/ 0 h 4772024"/>
              <a:gd name="connsiteX1" fmla="*/ 4772024 w 4772024"/>
              <a:gd name="connsiteY1" fmla="*/ 2386012 h 4772024"/>
              <a:gd name="connsiteX2" fmla="*/ 4664754 w 4772024"/>
              <a:gd name="connsiteY2" fmla="*/ 3095539 h 4772024"/>
              <a:gd name="connsiteX3" fmla="*/ 4657903 w 4772024"/>
              <a:gd name="connsiteY3" fmla="*/ 3114256 h 4772024"/>
              <a:gd name="connsiteX4" fmla="*/ 4412131 w 4772024"/>
              <a:gd name="connsiteY4" fmla="*/ 3208537 h 4772024"/>
              <a:gd name="connsiteX5" fmla="*/ 2663609 w 4772024"/>
              <a:gd name="connsiteY5" fmla="*/ 4513311 h 4772024"/>
              <a:gd name="connsiteX6" fmla="*/ 2467198 w 4772024"/>
              <a:gd name="connsiteY6" fmla="*/ 4767925 h 4772024"/>
              <a:gd name="connsiteX7" fmla="*/ 2386012 w 4772024"/>
              <a:gd name="connsiteY7" fmla="*/ 4772024 h 4772024"/>
              <a:gd name="connsiteX8" fmla="*/ 0 w 4772024"/>
              <a:gd name="connsiteY8" fmla="*/ 2386012 h 4772024"/>
              <a:gd name="connsiteX9" fmla="*/ 2386012 w 4772024"/>
              <a:gd name="connsiteY9" fmla="*/ 0 h 47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2024" h="4772024">
                <a:moveTo>
                  <a:pt x="2386012" y="0"/>
                </a:moveTo>
                <a:cubicBezTo>
                  <a:pt x="3703770" y="0"/>
                  <a:pt x="4772024" y="1068254"/>
                  <a:pt x="4772024" y="2386012"/>
                </a:cubicBezTo>
                <a:cubicBezTo>
                  <a:pt x="4772024" y="2633092"/>
                  <a:pt x="4734468" y="2871400"/>
                  <a:pt x="4664754" y="3095539"/>
                </a:cubicBezTo>
                <a:lnTo>
                  <a:pt x="4657903" y="3114256"/>
                </a:lnTo>
                <a:lnTo>
                  <a:pt x="4412131" y="3208537"/>
                </a:lnTo>
                <a:cubicBezTo>
                  <a:pt x="3730693" y="3501695"/>
                  <a:pt x="3132684" y="3951787"/>
                  <a:pt x="2663609" y="4513311"/>
                </a:cubicBezTo>
                <a:lnTo>
                  <a:pt x="2467198" y="4767925"/>
                </a:lnTo>
                <a:lnTo>
                  <a:pt x="2386012" y="4772024"/>
                </a:lnTo>
                <a:cubicBezTo>
                  <a:pt x="1068254" y="4772024"/>
                  <a:pt x="0" y="3703770"/>
                  <a:pt x="0" y="2386012"/>
                </a:cubicBezTo>
                <a:cubicBezTo>
                  <a:pt x="0" y="1068254"/>
                  <a:pt x="1068254" y="0"/>
                  <a:pt x="23860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67002" y="0"/>
            <a:ext cx="6807953" cy="6858000"/>
          </a:xfrm>
          <a:custGeom>
            <a:avLst/>
            <a:gdLst>
              <a:gd name="connsiteX0" fmla="*/ 3429000 w 6807953"/>
              <a:gd name="connsiteY0" fmla="*/ 0 h 6858000"/>
              <a:gd name="connsiteX1" fmla="*/ 6703839 w 6807953"/>
              <a:gd name="connsiteY1" fmla="*/ 2409321 h 6858000"/>
              <a:gd name="connsiteX2" fmla="*/ 6712298 w 6807953"/>
              <a:gd name="connsiteY2" fmla="*/ 2442219 h 6858000"/>
              <a:gd name="connsiteX3" fmla="*/ 6671729 w 6807953"/>
              <a:gd name="connsiteY3" fmla="*/ 2464240 h 6858000"/>
              <a:gd name="connsiteX4" fmla="*/ 6285361 w 6807953"/>
              <a:gd name="connsiteY4" fmla="*/ 3190910 h 6858000"/>
              <a:gd name="connsiteX5" fmla="*/ 6671729 w 6807953"/>
              <a:gd name="connsiteY5" fmla="*/ 3917581 h 6858000"/>
              <a:gd name="connsiteX6" fmla="*/ 6807953 w 6807953"/>
              <a:gd name="connsiteY6" fmla="*/ 3991521 h 6858000"/>
              <a:gd name="connsiteX7" fmla="*/ 6788335 w 6807953"/>
              <a:gd name="connsiteY7" fmla="*/ 4120063 h 6858000"/>
              <a:gd name="connsiteX8" fmla="*/ 3429000 w 6807953"/>
              <a:gd name="connsiteY8" fmla="*/ 6858000 h 6858000"/>
              <a:gd name="connsiteX9" fmla="*/ 0 w 6807953"/>
              <a:gd name="connsiteY9" fmla="*/ 3429000 h 6858000"/>
              <a:gd name="connsiteX10" fmla="*/ 3429000 w 6807953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7953" h="6858000">
                <a:moveTo>
                  <a:pt x="3429000" y="0"/>
                </a:moveTo>
                <a:cubicBezTo>
                  <a:pt x="4967700" y="0"/>
                  <a:pt x="6269688" y="1013483"/>
                  <a:pt x="6703839" y="2409321"/>
                </a:cubicBezTo>
                <a:lnTo>
                  <a:pt x="6712298" y="2442219"/>
                </a:lnTo>
                <a:lnTo>
                  <a:pt x="6671729" y="2464240"/>
                </a:lnTo>
                <a:cubicBezTo>
                  <a:pt x="6438622" y="2621723"/>
                  <a:pt x="6285361" y="2888419"/>
                  <a:pt x="6285361" y="3190910"/>
                </a:cubicBezTo>
                <a:cubicBezTo>
                  <a:pt x="6285361" y="3493401"/>
                  <a:pt x="6438622" y="3760097"/>
                  <a:pt x="6671729" y="3917581"/>
                </a:cubicBezTo>
                <a:lnTo>
                  <a:pt x="6807953" y="3991521"/>
                </a:lnTo>
                <a:lnTo>
                  <a:pt x="6788335" y="4120063"/>
                </a:lnTo>
                <a:cubicBezTo>
                  <a:pt x="6468593" y="5682600"/>
                  <a:pt x="5086061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58626" y="1053193"/>
            <a:ext cx="4751614" cy="4751614"/>
          </a:xfrm>
          <a:custGeom>
            <a:avLst/>
            <a:gdLst>
              <a:gd name="connsiteX0" fmla="*/ 2375807 w 4751614"/>
              <a:gd name="connsiteY0" fmla="*/ 0 h 4751614"/>
              <a:gd name="connsiteX1" fmla="*/ 4751614 w 4751614"/>
              <a:gd name="connsiteY1" fmla="*/ 2375807 h 4751614"/>
              <a:gd name="connsiteX2" fmla="*/ 2375807 w 4751614"/>
              <a:gd name="connsiteY2" fmla="*/ 4751614 h 4751614"/>
              <a:gd name="connsiteX3" fmla="*/ 0 w 4751614"/>
              <a:gd name="connsiteY3" fmla="*/ 2375807 h 4751614"/>
              <a:gd name="connsiteX4" fmla="*/ 2375807 w 4751614"/>
              <a:gd name="connsiteY4" fmla="*/ 0 h 47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14" h="4751614">
                <a:moveTo>
                  <a:pt x="2375807" y="0"/>
                </a:moveTo>
                <a:cubicBezTo>
                  <a:pt x="3687929" y="0"/>
                  <a:pt x="4751614" y="1063685"/>
                  <a:pt x="4751614" y="2375807"/>
                </a:cubicBezTo>
                <a:cubicBezTo>
                  <a:pt x="4751614" y="3687929"/>
                  <a:pt x="3687929" y="4751614"/>
                  <a:pt x="2375807" y="4751614"/>
                </a:cubicBezTo>
                <a:cubicBezTo>
                  <a:pt x="1063685" y="4751614"/>
                  <a:pt x="0" y="3687929"/>
                  <a:pt x="0" y="2375807"/>
                </a:cubicBezTo>
                <a:cubicBezTo>
                  <a:pt x="0" y="1063685"/>
                  <a:pt x="1063685" y="0"/>
                  <a:pt x="237580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7500" y="1600200"/>
            <a:ext cx="11264800" cy="4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317500" y="6430433"/>
            <a:ext cx="3136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430433"/>
            <a:ext cx="3860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737600" y="6430433"/>
            <a:ext cx="2844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81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24C7-EF30-45D3-B99D-8F2409E42B7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634-3CC9-4CCA-A080-DF66BE79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5" r:id="rId4"/>
    <p:sldLayoutId id="2147483649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740" y="1979474"/>
            <a:ext cx="111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Analyzing change in assessed risk across package releases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24742" y="5630564"/>
            <a:ext cx="290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Meeting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EST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400" b="1" spc="3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Aug, 2024 </a:t>
            </a:r>
            <a:endParaRPr 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03F53-921F-1893-C8E9-C12DD2ABD24C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7F2EA-74C4-8A9D-C423-5F2482BC4F54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1354033"/>
            <a:ext cx="7333200" cy="56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31789">
              <a:lnSpc>
                <a:spcPct val="150000"/>
              </a:lnSpc>
              <a:spcBef>
                <a:spcPts val="373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Consortium Community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Grants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Sponsorships Over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USD $1.4 Million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Organize large scale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projects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b="1" dirty="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Validation Hub</a:t>
            </a:r>
            <a:endParaRPr sz="2000" b="1" dirty="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R-Ladies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Submissions Working Group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Co-host multidisciplinary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forums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Stanford Data Institute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key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events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!, New York R, R/Medicine, R/Pharma, more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User Groups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170" indent="0">
              <a:lnSpc>
                <a:spcPct val="100000"/>
              </a:lnSpc>
              <a:spcBef>
                <a:spcPts val="373"/>
              </a:spcBef>
              <a:buNone/>
            </a:pPr>
            <a:endParaRPr sz="2667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188" y="3096354"/>
            <a:ext cx="1524785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95" y="3311397"/>
            <a:ext cx="1106011" cy="113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514" y="5520597"/>
            <a:ext cx="2295252" cy="86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485" y="4543447"/>
            <a:ext cx="2611305" cy="66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7">
            <a:alphaModFix/>
          </a:blip>
          <a:srcRect l="13987" t="9429" r="13727" b="8717"/>
          <a:stretch/>
        </p:blipFill>
        <p:spPr>
          <a:xfrm>
            <a:off x="10237297" y="2146982"/>
            <a:ext cx="976737" cy="11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29000" y="228433"/>
            <a:ext cx="9208400" cy="89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2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Consortium Pragmatic Support with Global Reach</a:t>
            </a:r>
            <a:endParaRPr sz="2533" b="1" dirty="0">
              <a:solidFill>
                <a:schemeClr val="tx2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4001" y="2423595"/>
            <a:ext cx="1737171" cy="79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6000" y="1354034"/>
            <a:ext cx="2611301" cy="72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67368" y="6033368"/>
            <a:ext cx="824633" cy="82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l="1896" t="10779" r="2820" b="8834"/>
          <a:stretch/>
        </p:blipFill>
        <p:spPr>
          <a:xfrm>
            <a:off x="345767" y="1974833"/>
            <a:ext cx="4468400" cy="371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the R Consortium!</a:t>
            </a:r>
            <a:b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 Validation Hub is a Working Group under the R Consortium </a:t>
            </a:r>
            <a:endParaRPr sz="1600" b="1" i="1" dirty="0">
              <a:solidFill>
                <a:schemeClr val="tx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814233" y="1349833"/>
            <a:ext cx="6837600" cy="49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74121">
              <a:lnSpc>
                <a:spcPct val="150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the R ecosystem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ensure the future of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Collaborate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your peers across industry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leadership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Community</a:t>
            </a:r>
            <a:endParaRPr sz="2667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 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investment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open source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>
              <a:buNone/>
            </a:pPr>
            <a:endParaRPr sz="22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buNone/>
            </a:pPr>
            <a:r>
              <a:rPr lang="en-US" sz="1467"/>
              <a:t> </a:t>
            </a:r>
            <a:endParaRPr sz="1467"/>
          </a:p>
          <a:p>
            <a:pPr marL="0" indent="0">
              <a:buNone/>
            </a:pPr>
            <a:endParaRPr sz="1467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7" y="0"/>
            <a:ext cx="1846000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20133" y="71900"/>
            <a:ext cx="118404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4267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Membership</a:t>
            </a:r>
            <a:endParaRPr sz="4267" b="1" dirty="0">
              <a:solidFill>
                <a:schemeClr val="tx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37933" y="1030100"/>
            <a:ext cx="115328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133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see R as the future of statistical analysis because of its flexibility and the strong active community behind it.”</a:t>
            </a:r>
            <a:r>
              <a:rPr lang="en-US" sz="2133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33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Alun Bedding, Director of Biostatistics at Genentech</a:t>
            </a:r>
            <a:endParaRPr sz="21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533"/>
              </a:spcBef>
            </a:pPr>
            <a:endParaRPr sz="1467" b="1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4" y="2219067"/>
            <a:ext cx="251438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610" y="2219067"/>
            <a:ext cx="251439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514" y="3722980"/>
            <a:ext cx="1282337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712" y="4618169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8563" y="4331038"/>
            <a:ext cx="1902827" cy="56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221" y="5323771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9164" y="5491056"/>
            <a:ext cx="1902827" cy="44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431" y="4618180"/>
            <a:ext cx="3146143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7721" y="2417718"/>
            <a:ext cx="2768259" cy="7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75976" y="3299804"/>
            <a:ext cx="2393408" cy="8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9479" y="3634603"/>
            <a:ext cx="1902819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44100" y="3594395"/>
            <a:ext cx="2098273" cy="8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20496" y="5401021"/>
            <a:ext cx="1282337" cy="91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60285" y="5099814"/>
            <a:ext cx="2506851" cy="6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7933" y="3811361"/>
            <a:ext cx="1902827" cy="60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95236" y="2493158"/>
            <a:ext cx="2312465" cy="60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002963" y="5159579"/>
            <a:ext cx="2157328" cy="111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38424" y="5601753"/>
            <a:ext cx="1902827" cy="67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01359" y="4212596"/>
            <a:ext cx="2595640" cy="11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376200" y="6053500"/>
            <a:ext cx="8158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381356" y="3429000"/>
            <a:ext cx="4810645" cy="3429000"/>
          </a:xfrm>
          <a:custGeom>
            <a:avLst/>
            <a:gdLst>
              <a:gd name="connsiteX0" fmla="*/ 4515677 w 4810645"/>
              <a:gd name="connsiteY0" fmla="*/ 0 h 3429000"/>
              <a:gd name="connsiteX1" fmla="*/ 4756927 w 4810645"/>
              <a:gd name="connsiteY1" fmla="*/ 6100 h 3429000"/>
              <a:gd name="connsiteX2" fmla="*/ 4810645 w 4810645"/>
              <a:gd name="connsiteY2" fmla="*/ 10185 h 3429000"/>
              <a:gd name="connsiteX3" fmla="*/ 4810645 w 4810645"/>
              <a:gd name="connsiteY3" fmla="*/ 1476155 h 3429000"/>
              <a:gd name="connsiteX4" fmla="*/ 4515677 w 4810645"/>
              <a:gd name="connsiteY4" fmla="*/ 1461260 h 3429000"/>
              <a:gd name="connsiteX5" fmla="*/ 1678287 w 4810645"/>
              <a:gd name="connsiteY5" fmla="*/ 3150004 h 3429000"/>
              <a:gd name="connsiteX6" fmla="*/ 1543887 w 4810645"/>
              <a:gd name="connsiteY6" fmla="*/ 3429000 h 3429000"/>
              <a:gd name="connsiteX7" fmla="*/ 0 w 4810645"/>
              <a:gd name="connsiteY7" fmla="*/ 3429000 h 3429000"/>
              <a:gd name="connsiteX8" fmla="*/ 38332 w 4810645"/>
              <a:gd name="connsiteY8" fmla="*/ 3294013 h 3429000"/>
              <a:gd name="connsiteX9" fmla="*/ 4515677 w 4810645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0645" h="3429000">
                <a:moveTo>
                  <a:pt x="4515677" y="0"/>
                </a:moveTo>
                <a:cubicBezTo>
                  <a:pt x="4596589" y="0"/>
                  <a:pt x="4677022" y="2050"/>
                  <a:pt x="4756927" y="6100"/>
                </a:cubicBezTo>
                <a:lnTo>
                  <a:pt x="4810645" y="10185"/>
                </a:lnTo>
                <a:lnTo>
                  <a:pt x="4810645" y="1476155"/>
                </a:lnTo>
                <a:lnTo>
                  <a:pt x="4515677" y="1461260"/>
                </a:lnTo>
                <a:cubicBezTo>
                  <a:pt x="3290454" y="1461260"/>
                  <a:pt x="2224720" y="2144112"/>
                  <a:pt x="1678287" y="3150004"/>
                </a:cubicBezTo>
                <a:lnTo>
                  <a:pt x="1543887" y="3429000"/>
                </a:lnTo>
                <a:lnTo>
                  <a:pt x="0" y="3429000"/>
                </a:lnTo>
                <a:lnTo>
                  <a:pt x="38332" y="3294013"/>
                </a:lnTo>
                <a:cubicBezTo>
                  <a:pt x="631901" y="1385629"/>
                  <a:pt x="2411973" y="0"/>
                  <a:pt x="4515677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389" y="1766631"/>
            <a:ext cx="4097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our audience (poll)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96F7-86FA-F042-ACD9-D5A34649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3317" y="211824"/>
            <a:ext cx="914400" cy="850900"/>
          </a:xfrm>
          <a:prstGeom prst="rect">
            <a:avLst/>
          </a:prstGeom>
        </p:spPr>
      </p:pic>
      <p:pic>
        <p:nvPicPr>
          <p:cNvPr id="3" name="Picture Placeholder 7" descr="Cartoon checklist and pencil">
            <a:extLst>
              <a:ext uri="{FF2B5EF4-FFF2-40B4-BE49-F238E27FC236}">
                <a16:creationId xmlns:a16="http://schemas.microsoft.com/office/drawing/2014/main" id="{97E466D4-2618-E53B-13EA-854D6098A6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r="12481"/>
          <a:stretch/>
        </p:blipFill>
        <p:spPr>
          <a:xfrm>
            <a:off x="4899171" y="-215469"/>
            <a:ext cx="5849632" cy="58496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7868-1427-3975-B69E-AC68F22E6847}"/>
              </a:ext>
            </a:extLst>
          </p:cNvPr>
          <p:cNvSpPr txBox="1"/>
          <p:nvPr/>
        </p:nvSpPr>
        <p:spPr>
          <a:xfrm>
            <a:off x="469479" y="3200400"/>
            <a:ext cx="4097597" cy="253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time of day would be the best for you for future community meetings?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Pros/cons of noon meetings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Ease of validation at your current company (streamlined/tedious)?</a:t>
            </a:r>
          </a:p>
        </p:txBody>
      </p:sp>
    </p:spTree>
    <p:extLst>
      <p:ext uri="{BB962C8B-B14F-4D97-AF65-F5344CB8AC3E}">
        <p14:creationId xmlns:p14="http://schemas.microsoft.com/office/powerpoint/2010/main" val="389139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4977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today’s community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389800" y="3319586"/>
            <a:ext cx="5249758" cy="299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Brid Roberts (Novartis)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your company follow a different process when up-versioning?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they implemented any aspects of R  Validation Hub’s {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riskmetric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or {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riskassessment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within your company's validation processes?</a:t>
            </a:r>
          </a:p>
        </p:txBody>
      </p:sp>
      <p:pic>
        <p:nvPicPr>
          <p:cNvPr id="4" name="Picture Placeholder 3" descr="Empty speech bubbles">
            <a:extLst>
              <a:ext uri="{FF2B5EF4-FFF2-40B4-BE49-F238E27FC236}">
                <a16:creationId xmlns:a16="http://schemas.microsoft.com/office/drawing/2014/main" id="{618E0A2E-ADDD-A13E-629A-A677AC26B7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158626" y="1053193"/>
            <a:ext cx="4751614" cy="4751614"/>
          </a:xfrm>
        </p:spPr>
      </p:pic>
    </p:spTree>
    <p:extLst>
      <p:ext uri="{BB962C8B-B14F-4D97-AF65-F5344CB8AC3E}">
        <p14:creationId xmlns:p14="http://schemas.microsoft.com/office/powerpoint/2010/main" val="37107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7105" y="2786165"/>
            <a:ext cx="66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joining! 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DB5F"/>
      </a:accent1>
      <a:accent2>
        <a:srgbClr val="FFB554"/>
      </a:accent2>
      <a:accent3>
        <a:srgbClr val="FE5E51"/>
      </a:accent3>
      <a:accent4>
        <a:srgbClr val="9E3D64"/>
      </a:accent4>
      <a:accent5>
        <a:srgbClr val="36ABB5"/>
      </a:accent5>
      <a:accent6>
        <a:srgbClr val="7578E5"/>
      </a:accent6>
      <a:hlink>
        <a:srgbClr val="0563C1"/>
      </a:hlink>
      <a:folHlink>
        <a:srgbClr val="954F72"/>
      </a:folHlink>
    </a:clrScheme>
    <a:fontScheme name="Custom 1">
      <a:majorFont>
        <a:latin typeface="Muli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408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Helvetica Neue</vt:lpstr>
      <vt:lpstr>Helvetica Neue Light</vt:lpstr>
      <vt:lpstr>Muli</vt:lpstr>
      <vt:lpstr>Aptos</vt:lpstr>
      <vt:lpstr>Arial</vt:lpstr>
      <vt:lpstr>Calibri</vt:lpstr>
      <vt:lpstr>Lato</vt:lpstr>
      <vt:lpstr>Roboto</vt:lpstr>
      <vt:lpstr>Office Theme</vt:lpstr>
      <vt:lpstr>PowerPoint Presentation</vt:lpstr>
      <vt:lpstr>R Consortium Pragmatic Support with Global Reach</vt:lpstr>
      <vt:lpstr>Join the R Consortium! The R Validation Hub is a Working Group under the R Consortium </vt:lpstr>
      <vt:lpstr>Our Membership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Antal Martinecz</cp:lastModifiedBy>
  <cp:revision>54</cp:revision>
  <dcterms:created xsi:type="dcterms:W3CDTF">2019-12-25T08:43:37Z</dcterms:created>
  <dcterms:modified xsi:type="dcterms:W3CDTF">2024-08-14T18:34:51Z</dcterms:modified>
</cp:coreProperties>
</file>