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 r:id="rId5"/>
    <p:sldId id="337" r:id="rId6"/>
    <p:sldId id="335" r:id="rId7"/>
    <p:sldId id="311" r:id="rId8"/>
    <p:sldId id="334" r:id="rId9"/>
    <p:sldId id="313" r:id="rId10"/>
    <p:sldId id="332" r:id="rId11"/>
    <p:sldId id="329" r:id="rId12"/>
    <p:sldId id="320" r:id="rId13"/>
    <p:sldId id="301" r:id="rId14"/>
    <p:sldId id="32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92" userDrawn="1">
          <p15:clr>
            <a:srgbClr val="A4A3A4"/>
          </p15:clr>
        </p15:guide>
        <p15:guide id="2" pos="7650" userDrawn="1">
          <p15:clr>
            <a:srgbClr val="A4A3A4"/>
          </p15:clr>
        </p15:guide>
        <p15:guide id="3" pos="52" userDrawn="1">
          <p15:clr>
            <a:srgbClr val="A4A3A4"/>
          </p15:clr>
        </p15:guide>
        <p15:guide id="4" orient="horz" pos="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973B3"/>
    <a:srgbClr val="F6DB5F"/>
    <a:srgbClr val="68B8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26" autoAdjust="0"/>
    <p:restoredTop sz="74218" autoAdjust="0"/>
  </p:normalViewPr>
  <p:slideViewPr>
    <p:cSldViewPr snapToGrid="0" showGuides="1">
      <p:cViewPr varScale="1">
        <p:scale>
          <a:sx n="58" d="100"/>
          <a:sy n="58" d="100"/>
        </p:scale>
        <p:origin x="90" y="606"/>
      </p:cViewPr>
      <p:guideLst>
        <p:guide orient="horz" pos="4292"/>
        <p:guide pos="7650"/>
        <p:guide pos="52"/>
        <p:guide orient="horz" pos="28"/>
      </p:guideLst>
    </p:cSldViewPr>
  </p:slideViewPr>
  <p:outlineViewPr>
    <p:cViewPr>
      <p:scale>
        <a:sx n="33" d="100"/>
        <a:sy n="33" d="100"/>
      </p:scale>
      <p:origin x="0" y="-10397"/>
    </p:cViewPr>
  </p:outlineViewPr>
  <p:notesTextViewPr>
    <p:cViewPr>
      <p:scale>
        <a:sx n="1" d="1"/>
        <a:sy n="1" d="1"/>
      </p:scale>
      <p:origin x="0" y="0"/>
    </p:cViewPr>
  </p:notesTextViewPr>
  <p:notesViewPr>
    <p:cSldViewPr snapToGrid="0" showGuides="1">
      <p:cViewPr varScale="1">
        <p:scale>
          <a:sx n="53" d="100"/>
          <a:sy n="53" d="100"/>
        </p:scale>
        <p:origin x="1986"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A65384-27EF-46D0-AE10-28C571E91D7D}" type="datetimeFigureOut">
              <a:rPr lang="en-US" smtClean="0"/>
              <a:t>20-Oct-21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2197B5E-031D-4DF2-9FEC-E3EDE3E04402}" type="slidenum">
              <a:rPr lang="en-US" smtClean="0"/>
              <a:t>‹#›</a:t>
            </a:fld>
            <a:endParaRPr lang="en-US"/>
          </a:p>
        </p:txBody>
      </p:sp>
    </p:spTree>
    <p:extLst>
      <p:ext uri="{BB962C8B-B14F-4D97-AF65-F5344CB8AC3E}">
        <p14:creationId xmlns:p14="http://schemas.microsoft.com/office/powerpoint/2010/main" val="25568265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2700E4-B394-47C6-95C3-C45B6ACA1F62}" type="datetimeFigureOut">
              <a:rPr lang="en-GB" smtClean="0"/>
              <a:t>20/10/2021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499EF1-4685-46D6-BCB1-7B46ADA387FA}" type="slidenum">
              <a:rPr lang="en-GB" smtClean="0"/>
              <a:t>‹#›</a:t>
            </a:fld>
            <a:endParaRPr lang="en-GB"/>
          </a:p>
        </p:txBody>
      </p:sp>
    </p:spTree>
    <p:extLst>
      <p:ext uri="{BB962C8B-B14F-4D97-AF65-F5344CB8AC3E}">
        <p14:creationId xmlns:p14="http://schemas.microsoft.com/office/powerpoint/2010/main" val="2882823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psi.aims.r.validation@gmail.com"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lists.r-consortium.org/g/RConsortium-Validation-Hub/"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esources.rstudio.com/assets/img/validation-tidy.pdf"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www.r-project.org/doc/R-FDA.pdf"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555555"/>
                </a:solidFill>
                <a:effectLst/>
                <a:latin typeface="Roboto" panose="02000000000000000000" pitchFamily="2" charset="0"/>
              </a:rPr>
              <a:t>The main challenge of using R in late-phase trials is ensuring validation documentation. In June 2018, the R-Consortium awarded funding to create an online repository for R package validation in accordance with regulatory standards.</a:t>
            </a:r>
          </a:p>
          <a:p>
            <a:pPr algn="l"/>
            <a:r>
              <a:rPr lang="en-US" b="0" i="0" dirty="0">
                <a:solidFill>
                  <a:srgbClr val="555555"/>
                </a:solidFill>
                <a:effectLst/>
                <a:latin typeface="Roboto" panose="02000000000000000000" pitchFamily="2" charset="0"/>
              </a:rPr>
              <a:t>We focus on designing a framework that assesses the quality of an R package.</a:t>
            </a:r>
          </a:p>
          <a:p>
            <a:endParaRPr lang="en-US" b="0" i="0" dirty="0">
              <a:solidFill>
                <a:srgbClr val="555555"/>
              </a:solidFill>
              <a:effectLst/>
              <a:latin typeface="Roboto" panose="02000000000000000000" pitchFamily="2" charset="0"/>
            </a:endParaRPr>
          </a:p>
          <a:p>
            <a:r>
              <a:rPr lang="en-US" b="0" i="0" dirty="0">
                <a:solidFill>
                  <a:srgbClr val="555555"/>
                </a:solidFill>
                <a:effectLst/>
                <a:latin typeface="Roboto" panose="02000000000000000000" pitchFamily="2" charset="0"/>
              </a:rPr>
              <a:t>The </a:t>
            </a:r>
            <a:r>
              <a:rPr lang="en-US" b="0" i="1" dirty="0">
                <a:solidFill>
                  <a:srgbClr val="555555"/>
                </a:solidFill>
                <a:effectLst/>
                <a:latin typeface="Roboto" panose="02000000000000000000" pitchFamily="2" charset="0"/>
              </a:rPr>
              <a:t>R Validation Hub</a:t>
            </a:r>
            <a:r>
              <a:rPr lang="en-US" b="0" i="0" dirty="0">
                <a:solidFill>
                  <a:srgbClr val="555555"/>
                </a:solidFill>
                <a:effectLst/>
                <a:latin typeface="Roboto" panose="02000000000000000000" pitchFamily="2" charset="0"/>
              </a:rPr>
              <a:t> comprises of participants from across the pharmaceutical industry. Participants contribute to the effort through our regular group meetings, as well as the various workstreams that make up the project. If you are interested in getting involved please contact </a:t>
            </a:r>
            <a:r>
              <a:rPr lang="en-US" b="0" i="0" u="none" strike="noStrike" dirty="0">
                <a:solidFill>
                  <a:srgbClr val="467FBF"/>
                </a:solidFill>
                <a:effectLst/>
                <a:latin typeface="Roboto" panose="02000000000000000000" pitchFamily="2" charset="0"/>
                <a:hlinkClick r:id="rId3"/>
              </a:rPr>
              <a:t>psi.aims.r.validation@gmail.com</a:t>
            </a:r>
            <a:r>
              <a:rPr lang="en-US" b="0" i="0" dirty="0">
                <a:solidFill>
                  <a:srgbClr val="555555"/>
                </a:solidFill>
                <a:effectLst/>
                <a:latin typeface="Roboto" panose="02000000000000000000" pitchFamily="2" charset="0"/>
              </a:rPr>
              <a:t>. Else you can sign up to our mailing list </a:t>
            </a:r>
            <a:r>
              <a:rPr lang="en-US" b="0" i="0" u="none" strike="noStrike" dirty="0">
                <a:solidFill>
                  <a:srgbClr val="467FBF"/>
                </a:solidFill>
                <a:effectLst/>
                <a:latin typeface="Roboto" panose="02000000000000000000" pitchFamily="2" charset="0"/>
                <a:hlinkClick r:id="rId4"/>
              </a:rPr>
              <a:t>here</a:t>
            </a:r>
            <a:r>
              <a:rPr lang="en-US" b="0" i="0" dirty="0">
                <a:solidFill>
                  <a:srgbClr val="555555"/>
                </a:solidFill>
                <a:effectLst/>
                <a:latin typeface="Roboto" panose="02000000000000000000" pitchFamily="2" charset="0"/>
              </a:rPr>
              <a:t>.</a:t>
            </a:r>
            <a:endParaRPr lang="en-GB" dirty="0"/>
          </a:p>
        </p:txBody>
      </p:sp>
      <p:sp>
        <p:nvSpPr>
          <p:cNvPr id="4" name="Slide Number Placeholder 3"/>
          <p:cNvSpPr>
            <a:spLocks noGrp="1"/>
          </p:cNvSpPr>
          <p:nvPr>
            <p:ph type="sldNum" sz="quarter" idx="5"/>
          </p:nvPr>
        </p:nvSpPr>
        <p:spPr/>
        <p:txBody>
          <a:bodyPr/>
          <a:lstStyle/>
          <a:p>
            <a:fld id="{28499EF1-4685-46D6-BCB1-7B46ADA387FA}" type="slidenum">
              <a:rPr lang="en-GB" smtClean="0"/>
              <a:t>2</a:t>
            </a:fld>
            <a:endParaRPr lang="en-GB"/>
          </a:p>
        </p:txBody>
      </p:sp>
    </p:spTree>
    <p:extLst>
      <p:ext uri="{BB962C8B-B14F-4D97-AF65-F5344CB8AC3E}">
        <p14:creationId xmlns:p14="http://schemas.microsoft.com/office/powerpoint/2010/main" val="2736567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ICH: “… **should be reliable**, and documentation of **appropriate software testing procedures** should be available”</a:t>
            </a:r>
          </a:p>
          <a:p>
            <a:r>
              <a:rPr lang="en-GB" dirty="0"/>
              <a:t>‘Validation’ isn’t actually mentioned.</a:t>
            </a:r>
          </a:p>
          <a:p>
            <a:endParaRPr lang="en-GB" dirty="0"/>
          </a:p>
        </p:txBody>
      </p:sp>
      <p:sp>
        <p:nvSpPr>
          <p:cNvPr id="4" name="Slide Number Placeholder 3"/>
          <p:cNvSpPr>
            <a:spLocks noGrp="1"/>
          </p:cNvSpPr>
          <p:nvPr>
            <p:ph type="sldNum" sz="quarter" idx="5"/>
          </p:nvPr>
        </p:nvSpPr>
        <p:spPr/>
        <p:txBody>
          <a:bodyPr/>
          <a:lstStyle/>
          <a:p>
            <a:fld id="{28499EF1-4685-46D6-BCB1-7B46ADA387FA}" type="slidenum">
              <a:rPr lang="en-GB" smtClean="0"/>
              <a:t>4</a:t>
            </a:fld>
            <a:endParaRPr lang="en-GB"/>
          </a:p>
        </p:txBody>
      </p:sp>
    </p:spTree>
    <p:extLst>
      <p:ext uri="{BB962C8B-B14F-4D97-AF65-F5344CB8AC3E}">
        <p14:creationId xmlns:p14="http://schemas.microsoft.com/office/powerpoint/2010/main" val="2550637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Intuition only gets us so far.  Difficult to explain to an auditor.</a:t>
            </a:r>
          </a:p>
          <a:p>
            <a:endParaRPr lang="en-GB" dirty="0"/>
          </a:p>
          <a:p>
            <a:r>
              <a:rPr lang="en-GB" dirty="0"/>
              <a:t>Community Exposure and SDLC are measurable.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software owner develops it using best practice, e.g. 2015 the R consortium published </a:t>
            </a:r>
            <a:r>
              <a:rPr lang="en-GB" sz="1200" dirty="0">
                <a:hlinkClick r:id="rId3"/>
              </a:rPr>
              <a:t>Regulatory Compliance and Validation Issues</a:t>
            </a:r>
            <a:r>
              <a:rPr lang="en-GB" sz="1200" dirty="0"/>
              <a:t> for </a:t>
            </a:r>
            <a:r>
              <a:rPr lang="en-GB" dirty="0"/>
              <a:t>base R and recommended packages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r>
              <a:rPr lang="en-GB" sz="1200" dirty="0">
                <a:hlinkClick r:id="rId4"/>
              </a:rPr>
              <a:t>- R: Regulatory Compliance and Validation Issues A Guidance Document for the Use of R in Regulated Clinical Trial Environments</a:t>
            </a:r>
            <a:r>
              <a:rPr lang="en-GB" sz="1200" dirty="0"/>
              <a:t> </a:t>
            </a:r>
          </a:p>
          <a:p>
            <a:r>
              <a:rPr lang="en-GB" sz="1200" dirty="0">
                <a:hlinkClick r:id="rId3"/>
              </a:rPr>
              <a:t>- </a:t>
            </a:r>
            <a:r>
              <a:rPr lang="en-GB" sz="1200" dirty="0" err="1">
                <a:hlinkClick r:id="rId3"/>
              </a:rPr>
              <a:t>tidyverse</a:t>
            </a:r>
            <a:r>
              <a:rPr lang="en-GB" sz="1200" dirty="0">
                <a:hlinkClick r:id="rId3"/>
              </a:rPr>
              <a:t>, </a:t>
            </a:r>
            <a:r>
              <a:rPr lang="en-GB" sz="1200" dirty="0" err="1">
                <a:hlinkClick r:id="rId3"/>
              </a:rPr>
              <a:t>tidymodels</a:t>
            </a:r>
            <a:r>
              <a:rPr lang="en-GB" sz="1200" dirty="0">
                <a:hlinkClick r:id="rId3"/>
              </a:rPr>
              <a:t>, r-lib, and </a:t>
            </a:r>
            <a:r>
              <a:rPr lang="en-GB" sz="1200" dirty="0" err="1">
                <a:hlinkClick r:id="rId3"/>
              </a:rPr>
              <a:t>gt</a:t>
            </a:r>
            <a:r>
              <a:rPr lang="en-GB" sz="1200" dirty="0">
                <a:hlinkClick r:id="rId3"/>
              </a:rPr>
              <a:t> R packages: Regulatory Compliance and Validation Issues</a:t>
            </a:r>
            <a:r>
              <a:rPr lang="en-GB" sz="1200" dirty="0"/>
              <a:t> </a:t>
            </a:r>
          </a:p>
          <a:p>
            <a:endParaRPr lang="en-GB" dirty="0"/>
          </a:p>
        </p:txBody>
      </p:sp>
      <p:sp>
        <p:nvSpPr>
          <p:cNvPr id="4" name="Slide Number Placeholder 3"/>
          <p:cNvSpPr>
            <a:spLocks noGrp="1"/>
          </p:cNvSpPr>
          <p:nvPr>
            <p:ph type="sldNum" sz="quarter" idx="5"/>
          </p:nvPr>
        </p:nvSpPr>
        <p:spPr/>
        <p:txBody>
          <a:bodyPr/>
          <a:lstStyle/>
          <a:p>
            <a:fld id="{28499EF1-4685-46D6-BCB1-7B46ADA387FA}" type="slidenum">
              <a:rPr lang="en-GB" smtClean="0"/>
              <a:t>6</a:t>
            </a:fld>
            <a:endParaRPr lang="en-GB"/>
          </a:p>
        </p:txBody>
      </p:sp>
    </p:spTree>
    <p:extLst>
      <p:ext uri="{BB962C8B-B14F-4D97-AF65-F5344CB8AC3E}">
        <p14:creationId xmlns:p14="http://schemas.microsoft.com/office/powerpoint/2010/main" val="3469613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analysis uses a number of packages, which come with a network of interconnected package dependencies </a:t>
            </a:r>
          </a:p>
          <a:p>
            <a:endParaRPr lang="en-US" dirty="0"/>
          </a:p>
          <a:p>
            <a:r>
              <a:rPr lang="en-GB" dirty="0"/>
              <a:t>We can’t avoid risk completely.  We must do our best to mitigate it.  Focus effort on the biggest risk areas.</a:t>
            </a:r>
          </a:p>
          <a:p>
            <a:endParaRPr lang="en-US" dirty="0"/>
          </a:p>
          <a:p>
            <a:endParaRPr lang="en-US" dirty="0"/>
          </a:p>
        </p:txBody>
      </p:sp>
      <p:sp>
        <p:nvSpPr>
          <p:cNvPr id="4" name="Slide Number Placeholder 3"/>
          <p:cNvSpPr>
            <a:spLocks noGrp="1"/>
          </p:cNvSpPr>
          <p:nvPr>
            <p:ph type="sldNum" sz="quarter" idx="5"/>
          </p:nvPr>
        </p:nvSpPr>
        <p:spPr/>
        <p:txBody>
          <a:bodyPr/>
          <a:lstStyle/>
          <a:p>
            <a:fld id="{28499EF1-4685-46D6-BCB1-7B46ADA387FA}" type="slidenum">
              <a:rPr lang="en-GB" smtClean="0"/>
              <a:t>8</a:t>
            </a:fld>
            <a:endParaRPr lang="en-GB"/>
          </a:p>
        </p:txBody>
      </p:sp>
    </p:spTree>
    <p:extLst>
      <p:ext uri="{BB962C8B-B14F-4D97-AF65-F5344CB8AC3E}">
        <p14:creationId xmlns:p14="http://schemas.microsoft.com/office/powerpoint/2010/main" val="3401299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1415844" y="1095452"/>
            <a:ext cx="4543424" cy="4543424"/>
          </a:xfrm>
          <a:custGeom>
            <a:avLst/>
            <a:gdLst>
              <a:gd name="connsiteX0" fmla="*/ 2271712 w 4543424"/>
              <a:gd name="connsiteY0" fmla="*/ 0 h 4543424"/>
              <a:gd name="connsiteX1" fmla="*/ 4543424 w 4543424"/>
              <a:gd name="connsiteY1" fmla="*/ 2271712 h 4543424"/>
              <a:gd name="connsiteX2" fmla="*/ 2271712 w 4543424"/>
              <a:gd name="connsiteY2" fmla="*/ 4543424 h 4543424"/>
              <a:gd name="connsiteX3" fmla="*/ 0 w 4543424"/>
              <a:gd name="connsiteY3" fmla="*/ 2271712 h 4543424"/>
              <a:gd name="connsiteX4" fmla="*/ 2271712 w 4543424"/>
              <a:gd name="connsiteY4" fmla="*/ 0 h 45434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43424" h="4543424">
                <a:moveTo>
                  <a:pt x="2271712" y="0"/>
                </a:moveTo>
                <a:cubicBezTo>
                  <a:pt x="3526344" y="0"/>
                  <a:pt x="4543424" y="1017080"/>
                  <a:pt x="4543424" y="2271712"/>
                </a:cubicBezTo>
                <a:cubicBezTo>
                  <a:pt x="4543424" y="3526344"/>
                  <a:pt x="3526344" y="4543424"/>
                  <a:pt x="2271712" y="4543424"/>
                </a:cubicBezTo>
                <a:cubicBezTo>
                  <a:pt x="1017080" y="4543424"/>
                  <a:pt x="0" y="3526344"/>
                  <a:pt x="0" y="2271712"/>
                </a:cubicBezTo>
                <a:cubicBezTo>
                  <a:pt x="0" y="1017080"/>
                  <a:pt x="1017080" y="0"/>
                  <a:pt x="2271712" y="0"/>
                </a:cubicBezTo>
                <a:close/>
              </a:path>
            </a:pathLst>
          </a:custGeom>
          <a:pattFill prst="pct20">
            <a:fgClr>
              <a:schemeClr val="accent1"/>
            </a:fgClr>
            <a:bgClr>
              <a:schemeClr val="bg1"/>
            </a:bgClr>
          </a:pattFill>
          <a:ln>
            <a:noFill/>
          </a:ln>
        </p:spPr>
        <p:txBody>
          <a:bodyPr wrap="square">
            <a:noAutofit/>
          </a:bodyPr>
          <a:lstStyle/>
          <a:p>
            <a:endParaRPr lang="en-US"/>
          </a:p>
        </p:txBody>
      </p:sp>
    </p:spTree>
    <p:extLst>
      <p:ext uri="{BB962C8B-B14F-4D97-AF65-F5344CB8AC3E}">
        <p14:creationId xmlns:p14="http://schemas.microsoft.com/office/powerpoint/2010/main" val="3430838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5633826" y="524260"/>
            <a:ext cx="4772024" cy="4772024"/>
          </a:xfrm>
          <a:custGeom>
            <a:avLst/>
            <a:gdLst>
              <a:gd name="connsiteX0" fmla="*/ 2386012 w 4772024"/>
              <a:gd name="connsiteY0" fmla="*/ 0 h 4772024"/>
              <a:gd name="connsiteX1" fmla="*/ 4772024 w 4772024"/>
              <a:gd name="connsiteY1" fmla="*/ 2386012 h 4772024"/>
              <a:gd name="connsiteX2" fmla="*/ 4664754 w 4772024"/>
              <a:gd name="connsiteY2" fmla="*/ 3095539 h 4772024"/>
              <a:gd name="connsiteX3" fmla="*/ 4657903 w 4772024"/>
              <a:gd name="connsiteY3" fmla="*/ 3114256 h 4772024"/>
              <a:gd name="connsiteX4" fmla="*/ 4412131 w 4772024"/>
              <a:gd name="connsiteY4" fmla="*/ 3208537 h 4772024"/>
              <a:gd name="connsiteX5" fmla="*/ 2663609 w 4772024"/>
              <a:gd name="connsiteY5" fmla="*/ 4513311 h 4772024"/>
              <a:gd name="connsiteX6" fmla="*/ 2467198 w 4772024"/>
              <a:gd name="connsiteY6" fmla="*/ 4767925 h 4772024"/>
              <a:gd name="connsiteX7" fmla="*/ 2386012 w 4772024"/>
              <a:gd name="connsiteY7" fmla="*/ 4772024 h 4772024"/>
              <a:gd name="connsiteX8" fmla="*/ 0 w 4772024"/>
              <a:gd name="connsiteY8" fmla="*/ 2386012 h 4772024"/>
              <a:gd name="connsiteX9" fmla="*/ 2386012 w 4772024"/>
              <a:gd name="connsiteY9" fmla="*/ 0 h 4772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72024" h="4772024">
                <a:moveTo>
                  <a:pt x="2386012" y="0"/>
                </a:moveTo>
                <a:cubicBezTo>
                  <a:pt x="3703770" y="0"/>
                  <a:pt x="4772024" y="1068254"/>
                  <a:pt x="4772024" y="2386012"/>
                </a:cubicBezTo>
                <a:cubicBezTo>
                  <a:pt x="4772024" y="2633092"/>
                  <a:pt x="4734468" y="2871400"/>
                  <a:pt x="4664754" y="3095539"/>
                </a:cubicBezTo>
                <a:lnTo>
                  <a:pt x="4657903" y="3114256"/>
                </a:lnTo>
                <a:lnTo>
                  <a:pt x="4412131" y="3208537"/>
                </a:lnTo>
                <a:cubicBezTo>
                  <a:pt x="3730693" y="3501695"/>
                  <a:pt x="3132684" y="3951787"/>
                  <a:pt x="2663609" y="4513311"/>
                </a:cubicBezTo>
                <a:lnTo>
                  <a:pt x="2467198" y="4767925"/>
                </a:lnTo>
                <a:lnTo>
                  <a:pt x="2386012" y="4772024"/>
                </a:lnTo>
                <a:cubicBezTo>
                  <a:pt x="1068254" y="4772024"/>
                  <a:pt x="0" y="3703770"/>
                  <a:pt x="0" y="2386012"/>
                </a:cubicBezTo>
                <a:cubicBezTo>
                  <a:pt x="0" y="1068254"/>
                  <a:pt x="1068254" y="0"/>
                  <a:pt x="2386012" y="0"/>
                </a:cubicBezTo>
                <a:close/>
              </a:path>
            </a:pathLst>
          </a:custGeom>
          <a:pattFill prst="pct20">
            <a:fgClr>
              <a:schemeClr val="accent1"/>
            </a:fgClr>
            <a:bgClr>
              <a:schemeClr val="bg1"/>
            </a:bgClr>
          </a:pattFill>
          <a:ln>
            <a:noFill/>
          </a:ln>
        </p:spPr>
        <p:txBody>
          <a:bodyPr wrap="square">
            <a:noAutofit/>
          </a:bodyPr>
          <a:lstStyle/>
          <a:p>
            <a:endParaRPr lang="en-US"/>
          </a:p>
        </p:txBody>
      </p:sp>
    </p:spTree>
    <p:extLst>
      <p:ext uri="{BB962C8B-B14F-4D97-AF65-F5344CB8AC3E}">
        <p14:creationId xmlns:p14="http://schemas.microsoft.com/office/powerpoint/2010/main" val="2523097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4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667002" y="0"/>
            <a:ext cx="6807953" cy="6858000"/>
          </a:xfrm>
          <a:custGeom>
            <a:avLst/>
            <a:gdLst>
              <a:gd name="connsiteX0" fmla="*/ 3429000 w 6807953"/>
              <a:gd name="connsiteY0" fmla="*/ 0 h 6858000"/>
              <a:gd name="connsiteX1" fmla="*/ 6703839 w 6807953"/>
              <a:gd name="connsiteY1" fmla="*/ 2409321 h 6858000"/>
              <a:gd name="connsiteX2" fmla="*/ 6712298 w 6807953"/>
              <a:gd name="connsiteY2" fmla="*/ 2442219 h 6858000"/>
              <a:gd name="connsiteX3" fmla="*/ 6671729 w 6807953"/>
              <a:gd name="connsiteY3" fmla="*/ 2464240 h 6858000"/>
              <a:gd name="connsiteX4" fmla="*/ 6285361 w 6807953"/>
              <a:gd name="connsiteY4" fmla="*/ 3190910 h 6858000"/>
              <a:gd name="connsiteX5" fmla="*/ 6671729 w 6807953"/>
              <a:gd name="connsiteY5" fmla="*/ 3917581 h 6858000"/>
              <a:gd name="connsiteX6" fmla="*/ 6807953 w 6807953"/>
              <a:gd name="connsiteY6" fmla="*/ 3991521 h 6858000"/>
              <a:gd name="connsiteX7" fmla="*/ 6788335 w 6807953"/>
              <a:gd name="connsiteY7" fmla="*/ 4120063 h 6858000"/>
              <a:gd name="connsiteX8" fmla="*/ 3429000 w 6807953"/>
              <a:gd name="connsiteY8" fmla="*/ 6858000 h 6858000"/>
              <a:gd name="connsiteX9" fmla="*/ 0 w 6807953"/>
              <a:gd name="connsiteY9" fmla="*/ 3429000 h 6858000"/>
              <a:gd name="connsiteX10" fmla="*/ 3429000 w 6807953"/>
              <a:gd name="connsiteY10"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807953" h="6858000">
                <a:moveTo>
                  <a:pt x="3429000" y="0"/>
                </a:moveTo>
                <a:cubicBezTo>
                  <a:pt x="4967700" y="0"/>
                  <a:pt x="6269688" y="1013483"/>
                  <a:pt x="6703839" y="2409321"/>
                </a:cubicBezTo>
                <a:lnTo>
                  <a:pt x="6712298" y="2442219"/>
                </a:lnTo>
                <a:lnTo>
                  <a:pt x="6671729" y="2464240"/>
                </a:lnTo>
                <a:cubicBezTo>
                  <a:pt x="6438622" y="2621723"/>
                  <a:pt x="6285361" y="2888419"/>
                  <a:pt x="6285361" y="3190910"/>
                </a:cubicBezTo>
                <a:cubicBezTo>
                  <a:pt x="6285361" y="3493401"/>
                  <a:pt x="6438622" y="3760097"/>
                  <a:pt x="6671729" y="3917581"/>
                </a:cubicBezTo>
                <a:lnTo>
                  <a:pt x="6807953" y="3991521"/>
                </a:lnTo>
                <a:lnTo>
                  <a:pt x="6788335" y="4120063"/>
                </a:lnTo>
                <a:cubicBezTo>
                  <a:pt x="6468593" y="5682600"/>
                  <a:pt x="5086061" y="6858000"/>
                  <a:pt x="3429000" y="6858000"/>
                </a:cubicBezTo>
                <a:cubicBezTo>
                  <a:pt x="1535216" y="6858000"/>
                  <a:pt x="0" y="5322784"/>
                  <a:pt x="0" y="3429000"/>
                </a:cubicBezTo>
                <a:cubicBezTo>
                  <a:pt x="0" y="1535216"/>
                  <a:pt x="1535216" y="0"/>
                  <a:pt x="3429000" y="0"/>
                </a:cubicBezTo>
                <a:close/>
              </a:path>
            </a:pathLst>
          </a:custGeom>
          <a:pattFill prst="pct20">
            <a:fgClr>
              <a:schemeClr val="accent1"/>
            </a:fgClr>
            <a:bgClr>
              <a:schemeClr val="bg1"/>
            </a:bgClr>
          </a:pattFill>
          <a:ln>
            <a:noFill/>
          </a:ln>
        </p:spPr>
        <p:txBody>
          <a:bodyPr wrap="square">
            <a:noAutofit/>
          </a:bodyPr>
          <a:lstStyle/>
          <a:p>
            <a:endParaRPr lang="en-US"/>
          </a:p>
        </p:txBody>
      </p:sp>
    </p:spTree>
    <p:extLst>
      <p:ext uri="{BB962C8B-B14F-4D97-AF65-F5344CB8AC3E}">
        <p14:creationId xmlns:p14="http://schemas.microsoft.com/office/powerpoint/2010/main" val="1682068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6_Title Slide">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7158626" y="1053193"/>
            <a:ext cx="4751614" cy="4751614"/>
          </a:xfrm>
          <a:custGeom>
            <a:avLst/>
            <a:gdLst>
              <a:gd name="connsiteX0" fmla="*/ 2375807 w 4751614"/>
              <a:gd name="connsiteY0" fmla="*/ 0 h 4751614"/>
              <a:gd name="connsiteX1" fmla="*/ 4751614 w 4751614"/>
              <a:gd name="connsiteY1" fmla="*/ 2375807 h 4751614"/>
              <a:gd name="connsiteX2" fmla="*/ 2375807 w 4751614"/>
              <a:gd name="connsiteY2" fmla="*/ 4751614 h 4751614"/>
              <a:gd name="connsiteX3" fmla="*/ 0 w 4751614"/>
              <a:gd name="connsiteY3" fmla="*/ 2375807 h 4751614"/>
              <a:gd name="connsiteX4" fmla="*/ 2375807 w 4751614"/>
              <a:gd name="connsiteY4" fmla="*/ 0 h 47516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51614" h="4751614">
                <a:moveTo>
                  <a:pt x="2375807" y="0"/>
                </a:moveTo>
                <a:cubicBezTo>
                  <a:pt x="3687929" y="0"/>
                  <a:pt x="4751614" y="1063685"/>
                  <a:pt x="4751614" y="2375807"/>
                </a:cubicBezTo>
                <a:cubicBezTo>
                  <a:pt x="4751614" y="3687929"/>
                  <a:pt x="3687929" y="4751614"/>
                  <a:pt x="2375807" y="4751614"/>
                </a:cubicBezTo>
                <a:cubicBezTo>
                  <a:pt x="1063685" y="4751614"/>
                  <a:pt x="0" y="3687929"/>
                  <a:pt x="0" y="2375807"/>
                </a:cubicBezTo>
                <a:cubicBezTo>
                  <a:pt x="0" y="1063685"/>
                  <a:pt x="1063685" y="0"/>
                  <a:pt x="2375807" y="0"/>
                </a:cubicBezTo>
                <a:close/>
              </a:path>
            </a:pathLst>
          </a:custGeom>
          <a:pattFill prst="pct20">
            <a:fgClr>
              <a:schemeClr val="accent1"/>
            </a:fgClr>
            <a:bgClr>
              <a:schemeClr val="bg1"/>
            </a:bgClr>
          </a:pattFill>
          <a:ln>
            <a:noFill/>
          </a:ln>
        </p:spPr>
        <p:txBody>
          <a:bodyPr wrap="square">
            <a:noAutofit/>
          </a:bodyPr>
          <a:lstStyle/>
          <a:p>
            <a:endParaRPr lang="en-US"/>
          </a:p>
        </p:txBody>
      </p:sp>
    </p:spTree>
    <p:extLst>
      <p:ext uri="{BB962C8B-B14F-4D97-AF65-F5344CB8AC3E}">
        <p14:creationId xmlns:p14="http://schemas.microsoft.com/office/powerpoint/2010/main" val="2814591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a:pattFill prst="pct20">
            <a:fgClr>
              <a:schemeClr val="accent1"/>
            </a:fgClr>
            <a:bgClr>
              <a:schemeClr val="bg1"/>
            </a:bgClr>
          </a:pattFill>
          <a:ln>
            <a:noFill/>
          </a:ln>
        </p:spPr>
        <p:txBody>
          <a:bodyPr wrap="square">
            <a:noAutofit/>
          </a:bodyPr>
          <a:lstStyle/>
          <a:p>
            <a:endParaRPr lang="en-US"/>
          </a:p>
        </p:txBody>
      </p:sp>
    </p:spTree>
    <p:extLst>
      <p:ext uri="{BB962C8B-B14F-4D97-AF65-F5344CB8AC3E}">
        <p14:creationId xmlns:p14="http://schemas.microsoft.com/office/powerpoint/2010/main" val="1894801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6" name="Content Placeholder 15"/>
          <p:cNvSpPr>
            <a:spLocks noGrp="1" noChangeAspect="1"/>
          </p:cNvSpPr>
          <p:nvPr>
            <p:ph sz="quarter" idx="12"/>
          </p:nvPr>
        </p:nvSpPr>
        <p:spPr>
          <a:xfrm>
            <a:off x="478870" y="1671739"/>
            <a:ext cx="11231033" cy="4093400"/>
          </a:xfrm>
          <a:prstGeom prst="rect">
            <a:avLst/>
          </a:prstGeom>
        </p:spPr>
        <p:txBody>
          <a:bodyPr lIns="0">
            <a:normAutofit/>
          </a:bodyPr>
          <a:lstStyle>
            <a:lvl1pPr>
              <a:defRPr sz="2000">
                <a:solidFill>
                  <a:schemeClr val="tx1"/>
                </a:solidFill>
              </a:defRPr>
            </a:lvl1pPr>
            <a:lvl2pPr>
              <a:defRPr sz="1800">
                <a:solidFill>
                  <a:schemeClr val="tx1"/>
                </a:solidFill>
              </a:defRPr>
            </a:lvl2pPr>
            <a:lvl3pPr>
              <a:defRPr sz="1600">
                <a:solidFill>
                  <a:schemeClr val="tx1"/>
                </a:solidFill>
              </a:defRPr>
            </a:lvl3pPr>
            <a:lvl4pPr>
              <a:defRPr sz="1400">
                <a:solidFill>
                  <a:schemeClr val="tx1"/>
                </a:solidFill>
              </a:defRPr>
            </a:lvl4pPr>
            <a:lvl5pPr>
              <a:defRPr sz="14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Text Placeholder 2"/>
          <p:cNvSpPr>
            <a:spLocks noGrp="1"/>
          </p:cNvSpPr>
          <p:nvPr>
            <p:ph type="body" sz="quarter" idx="14" hasCustomPrompt="1"/>
          </p:nvPr>
        </p:nvSpPr>
        <p:spPr>
          <a:xfrm>
            <a:off x="478869" y="1068042"/>
            <a:ext cx="10617966" cy="369332"/>
          </a:xfrm>
          <a:prstGeom prst="rect">
            <a:avLst/>
          </a:prstGeom>
        </p:spPr>
        <p:txBody>
          <a:bodyPr lIns="0" anchor="t" anchorCtr="0">
            <a:noAutofit/>
          </a:bodyPr>
          <a:lstStyle>
            <a:lvl1pPr marL="0" marR="0" indent="144000" algn="l" defTabSz="1219170" rtl="0" eaLnBrk="1" fontAlgn="auto" latinLnBrk="0" hangingPunct="1">
              <a:lnSpc>
                <a:spcPct val="100000"/>
              </a:lnSpc>
              <a:spcBef>
                <a:spcPts val="0"/>
              </a:spcBef>
              <a:spcAft>
                <a:spcPts val="0"/>
              </a:spcAft>
              <a:buClr>
                <a:schemeClr val="tx1"/>
              </a:buClr>
              <a:buSzTx/>
              <a:buFont typeface="Arial" pitchFamily="34" charset="0"/>
              <a:buNone/>
              <a:tabLst/>
              <a:defRPr sz="2133" i="0">
                <a:latin typeface="+mj-lt"/>
              </a:defRPr>
            </a:lvl1pPr>
            <a:lvl2pPr marL="361942" indent="0">
              <a:buNone/>
              <a:defRPr/>
            </a:lvl2pPr>
            <a:lvl3pPr marL="711182" indent="0">
              <a:buNone/>
              <a:defRPr/>
            </a:lvl3pPr>
            <a:lvl4pPr marL="1087939" indent="0">
              <a:buNone/>
              <a:defRPr/>
            </a:lvl4pPr>
            <a:lvl5pPr marL="1473163" indent="0">
              <a:buNone/>
              <a:defRPr/>
            </a:lvl5pPr>
          </a:lstStyle>
          <a:p>
            <a:pPr marL="0" marR="0" lvl="0" indent="0" algn="l" defTabSz="1219170" rtl="0" eaLnBrk="1" fontAlgn="auto" latinLnBrk="0" hangingPunct="1">
              <a:lnSpc>
                <a:spcPct val="100000"/>
              </a:lnSpc>
              <a:spcBef>
                <a:spcPts val="0"/>
              </a:spcBef>
              <a:spcAft>
                <a:spcPts val="0"/>
              </a:spcAft>
              <a:buClr>
                <a:schemeClr val="tx1"/>
              </a:buClr>
              <a:buSzTx/>
              <a:buFont typeface="Arial" pitchFamily="34" charset="0"/>
              <a:buNone/>
              <a:tabLst/>
              <a:defRPr/>
            </a:pPr>
            <a:r>
              <a:rPr lang="en-GB" dirty="0"/>
              <a:t>Supporting heading</a:t>
            </a:r>
            <a:r>
              <a:rPr lang="en-US" dirty="0"/>
              <a:t> here if required</a:t>
            </a:r>
          </a:p>
        </p:txBody>
      </p:sp>
      <p:sp>
        <p:nvSpPr>
          <p:cNvPr id="6" name="Text Placeholder 5"/>
          <p:cNvSpPr>
            <a:spLocks noGrp="1"/>
          </p:cNvSpPr>
          <p:nvPr>
            <p:ph type="body" sz="quarter" idx="18" hasCustomPrompt="1"/>
          </p:nvPr>
        </p:nvSpPr>
        <p:spPr>
          <a:xfrm>
            <a:off x="478869" y="5768600"/>
            <a:ext cx="11232000" cy="240130"/>
          </a:xfrm>
          <a:prstGeom prst="rect">
            <a:avLst/>
          </a:prstGeom>
        </p:spPr>
        <p:txBody>
          <a:bodyPr wrap="square" anchor="b" anchorCtr="0">
            <a:spAutoFit/>
          </a:bodyPr>
          <a:lstStyle>
            <a:lvl1pPr marL="0" indent="0">
              <a:buNone/>
              <a:defRPr sz="1067" baseline="0"/>
            </a:lvl1pPr>
            <a:lvl2pPr marL="357542" indent="0">
              <a:buNone/>
              <a:defRPr sz="1067"/>
            </a:lvl2pPr>
            <a:lvl3pPr marL="719982" indent="0">
              <a:buNone/>
              <a:defRPr sz="1067"/>
            </a:lvl3pPr>
            <a:lvl4pPr marL="1081424" indent="0">
              <a:buNone/>
              <a:defRPr sz="1067"/>
            </a:lvl4pPr>
            <a:lvl5pPr marL="1439964" indent="0">
              <a:buNone/>
              <a:defRPr sz="1067"/>
            </a:lvl5pPr>
          </a:lstStyle>
          <a:p>
            <a:pPr lvl="0"/>
            <a:r>
              <a:rPr lang="en-US" dirty="0"/>
              <a:t>Insert Source text here</a:t>
            </a:r>
          </a:p>
        </p:txBody>
      </p:sp>
      <p:sp>
        <p:nvSpPr>
          <p:cNvPr id="7" name="Date Placeholder 6"/>
          <p:cNvSpPr>
            <a:spLocks noGrp="1"/>
          </p:cNvSpPr>
          <p:nvPr>
            <p:ph type="dt" sz="half" idx="19"/>
          </p:nvPr>
        </p:nvSpPr>
        <p:spPr/>
        <p:txBody>
          <a:bodyPr/>
          <a:lstStyle/>
          <a:p>
            <a:pPr algn="ctr"/>
            <a:r>
              <a:rPr lang="en-US"/>
              <a:t>Insert your date / confidentiality text here</a:t>
            </a:r>
            <a:endParaRPr lang="en-GB" dirty="0"/>
          </a:p>
        </p:txBody>
      </p:sp>
      <p:sp>
        <p:nvSpPr>
          <p:cNvPr id="9" name="Footer Placeholder 8"/>
          <p:cNvSpPr>
            <a:spLocks noGrp="1"/>
          </p:cNvSpPr>
          <p:nvPr>
            <p:ph type="ftr" sz="quarter" idx="20"/>
          </p:nvPr>
        </p:nvSpPr>
        <p:spPr/>
        <p:txBody>
          <a:bodyPr/>
          <a:lstStyle>
            <a:lvl1pPr>
              <a:defRPr/>
            </a:lvl1pPr>
          </a:lstStyle>
          <a:p>
            <a:r>
              <a:rPr lang="en-GB"/>
              <a:t>16x9 core template</a:t>
            </a:r>
            <a:endParaRPr lang="en-GB" dirty="0"/>
          </a:p>
        </p:txBody>
      </p:sp>
      <p:sp>
        <p:nvSpPr>
          <p:cNvPr id="10" name="Slide Number Placeholder 9"/>
          <p:cNvSpPr>
            <a:spLocks noGrp="1"/>
          </p:cNvSpPr>
          <p:nvPr>
            <p:ph type="sldNum" sz="quarter" idx="21"/>
          </p:nvPr>
        </p:nvSpPr>
        <p:spPr/>
        <p:txBody>
          <a:bodyPr/>
          <a:lstStyle/>
          <a:p>
            <a:fld id="{9F9F533D-B52E-4A2F-BF72-0ADD2D94BD75}" type="slidenum">
              <a:rPr lang="en-GB" smtClean="0"/>
              <a:pPr/>
              <a:t>‹#›</a:t>
            </a:fld>
            <a:endParaRPr lang="en-GB"/>
          </a:p>
        </p:txBody>
      </p:sp>
      <p:sp>
        <p:nvSpPr>
          <p:cNvPr id="2" name="Title 1">
            <a:extLst>
              <a:ext uri="{FF2B5EF4-FFF2-40B4-BE49-F238E27FC236}">
                <a16:creationId xmlns:a16="http://schemas.microsoft.com/office/drawing/2014/main" id="{10D6C454-4CCE-4FD9-BAF0-119CA37149B5}"/>
              </a:ext>
            </a:extLst>
          </p:cNvPr>
          <p:cNvSpPr>
            <a:spLocks noGrp="1"/>
          </p:cNvSpPr>
          <p:nvPr>
            <p:ph type="title"/>
          </p:nvPr>
        </p:nvSpPr>
        <p:spPr>
          <a:xfrm>
            <a:off x="477904" y="255374"/>
            <a:ext cx="10875896" cy="809208"/>
          </a:xfrm>
        </p:spPr>
        <p:txBody>
          <a:bodyPr/>
          <a:lstStyle>
            <a:lvl1pPr>
              <a:defRPr/>
            </a:lvl1pPr>
          </a:lstStyle>
          <a:p>
            <a:r>
              <a:rPr lang="en-US" dirty="0"/>
              <a:t>Click to edit Master title style</a:t>
            </a:r>
            <a:endParaRPr lang="en-GB" dirty="0"/>
          </a:p>
        </p:txBody>
      </p:sp>
    </p:spTree>
    <p:extLst>
      <p:ext uri="{BB962C8B-B14F-4D97-AF65-F5344CB8AC3E}">
        <p14:creationId xmlns:p14="http://schemas.microsoft.com/office/powerpoint/2010/main" val="4178373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2344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 </a:t>
            </a:r>
            <a:r>
              <a:rPr lang="en-US" dirty="0" err="1"/>
              <a:t>dsfdsfgsdffds</a:t>
            </a:r>
            <a:r>
              <a:rPr lang="en-US" dirty="0"/>
              <a:t> </a:t>
            </a:r>
            <a:r>
              <a:rPr lang="en-US" dirty="0" err="1"/>
              <a:t>fdasf</a:t>
            </a:r>
            <a:r>
              <a:rPr lang="en-US" dirty="0"/>
              <a:t> </a:t>
            </a:r>
            <a:r>
              <a:rPr lang="en-US" dirty="0" err="1"/>
              <a:t>dfdsa</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924C7-EF30-45D3-B99D-8F2409E42B72}" type="datetimeFigureOut">
              <a:rPr lang="en-US" smtClean="0"/>
              <a:t>20-Oct-21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9B5634-3CC9-4CCA-A080-DF66BE790E6A}" type="slidenum">
              <a:rPr lang="en-US" smtClean="0"/>
              <a:t>‹#›</a:t>
            </a:fld>
            <a:endParaRPr lang="en-US"/>
          </a:p>
        </p:txBody>
      </p:sp>
    </p:spTree>
    <p:extLst>
      <p:ext uri="{BB962C8B-B14F-4D97-AF65-F5344CB8AC3E}">
        <p14:creationId xmlns:p14="http://schemas.microsoft.com/office/powerpoint/2010/main" val="3757032807"/>
      </p:ext>
    </p:extLst>
  </p:cSld>
  <p:clrMap bg1="lt1" tx1="dk1" bg2="lt2" tx2="dk2" accent1="accent1" accent2="accent2" accent3="accent3" accent4="accent4" accent5="accent5" accent6="accent6" hlink="hlink" folHlink="folHlink"/>
  <p:sldLayoutIdLst>
    <p:sldLayoutId id="2147483650" r:id="rId1"/>
    <p:sldLayoutId id="2147483653" r:id="rId2"/>
    <p:sldLayoutId id="2147483663" r:id="rId3"/>
    <p:sldLayoutId id="2147483665" r:id="rId4"/>
    <p:sldLayoutId id="2147483649" r:id="rId5"/>
    <p:sldLayoutId id="2147483666" r:id="rId6"/>
    <p:sldLayoutId id="2147483668" r:id="rId7"/>
  </p:sldLayoutIdLst>
  <p:txStyles>
    <p:titleStyle>
      <a:lvl1pPr algn="l" defTabSz="914400" rtl="0" eaLnBrk="1" latinLnBrk="0" hangingPunct="1">
        <a:lnSpc>
          <a:spcPct val="90000"/>
        </a:lnSpc>
        <a:spcBef>
          <a:spcPct val="0"/>
        </a:spcBef>
        <a:buNone/>
        <a:defRPr sz="4400" kern="1200">
          <a:solidFill>
            <a:srgbClr val="3973B3"/>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8" Type="http://schemas.openxmlformats.org/officeDocument/2006/relationships/hyperlink" Target="https://www.fda.gov/media/75414/download" TargetMode="External"/><Relationship Id="rId3" Type="http://schemas.openxmlformats.org/officeDocument/2006/relationships/hyperlink" Target="https://www.r-project.org/doc/R-FDA.pdf" TargetMode="External"/><Relationship Id="rId7" Type="http://schemas.openxmlformats.org/officeDocument/2006/relationships/hyperlink" Target="https://www.accessdata.fda.gov/scripts/cdrh/cfdocs/cfcfr/CFRSearch.cfm?CFRPart=11&amp;showFR=1" TargetMode="External"/><Relationship Id="rId12" Type="http://schemas.openxmlformats.org/officeDocument/2006/relationships/hyperlink" Target="https://www.ema.europa.eu/en/human-regulatory/research-development/compliance/good-clinical-practice/qa-good-clinical-practice-gcp" TargetMode="External"/><Relationship Id="rId2" Type="http://schemas.openxmlformats.org/officeDocument/2006/relationships/hyperlink" Target="https://www.pharmar.org/" TargetMode="External"/><Relationship Id="rId1" Type="http://schemas.openxmlformats.org/officeDocument/2006/relationships/slideLayout" Target="../slideLayouts/slideLayout6.xml"/><Relationship Id="rId6" Type="http://schemas.openxmlformats.org/officeDocument/2006/relationships/hyperlink" Target="https://www.fda.gov/downloads/ForIndustry/DataStandards/StudyDataStandards/UCM587506.pdf" TargetMode="External"/><Relationship Id="rId11" Type="http://schemas.openxmlformats.org/officeDocument/2006/relationships/hyperlink" Target="https://www.ema.europa.eu/en/documents/regulatory-procedural-guideline/notice-sponsors-validation-qualification-computerised-systems-used-clinical-trials_en.pdf" TargetMode="External"/><Relationship Id="rId5" Type="http://schemas.openxmlformats.org/officeDocument/2006/relationships/hyperlink" Target="https://www.ema.europa.eu/en/ich-e9-statistical-principles-clinical-trials#current-version-section" TargetMode="External"/><Relationship Id="rId10" Type="http://schemas.openxmlformats.org/officeDocument/2006/relationships/hyperlink" Target="https://www.fda.gov/media/73141/download" TargetMode="External"/><Relationship Id="rId4" Type="http://schemas.openxmlformats.org/officeDocument/2006/relationships/hyperlink" Target="https://resources.rstudio.com/assets/img/validation-tidy.pdf" TargetMode="External"/><Relationship Id="rId9" Type="http://schemas.openxmlformats.org/officeDocument/2006/relationships/hyperlink" Target="https://www.fda.gov/inspections-compliance-enforcement-and-criminal-investigations/inspection-guides/glossary-computer-system-software-development-terminology-895"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pharmar.org/" TargetMode="External"/><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Box 3"/>
          <p:cNvSpPr txBox="1"/>
          <p:nvPr/>
        </p:nvSpPr>
        <p:spPr>
          <a:xfrm>
            <a:off x="2119745" y="1712860"/>
            <a:ext cx="7751512" cy="1569660"/>
          </a:xfrm>
          <a:prstGeom prst="rect">
            <a:avLst/>
          </a:prstGeom>
          <a:noFill/>
        </p:spPr>
        <p:txBody>
          <a:bodyPr wrap="square" rtlCol="0">
            <a:spAutoFit/>
          </a:bodyPr>
          <a:lstStyle/>
          <a:p>
            <a:r>
              <a:rPr lang="en-US" sz="3200" dirty="0"/>
              <a:t>A Risk-based approach for assessing R package accuracy within a validated infrastructure</a:t>
            </a:r>
            <a:endParaRPr lang="en-US" sz="6600" b="1" dirty="0">
              <a:solidFill>
                <a:schemeClr val="tx1">
                  <a:lumMod val="75000"/>
                  <a:lumOff val="25000"/>
                </a:schemeClr>
              </a:solidFill>
              <a:latin typeface="+mj-lt"/>
            </a:endParaRPr>
          </a:p>
        </p:txBody>
      </p:sp>
      <p:sp>
        <p:nvSpPr>
          <p:cNvPr id="23" name="Freeform 22"/>
          <p:cNvSpPr/>
          <p:nvPr/>
        </p:nvSpPr>
        <p:spPr>
          <a:xfrm>
            <a:off x="0" y="-362339"/>
            <a:ext cx="8449603" cy="7220339"/>
          </a:xfrm>
          <a:custGeom>
            <a:avLst/>
            <a:gdLst>
              <a:gd name="connsiteX0" fmla="*/ 0 w 7594705"/>
              <a:gd name="connsiteY0" fmla="*/ 0 h 6858000"/>
              <a:gd name="connsiteX1" fmla="*/ 13295 w 7594705"/>
              <a:gd name="connsiteY1" fmla="*/ 0 h 6858000"/>
              <a:gd name="connsiteX2" fmla="*/ 35767 w 7594705"/>
              <a:gd name="connsiteY2" fmla="*/ 65353 h 6858000"/>
              <a:gd name="connsiteX3" fmla="*/ 7249850 w 7594705"/>
              <a:gd name="connsiteY3" fmla="*/ 6841112 h 6858000"/>
              <a:gd name="connsiteX4" fmla="*/ 7594705 w 7594705"/>
              <a:gd name="connsiteY4" fmla="*/ 6854099 h 6858000"/>
              <a:gd name="connsiteX5" fmla="*/ 7594705 w 7594705"/>
              <a:gd name="connsiteY5" fmla="*/ 6858000 h 6858000"/>
              <a:gd name="connsiteX6" fmla="*/ 0 w 759470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94705" h="6858000">
                <a:moveTo>
                  <a:pt x="0" y="0"/>
                </a:moveTo>
                <a:lnTo>
                  <a:pt x="13295" y="0"/>
                </a:lnTo>
                <a:lnTo>
                  <a:pt x="35767" y="65353"/>
                </a:lnTo>
                <a:cubicBezTo>
                  <a:pt x="1444363" y="3927449"/>
                  <a:pt x="4130764" y="6605621"/>
                  <a:pt x="7249850" y="6841112"/>
                </a:cubicBezTo>
                <a:lnTo>
                  <a:pt x="7594705" y="6854099"/>
                </a:lnTo>
                <a:lnTo>
                  <a:pt x="7594705" y="6858000"/>
                </a:lnTo>
                <a:lnTo>
                  <a:pt x="0" y="6858000"/>
                </a:lnTo>
                <a:close/>
              </a:path>
            </a:pathLst>
          </a:custGeom>
          <a:noFill/>
          <a:ln w="50800">
            <a:solidFill>
              <a:srgbClr val="68B8E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0" y="0"/>
            <a:ext cx="7594705" cy="6858000"/>
          </a:xfrm>
          <a:custGeom>
            <a:avLst/>
            <a:gdLst>
              <a:gd name="connsiteX0" fmla="*/ 0 w 7594705"/>
              <a:gd name="connsiteY0" fmla="*/ 0 h 6858000"/>
              <a:gd name="connsiteX1" fmla="*/ 13295 w 7594705"/>
              <a:gd name="connsiteY1" fmla="*/ 0 h 6858000"/>
              <a:gd name="connsiteX2" fmla="*/ 35767 w 7594705"/>
              <a:gd name="connsiteY2" fmla="*/ 65353 h 6858000"/>
              <a:gd name="connsiteX3" fmla="*/ 7249850 w 7594705"/>
              <a:gd name="connsiteY3" fmla="*/ 6841112 h 6858000"/>
              <a:gd name="connsiteX4" fmla="*/ 7594705 w 7594705"/>
              <a:gd name="connsiteY4" fmla="*/ 6854099 h 6858000"/>
              <a:gd name="connsiteX5" fmla="*/ 7594705 w 7594705"/>
              <a:gd name="connsiteY5" fmla="*/ 6858000 h 6858000"/>
              <a:gd name="connsiteX6" fmla="*/ 0 w 759470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594705" h="6858000">
                <a:moveTo>
                  <a:pt x="0" y="0"/>
                </a:moveTo>
                <a:lnTo>
                  <a:pt x="13295" y="0"/>
                </a:lnTo>
                <a:lnTo>
                  <a:pt x="35767" y="65353"/>
                </a:lnTo>
                <a:cubicBezTo>
                  <a:pt x="1444363" y="3927449"/>
                  <a:pt x="4130764" y="6605621"/>
                  <a:pt x="7249850" y="6841112"/>
                </a:cubicBezTo>
                <a:lnTo>
                  <a:pt x="7594705" y="6854099"/>
                </a:lnTo>
                <a:lnTo>
                  <a:pt x="7594705" y="6858000"/>
                </a:lnTo>
                <a:lnTo>
                  <a:pt x="0" y="6858000"/>
                </a:lnTo>
                <a:close/>
              </a:path>
            </a:pathLst>
          </a:custGeom>
          <a:solidFill>
            <a:srgbClr val="3973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3470403" y="3834225"/>
            <a:ext cx="8449603" cy="923330"/>
          </a:xfrm>
          <a:prstGeom prst="rect">
            <a:avLst/>
          </a:prstGeom>
          <a:noFill/>
        </p:spPr>
        <p:txBody>
          <a:bodyPr wrap="square" rtlCol="0">
            <a:spAutoFit/>
          </a:bodyPr>
          <a:lstStyle/>
          <a:p>
            <a:pPr algn="ctr"/>
            <a:r>
              <a:rPr lang="en-US" dirty="0">
                <a:solidFill>
                  <a:schemeClr val="bg1">
                    <a:lumMod val="50000"/>
                  </a:schemeClr>
                </a:solidFill>
              </a:rPr>
              <a:t>Juliane Manitz, EMD Serono; Andy Nicholls, GSK; </a:t>
            </a:r>
            <a:r>
              <a:rPr lang="pt-BR" dirty="0">
                <a:solidFill>
                  <a:schemeClr val="bg1">
                    <a:lumMod val="50000"/>
                  </a:schemeClr>
                </a:solidFill>
              </a:rPr>
              <a:t>Paulo Bargo, Janssen R&amp;D; </a:t>
            </a:r>
            <a:r>
              <a:rPr lang="en-US" dirty="0">
                <a:solidFill>
                  <a:schemeClr val="bg1">
                    <a:lumMod val="50000"/>
                  </a:schemeClr>
                </a:solidFill>
              </a:rPr>
              <a:t>Doug Kelkhoff, Roche; Yilong Zhang, Merck &amp; Co., Inc.; Lyn Taylor , </a:t>
            </a:r>
            <a:r>
              <a:rPr lang="en-US" dirty="0" err="1">
                <a:solidFill>
                  <a:schemeClr val="bg1">
                    <a:lumMod val="50000"/>
                  </a:schemeClr>
                </a:solidFill>
              </a:rPr>
              <a:t>Phastar</a:t>
            </a:r>
            <a:r>
              <a:rPr lang="en-US" dirty="0">
                <a:solidFill>
                  <a:schemeClr val="bg1">
                    <a:lumMod val="50000"/>
                  </a:schemeClr>
                </a:solidFill>
              </a:rPr>
              <a:t>; Joe Rickert, R Consortium; Marly </a:t>
            </a:r>
            <a:r>
              <a:rPr lang="en-US" dirty="0" err="1">
                <a:solidFill>
                  <a:schemeClr val="bg1">
                    <a:lumMod val="50000"/>
                  </a:schemeClr>
                </a:solidFill>
              </a:rPr>
              <a:t>Gotti</a:t>
            </a:r>
            <a:r>
              <a:rPr lang="en-US" dirty="0">
                <a:solidFill>
                  <a:schemeClr val="bg1">
                    <a:lumMod val="50000"/>
                  </a:schemeClr>
                </a:solidFill>
              </a:rPr>
              <a:t>, Biogen; Keaven M Andersen, Merck &amp; Co. Inc.</a:t>
            </a:r>
            <a:endParaRPr lang="en-US" spc="300" dirty="0">
              <a:solidFill>
                <a:schemeClr val="bg1">
                  <a:lumMod val="50000"/>
                </a:schemeClr>
              </a:solidFill>
            </a:endParaRPr>
          </a:p>
        </p:txBody>
      </p:sp>
      <p:pic>
        <p:nvPicPr>
          <p:cNvPr id="7" name="Picture 6" descr="Icon&#10;&#10;Description automatically generated">
            <a:extLst>
              <a:ext uri="{FF2B5EF4-FFF2-40B4-BE49-F238E27FC236}">
                <a16:creationId xmlns:a16="http://schemas.microsoft.com/office/drawing/2014/main" id="{5F859183-37A4-45EE-998E-78C2D6093A0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5664" y="197708"/>
            <a:ext cx="1832416" cy="1712860"/>
          </a:xfrm>
          <a:prstGeom prst="rect">
            <a:avLst/>
          </a:prstGeom>
        </p:spPr>
      </p:pic>
    </p:spTree>
    <p:extLst>
      <p:ext uri="{BB962C8B-B14F-4D97-AF65-F5344CB8AC3E}">
        <p14:creationId xmlns:p14="http://schemas.microsoft.com/office/powerpoint/2010/main" val="8744635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F7AA2-76C6-4AA7-B4AB-CD9CD16AC898}"/>
              </a:ext>
            </a:extLst>
          </p:cNvPr>
          <p:cNvSpPr>
            <a:spLocks noGrp="1"/>
          </p:cNvSpPr>
          <p:nvPr>
            <p:ph type="title"/>
          </p:nvPr>
        </p:nvSpPr>
        <p:spPr>
          <a:xfrm>
            <a:off x="478870" y="418972"/>
            <a:ext cx="10616760" cy="597787"/>
          </a:xfrm>
        </p:spPr>
        <p:txBody>
          <a:bodyPr>
            <a:normAutofit fontScale="90000"/>
          </a:bodyPr>
          <a:lstStyle/>
          <a:p>
            <a:r>
              <a:rPr lang="en-GB" dirty="0"/>
              <a:t>Further Reading</a:t>
            </a:r>
          </a:p>
        </p:txBody>
      </p:sp>
      <p:sp>
        <p:nvSpPr>
          <p:cNvPr id="3" name="Content Placeholder 2">
            <a:extLst>
              <a:ext uri="{FF2B5EF4-FFF2-40B4-BE49-F238E27FC236}">
                <a16:creationId xmlns:a16="http://schemas.microsoft.com/office/drawing/2014/main" id="{A4867EE1-F97B-46D4-9E94-C034AB04CDCA}"/>
              </a:ext>
            </a:extLst>
          </p:cNvPr>
          <p:cNvSpPr>
            <a:spLocks noGrp="1"/>
          </p:cNvSpPr>
          <p:nvPr>
            <p:ph sz="quarter" idx="12"/>
          </p:nvPr>
        </p:nvSpPr>
        <p:spPr>
          <a:xfrm>
            <a:off x="478870" y="1671738"/>
            <a:ext cx="11231033" cy="4767290"/>
          </a:xfrm>
        </p:spPr>
        <p:txBody>
          <a:bodyPr>
            <a:normAutofit/>
          </a:bodyPr>
          <a:lstStyle/>
          <a:p>
            <a:r>
              <a:rPr lang="en-GB" sz="1700" b="1" dirty="0"/>
              <a:t>R</a:t>
            </a:r>
          </a:p>
          <a:p>
            <a:pPr lvl="1"/>
            <a:r>
              <a:rPr lang="en-GB" sz="1500" dirty="0">
                <a:hlinkClick r:id="rId2"/>
              </a:rPr>
              <a:t>R Validation Hub</a:t>
            </a:r>
            <a:endParaRPr lang="en-GB" sz="1500" dirty="0"/>
          </a:p>
          <a:p>
            <a:pPr lvl="1"/>
            <a:r>
              <a:rPr lang="en-GB" sz="1500" dirty="0">
                <a:hlinkClick r:id="rId3"/>
              </a:rPr>
              <a:t>R: Regulatory Compliance and Validation Issues A Guidance Document for the Use of R in Regulated Clinical Trial Environments</a:t>
            </a:r>
            <a:r>
              <a:rPr lang="en-GB" sz="1500" dirty="0"/>
              <a:t> </a:t>
            </a:r>
          </a:p>
          <a:p>
            <a:pPr lvl="1"/>
            <a:r>
              <a:rPr lang="en-GB" sz="1500" dirty="0" err="1">
                <a:hlinkClick r:id="rId4"/>
              </a:rPr>
              <a:t>tidyverse</a:t>
            </a:r>
            <a:r>
              <a:rPr lang="en-GB" sz="1500" dirty="0">
                <a:hlinkClick r:id="rId4"/>
              </a:rPr>
              <a:t>, </a:t>
            </a:r>
            <a:r>
              <a:rPr lang="en-GB" sz="1500" dirty="0" err="1">
                <a:hlinkClick r:id="rId4"/>
              </a:rPr>
              <a:t>tidymodels</a:t>
            </a:r>
            <a:r>
              <a:rPr lang="en-GB" sz="1500" dirty="0">
                <a:hlinkClick r:id="rId4"/>
              </a:rPr>
              <a:t>, r-lib, and </a:t>
            </a:r>
            <a:r>
              <a:rPr lang="en-GB" sz="1500" dirty="0" err="1">
                <a:hlinkClick r:id="rId4"/>
              </a:rPr>
              <a:t>gt</a:t>
            </a:r>
            <a:r>
              <a:rPr lang="en-GB" sz="1500" dirty="0">
                <a:hlinkClick r:id="rId4"/>
              </a:rPr>
              <a:t> R packages: Regulatory Compliance and Validation Issues</a:t>
            </a:r>
            <a:r>
              <a:rPr lang="en-GB" sz="1500" dirty="0"/>
              <a:t> </a:t>
            </a:r>
          </a:p>
          <a:p>
            <a:r>
              <a:rPr lang="en-GB" sz="1700" b="1" dirty="0"/>
              <a:t>ICH</a:t>
            </a:r>
            <a:endParaRPr lang="en-GB" sz="1700" dirty="0"/>
          </a:p>
          <a:p>
            <a:pPr lvl="1"/>
            <a:r>
              <a:rPr lang="en-GB" sz="1500" dirty="0">
                <a:hlinkClick r:id="rId5"/>
              </a:rPr>
              <a:t>E9</a:t>
            </a:r>
            <a:endParaRPr lang="en-GB" sz="1500" dirty="0"/>
          </a:p>
          <a:p>
            <a:r>
              <a:rPr lang="en-GB" sz="1700" b="1" dirty="0"/>
              <a:t>FDA</a:t>
            </a:r>
            <a:endParaRPr lang="en-GB" sz="1700" dirty="0"/>
          </a:p>
          <a:p>
            <a:pPr lvl="1"/>
            <a:r>
              <a:rPr lang="en-GB" sz="1500" dirty="0">
                <a:hlinkClick r:id="rId6"/>
              </a:rPr>
              <a:t>FDA Statistical Software Clarifying Statement</a:t>
            </a:r>
            <a:endParaRPr lang="en-GB" sz="1500" dirty="0"/>
          </a:p>
          <a:p>
            <a:pPr lvl="1"/>
            <a:r>
              <a:rPr lang="en-GB" sz="1500" dirty="0">
                <a:hlinkClick r:id="rId7"/>
              </a:rPr>
              <a:t>21 CFR Part 11</a:t>
            </a:r>
            <a:endParaRPr lang="en-GB" sz="1500" dirty="0"/>
          </a:p>
          <a:p>
            <a:pPr lvl="1"/>
            <a:r>
              <a:rPr lang="en-GB" sz="1500" dirty="0">
                <a:hlinkClick r:id="rId8"/>
              </a:rPr>
              <a:t>Guidance for Industry Part 11, Electronic Records; Electronic Signatures — Scope and Application</a:t>
            </a:r>
            <a:endParaRPr lang="en-GB" sz="1500" dirty="0"/>
          </a:p>
          <a:p>
            <a:pPr lvl="1"/>
            <a:r>
              <a:rPr lang="en-GB" sz="1500" dirty="0">
                <a:hlinkClick r:id="rId9"/>
              </a:rPr>
              <a:t>Glossary of Computer System Software Development Terminology</a:t>
            </a:r>
            <a:endParaRPr lang="en-GB" sz="1500" dirty="0"/>
          </a:p>
          <a:p>
            <a:pPr lvl="1"/>
            <a:r>
              <a:rPr lang="en-GB" sz="1500" dirty="0">
                <a:hlinkClick r:id="rId10"/>
              </a:rPr>
              <a:t>General Principles of Software Validation; Final Guidance for Industry and FDA Staff</a:t>
            </a:r>
            <a:endParaRPr lang="en-GB" sz="1500" dirty="0"/>
          </a:p>
          <a:p>
            <a:r>
              <a:rPr lang="en-GB" sz="1700" b="1" dirty="0"/>
              <a:t>EMA</a:t>
            </a:r>
            <a:endParaRPr lang="en-GB" sz="1700" dirty="0"/>
          </a:p>
          <a:p>
            <a:pPr lvl="1"/>
            <a:r>
              <a:rPr lang="en-GB" sz="1500" dirty="0">
                <a:hlinkClick r:id="rId11"/>
              </a:rPr>
              <a:t>Notice to sponsors on validation and qualification of computerised systems used in clinical trials</a:t>
            </a:r>
            <a:endParaRPr lang="en-GB" sz="1500" dirty="0"/>
          </a:p>
          <a:p>
            <a:pPr lvl="1"/>
            <a:r>
              <a:rPr lang="en-GB" sz="1500" dirty="0">
                <a:hlinkClick r:id="rId12"/>
              </a:rPr>
              <a:t>Q&amp;A: Good clinical practice (GCP)</a:t>
            </a:r>
            <a:endParaRPr lang="en-GB" sz="1500" dirty="0"/>
          </a:p>
          <a:p>
            <a:endParaRPr lang="en-GB" dirty="0"/>
          </a:p>
        </p:txBody>
      </p:sp>
      <p:sp>
        <p:nvSpPr>
          <p:cNvPr id="4" name="Text Placeholder 3">
            <a:extLst>
              <a:ext uri="{FF2B5EF4-FFF2-40B4-BE49-F238E27FC236}">
                <a16:creationId xmlns:a16="http://schemas.microsoft.com/office/drawing/2014/main" id="{21158A0C-76EA-4C49-BAFE-8172EE7613BB}"/>
              </a:ext>
            </a:extLst>
          </p:cNvPr>
          <p:cNvSpPr>
            <a:spLocks noGrp="1"/>
          </p:cNvSpPr>
          <p:nvPr>
            <p:ph type="body" sz="quarter" idx="14"/>
          </p:nvPr>
        </p:nvSpPr>
        <p:spPr/>
        <p:txBody>
          <a:bodyPr/>
          <a:lstStyle/>
          <a:p>
            <a:endParaRPr lang="en-GB" dirty="0"/>
          </a:p>
        </p:txBody>
      </p:sp>
    </p:spTree>
    <p:extLst>
      <p:ext uri="{BB962C8B-B14F-4D97-AF65-F5344CB8AC3E}">
        <p14:creationId xmlns:p14="http://schemas.microsoft.com/office/powerpoint/2010/main" val="4087159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0A46BF6C-C162-4C5A-8E72-BD2CB8F41473}"/>
              </a:ext>
            </a:extLst>
          </p:cNvPr>
          <p:cNvSpPr>
            <a:spLocks noGrp="1"/>
          </p:cNvSpPr>
          <p:nvPr>
            <p:ph sz="quarter" idx="12"/>
          </p:nvPr>
        </p:nvSpPr>
        <p:spPr/>
        <p:txBody>
          <a:bodyPr/>
          <a:lstStyle/>
          <a:p>
            <a:endParaRPr lang="en-GB" dirty="0"/>
          </a:p>
        </p:txBody>
      </p:sp>
      <p:sp>
        <p:nvSpPr>
          <p:cNvPr id="11" name="Text Placeholder 10">
            <a:extLst>
              <a:ext uri="{FF2B5EF4-FFF2-40B4-BE49-F238E27FC236}">
                <a16:creationId xmlns:a16="http://schemas.microsoft.com/office/drawing/2014/main" id="{0894ACF3-D345-43B2-BDAF-46AB22F8868B}"/>
              </a:ext>
            </a:extLst>
          </p:cNvPr>
          <p:cNvSpPr>
            <a:spLocks noGrp="1"/>
          </p:cNvSpPr>
          <p:nvPr>
            <p:ph type="body" sz="quarter" idx="18"/>
          </p:nvPr>
        </p:nvSpPr>
        <p:spPr>
          <a:xfrm>
            <a:off x="478869" y="5768600"/>
            <a:ext cx="5221715" cy="240130"/>
          </a:xfrm>
        </p:spPr>
        <p:txBody>
          <a:bodyPr/>
          <a:lstStyle/>
          <a:p>
            <a:r>
              <a:rPr lang="en-GB" dirty="0"/>
              <a:t>https://www.r-project.org/doc/R-FDA.pdf</a:t>
            </a:r>
          </a:p>
        </p:txBody>
      </p:sp>
      <p:sp>
        <p:nvSpPr>
          <p:cNvPr id="5" name="Title 4">
            <a:extLst>
              <a:ext uri="{FF2B5EF4-FFF2-40B4-BE49-F238E27FC236}">
                <a16:creationId xmlns:a16="http://schemas.microsoft.com/office/drawing/2014/main" id="{AFC57265-928E-42E7-99C6-07D09EE0EE50}"/>
              </a:ext>
            </a:extLst>
          </p:cNvPr>
          <p:cNvSpPr>
            <a:spLocks noGrp="1"/>
          </p:cNvSpPr>
          <p:nvPr>
            <p:ph type="title"/>
          </p:nvPr>
        </p:nvSpPr>
        <p:spPr>
          <a:xfrm>
            <a:off x="478868" y="186337"/>
            <a:ext cx="11231033" cy="1311128"/>
          </a:xfrm>
        </p:spPr>
        <p:txBody>
          <a:bodyPr wrap="square">
            <a:spAutoFit/>
          </a:bodyPr>
          <a:lstStyle/>
          <a:p>
            <a:r>
              <a:rPr lang="en-GB" dirty="0"/>
              <a:t>I trust that the software owner develops it using best practice</a:t>
            </a:r>
          </a:p>
        </p:txBody>
      </p:sp>
      <p:pic>
        <p:nvPicPr>
          <p:cNvPr id="6" name="Picture 5">
            <a:extLst>
              <a:ext uri="{FF2B5EF4-FFF2-40B4-BE49-F238E27FC236}">
                <a16:creationId xmlns:a16="http://schemas.microsoft.com/office/drawing/2014/main" id="{92CE13CF-42FF-4986-B716-97F265CB8CB3}"/>
              </a:ext>
            </a:extLst>
          </p:cNvPr>
          <p:cNvPicPr>
            <a:picLocks noChangeAspect="1"/>
          </p:cNvPicPr>
          <p:nvPr/>
        </p:nvPicPr>
        <p:blipFill>
          <a:blip r:embed="rId2"/>
          <a:stretch>
            <a:fillRect/>
          </a:stretch>
        </p:blipFill>
        <p:spPr>
          <a:xfrm>
            <a:off x="601469" y="1789081"/>
            <a:ext cx="5099115" cy="3531426"/>
          </a:xfrm>
          <a:prstGeom prst="rect">
            <a:avLst/>
          </a:prstGeom>
          <a:effectLst>
            <a:outerShdw blurRad="50800" dist="38100" dir="5400000" algn="t" rotWithShape="0">
              <a:prstClr val="black">
                <a:alpha val="40000"/>
              </a:prstClr>
            </a:outerShdw>
          </a:effectLst>
        </p:spPr>
      </p:pic>
      <p:sp>
        <p:nvSpPr>
          <p:cNvPr id="12" name="Text Placeholder 10">
            <a:extLst>
              <a:ext uri="{FF2B5EF4-FFF2-40B4-BE49-F238E27FC236}">
                <a16:creationId xmlns:a16="http://schemas.microsoft.com/office/drawing/2014/main" id="{507F6E8D-B7AA-4C03-9098-77700A3A1E41}"/>
              </a:ext>
            </a:extLst>
          </p:cNvPr>
          <p:cNvSpPr txBox="1">
            <a:spLocks/>
          </p:cNvSpPr>
          <p:nvPr/>
        </p:nvSpPr>
        <p:spPr>
          <a:xfrm>
            <a:off x="6184189" y="5768600"/>
            <a:ext cx="5525712" cy="240130"/>
          </a:xfrm>
          <a:prstGeom prst="rect">
            <a:avLst/>
          </a:prstGeom>
        </p:spPr>
        <p:txBody>
          <a:bodyPr vert="horz" wrap="square" lIns="91440" tIns="45720" rIns="91440" bIns="45720" rtlCol="0" anchor="b" anchorCtr="0">
            <a:spAutoFit/>
          </a:bodyPr>
          <a:lstStyle>
            <a:lvl1pPr marL="0" indent="0" algn="l" defTabSz="914400" rtl="0" eaLnBrk="1" latinLnBrk="0" hangingPunct="1">
              <a:lnSpc>
                <a:spcPct val="90000"/>
              </a:lnSpc>
              <a:spcBef>
                <a:spcPts val="1000"/>
              </a:spcBef>
              <a:buFont typeface="Arial" panose="020B0604020202020204" pitchFamily="34" charset="0"/>
              <a:buNone/>
              <a:defRPr sz="1067" kern="1200" baseline="0">
                <a:solidFill>
                  <a:schemeClr val="tx1"/>
                </a:solidFill>
                <a:latin typeface="+mn-lt"/>
                <a:ea typeface="+mn-ea"/>
                <a:cs typeface="+mn-cs"/>
              </a:defRPr>
            </a:lvl1pPr>
            <a:lvl2pPr marL="357542" indent="0" algn="l" defTabSz="914400" rtl="0" eaLnBrk="1" latinLnBrk="0" hangingPunct="1">
              <a:lnSpc>
                <a:spcPct val="90000"/>
              </a:lnSpc>
              <a:spcBef>
                <a:spcPts val="500"/>
              </a:spcBef>
              <a:buFont typeface="Arial" panose="020B0604020202020204" pitchFamily="34" charset="0"/>
              <a:buNone/>
              <a:defRPr sz="1067" kern="1200">
                <a:solidFill>
                  <a:schemeClr val="tx1"/>
                </a:solidFill>
                <a:latin typeface="+mn-lt"/>
                <a:ea typeface="+mn-ea"/>
                <a:cs typeface="+mn-cs"/>
              </a:defRPr>
            </a:lvl2pPr>
            <a:lvl3pPr marL="719982" indent="0" algn="l" defTabSz="914400" rtl="0" eaLnBrk="1" latinLnBrk="0" hangingPunct="1">
              <a:lnSpc>
                <a:spcPct val="90000"/>
              </a:lnSpc>
              <a:spcBef>
                <a:spcPts val="500"/>
              </a:spcBef>
              <a:buFont typeface="Arial" panose="020B0604020202020204" pitchFamily="34" charset="0"/>
              <a:buNone/>
              <a:defRPr sz="1067" kern="1200">
                <a:solidFill>
                  <a:schemeClr val="tx1"/>
                </a:solidFill>
                <a:latin typeface="+mn-lt"/>
                <a:ea typeface="+mn-ea"/>
                <a:cs typeface="+mn-cs"/>
              </a:defRPr>
            </a:lvl3pPr>
            <a:lvl4pPr marL="1081424" indent="0" algn="l" defTabSz="914400" rtl="0" eaLnBrk="1" latinLnBrk="0" hangingPunct="1">
              <a:lnSpc>
                <a:spcPct val="90000"/>
              </a:lnSpc>
              <a:spcBef>
                <a:spcPts val="500"/>
              </a:spcBef>
              <a:buFont typeface="Arial" panose="020B0604020202020204" pitchFamily="34" charset="0"/>
              <a:buNone/>
              <a:defRPr sz="1067" kern="1200">
                <a:solidFill>
                  <a:schemeClr val="tx1"/>
                </a:solidFill>
                <a:latin typeface="+mn-lt"/>
                <a:ea typeface="+mn-ea"/>
                <a:cs typeface="+mn-cs"/>
              </a:defRPr>
            </a:lvl4pPr>
            <a:lvl5pPr marL="1439964" indent="0" algn="l" defTabSz="914400" rtl="0" eaLnBrk="1" latinLnBrk="0" hangingPunct="1">
              <a:lnSpc>
                <a:spcPct val="90000"/>
              </a:lnSpc>
              <a:spcBef>
                <a:spcPts val="500"/>
              </a:spcBef>
              <a:buFont typeface="Arial" panose="020B0604020202020204" pitchFamily="34" charset="0"/>
              <a:buNone/>
              <a:defRPr sz="10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https://resources.rstudio.com/assets/img/validation-tidy.pdf</a:t>
            </a:r>
          </a:p>
        </p:txBody>
      </p:sp>
      <p:pic>
        <p:nvPicPr>
          <p:cNvPr id="13" name="Picture 12">
            <a:extLst>
              <a:ext uri="{FF2B5EF4-FFF2-40B4-BE49-F238E27FC236}">
                <a16:creationId xmlns:a16="http://schemas.microsoft.com/office/drawing/2014/main" id="{B4222306-8308-40DC-9A87-88826F2392E0}"/>
              </a:ext>
            </a:extLst>
          </p:cNvPr>
          <p:cNvPicPr>
            <a:picLocks noChangeAspect="1"/>
          </p:cNvPicPr>
          <p:nvPr/>
        </p:nvPicPr>
        <p:blipFill>
          <a:blip r:embed="rId3"/>
          <a:stretch>
            <a:fillRect/>
          </a:stretch>
        </p:blipFill>
        <p:spPr>
          <a:xfrm>
            <a:off x="6184189" y="1795265"/>
            <a:ext cx="4864335" cy="3525242"/>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881672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E082165-5858-4379-B6BB-A7C50D22CCA0}"/>
              </a:ext>
            </a:extLst>
          </p:cNvPr>
          <p:cNvSpPr>
            <a:spLocks noGrp="1"/>
          </p:cNvSpPr>
          <p:nvPr>
            <p:ph type="body" sz="quarter" idx="14"/>
          </p:nvPr>
        </p:nvSpPr>
        <p:spPr>
          <a:xfrm>
            <a:off x="477664" y="1115186"/>
            <a:ext cx="10617966" cy="983245"/>
          </a:xfrm>
          <a:custGeom>
            <a:avLst/>
            <a:gdLst>
              <a:gd name="connsiteX0" fmla="*/ 0 w 10617966"/>
              <a:gd name="connsiteY0" fmla="*/ 0 h 983245"/>
              <a:gd name="connsiteX1" fmla="*/ 345084 w 10617966"/>
              <a:gd name="connsiteY1" fmla="*/ 0 h 983245"/>
              <a:gd name="connsiteX2" fmla="*/ 690168 w 10617966"/>
              <a:gd name="connsiteY2" fmla="*/ 0 h 983245"/>
              <a:gd name="connsiteX3" fmla="*/ 1035252 w 10617966"/>
              <a:gd name="connsiteY3" fmla="*/ 0 h 983245"/>
              <a:gd name="connsiteX4" fmla="*/ 1911234 w 10617966"/>
              <a:gd name="connsiteY4" fmla="*/ 0 h 983245"/>
              <a:gd name="connsiteX5" fmla="*/ 2574857 w 10617966"/>
              <a:gd name="connsiteY5" fmla="*/ 0 h 983245"/>
              <a:gd name="connsiteX6" fmla="*/ 2919941 w 10617966"/>
              <a:gd name="connsiteY6" fmla="*/ 0 h 983245"/>
              <a:gd name="connsiteX7" fmla="*/ 3583564 w 10617966"/>
              <a:gd name="connsiteY7" fmla="*/ 0 h 983245"/>
              <a:gd name="connsiteX8" fmla="*/ 4459546 w 10617966"/>
              <a:gd name="connsiteY8" fmla="*/ 0 h 983245"/>
              <a:gd name="connsiteX9" fmla="*/ 5016989 w 10617966"/>
              <a:gd name="connsiteY9" fmla="*/ 0 h 983245"/>
              <a:gd name="connsiteX10" fmla="*/ 5574432 w 10617966"/>
              <a:gd name="connsiteY10" fmla="*/ 0 h 983245"/>
              <a:gd name="connsiteX11" fmla="*/ 6238055 w 10617966"/>
              <a:gd name="connsiteY11" fmla="*/ 0 h 983245"/>
              <a:gd name="connsiteX12" fmla="*/ 7007858 w 10617966"/>
              <a:gd name="connsiteY12" fmla="*/ 0 h 983245"/>
              <a:gd name="connsiteX13" fmla="*/ 7777660 w 10617966"/>
              <a:gd name="connsiteY13" fmla="*/ 0 h 983245"/>
              <a:gd name="connsiteX14" fmla="*/ 8547463 w 10617966"/>
              <a:gd name="connsiteY14" fmla="*/ 0 h 983245"/>
              <a:gd name="connsiteX15" fmla="*/ 9423445 w 10617966"/>
              <a:gd name="connsiteY15" fmla="*/ 0 h 983245"/>
              <a:gd name="connsiteX16" fmla="*/ 10617966 w 10617966"/>
              <a:gd name="connsiteY16" fmla="*/ 0 h 983245"/>
              <a:gd name="connsiteX17" fmla="*/ 10617966 w 10617966"/>
              <a:gd name="connsiteY17" fmla="*/ 501455 h 983245"/>
              <a:gd name="connsiteX18" fmla="*/ 10617966 w 10617966"/>
              <a:gd name="connsiteY18" fmla="*/ 983245 h 983245"/>
              <a:gd name="connsiteX19" fmla="*/ 9741984 w 10617966"/>
              <a:gd name="connsiteY19" fmla="*/ 983245 h 983245"/>
              <a:gd name="connsiteX20" fmla="*/ 9078361 w 10617966"/>
              <a:gd name="connsiteY20" fmla="*/ 983245 h 983245"/>
              <a:gd name="connsiteX21" fmla="*/ 8520918 w 10617966"/>
              <a:gd name="connsiteY21" fmla="*/ 983245 h 983245"/>
              <a:gd name="connsiteX22" fmla="*/ 7963475 w 10617966"/>
              <a:gd name="connsiteY22" fmla="*/ 983245 h 983245"/>
              <a:gd name="connsiteX23" fmla="*/ 7406031 w 10617966"/>
              <a:gd name="connsiteY23" fmla="*/ 983245 h 983245"/>
              <a:gd name="connsiteX24" fmla="*/ 6848588 w 10617966"/>
              <a:gd name="connsiteY24" fmla="*/ 983245 h 983245"/>
              <a:gd name="connsiteX25" fmla="*/ 6078786 w 10617966"/>
              <a:gd name="connsiteY25" fmla="*/ 983245 h 983245"/>
              <a:gd name="connsiteX26" fmla="*/ 5415163 w 10617966"/>
              <a:gd name="connsiteY26" fmla="*/ 983245 h 983245"/>
              <a:gd name="connsiteX27" fmla="*/ 5070079 w 10617966"/>
              <a:gd name="connsiteY27" fmla="*/ 983245 h 983245"/>
              <a:gd name="connsiteX28" fmla="*/ 4512636 w 10617966"/>
              <a:gd name="connsiteY28" fmla="*/ 983245 h 983245"/>
              <a:gd name="connsiteX29" fmla="*/ 3742833 w 10617966"/>
              <a:gd name="connsiteY29" fmla="*/ 983245 h 983245"/>
              <a:gd name="connsiteX30" fmla="*/ 3291569 w 10617966"/>
              <a:gd name="connsiteY30" fmla="*/ 983245 h 983245"/>
              <a:gd name="connsiteX31" fmla="*/ 2415587 w 10617966"/>
              <a:gd name="connsiteY31" fmla="*/ 983245 h 983245"/>
              <a:gd name="connsiteX32" fmla="*/ 1539605 w 10617966"/>
              <a:gd name="connsiteY32" fmla="*/ 983245 h 983245"/>
              <a:gd name="connsiteX33" fmla="*/ 875982 w 10617966"/>
              <a:gd name="connsiteY33" fmla="*/ 983245 h 983245"/>
              <a:gd name="connsiteX34" fmla="*/ 0 w 10617966"/>
              <a:gd name="connsiteY34" fmla="*/ 983245 h 983245"/>
              <a:gd name="connsiteX35" fmla="*/ 0 w 10617966"/>
              <a:gd name="connsiteY35" fmla="*/ 491623 h 983245"/>
              <a:gd name="connsiteX36" fmla="*/ 0 w 10617966"/>
              <a:gd name="connsiteY36" fmla="*/ 0 h 983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0617966" h="983245" fill="none" extrusionOk="0">
                <a:moveTo>
                  <a:pt x="0" y="0"/>
                </a:moveTo>
                <a:cubicBezTo>
                  <a:pt x="91092" y="-16434"/>
                  <a:pt x="188635" y="3108"/>
                  <a:pt x="345084" y="0"/>
                </a:cubicBezTo>
                <a:cubicBezTo>
                  <a:pt x="501533" y="-3108"/>
                  <a:pt x="607714" y="13793"/>
                  <a:pt x="690168" y="0"/>
                </a:cubicBezTo>
                <a:cubicBezTo>
                  <a:pt x="772622" y="-13793"/>
                  <a:pt x="870704" y="5929"/>
                  <a:pt x="1035252" y="0"/>
                </a:cubicBezTo>
                <a:cubicBezTo>
                  <a:pt x="1199800" y="-5929"/>
                  <a:pt x="1489676" y="-39569"/>
                  <a:pt x="1911234" y="0"/>
                </a:cubicBezTo>
                <a:cubicBezTo>
                  <a:pt x="2332792" y="39569"/>
                  <a:pt x="2297458" y="-2581"/>
                  <a:pt x="2574857" y="0"/>
                </a:cubicBezTo>
                <a:cubicBezTo>
                  <a:pt x="2852256" y="2581"/>
                  <a:pt x="2813747" y="-6804"/>
                  <a:pt x="2919941" y="0"/>
                </a:cubicBezTo>
                <a:cubicBezTo>
                  <a:pt x="3026135" y="6804"/>
                  <a:pt x="3381546" y="-22467"/>
                  <a:pt x="3583564" y="0"/>
                </a:cubicBezTo>
                <a:cubicBezTo>
                  <a:pt x="3785582" y="22467"/>
                  <a:pt x="4251205" y="39332"/>
                  <a:pt x="4459546" y="0"/>
                </a:cubicBezTo>
                <a:cubicBezTo>
                  <a:pt x="4667887" y="-39332"/>
                  <a:pt x="4891078" y="-15790"/>
                  <a:pt x="5016989" y="0"/>
                </a:cubicBezTo>
                <a:cubicBezTo>
                  <a:pt x="5142900" y="15790"/>
                  <a:pt x="5303503" y="8106"/>
                  <a:pt x="5574432" y="0"/>
                </a:cubicBezTo>
                <a:cubicBezTo>
                  <a:pt x="5845361" y="-8106"/>
                  <a:pt x="6035792" y="-7388"/>
                  <a:pt x="6238055" y="0"/>
                </a:cubicBezTo>
                <a:cubicBezTo>
                  <a:pt x="6440318" y="7388"/>
                  <a:pt x="6679969" y="33906"/>
                  <a:pt x="7007858" y="0"/>
                </a:cubicBezTo>
                <a:cubicBezTo>
                  <a:pt x="7335747" y="-33906"/>
                  <a:pt x="7440065" y="-19480"/>
                  <a:pt x="7777660" y="0"/>
                </a:cubicBezTo>
                <a:cubicBezTo>
                  <a:pt x="8115255" y="19480"/>
                  <a:pt x="8163288" y="-11188"/>
                  <a:pt x="8547463" y="0"/>
                </a:cubicBezTo>
                <a:cubicBezTo>
                  <a:pt x="8931638" y="11188"/>
                  <a:pt x="9138785" y="18107"/>
                  <a:pt x="9423445" y="0"/>
                </a:cubicBezTo>
                <a:cubicBezTo>
                  <a:pt x="9708105" y="-18107"/>
                  <a:pt x="10143503" y="-6320"/>
                  <a:pt x="10617966" y="0"/>
                </a:cubicBezTo>
                <a:cubicBezTo>
                  <a:pt x="10629012" y="142756"/>
                  <a:pt x="10617377" y="393032"/>
                  <a:pt x="10617966" y="501455"/>
                </a:cubicBezTo>
                <a:cubicBezTo>
                  <a:pt x="10618555" y="609878"/>
                  <a:pt x="10602542" y="804409"/>
                  <a:pt x="10617966" y="983245"/>
                </a:cubicBezTo>
                <a:cubicBezTo>
                  <a:pt x="10400522" y="940287"/>
                  <a:pt x="10034667" y="970750"/>
                  <a:pt x="9741984" y="983245"/>
                </a:cubicBezTo>
                <a:cubicBezTo>
                  <a:pt x="9449301" y="995740"/>
                  <a:pt x="9215867" y="971867"/>
                  <a:pt x="9078361" y="983245"/>
                </a:cubicBezTo>
                <a:cubicBezTo>
                  <a:pt x="8940855" y="994623"/>
                  <a:pt x="8686068" y="995506"/>
                  <a:pt x="8520918" y="983245"/>
                </a:cubicBezTo>
                <a:cubicBezTo>
                  <a:pt x="8355768" y="970984"/>
                  <a:pt x="8153521" y="1000903"/>
                  <a:pt x="7963475" y="983245"/>
                </a:cubicBezTo>
                <a:cubicBezTo>
                  <a:pt x="7773429" y="965587"/>
                  <a:pt x="7666351" y="963939"/>
                  <a:pt x="7406031" y="983245"/>
                </a:cubicBezTo>
                <a:cubicBezTo>
                  <a:pt x="7145711" y="1002551"/>
                  <a:pt x="7043401" y="998305"/>
                  <a:pt x="6848588" y="983245"/>
                </a:cubicBezTo>
                <a:cubicBezTo>
                  <a:pt x="6653775" y="968185"/>
                  <a:pt x="6405107" y="993281"/>
                  <a:pt x="6078786" y="983245"/>
                </a:cubicBezTo>
                <a:cubicBezTo>
                  <a:pt x="5752465" y="973209"/>
                  <a:pt x="5648277" y="990266"/>
                  <a:pt x="5415163" y="983245"/>
                </a:cubicBezTo>
                <a:cubicBezTo>
                  <a:pt x="5182049" y="976224"/>
                  <a:pt x="5221581" y="997529"/>
                  <a:pt x="5070079" y="983245"/>
                </a:cubicBezTo>
                <a:cubicBezTo>
                  <a:pt x="4918577" y="968961"/>
                  <a:pt x="4788477" y="958048"/>
                  <a:pt x="4512636" y="983245"/>
                </a:cubicBezTo>
                <a:cubicBezTo>
                  <a:pt x="4236795" y="1008442"/>
                  <a:pt x="4026345" y="949605"/>
                  <a:pt x="3742833" y="983245"/>
                </a:cubicBezTo>
                <a:cubicBezTo>
                  <a:pt x="3459321" y="1016885"/>
                  <a:pt x="3425332" y="978674"/>
                  <a:pt x="3291569" y="983245"/>
                </a:cubicBezTo>
                <a:cubicBezTo>
                  <a:pt x="3157806" y="987816"/>
                  <a:pt x="2820249" y="980839"/>
                  <a:pt x="2415587" y="983245"/>
                </a:cubicBezTo>
                <a:cubicBezTo>
                  <a:pt x="2010925" y="985651"/>
                  <a:pt x="1927099" y="979327"/>
                  <a:pt x="1539605" y="983245"/>
                </a:cubicBezTo>
                <a:cubicBezTo>
                  <a:pt x="1152111" y="987163"/>
                  <a:pt x="1154108" y="1009423"/>
                  <a:pt x="875982" y="983245"/>
                </a:cubicBezTo>
                <a:cubicBezTo>
                  <a:pt x="597856" y="957067"/>
                  <a:pt x="396697" y="961449"/>
                  <a:pt x="0" y="983245"/>
                </a:cubicBezTo>
                <a:cubicBezTo>
                  <a:pt x="10909" y="738575"/>
                  <a:pt x="16123" y="707212"/>
                  <a:pt x="0" y="491623"/>
                </a:cubicBezTo>
                <a:cubicBezTo>
                  <a:pt x="-16123" y="276034"/>
                  <a:pt x="7658" y="120989"/>
                  <a:pt x="0" y="0"/>
                </a:cubicBezTo>
                <a:close/>
              </a:path>
              <a:path w="10617966" h="983245" stroke="0" extrusionOk="0">
                <a:moveTo>
                  <a:pt x="0" y="0"/>
                </a:moveTo>
                <a:cubicBezTo>
                  <a:pt x="128006" y="780"/>
                  <a:pt x="302283" y="-17421"/>
                  <a:pt x="557443" y="0"/>
                </a:cubicBezTo>
                <a:cubicBezTo>
                  <a:pt x="812603" y="17421"/>
                  <a:pt x="770476" y="-8094"/>
                  <a:pt x="902527" y="0"/>
                </a:cubicBezTo>
                <a:cubicBezTo>
                  <a:pt x="1034578" y="8094"/>
                  <a:pt x="1534344" y="-39217"/>
                  <a:pt x="1778509" y="0"/>
                </a:cubicBezTo>
                <a:cubicBezTo>
                  <a:pt x="2022674" y="39217"/>
                  <a:pt x="2201859" y="14760"/>
                  <a:pt x="2335953" y="0"/>
                </a:cubicBezTo>
                <a:cubicBezTo>
                  <a:pt x="2470047" y="-14760"/>
                  <a:pt x="2694767" y="-6390"/>
                  <a:pt x="2893396" y="0"/>
                </a:cubicBezTo>
                <a:cubicBezTo>
                  <a:pt x="3092025" y="6390"/>
                  <a:pt x="3472506" y="-20452"/>
                  <a:pt x="3769378" y="0"/>
                </a:cubicBezTo>
                <a:cubicBezTo>
                  <a:pt x="4066250" y="20452"/>
                  <a:pt x="4012724" y="16122"/>
                  <a:pt x="4220641" y="0"/>
                </a:cubicBezTo>
                <a:cubicBezTo>
                  <a:pt x="4428558" y="-16122"/>
                  <a:pt x="4780420" y="5154"/>
                  <a:pt x="5096624" y="0"/>
                </a:cubicBezTo>
                <a:cubicBezTo>
                  <a:pt x="5412828" y="-5154"/>
                  <a:pt x="5788182" y="26530"/>
                  <a:pt x="5972606" y="0"/>
                </a:cubicBezTo>
                <a:cubicBezTo>
                  <a:pt x="6157030" y="-26530"/>
                  <a:pt x="6456057" y="21269"/>
                  <a:pt x="6636229" y="0"/>
                </a:cubicBezTo>
                <a:cubicBezTo>
                  <a:pt x="6816401" y="-21269"/>
                  <a:pt x="7140624" y="38368"/>
                  <a:pt x="7512211" y="0"/>
                </a:cubicBezTo>
                <a:cubicBezTo>
                  <a:pt x="7883798" y="-38368"/>
                  <a:pt x="7793020" y="22465"/>
                  <a:pt x="8069654" y="0"/>
                </a:cubicBezTo>
                <a:cubicBezTo>
                  <a:pt x="8346288" y="-22465"/>
                  <a:pt x="8351924" y="-3284"/>
                  <a:pt x="8627097" y="0"/>
                </a:cubicBezTo>
                <a:cubicBezTo>
                  <a:pt x="8902270" y="3284"/>
                  <a:pt x="9070765" y="-7092"/>
                  <a:pt x="9396900" y="0"/>
                </a:cubicBezTo>
                <a:cubicBezTo>
                  <a:pt x="9723035" y="7092"/>
                  <a:pt x="9748815" y="-2880"/>
                  <a:pt x="9954343" y="0"/>
                </a:cubicBezTo>
                <a:cubicBezTo>
                  <a:pt x="10159871" y="2880"/>
                  <a:pt x="10418206" y="-19699"/>
                  <a:pt x="10617966" y="0"/>
                </a:cubicBezTo>
                <a:cubicBezTo>
                  <a:pt x="10633487" y="185371"/>
                  <a:pt x="10610617" y="351816"/>
                  <a:pt x="10617966" y="511287"/>
                </a:cubicBezTo>
                <a:cubicBezTo>
                  <a:pt x="10625315" y="670758"/>
                  <a:pt x="10627819" y="855717"/>
                  <a:pt x="10617966" y="983245"/>
                </a:cubicBezTo>
                <a:cubicBezTo>
                  <a:pt x="10410797" y="964460"/>
                  <a:pt x="10189872" y="994626"/>
                  <a:pt x="9848163" y="983245"/>
                </a:cubicBezTo>
                <a:cubicBezTo>
                  <a:pt x="9506454" y="971864"/>
                  <a:pt x="9525833" y="1004954"/>
                  <a:pt x="9396900" y="983245"/>
                </a:cubicBezTo>
                <a:cubicBezTo>
                  <a:pt x="9267967" y="961536"/>
                  <a:pt x="8843119" y="978461"/>
                  <a:pt x="8520918" y="983245"/>
                </a:cubicBezTo>
                <a:cubicBezTo>
                  <a:pt x="8198717" y="988029"/>
                  <a:pt x="8131220" y="1003447"/>
                  <a:pt x="7857295" y="983245"/>
                </a:cubicBezTo>
                <a:cubicBezTo>
                  <a:pt x="7583370" y="963043"/>
                  <a:pt x="7544835" y="999329"/>
                  <a:pt x="7406031" y="983245"/>
                </a:cubicBezTo>
                <a:cubicBezTo>
                  <a:pt x="7267227" y="967161"/>
                  <a:pt x="6995695" y="967262"/>
                  <a:pt x="6742408" y="983245"/>
                </a:cubicBezTo>
                <a:cubicBezTo>
                  <a:pt x="6489121" y="999228"/>
                  <a:pt x="6480692" y="969752"/>
                  <a:pt x="6397325" y="983245"/>
                </a:cubicBezTo>
                <a:cubicBezTo>
                  <a:pt x="6313958" y="996738"/>
                  <a:pt x="6154881" y="977631"/>
                  <a:pt x="6052241" y="983245"/>
                </a:cubicBezTo>
                <a:cubicBezTo>
                  <a:pt x="5949601" y="988859"/>
                  <a:pt x="5615336" y="986513"/>
                  <a:pt x="5388618" y="983245"/>
                </a:cubicBezTo>
                <a:cubicBezTo>
                  <a:pt x="5161900" y="979977"/>
                  <a:pt x="5031925" y="983827"/>
                  <a:pt x="4937354" y="983245"/>
                </a:cubicBezTo>
                <a:cubicBezTo>
                  <a:pt x="4842783" y="982663"/>
                  <a:pt x="4482460" y="971171"/>
                  <a:pt x="4167552" y="983245"/>
                </a:cubicBezTo>
                <a:cubicBezTo>
                  <a:pt x="3852644" y="995319"/>
                  <a:pt x="3822364" y="970531"/>
                  <a:pt x="3716288" y="983245"/>
                </a:cubicBezTo>
                <a:cubicBezTo>
                  <a:pt x="3610212" y="995959"/>
                  <a:pt x="3171016" y="1008460"/>
                  <a:pt x="2946486" y="983245"/>
                </a:cubicBezTo>
                <a:cubicBezTo>
                  <a:pt x="2721956" y="958030"/>
                  <a:pt x="2683479" y="978576"/>
                  <a:pt x="2601402" y="983245"/>
                </a:cubicBezTo>
                <a:cubicBezTo>
                  <a:pt x="2519325" y="987914"/>
                  <a:pt x="2094928" y="997716"/>
                  <a:pt x="1831599" y="983245"/>
                </a:cubicBezTo>
                <a:cubicBezTo>
                  <a:pt x="1568270" y="968774"/>
                  <a:pt x="1508130" y="990636"/>
                  <a:pt x="1380336" y="983245"/>
                </a:cubicBezTo>
                <a:cubicBezTo>
                  <a:pt x="1252542" y="975854"/>
                  <a:pt x="1146017" y="966268"/>
                  <a:pt x="1035252" y="983245"/>
                </a:cubicBezTo>
                <a:cubicBezTo>
                  <a:pt x="924487" y="1000222"/>
                  <a:pt x="753805" y="984189"/>
                  <a:pt x="583988" y="983245"/>
                </a:cubicBezTo>
                <a:cubicBezTo>
                  <a:pt x="414171" y="982301"/>
                  <a:pt x="282725" y="984308"/>
                  <a:pt x="0" y="983245"/>
                </a:cubicBezTo>
                <a:cubicBezTo>
                  <a:pt x="8230" y="855392"/>
                  <a:pt x="-1461" y="716206"/>
                  <a:pt x="0" y="511287"/>
                </a:cubicBezTo>
                <a:cubicBezTo>
                  <a:pt x="1461" y="306368"/>
                  <a:pt x="21925" y="229120"/>
                  <a:pt x="0" y="0"/>
                </a:cubicBezTo>
                <a:close/>
              </a:path>
            </a:pathLst>
          </a:custGeom>
          <a:ln>
            <a:solidFill>
              <a:srgbClr val="0070C0"/>
            </a:solidFill>
            <a:extLst>
              <a:ext uri="{C807C97D-BFC1-408E-A445-0C87EB9F89A2}">
                <ask:lineSketchStyleProps xmlns:ask="http://schemas.microsoft.com/office/drawing/2018/sketchyshapes" sd="1219033472">
                  <ask:type>
                    <ask:lineSketchFreehand/>
                  </ask:type>
                </ask:lineSketchStyleProps>
              </a:ext>
            </a:extLst>
          </a:ln>
        </p:spPr>
        <p:txBody>
          <a:bodyPr lIns="182880" rIns="182880" anchor="ctr" anchorCtr="0"/>
          <a:lstStyle/>
          <a:p>
            <a:r>
              <a:rPr lang="en-GB" dirty="0">
                <a:hlinkClick r:id="rId3"/>
              </a:rPr>
              <a:t>R Validation Hub</a:t>
            </a:r>
            <a:r>
              <a:rPr lang="en-GB" dirty="0"/>
              <a:t> </a:t>
            </a:r>
            <a:r>
              <a:rPr lang="en-US" dirty="0"/>
              <a:t>is a collaboration to support the adoption of R within a biopharmaceutical regulatory setting</a:t>
            </a:r>
            <a:endParaRPr lang="en-GB" dirty="0"/>
          </a:p>
        </p:txBody>
      </p:sp>
      <p:sp>
        <p:nvSpPr>
          <p:cNvPr id="4" name="Text Placeholder 3">
            <a:extLst>
              <a:ext uri="{FF2B5EF4-FFF2-40B4-BE49-F238E27FC236}">
                <a16:creationId xmlns:a16="http://schemas.microsoft.com/office/drawing/2014/main" id="{FD5773D9-ECCA-4D73-A4F7-16CD9D313AD2}"/>
              </a:ext>
            </a:extLst>
          </p:cNvPr>
          <p:cNvSpPr>
            <a:spLocks noGrp="1"/>
          </p:cNvSpPr>
          <p:nvPr>
            <p:ph type="body" sz="quarter" idx="18"/>
          </p:nvPr>
        </p:nvSpPr>
        <p:spPr/>
        <p:txBody>
          <a:bodyPr/>
          <a:lstStyle/>
          <a:p>
            <a:endParaRPr lang="en-GB"/>
          </a:p>
        </p:txBody>
      </p:sp>
      <p:sp>
        <p:nvSpPr>
          <p:cNvPr id="5" name="Title 4">
            <a:extLst>
              <a:ext uri="{FF2B5EF4-FFF2-40B4-BE49-F238E27FC236}">
                <a16:creationId xmlns:a16="http://schemas.microsoft.com/office/drawing/2014/main" id="{B21A593D-2DF2-4097-AF69-BFB3371BFDA0}"/>
              </a:ext>
            </a:extLst>
          </p:cNvPr>
          <p:cNvSpPr>
            <a:spLocks noGrp="1"/>
          </p:cNvSpPr>
          <p:nvPr>
            <p:ph type="title"/>
          </p:nvPr>
        </p:nvSpPr>
        <p:spPr>
          <a:xfrm>
            <a:off x="478870" y="418972"/>
            <a:ext cx="10616760" cy="597787"/>
          </a:xfrm>
        </p:spPr>
        <p:txBody>
          <a:bodyPr>
            <a:normAutofit fontScale="90000"/>
          </a:bodyPr>
          <a:lstStyle/>
          <a:p>
            <a:r>
              <a:rPr lang="en-GB" dirty="0"/>
              <a:t>What is the R validation Hub?</a:t>
            </a:r>
          </a:p>
        </p:txBody>
      </p:sp>
      <p:pic>
        <p:nvPicPr>
          <p:cNvPr id="9" name="Picture 8">
            <a:extLst>
              <a:ext uri="{FF2B5EF4-FFF2-40B4-BE49-F238E27FC236}">
                <a16:creationId xmlns:a16="http://schemas.microsoft.com/office/drawing/2014/main" id="{8C90D5C4-8B6E-41F0-9AFF-1E18BD432EEC}"/>
              </a:ext>
            </a:extLst>
          </p:cNvPr>
          <p:cNvPicPr>
            <a:picLocks noChangeAspect="1"/>
          </p:cNvPicPr>
          <p:nvPr/>
        </p:nvPicPr>
        <p:blipFill>
          <a:blip r:embed="rId4"/>
          <a:stretch>
            <a:fillRect/>
          </a:stretch>
        </p:blipFill>
        <p:spPr>
          <a:xfrm>
            <a:off x="477663" y="2277027"/>
            <a:ext cx="4152951" cy="3731703"/>
          </a:xfrm>
          <a:prstGeom prst="rect">
            <a:avLst/>
          </a:prstGeom>
        </p:spPr>
      </p:pic>
      <p:pic>
        <p:nvPicPr>
          <p:cNvPr id="20" name="Picture 19">
            <a:extLst>
              <a:ext uri="{FF2B5EF4-FFF2-40B4-BE49-F238E27FC236}">
                <a16:creationId xmlns:a16="http://schemas.microsoft.com/office/drawing/2014/main" id="{5A4A074E-6A23-4FBA-956F-A69067B4732A}"/>
              </a:ext>
            </a:extLst>
          </p:cNvPr>
          <p:cNvPicPr>
            <a:picLocks noChangeAspect="1"/>
          </p:cNvPicPr>
          <p:nvPr/>
        </p:nvPicPr>
        <p:blipFill rotWithShape="1">
          <a:blip r:embed="rId5"/>
          <a:srcRect b="9002"/>
          <a:stretch/>
        </p:blipFill>
        <p:spPr>
          <a:xfrm>
            <a:off x="4845819" y="2277027"/>
            <a:ext cx="6649844" cy="3731703"/>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944898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BFC841-A142-4E67-80CE-77A85011694B}"/>
              </a:ext>
            </a:extLst>
          </p:cNvPr>
          <p:cNvSpPr>
            <a:spLocks noGrp="1"/>
          </p:cNvSpPr>
          <p:nvPr>
            <p:ph sz="quarter" idx="12"/>
          </p:nvPr>
        </p:nvSpPr>
        <p:spPr/>
        <p:txBody>
          <a:bodyPr/>
          <a:lstStyle/>
          <a:p>
            <a:endParaRPr lang="en-GB"/>
          </a:p>
        </p:txBody>
      </p:sp>
      <p:sp>
        <p:nvSpPr>
          <p:cNvPr id="3" name="Text Placeholder 2">
            <a:extLst>
              <a:ext uri="{FF2B5EF4-FFF2-40B4-BE49-F238E27FC236}">
                <a16:creationId xmlns:a16="http://schemas.microsoft.com/office/drawing/2014/main" id="{4795F829-BFBD-42E5-8002-618F32646FC0}"/>
              </a:ext>
            </a:extLst>
          </p:cNvPr>
          <p:cNvSpPr>
            <a:spLocks noGrp="1"/>
          </p:cNvSpPr>
          <p:nvPr>
            <p:ph type="body" sz="quarter" idx="14"/>
          </p:nvPr>
        </p:nvSpPr>
        <p:spPr/>
        <p:txBody>
          <a:bodyPr/>
          <a:lstStyle/>
          <a:p>
            <a:endParaRPr lang="en-GB"/>
          </a:p>
        </p:txBody>
      </p:sp>
      <p:sp>
        <p:nvSpPr>
          <p:cNvPr id="4" name="Text Placeholder 3">
            <a:extLst>
              <a:ext uri="{FF2B5EF4-FFF2-40B4-BE49-F238E27FC236}">
                <a16:creationId xmlns:a16="http://schemas.microsoft.com/office/drawing/2014/main" id="{934C8953-18B2-44CB-A426-57B382A61612}"/>
              </a:ext>
            </a:extLst>
          </p:cNvPr>
          <p:cNvSpPr>
            <a:spLocks noGrp="1"/>
          </p:cNvSpPr>
          <p:nvPr>
            <p:ph type="body" sz="quarter" idx="18"/>
          </p:nvPr>
        </p:nvSpPr>
        <p:spPr/>
        <p:txBody>
          <a:bodyPr/>
          <a:lstStyle/>
          <a:p>
            <a:endParaRPr lang="en-GB"/>
          </a:p>
        </p:txBody>
      </p:sp>
      <p:sp>
        <p:nvSpPr>
          <p:cNvPr id="5" name="Title 4">
            <a:extLst>
              <a:ext uri="{FF2B5EF4-FFF2-40B4-BE49-F238E27FC236}">
                <a16:creationId xmlns:a16="http://schemas.microsoft.com/office/drawing/2014/main" id="{86974877-E038-4DC5-9954-42063FAE6DFA}"/>
              </a:ext>
            </a:extLst>
          </p:cNvPr>
          <p:cNvSpPr>
            <a:spLocks noGrp="1"/>
          </p:cNvSpPr>
          <p:nvPr>
            <p:ph type="title"/>
          </p:nvPr>
        </p:nvSpPr>
        <p:spPr/>
        <p:txBody>
          <a:bodyPr/>
          <a:lstStyle/>
          <a:p>
            <a:endParaRPr lang="en-GB"/>
          </a:p>
        </p:txBody>
      </p:sp>
      <p:pic>
        <p:nvPicPr>
          <p:cNvPr id="1026" name="Picture 2" descr="How to Raise Your Hand in Zoom on Desktop or Mobile">
            <a:extLst>
              <a:ext uri="{FF2B5EF4-FFF2-40B4-BE49-F238E27FC236}">
                <a16:creationId xmlns:a16="http://schemas.microsoft.com/office/drawing/2014/main" id="{39FD8FC5-D9C7-489B-BA3C-913F33B89E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000"/>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BC405FE-ABE6-488D-9416-3F96478170F4}"/>
              </a:ext>
            </a:extLst>
          </p:cNvPr>
          <p:cNvSpPr/>
          <p:nvPr/>
        </p:nvSpPr>
        <p:spPr>
          <a:xfrm>
            <a:off x="0" y="-1"/>
            <a:ext cx="12192000" cy="6858001"/>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4">
            <a:extLst>
              <a:ext uri="{FF2B5EF4-FFF2-40B4-BE49-F238E27FC236}">
                <a16:creationId xmlns:a16="http://schemas.microsoft.com/office/drawing/2014/main" id="{BE611470-C2E0-4AE9-9753-0A769697A30F}"/>
              </a:ext>
            </a:extLst>
          </p:cNvPr>
          <p:cNvSpPr txBox="1">
            <a:spLocks/>
          </p:cNvSpPr>
          <p:nvPr/>
        </p:nvSpPr>
        <p:spPr>
          <a:xfrm>
            <a:off x="82550" y="74484"/>
            <a:ext cx="11871849" cy="154957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pt-BR" sz="5400" b="1" i="1" dirty="0"/>
              <a:t>How do I validate R?</a:t>
            </a:r>
          </a:p>
        </p:txBody>
      </p:sp>
      <p:cxnSp>
        <p:nvCxnSpPr>
          <p:cNvPr id="9" name="Straight Connector 8">
            <a:extLst>
              <a:ext uri="{FF2B5EF4-FFF2-40B4-BE49-F238E27FC236}">
                <a16:creationId xmlns:a16="http://schemas.microsoft.com/office/drawing/2014/main" id="{14C6210C-413F-4B11-B765-C79FB60A1299}"/>
              </a:ext>
            </a:extLst>
          </p:cNvPr>
          <p:cNvCxnSpPr/>
          <p:nvPr/>
        </p:nvCxnSpPr>
        <p:spPr>
          <a:xfrm>
            <a:off x="145366" y="164551"/>
            <a:ext cx="5950634" cy="722567"/>
          </a:xfrm>
          <a:prstGeom prst="line">
            <a:avLst/>
          </a:prstGeom>
          <a:ln w="762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CE1A46B-0400-4645-AC63-60E4A3AB1EF9}"/>
              </a:ext>
            </a:extLst>
          </p:cNvPr>
          <p:cNvCxnSpPr>
            <a:cxnSpLocks/>
          </p:cNvCxnSpPr>
          <p:nvPr/>
        </p:nvCxnSpPr>
        <p:spPr>
          <a:xfrm flipV="1">
            <a:off x="178191" y="255032"/>
            <a:ext cx="5884985" cy="541607"/>
          </a:xfrm>
          <a:prstGeom prst="line">
            <a:avLst/>
          </a:prstGeom>
          <a:ln w="76200">
            <a:solidFill>
              <a:schemeClr val="accent3">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774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FBE7A929-396C-4899-A337-CB0C85ADAFA2}"/>
              </a:ext>
            </a:extLst>
          </p:cNvPr>
          <p:cNvGrpSpPr/>
          <p:nvPr/>
        </p:nvGrpSpPr>
        <p:grpSpPr>
          <a:xfrm>
            <a:off x="4077286" y="1772528"/>
            <a:ext cx="7835704" cy="4825219"/>
            <a:chOff x="3676356" y="1477107"/>
            <a:chExt cx="7835704" cy="4825219"/>
          </a:xfrm>
        </p:grpSpPr>
        <p:pic>
          <p:nvPicPr>
            <p:cNvPr id="2" name="Picture 1">
              <a:extLst>
                <a:ext uri="{FF2B5EF4-FFF2-40B4-BE49-F238E27FC236}">
                  <a16:creationId xmlns:a16="http://schemas.microsoft.com/office/drawing/2014/main" id="{39754075-BC36-402C-8B2C-C191F7979F41}"/>
                </a:ext>
              </a:extLst>
            </p:cNvPr>
            <p:cNvPicPr>
              <a:picLocks noChangeAspect="1"/>
            </p:cNvPicPr>
            <p:nvPr/>
          </p:nvPicPr>
          <p:blipFill>
            <a:blip r:embed="rId3"/>
            <a:stretch>
              <a:fillRect/>
            </a:stretch>
          </p:blipFill>
          <p:spPr>
            <a:xfrm>
              <a:off x="3893746" y="1723904"/>
              <a:ext cx="7400925" cy="4086225"/>
            </a:xfrm>
            <a:prstGeom prst="rect">
              <a:avLst/>
            </a:prstGeom>
          </p:spPr>
        </p:pic>
        <p:sp>
          <p:nvSpPr>
            <p:cNvPr id="5" name="Oval 4">
              <a:extLst>
                <a:ext uri="{FF2B5EF4-FFF2-40B4-BE49-F238E27FC236}">
                  <a16:creationId xmlns:a16="http://schemas.microsoft.com/office/drawing/2014/main" id="{8CB3D7AC-D272-4DAE-AE69-BE44E733F6F3}"/>
                </a:ext>
              </a:extLst>
            </p:cNvPr>
            <p:cNvSpPr/>
            <p:nvPr/>
          </p:nvSpPr>
          <p:spPr>
            <a:xfrm>
              <a:off x="3893746" y="2293034"/>
              <a:ext cx="7585491" cy="2532184"/>
            </a:xfrm>
            <a:prstGeom prst="ellipse">
              <a:avLst/>
            </a:prstGeom>
            <a:noFill/>
            <a:ln w="38100">
              <a:solidFill>
                <a:srgbClr val="3973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4F3A80F7-8FB7-4D92-A17F-BB5FCB265614}"/>
                </a:ext>
              </a:extLst>
            </p:cNvPr>
            <p:cNvSpPr/>
            <p:nvPr/>
          </p:nvSpPr>
          <p:spPr>
            <a:xfrm>
              <a:off x="3676356" y="1477107"/>
              <a:ext cx="7835704" cy="4825219"/>
            </a:xfrm>
            <a:prstGeom prst="rect">
              <a:avLst/>
            </a:prstGeom>
            <a:solidFill>
              <a:srgbClr val="FFFFFF">
                <a:alpha val="6705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3" name="TextBox 2">
            <a:extLst>
              <a:ext uri="{FF2B5EF4-FFF2-40B4-BE49-F238E27FC236}">
                <a16:creationId xmlns:a16="http://schemas.microsoft.com/office/drawing/2014/main" id="{9C1FC3A7-147B-4E31-9770-7CCE3795FCE8}"/>
              </a:ext>
            </a:extLst>
          </p:cNvPr>
          <p:cNvSpPr txBox="1"/>
          <p:nvPr/>
        </p:nvSpPr>
        <p:spPr>
          <a:xfrm>
            <a:off x="693346" y="1026330"/>
            <a:ext cx="9523828" cy="2308324"/>
          </a:xfrm>
          <a:prstGeom prst="rect">
            <a:avLst/>
          </a:prstGeom>
          <a:solidFill>
            <a:schemeClr val="bg1"/>
          </a:solidFill>
          <a:effectLst>
            <a:outerShdw blurRad="50800" dist="38100" dir="5400000" algn="t" rotWithShape="0">
              <a:prstClr val="black">
                <a:alpha val="40000"/>
              </a:prstClr>
            </a:outerShdw>
          </a:effectLst>
        </p:spPr>
        <p:txBody>
          <a:bodyPr wrap="square" rtlCol="0">
            <a:spAutoFit/>
          </a:bodyPr>
          <a:lstStyle/>
          <a:p>
            <a:r>
              <a:rPr lang="en-GB" b="1" dirty="0">
                <a:solidFill>
                  <a:schemeClr val="bg1">
                    <a:lumMod val="65000"/>
                  </a:schemeClr>
                </a:solidFill>
              </a:rPr>
              <a:t>5.8 Integrity of Data and Computer Software Validity </a:t>
            </a:r>
          </a:p>
          <a:p>
            <a:r>
              <a:rPr lang="en-GB" dirty="0">
                <a:solidFill>
                  <a:schemeClr val="bg1">
                    <a:lumMod val="65000"/>
                  </a:schemeClr>
                </a:solidFill>
              </a:rPr>
              <a:t>The credibility of the numerical results of the analysis depends on the </a:t>
            </a:r>
            <a:r>
              <a:rPr lang="en-GB" b="1" dirty="0">
                <a:solidFill>
                  <a:srgbClr val="3973B3"/>
                </a:solidFill>
              </a:rPr>
              <a:t>quality and validity of the methods and software </a:t>
            </a:r>
            <a:r>
              <a:rPr lang="en-GB" dirty="0">
                <a:solidFill>
                  <a:schemeClr val="bg1">
                    <a:lumMod val="65000"/>
                  </a:schemeClr>
                </a:solidFill>
              </a:rPr>
              <a:t>(both internally and externally written) used both for data management (data entry, storage, verification, correction and retrieval) and also for processing the data statistically. Data management activities should therefore be based on thorough and effective standard operating procedures. </a:t>
            </a:r>
            <a:r>
              <a:rPr lang="en-GB" b="1" dirty="0">
                <a:solidFill>
                  <a:srgbClr val="3973B3"/>
                </a:solidFill>
              </a:rPr>
              <a:t>The computer software used for data management and statistical analysis should be reliable, and documentation of appropriate software testing procedures should be available. </a:t>
            </a:r>
          </a:p>
        </p:txBody>
      </p:sp>
      <p:sp>
        <p:nvSpPr>
          <p:cNvPr id="7" name="Title 6">
            <a:extLst>
              <a:ext uri="{FF2B5EF4-FFF2-40B4-BE49-F238E27FC236}">
                <a16:creationId xmlns:a16="http://schemas.microsoft.com/office/drawing/2014/main" id="{6D202A66-07E2-49D6-9DDC-9131ED3ED509}"/>
              </a:ext>
            </a:extLst>
          </p:cNvPr>
          <p:cNvSpPr>
            <a:spLocks noGrp="1"/>
          </p:cNvSpPr>
          <p:nvPr>
            <p:ph type="title"/>
          </p:nvPr>
        </p:nvSpPr>
        <p:spPr>
          <a:xfrm>
            <a:off x="478870" y="418972"/>
            <a:ext cx="10616760" cy="597787"/>
          </a:xfrm>
        </p:spPr>
        <p:txBody>
          <a:bodyPr>
            <a:normAutofit fontScale="90000"/>
          </a:bodyPr>
          <a:lstStyle/>
          <a:p>
            <a:r>
              <a:rPr lang="en-GB" i="1" dirty="0"/>
              <a:t>Reliable</a:t>
            </a:r>
            <a:r>
              <a:rPr lang="en-GB" dirty="0"/>
              <a:t> Software</a:t>
            </a:r>
          </a:p>
        </p:txBody>
      </p:sp>
      <p:sp>
        <p:nvSpPr>
          <p:cNvPr id="10" name="Text Placeholder 9">
            <a:extLst>
              <a:ext uri="{FF2B5EF4-FFF2-40B4-BE49-F238E27FC236}">
                <a16:creationId xmlns:a16="http://schemas.microsoft.com/office/drawing/2014/main" id="{65F2376C-C805-47D9-B91D-E4F1C8881DDE}"/>
              </a:ext>
            </a:extLst>
          </p:cNvPr>
          <p:cNvSpPr>
            <a:spLocks noGrp="1"/>
          </p:cNvSpPr>
          <p:nvPr>
            <p:ph type="body" sz="quarter" idx="18"/>
          </p:nvPr>
        </p:nvSpPr>
        <p:spPr>
          <a:xfrm>
            <a:off x="47625" y="6604780"/>
            <a:ext cx="11232000" cy="203133"/>
          </a:xfrm>
        </p:spPr>
        <p:txBody>
          <a:bodyPr/>
          <a:lstStyle/>
          <a:p>
            <a:r>
              <a:rPr lang="en-GB" sz="800" dirty="0"/>
              <a:t>ICH E9: https://www.ema.europa.eu/en/documents/scientific-guideline/ich-e-9-statistical-principles-clinical-trials-step-5_en.pdf</a:t>
            </a:r>
          </a:p>
        </p:txBody>
      </p:sp>
    </p:spTree>
    <p:extLst>
      <p:ext uri="{BB962C8B-B14F-4D97-AF65-F5344CB8AC3E}">
        <p14:creationId xmlns:p14="http://schemas.microsoft.com/office/powerpoint/2010/main" val="1866462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BFC841-A142-4E67-80CE-77A85011694B}"/>
              </a:ext>
            </a:extLst>
          </p:cNvPr>
          <p:cNvSpPr>
            <a:spLocks noGrp="1"/>
          </p:cNvSpPr>
          <p:nvPr>
            <p:ph sz="quarter" idx="12"/>
          </p:nvPr>
        </p:nvSpPr>
        <p:spPr/>
        <p:txBody>
          <a:bodyPr/>
          <a:lstStyle/>
          <a:p>
            <a:endParaRPr lang="en-GB"/>
          </a:p>
        </p:txBody>
      </p:sp>
      <p:sp>
        <p:nvSpPr>
          <p:cNvPr id="3" name="Text Placeholder 2">
            <a:extLst>
              <a:ext uri="{FF2B5EF4-FFF2-40B4-BE49-F238E27FC236}">
                <a16:creationId xmlns:a16="http://schemas.microsoft.com/office/drawing/2014/main" id="{4795F829-BFBD-42E5-8002-618F32646FC0}"/>
              </a:ext>
            </a:extLst>
          </p:cNvPr>
          <p:cNvSpPr>
            <a:spLocks noGrp="1"/>
          </p:cNvSpPr>
          <p:nvPr>
            <p:ph type="body" sz="quarter" idx="14"/>
          </p:nvPr>
        </p:nvSpPr>
        <p:spPr/>
        <p:txBody>
          <a:bodyPr/>
          <a:lstStyle/>
          <a:p>
            <a:endParaRPr lang="en-GB"/>
          </a:p>
        </p:txBody>
      </p:sp>
      <p:sp>
        <p:nvSpPr>
          <p:cNvPr id="4" name="Text Placeholder 3">
            <a:extLst>
              <a:ext uri="{FF2B5EF4-FFF2-40B4-BE49-F238E27FC236}">
                <a16:creationId xmlns:a16="http://schemas.microsoft.com/office/drawing/2014/main" id="{934C8953-18B2-44CB-A426-57B382A61612}"/>
              </a:ext>
            </a:extLst>
          </p:cNvPr>
          <p:cNvSpPr>
            <a:spLocks noGrp="1"/>
          </p:cNvSpPr>
          <p:nvPr>
            <p:ph type="body" sz="quarter" idx="18"/>
          </p:nvPr>
        </p:nvSpPr>
        <p:spPr/>
        <p:txBody>
          <a:bodyPr/>
          <a:lstStyle/>
          <a:p>
            <a:endParaRPr lang="en-GB"/>
          </a:p>
        </p:txBody>
      </p:sp>
      <p:sp>
        <p:nvSpPr>
          <p:cNvPr id="5" name="Title 4">
            <a:extLst>
              <a:ext uri="{FF2B5EF4-FFF2-40B4-BE49-F238E27FC236}">
                <a16:creationId xmlns:a16="http://schemas.microsoft.com/office/drawing/2014/main" id="{86974877-E038-4DC5-9954-42063FAE6DFA}"/>
              </a:ext>
            </a:extLst>
          </p:cNvPr>
          <p:cNvSpPr>
            <a:spLocks noGrp="1"/>
          </p:cNvSpPr>
          <p:nvPr>
            <p:ph type="title"/>
          </p:nvPr>
        </p:nvSpPr>
        <p:spPr/>
        <p:txBody>
          <a:bodyPr/>
          <a:lstStyle/>
          <a:p>
            <a:endParaRPr lang="en-GB"/>
          </a:p>
        </p:txBody>
      </p:sp>
      <p:pic>
        <p:nvPicPr>
          <p:cNvPr id="1026" name="Picture 2" descr="How to Raise Your Hand in Zoom on Desktop or Mobile">
            <a:extLst>
              <a:ext uri="{FF2B5EF4-FFF2-40B4-BE49-F238E27FC236}">
                <a16:creationId xmlns:a16="http://schemas.microsoft.com/office/drawing/2014/main" id="{39FD8FC5-D9C7-489B-BA3C-913F33B89E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000"/>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BC405FE-ABE6-488D-9416-3F96478170F4}"/>
              </a:ext>
            </a:extLst>
          </p:cNvPr>
          <p:cNvSpPr/>
          <p:nvPr/>
        </p:nvSpPr>
        <p:spPr>
          <a:xfrm>
            <a:off x="0" y="-1"/>
            <a:ext cx="12192000" cy="6858001"/>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4">
            <a:extLst>
              <a:ext uri="{FF2B5EF4-FFF2-40B4-BE49-F238E27FC236}">
                <a16:creationId xmlns:a16="http://schemas.microsoft.com/office/drawing/2014/main" id="{BE611470-C2E0-4AE9-9753-0A769697A30F}"/>
              </a:ext>
            </a:extLst>
          </p:cNvPr>
          <p:cNvSpPr txBox="1">
            <a:spLocks/>
          </p:cNvSpPr>
          <p:nvPr/>
        </p:nvSpPr>
        <p:spPr>
          <a:xfrm>
            <a:off x="82550" y="74484"/>
            <a:ext cx="11871849" cy="154957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5400" b="1" i="1" dirty="0"/>
              <a:t>Is my software reliable? </a:t>
            </a:r>
          </a:p>
        </p:txBody>
      </p:sp>
    </p:spTree>
    <p:extLst>
      <p:ext uri="{BB962C8B-B14F-4D97-AF65-F5344CB8AC3E}">
        <p14:creationId xmlns:p14="http://schemas.microsoft.com/office/powerpoint/2010/main" val="3343813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E4C09D0-20F4-4CE7-B695-A45DF36E17EC}"/>
              </a:ext>
            </a:extLst>
          </p:cNvPr>
          <p:cNvSpPr>
            <a:spLocks noGrp="1"/>
          </p:cNvSpPr>
          <p:nvPr>
            <p:ph sz="quarter" idx="12"/>
          </p:nvPr>
        </p:nvSpPr>
        <p:spPr/>
        <p:txBody>
          <a:bodyPr/>
          <a:lstStyle/>
          <a:p>
            <a:r>
              <a:rPr lang="en-GB" i="1" dirty="0"/>
              <a:t>“I know the actual answer”</a:t>
            </a:r>
          </a:p>
          <a:p>
            <a:r>
              <a:rPr lang="en-GB" i="1" dirty="0"/>
              <a:t>“It’s in the ballpark of what I might expect to see”</a:t>
            </a:r>
          </a:p>
          <a:p>
            <a:r>
              <a:rPr lang="en-GB" i="1" dirty="0"/>
              <a:t>“I’ve used the software before and it did what I expected”</a:t>
            </a:r>
          </a:p>
          <a:p>
            <a:r>
              <a:rPr lang="en-GB" i="1" dirty="0"/>
              <a:t>“Many others use the software and it does what they expect”</a:t>
            </a:r>
          </a:p>
          <a:p>
            <a:r>
              <a:rPr lang="en-GB" i="1" dirty="0"/>
              <a:t>“When I learnt statistics, I was taught using the software”</a:t>
            </a:r>
          </a:p>
          <a:p>
            <a:r>
              <a:rPr lang="en-GB" i="1" dirty="0"/>
              <a:t>“The software is used/cited in statistical literature”</a:t>
            </a:r>
          </a:p>
          <a:p>
            <a:r>
              <a:rPr lang="en-GB" i="1" dirty="0"/>
              <a:t>“I trust that the software owner develops it using best practice”</a:t>
            </a:r>
          </a:p>
          <a:p>
            <a:r>
              <a:rPr lang="en-GB" i="1" dirty="0"/>
              <a:t>“The software owner provides tests that I can use to verify that it is working”</a:t>
            </a:r>
          </a:p>
          <a:p>
            <a:endParaRPr lang="en-GB" i="1" dirty="0"/>
          </a:p>
          <a:p>
            <a:endParaRPr lang="en-GB" dirty="0"/>
          </a:p>
        </p:txBody>
      </p:sp>
      <p:sp>
        <p:nvSpPr>
          <p:cNvPr id="3" name="Text Placeholder 2">
            <a:extLst>
              <a:ext uri="{FF2B5EF4-FFF2-40B4-BE49-F238E27FC236}">
                <a16:creationId xmlns:a16="http://schemas.microsoft.com/office/drawing/2014/main" id="{DE082165-5858-4379-B6BB-A7C50D22CCA0}"/>
              </a:ext>
            </a:extLst>
          </p:cNvPr>
          <p:cNvSpPr>
            <a:spLocks noGrp="1"/>
          </p:cNvSpPr>
          <p:nvPr>
            <p:ph type="body" sz="quarter" idx="14"/>
          </p:nvPr>
        </p:nvSpPr>
        <p:spPr/>
        <p:txBody>
          <a:bodyPr/>
          <a:lstStyle/>
          <a:p>
            <a:r>
              <a:rPr lang="en-GB" dirty="0"/>
              <a:t>Why do we trust a software output?</a:t>
            </a:r>
          </a:p>
        </p:txBody>
      </p:sp>
      <p:sp>
        <p:nvSpPr>
          <p:cNvPr id="4" name="Text Placeholder 3">
            <a:extLst>
              <a:ext uri="{FF2B5EF4-FFF2-40B4-BE49-F238E27FC236}">
                <a16:creationId xmlns:a16="http://schemas.microsoft.com/office/drawing/2014/main" id="{FD5773D9-ECCA-4D73-A4F7-16CD9D313AD2}"/>
              </a:ext>
            </a:extLst>
          </p:cNvPr>
          <p:cNvSpPr>
            <a:spLocks noGrp="1"/>
          </p:cNvSpPr>
          <p:nvPr>
            <p:ph type="body" sz="quarter" idx="18"/>
          </p:nvPr>
        </p:nvSpPr>
        <p:spPr/>
        <p:txBody>
          <a:bodyPr/>
          <a:lstStyle/>
          <a:p>
            <a:endParaRPr lang="en-GB"/>
          </a:p>
        </p:txBody>
      </p:sp>
      <p:sp>
        <p:nvSpPr>
          <p:cNvPr id="5" name="Title 4">
            <a:extLst>
              <a:ext uri="{FF2B5EF4-FFF2-40B4-BE49-F238E27FC236}">
                <a16:creationId xmlns:a16="http://schemas.microsoft.com/office/drawing/2014/main" id="{B21A593D-2DF2-4097-AF69-BFB3371BFDA0}"/>
              </a:ext>
            </a:extLst>
          </p:cNvPr>
          <p:cNvSpPr>
            <a:spLocks noGrp="1"/>
          </p:cNvSpPr>
          <p:nvPr>
            <p:ph type="title"/>
          </p:nvPr>
        </p:nvSpPr>
        <p:spPr>
          <a:xfrm>
            <a:off x="478870" y="418972"/>
            <a:ext cx="10616760" cy="597787"/>
          </a:xfrm>
        </p:spPr>
        <p:txBody>
          <a:bodyPr>
            <a:normAutofit fontScale="90000"/>
          </a:bodyPr>
          <a:lstStyle/>
          <a:p>
            <a:r>
              <a:rPr lang="en-GB" dirty="0"/>
              <a:t>Reliable Software</a:t>
            </a:r>
          </a:p>
        </p:txBody>
      </p:sp>
      <p:sp>
        <p:nvSpPr>
          <p:cNvPr id="6" name="Right Brace 5">
            <a:extLst>
              <a:ext uri="{FF2B5EF4-FFF2-40B4-BE49-F238E27FC236}">
                <a16:creationId xmlns:a16="http://schemas.microsoft.com/office/drawing/2014/main" id="{37E24FA0-40A3-4280-84A4-7F6D07260CE3}"/>
              </a:ext>
            </a:extLst>
          </p:cNvPr>
          <p:cNvSpPr/>
          <p:nvPr/>
        </p:nvSpPr>
        <p:spPr>
          <a:xfrm>
            <a:off x="9312813" y="1603919"/>
            <a:ext cx="239151" cy="639878"/>
          </a:xfrm>
          <a:prstGeom prst="rightBrace">
            <a:avLst/>
          </a:prstGeom>
          <a:ln w="28575">
            <a:solidFill>
              <a:srgbClr val="3973B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7" name="Right Brace 6">
            <a:extLst>
              <a:ext uri="{FF2B5EF4-FFF2-40B4-BE49-F238E27FC236}">
                <a16:creationId xmlns:a16="http://schemas.microsoft.com/office/drawing/2014/main" id="{132EE998-2057-40EA-9BE7-76375A594C06}"/>
              </a:ext>
            </a:extLst>
          </p:cNvPr>
          <p:cNvSpPr/>
          <p:nvPr/>
        </p:nvSpPr>
        <p:spPr>
          <a:xfrm>
            <a:off x="9312812" y="2372140"/>
            <a:ext cx="239151" cy="1505242"/>
          </a:xfrm>
          <a:prstGeom prst="rightBrace">
            <a:avLst/>
          </a:prstGeom>
          <a:ln w="28575">
            <a:solidFill>
              <a:srgbClr val="3973B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Right Brace 8">
            <a:extLst>
              <a:ext uri="{FF2B5EF4-FFF2-40B4-BE49-F238E27FC236}">
                <a16:creationId xmlns:a16="http://schemas.microsoft.com/office/drawing/2014/main" id="{23B55606-2A89-4C7F-B47F-772302D4C31D}"/>
              </a:ext>
            </a:extLst>
          </p:cNvPr>
          <p:cNvSpPr/>
          <p:nvPr/>
        </p:nvSpPr>
        <p:spPr>
          <a:xfrm>
            <a:off x="9312812" y="4037822"/>
            <a:ext cx="239151" cy="748362"/>
          </a:xfrm>
          <a:prstGeom prst="rightBrace">
            <a:avLst/>
          </a:prstGeom>
          <a:ln w="28575">
            <a:solidFill>
              <a:srgbClr val="3973B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0" name="TextBox 9">
            <a:extLst>
              <a:ext uri="{FF2B5EF4-FFF2-40B4-BE49-F238E27FC236}">
                <a16:creationId xmlns:a16="http://schemas.microsoft.com/office/drawing/2014/main" id="{DE229E5B-AA78-4205-A803-2762DC5F1677}"/>
              </a:ext>
            </a:extLst>
          </p:cNvPr>
          <p:cNvSpPr txBox="1"/>
          <p:nvPr/>
        </p:nvSpPr>
        <p:spPr>
          <a:xfrm>
            <a:off x="9791114" y="1737360"/>
            <a:ext cx="1039067" cy="369332"/>
          </a:xfrm>
          <a:prstGeom prst="rect">
            <a:avLst/>
          </a:prstGeom>
          <a:noFill/>
        </p:spPr>
        <p:txBody>
          <a:bodyPr wrap="none" rtlCol="0">
            <a:spAutoFit/>
          </a:bodyPr>
          <a:lstStyle/>
          <a:p>
            <a:r>
              <a:rPr lang="en-GB" dirty="0"/>
              <a:t>Intuition</a:t>
            </a:r>
          </a:p>
        </p:txBody>
      </p:sp>
      <p:sp>
        <p:nvSpPr>
          <p:cNvPr id="11" name="TextBox 10">
            <a:extLst>
              <a:ext uri="{FF2B5EF4-FFF2-40B4-BE49-F238E27FC236}">
                <a16:creationId xmlns:a16="http://schemas.microsoft.com/office/drawing/2014/main" id="{28DC4BEE-157D-44AF-95C2-EFFECA3CE6A2}"/>
              </a:ext>
            </a:extLst>
          </p:cNvPr>
          <p:cNvSpPr txBox="1"/>
          <p:nvPr/>
        </p:nvSpPr>
        <p:spPr>
          <a:xfrm>
            <a:off x="9791114" y="2928162"/>
            <a:ext cx="2347309" cy="369332"/>
          </a:xfrm>
          <a:prstGeom prst="rect">
            <a:avLst/>
          </a:prstGeom>
          <a:noFill/>
        </p:spPr>
        <p:txBody>
          <a:bodyPr wrap="none" rtlCol="0">
            <a:spAutoFit/>
          </a:bodyPr>
          <a:lstStyle/>
          <a:p>
            <a:r>
              <a:rPr lang="en-GB" dirty="0"/>
              <a:t>Community Exposure</a:t>
            </a:r>
          </a:p>
        </p:txBody>
      </p:sp>
      <p:sp>
        <p:nvSpPr>
          <p:cNvPr id="13" name="TextBox 12">
            <a:extLst>
              <a:ext uri="{FF2B5EF4-FFF2-40B4-BE49-F238E27FC236}">
                <a16:creationId xmlns:a16="http://schemas.microsoft.com/office/drawing/2014/main" id="{FD662630-426B-433B-92EC-F10E6FE084DD}"/>
              </a:ext>
            </a:extLst>
          </p:cNvPr>
          <p:cNvSpPr txBox="1"/>
          <p:nvPr/>
        </p:nvSpPr>
        <p:spPr>
          <a:xfrm>
            <a:off x="9791114" y="4208466"/>
            <a:ext cx="1815753" cy="369332"/>
          </a:xfrm>
          <a:prstGeom prst="rect">
            <a:avLst/>
          </a:prstGeom>
          <a:noFill/>
        </p:spPr>
        <p:txBody>
          <a:bodyPr wrap="none" rtlCol="0">
            <a:spAutoFit/>
          </a:bodyPr>
          <a:lstStyle/>
          <a:p>
            <a:r>
              <a:rPr lang="en-GB" dirty="0"/>
              <a:t>Developer SDLC</a:t>
            </a:r>
          </a:p>
        </p:txBody>
      </p:sp>
    </p:spTree>
    <p:extLst>
      <p:ext uri="{BB962C8B-B14F-4D97-AF65-F5344CB8AC3E}">
        <p14:creationId xmlns:p14="http://schemas.microsoft.com/office/powerpoint/2010/main" val="1391375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p:bldP spid="11"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BFC841-A142-4E67-80CE-77A85011694B}"/>
              </a:ext>
            </a:extLst>
          </p:cNvPr>
          <p:cNvSpPr>
            <a:spLocks noGrp="1"/>
          </p:cNvSpPr>
          <p:nvPr>
            <p:ph sz="quarter" idx="12"/>
          </p:nvPr>
        </p:nvSpPr>
        <p:spPr/>
        <p:txBody>
          <a:bodyPr/>
          <a:lstStyle/>
          <a:p>
            <a:endParaRPr lang="en-GB"/>
          </a:p>
        </p:txBody>
      </p:sp>
      <p:sp>
        <p:nvSpPr>
          <p:cNvPr id="3" name="Text Placeholder 2">
            <a:extLst>
              <a:ext uri="{FF2B5EF4-FFF2-40B4-BE49-F238E27FC236}">
                <a16:creationId xmlns:a16="http://schemas.microsoft.com/office/drawing/2014/main" id="{4795F829-BFBD-42E5-8002-618F32646FC0}"/>
              </a:ext>
            </a:extLst>
          </p:cNvPr>
          <p:cNvSpPr>
            <a:spLocks noGrp="1"/>
          </p:cNvSpPr>
          <p:nvPr>
            <p:ph type="body" sz="quarter" idx="14"/>
          </p:nvPr>
        </p:nvSpPr>
        <p:spPr/>
        <p:txBody>
          <a:bodyPr/>
          <a:lstStyle/>
          <a:p>
            <a:endParaRPr lang="en-GB"/>
          </a:p>
        </p:txBody>
      </p:sp>
      <p:sp>
        <p:nvSpPr>
          <p:cNvPr id="4" name="Text Placeholder 3">
            <a:extLst>
              <a:ext uri="{FF2B5EF4-FFF2-40B4-BE49-F238E27FC236}">
                <a16:creationId xmlns:a16="http://schemas.microsoft.com/office/drawing/2014/main" id="{934C8953-18B2-44CB-A426-57B382A61612}"/>
              </a:ext>
            </a:extLst>
          </p:cNvPr>
          <p:cNvSpPr>
            <a:spLocks noGrp="1"/>
          </p:cNvSpPr>
          <p:nvPr>
            <p:ph type="body" sz="quarter" idx="18"/>
          </p:nvPr>
        </p:nvSpPr>
        <p:spPr/>
        <p:txBody>
          <a:bodyPr/>
          <a:lstStyle/>
          <a:p>
            <a:endParaRPr lang="en-GB"/>
          </a:p>
        </p:txBody>
      </p:sp>
      <p:sp>
        <p:nvSpPr>
          <p:cNvPr id="5" name="Title 4">
            <a:extLst>
              <a:ext uri="{FF2B5EF4-FFF2-40B4-BE49-F238E27FC236}">
                <a16:creationId xmlns:a16="http://schemas.microsoft.com/office/drawing/2014/main" id="{86974877-E038-4DC5-9954-42063FAE6DFA}"/>
              </a:ext>
            </a:extLst>
          </p:cNvPr>
          <p:cNvSpPr>
            <a:spLocks noGrp="1"/>
          </p:cNvSpPr>
          <p:nvPr>
            <p:ph type="title"/>
          </p:nvPr>
        </p:nvSpPr>
        <p:spPr/>
        <p:txBody>
          <a:bodyPr/>
          <a:lstStyle/>
          <a:p>
            <a:endParaRPr lang="en-GB"/>
          </a:p>
        </p:txBody>
      </p:sp>
      <p:pic>
        <p:nvPicPr>
          <p:cNvPr id="1026" name="Picture 2" descr="How to Raise Your Hand in Zoom on Desktop or Mobile">
            <a:extLst>
              <a:ext uri="{FF2B5EF4-FFF2-40B4-BE49-F238E27FC236}">
                <a16:creationId xmlns:a16="http://schemas.microsoft.com/office/drawing/2014/main" id="{39FD8FC5-D9C7-489B-BA3C-913F33B89E4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5000"/>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CBC405FE-ABE6-488D-9416-3F96478170F4}"/>
              </a:ext>
            </a:extLst>
          </p:cNvPr>
          <p:cNvSpPr/>
          <p:nvPr/>
        </p:nvSpPr>
        <p:spPr>
          <a:xfrm>
            <a:off x="0" y="-1"/>
            <a:ext cx="12192000" cy="6858001"/>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4">
            <a:extLst>
              <a:ext uri="{FF2B5EF4-FFF2-40B4-BE49-F238E27FC236}">
                <a16:creationId xmlns:a16="http://schemas.microsoft.com/office/drawing/2014/main" id="{BE611470-C2E0-4AE9-9753-0A769697A30F}"/>
              </a:ext>
            </a:extLst>
          </p:cNvPr>
          <p:cNvSpPr txBox="1">
            <a:spLocks/>
          </p:cNvSpPr>
          <p:nvPr/>
        </p:nvSpPr>
        <p:spPr>
          <a:xfrm>
            <a:off x="82550" y="74484"/>
            <a:ext cx="11871849" cy="1549571"/>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5400" b="1" i="1" dirty="0"/>
              <a:t>So why is it so difficult to use Open Source languages for </a:t>
            </a:r>
            <a:r>
              <a:rPr lang="en-GB" sz="5400" b="1" i="1" dirty="0" err="1"/>
              <a:t>GxP</a:t>
            </a:r>
            <a:r>
              <a:rPr lang="en-GB" sz="5400" b="1" i="1" dirty="0"/>
              <a:t> analyses?!</a:t>
            </a:r>
          </a:p>
        </p:txBody>
      </p:sp>
    </p:spTree>
    <p:extLst>
      <p:ext uri="{BB962C8B-B14F-4D97-AF65-F5344CB8AC3E}">
        <p14:creationId xmlns:p14="http://schemas.microsoft.com/office/powerpoint/2010/main" val="3240900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9D0150-5B31-4BF3-AF08-E7A07C3002B2}"/>
              </a:ext>
            </a:extLst>
          </p:cNvPr>
          <p:cNvSpPr>
            <a:spLocks noGrp="1"/>
          </p:cNvSpPr>
          <p:nvPr>
            <p:ph sz="quarter" idx="12"/>
          </p:nvPr>
        </p:nvSpPr>
        <p:spPr/>
        <p:txBody>
          <a:bodyPr>
            <a:normAutofit/>
          </a:bodyPr>
          <a:lstStyle/>
          <a:p>
            <a:r>
              <a:rPr lang="en-GB" sz="2400" b="1" dirty="0"/>
              <a:t>Core R </a:t>
            </a:r>
            <a:r>
              <a:rPr lang="en-GB" sz="2400" dirty="0"/>
              <a:t>(</a:t>
            </a:r>
            <a:r>
              <a:rPr lang="en-GB" sz="2400" dirty="0" err="1"/>
              <a:t>Base+Recommended</a:t>
            </a:r>
            <a:r>
              <a:rPr lang="en-GB" sz="2400" dirty="0"/>
              <a:t>) - Low risk</a:t>
            </a:r>
          </a:p>
          <a:p>
            <a:endParaRPr lang="en-GB" sz="2400" dirty="0"/>
          </a:p>
          <a:p>
            <a:r>
              <a:rPr lang="en-GB" sz="2400" b="1" dirty="0"/>
              <a:t>Contributed </a:t>
            </a:r>
            <a:r>
              <a:rPr lang="en-GB" sz="2400" dirty="0"/>
              <a:t>- Variable risk  </a:t>
            </a:r>
          </a:p>
          <a:p>
            <a:pPr lvl="1"/>
            <a:r>
              <a:rPr lang="en-GB" sz="2000" dirty="0"/>
              <a:t>Many different authors</a:t>
            </a:r>
          </a:p>
          <a:p>
            <a:pPr lvl="1"/>
            <a:r>
              <a:rPr lang="en-GB" sz="2000" dirty="0"/>
              <a:t>Varying SDLCs</a:t>
            </a:r>
          </a:p>
          <a:p>
            <a:pPr lvl="1"/>
            <a:r>
              <a:rPr lang="en-GB" sz="2000" dirty="0"/>
              <a:t>Varying levels of popularity</a:t>
            </a:r>
          </a:p>
          <a:p>
            <a:pPr lvl="1"/>
            <a:r>
              <a:rPr lang="en-GB" sz="2000" dirty="0"/>
              <a:t>Potentially lots of unknowns</a:t>
            </a:r>
          </a:p>
          <a:p>
            <a:endParaRPr lang="en-GB" sz="2400" dirty="0"/>
          </a:p>
        </p:txBody>
      </p:sp>
      <p:sp>
        <p:nvSpPr>
          <p:cNvPr id="3" name="Text Placeholder 2">
            <a:extLst>
              <a:ext uri="{FF2B5EF4-FFF2-40B4-BE49-F238E27FC236}">
                <a16:creationId xmlns:a16="http://schemas.microsoft.com/office/drawing/2014/main" id="{37FA2782-0C08-46B0-922B-8AAE1737CE90}"/>
              </a:ext>
            </a:extLst>
          </p:cNvPr>
          <p:cNvSpPr>
            <a:spLocks noGrp="1"/>
          </p:cNvSpPr>
          <p:nvPr>
            <p:ph type="body" sz="quarter" idx="14"/>
          </p:nvPr>
        </p:nvSpPr>
        <p:spPr/>
        <p:txBody>
          <a:bodyPr/>
          <a:lstStyle/>
          <a:p>
            <a:endParaRPr lang="en-GB"/>
          </a:p>
        </p:txBody>
      </p:sp>
      <p:sp>
        <p:nvSpPr>
          <p:cNvPr id="4" name="Text Placeholder 3">
            <a:extLst>
              <a:ext uri="{FF2B5EF4-FFF2-40B4-BE49-F238E27FC236}">
                <a16:creationId xmlns:a16="http://schemas.microsoft.com/office/drawing/2014/main" id="{8CADB34D-4008-4687-B6F5-FCE6F4D90FE9}"/>
              </a:ext>
            </a:extLst>
          </p:cNvPr>
          <p:cNvSpPr>
            <a:spLocks noGrp="1"/>
          </p:cNvSpPr>
          <p:nvPr>
            <p:ph type="body" sz="quarter" idx="18"/>
          </p:nvPr>
        </p:nvSpPr>
        <p:spPr>
          <a:xfrm>
            <a:off x="478869" y="5620803"/>
            <a:ext cx="11232000" cy="387927"/>
          </a:xfrm>
        </p:spPr>
        <p:txBody>
          <a:bodyPr/>
          <a:lstStyle/>
          <a:p>
            <a:r>
              <a:rPr lang="en-GB" i="1" dirty="0"/>
              <a:t>Image source: German, D.M. &amp; Adams, Bram &amp; Hassan, Ahmed E.. (2013). The Evolution of the R Software Ecosystem. Proceedings of the </a:t>
            </a:r>
            <a:r>
              <a:rPr lang="en-GB" i="1" dirty="0" err="1"/>
              <a:t>Euromicro</a:t>
            </a:r>
            <a:r>
              <a:rPr lang="en-GB" i="1" dirty="0"/>
              <a:t> Conference on Software Maintenance and Reengineering, CSMR. 243-252. 10.1109/CSMR.2013.33.</a:t>
            </a:r>
            <a:endParaRPr lang="en-GB" dirty="0"/>
          </a:p>
        </p:txBody>
      </p:sp>
      <p:sp>
        <p:nvSpPr>
          <p:cNvPr id="5" name="Title 4">
            <a:extLst>
              <a:ext uri="{FF2B5EF4-FFF2-40B4-BE49-F238E27FC236}">
                <a16:creationId xmlns:a16="http://schemas.microsoft.com/office/drawing/2014/main" id="{A9A64EC0-18F2-499F-8565-0455B81AC4C1}"/>
              </a:ext>
            </a:extLst>
          </p:cNvPr>
          <p:cNvSpPr>
            <a:spLocks noGrp="1"/>
          </p:cNvSpPr>
          <p:nvPr>
            <p:ph type="title"/>
          </p:nvPr>
        </p:nvSpPr>
        <p:spPr/>
        <p:txBody>
          <a:bodyPr/>
          <a:lstStyle/>
          <a:p>
            <a:r>
              <a:rPr lang="en-GB" dirty="0"/>
              <a:t>Challenge 1: The R Ecosystem</a:t>
            </a:r>
          </a:p>
        </p:txBody>
      </p:sp>
      <p:pic>
        <p:nvPicPr>
          <p:cNvPr id="7" name="Picture 6" descr="Diagram&#10;&#10;Description automatically generated">
            <a:extLst>
              <a:ext uri="{FF2B5EF4-FFF2-40B4-BE49-F238E27FC236}">
                <a16:creationId xmlns:a16="http://schemas.microsoft.com/office/drawing/2014/main" id="{D91F707D-DB41-4A9E-A2D2-A74F89DC0A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91140" y="1560967"/>
            <a:ext cx="3675900" cy="2739185"/>
          </a:xfrm>
          <a:prstGeom prst="rect">
            <a:avLst/>
          </a:prstGeom>
        </p:spPr>
      </p:pic>
    </p:spTree>
    <p:extLst>
      <p:ext uri="{BB962C8B-B14F-4D97-AF65-F5344CB8AC3E}">
        <p14:creationId xmlns:p14="http://schemas.microsoft.com/office/powerpoint/2010/main" val="89626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1300EB-CBE2-4D0A-A9AD-BA3DD34ABAA9}"/>
              </a:ext>
            </a:extLst>
          </p:cNvPr>
          <p:cNvSpPr>
            <a:spLocks noGrp="1"/>
          </p:cNvSpPr>
          <p:nvPr>
            <p:ph sz="quarter" idx="12"/>
          </p:nvPr>
        </p:nvSpPr>
        <p:spPr>
          <a:xfrm>
            <a:off x="478870" y="5167350"/>
            <a:ext cx="11231033" cy="597787"/>
          </a:xfrm>
        </p:spPr>
        <p:txBody>
          <a:bodyPr>
            <a:normAutofit/>
          </a:bodyPr>
          <a:lstStyle/>
          <a:p>
            <a:pPr marL="457200" lvl="1" indent="0" algn="ctr">
              <a:buNone/>
            </a:pPr>
            <a:r>
              <a:rPr lang="en-GB" sz="3200" dirty="0"/>
              <a:t>Thank You</a:t>
            </a:r>
          </a:p>
        </p:txBody>
      </p:sp>
      <p:sp>
        <p:nvSpPr>
          <p:cNvPr id="3" name="Text Placeholder 2">
            <a:extLst>
              <a:ext uri="{FF2B5EF4-FFF2-40B4-BE49-F238E27FC236}">
                <a16:creationId xmlns:a16="http://schemas.microsoft.com/office/drawing/2014/main" id="{52DA4081-4750-46EC-BF22-8D83012A940B}"/>
              </a:ext>
            </a:extLst>
          </p:cNvPr>
          <p:cNvSpPr>
            <a:spLocks noGrp="1"/>
          </p:cNvSpPr>
          <p:nvPr>
            <p:ph type="body" sz="quarter" idx="14"/>
          </p:nvPr>
        </p:nvSpPr>
        <p:spPr/>
        <p:txBody>
          <a:bodyPr/>
          <a:lstStyle/>
          <a:p>
            <a:endParaRPr lang="en-GB" dirty="0"/>
          </a:p>
        </p:txBody>
      </p:sp>
      <p:sp>
        <p:nvSpPr>
          <p:cNvPr id="4" name="Text Placeholder 3">
            <a:extLst>
              <a:ext uri="{FF2B5EF4-FFF2-40B4-BE49-F238E27FC236}">
                <a16:creationId xmlns:a16="http://schemas.microsoft.com/office/drawing/2014/main" id="{DD57A1F0-BCC7-45C7-943D-AE2C55421C55}"/>
              </a:ext>
            </a:extLst>
          </p:cNvPr>
          <p:cNvSpPr>
            <a:spLocks noGrp="1"/>
          </p:cNvSpPr>
          <p:nvPr>
            <p:ph type="body" sz="quarter" idx="18"/>
          </p:nvPr>
        </p:nvSpPr>
        <p:spPr/>
        <p:txBody>
          <a:bodyPr/>
          <a:lstStyle/>
          <a:p>
            <a:endParaRPr lang="en-GB"/>
          </a:p>
        </p:txBody>
      </p:sp>
      <p:sp>
        <p:nvSpPr>
          <p:cNvPr id="5" name="Title 4">
            <a:extLst>
              <a:ext uri="{FF2B5EF4-FFF2-40B4-BE49-F238E27FC236}">
                <a16:creationId xmlns:a16="http://schemas.microsoft.com/office/drawing/2014/main" id="{AB2E37DD-D619-4B54-A30B-9968FFCF071E}"/>
              </a:ext>
            </a:extLst>
          </p:cNvPr>
          <p:cNvSpPr>
            <a:spLocks noGrp="1"/>
          </p:cNvSpPr>
          <p:nvPr>
            <p:ph type="title"/>
          </p:nvPr>
        </p:nvSpPr>
        <p:spPr>
          <a:xfrm>
            <a:off x="478870" y="418972"/>
            <a:ext cx="10616760" cy="597787"/>
          </a:xfrm>
        </p:spPr>
        <p:txBody>
          <a:bodyPr>
            <a:normAutofit fontScale="90000"/>
          </a:bodyPr>
          <a:lstStyle/>
          <a:p>
            <a:r>
              <a:rPr lang="en-GB" dirty="0"/>
              <a:t>Summary</a:t>
            </a:r>
          </a:p>
        </p:txBody>
      </p:sp>
      <p:sp>
        <p:nvSpPr>
          <p:cNvPr id="7" name="Rectangle 6">
            <a:extLst>
              <a:ext uri="{FF2B5EF4-FFF2-40B4-BE49-F238E27FC236}">
                <a16:creationId xmlns:a16="http://schemas.microsoft.com/office/drawing/2014/main" id="{F6575148-7444-4F61-AE3A-E0BE8668191B}"/>
              </a:ext>
            </a:extLst>
          </p:cNvPr>
          <p:cNvSpPr/>
          <p:nvPr/>
        </p:nvSpPr>
        <p:spPr>
          <a:xfrm>
            <a:off x="3046386" y="2521616"/>
            <a:ext cx="6096000" cy="1477328"/>
          </a:xfrm>
          <a:prstGeom prst="rect">
            <a:avLst/>
          </a:prstGeom>
        </p:spPr>
        <p:txBody>
          <a:bodyPr>
            <a:spAutoFit/>
          </a:bodyPr>
          <a:lstStyle/>
          <a:p>
            <a:pPr algn="ctr"/>
            <a:r>
              <a:rPr lang="en-GB" i="1" dirty="0"/>
              <a:t>“The computer software used for data management and statistical analysis should be </a:t>
            </a:r>
            <a:r>
              <a:rPr lang="en-GB" b="1" i="1" dirty="0">
                <a:solidFill>
                  <a:srgbClr val="3973B3"/>
                </a:solidFill>
              </a:rPr>
              <a:t>reliable</a:t>
            </a:r>
            <a:r>
              <a:rPr lang="en-GB" i="1" dirty="0"/>
              <a:t>, and documentation of </a:t>
            </a:r>
            <a:r>
              <a:rPr lang="en-GB" b="1" i="1" dirty="0">
                <a:solidFill>
                  <a:srgbClr val="3973B3"/>
                </a:solidFill>
              </a:rPr>
              <a:t>appropriate</a:t>
            </a:r>
            <a:r>
              <a:rPr lang="en-GB" i="1" dirty="0">
                <a:solidFill>
                  <a:srgbClr val="3973B3"/>
                </a:solidFill>
              </a:rPr>
              <a:t> </a:t>
            </a:r>
            <a:r>
              <a:rPr lang="en-GB" i="1" dirty="0"/>
              <a:t>software testing procedures should be available”</a:t>
            </a:r>
          </a:p>
          <a:p>
            <a:pPr algn="r"/>
            <a:r>
              <a:rPr lang="en-GB" dirty="0"/>
              <a:t>ICH E9</a:t>
            </a:r>
          </a:p>
        </p:txBody>
      </p:sp>
      <p:cxnSp>
        <p:nvCxnSpPr>
          <p:cNvPr id="8" name="Straight Arrow Connector 7">
            <a:extLst>
              <a:ext uri="{FF2B5EF4-FFF2-40B4-BE49-F238E27FC236}">
                <a16:creationId xmlns:a16="http://schemas.microsoft.com/office/drawing/2014/main" id="{FA2E944F-682C-43CC-ACF2-9927D2C03918}"/>
              </a:ext>
            </a:extLst>
          </p:cNvPr>
          <p:cNvCxnSpPr>
            <a:cxnSpLocks/>
          </p:cNvCxnSpPr>
          <p:nvPr/>
        </p:nvCxnSpPr>
        <p:spPr>
          <a:xfrm flipV="1">
            <a:off x="3303373" y="3482039"/>
            <a:ext cx="897799" cy="958156"/>
          </a:xfrm>
          <a:prstGeom prst="straightConnector1">
            <a:avLst/>
          </a:prstGeom>
          <a:ln w="38100">
            <a:solidFill>
              <a:srgbClr val="3973B3"/>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B4F16422-7D12-41EA-A379-3F5A27F8E3CC}"/>
              </a:ext>
            </a:extLst>
          </p:cNvPr>
          <p:cNvSpPr txBox="1"/>
          <p:nvPr/>
        </p:nvSpPr>
        <p:spPr>
          <a:xfrm>
            <a:off x="2168671" y="4434440"/>
            <a:ext cx="2269404" cy="369332"/>
          </a:xfrm>
          <a:prstGeom prst="rect">
            <a:avLst/>
          </a:prstGeom>
          <a:noFill/>
        </p:spPr>
        <p:txBody>
          <a:bodyPr wrap="none" rtlCol="0">
            <a:spAutoFit/>
          </a:bodyPr>
          <a:lstStyle/>
          <a:p>
            <a:r>
              <a:rPr lang="en-GB" dirty="0"/>
              <a:t>More of a challenge!</a:t>
            </a:r>
          </a:p>
        </p:txBody>
      </p:sp>
      <p:cxnSp>
        <p:nvCxnSpPr>
          <p:cNvPr id="14" name="Straight Arrow Connector 13">
            <a:extLst>
              <a:ext uri="{FF2B5EF4-FFF2-40B4-BE49-F238E27FC236}">
                <a16:creationId xmlns:a16="http://schemas.microsoft.com/office/drawing/2014/main" id="{852B9EF5-7169-4AE4-8E57-76E569FB38BD}"/>
              </a:ext>
            </a:extLst>
          </p:cNvPr>
          <p:cNvCxnSpPr>
            <a:cxnSpLocks/>
          </p:cNvCxnSpPr>
          <p:nvPr/>
        </p:nvCxnSpPr>
        <p:spPr>
          <a:xfrm flipH="1">
            <a:off x="7010400" y="1966346"/>
            <a:ext cx="815547" cy="639434"/>
          </a:xfrm>
          <a:prstGeom prst="straightConnector1">
            <a:avLst/>
          </a:prstGeom>
          <a:ln w="38100">
            <a:solidFill>
              <a:srgbClr val="3973B3"/>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A9A22D4-D5F1-4AB3-B734-A463A91B1B31}"/>
              </a:ext>
            </a:extLst>
          </p:cNvPr>
          <p:cNvSpPr txBox="1"/>
          <p:nvPr/>
        </p:nvSpPr>
        <p:spPr>
          <a:xfrm>
            <a:off x="7374733" y="1623312"/>
            <a:ext cx="2043957" cy="369332"/>
          </a:xfrm>
          <a:prstGeom prst="rect">
            <a:avLst/>
          </a:prstGeom>
          <a:noFill/>
        </p:spPr>
        <p:txBody>
          <a:bodyPr wrap="none" rtlCol="0">
            <a:spAutoFit/>
          </a:bodyPr>
          <a:lstStyle/>
          <a:p>
            <a:r>
              <a:rPr lang="en-GB" dirty="0"/>
              <a:t>Definitely possible</a:t>
            </a:r>
          </a:p>
        </p:txBody>
      </p:sp>
    </p:spTree>
    <p:extLst>
      <p:ext uri="{BB962C8B-B14F-4D97-AF65-F5344CB8AC3E}">
        <p14:creationId xmlns:p14="http://schemas.microsoft.com/office/powerpoint/2010/main" val="2020792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1" grpId="0"/>
      <p:bldP spid="15" grpId="0"/>
    </p:bldLst>
  </p:timing>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44546A"/>
      </a:dk2>
      <a:lt2>
        <a:srgbClr val="E7E6E6"/>
      </a:lt2>
      <a:accent1>
        <a:srgbClr val="F6DB5F"/>
      </a:accent1>
      <a:accent2>
        <a:srgbClr val="FFB554"/>
      </a:accent2>
      <a:accent3>
        <a:srgbClr val="FE5E51"/>
      </a:accent3>
      <a:accent4>
        <a:srgbClr val="9E3D64"/>
      </a:accent4>
      <a:accent5>
        <a:srgbClr val="36ABB5"/>
      </a:accent5>
      <a:accent6>
        <a:srgbClr val="7578E5"/>
      </a:accent6>
      <a:hlink>
        <a:srgbClr val="0563C1"/>
      </a:hlink>
      <a:folHlink>
        <a:srgbClr val="954F72"/>
      </a:folHlink>
    </a:clrScheme>
    <a:fontScheme name="Custom 1">
      <a:majorFont>
        <a:latin typeface="Muli"/>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97DAF748A904A4791C15F4D2180C2FB" ma:contentTypeVersion="13" ma:contentTypeDescription="Create a new document." ma:contentTypeScope="" ma:versionID="188806e19de55be51418ce4e9ca184f2">
  <xsd:schema xmlns:xsd="http://www.w3.org/2001/XMLSchema" xmlns:xs="http://www.w3.org/2001/XMLSchema" xmlns:p="http://schemas.microsoft.com/office/2006/metadata/properties" xmlns:ns3="1b891f9e-3420-4339-92d2-ff9874dceaf9" xmlns:ns4="71dd4917-df52-49bf-a993-4904aa63d0dc" targetNamespace="http://schemas.microsoft.com/office/2006/metadata/properties" ma:root="true" ma:fieldsID="584a706bc825a0245c6a888e79cd9f86" ns3:_="" ns4:_="">
    <xsd:import namespace="1b891f9e-3420-4339-92d2-ff9874dceaf9"/>
    <xsd:import namespace="71dd4917-df52-49bf-a993-4904aa63d0d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891f9e-3420-4339-92d2-ff9874dcea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1dd4917-df52-49bf-a993-4904aa63d0dc"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SharingHintHash" ma:index="15"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AB40234-329C-4D67-B949-9FF24ADEA3DB}">
  <ds:schemaRefs>
    <ds:schemaRef ds:uri="http://schemas.microsoft.com/sharepoint/v3/contenttype/forms"/>
  </ds:schemaRefs>
</ds:datastoreItem>
</file>

<file path=customXml/itemProps2.xml><?xml version="1.0" encoding="utf-8"?>
<ds:datastoreItem xmlns:ds="http://schemas.openxmlformats.org/officeDocument/2006/customXml" ds:itemID="{E73DF9F9-7D23-4BD2-A985-287C0B0835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891f9e-3420-4339-92d2-ff9874dceaf9"/>
    <ds:schemaRef ds:uri="71dd4917-df52-49bf-a993-4904aa63d0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A34AFE3-B903-4127-9471-14C66035D39C}">
  <ds:schemaRefs>
    <ds:schemaRef ds:uri="http://schemas.microsoft.com/office/2006/documentManagement/types"/>
    <ds:schemaRef ds:uri="http://purl.org/dc/terms/"/>
    <ds:schemaRef ds:uri="http://purl.org/dc/elements/1.1/"/>
    <ds:schemaRef ds:uri="http://www.w3.org/XML/1998/namespace"/>
    <ds:schemaRef ds:uri="http://schemas.microsoft.com/office/infopath/2007/PartnerControls"/>
    <ds:schemaRef ds:uri="http://schemas.openxmlformats.org/package/2006/metadata/core-properties"/>
    <ds:schemaRef ds:uri="71dd4917-df52-49bf-a993-4904aa63d0dc"/>
    <ds:schemaRef ds:uri="1b891f9e-3420-4339-92d2-ff9874dceaf9"/>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3234</TotalTime>
  <Words>917</Words>
  <Application>Microsoft Office PowerPoint</Application>
  <PresentationFormat>Widescreen</PresentationFormat>
  <Paragraphs>79</Paragraphs>
  <Slides>11</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Lato</vt:lpstr>
      <vt:lpstr>Muli</vt:lpstr>
      <vt:lpstr>Roboto</vt:lpstr>
      <vt:lpstr>Office Theme</vt:lpstr>
      <vt:lpstr>PowerPoint Presentation</vt:lpstr>
      <vt:lpstr>What is the R validation Hub?</vt:lpstr>
      <vt:lpstr>PowerPoint Presentation</vt:lpstr>
      <vt:lpstr>Reliable Software</vt:lpstr>
      <vt:lpstr>PowerPoint Presentation</vt:lpstr>
      <vt:lpstr>Reliable Software</vt:lpstr>
      <vt:lpstr>PowerPoint Presentation</vt:lpstr>
      <vt:lpstr>Challenge 1: The R Ecosystem</vt:lpstr>
      <vt:lpstr>Summary</vt:lpstr>
      <vt:lpstr>Further Reading</vt:lpstr>
      <vt:lpstr>I trust that the software owner develops it using best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Juliane Manitz</cp:lastModifiedBy>
  <cp:revision>85</cp:revision>
  <dcterms:created xsi:type="dcterms:W3CDTF">2019-12-25T08:43:37Z</dcterms:created>
  <dcterms:modified xsi:type="dcterms:W3CDTF">2021-10-20T13:21:00Z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0x010100B97DAF748A904A4791C15F4D2180C2FB</vt:lpwstr>
  </property>
</Properties>
</file>