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7" r:id="rId1"/>
  </p:sldMasterIdLst>
  <p:notesMasterIdLst>
    <p:notesMasterId r:id="rId13"/>
  </p:notesMasterIdLst>
  <p:sldIdLst>
    <p:sldId id="256" r:id="rId2"/>
    <p:sldId id="276" r:id="rId3"/>
    <p:sldId id="277" r:id="rId4"/>
    <p:sldId id="278" r:id="rId5"/>
    <p:sldId id="279" r:id="rId6"/>
    <p:sldId id="283" r:id="rId7"/>
    <p:sldId id="281" r:id="rId8"/>
    <p:sldId id="284" r:id="rId9"/>
    <p:sldId id="285" r:id="rId10"/>
    <p:sldId id="282" r:id="rId11"/>
    <p:sldId id="286" r:id="rId12"/>
  </p:sldIdLst>
  <p:sldSz cx="12192000" cy="6858000"/>
  <p:notesSz cx="6858000" cy="9144000"/>
  <p:custDataLst>
    <p:tags r:id="rId14"/>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FCBE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0" autoAdjust="0"/>
    <p:restoredTop sz="84658" autoAdjust="0"/>
  </p:normalViewPr>
  <p:slideViewPr>
    <p:cSldViewPr snapToGrid="0">
      <p:cViewPr varScale="1">
        <p:scale>
          <a:sx n="45" d="100"/>
          <a:sy n="45" d="100"/>
        </p:scale>
        <p:origin x="53" y="586"/>
      </p:cViewPr>
      <p:guideLst>
        <p:guide orient="horz" pos="2184"/>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gs" Target="tags/tag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A4DCF4-37BD-4C0D-8FA1-126C9D00A63B}" type="datetimeFigureOut">
              <a:rPr lang="en-GB" smtClean="0"/>
              <a:t>09/06/2022</a:t>
            </a:fld>
            <a:endParaRPr lang="en-GB"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7CD2611-A782-4A54-A17C-001C00578276}" type="slidenum">
              <a:rPr lang="en-GB" smtClean="0"/>
              <a:t>‹#›</a:t>
            </a:fld>
            <a:endParaRPr lang="en-GB" dirty="0"/>
          </a:p>
        </p:txBody>
      </p:sp>
    </p:spTree>
    <p:extLst>
      <p:ext uri="{BB962C8B-B14F-4D97-AF65-F5344CB8AC3E}">
        <p14:creationId xmlns:p14="http://schemas.microsoft.com/office/powerpoint/2010/main" val="19231761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Will not be presented, just included for reference</a:t>
            </a:r>
          </a:p>
        </p:txBody>
      </p:sp>
      <p:sp>
        <p:nvSpPr>
          <p:cNvPr id="4" name="Slide Number Placeholder 3"/>
          <p:cNvSpPr>
            <a:spLocks noGrp="1"/>
          </p:cNvSpPr>
          <p:nvPr>
            <p:ph type="sldNum" sz="quarter" idx="5"/>
          </p:nvPr>
        </p:nvSpPr>
        <p:spPr/>
        <p:txBody>
          <a:bodyPr/>
          <a:lstStyle/>
          <a:p>
            <a:fld id="{F7CD2611-A782-4A54-A17C-001C00578276}" type="slidenum">
              <a:rPr lang="en-GB" smtClean="0"/>
              <a:t>2</a:t>
            </a:fld>
            <a:endParaRPr lang="en-GB" dirty="0"/>
          </a:p>
        </p:txBody>
      </p:sp>
    </p:spTree>
    <p:extLst>
      <p:ext uri="{BB962C8B-B14F-4D97-AF65-F5344CB8AC3E}">
        <p14:creationId xmlns:p14="http://schemas.microsoft.com/office/powerpoint/2010/main" val="1665751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555555"/>
                </a:solidFill>
                <a:effectLst/>
                <a:latin typeface="Roboto" panose="02000000000000000000" pitchFamily="2" charset="0"/>
              </a:rPr>
              <a:t>within PSI. Supporting the R Validation Hub is one of the SIG’s stated objectives along with bridging the gap to SAS and educating members in R more broadly.</a:t>
            </a:r>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4</a:t>
            </a:fld>
            <a:endParaRPr lang="en-GB" dirty="0"/>
          </a:p>
        </p:txBody>
      </p:sp>
    </p:spTree>
    <p:extLst>
      <p:ext uri="{BB962C8B-B14F-4D97-AF65-F5344CB8AC3E}">
        <p14:creationId xmlns:p14="http://schemas.microsoft.com/office/powerpoint/2010/main" val="25306840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5</a:t>
            </a:fld>
            <a:endParaRPr lang="en-GB" dirty="0"/>
          </a:p>
        </p:txBody>
      </p:sp>
    </p:spTree>
    <p:extLst>
      <p:ext uri="{BB962C8B-B14F-4D97-AF65-F5344CB8AC3E}">
        <p14:creationId xmlns:p14="http://schemas.microsoft.com/office/powerpoint/2010/main" val="39986987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6</a:t>
            </a:fld>
            <a:endParaRPr lang="en-GB" dirty="0"/>
          </a:p>
        </p:txBody>
      </p:sp>
    </p:spTree>
    <p:extLst>
      <p:ext uri="{BB962C8B-B14F-4D97-AF65-F5344CB8AC3E}">
        <p14:creationId xmlns:p14="http://schemas.microsoft.com/office/powerpoint/2010/main" val="24707696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7</a:t>
            </a:fld>
            <a:endParaRPr lang="en-GB" dirty="0"/>
          </a:p>
        </p:txBody>
      </p:sp>
    </p:spTree>
    <p:extLst>
      <p:ext uri="{BB962C8B-B14F-4D97-AF65-F5344CB8AC3E}">
        <p14:creationId xmlns:p14="http://schemas.microsoft.com/office/powerpoint/2010/main" val="235362780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to replace with a screenshot and copy this to the notes </a:t>
            </a:r>
          </a:p>
        </p:txBody>
      </p:sp>
      <p:sp>
        <p:nvSpPr>
          <p:cNvPr id="4" name="Slide Number Placeholder 3"/>
          <p:cNvSpPr>
            <a:spLocks noGrp="1"/>
          </p:cNvSpPr>
          <p:nvPr>
            <p:ph type="sldNum" sz="quarter" idx="5"/>
          </p:nvPr>
        </p:nvSpPr>
        <p:spPr/>
        <p:txBody>
          <a:bodyPr/>
          <a:lstStyle/>
          <a:p>
            <a:fld id="{F7CD2611-A782-4A54-A17C-001C00578276}" type="slidenum">
              <a:rPr lang="en-GB" smtClean="0"/>
              <a:t>8</a:t>
            </a:fld>
            <a:endParaRPr lang="en-GB" dirty="0"/>
          </a:p>
        </p:txBody>
      </p:sp>
    </p:spTree>
    <p:extLst>
      <p:ext uri="{BB962C8B-B14F-4D97-AF65-F5344CB8AC3E}">
        <p14:creationId xmlns:p14="http://schemas.microsoft.com/office/powerpoint/2010/main" val="23768050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Several pharma companies highlighted aspects that were easy to implement which those which were more challenging. </a:t>
            </a:r>
          </a:p>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9</a:t>
            </a:fld>
            <a:endParaRPr lang="en-GB" dirty="0"/>
          </a:p>
        </p:txBody>
      </p:sp>
    </p:spTree>
    <p:extLst>
      <p:ext uri="{BB962C8B-B14F-4D97-AF65-F5344CB8AC3E}">
        <p14:creationId xmlns:p14="http://schemas.microsoft.com/office/powerpoint/2010/main" val="3814315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10</a:t>
            </a:fld>
            <a:endParaRPr lang="en-GB" dirty="0"/>
          </a:p>
        </p:txBody>
      </p:sp>
    </p:spTree>
    <p:extLst>
      <p:ext uri="{BB962C8B-B14F-4D97-AF65-F5344CB8AC3E}">
        <p14:creationId xmlns:p14="http://schemas.microsoft.com/office/powerpoint/2010/main" val="39260775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7CD2611-A782-4A54-A17C-001C00578276}" type="slidenum">
              <a:rPr lang="en-GB" smtClean="0"/>
              <a:t>11</a:t>
            </a:fld>
            <a:endParaRPr lang="en-GB" dirty="0"/>
          </a:p>
        </p:txBody>
      </p:sp>
    </p:spTree>
    <p:extLst>
      <p:ext uri="{BB962C8B-B14F-4D97-AF65-F5344CB8AC3E}">
        <p14:creationId xmlns:p14="http://schemas.microsoft.com/office/powerpoint/2010/main" val="26452960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1825484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14480118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348305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3302159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720839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35073985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13401076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32503824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1962042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5" name="Footer Placeholder 4"/>
          <p:cNvSpPr>
            <a:spLocks noGrp="1"/>
          </p:cNvSpPr>
          <p:nvPr>
            <p:ph type="ftr" sz="quarter" idx="11"/>
          </p:nvPr>
        </p:nvSpPr>
        <p:spPr/>
        <p:txBody>
          <a:bodyPr/>
          <a:lstStyle/>
          <a:p>
            <a:endParaRPr lang="en-GB" dirty="0"/>
          </a:p>
        </p:txBody>
      </p:sp>
      <p:sp>
        <p:nvSpPr>
          <p:cNvPr id="6" name="Slide Number Placeholder 5"/>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531523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089970" y="2160589"/>
            <a:ext cx="4184034" cy="3880773"/>
          </a:xfrm>
        </p:spPr>
        <p:txBody>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9665220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lvl1pPr marL="342900" indent="-3429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100000"/>
              <a:buFont typeface="Arial" panose="020B0604020202020204" pitchFamily="34" charset="0"/>
              <a:buChar char="•"/>
              <a:defRPr lang="en-US" sz="16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lvl1pPr>
              <a:defRPr lang="en-US" sz="1600" kern="1200" dirty="0">
                <a:solidFill>
                  <a:schemeClr val="tx1">
                    <a:lumMod val="75000"/>
                    <a:lumOff val="25000"/>
                  </a:schemeClr>
                </a:solidFill>
                <a:latin typeface="+mn-lt"/>
                <a:ea typeface="+mn-ea"/>
                <a:cs typeface="+mn-cs"/>
              </a:defRPr>
            </a:lvl1pPr>
            <a:lvl2pPr>
              <a:defRPr lang="en-US" sz="1600" kern="1200" dirty="0">
                <a:solidFill>
                  <a:schemeClr val="tx1">
                    <a:lumMod val="75000"/>
                    <a:lumOff val="25000"/>
                  </a:schemeClr>
                </a:solidFill>
                <a:latin typeface="+mn-lt"/>
                <a:ea typeface="+mn-ea"/>
                <a:cs typeface="+mn-cs"/>
              </a:defRPr>
            </a:lvl2pPr>
            <a:lvl3pPr>
              <a:defRPr lang="en-US" sz="1600" kern="1200" dirty="0">
                <a:solidFill>
                  <a:schemeClr val="tx1">
                    <a:lumMod val="75000"/>
                    <a:lumOff val="25000"/>
                  </a:schemeClr>
                </a:solidFill>
                <a:latin typeface="+mn-lt"/>
                <a:ea typeface="+mn-ea"/>
                <a:cs typeface="+mn-cs"/>
              </a:defRPr>
            </a:lvl3pPr>
            <a:lvl4pPr>
              <a:defRPr lang="en-US" sz="1600" kern="1200" dirty="0">
                <a:solidFill>
                  <a:schemeClr val="tx1">
                    <a:lumMod val="75000"/>
                    <a:lumOff val="25000"/>
                  </a:schemeClr>
                </a:solidFill>
                <a:latin typeface="+mn-lt"/>
                <a:ea typeface="+mn-ea"/>
                <a:cs typeface="+mn-cs"/>
              </a:defRPr>
            </a:lvl4pPr>
            <a:lvl5pPr>
              <a:defRPr lang="en-US" sz="1600" kern="1200" dirty="0">
                <a:solidFill>
                  <a:schemeClr val="tx1">
                    <a:lumMod val="75000"/>
                    <a:lumOff val="25000"/>
                  </a:schemeClr>
                </a:solidFill>
                <a:latin typeface="+mn-lt"/>
                <a:ea typeface="+mn-ea"/>
                <a:cs typeface="+mn-cs"/>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7258705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8671137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1544536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lvl1pPr marL="342900" indent="-342900">
              <a:buSzPct val="100000"/>
              <a:buFont typeface="Arial" panose="020B0604020202020204" pitchFamily="34" charset="0"/>
              <a:buChar char="•"/>
              <a:defRPr/>
            </a:lvl1pPr>
            <a:lvl2pPr marL="742950" indent="-285750">
              <a:buSzPct val="100000"/>
              <a:buFont typeface="Arial" panose="020B0604020202020204" pitchFamily="34" charset="0"/>
              <a:buChar char="•"/>
              <a:defRPr/>
            </a:lvl2pPr>
            <a:lvl3pPr marL="1143000" indent="-228600">
              <a:buSzPct val="100000"/>
              <a:buFont typeface="Arial" panose="020B0604020202020204" pitchFamily="34" charset="0"/>
              <a:buChar char="•"/>
              <a:defRPr/>
            </a:lvl3pPr>
            <a:lvl4pPr marL="1600200" indent="-228600">
              <a:buSzPct val="100000"/>
              <a:buFont typeface="Arial" panose="020B0604020202020204" pitchFamily="34" charset="0"/>
              <a:buChar char="•"/>
              <a:defRPr/>
            </a:lvl4pPr>
            <a:lvl5pPr marL="2057400" indent="-228600">
              <a:buSzPct val="100000"/>
              <a:buFont typeface="Arial" panose="020B0604020202020204" pitchFamily="34" charset="0"/>
              <a:buChar char="•"/>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07B5BE83-7E46-4417-9FBF-2B463AB43312}" type="datetimeFigureOut">
              <a:rPr lang="en-GB" smtClean="0"/>
              <a:t>09/06/2022</a:t>
            </a:fld>
            <a:endParaRPr lang="en-GB" dirty="0"/>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dirty="0"/>
          </a:p>
        </p:txBody>
      </p:sp>
    </p:spTree>
    <p:extLst>
      <p:ext uri="{BB962C8B-B14F-4D97-AF65-F5344CB8AC3E}">
        <p14:creationId xmlns:p14="http://schemas.microsoft.com/office/powerpoint/2010/main" val="24244917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GB" dirty="0"/>
          </a:p>
        </p:txBody>
      </p:sp>
      <p:sp>
        <p:nvSpPr>
          <p:cNvPr id="7" name="Slide Number Placeholder 6"/>
          <p:cNvSpPr>
            <a:spLocks noGrp="1"/>
          </p:cNvSpPr>
          <p:nvPr>
            <p:ph type="sldNum" sz="quarter" idx="12"/>
          </p:nvPr>
        </p:nvSpPr>
        <p:spPr/>
        <p:txBody>
          <a:bodyPr/>
          <a:lstStyle/>
          <a:p>
            <a:fld id="{79A4D766-0AD6-4838-8C68-C0E62E561E79}" type="slidenum">
              <a:rPr lang="en-GB" smtClean="0"/>
              <a:t>‹#›</a:t>
            </a:fld>
            <a:endParaRPr lang="en-GB" dirty="0"/>
          </a:p>
        </p:txBody>
      </p:sp>
      <p:sp>
        <p:nvSpPr>
          <p:cNvPr id="5" name="Date Placeholder 4"/>
          <p:cNvSpPr>
            <a:spLocks noGrp="1"/>
          </p:cNvSpPr>
          <p:nvPr>
            <p:ph type="dt" sz="half" idx="10"/>
          </p:nvPr>
        </p:nvSpPr>
        <p:spPr/>
        <p:txBody>
          <a:bodyPr/>
          <a:lstStyle/>
          <a:p>
            <a:fld id="{07B5BE83-7E46-4417-9FBF-2B463AB43312}" type="datetimeFigureOut">
              <a:rPr lang="en-GB" smtClean="0"/>
              <a:t>09/06/2022</a:t>
            </a:fld>
            <a:endParaRPr lang="en-GB" dirty="0"/>
          </a:p>
        </p:txBody>
      </p:sp>
    </p:spTree>
    <p:extLst>
      <p:ext uri="{BB962C8B-B14F-4D97-AF65-F5344CB8AC3E}">
        <p14:creationId xmlns:p14="http://schemas.microsoft.com/office/powerpoint/2010/main" val="36158437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B5BE83-7E46-4417-9FBF-2B463AB43312}" type="datetimeFigureOut">
              <a:rPr lang="en-GB" smtClean="0"/>
              <a:t>09/06/2022</a:t>
            </a:fld>
            <a:endParaRPr lang="en-GB"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GB"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9A4D766-0AD6-4838-8C68-C0E62E561E79}" type="slidenum">
              <a:rPr lang="en-GB" smtClean="0"/>
              <a:t>‹#›</a:t>
            </a:fld>
            <a:endParaRPr lang="en-GB" dirty="0"/>
          </a:p>
        </p:txBody>
      </p:sp>
    </p:spTree>
    <p:extLst>
      <p:ext uri="{BB962C8B-B14F-4D97-AF65-F5344CB8AC3E}">
        <p14:creationId xmlns:p14="http://schemas.microsoft.com/office/powerpoint/2010/main" val="3481423202"/>
      </p:ext>
    </p:extLst>
  </p:cSld>
  <p:clrMap bg1="lt1" tx1="dk1" bg2="lt2" tx2="dk2" accent1="accent1" accent2="accent2" accent3="accent3" accent4="accent4" accent5="accent5" accent6="accent6" hlink="hlink" folHlink="folHlink"/>
  <p:sldLayoutIdLst>
    <p:sldLayoutId id="2147483708" r:id="rId1"/>
    <p:sldLayoutId id="2147483709" r:id="rId2"/>
    <p:sldLayoutId id="2147483710" r:id="rId3"/>
    <p:sldLayoutId id="2147483711" r:id="rId4"/>
    <p:sldLayoutId id="2147483712" r:id="rId5"/>
    <p:sldLayoutId id="2147483713" r:id="rId6"/>
    <p:sldLayoutId id="2147483714" r:id="rId7"/>
    <p:sldLayoutId id="2147483715" r:id="rId8"/>
    <p:sldLayoutId id="2147483716" r:id="rId9"/>
    <p:sldLayoutId id="2147483717" r:id="rId10"/>
    <p:sldLayoutId id="2147483718" r:id="rId11"/>
    <p:sldLayoutId id="2147483719" r:id="rId12"/>
    <p:sldLayoutId id="2147483720" r:id="rId13"/>
    <p:sldLayoutId id="2147483721" r:id="rId14"/>
    <p:sldLayoutId id="2147483722" r:id="rId15"/>
    <p:sldLayoutId id="2147483723"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tmp"/><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pharmar.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tmp"/><Relationship Id="rId5" Type="http://schemas.openxmlformats.org/officeDocument/2006/relationships/hyperlink" Target="https://github.com/pharmaR/risk_assessment" TargetMode="External"/><Relationship Id="rId4" Type="http://schemas.openxmlformats.org/officeDocument/2006/relationships/hyperlink" Target="https://cran.r-project.org/web/packages/riskmetric/index.html"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tmp"/></Relationships>
</file>

<file path=ppt/slides/_rels/slide8.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tmp"/><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1DAD-89DD-4BB7-983A-74F7BC2EE6C9}"/>
              </a:ext>
            </a:extLst>
          </p:cNvPr>
          <p:cNvSpPr>
            <a:spLocks noGrp="1"/>
          </p:cNvSpPr>
          <p:nvPr>
            <p:ph type="ctrTitle"/>
          </p:nvPr>
        </p:nvSpPr>
        <p:spPr>
          <a:xfrm>
            <a:off x="457389" y="2114602"/>
            <a:ext cx="9166302" cy="1646302"/>
          </a:xfrm>
        </p:spPr>
        <p:txBody>
          <a:bodyPr/>
          <a:lstStyle/>
          <a:p>
            <a:r>
              <a:rPr lang="en-US" b="1" dirty="0">
                <a:effectLst/>
                <a:latin typeface="Trebuchet MS" panose="020B0603020202020204" pitchFamily="34" charset="0"/>
                <a:ea typeface="Calibri" panose="020F0502020204030204" pitchFamily="34" charset="0"/>
              </a:rPr>
              <a:t>Implementation of Risk Assessment fo</a:t>
            </a:r>
            <a:r>
              <a:rPr lang="en-US" b="1" dirty="0">
                <a:latin typeface="Trebuchet MS" panose="020B0603020202020204" pitchFamily="34" charset="0"/>
                <a:ea typeface="Calibri" panose="020F0502020204030204" pitchFamily="34" charset="0"/>
              </a:rPr>
              <a:t>r R packages: Learnings and Reflection </a:t>
            </a:r>
            <a:endParaRPr lang="en-GB" dirty="0">
              <a:latin typeface="Trebuchet MS" panose="020B0603020202020204" pitchFamily="34" charset="0"/>
            </a:endParaRPr>
          </a:p>
        </p:txBody>
      </p:sp>
      <p:sp>
        <p:nvSpPr>
          <p:cNvPr id="3" name="Subtitle 2">
            <a:extLst>
              <a:ext uri="{FF2B5EF4-FFF2-40B4-BE49-F238E27FC236}">
                <a16:creationId xmlns:a16="http://schemas.microsoft.com/office/drawing/2014/main" id="{F21E7733-2085-4778-B97D-AF8C3240F411}"/>
              </a:ext>
            </a:extLst>
          </p:cNvPr>
          <p:cNvSpPr>
            <a:spLocks noGrp="1"/>
          </p:cNvSpPr>
          <p:nvPr>
            <p:ph type="subTitle" idx="1"/>
          </p:nvPr>
        </p:nvSpPr>
        <p:spPr>
          <a:xfrm>
            <a:off x="1204685" y="4238168"/>
            <a:ext cx="8433520" cy="1204687"/>
          </a:xfrm>
        </p:spPr>
        <p:txBody>
          <a:bodyPr>
            <a:normAutofit fontScale="92500"/>
          </a:bodyPr>
          <a:lstStyle/>
          <a:p>
            <a:r>
              <a:rPr lang="en-GB" dirty="0"/>
              <a:t>Juliane Manitz, Marly Gotti, Andy Nicholls, Lyn Taylor, Joseph Rickert, Doug Kelkhoff, </a:t>
            </a:r>
          </a:p>
          <a:p>
            <a:r>
              <a:rPr lang="en-GB" dirty="0"/>
              <a:t>Yilong Zhang, Paulo Bargo, Keaven Anderson, and Preetham Palukuru</a:t>
            </a:r>
          </a:p>
          <a:p>
            <a:r>
              <a:rPr lang="en-GB" b="1" dirty="0"/>
              <a:t>on behalf of the R Validation Hub, an R Consortium-funded ISC Working Group</a:t>
            </a:r>
          </a:p>
          <a:p>
            <a:endParaRPr lang="en-GB" dirty="0"/>
          </a:p>
        </p:txBody>
      </p:sp>
      <p:pic>
        <p:nvPicPr>
          <p:cNvPr id="5" name="Picture 4" descr="Logo&#10;&#10;Description automatically generated">
            <a:extLst>
              <a:ext uri="{FF2B5EF4-FFF2-40B4-BE49-F238E27FC236}">
                <a16:creationId xmlns:a16="http://schemas.microsoft.com/office/drawing/2014/main" id="{1B029B64-5FA6-4667-B31E-059E95605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5833723"/>
            <a:ext cx="2858688" cy="1024277"/>
          </a:xfrm>
          <a:prstGeom prst="rect">
            <a:avLst/>
          </a:prstGeom>
        </p:spPr>
      </p:pic>
    </p:spTree>
    <p:extLst>
      <p:ext uri="{BB962C8B-B14F-4D97-AF65-F5344CB8AC3E}">
        <p14:creationId xmlns:p14="http://schemas.microsoft.com/office/powerpoint/2010/main" val="31106333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Partner Initiatives</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199"/>
            <a:ext cx="9264952" cy="4314163"/>
          </a:xfrm>
        </p:spPr>
        <p:txBody>
          <a:bodyPr>
            <a:normAutofit fontScale="77500" lnSpcReduction="20000"/>
          </a:bodyPr>
          <a:lstStyle/>
          <a:p>
            <a:r>
              <a:rPr lang="en-US" sz="3100" dirty="0">
                <a:solidFill>
                  <a:schemeClr val="tx1"/>
                </a:solidFill>
              </a:rPr>
              <a:t>R Tables for Regulatory Submissions Working Group </a:t>
            </a:r>
          </a:p>
          <a:p>
            <a:pPr lvl="1"/>
            <a:r>
              <a:rPr lang="en-US" sz="2600" dirty="0">
                <a:solidFill>
                  <a:schemeClr val="tx1"/>
                </a:solidFill>
              </a:rPr>
              <a:t>Create tables that meet the requirements of FDA submission document standards</a:t>
            </a:r>
          </a:p>
          <a:p>
            <a:r>
              <a:rPr lang="en-US" sz="3100" dirty="0">
                <a:solidFill>
                  <a:schemeClr val="tx1"/>
                </a:solidFill>
              </a:rPr>
              <a:t>R Submission Pilot</a:t>
            </a:r>
            <a:r>
              <a:rPr lang="en-US" sz="3600" dirty="0">
                <a:solidFill>
                  <a:schemeClr val="tx1"/>
                </a:solidFill>
              </a:rPr>
              <a:t> WG</a:t>
            </a:r>
          </a:p>
          <a:p>
            <a:pPr lvl="1"/>
            <a:r>
              <a:rPr lang="en-US" sz="2600" dirty="0">
                <a:solidFill>
                  <a:schemeClr val="tx1"/>
                </a:solidFill>
              </a:rPr>
              <a:t>Focus on IT and platform challenges to make “all R” regulatory submissions</a:t>
            </a:r>
          </a:p>
          <a:p>
            <a:r>
              <a:rPr lang="en-US" sz="3100" dirty="0">
                <a:solidFill>
                  <a:schemeClr val="tx1"/>
                </a:solidFill>
              </a:rPr>
              <a:t>Clinical Statistical Reporting in a Multilingual World</a:t>
            </a:r>
          </a:p>
          <a:p>
            <a:pPr lvl="1"/>
            <a:r>
              <a:rPr lang="en-US" sz="2600" dirty="0">
                <a:solidFill>
                  <a:schemeClr val="tx1"/>
                </a:solidFill>
              </a:rPr>
              <a:t>Seeks to provide a framework for assessing the fundamental differences for a particular statistical analysis across languages</a:t>
            </a:r>
          </a:p>
          <a:p>
            <a:r>
              <a:rPr lang="en-US" sz="3100" dirty="0">
                <a:solidFill>
                  <a:schemeClr val="tx1"/>
                </a:solidFill>
                <a:effectLst/>
                <a:ea typeface="Calibri" panose="020F0502020204030204" pitchFamily="34" charset="0"/>
                <a:cs typeface="Times New Roman" panose="02020603050405020304" pitchFamily="18" charset="0"/>
              </a:rPr>
              <a:t>R/Pharma</a:t>
            </a:r>
            <a:r>
              <a:rPr lang="en-US" sz="2000" dirty="0">
                <a:solidFill>
                  <a:schemeClr val="tx1"/>
                </a:solidFill>
                <a:effectLst/>
                <a:ea typeface="Calibri" panose="020F0502020204030204" pitchFamily="34" charset="0"/>
                <a:cs typeface="Times New Roman" panose="02020603050405020304" pitchFamily="18" charset="0"/>
              </a:rPr>
              <a:t> </a:t>
            </a:r>
          </a:p>
          <a:p>
            <a:pPr lvl="1"/>
            <a:r>
              <a:rPr lang="en-US" sz="2600" dirty="0">
                <a:solidFill>
                  <a:schemeClr val="tx1"/>
                </a:solidFill>
                <a:effectLst/>
                <a:ea typeface="Calibri" panose="020F0502020204030204" pitchFamily="34" charset="0"/>
                <a:cs typeface="Times New Roman" panose="02020603050405020304" pitchFamily="18" charset="0"/>
              </a:rPr>
              <a:t>Annual conference focus on the use of R in clinical drug development</a:t>
            </a:r>
            <a:endParaRPr lang="en-US" sz="2600" dirty="0">
              <a:solidFill>
                <a:schemeClr val="tx1"/>
              </a:solidFill>
            </a:endParaRPr>
          </a:p>
          <a:p>
            <a:endParaRPr lang="en-US" dirty="0">
              <a:solidFill>
                <a:schemeClr val="tx1"/>
              </a:solidFill>
            </a:endParaRP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pic>
        <p:nvPicPr>
          <p:cNvPr id="5" name="Google Shape;314;p49">
            <a:extLst>
              <a:ext uri="{FF2B5EF4-FFF2-40B4-BE49-F238E27FC236}">
                <a16:creationId xmlns:a16="http://schemas.microsoft.com/office/drawing/2014/main" id="{70A02FE7-2EF0-4D5C-8CA9-CEAEAD82AB82}"/>
              </a:ext>
            </a:extLst>
          </p:cNvPr>
          <p:cNvPicPr preferRelativeResize="0"/>
          <p:nvPr/>
        </p:nvPicPr>
        <p:blipFill rotWithShape="1">
          <a:blip r:embed="rId4">
            <a:alphaModFix/>
          </a:blip>
          <a:srcRect/>
          <a:stretch/>
        </p:blipFill>
        <p:spPr>
          <a:xfrm>
            <a:off x="3536022" y="6041362"/>
            <a:ext cx="2984572" cy="740653"/>
          </a:xfrm>
          <a:prstGeom prst="rect">
            <a:avLst/>
          </a:prstGeom>
          <a:noFill/>
          <a:ln>
            <a:noFill/>
          </a:ln>
        </p:spPr>
      </p:pic>
    </p:spTree>
    <p:extLst>
      <p:ext uri="{BB962C8B-B14F-4D97-AF65-F5344CB8AC3E}">
        <p14:creationId xmlns:p14="http://schemas.microsoft.com/office/powerpoint/2010/main" val="31705158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Summary </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451429"/>
            <a:ext cx="8596668" cy="4473819"/>
          </a:xfrm>
        </p:spPr>
        <p:txBody>
          <a:bodyPr>
            <a:normAutofit lnSpcReduction="10000"/>
          </a:bodyPr>
          <a:lstStyle/>
          <a:p>
            <a:pPr marL="0" indent="0">
              <a:buNone/>
            </a:pPr>
            <a:r>
              <a:rPr lang="en-US" sz="2000" b="1" dirty="0">
                <a:solidFill>
                  <a:schemeClr val="accent2"/>
                </a:solidFill>
              </a:rPr>
              <a:t>The R validation hub helped to:</a:t>
            </a:r>
          </a:p>
          <a:p>
            <a:r>
              <a:rPr lang="en-US" sz="2000" dirty="0"/>
              <a:t>Establish open-source mentality of sharing within biopharmaceutical industry </a:t>
            </a:r>
          </a:p>
          <a:p>
            <a:r>
              <a:rPr lang="en-US" sz="2000" dirty="0"/>
              <a:t>Provide tools for risk-based assessment of R packages </a:t>
            </a:r>
          </a:p>
          <a:p>
            <a:r>
              <a:rPr lang="en-US" sz="2000" dirty="0"/>
              <a:t>Supports a framework in which R can be used for regulatory submissions</a:t>
            </a:r>
          </a:p>
          <a:p>
            <a:pPr marL="0" indent="0">
              <a:buNone/>
            </a:pPr>
            <a:r>
              <a:rPr lang="en-US" sz="2000" b="1" dirty="0">
                <a:solidFill>
                  <a:schemeClr val="accent2"/>
                </a:solidFill>
              </a:rPr>
              <a:t>Further Information</a:t>
            </a:r>
          </a:p>
          <a:p>
            <a:r>
              <a:rPr lang="en-US" sz="2000" dirty="0"/>
              <a:t>Website: www.pharmaR.org </a:t>
            </a:r>
          </a:p>
          <a:p>
            <a:r>
              <a:rPr lang="en-US" sz="2000" dirty="0"/>
              <a:t>White paper: https://github.com/pharmaR/white_paper</a:t>
            </a:r>
          </a:p>
          <a:p>
            <a:r>
              <a:rPr lang="en-US" sz="2000" dirty="0"/>
              <a:t>GitHub Repo: https://github.com/pharmaR </a:t>
            </a:r>
          </a:p>
          <a:p>
            <a:pPr marL="0" indent="0">
              <a:buNone/>
            </a:pPr>
            <a:r>
              <a:rPr lang="en-US" sz="2000" b="1" dirty="0">
                <a:solidFill>
                  <a:schemeClr val="accent2"/>
                </a:solidFill>
              </a:rPr>
              <a:t>Thank you</a:t>
            </a:r>
            <a:r>
              <a:rPr lang="en-US" sz="2000" dirty="0"/>
              <a:t> to anyone who has contributed to the R validation Hub and its partner initiatives. If you want to get more involved, contact us!</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22132294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20C5A1-379E-464D-8B96-41E3F91FEE61}"/>
              </a:ext>
            </a:extLst>
          </p:cNvPr>
          <p:cNvSpPr>
            <a:spLocks noGrp="1"/>
          </p:cNvSpPr>
          <p:nvPr>
            <p:ph type="title"/>
          </p:nvPr>
        </p:nvSpPr>
        <p:spPr/>
        <p:txBody>
          <a:bodyPr/>
          <a:lstStyle/>
          <a:p>
            <a:r>
              <a:rPr lang="en-US" dirty="0"/>
              <a:t>Abstract </a:t>
            </a:r>
          </a:p>
        </p:txBody>
      </p:sp>
      <p:sp>
        <p:nvSpPr>
          <p:cNvPr id="3" name="Content Placeholder 2">
            <a:extLst>
              <a:ext uri="{FF2B5EF4-FFF2-40B4-BE49-F238E27FC236}">
                <a16:creationId xmlns:a16="http://schemas.microsoft.com/office/drawing/2014/main" id="{C287CBC0-3D77-49E3-A884-EB6A827DF644}"/>
              </a:ext>
            </a:extLst>
          </p:cNvPr>
          <p:cNvSpPr>
            <a:spLocks noGrp="1"/>
          </p:cNvSpPr>
          <p:nvPr>
            <p:ph idx="1"/>
          </p:nvPr>
        </p:nvSpPr>
        <p:spPr>
          <a:xfrm>
            <a:off x="478970" y="1540998"/>
            <a:ext cx="9424610" cy="4292725"/>
          </a:xfrm>
        </p:spPr>
        <p:txBody>
          <a:bodyPr>
            <a:normAutofit lnSpcReduction="10000"/>
          </a:bodyPr>
          <a:lstStyle/>
          <a:p>
            <a:pPr marL="0" indent="0">
              <a:buNone/>
            </a:pPr>
            <a:r>
              <a:rPr lang="en-US" dirty="0"/>
              <a:t>This contribution has the aim to reflect on the implementation of risk-based approaches to assess R package accuracy within a validated infrastructure. The discussion reflects thinking of the R Validation Hub working group, which is a cross-industry initiative funded by the R Consortium. Our mission is to enable the use of R by the bio-pharmaceutical industry in a regulatory setting, where the output may be used in submissions to regulatory agencies. In early 2020, the R validation Hub has published a white paper which addresses concerns raised by statisticians, statistical programmers, informatics teams, executive leadership, quality assurance teams and others within the pharmaceutical industry about the use of R and selected R packages as a primary tool for statistical analysis for regulatory submission work. In the meanwhile, the R consortium has successfully submitted a fully R-based test package to FDA and various companies have implemented the concept of risk-based R package validation into their standard processes. We will present our learnings from those applied case studies. We highlight which aspects were easy to implement into practice and where difficulties occurred. We also review how new developments in the `riskmetric` R package and shiny app can help with the recent learnings. </a:t>
            </a:r>
          </a:p>
        </p:txBody>
      </p:sp>
      <p:pic>
        <p:nvPicPr>
          <p:cNvPr id="4" name="Picture 3" descr="Logo&#10;&#10;Description automatically generated">
            <a:extLst>
              <a:ext uri="{FF2B5EF4-FFF2-40B4-BE49-F238E27FC236}">
                <a16:creationId xmlns:a16="http://schemas.microsoft.com/office/drawing/2014/main" id="{1F6763E9-3242-4BBF-AD53-1670784710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8970" y="5833723"/>
            <a:ext cx="2858688" cy="1024277"/>
          </a:xfrm>
          <a:prstGeom prst="rect">
            <a:avLst/>
          </a:prstGeom>
        </p:spPr>
      </p:pic>
    </p:spTree>
    <p:extLst>
      <p:ext uri="{BB962C8B-B14F-4D97-AF65-F5344CB8AC3E}">
        <p14:creationId xmlns:p14="http://schemas.microsoft.com/office/powerpoint/2010/main" val="1146208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09AEF22B-7C14-41C0-83EC-D24ED238F4E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794076" y="691326"/>
            <a:ext cx="8490856" cy="4314205"/>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73FC3C8-9B83-4100-9415-39AFC5EC6B2D}"/>
              </a:ext>
            </a:extLst>
          </p:cNvPr>
          <p:cNvSpPr>
            <a:spLocks noGrp="1"/>
          </p:cNvSpPr>
          <p:nvPr>
            <p:ph type="title"/>
          </p:nvPr>
        </p:nvSpPr>
        <p:spPr/>
        <p:txBody>
          <a:bodyPr/>
          <a:lstStyle/>
          <a:p>
            <a:r>
              <a:rPr lang="en-US" dirty="0"/>
              <a:t>R validation Hub 2018</a:t>
            </a:r>
          </a:p>
        </p:txBody>
      </p:sp>
      <p:pic>
        <p:nvPicPr>
          <p:cNvPr id="5" name="Picture 4" descr="Logo&#10;&#10;Description automatically generated">
            <a:extLst>
              <a:ext uri="{FF2B5EF4-FFF2-40B4-BE49-F238E27FC236}">
                <a16:creationId xmlns:a16="http://schemas.microsoft.com/office/drawing/2014/main" id="{1192B9AB-8B4F-4B3E-B1BD-1C90C4D4EB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4909132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55A02-8D19-4665-A937-800C0FA0C22C}"/>
              </a:ext>
            </a:extLst>
          </p:cNvPr>
          <p:cNvSpPr>
            <a:spLocks noGrp="1"/>
          </p:cNvSpPr>
          <p:nvPr>
            <p:ph type="title"/>
          </p:nvPr>
        </p:nvSpPr>
        <p:spPr/>
        <p:txBody>
          <a:bodyPr/>
          <a:lstStyle/>
          <a:p>
            <a:r>
              <a:rPr lang="en-US" dirty="0"/>
              <a:t>What is the R validation Hub?</a:t>
            </a:r>
          </a:p>
        </p:txBody>
      </p:sp>
      <p:sp>
        <p:nvSpPr>
          <p:cNvPr id="3" name="Content Placeholder 2">
            <a:extLst>
              <a:ext uri="{FF2B5EF4-FFF2-40B4-BE49-F238E27FC236}">
                <a16:creationId xmlns:a16="http://schemas.microsoft.com/office/drawing/2014/main" id="{C34B2FC8-9625-4327-BB2D-FDB21D42F1A3}"/>
              </a:ext>
            </a:extLst>
          </p:cNvPr>
          <p:cNvSpPr>
            <a:spLocks noGrp="1"/>
          </p:cNvSpPr>
          <p:nvPr>
            <p:ph idx="1"/>
          </p:nvPr>
        </p:nvSpPr>
        <p:spPr>
          <a:xfrm>
            <a:off x="677334" y="1930401"/>
            <a:ext cx="8596668" cy="4110962"/>
          </a:xfrm>
        </p:spPr>
        <p:txBody>
          <a:bodyPr>
            <a:normAutofit/>
          </a:bodyPr>
          <a:lstStyle/>
          <a:p>
            <a:r>
              <a:rPr lang="en-US" sz="2400" dirty="0"/>
              <a:t>started by the PSI AIMS Special Interest Group </a:t>
            </a:r>
          </a:p>
          <a:p>
            <a:r>
              <a:rPr lang="en-US" sz="2400" dirty="0"/>
              <a:t>R Consortium Working Group</a:t>
            </a:r>
          </a:p>
          <a:p>
            <a:r>
              <a:rPr lang="en-US" sz="2400" dirty="0"/>
              <a:t>approx. 100 members; &gt; 50 organizations</a:t>
            </a:r>
          </a:p>
          <a:p>
            <a:pPr marL="0" indent="0">
              <a:buNone/>
            </a:pPr>
            <a:endParaRPr lang="en-US" sz="2400" dirty="0"/>
          </a:p>
          <a:p>
            <a:pPr marL="0" indent="0">
              <a:buNone/>
            </a:pPr>
            <a:r>
              <a:rPr lang="en-US" sz="2400" b="1" dirty="0">
                <a:solidFill>
                  <a:schemeClr val="accent2"/>
                </a:solidFill>
              </a:rPr>
              <a:t>Mission: </a:t>
            </a:r>
            <a:r>
              <a:rPr lang="en-US" sz="2400" dirty="0"/>
              <a:t>R Validation Hub is a cross-industry initiative whose mission is to enable the use of R by the Bio-Pharmaceutical Industry in a regulatory setting, where the output may be used in submissions to regulatory agencies.</a:t>
            </a:r>
          </a:p>
        </p:txBody>
      </p:sp>
      <p:pic>
        <p:nvPicPr>
          <p:cNvPr id="5" name="Picture 4" descr="Logo&#10;&#10;Description automatically generated">
            <a:extLst>
              <a:ext uri="{FF2B5EF4-FFF2-40B4-BE49-F238E27FC236}">
                <a16:creationId xmlns:a16="http://schemas.microsoft.com/office/drawing/2014/main" id="{4B2884FC-DB18-431B-B2D6-6CAB9325BC1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3022499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Resources / Achievements</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778932" y="1625602"/>
            <a:ext cx="8596668" cy="4223657"/>
          </a:xfrm>
        </p:spPr>
        <p:txBody>
          <a:bodyPr>
            <a:normAutofit lnSpcReduction="10000"/>
          </a:bodyPr>
          <a:lstStyle/>
          <a:p>
            <a:pPr marL="0" indent="0">
              <a:buNone/>
            </a:pPr>
            <a:r>
              <a:rPr lang="en-US" sz="2400" dirty="0">
                <a:solidFill>
                  <a:schemeClr val="accent2"/>
                </a:solidFill>
              </a:rPr>
              <a:t>Website</a:t>
            </a:r>
            <a:r>
              <a:rPr lang="en-US" sz="2400" dirty="0"/>
              <a:t> </a:t>
            </a:r>
            <a:r>
              <a:rPr lang="en-US" sz="2400" dirty="0">
                <a:solidFill>
                  <a:schemeClr val="accent1"/>
                </a:solidFill>
                <a:hlinkClick r:id="rId3"/>
              </a:rPr>
              <a:t>www.pharmaR.org</a:t>
            </a:r>
            <a:endParaRPr lang="en-US" sz="2400" dirty="0">
              <a:solidFill>
                <a:schemeClr val="accent1"/>
              </a:solidFill>
            </a:endParaRPr>
          </a:p>
          <a:p>
            <a:r>
              <a:rPr lang="en-US" sz="2000" dirty="0"/>
              <a:t>Blog posts</a:t>
            </a:r>
          </a:p>
          <a:p>
            <a:r>
              <a:rPr lang="en-US" sz="2000" dirty="0"/>
              <a:t>Presentations</a:t>
            </a:r>
          </a:p>
          <a:p>
            <a:r>
              <a:rPr lang="en-US" sz="2000" dirty="0"/>
              <a:t>White paper</a:t>
            </a:r>
          </a:p>
          <a:p>
            <a:r>
              <a:rPr lang="en-US" sz="2000" dirty="0"/>
              <a:t>Case Studies</a:t>
            </a:r>
          </a:p>
          <a:p>
            <a:pPr marL="0" indent="0">
              <a:buNone/>
            </a:pPr>
            <a:endParaRPr lang="en-US" sz="1000" dirty="0"/>
          </a:p>
          <a:p>
            <a:pPr marL="0" indent="0">
              <a:buNone/>
            </a:pPr>
            <a:r>
              <a:rPr lang="en-US" sz="2400" b="1" dirty="0">
                <a:solidFill>
                  <a:schemeClr val="accent2"/>
                </a:solidFill>
              </a:rPr>
              <a:t>Tools</a:t>
            </a:r>
            <a:r>
              <a:rPr lang="en-US" sz="2400" dirty="0"/>
              <a:t> available on GitHub / CRAN</a:t>
            </a:r>
          </a:p>
          <a:p>
            <a:r>
              <a:rPr lang="en-US" sz="2000" dirty="0"/>
              <a:t>R Package </a:t>
            </a:r>
            <a:r>
              <a:rPr lang="en-US" sz="2000" dirty="0">
                <a:latin typeface="Consolas" panose="020B0609020204030204" pitchFamily="49" charset="0"/>
                <a:hlinkClick r:id="rId4"/>
              </a:rPr>
              <a:t>riskmetric</a:t>
            </a:r>
            <a:r>
              <a:rPr lang="en-US" sz="2000" dirty="0"/>
              <a:t>: provides a number of metrics to help quantify R package quality; l</a:t>
            </a:r>
            <a:r>
              <a:rPr lang="en-US" sz="2000" dirty="0">
                <a:solidFill>
                  <a:srgbClr val="111111"/>
                </a:solidFill>
                <a:latin typeface="Roboto" panose="02000000000000000000" pitchFamily="2" charset="0"/>
              </a:rPr>
              <a:t>ed by Doug Kelkhoff (Roche) </a:t>
            </a:r>
          </a:p>
          <a:p>
            <a:r>
              <a:rPr lang="en-US" sz="2000" dirty="0">
                <a:hlinkClick r:id="rId5"/>
              </a:rPr>
              <a:t>Risk Assessment App</a:t>
            </a:r>
            <a:r>
              <a:rPr lang="en-US" sz="2000" dirty="0"/>
              <a:t>: Shiny Application for riskmetric package; led by Marly Gotti (Biogen)</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Tree>
    <p:extLst>
      <p:ext uri="{BB962C8B-B14F-4D97-AF65-F5344CB8AC3E}">
        <p14:creationId xmlns:p14="http://schemas.microsoft.com/office/powerpoint/2010/main" val="34777787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White Paper</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41715"/>
            <a:ext cx="4967715" cy="4299648"/>
          </a:xfrm>
        </p:spPr>
        <p:txBody>
          <a:bodyPr>
            <a:normAutofit/>
          </a:bodyPr>
          <a:lstStyle/>
          <a:p>
            <a:r>
              <a:rPr lang="en-US" sz="2000" dirty="0"/>
              <a:t>Provides arguments that there is </a:t>
            </a:r>
            <a:r>
              <a:rPr lang="en-US" sz="2000" dirty="0">
                <a:solidFill>
                  <a:schemeClr val="accent2"/>
                </a:solidFill>
              </a:rPr>
              <a:t>minimal risk in using Core R </a:t>
            </a:r>
            <a:r>
              <a:rPr lang="en-US" sz="2000" dirty="0"/>
              <a:t>for regulatory analysis and reporting</a:t>
            </a:r>
          </a:p>
          <a:p>
            <a:r>
              <a:rPr lang="en-US" sz="2000" dirty="0"/>
              <a:t>Suggests a pipeline for risk-based assessment of contributed R packages based on </a:t>
            </a:r>
          </a:p>
          <a:p>
            <a:pPr lvl="1"/>
            <a:r>
              <a:rPr lang="en-US" sz="1800" dirty="0"/>
              <a:t>Intended use</a:t>
            </a:r>
          </a:p>
          <a:p>
            <a:pPr lvl="1"/>
            <a:r>
              <a:rPr lang="en-US" sz="1800" dirty="0"/>
              <a:t>Type of implemented method</a:t>
            </a:r>
          </a:p>
          <a:p>
            <a:pPr lvl="1"/>
            <a:r>
              <a:rPr lang="en-US" sz="1800" dirty="0"/>
              <a:t>Maintenance quality</a:t>
            </a:r>
          </a:p>
          <a:p>
            <a:pPr lvl="1"/>
            <a:r>
              <a:rPr lang="en-US" sz="1800" dirty="0"/>
              <a:t>Community usage</a:t>
            </a:r>
          </a:p>
          <a:p>
            <a:pPr lvl="1"/>
            <a:r>
              <a:rPr lang="en-US" sz="1800" dirty="0"/>
              <a:t>Remediation and testing</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pic>
        <p:nvPicPr>
          <p:cNvPr id="8" name="Picture 7">
            <a:extLst>
              <a:ext uri="{FF2B5EF4-FFF2-40B4-BE49-F238E27FC236}">
                <a16:creationId xmlns:a16="http://schemas.microsoft.com/office/drawing/2014/main" id="{483AF242-73F0-44E2-A20F-19864028308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1756740"/>
            <a:ext cx="3643137" cy="3344520"/>
          </a:xfrm>
          <a:prstGeom prst="rect">
            <a:avLst/>
          </a:prstGeom>
        </p:spPr>
      </p:pic>
      <p:sp>
        <p:nvSpPr>
          <p:cNvPr id="10" name="TextBox 9">
            <a:extLst>
              <a:ext uri="{FF2B5EF4-FFF2-40B4-BE49-F238E27FC236}">
                <a16:creationId xmlns:a16="http://schemas.microsoft.com/office/drawing/2014/main" id="{7E8F7F3D-3152-4123-BAC0-3CA7725F2CDF}"/>
              </a:ext>
            </a:extLst>
          </p:cNvPr>
          <p:cNvSpPr txBox="1"/>
          <p:nvPr/>
        </p:nvSpPr>
        <p:spPr>
          <a:xfrm>
            <a:off x="3643137" y="6233765"/>
            <a:ext cx="6110514" cy="369332"/>
          </a:xfrm>
          <a:prstGeom prst="rect">
            <a:avLst/>
          </a:prstGeom>
          <a:noFill/>
        </p:spPr>
        <p:txBody>
          <a:bodyPr wrap="square">
            <a:spAutoFit/>
          </a:bodyPr>
          <a:lstStyle/>
          <a:p>
            <a:r>
              <a:rPr lang="en-US" dirty="0"/>
              <a:t>https://www.pharmar.org/white-paper/</a:t>
            </a:r>
          </a:p>
        </p:txBody>
      </p:sp>
    </p:spTree>
    <p:extLst>
      <p:ext uri="{BB962C8B-B14F-4D97-AF65-F5344CB8AC3E}">
        <p14:creationId xmlns:p14="http://schemas.microsoft.com/office/powerpoint/2010/main" val="11721443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R package </a:t>
            </a:r>
            <a:r>
              <a:rPr lang="en-US" dirty="0">
                <a:latin typeface="Consolas" panose="020B0609020204030204" pitchFamily="49" charset="0"/>
              </a:rPr>
              <a:t>riskmetric</a:t>
            </a:r>
          </a:p>
        </p:txBody>
      </p:sp>
      <p:pic>
        <p:nvPicPr>
          <p:cNvPr id="6" name="Content Placeholder 5">
            <a:extLst>
              <a:ext uri="{FF2B5EF4-FFF2-40B4-BE49-F238E27FC236}">
                <a16:creationId xmlns:a16="http://schemas.microsoft.com/office/drawing/2014/main" id="{62EDA948-707C-4E2F-9F2C-7034B93A8A5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7334" y="3912009"/>
            <a:ext cx="8596312" cy="1827374"/>
          </a:xfrm>
        </p:spPr>
      </p:pic>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7" name="TextBox 6">
            <a:extLst>
              <a:ext uri="{FF2B5EF4-FFF2-40B4-BE49-F238E27FC236}">
                <a16:creationId xmlns:a16="http://schemas.microsoft.com/office/drawing/2014/main" id="{64C856CE-686C-45EA-A244-80923ACCDB7F}"/>
              </a:ext>
            </a:extLst>
          </p:cNvPr>
          <p:cNvSpPr txBox="1"/>
          <p:nvPr/>
        </p:nvSpPr>
        <p:spPr>
          <a:xfrm>
            <a:off x="677334" y="1640280"/>
            <a:ext cx="8596668" cy="2246769"/>
          </a:xfrm>
          <a:prstGeom prst="rect">
            <a:avLst/>
          </a:prstGeom>
          <a:solidFill>
            <a:schemeClr val="bg1">
              <a:lumMod val="85000"/>
            </a:schemeClr>
          </a:solidFill>
        </p:spPr>
        <p:txBody>
          <a:bodyPr wrap="square" rtlCol="0">
            <a:spAutoFit/>
          </a:bodyPr>
          <a:lstStyle/>
          <a:p>
            <a:r>
              <a:rPr lang="en-US" sz="2000" dirty="0">
                <a:latin typeface="Consolas" panose="020B0609020204030204" pitchFamily="49" charset="0"/>
              </a:rPr>
              <a:t>library(riskmetric) </a:t>
            </a:r>
          </a:p>
          <a:p>
            <a:r>
              <a:rPr lang="en-US" sz="2000" dirty="0">
                <a:latin typeface="Consolas" panose="020B0609020204030204" pitchFamily="49" charset="0"/>
              </a:rPr>
              <a:t>pkg_tbl &lt;- pkg_ref(c("riskmetric", "utils", "ggplot2", </a:t>
            </a:r>
          </a:p>
          <a:p>
            <a:r>
              <a:rPr lang="en-US" sz="2000" dirty="0">
                <a:latin typeface="Consolas" panose="020B0609020204030204" pitchFamily="49" charset="0"/>
              </a:rPr>
              <a:t>                     "Hmisc", "survminer", "coxrobust")) </a:t>
            </a:r>
          </a:p>
          <a:p>
            <a:r>
              <a:rPr lang="en-US" sz="2000" dirty="0">
                <a:latin typeface="Consolas" panose="020B0609020204030204" pitchFamily="49" charset="0"/>
              </a:rPr>
              <a:t>res &lt;- pkg_tbl %&gt;%</a:t>
            </a:r>
          </a:p>
          <a:p>
            <a:r>
              <a:rPr lang="en-US" sz="2000" dirty="0">
                <a:latin typeface="Consolas" panose="020B0609020204030204" pitchFamily="49" charset="0"/>
              </a:rPr>
              <a:t>  pkg_assess() %&gt;%</a:t>
            </a:r>
          </a:p>
          <a:p>
            <a:r>
              <a:rPr lang="en-US" sz="2000" dirty="0">
                <a:latin typeface="Consolas" panose="020B0609020204030204" pitchFamily="49" charset="0"/>
              </a:rPr>
              <a:t>  pkg_score() %&gt;%</a:t>
            </a:r>
          </a:p>
          <a:p>
            <a:r>
              <a:rPr lang="en-US" sz="2000" dirty="0">
                <a:latin typeface="Consolas" panose="020B0609020204030204" pitchFamily="49" charset="0"/>
              </a:rPr>
              <a:t>  mutate(risk = summarize_scores(.))</a:t>
            </a:r>
          </a:p>
        </p:txBody>
      </p:sp>
      <p:sp>
        <p:nvSpPr>
          <p:cNvPr id="10" name="TextBox 9">
            <a:extLst>
              <a:ext uri="{FF2B5EF4-FFF2-40B4-BE49-F238E27FC236}">
                <a16:creationId xmlns:a16="http://schemas.microsoft.com/office/drawing/2014/main" id="{DC0C74E8-B9FA-42CC-A6F8-F84B13417224}"/>
              </a:ext>
            </a:extLst>
          </p:cNvPr>
          <p:cNvSpPr txBox="1"/>
          <p:nvPr/>
        </p:nvSpPr>
        <p:spPr>
          <a:xfrm>
            <a:off x="3534228" y="6248400"/>
            <a:ext cx="6110514" cy="369332"/>
          </a:xfrm>
          <a:prstGeom prst="rect">
            <a:avLst/>
          </a:prstGeom>
          <a:noFill/>
        </p:spPr>
        <p:txBody>
          <a:bodyPr wrap="square">
            <a:spAutoFit/>
          </a:bodyPr>
          <a:lstStyle/>
          <a:p>
            <a:r>
              <a:rPr lang="en-US" dirty="0"/>
              <a:t>https://cran.r-project.org/web/packages/riskmetric</a:t>
            </a:r>
          </a:p>
        </p:txBody>
      </p:sp>
    </p:spTree>
    <p:extLst>
      <p:ext uri="{BB962C8B-B14F-4D97-AF65-F5344CB8AC3E}">
        <p14:creationId xmlns:p14="http://schemas.microsoft.com/office/powerpoint/2010/main" val="21653752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Risk Assessment App</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3" y="1567545"/>
            <a:ext cx="9047238" cy="4343192"/>
          </a:xfrm>
        </p:spPr>
        <p:txBody>
          <a:bodyPr>
            <a:normAutofit/>
          </a:bodyPr>
          <a:lstStyle/>
          <a:p>
            <a:pPr marL="0" marR="0" indent="0">
              <a:lnSpc>
                <a:spcPct val="107000"/>
              </a:lnSpc>
              <a:spcBef>
                <a:spcPts val="0"/>
              </a:spcBef>
              <a:spcAft>
                <a:spcPts val="800"/>
              </a:spcAft>
              <a:buNone/>
            </a:pPr>
            <a:r>
              <a:rPr lang="en-US" sz="2000" dirty="0">
                <a:effectLst/>
                <a:ea typeface="Calibri" panose="020F0502020204030204" pitchFamily="34" charset="0"/>
                <a:cs typeface="Times New Roman" panose="02020603050405020304" pitchFamily="18" charset="0"/>
              </a:rPr>
              <a:t>The shiny application has the following functionalities:</a:t>
            </a:r>
          </a:p>
          <a:p>
            <a:pPr>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inherits the advantages of the shiny R package (no R programming knowledge is needed to use the application),</a:t>
            </a:r>
          </a:p>
          <a:p>
            <a:pPr>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allows users to provide feedback on the risk calculated by riskmetric,</a:t>
            </a:r>
          </a:p>
          <a:p>
            <a:pPr>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gathers information on community and maintenance metrics of the package,</a:t>
            </a:r>
          </a:p>
          <a:p>
            <a:pPr>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has embedded authorized personnel that can perform risk assessments and modify metric weights depending on the user access level,</a:t>
            </a:r>
          </a:p>
          <a:p>
            <a:pPr>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stores historical comments and final decisions,</a:t>
            </a:r>
          </a:p>
          <a:p>
            <a:pPr>
              <a:lnSpc>
                <a:spcPct val="107000"/>
              </a:lnSpc>
              <a:spcBef>
                <a:spcPts val="0"/>
              </a:spcBef>
              <a:spcAft>
                <a:spcPts val="800"/>
              </a:spcAft>
            </a:pPr>
            <a:r>
              <a:rPr lang="en-US" sz="2000" dirty="0">
                <a:effectLst/>
                <a:ea typeface="Calibri" panose="020F0502020204030204" pitchFamily="34" charset="0"/>
                <a:cs typeface="Times New Roman" panose="02020603050405020304" pitchFamily="18" charset="0"/>
              </a:rPr>
              <a:t>contains a reporting tool that allows users to share the assessment insights with other reviewers as either a Word Document or an HTML file.</a:t>
            </a:r>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B0BA76E3-7D70-4C06-B10E-E3E310D6C8CE}"/>
              </a:ext>
            </a:extLst>
          </p:cNvPr>
          <p:cNvSpPr txBox="1"/>
          <p:nvPr/>
        </p:nvSpPr>
        <p:spPr>
          <a:xfrm>
            <a:off x="3614057" y="6248400"/>
            <a:ext cx="6110514" cy="369332"/>
          </a:xfrm>
          <a:prstGeom prst="rect">
            <a:avLst/>
          </a:prstGeom>
          <a:noFill/>
        </p:spPr>
        <p:txBody>
          <a:bodyPr wrap="square">
            <a:spAutoFit/>
          </a:bodyPr>
          <a:lstStyle/>
          <a:p>
            <a:r>
              <a:rPr lang="en-US" dirty="0"/>
              <a:t>https://github.com/pharmaR/risk_assessment</a:t>
            </a:r>
          </a:p>
        </p:txBody>
      </p:sp>
    </p:spTree>
    <p:extLst>
      <p:ext uri="{BB962C8B-B14F-4D97-AF65-F5344CB8AC3E}">
        <p14:creationId xmlns:p14="http://schemas.microsoft.com/office/powerpoint/2010/main" val="12176775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15FF-B047-4CFB-991F-F3484C4D0251}"/>
              </a:ext>
            </a:extLst>
          </p:cNvPr>
          <p:cNvSpPr>
            <a:spLocks noGrp="1"/>
          </p:cNvSpPr>
          <p:nvPr>
            <p:ph type="title"/>
          </p:nvPr>
        </p:nvSpPr>
        <p:spPr/>
        <p:txBody>
          <a:bodyPr/>
          <a:lstStyle/>
          <a:p>
            <a:r>
              <a:rPr lang="en-US" dirty="0"/>
              <a:t>Case Studies </a:t>
            </a:r>
          </a:p>
        </p:txBody>
      </p:sp>
      <p:sp>
        <p:nvSpPr>
          <p:cNvPr id="3" name="Content Placeholder 2">
            <a:extLst>
              <a:ext uri="{FF2B5EF4-FFF2-40B4-BE49-F238E27FC236}">
                <a16:creationId xmlns:a16="http://schemas.microsoft.com/office/drawing/2014/main" id="{84F08B13-B833-434F-8CB3-BB54BCFC1025}"/>
              </a:ext>
            </a:extLst>
          </p:cNvPr>
          <p:cNvSpPr>
            <a:spLocks noGrp="1"/>
          </p:cNvSpPr>
          <p:nvPr>
            <p:ph idx="1"/>
          </p:nvPr>
        </p:nvSpPr>
        <p:spPr>
          <a:xfrm>
            <a:off x="677334" y="1727201"/>
            <a:ext cx="8596668" cy="3759199"/>
          </a:xfrm>
        </p:spPr>
        <p:txBody>
          <a:bodyPr>
            <a:noAutofit/>
          </a:bodyPr>
          <a:lstStyle/>
          <a:p>
            <a:r>
              <a:rPr lang="en-US" sz="2000" dirty="0"/>
              <a:t>Several pharma companies participated a case series sharing different experiences on building a GxP framework with R </a:t>
            </a:r>
          </a:p>
          <a:p>
            <a:r>
              <a:rPr lang="en-US" sz="2000" dirty="0"/>
              <a:t>All implementations follow the risk validation process for R packages as outlined in the white paper</a:t>
            </a:r>
          </a:p>
          <a:p>
            <a:pPr lvl="1"/>
            <a:r>
              <a:rPr lang="en-US" sz="1800" dirty="0"/>
              <a:t>Different weights were assigned to the testing coverage and various suggested maintenance metrics</a:t>
            </a:r>
          </a:p>
          <a:p>
            <a:pPr lvl="1"/>
            <a:r>
              <a:rPr lang="en-US" sz="1800" dirty="0"/>
              <a:t>Different risk remediation strategies have been applied</a:t>
            </a:r>
          </a:p>
          <a:p>
            <a:r>
              <a:rPr lang="en-US" sz="2000" dirty="0"/>
              <a:t>Common challenges included</a:t>
            </a:r>
          </a:p>
          <a:p>
            <a:pPr lvl="1"/>
            <a:r>
              <a:rPr lang="en-US" sz="1800" dirty="0"/>
              <a:t>Ensuring R package reviewers have the right technical expertise </a:t>
            </a:r>
          </a:p>
          <a:p>
            <a:pPr lvl="1"/>
            <a:r>
              <a:rPr lang="en-US" sz="1800" dirty="0"/>
              <a:t>Finding appropriate test data and sharing test cases</a:t>
            </a:r>
          </a:p>
          <a:p>
            <a:endParaRPr lang="en-US" sz="2000" dirty="0"/>
          </a:p>
          <a:p>
            <a:endParaRPr lang="en-US" sz="2000" dirty="0"/>
          </a:p>
        </p:txBody>
      </p:sp>
      <p:pic>
        <p:nvPicPr>
          <p:cNvPr id="4" name="Picture 3" descr="Logo&#10;&#10;Description automatically generated">
            <a:extLst>
              <a:ext uri="{FF2B5EF4-FFF2-40B4-BE49-F238E27FC236}">
                <a16:creationId xmlns:a16="http://schemas.microsoft.com/office/drawing/2014/main" id="{08FC4080-EF36-445B-805B-41986B8941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943" y="5833723"/>
            <a:ext cx="2858688" cy="1024277"/>
          </a:xfrm>
          <a:prstGeom prst="rect">
            <a:avLst/>
          </a:prstGeom>
        </p:spPr>
      </p:pic>
      <p:sp>
        <p:nvSpPr>
          <p:cNvPr id="6" name="TextBox 5">
            <a:extLst>
              <a:ext uri="{FF2B5EF4-FFF2-40B4-BE49-F238E27FC236}">
                <a16:creationId xmlns:a16="http://schemas.microsoft.com/office/drawing/2014/main" id="{6C873E7F-12D1-4A70-B142-B5DCA841A109}"/>
              </a:ext>
            </a:extLst>
          </p:cNvPr>
          <p:cNvSpPr txBox="1"/>
          <p:nvPr/>
        </p:nvSpPr>
        <p:spPr>
          <a:xfrm>
            <a:off x="3548743" y="6248400"/>
            <a:ext cx="6110514" cy="369332"/>
          </a:xfrm>
          <a:prstGeom prst="rect">
            <a:avLst/>
          </a:prstGeom>
          <a:noFill/>
        </p:spPr>
        <p:txBody>
          <a:bodyPr wrap="square">
            <a:spAutoFit/>
          </a:bodyPr>
          <a:lstStyle/>
          <a:p>
            <a:r>
              <a:rPr lang="en-US" dirty="0"/>
              <a:t>https://github.com/pharmaR/case_studies </a:t>
            </a:r>
          </a:p>
        </p:txBody>
      </p:sp>
    </p:spTree>
    <p:extLst>
      <p:ext uri="{BB962C8B-B14F-4D97-AF65-F5344CB8AC3E}">
        <p14:creationId xmlns:p14="http://schemas.microsoft.com/office/powerpoint/2010/main" val="17739121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ARPPTCOMPATIBLERD03" val="RXP"/>
  <p:tag name="VARPPTTYPE" val="RXP"/>
  <p:tag name="VARPPTSLIDEFORMAT" val="RXP"/>
  <p:tag name="VARPPTCOMPATIBLE4" val="RXP"/>
  <p:tag name="VARSAVEMESSAGETIMESTAMP" val="RXP05/05/2018"/>
</p:tagLst>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3373</TotalTime>
  <Words>988</Words>
  <Application>Microsoft Office PowerPoint</Application>
  <PresentationFormat>Widescreen</PresentationFormat>
  <Paragraphs>91</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Consolas</vt:lpstr>
      <vt:lpstr>Roboto</vt:lpstr>
      <vt:lpstr>Trebuchet MS</vt:lpstr>
      <vt:lpstr>Wingdings 3</vt:lpstr>
      <vt:lpstr>Facet</vt:lpstr>
      <vt:lpstr>Implementation of Risk Assessment for R packages: Learnings and Reflection </vt:lpstr>
      <vt:lpstr>Abstract </vt:lpstr>
      <vt:lpstr>R validation Hub 2018</vt:lpstr>
      <vt:lpstr>What is the R validation Hub?</vt:lpstr>
      <vt:lpstr>Resources / Achievements</vt:lpstr>
      <vt:lpstr>White Paper</vt:lpstr>
      <vt:lpstr>R package riskmetric</vt:lpstr>
      <vt:lpstr>Risk Assessment App</vt:lpstr>
      <vt:lpstr>Case Studies </vt:lpstr>
      <vt:lpstr>Partner Initiatives</vt:lpstr>
      <vt:lpstr>Summary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Application and Implementation of Methodologies in Statistics (AIMS) SIG Conference session on</dc:title>
  <dc:creator>Lisa Banks</dc:creator>
  <cp:lastModifiedBy>Juliane Manitz</cp:lastModifiedBy>
  <cp:revision>143</cp:revision>
  <dcterms:created xsi:type="dcterms:W3CDTF">2018-04-18T12:02:16Z</dcterms:created>
  <dcterms:modified xsi:type="dcterms:W3CDTF">2022-06-09T13:33:08Z</dcterms:modified>
</cp:coreProperties>
</file>