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2"/>
  </p:notesMasterIdLst>
  <p:sldIdLst>
    <p:sldId id="256" r:id="rId2"/>
    <p:sldId id="289" r:id="rId3"/>
    <p:sldId id="285" r:id="rId4"/>
    <p:sldId id="291" r:id="rId5"/>
    <p:sldId id="292" r:id="rId6"/>
    <p:sldId id="293" r:id="rId7"/>
    <p:sldId id="290" r:id="rId8"/>
    <p:sldId id="294" r:id="rId9"/>
    <p:sldId id="295" r:id="rId10"/>
    <p:sldId id="296" r:id="rId11"/>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475" autoAdjust="0"/>
  </p:normalViewPr>
  <p:slideViewPr>
    <p:cSldViewPr snapToGrid="0">
      <p:cViewPr varScale="1">
        <p:scale>
          <a:sx n="50" d="100"/>
          <a:sy n="50" d="100"/>
        </p:scale>
        <p:origin x="422" y="34"/>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4DCF4-37BD-4C0D-8FA1-126C9D00A63B}" type="datetimeFigureOut">
              <a:rPr lang="en-GB" smtClean="0"/>
              <a:t>31/05/2023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D2611-A782-4A54-A17C-001C00578276}" type="slidenum">
              <a:rPr lang="en-GB" smtClean="0"/>
              <a:t>‹#›</a:t>
            </a:fld>
            <a:endParaRPr lang="en-GB" dirty="0"/>
          </a:p>
        </p:txBody>
      </p:sp>
    </p:spTree>
    <p:extLst>
      <p:ext uri="{BB962C8B-B14F-4D97-AF65-F5344CB8AC3E}">
        <p14:creationId xmlns:p14="http://schemas.microsoft.com/office/powerpoint/2010/main" val="192317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Hi my name is Juliane Manitz, and I wanted to give you an update on behalf of the R validation Hub</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a:t>
            </a:fld>
            <a:endParaRPr lang="en-GB" dirty="0"/>
          </a:p>
        </p:txBody>
      </p:sp>
    </p:spTree>
    <p:extLst>
      <p:ext uri="{BB962C8B-B14F-4D97-AF65-F5344CB8AC3E}">
        <p14:creationId xmlns:p14="http://schemas.microsoft.com/office/powerpoint/2010/main" val="282741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10</a:t>
            </a:fld>
            <a:endParaRPr lang="en-GB" dirty="0"/>
          </a:p>
        </p:txBody>
      </p:sp>
    </p:spTree>
    <p:extLst>
      <p:ext uri="{BB962C8B-B14F-4D97-AF65-F5344CB8AC3E}">
        <p14:creationId xmlns:p14="http://schemas.microsoft.com/office/powerpoint/2010/main" val="201225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In 2018, we have started out wondering whether it would be possible to integrate R into Pharma</a:t>
            </a: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long history of licensed, proprietary tools dedicated for statistical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ensure reproducibility of analysis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proof of reliability, reproducibility and documentation measures of risk to justify the use of the software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main challenge of using R in late-phase trials is ensuring validation documentation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lnSpc>
                <a:spcPct val="107000"/>
              </a:lnSpc>
              <a:spcBef>
                <a:spcPts val="0"/>
              </a:spcBef>
              <a:spcAft>
                <a:spcPts val="0"/>
              </a:spcAft>
            </a:pPr>
            <a:r>
              <a:rPr lang="en-US" sz="18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Working with R in pharma means working in a regulated industry. We are facing a number of different regulations. Here we just want to mention two important ones:  </a:t>
            </a:r>
          </a:p>
          <a:p>
            <a:pPr marL="0" marR="0">
              <a:lnSpc>
                <a:spcPct val="107000"/>
              </a:lnSpc>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AutoNum type="arabicParen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Good clinical practice (GCP) guidelines by the ICH (International Conference on </a:t>
            </a:r>
            <a:r>
              <a:rPr lang="en-US" sz="18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Harmonisation</a:t>
            </a: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Technical Requirements for Registration of Pharmaceuticals for Human Use) provide international quality standards for conducting clinical trials. They state “software used should be reliable, and documentation of appropriate software testing procedures should be available” </a:t>
            </a:r>
          </a:p>
          <a:p>
            <a:pPr marL="342900" marR="0" lvl="0" indent="-342900" fontAlgn="base">
              <a:lnSpc>
                <a:spcPct val="107000"/>
              </a:lnSpc>
              <a:spcBef>
                <a:spcPts val="0"/>
              </a:spcBef>
              <a:spcAft>
                <a:spcPts val="0"/>
              </a:spcAft>
              <a:buAutoNum type="arabicParen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United States, the Food and Drug Administration has similar guidelines and further specifies *Validation* as “[e]stablishing documented evidence which provides a high degree of assurance that a specific process consistently produces a product meeting its predetermined specifications and quality attributes.” </a:t>
            </a:r>
          </a:p>
          <a:p>
            <a:pPr marL="342900" marR="0" lvl="0" indent="-342900" fontAlgn="base">
              <a:lnSpc>
                <a:spcPct val="107000"/>
              </a:lnSpc>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2</a:t>
            </a:fld>
            <a:endParaRPr lang="en-GB" dirty="0"/>
          </a:p>
        </p:txBody>
      </p:sp>
    </p:spTree>
    <p:extLst>
      <p:ext uri="{BB962C8B-B14F-4D97-AF65-F5344CB8AC3E}">
        <p14:creationId xmlns:p14="http://schemas.microsoft.com/office/powerpoint/2010/main" val="405523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3</a:t>
            </a:fld>
            <a:endParaRPr lang="en-GB" dirty="0"/>
          </a:p>
        </p:txBody>
      </p:sp>
    </p:spTree>
    <p:extLst>
      <p:ext uri="{BB962C8B-B14F-4D97-AF65-F5344CB8AC3E}">
        <p14:creationId xmlns:p14="http://schemas.microsoft.com/office/powerpoint/2010/main" val="3814315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4</a:t>
            </a:fld>
            <a:endParaRPr lang="en-GB" dirty="0"/>
          </a:p>
        </p:txBody>
      </p:sp>
    </p:spTree>
    <p:extLst>
      <p:ext uri="{BB962C8B-B14F-4D97-AF65-F5344CB8AC3E}">
        <p14:creationId xmlns:p14="http://schemas.microsoft.com/office/powerpoint/2010/main" val="3359910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a:t>Varied levels of automation vs manual assessment </a:t>
            </a:r>
          </a:p>
          <a:p>
            <a:pPr marL="285750" indent="-285750">
              <a:buFontTx/>
              <a:buChar char="-"/>
            </a:pPr>
            <a:r>
              <a:rPr lang="en-US" sz="1800" dirty="0"/>
              <a:t>Some packages get classified automatically as low risk, with little or no human intervention; for higher risk packages there were typically pathways for additional human assessment</a:t>
            </a:r>
          </a:p>
          <a:p>
            <a:pPr marL="285750" indent="-285750">
              <a:buFontTx/>
              <a:buChar char="-"/>
            </a:pPr>
            <a:r>
              <a:rPr lang="en-US" sz="1800" dirty="0"/>
              <a:t>Some organizations are relying on human-guided assessments throughout.</a:t>
            </a:r>
          </a:p>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5</a:t>
            </a:fld>
            <a:endParaRPr lang="en-GB" dirty="0"/>
          </a:p>
        </p:txBody>
      </p:sp>
    </p:spTree>
    <p:extLst>
      <p:ext uri="{BB962C8B-B14F-4D97-AF65-F5344CB8AC3E}">
        <p14:creationId xmlns:p14="http://schemas.microsoft.com/office/powerpoint/2010/main" val="4105205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6</a:t>
            </a:fld>
            <a:endParaRPr lang="en-GB" dirty="0"/>
          </a:p>
        </p:txBody>
      </p:sp>
    </p:spTree>
    <p:extLst>
      <p:ext uri="{BB962C8B-B14F-4D97-AF65-F5344CB8AC3E}">
        <p14:creationId xmlns:p14="http://schemas.microsoft.com/office/powerpoint/2010/main" val="313309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7</a:t>
            </a:fld>
            <a:endParaRPr lang="en-GB" dirty="0"/>
          </a:p>
        </p:txBody>
      </p:sp>
    </p:spTree>
    <p:extLst>
      <p:ext uri="{BB962C8B-B14F-4D97-AF65-F5344CB8AC3E}">
        <p14:creationId xmlns:p14="http://schemas.microsoft.com/office/powerpoint/2010/main" val="310102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8</a:t>
            </a:fld>
            <a:endParaRPr lang="en-GB" dirty="0"/>
          </a:p>
        </p:txBody>
      </p:sp>
    </p:spTree>
    <p:extLst>
      <p:ext uri="{BB962C8B-B14F-4D97-AF65-F5344CB8AC3E}">
        <p14:creationId xmlns:p14="http://schemas.microsoft.com/office/powerpoint/2010/main" val="3501804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arenR"/>
            </a:pPr>
            <a:r>
              <a:rPr lang="en-US" sz="1100" dirty="0">
                <a:effectLst/>
                <a:latin typeface="Calibri" panose="020F0502020204030204" pitchFamily="34" charset="0"/>
                <a:ea typeface="Calibri" panose="020F0502020204030204" pitchFamily="34" charset="0"/>
                <a:cs typeface="Times New Roman" panose="02020603050405020304" pitchFamily="18" charset="0"/>
              </a:rPr>
              <a:t>Most recently, we have initiated a 3-part presentation series on *case studies* where 8 different pharma companies shared their e</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xperiences</a:t>
            </a:r>
            <a:r>
              <a:rPr lang="en-GB" sz="1100" dirty="0">
                <a:effectLst/>
                <a:latin typeface="Calibri" panose="020F0502020204030204" pitchFamily="34" charset="0"/>
                <a:ea typeface="Calibri" panose="020F0502020204030204" pitchFamily="34" charset="0"/>
                <a:cs typeface="Times New Roman" panose="02020603050405020304" pitchFamily="18" charset="0"/>
              </a:rPr>
              <a:t> building a </a:t>
            </a:r>
            <a:r>
              <a:rPr lang="en-GB" sz="1100" dirty="0" err="1">
                <a:effectLst/>
                <a:latin typeface="Calibri" panose="020F0502020204030204" pitchFamily="34" charset="0"/>
                <a:ea typeface="Calibri" panose="020F0502020204030204" pitchFamily="34" charset="0"/>
                <a:cs typeface="Times New Roman" panose="02020603050405020304" pitchFamily="18" charset="0"/>
              </a:rPr>
              <a:t>GxP</a:t>
            </a:r>
            <a:r>
              <a:rPr lang="en-GB" sz="1100" dirty="0">
                <a:effectLst/>
                <a:latin typeface="Calibri" panose="020F0502020204030204" pitchFamily="34" charset="0"/>
                <a:ea typeface="Calibri" panose="020F0502020204030204" pitchFamily="34" charset="0"/>
                <a:cs typeface="Times New Roman" panose="02020603050405020304" pitchFamily="18" charset="0"/>
              </a:rPr>
              <a:t> framework with R </a:t>
            </a:r>
            <a:r>
              <a:rPr lang="en-US" sz="1100" dirty="0">
                <a:effectLst/>
                <a:latin typeface="Calibri" panose="020F0502020204030204" pitchFamily="34" charset="0"/>
                <a:ea typeface="Calibri" panose="020F0502020204030204" pitchFamily="34" charset="0"/>
                <a:cs typeface="Times New Roman" panose="02020603050405020304" pitchFamily="18" charset="0"/>
              </a:rPr>
              <a:t>highlighting aspects that were easy to implement which those which were more challenging. </a:t>
            </a:r>
          </a:p>
          <a:p>
            <a:pPr marL="342900" marR="0" lvl="0" indent="-342900">
              <a:lnSpc>
                <a:spcPct val="107000"/>
              </a:lnSpc>
              <a:spcBef>
                <a:spcPts val="0"/>
              </a:spcBef>
              <a:spcAft>
                <a:spcPts val="0"/>
              </a:spcAft>
              <a:buFont typeface="Symbol" panose="05050102010706020507" pitchFamily="18" charset="2"/>
              <a:buChar char=""/>
            </a:pPr>
            <a:r>
              <a:rPr lang="en-GB" sz="1100" dirty="0">
                <a:effectLst/>
                <a:latin typeface="Calibri" panose="020F0502020204030204" pitchFamily="34" charset="0"/>
                <a:ea typeface="Calibri" panose="020F0502020204030204" pitchFamily="34" charset="0"/>
                <a:cs typeface="Times New Roman" panose="02020603050405020304" pitchFamily="18" charset="0"/>
              </a:rPr>
              <a:t>You have recordings available, and an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It was interesting to see how the “theoretical” framework for risk assessment was implemented with different flavors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weights were assigned to the testing coverage and various suggested maintenance metrics</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Different risk remediation strategies have been applied</a:t>
            </a:r>
          </a:p>
          <a:p>
            <a:pPr marL="342900" marR="0" lvl="0" indent="-342900">
              <a:lnSpc>
                <a:spcPct val="107000"/>
              </a:lnSpc>
              <a:spcBef>
                <a:spcPts val="0"/>
              </a:spcBef>
              <a:spcAft>
                <a:spcPts val="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Common challenges included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ensuring R package reviewers have the right technical expertise </a:t>
            </a:r>
          </a:p>
          <a:p>
            <a:pPr marL="742950" marR="0" lvl="1" indent="-285750">
              <a:lnSpc>
                <a:spcPct val="107000"/>
              </a:lnSpc>
              <a:spcBef>
                <a:spcPts val="0"/>
              </a:spcBef>
              <a:spcAft>
                <a:spcPts val="0"/>
              </a:spcAft>
              <a:buFont typeface="+mj-lt"/>
              <a:buAutoNum type="alphaLcPeriod"/>
            </a:pPr>
            <a:r>
              <a:rPr lang="en-US" sz="1100" dirty="0">
                <a:effectLst/>
                <a:latin typeface="Calibri" panose="020F0502020204030204" pitchFamily="34" charset="0"/>
                <a:ea typeface="Calibri" panose="020F0502020204030204" pitchFamily="34" charset="0"/>
                <a:cs typeface="Times New Roman" panose="02020603050405020304" pitchFamily="18" charset="0"/>
              </a:rPr>
              <a:t>Finding appropriate test data and sharing test cases</a:t>
            </a:r>
          </a:p>
          <a:p>
            <a:pPr marL="342900" marR="0" lvl="0" indent="-342900">
              <a:lnSpc>
                <a:spcPct val="107000"/>
              </a:lnSpc>
              <a:spcBef>
                <a:spcPts val="0"/>
              </a:spcBef>
              <a:spcAft>
                <a:spcPts val="800"/>
              </a:spcAft>
              <a:buFont typeface="Symbol" panose="05050102010706020507" pitchFamily="18" charset="2"/>
              <a:buChar char=""/>
            </a:pPr>
            <a:r>
              <a:rPr lang="en-US" sz="1100" dirty="0">
                <a:effectLst/>
                <a:latin typeface="Calibri" panose="020F0502020204030204" pitchFamily="34" charset="0"/>
                <a:ea typeface="Calibri" panose="020F0502020204030204" pitchFamily="34" charset="0"/>
                <a:cs typeface="Times New Roman" panose="02020603050405020304" pitchFamily="18" charset="0"/>
              </a:rPr>
              <a:t>Active discussion and exchange to be continued on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github</a:t>
            </a:r>
            <a:r>
              <a:rPr lang="en-US" sz="1100" dirty="0">
                <a:effectLst/>
                <a:latin typeface="Calibri" panose="020F0502020204030204" pitchFamily="34" charset="0"/>
                <a:ea typeface="Calibri" panose="020F0502020204030204" pitchFamily="34" charset="0"/>
                <a:cs typeface="Times New Roman" panose="02020603050405020304" pitchFamily="18" charset="0"/>
              </a:rPr>
              <a:t>, where you are welcome to pitch in and learn from others </a:t>
            </a:r>
          </a:p>
        </p:txBody>
      </p:sp>
      <p:sp>
        <p:nvSpPr>
          <p:cNvPr id="4" name="Slide Number Placeholder 3"/>
          <p:cNvSpPr>
            <a:spLocks noGrp="1"/>
          </p:cNvSpPr>
          <p:nvPr>
            <p:ph type="sldNum" sz="quarter" idx="5"/>
          </p:nvPr>
        </p:nvSpPr>
        <p:spPr/>
        <p:txBody>
          <a:bodyPr/>
          <a:lstStyle/>
          <a:p>
            <a:fld id="{F7CD2611-A782-4A54-A17C-001C00578276}" type="slidenum">
              <a:rPr lang="en-GB" smtClean="0"/>
              <a:t>9</a:t>
            </a:fld>
            <a:endParaRPr lang="en-GB" dirty="0"/>
          </a:p>
        </p:txBody>
      </p:sp>
    </p:spTree>
    <p:extLst>
      <p:ext uri="{BB962C8B-B14F-4D97-AF65-F5344CB8AC3E}">
        <p14:creationId xmlns:p14="http://schemas.microsoft.com/office/powerpoint/2010/main" val="191956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82548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44801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830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302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08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50739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34010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25038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962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5315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96652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marL="3429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lang="en-US" sz="1600" kern="1200" dirty="0">
                <a:solidFill>
                  <a:schemeClr val="tx1">
                    <a:lumMod val="75000"/>
                    <a:lumOff val="25000"/>
                  </a:schemeClr>
                </a:solidFill>
                <a:latin typeface="+mn-lt"/>
                <a:ea typeface="+mn-ea"/>
                <a:cs typeface="+mn-cs"/>
              </a:defRPr>
            </a:lvl1pPr>
            <a:lvl2pPr>
              <a:defRPr lang="en-US" sz="1600" kern="1200" dirty="0">
                <a:solidFill>
                  <a:schemeClr val="tx1">
                    <a:lumMod val="75000"/>
                    <a:lumOff val="25000"/>
                  </a:schemeClr>
                </a:solidFill>
                <a:latin typeface="+mn-lt"/>
                <a:ea typeface="+mn-ea"/>
                <a:cs typeface="+mn-cs"/>
              </a:defRPr>
            </a:lvl2pPr>
            <a:lvl3pPr>
              <a:defRPr lang="en-US" sz="1600" kern="1200" dirty="0">
                <a:solidFill>
                  <a:schemeClr val="tx1">
                    <a:lumMod val="75000"/>
                    <a:lumOff val="25000"/>
                  </a:schemeClr>
                </a:solidFill>
                <a:latin typeface="+mn-lt"/>
                <a:ea typeface="+mn-ea"/>
                <a:cs typeface="+mn-cs"/>
              </a:defRPr>
            </a:lvl3pPr>
            <a:lvl4pPr>
              <a:defRPr lang="en-US" sz="1600" kern="1200" dirty="0">
                <a:solidFill>
                  <a:schemeClr val="tx1">
                    <a:lumMod val="75000"/>
                    <a:lumOff val="25000"/>
                  </a:schemeClr>
                </a:solidFill>
                <a:latin typeface="+mn-lt"/>
                <a:ea typeface="+mn-ea"/>
                <a:cs typeface="+mn-cs"/>
              </a:defRPr>
            </a:lvl4pPr>
            <a:lvl5pP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72587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86711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544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5BE83-7E46-4417-9FBF-2B463AB43312}" type="datetimeFigureOut">
              <a:rPr lang="en-GB" smtClean="0"/>
              <a:t>31/05/2023</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42449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
        <p:nvSpPr>
          <p:cNvPr id="5" name="Date Placeholder 4"/>
          <p:cNvSpPr>
            <a:spLocks noGrp="1"/>
          </p:cNvSpPr>
          <p:nvPr>
            <p:ph type="dt" sz="half" idx="10"/>
          </p:nvPr>
        </p:nvSpPr>
        <p:spPr/>
        <p:txBody>
          <a:bodyPr/>
          <a:lstStyle/>
          <a:p>
            <a:fld id="{07B5BE83-7E46-4417-9FBF-2B463AB43312}" type="datetimeFigureOut">
              <a:rPr lang="en-GB" smtClean="0"/>
              <a:t>31/05/2023</a:t>
            </a:fld>
            <a:endParaRPr lang="en-GB" dirty="0"/>
          </a:p>
        </p:txBody>
      </p:sp>
    </p:spTree>
    <p:extLst>
      <p:ext uri="{BB962C8B-B14F-4D97-AF65-F5344CB8AC3E}">
        <p14:creationId xmlns:p14="http://schemas.microsoft.com/office/powerpoint/2010/main" val="361584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B5BE83-7E46-4417-9FBF-2B463AB43312}" type="datetimeFigureOut">
              <a:rPr lang="en-GB" smtClean="0"/>
              <a:t>31/05/2023</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4D766-0AD6-4838-8C68-C0E62E561E79}" type="slidenum">
              <a:rPr lang="en-GB" smtClean="0"/>
              <a:t>‹#›</a:t>
            </a:fld>
            <a:endParaRPr lang="en-GB" dirty="0"/>
          </a:p>
        </p:txBody>
      </p:sp>
    </p:spTree>
    <p:extLst>
      <p:ext uri="{BB962C8B-B14F-4D97-AF65-F5344CB8AC3E}">
        <p14:creationId xmlns:p14="http://schemas.microsoft.com/office/powerpoint/2010/main" val="34814232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harmar.org/casestud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tmp"/><Relationship Id="rId4" Type="http://schemas.openxmlformats.org/officeDocument/2006/relationships/hyperlink" Target="https://github.com/pharmaR/case_studi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1DAD-89DD-4BB7-983A-74F7BC2EE6C9}"/>
              </a:ext>
            </a:extLst>
          </p:cNvPr>
          <p:cNvSpPr>
            <a:spLocks noGrp="1"/>
          </p:cNvSpPr>
          <p:nvPr>
            <p:ph type="ctrTitle"/>
          </p:nvPr>
        </p:nvSpPr>
        <p:spPr>
          <a:xfrm>
            <a:off x="0" y="2114602"/>
            <a:ext cx="9623691" cy="1646302"/>
          </a:xfrm>
        </p:spPr>
        <p:txBody>
          <a:bodyPr/>
          <a:lstStyle/>
          <a:p>
            <a:r>
              <a:rPr lang="en-US" b="1" dirty="0">
                <a:latin typeface="Trebuchet MS" panose="020B0603020202020204" pitchFamily="34" charset="0"/>
                <a:ea typeface="Calibri" panose="020F0502020204030204" pitchFamily="34" charset="0"/>
              </a:rPr>
              <a:t>Learnings and Reflection from Case Studies: </a:t>
            </a:r>
            <a:r>
              <a:rPr lang="en-US" b="1" dirty="0">
                <a:solidFill>
                  <a:schemeClr val="accent2"/>
                </a:solidFill>
                <a:latin typeface="Trebuchet MS" panose="020B0603020202020204" pitchFamily="34" charset="0"/>
                <a:ea typeface="Calibri" panose="020F0502020204030204" pitchFamily="34" charset="0"/>
              </a:rPr>
              <a:t>What is Next for the </a:t>
            </a:r>
            <a:r>
              <a:rPr lang="en-US" b="1" dirty="0" err="1">
                <a:solidFill>
                  <a:schemeClr val="accent2"/>
                </a:solidFill>
                <a:latin typeface="Trebuchet MS" panose="020B0603020202020204" pitchFamily="34" charset="0"/>
                <a:ea typeface="Calibri" panose="020F0502020204030204" pitchFamily="34" charset="0"/>
              </a:rPr>
              <a:t>RvalHub</a:t>
            </a:r>
            <a:r>
              <a:rPr lang="en-US" b="1" dirty="0">
                <a:solidFill>
                  <a:schemeClr val="accent2"/>
                </a:solidFill>
                <a:latin typeface="Trebuchet MS" panose="020B0603020202020204" pitchFamily="34" charset="0"/>
                <a:ea typeface="Calibri" panose="020F0502020204030204" pitchFamily="34" charset="0"/>
              </a:rPr>
              <a:t>? </a:t>
            </a:r>
            <a:endParaRPr lang="en-GB" dirty="0">
              <a:solidFill>
                <a:schemeClr val="accent2"/>
              </a:solidFill>
              <a:latin typeface="Trebuchet MS" panose="020B0603020202020204" pitchFamily="34" charset="0"/>
            </a:endParaRPr>
          </a:p>
        </p:txBody>
      </p:sp>
      <p:sp>
        <p:nvSpPr>
          <p:cNvPr id="3" name="Subtitle 2">
            <a:extLst>
              <a:ext uri="{FF2B5EF4-FFF2-40B4-BE49-F238E27FC236}">
                <a16:creationId xmlns:a16="http://schemas.microsoft.com/office/drawing/2014/main" id="{F21E7733-2085-4778-B97D-AF8C3240F411}"/>
              </a:ext>
            </a:extLst>
          </p:cNvPr>
          <p:cNvSpPr>
            <a:spLocks noGrp="1"/>
          </p:cNvSpPr>
          <p:nvPr>
            <p:ph type="subTitle" idx="1"/>
          </p:nvPr>
        </p:nvSpPr>
        <p:spPr>
          <a:xfrm>
            <a:off x="989556" y="4238168"/>
            <a:ext cx="8648649" cy="1204687"/>
          </a:xfrm>
        </p:spPr>
        <p:txBody>
          <a:bodyPr>
            <a:normAutofit/>
          </a:bodyPr>
          <a:lstStyle/>
          <a:p>
            <a:r>
              <a:rPr lang="en-GB" dirty="0"/>
              <a:t>Juliane Manitz, Doug Kelkhoff, Andy Nicholls, Lyn Taylor, Joseph Rickert, Paulo Bargo, Keaven Anderson, Eric Milliman, Aaron Clark and Preetham Palukuru</a:t>
            </a:r>
          </a:p>
          <a:p>
            <a:r>
              <a:rPr lang="en-GB" b="1" dirty="0"/>
              <a:t>on behalf of the R Validation Hub, an R Consortium-funded ISC Working Group</a:t>
            </a:r>
          </a:p>
          <a:p>
            <a:endParaRPr lang="en-GB" dirty="0"/>
          </a:p>
        </p:txBody>
      </p:sp>
      <p:pic>
        <p:nvPicPr>
          <p:cNvPr id="5" name="Picture 4" descr="Logo&#10;&#10;Description automatically generated">
            <a:extLst>
              <a:ext uri="{FF2B5EF4-FFF2-40B4-BE49-F238E27FC236}">
                <a16:creationId xmlns:a16="http://schemas.microsoft.com/office/drawing/2014/main" id="{1B029B64-5FA6-4667-B31E-059E95605D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833723"/>
            <a:ext cx="2858688" cy="1024277"/>
          </a:xfrm>
          <a:prstGeom prst="rect">
            <a:avLst/>
          </a:prstGeom>
        </p:spPr>
      </p:pic>
    </p:spTree>
    <p:extLst>
      <p:ext uri="{BB962C8B-B14F-4D97-AF65-F5344CB8AC3E}">
        <p14:creationId xmlns:p14="http://schemas.microsoft.com/office/powerpoint/2010/main" val="311063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Discussion Rounds (4/4)</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marL="0" indent="0">
              <a:buNone/>
            </a:pPr>
            <a:r>
              <a:rPr lang="en-US" sz="2000" dirty="0"/>
              <a:t>Ensuring and documenting R package reviewers have the right technical expertise [Preetham]</a:t>
            </a:r>
          </a:p>
          <a:p>
            <a:pPr marL="457200" indent="-457200">
              <a:buFont typeface="Arial" panose="020B0604020202020204" pitchFamily="34" charset="0"/>
              <a:buAutoNum type="arabicParenR"/>
            </a:pPr>
            <a:endParaRPr lang="en-US" sz="2000" dirty="0"/>
          </a:p>
          <a:p>
            <a:pPr marL="0" indent="0">
              <a:buNone/>
            </a:pPr>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673874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C3C8-9B83-4100-9415-39AFC5EC6B2D}"/>
              </a:ext>
            </a:extLst>
          </p:cNvPr>
          <p:cNvSpPr>
            <a:spLocks noGrp="1"/>
          </p:cNvSpPr>
          <p:nvPr>
            <p:ph type="title"/>
          </p:nvPr>
        </p:nvSpPr>
        <p:spPr/>
        <p:txBody>
          <a:bodyPr/>
          <a:lstStyle/>
          <a:p>
            <a:r>
              <a:rPr lang="en-US" dirty="0"/>
              <a:t>Outline</a:t>
            </a:r>
          </a:p>
        </p:txBody>
      </p:sp>
      <p:pic>
        <p:nvPicPr>
          <p:cNvPr id="5" name="Picture 4" descr="Logo&#10;&#10;Description automatically generated">
            <a:extLst>
              <a:ext uri="{FF2B5EF4-FFF2-40B4-BE49-F238E27FC236}">
                <a16:creationId xmlns:a16="http://schemas.microsoft.com/office/drawing/2014/main" id="{1192B9AB-8B4F-4B3E-B1BD-1C90C4D4E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3" name="Content Placeholder 2">
            <a:extLst>
              <a:ext uri="{FF2B5EF4-FFF2-40B4-BE49-F238E27FC236}">
                <a16:creationId xmlns:a16="http://schemas.microsoft.com/office/drawing/2014/main" id="{7B92DD9A-0DE6-452F-B5A4-A9ADB41586DF}"/>
              </a:ext>
            </a:extLst>
          </p:cNvPr>
          <p:cNvSpPr>
            <a:spLocks noGrp="1"/>
          </p:cNvSpPr>
          <p:nvPr>
            <p:ph idx="1"/>
          </p:nvPr>
        </p:nvSpPr>
        <p:spPr>
          <a:xfrm>
            <a:off x="677334" y="1930401"/>
            <a:ext cx="8596668" cy="4110962"/>
          </a:xfrm>
        </p:spPr>
        <p:txBody>
          <a:bodyPr>
            <a:normAutofit lnSpcReduction="10000"/>
          </a:bodyPr>
          <a:lstStyle/>
          <a:p>
            <a:pPr marL="514350" indent="-514350">
              <a:buFont typeface="+mj-lt"/>
              <a:buAutoNum type="arabicPeriod"/>
            </a:pPr>
            <a:r>
              <a:rPr lang="en-US" sz="2800" dirty="0"/>
              <a:t>Recap Case Studies</a:t>
            </a:r>
          </a:p>
          <a:p>
            <a:pPr marL="514350" indent="-514350">
              <a:buFont typeface="+mj-lt"/>
              <a:buAutoNum type="arabicPeriod"/>
            </a:pPr>
            <a:r>
              <a:rPr lang="en-US" sz="2800" dirty="0"/>
              <a:t>Discussion Rounds</a:t>
            </a:r>
          </a:p>
          <a:p>
            <a:pPr marL="971550" lvl="1" indent="-571500">
              <a:buFont typeface="+mj-lt"/>
              <a:buAutoNum type="romanLcPeriod"/>
            </a:pPr>
            <a:r>
              <a:rPr lang="en-US" sz="2600" dirty="0"/>
              <a:t>Package score thresholds (low, medium, or high vs accepted/rejected) and metric weights </a:t>
            </a:r>
          </a:p>
          <a:p>
            <a:pPr marL="971550" lvl="1" indent="-571500">
              <a:buFont typeface="+mj-lt"/>
              <a:buAutoNum type="romanLcPeriod"/>
            </a:pPr>
            <a:r>
              <a:rPr lang="en-US" sz="2600" dirty="0"/>
              <a:t>Repository for common packages and their metrics </a:t>
            </a:r>
          </a:p>
          <a:p>
            <a:pPr marL="971550" lvl="1" indent="-571500">
              <a:buFont typeface="+mj-lt"/>
              <a:buAutoNum type="romanLcPeriod"/>
            </a:pPr>
            <a:r>
              <a:rPr lang="en-US" sz="2600" dirty="0"/>
              <a:t>Sharing test data and test cases</a:t>
            </a:r>
          </a:p>
          <a:p>
            <a:pPr marL="971550" lvl="1" indent="-571500">
              <a:buFont typeface="+mj-lt"/>
              <a:buAutoNum type="romanLcPeriod"/>
            </a:pPr>
            <a:r>
              <a:rPr lang="en-US" sz="2600" dirty="0"/>
              <a:t>Ensuring and documenting R package reviewers have the right technical expertise</a:t>
            </a:r>
            <a:endParaRPr lang="en-US" sz="2800" dirty="0"/>
          </a:p>
          <a:p>
            <a:pPr marL="914400" lvl="1" indent="-514350">
              <a:buFont typeface="+mj-lt"/>
              <a:buAutoNum type="romanLcPeriod"/>
            </a:pPr>
            <a:endParaRPr lang="en-US" sz="2600" dirty="0"/>
          </a:p>
        </p:txBody>
      </p:sp>
    </p:spTree>
    <p:extLst>
      <p:ext uri="{BB962C8B-B14F-4D97-AF65-F5344CB8AC3E}">
        <p14:creationId xmlns:p14="http://schemas.microsoft.com/office/powerpoint/2010/main" val="304692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R validation hub initiated a three-part presentation series on “case studies” </a:t>
            </a:r>
          </a:p>
          <a:p>
            <a:r>
              <a:rPr lang="en-US" sz="2000" dirty="0"/>
              <a:t>Eight pharma companies participated a case series sharing different experiences on building a GxP framework with R </a:t>
            </a:r>
          </a:p>
          <a:p>
            <a:r>
              <a:rPr lang="en-US" sz="2000" dirty="0"/>
              <a:t>Highlight aspects that were easy to implement which those which were more challenging. </a:t>
            </a:r>
          </a:p>
          <a:p>
            <a:r>
              <a:rPr lang="en-US" sz="2000" dirty="0"/>
              <a:t>Recordings of these sessions are available on the </a:t>
            </a:r>
            <a:r>
              <a:rPr lang="en-US" sz="2000" dirty="0">
                <a:hlinkClick r:id="rId3"/>
              </a:rPr>
              <a:t>R Validation minutes page.</a:t>
            </a:r>
            <a:endParaRPr lang="en-US" sz="2000" dirty="0"/>
          </a:p>
          <a:p>
            <a:r>
              <a:rPr lang="en-US" sz="2000" dirty="0"/>
              <a:t>Discussion and exchange to be continued on </a:t>
            </a:r>
            <a:r>
              <a:rPr lang="en-US" sz="2000" dirty="0">
                <a:hlinkClick r:id="rId4"/>
              </a:rPr>
              <a:t>GitHub</a:t>
            </a:r>
            <a:r>
              <a:rPr lang="en-US" sz="2000" dirty="0"/>
              <a:t>, where you are welcome to contribute and learn from others.</a:t>
            </a:r>
          </a:p>
          <a:p>
            <a:endParaRPr lang="en-US" sz="2000" dirty="0"/>
          </a:p>
          <a:p>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773912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Common Themes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All implementations follow the risk validation process for R packages as outlined in the white paper</a:t>
            </a:r>
          </a:p>
          <a:p>
            <a:r>
              <a:rPr lang="en-US" sz="2000" dirty="0"/>
              <a:t>Classification of package quality into high/medium/low or a binary high/low categorization, however the approach to the assessments themselves varies.</a:t>
            </a:r>
          </a:p>
          <a:p>
            <a:r>
              <a:rPr lang="en-US" sz="2000" dirty="0"/>
              <a:t>High importance of test coverage as assessment metric </a:t>
            </a:r>
          </a:p>
          <a:p>
            <a:r>
              <a:rPr lang="en-US" sz="2000" dirty="0"/>
              <a:t>Trusted resources: R Foundation, thus core R (base and recommended packages) are treated as a collective of “low risk” packages; some organizations also trust </a:t>
            </a:r>
            <a:r>
              <a:rPr lang="en-US" sz="2000" dirty="0" err="1"/>
              <a:t>Rstudio</a:t>
            </a:r>
            <a:r>
              <a:rPr lang="en-US" sz="2000" dirty="0"/>
              <a:t> developments, i.e. </a:t>
            </a:r>
            <a:r>
              <a:rPr lang="en-US" sz="2000" dirty="0" err="1"/>
              <a:t>tidyverse</a:t>
            </a:r>
            <a:r>
              <a:rPr lang="en-US" sz="2000" dirty="0"/>
              <a:t>, etc.</a:t>
            </a:r>
          </a:p>
          <a:p>
            <a:r>
              <a:rPr lang="en-US" sz="2000" dirty="0"/>
              <a:t>The majority focused risk assessments only on “Intended-for-Use” packages but several also ran metrics on the Imports.</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0563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Differences in Approach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Varied degrees of automation in risk classification and qualification i.e. either complete automation or no automation</a:t>
            </a:r>
          </a:p>
          <a:p>
            <a:r>
              <a:rPr lang="en-US" sz="2000" dirty="0"/>
              <a:t>Different weights were assigned to the testing coverage and various suggested metadata metrics: acceptable threshold for test coverage ranges between 50-80% for low-risk packages</a:t>
            </a:r>
          </a:p>
          <a:p>
            <a:r>
              <a:rPr lang="en-US" sz="2000" dirty="0"/>
              <a:t>Different risk remediation strategies have been applied: </a:t>
            </a:r>
          </a:p>
          <a:p>
            <a:pPr lvl="1"/>
            <a:r>
              <a:rPr lang="en-US" sz="2000" dirty="0"/>
              <a:t>some organizations will immediately introduce their own unit tests, </a:t>
            </a:r>
          </a:p>
          <a:p>
            <a:pPr lvl="1"/>
            <a:r>
              <a:rPr lang="en-US" sz="2000" dirty="0"/>
              <a:t>others restrict package use to only the tested subset of package functionality.</a:t>
            </a:r>
          </a:p>
          <a:p>
            <a:endParaRPr lang="en-US"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53797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Common Challenges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lvl="1"/>
            <a:r>
              <a:rPr lang="en-US" sz="2000" dirty="0"/>
              <a:t>R package assessment is a resource-intense activity</a:t>
            </a:r>
          </a:p>
          <a:p>
            <a:pPr lvl="2"/>
            <a:r>
              <a:rPr lang="en-US" sz="1800" dirty="0"/>
              <a:t>Time has proven to be a considerable challenge. </a:t>
            </a:r>
          </a:p>
          <a:p>
            <a:pPr lvl="2"/>
            <a:r>
              <a:rPr lang="en-US" sz="1800" dirty="0"/>
              <a:t>Ensuring R package reviewers have the right technical expertise </a:t>
            </a:r>
          </a:p>
          <a:p>
            <a:pPr lvl="2"/>
            <a:r>
              <a:rPr lang="en-US" sz="1800" dirty="0"/>
              <a:t>Alignment of different  contributors across the organization: IT, Quality Assurance and with their own Statistics, Data Science, or Programming lines.</a:t>
            </a:r>
          </a:p>
          <a:p>
            <a:pPr lvl="1"/>
            <a:r>
              <a:rPr lang="en-US" sz="2000" dirty="0"/>
              <a:t>Finding appropriate test datasets, test cases and expected model output </a:t>
            </a:r>
          </a:p>
          <a:p>
            <a:pPr lvl="1"/>
            <a:r>
              <a:rPr lang="en-US" sz="2000" dirty="0"/>
              <a:t>Long-term management and maintenance as well as oversight of the risk-based package assessment process</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224756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Discussion Rounds (1/4)</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marL="0" indent="0">
              <a:buNone/>
            </a:pPr>
            <a:r>
              <a:rPr lang="en-US" sz="2000" dirty="0"/>
              <a:t>Package score thresholds (low, medium, or high vs accepted/rejected) and metric weights [Eric]</a:t>
            </a:r>
          </a:p>
          <a:p>
            <a:pPr marL="457200" indent="-457200">
              <a:buFont typeface="Arial" panose="020B0604020202020204" pitchFamily="34" charset="0"/>
              <a:buAutoNum type="arabicParenR"/>
            </a:pPr>
            <a:endParaRPr lang="en-US" sz="2000" dirty="0"/>
          </a:p>
          <a:p>
            <a:pPr marL="0" indent="0">
              <a:buNone/>
            </a:pPr>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410192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Discussion Rounds (2/4)</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marL="0" indent="0">
              <a:buNone/>
            </a:pPr>
            <a:r>
              <a:rPr lang="en-US" sz="2000" dirty="0"/>
              <a:t>Repository for common packages and their metrics [Doug]</a:t>
            </a:r>
          </a:p>
          <a:p>
            <a:pPr marL="457200" indent="-457200">
              <a:buFont typeface="Arial" panose="020B0604020202020204" pitchFamily="34" charset="0"/>
              <a:buAutoNum type="arabicParenR"/>
            </a:pPr>
            <a:endParaRPr lang="en-US" sz="2000" dirty="0"/>
          </a:p>
          <a:p>
            <a:pPr marL="0" indent="0">
              <a:buNone/>
            </a:pPr>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3979132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Discussion Rounds (3/4)</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pPr marL="0" indent="0">
              <a:buNone/>
            </a:pPr>
            <a:r>
              <a:rPr lang="en-US" sz="2000" dirty="0"/>
              <a:t>Sharing test data and test cases [Juliane]</a:t>
            </a:r>
          </a:p>
          <a:p>
            <a:pPr marL="0" indent="0">
              <a:buNone/>
            </a:pPr>
            <a:endParaRPr lang="en-US" sz="2000" dirty="0"/>
          </a:p>
          <a:p>
            <a:pPr marL="0" indent="0">
              <a:buNone/>
            </a:pPr>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4529202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05/05/2018"/>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4396</TotalTime>
  <Words>1940</Words>
  <Application>Microsoft Office PowerPoint</Application>
  <PresentationFormat>Widescreen</PresentationFormat>
  <Paragraphs>151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Symbol</vt:lpstr>
      <vt:lpstr>Trebuchet MS</vt:lpstr>
      <vt:lpstr>Wingdings 3</vt:lpstr>
      <vt:lpstr>Facet</vt:lpstr>
      <vt:lpstr>Learnings and Reflection from Case Studies: What is Next for the RvalHub? </vt:lpstr>
      <vt:lpstr>Outline</vt:lpstr>
      <vt:lpstr>Case Studies </vt:lpstr>
      <vt:lpstr>Case Studies: Common Themes </vt:lpstr>
      <vt:lpstr>Case Studies: Differences in Approach </vt:lpstr>
      <vt:lpstr>Case Studies: Common Challenges</vt:lpstr>
      <vt:lpstr>Discussion Rounds (1/4)</vt:lpstr>
      <vt:lpstr>Discussion Rounds (2/4)</vt:lpstr>
      <vt:lpstr>Discussion Rounds (3/4)</vt:lpstr>
      <vt:lpstr>Discussion Rounds (4/4)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 Implementation of Methodologies in Statistics (AIMS) SIG Conference session on</dc:title>
  <dc:creator>Lisa Banks</dc:creator>
  <cp:lastModifiedBy>Juliane Manitz</cp:lastModifiedBy>
  <cp:revision>167</cp:revision>
  <dcterms:created xsi:type="dcterms:W3CDTF">2018-04-18T12:02:16Z</dcterms:created>
  <dcterms:modified xsi:type="dcterms:W3CDTF">2023-05-31T18:09:16Z</dcterms:modified>
</cp:coreProperties>
</file>