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283" r:id="rId2"/>
    <p:sldId id="286" r:id="rId3"/>
    <p:sldId id="261" r:id="rId4"/>
    <p:sldId id="257" r:id="rId5"/>
    <p:sldId id="278" r:id="rId6"/>
    <p:sldId id="28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C0F6AAA-0895-E143-6FA2-EC5976DC8684}" name="Antal Martinecz" initials="AM" userId="S::Antal.Martinecz@Certara.com::25624dc6-3e27-4294-96fa-855c16a5976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B8E5"/>
    <a:srgbClr val="397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48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002" y="3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3" d="100"/>
          <a:sy n="53" d="100"/>
        </p:scale>
        <p:origin x="198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65384-27EF-46D0-AE10-28C571E91D7D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97B5E-031D-4DF2-9FEC-E3EDE3E04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26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15844" y="1095452"/>
            <a:ext cx="4543424" cy="4543424"/>
          </a:xfrm>
          <a:custGeom>
            <a:avLst/>
            <a:gdLst>
              <a:gd name="connsiteX0" fmla="*/ 2271712 w 4543424"/>
              <a:gd name="connsiteY0" fmla="*/ 0 h 4543424"/>
              <a:gd name="connsiteX1" fmla="*/ 4543424 w 4543424"/>
              <a:gd name="connsiteY1" fmla="*/ 2271712 h 4543424"/>
              <a:gd name="connsiteX2" fmla="*/ 2271712 w 4543424"/>
              <a:gd name="connsiteY2" fmla="*/ 4543424 h 4543424"/>
              <a:gd name="connsiteX3" fmla="*/ 0 w 4543424"/>
              <a:gd name="connsiteY3" fmla="*/ 2271712 h 4543424"/>
              <a:gd name="connsiteX4" fmla="*/ 2271712 w 4543424"/>
              <a:gd name="connsiteY4" fmla="*/ 0 h 4543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3424" h="4543424">
                <a:moveTo>
                  <a:pt x="2271712" y="0"/>
                </a:moveTo>
                <a:cubicBezTo>
                  <a:pt x="3526344" y="0"/>
                  <a:pt x="4543424" y="1017080"/>
                  <a:pt x="4543424" y="2271712"/>
                </a:cubicBezTo>
                <a:cubicBezTo>
                  <a:pt x="4543424" y="3526344"/>
                  <a:pt x="3526344" y="4543424"/>
                  <a:pt x="2271712" y="4543424"/>
                </a:cubicBezTo>
                <a:cubicBezTo>
                  <a:pt x="1017080" y="4543424"/>
                  <a:pt x="0" y="3526344"/>
                  <a:pt x="0" y="2271712"/>
                </a:cubicBezTo>
                <a:cubicBezTo>
                  <a:pt x="0" y="1017080"/>
                  <a:pt x="1017080" y="0"/>
                  <a:pt x="2271712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3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633826" y="524260"/>
            <a:ext cx="4772024" cy="4772024"/>
          </a:xfrm>
          <a:custGeom>
            <a:avLst/>
            <a:gdLst>
              <a:gd name="connsiteX0" fmla="*/ 2386012 w 4772024"/>
              <a:gd name="connsiteY0" fmla="*/ 0 h 4772024"/>
              <a:gd name="connsiteX1" fmla="*/ 4772024 w 4772024"/>
              <a:gd name="connsiteY1" fmla="*/ 2386012 h 4772024"/>
              <a:gd name="connsiteX2" fmla="*/ 4664754 w 4772024"/>
              <a:gd name="connsiteY2" fmla="*/ 3095539 h 4772024"/>
              <a:gd name="connsiteX3" fmla="*/ 4657903 w 4772024"/>
              <a:gd name="connsiteY3" fmla="*/ 3114256 h 4772024"/>
              <a:gd name="connsiteX4" fmla="*/ 4412131 w 4772024"/>
              <a:gd name="connsiteY4" fmla="*/ 3208537 h 4772024"/>
              <a:gd name="connsiteX5" fmla="*/ 2663609 w 4772024"/>
              <a:gd name="connsiteY5" fmla="*/ 4513311 h 4772024"/>
              <a:gd name="connsiteX6" fmla="*/ 2467198 w 4772024"/>
              <a:gd name="connsiteY6" fmla="*/ 4767925 h 4772024"/>
              <a:gd name="connsiteX7" fmla="*/ 2386012 w 4772024"/>
              <a:gd name="connsiteY7" fmla="*/ 4772024 h 4772024"/>
              <a:gd name="connsiteX8" fmla="*/ 0 w 4772024"/>
              <a:gd name="connsiteY8" fmla="*/ 2386012 h 4772024"/>
              <a:gd name="connsiteX9" fmla="*/ 2386012 w 4772024"/>
              <a:gd name="connsiteY9" fmla="*/ 0 h 477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72024" h="4772024">
                <a:moveTo>
                  <a:pt x="2386012" y="0"/>
                </a:moveTo>
                <a:cubicBezTo>
                  <a:pt x="3703770" y="0"/>
                  <a:pt x="4772024" y="1068254"/>
                  <a:pt x="4772024" y="2386012"/>
                </a:cubicBezTo>
                <a:cubicBezTo>
                  <a:pt x="4772024" y="2633092"/>
                  <a:pt x="4734468" y="2871400"/>
                  <a:pt x="4664754" y="3095539"/>
                </a:cubicBezTo>
                <a:lnTo>
                  <a:pt x="4657903" y="3114256"/>
                </a:lnTo>
                <a:lnTo>
                  <a:pt x="4412131" y="3208537"/>
                </a:lnTo>
                <a:cubicBezTo>
                  <a:pt x="3730693" y="3501695"/>
                  <a:pt x="3132684" y="3951787"/>
                  <a:pt x="2663609" y="4513311"/>
                </a:cubicBezTo>
                <a:lnTo>
                  <a:pt x="2467198" y="4767925"/>
                </a:lnTo>
                <a:lnTo>
                  <a:pt x="2386012" y="4772024"/>
                </a:lnTo>
                <a:cubicBezTo>
                  <a:pt x="1068254" y="4772024"/>
                  <a:pt x="0" y="3703770"/>
                  <a:pt x="0" y="2386012"/>
                </a:cubicBezTo>
                <a:cubicBezTo>
                  <a:pt x="0" y="1068254"/>
                  <a:pt x="1068254" y="0"/>
                  <a:pt x="2386012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9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667002" y="0"/>
            <a:ext cx="6807953" cy="6858000"/>
          </a:xfrm>
          <a:custGeom>
            <a:avLst/>
            <a:gdLst>
              <a:gd name="connsiteX0" fmla="*/ 3429000 w 6807953"/>
              <a:gd name="connsiteY0" fmla="*/ 0 h 6858000"/>
              <a:gd name="connsiteX1" fmla="*/ 6703839 w 6807953"/>
              <a:gd name="connsiteY1" fmla="*/ 2409321 h 6858000"/>
              <a:gd name="connsiteX2" fmla="*/ 6712298 w 6807953"/>
              <a:gd name="connsiteY2" fmla="*/ 2442219 h 6858000"/>
              <a:gd name="connsiteX3" fmla="*/ 6671729 w 6807953"/>
              <a:gd name="connsiteY3" fmla="*/ 2464240 h 6858000"/>
              <a:gd name="connsiteX4" fmla="*/ 6285361 w 6807953"/>
              <a:gd name="connsiteY4" fmla="*/ 3190910 h 6858000"/>
              <a:gd name="connsiteX5" fmla="*/ 6671729 w 6807953"/>
              <a:gd name="connsiteY5" fmla="*/ 3917581 h 6858000"/>
              <a:gd name="connsiteX6" fmla="*/ 6807953 w 6807953"/>
              <a:gd name="connsiteY6" fmla="*/ 3991521 h 6858000"/>
              <a:gd name="connsiteX7" fmla="*/ 6788335 w 6807953"/>
              <a:gd name="connsiteY7" fmla="*/ 4120063 h 6858000"/>
              <a:gd name="connsiteX8" fmla="*/ 3429000 w 6807953"/>
              <a:gd name="connsiteY8" fmla="*/ 6858000 h 6858000"/>
              <a:gd name="connsiteX9" fmla="*/ 0 w 6807953"/>
              <a:gd name="connsiteY9" fmla="*/ 3429000 h 6858000"/>
              <a:gd name="connsiteX10" fmla="*/ 3429000 w 6807953"/>
              <a:gd name="connsiteY10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07953" h="6858000">
                <a:moveTo>
                  <a:pt x="3429000" y="0"/>
                </a:moveTo>
                <a:cubicBezTo>
                  <a:pt x="4967700" y="0"/>
                  <a:pt x="6269688" y="1013483"/>
                  <a:pt x="6703839" y="2409321"/>
                </a:cubicBezTo>
                <a:lnTo>
                  <a:pt x="6712298" y="2442219"/>
                </a:lnTo>
                <a:lnTo>
                  <a:pt x="6671729" y="2464240"/>
                </a:lnTo>
                <a:cubicBezTo>
                  <a:pt x="6438622" y="2621723"/>
                  <a:pt x="6285361" y="2888419"/>
                  <a:pt x="6285361" y="3190910"/>
                </a:cubicBezTo>
                <a:cubicBezTo>
                  <a:pt x="6285361" y="3493401"/>
                  <a:pt x="6438622" y="3760097"/>
                  <a:pt x="6671729" y="3917581"/>
                </a:cubicBezTo>
                <a:lnTo>
                  <a:pt x="6807953" y="3991521"/>
                </a:lnTo>
                <a:lnTo>
                  <a:pt x="6788335" y="4120063"/>
                </a:lnTo>
                <a:cubicBezTo>
                  <a:pt x="6468593" y="5682600"/>
                  <a:pt x="5086061" y="6858000"/>
                  <a:pt x="3429000" y="6858000"/>
                </a:cubicBezTo>
                <a:cubicBezTo>
                  <a:pt x="1535216" y="6858000"/>
                  <a:pt x="0" y="5322784"/>
                  <a:pt x="0" y="3429000"/>
                </a:cubicBezTo>
                <a:cubicBezTo>
                  <a:pt x="0" y="1535216"/>
                  <a:pt x="1535216" y="0"/>
                  <a:pt x="3429000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6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158626" y="1053193"/>
            <a:ext cx="4751614" cy="4751614"/>
          </a:xfrm>
          <a:custGeom>
            <a:avLst/>
            <a:gdLst>
              <a:gd name="connsiteX0" fmla="*/ 2375807 w 4751614"/>
              <a:gd name="connsiteY0" fmla="*/ 0 h 4751614"/>
              <a:gd name="connsiteX1" fmla="*/ 4751614 w 4751614"/>
              <a:gd name="connsiteY1" fmla="*/ 2375807 h 4751614"/>
              <a:gd name="connsiteX2" fmla="*/ 2375807 w 4751614"/>
              <a:gd name="connsiteY2" fmla="*/ 4751614 h 4751614"/>
              <a:gd name="connsiteX3" fmla="*/ 0 w 4751614"/>
              <a:gd name="connsiteY3" fmla="*/ 2375807 h 4751614"/>
              <a:gd name="connsiteX4" fmla="*/ 2375807 w 4751614"/>
              <a:gd name="connsiteY4" fmla="*/ 0 h 4751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51614" h="4751614">
                <a:moveTo>
                  <a:pt x="2375807" y="0"/>
                </a:moveTo>
                <a:cubicBezTo>
                  <a:pt x="3687929" y="0"/>
                  <a:pt x="4751614" y="1063685"/>
                  <a:pt x="4751614" y="2375807"/>
                </a:cubicBezTo>
                <a:cubicBezTo>
                  <a:pt x="4751614" y="3687929"/>
                  <a:pt x="3687929" y="4751614"/>
                  <a:pt x="2375807" y="4751614"/>
                </a:cubicBezTo>
                <a:cubicBezTo>
                  <a:pt x="1063685" y="4751614"/>
                  <a:pt x="0" y="3687929"/>
                  <a:pt x="0" y="2375807"/>
                </a:cubicBezTo>
                <a:cubicBezTo>
                  <a:pt x="0" y="1063685"/>
                  <a:pt x="1063685" y="0"/>
                  <a:pt x="2375807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9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01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924C7-EF30-45D3-B99D-8F2409E42B72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B5634-3CC9-4CCA-A080-DF66BE790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32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63" r:id="rId3"/>
    <p:sldLayoutId id="2147483665" r:id="rId4"/>
    <p:sldLayoutId id="2147483649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8740" y="1979474"/>
            <a:ext cx="111928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Tackling Hurdles: Embracing Open-Source Packages in Projects</a:t>
            </a:r>
          </a:p>
        </p:txBody>
      </p:sp>
      <p:sp>
        <p:nvSpPr>
          <p:cNvPr id="23" name="Freeform 22"/>
          <p:cNvSpPr/>
          <p:nvPr/>
        </p:nvSpPr>
        <p:spPr>
          <a:xfrm>
            <a:off x="0" y="-362339"/>
            <a:ext cx="8449603" cy="7220339"/>
          </a:xfrm>
          <a:custGeom>
            <a:avLst/>
            <a:gdLst>
              <a:gd name="connsiteX0" fmla="*/ 0 w 7594705"/>
              <a:gd name="connsiteY0" fmla="*/ 0 h 6858000"/>
              <a:gd name="connsiteX1" fmla="*/ 13295 w 7594705"/>
              <a:gd name="connsiteY1" fmla="*/ 0 h 6858000"/>
              <a:gd name="connsiteX2" fmla="*/ 35767 w 7594705"/>
              <a:gd name="connsiteY2" fmla="*/ 65353 h 6858000"/>
              <a:gd name="connsiteX3" fmla="*/ 7249850 w 7594705"/>
              <a:gd name="connsiteY3" fmla="*/ 6841112 h 6858000"/>
              <a:gd name="connsiteX4" fmla="*/ 7594705 w 7594705"/>
              <a:gd name="connsiteY4" fmla="*/ 6854099 h 6858000"/>
              <a:gd name="connsiteX5" fmla="*/ 7594705 w 7594705"/>
              <a:gd name="connsiteY5" fmla="*/ 6858000 h 6858000"/>
              <a:gd name="connsiteX6" fmla="*/ 0 w 759470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94705" h="6858000">
                <a:moveTo>
                  <a:pt x="0" y="0"/>
                </a:moveTo>
                <a:lnTo>
                  <a:pt x="13295" y="0"/>
                </a:lnTo>
                <a:lnTo>
                  <a:pt x="35767" y="65353"/>
                </a:lnTo>
                <a:cubicBezTo>
                  <a:pt x="1444363" y="3927449"/>
                  <a:pt x="4130764" y="6605621"/>
                  <a:pt x="7249850" y="6841112"/>
                </a:cubicBezTo>
                <a:lnTo>
                  <a:pt x="7594705" y="6854099"/>
                </a:lnTo>
                <a:lnTo>
                  <a:pt x="7594705" y="6858000"/>
                </a:lnTo>
                <a:lnTo>
                  <a:pt x="0" y="6858000"/>
                </a:lnTo>
                <a:close/>
              </a:path>
            </a:pathLst>
          </a:custGeom>
          <a:noFill/>
          <a:ln w="50800">
            <a:solidFill>
              <a:srgbClr val="68B8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0" y="0"/>
            <a:ext cx="7594705" cy="6858000"/>
          </a:xfrm>
          <a:custGeom>
            <a:avLst/>
            <a:gdLst>
              <a:gd name="connsiteX0" fmla="*/ 0 w 7594705"/>
              <a:gd name="connsiteY0" fmla="*/ 0 h 6858000"/>
              <a:gd name="connsiteX1" fmla="*/ 13295 w 7594705"/>
              <a:gd name="connsiteY1" fmla="*/ 0 h 6858000"/>
              <a:gd name="connsiteX2" fmla="*/ 35767 w 7594705"/>
              <a:gd name="connsiteY2" fmla="*/ 65353 h 6858000"/>
              <a:gd name="connsiteX3" fmla="*/ 7249850 w 7594705"/>
              <a:gd name="connsiteY3" fmla="*/ 6841112 h 6858000"/>
              <a:gd name="connsiteX4" fmla="*/ 7594705 w 7594705"/>
              <a:gd name="connsiteY4" fmla="*/ 6854099 h 6858000"/>
              <a:gd name="connsiteX5" fmla="*/ 7594705 w 7594705"/>
              <a:gd name="connsiteY5" fmla="*/ 6858000 h 6858000"/>
              <a:gd name="connsiteX6" fmla="*/ 0 w 759470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94705" h="6858000">
                <a:moveTo>
                  <a:pt x="0" y="0"/>
                </a:moveTo>
                <a:lnTo>
                  <a:pt x="13295" y="0"/>
                </a:lnTo>
                <a:lnTo>
                  <a:pt x="35767" y="65353"/>
                </a:lnTo>
                <a:cubicBezTo>
                  <a:pt x="1444363" y="3927449"/>
                  <a:pt x="4130764" y="6605621"/>
                  <a:pt x="7249850" y="6841112"/>
                </a:cubicBezTo>
                <a:lnTo>
                  <a:pt x="7594705" y="6854099"/>
                </a:lnTo>
                <a:lnTo>
                  <a:pt x="75947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397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9124742" y="5630564"/>
            <a:ext cx="29039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Community Meeting</a:t>
            </a:r>
          </a:p>
          <a:p>
            <a:pPr algn="r"/>
            <a:r>
              <a:rPr lang="en-US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12:00 EST</a:t>
            </a:r>
          </a:p>
          <a:p>
            <a:pPr algn="r"/>
            <a:r>
              <a:rPr lang="en-US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21</a:t>
            </a:r>
            <a:r>
              <a:rPr lang="en-US" sz="2400" b="1" spc="3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May, 2024 </a:t>
            </a:r>
            <a:endParaRPr lang="en-US" sz="2400" spc="3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6E1FA5-0A44-13E7-C7A5-F57324BB4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80" y="4687857"/>
            <a:ext cx="2026116" cy="188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906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617C96E-5649-DDAE-5360-881CFDAD55D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971675"/>
            <a:ext cx="12192000" cy="923926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Placeholder for </a:t>
            </a:r>
            <a:r>
              <a:rPr lang="en-US">
                <a:highlight>
                  <a:srgbClr val="FFFF00"/>
                </a:highlight>
              </a:rPr>
              <a:t>slide on R </a:t>
            </a:r>
            <a:r>
              <a:rPr lang="en-US" dirty="0">
                <a:highlight>
                  <a:srgbClr val="FFFF00"/>
                </a:highlight>
              </a:rPr>
              <a:t>validation hub and R consortium</a:t>
            </a:r>
          </a:p>
        </p:txBody>
      </p:sp>
    </p:spTree>
    <p:extLst>
      <p:ext uri="{BB962C8B-B14F-4D97-AF65-F5344CB8AC3E}">
        <p14:creationId xmlns:p14="http://schemas.microsoft.com/office/powerpoint/2010/main" val="1077060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/>
          <p:cNvSpPr/>
          <p:nvPr/>
        </p:nvSpPr>
        <p:spPr>
          <a:xfrm>
            <a:off x="7381356" y="3429000"/>
            <a:ext cx="4810645" cy="3429000"/>
          </a:xfrm>
          <a:custGeom>
            <a:avLst/>
            <a:gdLst>
              <a:gd name="connsiteX0" fmla="*/ 4515677 w 4810645"/>
              <a:gd name="connsiteY0" fmla="*/ 0 h 3429000"/>
              <a:gd name="connsiteX1" fmla="*/ 4756927 w 4810645"/>
              <a:gd name="connsiteY1" fmla="*/ 6100 h 3429000"/>
              <a:gd name="connsiteX2" fmla="*/ 4810645 w 4810645"/>
              <a:gd name="connsiteY2" fmla="*/ 10185 h 3429000"/>
              <a:gd name="connsiteX3" fmla="*/ 4810645 w 4810645"/>
              <a:gd name="connsiteY3" fmla="*/ 1476155 h 3429000"/>
              <a:gd name="connsiteX4" fmla="*/ 4515677 w 4810645"/>
              <a:gd name="connsiteY4" fmla="*/ 1461260 h 3429000"/>
              <a:gd name="connsiteX5" fmla="*/ 1678287 w 4810645"/>
              <a:gd name="connsiteY5" fmla="*/ 3150004 h 3429000"/>
              <a:gd name="connsiteX6" fmla="*/ 1543887 w 4810645"/>
              <a:gd name="connsiteY6" fmla="*/ 3429000 h 3429000"/>
              <a:gd name="connsiteX7" fmla="*/ 0 w 4810645"/>
              <a:gd name="connsiteY7" fmla="*/ 3429000 h 3429000"/>
              <a:gd name="connsiteX8" fmla="*/ 38332 w 4810645"/>
              <a:gd name="connsiteY8" fmla="*/ 3294013 h 3429000"/>
              <a:gd name="connsiteX9" fmla="*/ 4515677 w 4810645"/>
              <a:gd name="connsiteY9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10645" h="3429000">
                <a:moveTo>
                  <a:pt x="4515677" y="0"/>
                </a:moveTo>
                <a:cubicBezTo>
                  <a:pt x="4596589" y="0"/>
                  <a:pt x="4677022" y="2050"/>
                  <a:pt x="4756927" y="6100"/>
                </a:cubicBezTo>
                <a:lnTo>
                  <a:pt x="4810645" y="10185"/>
                </a:lnTo>
                <a:lnTo>
                  <a:pt x="4810645" y="1476155"/>
                </a:lnTo>
                <a:lnTo>
                  <a:pt x="4515677" y="1461260"/>
                </a:lnTo>
                <a:cubicBezTo>
                  <a:pt x="3290454" y="1461260"/>
                  <a:pt x="2224720" y="2144112"/>
                  <a:pt x="1678287" y="3150004"/>
                </a:cubicBezTo>
                <a:lnTo>
                  <a:pt x="1543887" y="3429000"/>
                </a:lnTo>
                <a:lnTo>
                  <a:pt x="0" y="3429000"/>
                </a:lnTo>
                <a:lnTo>
                  <a:pt x="38332" y="3294013"/>
                </a:lnTo>
                <a:cubicBezTo>
                  <a:pt x="631901" y="1385629"/>
                  <a:pt x="2411973" y="0"/>
                  <a:pt x="4515677" y="0"/>
                </a:cubicBezTo>
                <a:close/>
              </a:path>
            </a:pathLst>
          </a:custGeom>
          <a:solidFill>
            <a:srgbClr val="397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9389" y="1766631"/>
            <a:ext cx="40975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Understanding our audience (poll)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1596F7-86FA-F042-ACD9-D5A3464920F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83317" y="211824"/>
            <a:ext cx="914400" cy="850900"/>
          </a:xfrm>
          <a:prstGeom prst="rect">
            <a:avLst/>
          </a:prstGeom>
        </p:spPr>
      </p:pic>
      <p:pic>
        <p:nvPicPr>
          <p:cNvPr id="3" name="Picture Placeholder 7" descr="Magnifying glass and question mark">
            <a:extLst>
              <a:ext uri="{FF2B5EF4-FFF2-40B4-BE49-F238E27FC236}">
                <a16:creationId xmlns:a16="http://schemas.microsoft.com/office/drawing/2014/main" id="{97E466D4-2618-E53B-13EA-854D6098A62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4" r="21874"/>
          <a:stretch/>
        </p:blipFill>
        <p:spPr>
          <a:xfrm>
            <a:off x="4899171" y="-215469"/>
            <a:ext cx="5849632" cy="584963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897868-1427-3975-B69E-AC68F22E6847}"/>
              </a:ext>
            </a:extLst>
          </p:cNvPr>
          <p:cNvSpPr txBox="1"/>
          <p:nvPr/>
        </p:nvSpPr>
        <p:spPr>
          <a:xfrm>
            <a:off x="469479" y="3200400"/>
            <a:ext cx="4429692" cy="25306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What role are you in within open source? </a:t>
            </a:r>
            <a:b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(Developer, user, administrative,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etc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)</a:t>
            </a: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Have you ever engaged with developers to provide feedback or report bugs?  </a:t>
            </a:r>
          </a:p>
        </p:txBody>
      </p:sp>
    </p:spTree>
    <p:extLst>
      <p:ext uri="{BB962C8B-B14F-4D97-AF65-F5344CB8AC3E}">
        <p14:creationId xmlns:p14="http://schemas.microsoft.com/office/powerpoint/2010/main" val="3891390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/>
          <p:cNvSpPr/>
          <p:nvPr/>
        </p:nvSpPr>
        <p:spPr>
          <a:xfrm>
            <a:off x="1" y="-11500"/>
            <a:ext cx="3403187" cy="6919673"/>
          </a:xfrm>
          <a:custGeom>
            <a:avLst/>
            <a:gdLst>
              <a:gd name="connsiteX0" fmla="*/ 0 w 3403187"/>
              <a:gd name="connsiteY0" fmla="*/ 0 h 6919673"/>
              <a:gd name="connsiteX1" fmla="*/ 294394 w 3403187"/>
              <a:gd name="connsiteY1" fmla="*/ 14865 h 6919673"/>
              <a:gd name="connsiteX2" fmla="*/ 3403187 w 3403187"/>
              <a:gd name="connsiteY2" fmla="*/ 3459836 h 6919673"/>
              <a:gd name="connsiteX3" fmla="*/ 294394 w 3403187"/>
              <a:gd name="connsiteY3" fmla="*/ 6904807 h 6919673"/>
              <a:gd name="connsiteX4" fmla="*/ 0 w 3403187"/>
              <a:gd name="connsiteY4" fmla="*/ 6919673 h 6919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3187" h="6919673">
                <a:moveTo>
                  <a:pt x="0" y="0"/>
                </a:moveTo>
                <a:lnTo>
                  <a:pt x="294394" y="14865"/>
                </a:lnTo>
                <a:cubicBezTo>
                  <a:pt x="2040557" y="192198"/>
                  <a:pt x="3403187" y="1666887"/>
                  <a:pt x="3403187" y="3459836"/>
                </a:cubicBezTo>
                <a:cubicBezTo>
                  <a:pt x="3403187" y="5252785"/>
                  <a:pt x="2040557" y="6727474"/>
                  <a:pt x="294394" y="6904807"/>
                </a:cubicBezTo>
                <a:lnTo>
                  <a:pt x="0" y="6919673"/>
                </a:lnTo>
                <a:close/>
              </a:path>
            </a:pathLst>
          </a:custGeom>
          <a:solidFill>
            <a:srgbClr val="397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096000" y="637604"/>
            <a:ext cx="52151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relationship of open source and corporate environments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192636-240A-4059-828B-05ADB6B9EFBA}"/>
              </a:ext>
            </a:extLst>
          </p:cNvPr>
          <p:cNvSpPr txBox="1"/>
          <p:nvPr/>
        </p:nvSpPr>
        <p:spPr>
          <a:xfrm>
            <a:off x="6096000" y="2763405"/>
            <a:ext cx="5678158" cy="3604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What do you think may be an obstacle in engaging with open-source technologies?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Do you find it difficult to separate your engagement as an individual R user from your engagement as a member of a broader company?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If you work at a company that is starting to use open-source languages, do you feel a conflict in the way you engage with open-source?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Unwritten rules/etiquette/responsibilities of users and developers, for example regarding feedback or contributions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cs typeface="Arial" panose="020B0604020202020204" pitchFamily="34" charset="0"/>
            </a:endParaRPr>
          </a:p>
        </p:txBody>
      </p:sp>
      <p:pic>
        <p:nvPicPr>
          <p:cNvPr id="8" name="Picture Placeholder 7" descr="Light bulb on yellow background with sketched light beams and cord">
            <a:extLst>
              <a:ext uri="{FF2B5EF4-FFF2-40B4-BE49-F238E27FC236}">
                <a16:creationId xmlns:a16="http://schemas.microsoft.com/office/drawing/2014/main" id="{0278B152-3412-C4EE-8C33-C91CF0AA065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73" t="655" r="5411" b="1796"/>
          <a:stretch/>
        </p:blipFill>
        <p:spPr>
          <a:xfrm>
            <a:off x="239268" y="829943"/>
            <a:ext cx="5678158" cy="567815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818545-458B-FB40-A42E-900658E3564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0986481" y="5798121"/>
            <a:ext cx="9144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617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 flipH="1">
            <a:off x="4860834" y="0"/>
            <a:ext cx="4673599" cy="6858000"/>
          </a:xfrm>
          <a:custGeom>
            <a:avLst/>
            <a:gdLst>
              <a:gd name="connsiteX0" fmla="*/ 4673599 w 4673599"/>
              <a:gd name="connsiteY0" fmla="*/ 0 h 6858000"/>
              <a:gd name="connsiteX1" fmla="*/ 2095642 w 4673599"/>
              <a:gd name="connsiteY1" fmla="*/ 0 h 6858000"/>
              <a:gd name="connsiteX2" fmla="*/ 1631794 w 4673599"/>
              <a:gd name="connsiteY2" fmla="*/ 1517946 h 6858000"/>
              <a:gd name="connsiteX3" fmla="*/ 1778091 w 4673599"/>
              <a:gd name="connsiteY3" fmla="*/ 1650910 h 6858000"/>
              <a:gd name="connsiteX4" fmla="*/ 2514600 w 4673599"/>
              <a:gd name="connsiteY4" fmla="*/ 3429000 h 6858000"/>
              <a:gd name="connsiteX5" fmla="*/ 506779 w 4673599"/>
              <a:gd name="connsiteY5" fmla="*/ 5892513 h 6858000"/>
              <a:gd name="connsiteX6" fmla="*/ 284672 w 4673599"/>
              <a:gd name="connsiteY6" fmla="*/ 5926410 h 6858000"/>
              <a:gd name="connsiteX7" fmla="*/ 0 w 4673599"/>
              <a:gd name="connsiteY7" fmla="*/ 6858000 h 6858000"/>
              <a:gd name="connsiteX8" fmla="*/ 2577957 w 4673599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73599" h="6858000">
                <a:moveTo>
                  <a:pt x="4673599" y="0"/>
                </a:moveTo>
                <a:lnTo>
                  <a:pt x="2095642" y="0"/>
                </a:lnTo>
                <a:lnTo>
                  <a:pt x="1631794" y="1517946"/>
                </a:lnTo>
                <a:lnTo>
                  <a:pt x="1778091" y="1650910"/>
                </a:lnTo>
                <a:cubicBezTo>
                  <a:pt x="2233144" y="2105963"/>
                  <a:pt x="2514600" y="2734613"/>
                  <a:pt x="2514600" y="3429000"/>
                </a:cubicBezTo>
                <a:cubicBezTo>
                  <a:pt x="2514600" y="4644178"/>
                  <a:pt x="1652640" y="5658035"/>
                  <a:pt x="506779" y="5892513"/>
                </a:cubicBezTo>
                <a:lnTo>
                  <a:pt x="284672" y="5926410"/>
                </a:lnTo>
                <a:lnTo>
                  <a:pt x="0" y="6858000"/>
                </a:lnTo>
                <a:lnTo>
                  <a:pt x="2577957" y="6858000"/>
                </a:lnTo>
                <a:close/>
              </a:path>
            </a:pathLst>
          </a:custGeom>
          <a:solidFill>
            <a:srgbClr val="68B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3810758" y="0"/>
            <a:ext cx="1828800" cy="914400"/>
          </a:xfrm>
          <a:custGeom>
            <a:avLst/>
            <a:gdLst>
              <a:gd name="connsiteX0" fmla="*/ 0 w 1828800"/>
              <a:gd name="connsiteY0" fmla="*/ 0 h 914400"/>
              <a:gd name="connsiteX1" fmla="*/ 284992 w 1828800"/>
              <a:gd name="connsiteY1" fmla="*/ 0 h 914400"/>
              <a:gd name="connsiteX2" fmla="*/ 914400 w 1828800"/>
              <a:gd name="connsiteY2" fmla="*/ 629408 h 914400"/>
              <a:gd name="connsiteX3" fmla="*/ 1543808 w 1828800"/>
              <a:gd name="connsiteY3" fmla="*/ 0 h 914400"/>
              <a:gd name="connsiteX4" fmla="*/ 1828800 w 1828800"/>
              <a:gd name="connsiteY4" fmla="*/ 0 h 914400"/>
              <a:gd name="connsiteX5" fmla="*/ 914400 w 1828800"/>
              <a:gd name="connsiteY5" fmla="*/ 914400 h 914400"/>
              <a:gd name="connsiteX6" fmla="*/ 0 w 1828800"/>
              <a:gd name="connsiteY6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00" h="914400">
                <a:moveTo>
                  <a:pt x="0" y="0"/>
                </a:moveTo>
                <a:lnTo>
                  <a:pt x="284992" y="0"/>
                </a:lnTo>
                <a:cubicBezTo>
                  <a:pt x="284992" y="347612"/>
                  <a:pt x="566788" y="629408"/>
                  <a:pt x="914400" y="629408"/>
                </a:cubicBezTo>
                <a:cubicBezTo>
                  <a:pt x="1262012" y="629408"/>
                  <a:pt x="1543808" y="347612"/>
                  <a:pt x="1543808" y="0"/>
                </a:cubicBezTo>
                <a:lnTo>
                  <a:pt x="1828800" y="0"/>
                </a:lnTo>
                <a:cubicBezTo>
                  <a:pt x="1828800" y="505009"/>
                  <a:pt x="1419409" y="914400"/>
                  <a:pt x="914400" y="914400"/>
                </a:cubicBezTo>
                <a:cubicBezTo>
                  <a:pt x="409391" y="914400"/>
                  <a:pt x="0" y="505009"/>
                  <a:pt x="0" y="0"/>
                </a:cubicBezTo>
                <a:close/>
              </a:path>
            </a:pathLst>
          </a:custGeom>
          <a:solidFill>
            <a:srgbClr val="397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5633" y="863057"/>
            <a:ext cx="497721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Structure of today’s community meeting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5A9FE0-9812-4BFB-8368-1529A989D8E7}"/>
              </a:ext>
            </a:extLst>
          </p:cNvPr>
          <p:cNvSpPr txBox="1"/>
          <p:nvPr/>
        </p:nvSpPr>
        <p:spPr>
          <a:xfrm flipH="1">
            <a:off x="475633" y="3735222"/>
            <a:ext cx="4837085" cy="2259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Chats in breakout rooms with 6-8 people (depending the number of participants today)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Someone from R validation hub in each room to help out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Approx. 10-15 minutes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discuss together at the end</a:t>
            </a:r>
          </a:p>
        </p:txBody>
      </p:sp>
      <p:pic>
        <p:nvPicPr>
          <p:cNvPr id="4" name="Picture Placeholder 3" descr="Multi-colored sticky notes on a whiteboard">
            <a:extLst>
              <a:ext uri="{FF2B5EF4-FFF2-40B4-BE49-F238E27FC236}">
                <a16:creationId xmlns:a16="http://schemas.microsoft.com/office/drawing/2014/main" id="{618E0A2E-ADDD-A13E-629A-A677AC26B7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6" t="2640" r="5621" b="6987"/>
          <a:stretch/>
        </p:blipFill>
        <p:spPr>
          <a:xfrm>
            <a:off x="7158626" y="1053193"/>
            <a:ext cx="4751614" cy="4751614"/>
          </a:xfrm>
        </p:spPr>
      </p:pic>
    </p:spTree>
    <p:extLst>
      <p:ext uri="{BB962C8B-B14F-4D97-AF65-F5344CB8AC3E}">
        <p14:creationId xmlns:p14="http://schemas.microsoft.com/office/powerpoint/2010/main" val="3710729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07105" y="2786165"/>
            <a:ext cx="66525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Thank you for joining! </a:t>
            </a:r>
          </a:p>
        </p:txBody>
      </p:sp>
      <p:sp>
        <p:nvSpPr>
          <p:cNvPr id="23" name="Freeform 22"/>
          <p:cNvSpPr/>
          <p:nvPr/>
        </p:nvSpPr>
        <p:spPr>
          <a:xfrm>
            <a:off x="0" y="-362339"/>
            <a:ext cx="8449603" cy="7220339"/>
          </a:xfrm>
          <a:custGeom>
            <a:avLst/>
            <a:gdLst>
              <a:gd name="connsiteX0" fmla="*/ 0 w 7594705"/>
              <a:gd name="connsiteY0" fmla="*/ 0 h 6858000"/>
              <a:gd name="connsiteX1" fmla="*/ 13295 w 7594705"/>
              <a:gd name="connsiteY1" fmla="*/ 0 h 6858000"/>
              <a:gd name="connsiteX2" fmla="*/ 35767 w 7594705"/>
              <a:gd name="connsiteY2" fmla="*/ 65353 h 6858000"/>
              <a:gd name="connsiteX3" fmla="*/ 7249850 w 7594705"/>
              <a:gd name="connsiteY3" fmla="*/ 6841112 h 6858000"/>
              <a:gd name="connsiteX4" fmla="*/ 7594705 w 7594705"/>
              <a:gd name="connsiteY4" fmla="*/ 6854099 h 6858000"/>
              <a:gd name="connsiteX5" fmla="*/ 7594705 w 7594705"/>
              <a:gd name="connsiteY5" fmla="*/ 6858000 h 6858000"/>
              <a:gd name="connsiteX6" fmla="*/ 0 w 759470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94705" h="6858000">
                <a:moveTo>
                  <a:pt x="0" y="0"/>
                </a:moveTo>
                <a:lnTo>
                  <a:pt x="13295" y="0"/>
                </a:lnTo>
                <a:lnTo>
                  <a:pt x="35767" y="65353"/>
                </a:lnTo>
                <a:cubicBezTo>
                  <a:pt x="1444363" y="3927449"/>
                  <a:pt x="4130764" y="6605621"/>
                  <a:pt x="7249850" y="6841112"/>
                </a:cubicBezTo>
                <a:lnTo>
                  <a:pt x="7594705" y="6854099"/>
                </a:lnTo>
                <a:lnTo>
                  <a:pt x="7594705" y="6858000"/>
                </a:lnTo>
                <a:lnTo>
                  <a:pt x="0" y="6858000"/>
                </a:lnTo>
                <a:close/>
              </a:path>
            </a:pathLst>
          </a:custGeom>
          <a:noFill/>
          <a:ln w="50800">
            <a:solidFill>
              <a:srgbClr val="68B8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0" y="0"/>
            <a:ext cx="7594705" cy="6858000"/>
          </a:xfrm>
          <a:custGeom>
            <a:avLst/>
            <a:gdLst>
              <a:gd name="connsiteX0" fmla="*/ 0 w 7594705"/>
              <a:gd name="connsiteY0" fmla="*/ 0 h 6858000"/>
              <a:gd name="connsiteX1" fmla="*/ 13295 w 7594705"/>
              <a:gd name="connsiteY1" fmla="*/ 0 h 6858000"/>
              <a:gd name="connsiteX2" fmla="*/ 35767 w 7594705"/>
              <a:gd name="connsiteY2" fmla="*/ 65353 h 6858000"/>
              <a:gd name="connsiteX3" fmla="*/ 7249850 w 7594705"/>
              <a:gd name="connsiteY3" fmla="*/ 6841112 h 6858000"/>
              <a:gd name="connsiteX4" fmla="*/ 7594705 w 7594705"/>
              <a:gd name="connsiteY4" fmla="*/ 6854099 h 6858000"/>
              <a:gd name="connsiteX5" fmla="*/ 7594705 w 7594705"/>
              <a:gd name="connsiteY5" fmla="*/ 6858000 h 6858000"/>
              <a:gd name="connsiteX6" fmla="*/ 0 w 759470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94705" h="6858000">
                <a:moveTo>
                  <a:pt x="0" y="0"/>
                </a:moveTo>
                <a:lnTo>
                  <a:pt x="13295" y="0"/>
                </a:lnTo>
                <a:lnTo>
                  <a:pt x="35767" y="65353"/>
                </a:lnTo>
                <a:cubicBezTo>
                  <a:pt x="1444363" y="3927449"/>
                  <a:pt x="4130764" y="6605621"/>
                  <a:pt x="7249850" y="6841112"/>
                </a:cubicBezTo>
                <a:lnTo>
                  <a:pt x="7594705" y="6854099"/>
                </a:lnTo>
                <a:lnTo>
                  <a:pt x="75947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397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6E1FA5-0A44-13E7-C7A5-F57324BB4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80" y="4687857"/>
            <a:ext cx="2026116" cy="188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759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6DB5F"/>
      </a:accent1>
      <a:accent2>
        <a:srgbClr val="FFB554"/>
      </a:accent2>
      <a:accent3>
        <a:srgbClr val="FE5E51"/>
      </a:accent3>
      <a:accent4>
        <a:srgbClr val="9E3D64"/>
      </a:accent4>
      <a:accent5>
        <a:srgbClr val="36ABB5"/>
      </a:accent5>
      <a:accent6>
        <a:srgbClr val="7578E5"/>
      </a:accent6>
      <a:hlink>
        <a:srgbClr val="0563C1"/>
      </a:hlink>
      <a:folHlink>
        <a:srgbClr val="954F72"/>
      </a:folHlink>
    </a:clrScheme>
    <a:fontScheme name="Custom 1">
      <a:majorFont>
        <a:latin typeface="Muli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</TotalTime>
  <Words>201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Muli</vt:lpstr>
      <vt:lpstr>Arial</vt:lpstr>
      <vt:lpstr>Calibri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Antal Martinecz</cp:lastModifiedBy>
  <cp:revision>52</cp:revision>
  <dcterms:created xsi:type="dcterms:W3CDTF">2019-12-25T08:43:37Z</dcterms:created>
  <dcterms:modified xsi:type="dcterms:W3CDTF">2024-05-17T19:10:27Z</dcterms:modified>
</cp:coreProperties>
</file>