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sldIdLst>
    <p:sldId id="258" r:id="rId5"/>
    <p:sldId id="271" r:id="rId6"/>
    <p:sldId id="273" r:id="rId7"/>
    <p:sldId id="275" r:id="rId8"/>
    <p:sldId id="276" r:id="rId9"/>
    <p:sldId id="274" r:id="rId10"/>
    <p:sldId id="277" r:id="rId11"/>
    <p:sldId id="291" r:id="rId12"/>
    <p:sldId id="292" r:id="rId13"/>
    <p:sldId id="293" r:id="rId14"/>
    <p:sldId id="294" r:id="rId15"/>
    <p:sldId id="278" r:id="rId16"/>
    <p:sldId id="279" r:id="rId17"/>
    <p:sldId id="280" r:id="rId18"/>
    <p:sldId id="281" r:id="rId19"/>
    <p:sldId id="283" r:id="rId20"/>
    <p:sldId id="284" r:id="rId21"/>
    <p:sldId id="285" r:id="rId22"/>
    <p:sldId id="286" r:id="rId23"/>
    <p:sldId id="287" r:id="rId24"/>
    <p:sldId id="290" r:id="rId25"/>
    <p:sldId id="265" r:id="rId26"/>
    <p:sldId id="270" r:id="rId27"/>
    <p:sldId id="27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36" d="100"/>
          <a:sy n="36" d="100"/>
        </p:scale>
        <p:origin x="168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94F1F9-670B-4BD8-A79A-22FF1A005646}" type="datetimeFigureOut">
              <a:rPr lang="en-US" smtClean="0"/>
              <a:t>9/16/2021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488F4B-C8AB-4DED-82A3-6F6C06D43A36}" type="slidenum">
              <a:rPr lang="en-US" smtClean="0"/>
              <a:t>‹#›</a:t>
            </a:fld>
            <a:endParaRPr lang="en-US"/>
          </a:p>
        </p:txBody>
      </p:sp>
    </p:spTree>
    <p:extLst>
      <p:ext uri="{BB962C8B-B14F-4D97-AF65-F5344CB8AC3E}">
        <p14:creationId xmlns:p14="http://schemas.microsoft.com/office/powerpoint/2010/main" val="2943650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3773606" y="6355260"/>
            <a:ext cx="2133600" cy="365125"/>
          </a:xfrm>
        </p:spPr>
        <p:txBody>
          <a:bodyPr/>
          <a:lstStyle/>
          <a:p>
            <a:fld id="{A349544A-F1CD-3844-BFB3-6D230A0137DD}" type="datetimeFigureOut">
              <a:rPr lang="en-US" smtClean="0"/>
              <a:t>9/16/2021</a:t>
            </a:fld>
            <a:endParaRPr lang="en-US" dirty="0"/>
          </a:p>
        </p:txBody>
      </p:sp>
      <p:pic>
        <p:nvPicPr>
          <p:cNvPr id="8" name="Picture 7" descr="FDA_B&amp;W_Primary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20947" y="261425"/>
            <a:ext cx="2703422" cy="563312"/>
          </a:xfrm>
          <a:prstGeom prst="rect">
            <a:avLst/>
          </a:prstGeom>
        </p:spPr>
      </p:pic>
      <p:sp>
        <p:nvSpPr>
          <p:cNvPr id="9"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Tree>
    <p:extLst>
      <p:ext uri="{BB962C8B-B14F-4D97-AF65-F5344CB8AC3E}">
        <p14:creationId xmlns:p14="http://schemas.microsoft.com/office/powerpoint/2010/main" val="107369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555241" y="6356350"/>
            <a:ext cx="2133600" cy="365125"/>
          </a:xfrm>
        </p:spPr>
        <p:txBody>
          <a:bodyPr/>
          <a:lstStyle/>
          <a:p>
            <a:fld id="{A349544A-F1CD-3844-BFB3-6D230A0137DD}" type="datetimeFigureOut">
              <a:rPr lang="en-US" smtClean="0"/>
              <a:t>9/16/2021</a:t>
            </a:fld>
            <a:endParaRPr lang="en-US"/>
          </a:p>
        </p:txBody>
      </p:sp>
      <p:pic>
        <p:nvPicPr>
          <p:cNvPr id="7" name="Picture 6"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8231470" y="5291167"/>
            <a:ext cx="620543" cy="743080"/>
          </a:xfrm>
          <a:prstGeom prst="rect">
            <a:avLst/>
          </a:prstGeom>
        </p:spPr>
      </p:pic>
      <p:sp>
        <p:nvSpPr>
          <p:cNvPr id="9" name="Footer Placeholder 4"/>
          <p:cNvSpPr>
            <a:spLocks noGrp="1"/>
          </p:cNvSpPr>
          <p:nvPr>
            <p:ph type="ftr" sz="quarter" idx="11"/>
          </p:nvPr>
        </p:nvSpPr>
        <p:spPr>
          <a:xfrm rot="5400000">
            <a:off x="-1161972" y="1451193"/>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8" name="TextBox 7"/>
          <p:cNvSpPr txBox="1"/>
          <p:nvPr userDrawn="1"/>
        </p:nvSpPr>
        <p:spPr>
          <a:xfrm rot="5400000">
            <a:off x="117044" y="6376216"/>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63844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500650" y="6354123"/>
            <a:ext cx="2133600" cy="365125"/>
          </a:xfrm>
        </p:spPr>
        <p:txBody>
          <a:bodyPr/>
          <a:lstStyle/>
          <a:p>
            <a:fld id="{A349544A-F1CD-3844-BFB3-6D230A0137DD}" type="datetimeFigureOut">
              <a:rPr lang="en-US" smtClean="0"/>
              <a:t>9/16/2021</a:t>
            </a:fld>
            <a:endParaRPr lang="en-US"/>
          </a:p>
        </p:txBody>
      </p:sp>
      <p:sp>
        <p:nvSpPr>
          <p:cNvPr id="7"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pic>
        <p:nvPicPr>
          <p:cNvPr id="9" name="Picture 8"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8218888" y="5307876"/>
            <a:ext cx="620543" cy="743080"/>
          </a:xfrm>
          <a:prstGeom prst="rect">
            <a:avLst/>
          </a:prstGeom>
        </p:spPr>
      </p:pic>
      <p:sp>
        <p:nvSpPr>
          <p:cNvPr id="10" name="TextBox 9"/>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104323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pic>
        <p:nvPicPr>
          <p:cNvPr id="6" name="Picture 5" descr="FDA_B&amp;W_Primary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54236" y="2648601"/>
            <a:ext cx="4198518" cy="874845"/>
          </a:xfrm>
          <a:prstGeom prst="rect">
            <a:avLst/>
          </a:prstGeom>
        </p:spPr>
      </p:pic>
    </p:spTree>
    <p:extLst>
      <p:ext uri="{BB962C8B-B14F-4D97-AF65-F5344CB8AC3E}">
        <p14:creationId xmlns:p14="http://schemas.microsoft.com/office/powerpoint/2010/main" val="60914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49" y="1023679"/>
            <a:ext cx="8509103" cy="926020"/>
          </a:xfrm>
        </p:spPr>
        <p:txBody>
          <a:bodyPr/>
          <a:lstStyle/>
          <a:p>
            <a:r>
              <a:rPr lang="en-US"/>
              <a:t>Click to edit Master title style</a:t>
            </a:r>
          </a:p>
        </p:txBody>
      </p:sp>
      <p:sp>
        <p:nvSpPr>
          <p:cNvPr id="3" name="Content Placeholder 2"/>
          <p:cNvSpPr>
            <a:spLocks noGrp="1"/>
          </p:cNvSpPr>
          <p:nvPr>
            <p:ph idx="1"/>
          </p:nvPr>
        </p:nvSpPr>
        <p:spPr>
          <a:xfrm>
            <a:off x="323850" y="2009775"/>
            <a:ext cx="8509103" cy="42860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676650" y="6375400"/>
            <a:ext cx="2133600" cy="365125"/>
          </a:xfrm>
        </p:spPr>
        <p:txBody>
          <a:bodyPr/>
          <a:lstStyle>
            <a:lvl1pPr algn="ctr">
              <a:defRPr/>
            </a:lvl1pPr>
          </a:lstStyle>
          <a:p>
            <a:fld id="{A349544A-F1CD-3844-BFB3-6D230A0137DD}" type="datetimeFigureOut">
              <a:rPr lang="en-US" smtClean="0"/>
              <a:pPr/>
              <a:t>9/16/2021</a:t>
            </a:fld>
            <a:endParaRPr lang="en-US" dirty="0"/>
          </a:p>
        </p:txBody>
      </p:sp>
      <p:sp>
        <p:nvSpPr>
          <p:cNvPr id="5" name="Footer Placeholder 4"/>
          <p:cNvSpPr>
            <a:spLocks noGrp="1"/>
          </p:cNvSpPr>
          <p:nvPr>
            <p:ph type="ftr" sz="quarter" idx="11"/>
          </p:nvPr>
        </p:nvSpPr>
        <p:spPr>
          <a:xfrm>
            <a:off x="24765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pic>
        <p:nvPicPr>
          <p:cNvPr id="7" name="Picture 6"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9" name="TextBox 8"/>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22954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762375" y="6334125"/>
            <a:ext cx="2133600" cy="365125"/>
          </a:xfrm>
        </p:spPr>
        <p:txBody>
          <a:bodyPr/>
          <a:lstStyle/>
          <a:p>
            <a:fld id="{A349544A-F1CD-3844-BFB3-6D230A0137DD}" type="datetimeFigureOut">
              <a:rPr lang="en-US" smtClean="0"/>
              <a:t>9/16/2021</a:t>
            </a:fld>
            <a:endParaRPr lang="en-US"/>
          </a:p>
        </p:txBody>
      </p:sp>
      <p:sp>
        <p:nvSpPr>
          <p:cNvPr id="6"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Tree>
    <p:extLst>
      <p:ext uri="{BB962C8B-B14F-4D97-AF65-F5344CB8AC3E}">
        <p14:creationId xmlns:p14="http://schemas.microsoft.com/office/powerpoint/2010/main" val="38935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609834" y="6349336"/>
            <a:ext cx="2133600" cy="365125"/>
          </a:xfrm>
        </p:spPr>
        <p:txBody>
          <a:bodyPr/>
          <a:lstStyle/>
          <a:p>
            <a:fld id="{A349544A-F1CD-3844-BFB3-6D230A0137DD}" type="datetimeFigureOut">
              <a:rPr lang="en-US" smtClean="0"/>
              <a:t>9/16/2021</a:t>
            </a:fld>
            <a:endParaRPr lang="en-US"/>
          </a:p>
        </p:txBody>
      </p:sp>
      <p:pic>
        <p:nvPicPr>
          <p:cNvPr id="7" name="Picture 6"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69796"/>
            <a:ext cx="620543" cy="743080"/>
          </a:xfrm>
          <a:prstGeom prst="rect">
            <a:avLst/>
          </a:prstGeom>
        </p:spPr>
      </p:pic>
      <p:sp>
        <p:nvSpPr>
          <p:cNvPr id="8"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0" name="TextBox 9"/>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124981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3514307" y="6380336"/>
            <a:ext cx="2133600" cy="365125"/>
          </a:xfrm>
        </p:spPr>
        <p:txBody>
          <a:bodyPr/>
          <a:lstStyle/>
          <a:p>
            <a:fld id="{A349544A-F1CD-3844-BFB3-6D230A0137DD}" type="datetimeFigureOut">
              <a:rPr lang="en-US" smtClean="0"/>
              <a:t>9/16/2021</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9"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218117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86200" y="6384925"/>
            <a:ext cx="2133600" cy="365125"/>
          </a:xfrm>
        </p:spPr>
        <p:txBody>
          <a:bodyPr/>
          <a:lstStyle/>
          <a:p>
            <a:fld id="{A349544A-F1CD-3844-BFB3-6D230A0137DD}" type="datetimeFigureOut">
              <a:rPr lang="en-US" smtClean="0"/>
              <a:t>9/16/2021</a:t>
            </a:fld>
            <a:endParaRPr lang="en-US" dirty="0"/>
          </a:p>
        </p:txBody>
      </p:sp>
      <p:pic>
        <p:nvPicPr>
          <p:cNvPr id="10" name="Picture 9"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11"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3" name="TextBox 12"/>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50450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596185" y="6391749"/>
            <a:ext cx="2133600" cy="365125"/>
          </a:xfrm>
        </p:spPr>
        <p:txBody>
          <a:bodyPr/>
          <a:lstStyle/>
          <a:p>
            <a:fld id="{A349544A-F1CD-3844-BFB3-6D230A0137DD}" type="datetimeFigureOut">
              <a:rPr lang="en-US" smtClean="0"/>
              <a:t>9/16/2021</a:t>
            </a:fld>
            <a:endParaRPr lang="en-US"/>
          </a:p>
        </p:txBody>
      </p:sp>
      <p:pic>
        <p:nvPicPr>
          <p:cNvPr id="6" name="Picture 5"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7"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9" name="TextBox 8"/>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195055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65513" y="6349337"/>
            <a:ext cx="2133600" cy="365125"/>
          </a:xfrm>
        </p:spPr>
        <p:txBody>
          <a:bodyPr/>
          <a:lstStyle/>
          <a:p>
            <a:fld id="{A349544A-F1CD-3844-BFB3-6D230A0137DD}" type="datetimeFigureOut">
              <a:rPr lang="en-US" smtClean="0"/>
              <a:t>9/16/2021</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9"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85013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19014" y="6384925"/>
            <a:ext cx="2133600" cy="365125"/>
          </a:xfrm>
        </p:spPr>
        <p:txBody>
          <a:bodyPr/>
          <a:lstStyle/>
          <a:p>
            <a:fld id="{A349544A-F1CD-3844-BFB3-6D230A0137DD}" type="datetimeFigureOut">
              <a:rPr lang="en-US" smtClean="0"/>
              <a:t>9/16/2021</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12410" y="242500"/>
            <a:ext cx="620543" cy="743080"/>
          </a:xfrm>
          <a:prstGeom prst="rect">
            <a:avLst/>
          </a:prstGeom>
        </p:spPr>
      </p:pic>
      <p:sp>
        <p:nvSpPr>
          <p:cNvPr id="9" name="Footer Placeholder 4"/>
          <p:cNvSpPr>
            <a:spLocks noGrp="1"/>
          </p:cNvSpPr>
          <p:nvPr>
            <p:ph type="ftr" sz="quarter" idx="11"/>
          </p:nvPr>
        </p:nvSpPr>
        <p:spPr>
          <a:xfrm>
            <a:off x="304800" y="6384925"/>
            <a:ext cx="28956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8547979" y="6409772"/>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425104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9544A-F1CD-3844-BFB3-6D230A0137DD}" type="datetimeFigureOut">
              <a:rPr lang="en-US" smtClean="0"/>
              <a:t>9/16/2021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71F5F-C8AF-484B-B19A-A0CBCE8C7764}" type="slidenum">
              <a:rPr lang="en-US" smtClean="0"/>
              <a:t>‹#›</a:t>
            </a:fld>
            <a:endParaRPr lang="en-US"/>
          </a:p>
        </p:txBody>
      </p:sp>
    </p:spTree>
    <p:extLst>
      <p:ext uri="{BB962C8B-B14F-4D97-AF65-F5344CB8AC3E}">
        <p14:creationId xmlns:p14="http://schemas.microsoft.com/office/powerpoint/2010/main" val="1126301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project.org/doc/R-FDA.pdf" TargetMode="External"/><Relationship Id="rId2" Type="http://schemas.openxmlformats.org/officeDocument/2006/relationships/hyperlink" Target="https://www.pharmar.org/white-pap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fda.gov/files/about%20fda/published/Statistical-Software-Clarifying-Statement-PDF.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fda.gov/media/136460/downlo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fda.gov/media/130883/downloa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ransceleratebiopharmainc.com/wp-content/uploads/2021/04/MoA-Initiative_MSAFramework_April-202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6714" y="1350864"/>
            <a:ext cx="8601259" cy="3451211"/>
          </a:xfrm>
        </p:spPr>
        <p:txBody>
          <a:bodyPr>
            <a:normAutofit lnSpcReduction="10000"/>
          </a:bodyPr>
          <a:lstStyle/>
          <a:p>
            <a:r>
              <a:rPr lang="en-US" dirty="0">
                <a:solidFill>
                  <a:schemeClr val="tx1"/>
                </a:solidFill>
              </a:rPr>
              <a:t>R for Regulatory Submissions:</a:t>
            </a:r>
          </a:p>
          <a:p>
            <a:r>
              <a:rPr lang="en-US" dirty="0">
                <a:solidFill>
                  <a:schemeClr val="tx1"/>
                </a:solidFill>
              </a:rPr>
              <a:t>Challenges and Approaches</a:t>
            </a:r>
          </a:p>
          <a:p>
            <a:endParaRPr lang="en-US" dirty="0">
              <a:solidFill>
                <a:schemeClr val="tx1"/>
              </a:solidFill>
            </a:endParaRPr>
          </a:p>
          <a:p>
            <a:r>
              <a:rPr lang="en-US" dirty="0">
                <a:solidFill>
                  <a:schemeClr val="tx1"/>
                </a:solidFill>
              </a:rPr>
              <a:t> </a:t>
            </a:r>
            <a:r>
              <a:rPr lang="en-US" sz="2400" dirty="0">
                <a:solidFill>
                  <a:schemeClr val="tx1"/>
                </a:solidFill>
              </a:rPr>
              <a:t>Paul Schuette</a:t>
            </a:r>
          </a:p>
          <a:p>
            <a:r>
              <a:rPr lang="en-US" sz="2400" dirty="0">
                <a:solidFill>
                  <a:schemeClr val="tx1"/>
                </a:solidFill>
              </a:rPr>
              <a:t>Scientific Computing Coordinator</a:t>
            </a:r>
          </a:p>
          <a:p>
            <a:r>
              <a:rPr lang="en-US" sz="2400" dirty="0">
                <a:solidFill>
                  <a:schemeClr val="tx1"/>
                </a:solidFill>
              </a:rPr>
              <a:t>FDA/CDER/OTS</a:t>
            </a:r>
            <a:r>
              <a:rPr lang="en-US" sz="2400">
                <a:solidFill>
                  <a:schemeClr val="tx1"/>
                </a:solidFill>
              </a:rPr>
              <a:t>/OB/IO/AIS</a:t>
            </a:r>
            <a:endParaRPr lang="en-US" sz="2400" dirty="0">
              <a:solidFill>
                <a:schemeClr val="tx1"/>
              </a:solidFill>
            </a:endParaRPr>
          </a:p>
          <a:p>
            <a:r>
              <a:rPr lang="en-US" sz="2400" i="1" dirty="0">
                <a:solidFill>
                  <a:schemeClr val="tx1"/>
                </a:solidFill>
              </a:rPr>
              <a:t>Paul.Schuette@fda.hhs.gov</a:t>
            </a:r>
          </a:p>
          <a:p>
            <a:endParaRPr lang="en-US" dirty="0">
              <a:solidFill>
                <a:schemeClr val="tx1"/>
              </a:solidFill>
            </a:endParaRPr>
          </a:p>
        </p:txBody>
      </p:sp>
    </p:spTree>
    <p:extLst>
      <p:ext uri="{BB962C8B-B14F-4D97-AF65-F5344CB8AC3E}">
        <p14:creationId xmlns:p14="http://schemas.microsoft.com/office/powerpoint/2010/main" val="314677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98D1-615C-4004-B180-D0E9C4BF406E}"/>
              </a:ext>
            </a:extLst>
          </p:cNvPr>
          <p:cNvSpPr>
            <a:spLocks noGrp="1"/>
          </p:cNvSpPr>
          <p:nvPr>
            <p:ph type="title"/>
          </p:nvPr>
        </p:nvSpPr>
        <p:spPr>
          <a:xfrm>
            <a:off x="394642" y="209569"/>
            <a:ext cx="8509103" cy="926020"/>
          </a:xfrm>
        </p:spPr>
        <p:txBody>
          <a:bodyPr/>
          <a:lstStyle/>
          <a:p>
            <a:r>
              <a:rPr lang="en-US" dirty="0"/>
              <a:t>MSA Framework continued</a:t>
            </a:r>
          </a:p>
        </p:txBody>
      </p:sp>
      <p:sp>
        <p:nvSpPr>
          <p:cNvPr id="3" name="Content Placeholder 2">
            <a:extLst>
              <a:ext uri="{FF2B5EF4-FFF2-40B4-BE49-F238E27FC236}">
                <a16:creationId xmlns:a16="http://schemas.microsoft.com/office/drawing/2014/main" id="{E8CA07FA-5335-46B4-9711-19E27B6FB09B}"/>
              </a:ext>
            </a:extLst>
          </p:cNvPr>
          <p:cNvSpPr>
            <a:spLocks noGrp="1"/>
          </p:cNvSpPr>
          <p:nvPr>
            <p:ph idx="1"/>
          </p:nvPr>
        </p:nvSpPr>
        <p:spPr>
          <a:xfrm>
            <a:off x="323850" y="1467035"/>
            <a:ext cx="8509103" cy="4286043"/>
          </a:xfrm>
        </p:spPr>
        <p:txBody>
          <a:bodyPr/>
          <a:lstStyle/>
          <a:p>
            <a:pPr marL="0" indent="0">
              <a:buNone/>
            </a:pPr>
            <a:r>
              <a:rPr lang="en-US" dirty="0"/>
              <a:t>“This Framework is based upon a methodology that establishes the principles of accuracy, traceability, and reproducibility for a modern analytical software environment to demonstrate that results it generates is reliable.”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3883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80D1-5CCE-4291-9242-46C641AC414B}"/>
              </a:ext>
            </a:extLst>
          </p:cNvPr>
          <p:cNvSpPr>
            <a:spLocks noGrp="1"/>
          </p:cNvSpPr>
          <p:nvPr>
            <p:ph type="title"/>
          </p:nvPr>
        </p:nvSpPr>
        <p:spPr>
          <a:xfrm>
            <a:off x="317448" y="130246"/>
            <a:ext cx="8509103" cy="926020"/>
          </a:xfrm>
        </p:spPr>
        <p:txBody>
          <a:bodyPr/>
          <a:lstStyle/>
          <a:p>
            <a:r>
              <a:rPr lang="en-US" dirty="0"/>
              <a:t>More MSA</a:t>
            </a:r>
          </a:p>
        </p:txBody>
      </p:sp>
      <p:sp>
        <p:nvSpPr>
          <p:cNvPr id="3" name="Content Placeholder 2">
            <a:extLst>
              <a:ext uri="{FF2B5EF4-FFF2-40B4-BE49-F238E27FC236}">
                <a16:creationId xmlns:a16="http://schemas.microsoft.com/office/drawing/2014/main" id="{28024532-D3AD-43B6-AA1F-837331BAB8C7}"/>
              </a:ext>
            </a:extLst>
          </p:cNvPr>
          <p:cNvSpPr>
            <a:spLocks noGrp="1"/>
          </p:cNvSpPr>
          <p:nvPr>
            <p:ph idx="1"/>
          </p:nvPr>
        </p:nvSpPr>
        <p:spPr>
          <a:xfrm>
            <a:off x="317448" y="1154368"/>
            <a:ext cx="8602377" cy="5122546"/>
          </a:xfrm>
        </p:spPr>
        <p:txBody>
          <a:bodyPr>
            <a:normAutofit fontScale="92500"/>
          </a:bodyPr>
          <a:lstStyle/>
          <a:p>
            <a:pPr marL="0" indent="0">
              <a:buNone/>
            </a:pPr>
            <a:r>
              <a:rPr lang="en-US" dirty="0"/>
              <a:t>“Reproducibility and traceability are key elements to enable trust in the statistical environment. Current environments have challenges in interoperability, involve complex inefficient processes including manual effort when running apart from host environment. Inefficient process such as those involving manual effort can expose significant risk. We will propose best practices for a modern statistical environment (which includes but is not limited to open source software) to increase efficiency and confidence over current state.”</a:t>
            </a:r>
          </a:p>
        </p:txBody>
      </p:sp>
    </p:spTree>
    <p:extLst>
      <p:ext uri="{BB962C8B-B14F-4D97-AF65-F5344CB8AC3E}">
        <p14:creationId xmlns:p14="http://schemas.microsoft.com/office/powerpoint/2010/main" val="3250130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8A8B3-0866-4285-8845-B035538D3293}"/>
              </a:ext>
            </a:extLst>
          </p:cNvPr>
          <p:cNvSpPr>
            <a:spLocks noGrp="1"/>
          </p:cNvSpPr>
          <p:nvPr>
            <p:ph type="title"/>
          </p:nvPr>
        </p:nvSpPr>
        <p:spPr>
          <a:xfrm>
            <a:off x="400691" y="242843"/>
            <a:ext cx="7715893" cy="926020"/>
          </a:xfrm>
        </p:spPr>
        <p:txBody>
          <a:bodyPr/>
          <a:lstStyle/>
          <a:p>
            <a:r>
              <a:rPr lang="en-US" dirty="0"/>
              <a:t> </a:t>
            </a:r>
            <a:r>
              <a:rPr lang="en-US"/>
              <a:t>Real and Perceived </a:t>
            </a:r>
            <a:r>
              <a:rPr lang="en-US" dirty="0"/>
              <a:t>Challenges</a:t>
            </a:r>
          </a:p>
        </p:txBody>
      </p:sp>
      <p:sp>
        <p:nvSpPr>
          <p:cNvPr id="3" name="Content Placeholder 2">
            <a:extLst>
              <a:ext uri="{FF2B5EF4-FFF2-40B4-BE49-F238E27FC236}">
                <a16:creationId xmlns:a16="http://schemas.microsoft.com/office/drawing/2014/main" id="{C65AA121-058E-48E9-AAAC-F8A2EA7DD3B9}"/>
              </a:ext>
            </a:extLst>
          </p:cNvPr>
          <p:cNvSpPr>
            <a:spLocks noGrp="1"/>
          </p:cNvSpPr>
          <p:nvPr>
            <p:ph idx="1"/>
          </p:nvPr>
        </p:nvSpPr>
        <p:spPr>
          <a:xfrm>
            <a:off x="323850" y="1475519"/>
            <a:ext cx="8509103" cy="4843088"/>
          </a:xfrm>
        </p:spPr>
        <p:txBody>
          <a:bodyPr>
            <a:normAutofit fontScale="92500" lnSpcReduction="10000"/>
          </a:bodyPr>
          <a:lstStyle/>
          <a:p>
            <a:pPr marL="514350" indent="-514350">
              <a:buFont typeface="+mj-lt"/>
              <a:buAutoNum type="arabicPeriod"/>
            </a:pPr>
            <a:r>
              <a:rPr lang="en-US" dirty="0"/>
              <a:t>Proprietary Software viewed as more stable.</a:t>
            </a:r>
          </a:p>
          <a:p>
            <a:pPr marL="514350" indent="-514350">
              <a:buFont typeface="+mj-lt"/>
              <a:buAutoNum type="arabicPeriod"/>
            </a:pPr>
            <a:r>
              <a:rPr lang="en-US" dirty="0"/>
              <a:t>Legacy Code written using proprietary software.  Many companies have thousands of lines of code written using proprietary software.</a:t>
            </a:r>
          </a:p>
          <a:p>
            <a:pPr marL="514350" indent="-514350">
              <a:buFont typeface="+mj-lt"/>
              <a:buAutoNum type="arabicPeriod"/>
            </a:pPr>
            <a:r>
              <a:rPr lang="en-US" dirty="0"/>
              <a:t>Support.  Proprietary software may have dedicated technical support that can be called upon.</a:t>
            </a:r>
          </a:p>
          <a:p>
            <a:pPr marL="514350" indent="-514350">
              <a:buFont typeface="+mj-lt"/>
              <a:buAutoNum type="arabicPeriod"/>
            </a:pPr>
            <a:r>
              <a:rPr lang="en-US" dirty="0"/>
              <a:t>Validation.  Open-source products are not always perceived to be validated.  Perception that open-source is more “buggy.”</a:t>
            </a:r>
          </a:p>
          <a:p>
            <a:pPr marL="0" indent="0">
              <a:buNone/>
            </a:pPr>
            <a:endParaRPr lang="en-US" dirty="0"/>
          </a:p>
        </p:txBody>
      </p:sp>
    </p:spTree>
    <p:extLst>
      <p:ext uri="{BB962C8B-B14F-4D97-AF65-F5344CB8AC3E}">
        <p14:creationId xmlns:p14="http://schemas.microsoft.com/office/powerpoint/2010/main" val="271717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B32B-A078-499B-8123-D60F5CC4D16E}"/>
              </a:ext>
            </a:extLst>
          </p:cNvPr>
          <p:cNvSpPr>
            <a:spLocks noGrp="1"/>
          </p:cNvSpPr>
          <p:nvPr>
            <p:ph type="title"/>
          </p:nvPr>
        </p:nvSpPr>
        <p:spPr>
          <a:xfrm>
            <a:off x="241657" y="212021"/>
            <a:ext cx="7833832" cy="926020"/>
          </a:xfrm>
        </p:spPr>
        <p:txBody>
          <a:bodyPr/>
          <a:lstStyle/>
          <a:p>
            <a:r>
              <a:rPr lang="en-US" dirty="0"/>
              <a:t>Challenges, continued</a:t>
            </a:r>
          </a:p>
        </p:txBody>
      </p:sp>
      <p:sp>
        <p:nvSpPr>
          <p:cNvPr id="3" name="Content Placeholder 2">
            <a:extLst>
              <a:ext uri="{FF2B5EF4-FFF2-40B4-BE49-F238E27FC236}">
                <a16:creationId xmlns:a16="http://schemas.microsoft.com/office/drawing/2014/main" id="{E324650F-2A8D-474A-AF25-E3D669C63F92}"/>
              </a:ext>
            </a:extLst>
          </p:cNvPr>
          <p:cNvSpPr>
            <a:spLocks noGrp="1"/>
          </p:cNvSpPr>
          <p:nvPr>
            <p:ph idx="1"/>
          </p:nvPr>
        </p:nvSpPr>
        <p:spPr>
          <a:xfrm>
            <a:off x="323850" y="1479479"/>
            <a:ext cx="8509103" cy="4816339"/>
          </a:xfrm>
        </p:spPr>
        <p:txBody>
          <a:bodyPr/>
          <a:lstStyle/>
          <a:p>
            <a:pPr marL="514350" indent="-514350">
              <a:buAutoNum type="arabicPeriod" startAt="5"/>
            </a:pPr>
            <a:r>
              <a:rPr lang="en-US" dirty="0"/>
              <a:t>IT departments may need different skill sets to support open-source software.</a:t>
            </a:r>
          </a:p>
          <a:p>
            <a:pPr marL="514350" indent="-514350">
              <a:buAutoNum type="arabicPeriod" startAt="5"/>
            </a:pPr>
            <a:r>
              <a:rPr lang="en-US" dirty="0"/>
              <a:t>Dissemination of results, making Shiny apps available to regulators and collaborators poses potential logistical issues.</a:t>
            </a:r>
          </a:p>
          <a:p>
            <a:pPr marL="514350" indent="-514350">
              <a:buAutoNum type="arabicPeriod" startAt="5"/>
            </a:pPr>
            <a:r>
              <a:rPr lang="en-US" dirty="0"/>
              <a:t>Copyright/copyleft and intellectual property issues.</a:t>
            </a:r>
          </a:p>
        </p:txBody>
      </p:sp>
    </p:spTree>
    <p:extLst>
      <p:ext uri="{BB962C8B-B14F-4D97-AF65-F5344CB8AC3E}">
        <p14:creationId xmlns:p14="http://schemas.microsoft.com/office/powerpoint/2010/main" val="545350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B2FC-5E59-43A0-889E-8D8F7C7C863E}"/>
              </a:ext>
            </a:extLst>
          </p:cNvPr>
          <p:cNvSpPr>
            <a:spLocks noGrp="1"/>
          </p:cNvSpPr>
          <p:nvPr>
            <p:ph type="title"/>
          </p:nvPr>
        </p:nvSpPr>
        <p:spPr>
          <a:xfrm>
            <a:off x="400692" y="99172"/>
            <a:ext cx="7561780" cy="926020"/>
          </a:xfrm>
        </p:spPr>
        <p:txBody>
          <a:bodyPr>
            <a:normAutofit/>
          </a:bodyPr>
          <a:lstStyle/>
          <a:p>
            <a:r>
              <a:rPr lang="en-US" dirty="0"/>
              <a:t>Solutions to Challenges</a:t>
            </a:r>
          </a:p>
        </p:txBody>
      </p:sp>
      <p:sp>
        <p:nvSpPr>
          <p:cNvPr id="3" name="Content Placeholder 2">
            <a:extLst>
              <a:ext uri="{FF2B5EF4-FFF2-40B4-BE49-F238E27FC236}">
                <a16:creationId xmlns:a16="http://schemas.microsoft.com/office/drawing/2014/main" id="{E37A67D6-8203-4CB3-9BA2-E7E9BBC759C8}"/>
              </a:ext>
            </a:extLst>
          </p:cNvPr>
          <p:cNvSpPr>
            <a:spLocks noGrp="1"/>
          </p:cNvSpPr>
          <p:nvPr>
            <p:ph idx="1"/>
          </p:nvPr>
        </p:nvSpPr>
        <p:spPr>
          <a:xfrm>
            <a:off x="400692" y="1691276"/>
            <a:ext cx="8509103" cy="4247187"/>
          </a:xfrm>
        </p:spPr>
        <p:txBody>
          <a:bodyPr/>
          <a:lstStyle/>
          <a:p>
            <a:pPr marL="514350" indent="-514350">
              <a:buAutoNum type="arabicPeriod"/>
            </a:pPr>
            <a:r>
              <a:rPr lang="en-US" dirty="0"/>
              <a:t>Stability.  Most open-source software such as R does typically change faster than proprietary products.  Package management systems, well written programs can mitigate some/much of the instability.</a:t>
            </a:r>
          </a:p>
          <a:p>
            <a:pPr marL="514350" indent="-514350">
              <a:buAutoNum type="arabicPeriod"/>
            </a:pPr>
            <a:r>
              <a:rPr lang="en-US" dirty="0"/>
              <a:t>Legacy code.  Consider hybrid workflows.  Use proprietary software for some purposes, open-source for others.</a:t>
            </a:r>
          </a:p>
          <a:p>
            <a:pPr marL="514350" indent="-514350">
              <a:buAutoNum type="arabicPeriod"/>
            </a:pPr>
            <a:endParaRPr lang="en-US" dirty="0"/>
          </a:p>
        </p:txBody>
      </p:sp>
    </p:spTree>
    <p:extLst>
      <p:ext uri="{BB962C8B-B14F-4D97-AF65-F5344CB8AC3E}">
        <p14:creationId xmlns:p14="http://schemas.microsoft.com/office/powerpoint/2010/main" val="4171721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07DF-94D0-4171-8F91-62E1089BF2E3}"/>
              </a:ext>
            </a:extLst>
          </p:cNvPr>
          <p:cNvSpPr>
            <a:spLocks noGrp="1"/>
          </p:cNvSpPr>
          <p:nvPr>
            <p:ph type="title"/>
          </p:nvPr>
        </p:nvSpPr>
        <p:spPr>
          <a:xfrm>
            <a:off x="606175" y="124745"/>
            <a:ext cx="7476764" cy="926020"/>
          </a:xfrm>
        </p:spPr>
        <p:txBody>
          <a:bodyPr/>
          <a:lstStyle/>
          <a:p>
            <a:r>
              <a:rPr lang="en-US" dirty="0"/>
              <a:t>Solutions/Suggestions cont.</a:t>
            </a:r>
          </a:p>
        </p:txBody>
      </p:sp>
      <p:sp>
        <p:nvSpPr>
          <p:cNvPr id="3" name="Content Placeholder 2">
            <a:extLst>
              <a:ext uri="{FF2B5EF4-FFF2-40B4-BE49-F238E27FC236}">
                <a16:creationId xmlns:a16="http://schemas.microsoft.com/office/drawing/2014/main" id="{5DBB6EA2-CB4A-4B58-B74A-68B4CE6617E7}"/>
              </a:ext>
            </a:extLst>
          </p:cNvPr>
          <p:cNvSpPr>
            <a:spLocks noGrp="1"/>
          </p:cNvSpPr>
          <p:nvPr>
            <p:ph idx="1"/>
          </p:nvPr>
        </p:nvSpPr>
        <p:spPr>
          <a:xfrm>
            <a:off x="317448" y="1285978"/>
            <a:ext cx="8509103" cy="5063451"/>
          </a:xfrm>
        </p:spPr>
        <p:txBody>
          <a:bodyPr>
            <a:normAutofit fontScale="85000" lnSpcReduction="20000"/>
          </a:bodyPr>
          <a:lstStyle/>
          <a:p>
            <a:pPr marL="0" indent="0">
              <a:buNone/>
            </a:pPr>
            <a:r>
              <a:rPr lang="en-US" dirty="0"/>
              <a:t>3. Support.  Technical support may be an issue.  R help can 	be limited, and Stack Overflow may 	not be as 	responsive as an 800 number.</a:t>
            </a:r>
          </a:p>
          <a:p>
            <a:pPr marL="514350" indent="-514350">
              <a:buAutoNum type="arabicPeriod" startAt="4"/>
            </a:pPr>
            <a:r>
              <a:rPr lang="en-US" dirty="0"/>
              <a:t>Validation.    See the R Validation Hub, and </a:t>
            </a:r>
            <a:r>
              <a:rPr lang="en-US" dirty="0">
                <a:hlinkClick r:id="rId2"/>
              </a:rPr>
              <a:t>White Paper</a:t>
            </a:r>
            <a:r>
              <a:rPr lang="en-US" dirty="0"/>
              <a:t>.  Key take away: systems not, software are validated.</a:t>
            </a:r>
          </a:p>
          <a:p>
            <a:pPr marL="0" indent="0">
              <a:buNone/>
            </a:pPr>
            <a:endParaRPr lang="en-US" dirty="0"/>
          </a:p>
          <a:p>
            <a:pPr marL="0" indent="0">
              <a:buNone/>
            </a:pPr>
            <a:r>
              <a:rPr lang="en-US" dirty="0"/>
              <a:t>“It is important to note that there is a significant obligation on the part of the end-user’s organization to define, create, implement and enforce R installation, validation and utilization related Standard Operating Procedures (SOPs) within the end-user’s environment.”</a:t>
            </a:r>
          </a:p>
          <a:p>
            <a:pPr marL="0" indent="0">
              <a:buNone/>
            </a:pPr>
            <a:r>
              <a:rPr lang="en-US" dirty="0">
                <a:hlinkClick r:id="rId3"/>
              </a:rPr>
              <a:t>R: Regulatory Compliance and Validation Issues</a:t>
            </a:r>
            <a:r>
              <a:rPr lang="en-US" dirty="0"/>
              <a:t> </a:t>
            </a:r>
          </a:p>
          <a:p>
            <a:pPr marL="0" indent="0">
              <a:buNone/>
            </a:pPr>
            <a:r>
              <a:rPr lang="en-US" dirty="0"/>
              <a:t>(R Foundation)</a:t>
            </a:r>
          </a:p>
        </p:txBody>
      </p:sp>
    </p:spTree>
    <p:extLst>
      <p:ext uri="{BB962C8B-B14F-4D97-AF65-F5344CB8AC3E}">
        <p14:creationId xmlns:p14="http://schemas.microsoft.com/office/powerpoint/2010/main" val="2421353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73B7-ECEA-474E-B13B-44B025A13E2F}"/>
              </a:ext>
            </a:extLst>
          </p:cNvPr>
          <p:cNvSpPr>
            <a:spLocks noGrp="1"/>
          </p:cNvSpPr>
          <p:nvPr>
            <p:ph type="title"/>
          </p:nvPr>
        </p:nvSpPr>
        <p:spPr>
          <a:xfrm>
            <a:off x="395769" y="135019"/>
            <a:ext cx="7689994" cy="926020"/>
          </a:xfrm>
        </p:spPr>
        <p:txBody>
          <a:bodyPr/>
          <a:lstStyle/>
          <a:p>
            <a:r>
              <a:rPr lang="en-US" dirty="0"/>
              <a:t>Solutions/Suggestions</a:t>
            </a:r>
          </a:p>
        </p:txBody>
      </p:sp>
      <p:sp>
        <p:nvSpPr>
          <p:cNvPr id="3" name="Content Placeholder 2">
            <a:extLst>
              <a:ext uri="{FF2B5EF4-FFF2-40B4-BE49-F238E27FC236}">
                <a16:creationId xmlns:a16="http://schemas.microsoft.com/office/drawing/2014/main" id="{A623A66A-5288-43AD-B0BE-EA9826BD38B4}"/>
              </a:ext>
            </a:extLst>
          </p:cNvPr>
          <p:cNvSpPr>
            <a:spLocks noGrp="1"/>
          </p:cNvSpPr>
          <p:nvPr>
            <p:ph idx="1"/>
          </p:nvPr>
        </p:nvSpPr>
        <p:spPr/>
        <p:txBody>
          <a:bodyPr/>
          <a:lstStyle/>
          <a:p>
            <a:pPr marL="0" indent="0">
              <a:buNone/>
            </a:pPr>
            <a:r>
              <a:rPr lang="en-US" dirty="0"/>
              <a:t>5. IT departments.  IT departments will need to 	change and develop, CI/CD solutions may need 	to be implemented, change control processes 	streamlined.  Explore using containers, package 	management systems, version control systems.</a:t>
            </a:r>
          </a:p>
        </p:txBody>
      </p:sp>
    </p:spTree>
    <p:extLst>
      <p:ext uri="{BB962C8B-B14F-4D97-AF65-F5344CB8AC3E}">
        <p14:creationId xmlns:p14="http://schemas.microsoft.com/office/powerpoint/2010/main" val="201657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63E8-B2A3-4DE5-9C4F-FB5F17C44D1F}"/>
              </a:ext>
            </a:extLst>
          </p:cNvPr>
          <p:cNvSpPr>
            <a:spLocks noGrp="1"/>
          </p:cNvSpPr>
          <p:nvPr>
            <p:ph type="title"/>
          </p:nvPr>
        </p:nvSpPr>
        <p:spPr>
          <a:xfrm>
            <a:off x="317449" y="97659"/>
            <a:ext cx="7799136" cy="926020"/>
          </a:xfrm>
        </p:spPr>
        <p:txBody>
          <a:bodyPr/>
          <a:lstStyle/>
          <a:p>
            <a:r>
              <a:rPr lang="en-US" dirty="0"/>
              <a:t>Solutions/Suggestions cont.</a:t>
            </a:r>
          </a:p>
        </p:txBody>
      </p:sp>
      <p:sp>
        <p:nvSpPr>
          <p:cNvPr id="3" name="Content Placeholder 2">
            <a:extLst>
              <a:ext uri="{FF2B5EF4-FFF2-40B4-BE49-F238E27FC236}">
                <a16:creationId xmlns:a16="http://schemas.microsoft.com/office/drawing/2014/main" id="{B7BF6EAF-F2C3-4137-93D2-1F1A5A494926}"/>
              </a:ext>
            </a:extLst>
          </p:cNvPr>
          <p:cNvSpPr>
            <a:spLocks noGrp="1"/>
          </p:cNvSpPr>
          <p:nvPr>
            <p:ph idx="1"/>
          </p:nvPr>
        </p:nvSpPr>
        <p:spPr>
          <a:xfrm>
            <a:off x="323850" y="1403599"/>
            <a:ext cx="8509103" cy="4955906"/>
          </a:xfrm>
        </p:spPr>
        <p:txBody>
          <a:bodyPr>
            <a:normAutofit lnSpcReduction="10000"/>
          </a:bodyPr>
          <a:lstStyle/>
          <a:p>
            <a:pPr marL="0" indent="0">
              <a:buNone/>
            </a:pPr>
            <a:r>
              <a:rPr lang="en-US" dirty="0"/>
              <a:t>6. Dissemination of results.  Consider using a 	package archive such as CRAN as a method of 	distribution for both R programs and Shiny 	apps.  Example: </a:t>
            </a:r>
            <a:r>
              <a:rPr lang="en-US" dirty="0" err="1"/>
              <a:t>gsDesign</a:t>
            </a:r>
            <a:r>
              <a:rPr lang="en-US" dirty="0"/>
              <a:t>, an R package on 	CRAN developed by statisticians and 	programmers at Merck, was used by </a:t>
            </a:r>
            <a:r>
              <a:rPr lang="en-US" dirty="0" err="1"/>
              <a:t>Moderna</a:t>
            </a:r>
            <a:r>
              <a:rPr lang="en-US" dirty="0"/>
              <a:t> 	for Covid-19 vaccine trials. </a:t>
            </a:r>
          </a:p>
          <a:p>
            <a:pPr marL="0" indent="0">
              <a:buNone/>
            </a:pPr>
            <a:endParaRPr lang="en-US" dirty="0"/>
          </a:p>
          <a:p>
            <a:pPr marL="0" indent="0">
              <a:buNone/>
            </a:pPr>
            <a:r>
              <a:rPr lang="en-US" dirty="0"/>
              <a:t>GitHub can also be a potential distribution venue, even with regulatory authorities.</a:t>
            </a:r>
          </a:p>
        </p:txBody>
      </p:sp>
    </p:spTree>
    <p:extLst>
      <p:ext uri="{BB962C8B-B14F-4D97-AF65-F5344CB8AC3E}">
        <p14:creationId xmlns:p14="http://schemas.microsoft.com/office/powerpoint/2010/main" val="2784014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DD6C-5811-47BC-AF14-311CDB402778}"/>
              </a:ext>
            </a:extLst>
          </p:cNvPr>
          <p:cNvSpPr>
            <a:spLocks noGrp="1"/>
          </p:cNvSpPr>
          <p:nvPr>
            <p:ph type="title"/>
          </p:nvPr>
        </p:nvSpPr>
        <p:spPr>
          <a:xfrm>
            <a:off x="221108" y="124745"/>
            <a:ext cx="7792736" cy="926020"/>
          </a:xfrm>
        </p:spPr>
        <p:txBody>
          <a:bodyPr/>
          <a:lstStyle/>
          <a:p>
            <a:r>
              <a:rPr lang="en-US" dirty="0"/>
              <a:t>Solutions/Suggestions</a:t>
            </a:r>
          </a:p>
        </p:txBody>
      </p:sp>
      <p:sp>
        <p:nvSpPr>
          <p:cNvPr id="3" name="Content Placeholder 2">
            <a:extLst>
              <a:ext uri="{FF2B5EF4-FFF2-40B4-BE49-F238E27FC236}">
                <a16:creationId xmlns:a16="http://schemas.microsoft.com/office/drawing/2014/main" id="{B1F65FBF-678C-4246-AB2F-94FDE7685C01}"/>
              </a:ext>
            </a:extLst>
          </p:cNvPr>
          <p:cNvSpPr>
            <a:spLocks noGrp="1"/>
          </p:cNvSpPr>
          <p:nvPr>
            <p:ph idx="1"/>
          </p:nvPr>
        </p:nvSpPr>
        <p:spPr>
          <a:xfrm>
            <a:off x="323850" y="1783744"/>
            <a:ext cx="8509103" cy="4286043"/>
          </a:xfrm>
        </p:spPr>
        <p:txBody>
          <a:bodyPr/>
          <a:lstStyle/>
          <a:p>
            <a:pPr marL="0" indent="0">
              <a:buNone/>
            </a:pPr>
            <a:r>
              <a:rPr lang="en-US" dirty="0"/>
              <a:t>7. Intellectual Property issues.  Generally, not a problem.  However, if desired have your legal department look at MIT and other copyrights.  </a:t>
            </a:r>
          </a:p>
        </p:txBody>
      </p:sp>
    </p:spTree>
    <p:extLst>
      <p:ext uri="{BB962C8B-B14F-4D97-AF65-F5344CB8AC3E}">
        <p14:creationId xmlns:p14="http://schemas.microsoft.com/office/powerpoint/2010/main" val="1473702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1259-4AC0-449D-8693-1264FE382F17}"/>
              </a:ext>
            </a:extLst>
          </p:cNvPr>
          <p:cNvSpPr>
            <a:spLocks noGrp="1"/>
          </p:cNvSpPr>
          <p:nvPr>
            <p:ph type="title"/>
          </p:nvPr>
        </p:nvSpPr>
        <p:spPr>
          <a:xfrm>
            <a:off x="323851" y="135019"/>
            <a:ext cx="7761912" cy="926020"/>
          </a:xfrm>
        </p:spPr>
        <p:txBody>
          <a:bodyPr/>
          <a:lstStyle/>
          <a:p>
            <a:r>
              <a:rPr lang="en-US" dirty="0"/>
              <a:t>More Challenges</a:t>
            </a:r>
          </a:p>
        </p:txBody>
      </p:sp>
      <p:sp>
        <p:nvSpPr>
          <p:cNvPr id="3" name="Content Placeholder 2">
            <a:extLst>
              <a:ext uri="{FF2B5EF4-FFF2-40B4-BE49-F238E27FC236}">
                <a16:creationId xmlns:a16="http://schemas.microsoft.com/office/drawing/2014/main" id="{D84CDDDF-B538-44C8-A041-7BA6397F3BF4}"/>
              </a:ext>
            </a:extLst>
          </p:cNvPr>
          <p:cNvSpPr>
            <a:spLocks noGrp="1"/>
          </p:cNvSpPr>
          <p:nvPr>
            <p:ph idx="1"/>
          </p:nvPr>
        </p:nvSpPr>
        <p:spPr>
          <a:xfrm>
            <a:off x="323851" y="1061039"/>
            <a:ext cx="8645488" cy="4990440"/>
          </a:xfrm>
        </p:spPr>
        <p:txBody>
          <a:bodyPr>
            <a:normAutofit fontScale="92500"/>
          </a:bodyPr>
          <a:lstStyle/>
          <a:p>
            <a:pPr marL="0" indent="0">
              <a:buNone/>
            </a:pPr>
            <a:r>
              <a:rPr lang="en-US" dirty="0"/>
              <a:t>To date, CDER has not had a CDISC based submission that is completely open-source from industry.  </a:t>
            </a:r>
          </a:p>
          <a:p>
            <a:pPr marL="0" indent="0">
              <a:buNone/>
            </a:pPr>
            <a:r>
              <a:rPr lang="en-US" dirty="0"/>
              <a:t>Is this a problem?</a:t>
            </a:r>
          </a:p>
          <a:p>
            <a:pPr marL="0" indent="0">
              <a:buNone/>
            </a:pPr>
            <a:r>
              <a:rPr lang="en-US" dirty="0"/>
              <a:t>Potential paths forward:</a:t>
            </a:r>
          </a:p>
          <a:p>
            <a:pPr marL="0" indent="0">
              <a:buNone/>
            </a:pPr>
            <a:r>
              <a:rPr lang="en-US" dirty="0"/>
              <a:t>1. Hybrid workflows.  Use proprietary tools for some parts of the workflow, open-source for others.</a:t>
            </a:r>
          </a:p>
          <a:p>
            <a:pPr marL="0" indent="0">
              <a:buNone/>
            </a:pPr>
            <a:r>
              <a:rPr lang="en-US" dirty="0"/>
              <a:t>2. Completely open-source solutions.  May require replication of proprietary solutions.  (Work in progress for some companies).</a:t>
            </a:r>
          </a:p>
        </p:txBody>
      </p:sp>
    </p:spTree>
    <p:extLst>
      <p:ext uri="{BB962C8B-B14F-4D97-AF65-F5344CB8AC3E}">
        <p14:creationId xmlns:p14="http://schemas.microsoft.com/office/powerpoint/2010/main" val="34176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FEF1-3B02-4143-8105-3B406CDFD349}"/>
              </a:ext>
            </a:extLst>
          </p:cNvPr>
          <p:cNvSpPr>
            <a:spLocks noGrp="1"/>
          </p:cNvSpPr>
          <p:nvPr>
            <p:ph type="title"/>
          </p:nvPr>
        </p:nvSpPr>
        <p:spPr>
          <a:xfrm>
            <a:off x="317448" y="221366"/>
            <a:ext cx="8509103" cy="926020"/>
          </a:xfrm>
        </p:spPr>
        <p:txBody>
          <a:bodyPr/>
          <a:lstStyle/>
          <a:p>
            <a:r>
              <a:rPr lang="en-US" dirty="0"/>
              <a:t>Disclaimer</a:t>
            </a:r>
          </a:p>
        </p:txBody>
      </p:sp>
      <p:sp>
        <p:nvSpPr>
          <p:cNvPr id="3" name="Content Placeholder 2">
            <a:extLst>
              <a:ext uri="{FF2B5EF4-FFF2-40B4-BE49-F238E27FC236}">
                <a16:creationId xmlns:a16="http://schemas.microsoft.com/office/drawing/2014/main" id="{30316CFC-85EA-4038-BEF6-263C1925D618}"/>
              </a:ext>
            </a:extLst>
          </p:cNvPr>
          <p:cNvSpPr>
            <a:spLocks noGrp="1"/>
          </p:cNvSpPr>
          <p:nvPr>
            <p:ph idx="1"/>
          </p:nvPr>
        </p:nvSpPr>
        <p:spPr>
          <a:xfrm>
            <a:off x="323850" y="2009776"/>
            <a:ext cx="8509103" cy="2296754"/>
          </a:xfrm>
        </p:spPr>
        <p:txBody>
          <a:bodyPr/>
          <a:lstStyle/>
          <a:p>
            <a:pPr marL="0" indent="0">
              <a:buNone/>
            </a:pPr>
            <a:r>
              <a:rPr lang="en-US" dirty="0"/>
              <a:t>This presentation reflects the views of the author and should not be construed to represent FDA's views or policies.</a:t>
            </a:r>
          </a:p>
          <a:p>
            <a:pPr marL="0" indent="0">
              <a:buNone/>
            </a:pPr>
            <a:endParaRPr lang="en-US" dirty="0"/>
          </a:p>
        </p:txBody>
      </p:sp>
    </p:spTree>
    <p:extLst>
      <p:ext uri="{BB962C8B-B14F-4D97-AF65-F5344CB8AC3E}">
        <p14:creationId xmlns:p14="http://schemas.microsoft.com/office/powerpoint/2010/main" val="749308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9E2E-C1FE-488B-B558-7C5B0E5E1C15}"/>
              </a:ext>
            </a:extLst>
          </p:cNvPr>
          <p:cNvSpPr>
            <a:spLocks noGrp="1"/>
          </p:cNvSpPr>
          <p:nvPr>
            <p:ph type="title"/>
          </p:nvPr>
        </p:nvSpPr>
        <p:spPr>
          <a:xfrm>
            <a:off x="174661" y="181198"/>
            <a:ext cx="7918552" cy="926020"/>
          </a:xfrm>
        </p:spPr>
        <p:txBody>
          <a:bodyPr/>
          <a:lstStyle/>
          <a:p>
            <a:r>
              <a:rPr lang="en-US" dirty="0"/>
              <a:t>Emerging Trends</a:t>
            </a:r>
          </a:p>
        </p:txBody>
      </p:sp>
      <p:sp>
        <p:nvSpPr>
          <p:cNvPr id="3" name="Content Placeholder 2">
            <a:extLst>
              <a:ext uri="{FF2B5EF4-FFF2-40B4-BE49-F238E27FC236}">
                <a16:creationId xmlns:a16="http://schemas.microsoft.com/office/drawing/2014/main" id="{8AF38449-CA80-4D8D-B456-0C1C81BFABFD}"/>
              </a:ext>
            </a:extLst>
          </p:cNvPr>
          <p:cNvSpPr>
            <a:spLocks noGrp="1"/>
          </p:cNvSpPr>
          <p:nvPr>
            <p:ph idx="1"/>
          </p:nvPr>
        </p:nvSpPr>
        <p:spPr>
          <a:xfrm>
            <a:off x="323850" y="1393326"/>
            <a:ext cx="8509103" cy="4286043"/>
          </a:xfrm>
        </p:spPr>
        <p:txBody>
          <a:bodyPr/>
          <a:lstStyle/>
          <a:p>
            <a:pPr marL="0" indent="0">
              <a:buNone/>
            </a:pPr>
            <a:r>
              <a:rPr lang="en-US" dirty="0"/>
              <a:t>Software as a Service (SaaS)</a:t>
            </a:r>
          </a:p>
          <a:p>
            <a:pPr marL="0" indent="0">
              <a:buNone/>
            </a:pPr>
            <a:r>
              <a:rPr lang="en-US" dirty="0"/>
              <a:t>Some proprietary software developers have begun to use cloud platforms to distribute software to users.  Users pay access and/or usage fees on the cloud platform, as well as software fees.</a:t>
            </a:r>
          </a:p>
          <a:p>
            <a:pPr marL="0" indent="0">
              <a:buNone/>
            </a:pPr>
            <a:r>
              <a:rPr lang="en-US" dirty="0"/>
              <a:t>This approach has also been proposed by some sponsors to distribute Shiny apps, etc.</a:t>
            </a:r>
          </a:p>
        </p:txBody>
      </p:sp>
    </p:spTree>
    <p:extLst>
      <p:ext uri="{BB962C8B-B14F-4D97-AF65-F5344CB8AC3E}">
        <p14:creationId xmlns:p14="http://schemas.microsoft.com/office/powerpoint/2010/main" val="2372872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F2F7-796C-42D5-BA35-7B32FC1F31C9}"/>
              </a:ext>
            </a:extLst>
          </p:cNvPr>
          <p:cNvSpPr>
            <a:spLocks noGrp="1"/>
          </p:cNvSpPr>
          <p:nvPr>
            <p:ph type="title"/>
          </p:nvPr>
        </p:nvSpPr>
        <p:spPr>
          <a:xfrm>
            <a:off x="317448" y="212021"/>
            <a:ext cx="8509103" cy="926020"/>
          </a:xfrm>
        </p:spPr>
        <p:txBody>
          <a:bodyPr/>
          <a:lstStyle/>
          <a:p>
            <a:r>
              <a:rPr lang="en-US" dirty="0"/>
              <a:t>Emerging Trends</a:t>
            </a:r>
          </a:p>
        </p:txBody>
      </p:sp>
      <p:sp>
        <p:nvSpPr>
          <p:cNvPr id="3" name="Content Placeholder 2">
            <a:extLst>
              <a:ext uri="{FF2B5EF4-FFF2-40B4-BE49-F238E27FC236}">
                <a16:creationId xmlns:a16="http://schemas.microsoft.com/office/drawing/2014/main" id="{F24246E5-6FCD-4FD3-8D12-3094CCA458C0}"/>
              </a:ext>
            </a:extLst>
          </p:cNvPr>
          <p:cNvSpPr>
            <a:spLocks noGrp="1"/>
          </p:cNvSpPr>
          <p:nvPr>
            <p:ph idx="1"/>
          </p:nvPr>
        </p:nvSpPr>
        <p:spPr>
          <a:xfrm>
            <a:off x="436866" y="1041112"/>
            <a:ext cx="8509103" cy="5246672"/>
          </a:xfrm>
        </p:spPr>
        <p:txBody>
          <a:bodyPr>
            <a:normAutofit/>
          </a:bodyPr>
          <a:lstStyle/>
          <a:p>
            <a:pPr marL="57150" indent="0">
              <a:buNone/>
            </a:pPr>
            <a:r>
              <a:rPr lang="en-US" dirty="0"/>
              <a:t>Simulations</a:t>
            </a:r>
          </a:p>
          <a:p>
            <a:pPr marL="514350" indent="-457200"/>
            <a:r>
              <a:rPr lang="en-US" dirty="0"/>
              <a:t>Complex Innovative Clinical Trial Designs (CID) Pilot Program</a:t>
            </a:r>
          </a:p>
          <a:p>
            <a:pPr marL="514350" indent="-457200"/>
            <a:r>
              <a:rPr lang="en-US" dirty="0"/>
              <a:t>Bayesian Designs and Analyses</a:t>
            </a:r>
          </a:p>
          <a:p>
            <a:pPr marL="57150" indent="0">
              <a:buNone/>
            </a:pPr>
            <a:endParaRPr lang="en-US" dirty="0"/>
          </a:p>
          <a:p>
            <a:pPr marL="57150" indent="0">
              <a:buNone/>
            </a:pPr>
            <a:r>
              <a:rPr lang="en-US" dirty="0"/>
              <a:t>Specialized open-source products such as JAGS and Stan can be used in combination with R, Python.</a:t>
            </a:r>
          </a:p>
          <a:p>
            <a:pPr marL="914400" lvl="1" indent="-457200"/>
            <a:endParaRPr lang="en-US" dirty="0"/>
          </a:p>
        </p:txBody>
      </p:sp>
    </p:spTree>
    <p:extLst>
      <p:ext uri="{BB962C8B-B14F-4D97-AF65-F5344CB8AC3E}">
        <p14:creationId xmlns:p14="http://schemas.microsoft.com/office/powerpoint/2010/main" val="2150823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0148"/>
            <a:ext cx="8229600" cy="1143000"/>
          </a:xfrm>
        </p:spPr>
        <p:txBody>
          <a:bodyPr/>
          <a:lstStyle/>
          <a:p>
            <a:r>
              <a:rPr lang="en-US" dirty="0"/>
              <a:t>Questions and Comments?</a:t>
            </a:r>
          </a:p>
        </p:txBody>
      </p:sp>
      <p:sp>
        <p:nvSpPr>
          <p:cNvPr id="3" name="Footer Placeholder 2"/>
          <p:cNvSpPr>
            <a:spLocks noGrp="1"/>
          </p:cNvSpPr>
          <p:nvPr>
            <p:ph type="ftr" sz="quarter" idx="11"/>
          </p:nvPr>
        </p:nvSpPr>
        <p:spPr/>
        <p:txBody>
          <a:bodyPr/>
          <a:lstStyle/>
          <a:p>
            <a:pPr algn="l"/>
            <a:r>
              <a:rPr lang="en-US" b="1">
                <a:solidFill>
                  <a:schemeClr val="tx2">
                    <a:lumMod val="60000"/>
                    <a:lumOff val="40000"/>
                  </a:schemeClr>
                </a:solidFill>
                <a:latin typeface="Helvetica"/>
                <a:cs typeface="Helvetica"/>
              </a:rPr>
              <a:t>www.fda.gov</a:t>
            </a:r>
            <a:endParaRPr lang="en-US" b="1"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1784727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978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CED5-CC7D-4A4A-BE63-C12588435C19}"/>
              </a:ext>
            </a:extLst>
          </p:cNvPr>
          <p:cNvSpPr>
            <a:spLocks noGrp="1"/>
          </p:cNvSpPr>
          <p:nvPr>
            <p:ph type="title"/>
          </p:nvPr>
        </p:nvSpPr>
        <p:spPr>
          <a:xfrm>
            <a:off x="400541" y="298059"/>
            <a:ext cx="8509103" cy="926020"/>
          </a:xfrm>
        </p:spPr>
        <p:txBody>
          <a:bodyPr/>
          <a:lstStyle/>
          <a:p>
            <a:r>
              <a:rPr lang="en-US" dirty="0"/>
              <a:t>Open Source</a:t>
            </a:r>
          </a:p>
        </p:txBody>
      </p:sp>
      <p:sp>
        <p:nvSpPr>
          <p:cNvPr id="3" name="Content Placeholder 2">
            <a:extLst>
              <a:ext uri="{FF2B5EF4-FFF2-40B4-BE49-F238E27FC236}">
                <a16:creationId xmlns:a16="http://schemas.microsoft.com/office/drawing/2014/main" id="{688433A0-1549-4569-A4A4-2EC0D4F6A201}"/>
              </a:ext>
            </a:extLst>
          </p:cNvPr>
          <p:cNvSpPr>
            <a:spLocks noGrp="1"/>
          </p:cNvSpPr>
          <p:nvPr>
            <p:ph idx="1"/>
          </p:nvPr>
        </p:nvSpPr>
        <p:spPr/>
        <p:txBody>
          <a:bodyPr>
            <a:normAutofit lnSpcReduction="10000"/>
          </a:bodyPr>
          <a:lstStyle/>
          <a:p>
            <a:pPr marL="0" indent="0">
              <a:buNone/>
            </a:pPr>
            <a:r>
              <a:rPr lang="en-US" dirty="0"/>
              <a:t>Open-source: denoting software for which the original source code is made freely available and may be redistributed and modified. (Oxford)</a:t>
            </a:r>
          </a:p>
          <a:p>
            <a:pPr marL="0" indent="0">
              <a:buNone/>
            </a:pPr>
            <a:endParaRPr lang="en-US" dirty="0"/>
          </a:p>
          <a:p>
            <a:pPr marL="0" indent="0">
              <a:buNone/>
            </a:pPr>
            <a:r>
              <a:rPr lang="en-US" dirty="0"/>
              <a:t>Some open-source software:</a:t>
            </a:r>
          </a:p>
          <a:p>
            <a:pPr>
              <a:buFont typeface="Arial" panose="020B0604020202020204" pitchFamily="34" charset="0"/>
              <a:buChar char="•"/>
            </a:pPr>
            <a:r>
              <a:rPr lang="en-US" dirty="0"/>
              <a:t>R</a:t>
            </a:r>
          </a:p>
          <a:p>
            <a:pPr>
              <a:buFont typeface="Arial" panose="020B0604020202020204" pitchFamily="34" charset="0"/>
              <a:buChar char="•"/>
            </a:pPr>
            <a:r>
              <a:rPr lang="en-US" dirty="0"/>
              <a:t>Python</a:t>
            </a:r>
          </a:p>
          <a:p>
            <a:pPr>
              <a:buFont typeface="Arial" panose="020B0604020202020204" pitchFamily="34" charset="0"/>
              <a:buChar char="•"/>
            </a:pPr>
            <a:r>
              <a:rPr lang="en-US" dirty="0"/>
              <a:t>Linux</a:t>
            </a:r>
          </a:p>
        </p:txBody>
      </p:sp>
    </p:spTree>
    <p:extLst>
      <p:ext uri="{BB962C8B-B14F-4D97-AF65-F5344CB8AC3E}">
        <p14:creationId xmlns:p14="http://schemas.microsoft.com/office/powerpoint/2010/main" val="337474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00E8-9DD1-4A0D-BAC9-5E0E87E15A08}"/>
              </a:ext>
            </a:extLst>
          </p:cNvPr>
          <p:cNvSpPr>
            <a:spLocks noGrp="1"/>
          </p:cNvSpPr>
          <p:nvPr>
            <p:ph type="title"/>
          </p:nvPr>
        </p:nvSpPr>
        <p:spPr>
          <a:xfrm>
            <a:off x="430038" y="191870"/>
            <a:ext cx="7717370" cy="926020"/>
          </a:xfrm>
        </p:spPr>
        <p:txBody>
          <a:bodyPr>
            <a:normAutofit/>
          </a:bodyPr>
          <a:lstStyle/>
          <a:p>
            <a:r>
              <a:rPr lang="en-US" sz="3200" dirty="0"/>
              <a:t>Statistical Software Clarifying Statement</a:t>
            </a:r>
          </a:p>
        </p:txBody>
      </p:sp>
      <p:sp>
        <p:nvSpPr>
          <p:cNvPr id="3" name="Content Placeholder 2">
            <a:extLst>
              <a:ext uri="{FF2B5EF4-FFF2-40B4-BE49-F238E27FC236}">
                <a16:creationId xmlns:a16="http://schemas.microsoft.com/office/drawing/2014/main" id="{D5BC96B0-6FA1-4448-8007-8EAC33B9855F}"/>
              </a:ext>
            </a:extLst>
          </p:cNvPr>
          <p:cNvSpPr>
            <a:spLocks noGrp="1"/>
          </p:cNvSpPr>
          <p:nvPr>
            <p:ph idx="1"/>
          </p:nvPr>
        </p:nvSpPr>
        <p:spPr>
          <a:xfrm>
            <a:off x="323850" y="1225160"/>
            <a:ext cx="8509103" cy="4921968"/>
          </a:xfrm>
        </p:spPr>
        <p:txBody>
          <a:bodyPr>
            <a:normAutofit/>
          </a:bodyPr>
          <a:lstStyle/>
          <a:p>
            <a:pPr marL="0" indent="0">
              <a:buNone/>
            </a:pPr>
            <a:r>
              <a:rPr lang="en-US" dirty="0"/>
              <a:t>“FDA does not require use of any specific software for statistical analyses, and statistical software is not explicitly discussed in Title 21 of the Code of Federal Regulations [e.g., in 21CFR part 11]. However, the software package(s) used for statistical analyses should be fully documented in the submission, including version and build identification.” </a:t>
            </a:r>
          </a:p>
        </p:txBody>
      </p:sp>
    </p:spTree>
    <p:extLst>
      <p:ext uri="{BB962C8B-B14F-4D97-AF65-F5344CB8AC3E}">
        <p14:creationId xmlns:p14="http://schemas.microsoft.com/office/powerpoint/2010/main" val="85684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00E8-9DD1-4A0D-BAC9-5E0E87E15A08}"/>
              </a:ext>
            </a:extLst>
          </p:cNvPr>
          <p:cNvSpPr>
            <a:spLocks noGrp="1"/>
          </p:cNvSpPr>
          <p:nvPr>
            <p:ph type="title"/>
          </p:nvPr>
        </p:nvSpPr>
        <p:spPr>
          <a:xfrm>
            <a:off x="430038" y="191870"/>
            <a:ext cx="7717370" cy="926020"/>
          </a:xfrm>
        </p:spPr>
        <p:txBody>
          <a:bodyPr>
            <a:normAutofit/>
          </a:bodyPr>
          <a:lstStyle/>
          <a:p>
            <a:r>
              <a:rPr lang="en-US" sz="3200" dirty="0"/>
              <a:t>Statistical Software Clarifying Statement, </a:t>
            </a:r>
            <a:r>
              <a:rPr lang="en-US" sz="3200" dirty="0" err="1"/>
              <a:t>cont</a:t>
            </a:r>
            <a:endParaRPr lang="en-US" sz="3200" dirty="0"/>
          </a:p>
        </p:txBody>
      </p:sp>
      <p:sp>
        <p:nvSpPr>
          <p:cNvPr id="3" name="Content Placeholder 2">
            <a:extLst>
              <a:ext uri="{FF2B5EF4-FFF2-40B4-BE49-F238E27FC236}">
                <a16:creationId xmlns:a16="http://schemas.microsoft.com/office/drawing/2014/main" id="{D5BC96B0-6FA1-4448-8007-8EAC33B9855F}"/>
              </a:ext>
            </a:extLst>
          </p:cNvPr>
          <p:cNvSpPr>
            <a:spLocks noGrp="1"/>
          </p:cNvSpPr>
          <p:nvPr>
            <p:ph idx="1"/>
          </p:nvPr>
        </p:nvSpPr>
        <p:spPr>
          <a:xfrm>
            <a:off x="323850" y="1225160"/>
            <a:ext cx="8509103" cy="4921968"/>
          </a:xfrm>
        </p:spPr>
        <p:txBody>
          <a:bodyPr>
            <a:normAutofit fontScale="92500" lnSpcReduction="10000"/>
          </a:bodyPr>
          <a:lstStyle/>
          <a:p>
            <a:pPr marL="0" indent="0">
              <a:buNone/>
            </a:pPr>
            <a:r>
              <a:rPr lang="en-US" dirty="0"/>
              <a:t>“As noted in the FDA guidance, E9 Statistical Principles for Clinical Trials …`The computer software used for data management and statistical analysis should be reliable, and documentation of appropriate software testing procedures should be available.’ Sponsors are encouraged to consult with FDA review teams and especially with FDA statisticians regarding the choice and suitability of statistical software packages at an early stage in the product development process.”</a:t>
            </a:r>
          </a:p>
          <a:p>
            <a:pPr marL="0" indent="0">
              <a:buNone/>
            </a:pPr>
            <a:r>
              <a:rPr lang="en-US" dirty="0">
                <a:hlinkClick r:id="rId2"/>
              </a:rPr>
              <a:t>Link</a:t>
            </a:r>
            <a:endParaRPr lang="en-US" dirty="0"/>
          </a:p>
        </p:txBody>
      </p:sp>
    </p:spTree>
    <p:extLst>
      <p:ext uri="{BB962C8B-B14F-4D97-AF65-F5344CB8AC3E}">
        <p14:creationId xmlns:p14="http://schemas.microsoft.com/office/powerpoint/2010/main" val="254752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6D9E-3D23-46DD-8611-B628496AFC58}"/>
              </a:ext>
            </a:extLst>
          </p:cNvPr>
          <p:cNvSpPr>
            <a:spLocks noGrp="1"/>
          </p:cNvSpPr>
          <p:nvPr>
            <p:ph type="title"/>
          </p:nvPr>
        </p:nvSpPr>
        <p:spPr>
          <a:xfrm>
            <a:off x="210834" y="135019"/>
            <a:ext cx="8509103" cy="926020"/>
          </a:xfrm>
        </p:spPr>
        <p:txBody>
          <a:bodyPr/>
          <a:lstStyle/>
          <a:p>
            <a:r>
              <a:rPr lang="en-US" dirty="0"/>
              <a:t>CDER Submissions</a:t>
            </a:r>
          </a:p>
        </p:txBody>
      </p:sp>
      <p:sp>
        <p:nvSpPr>
          <p:cNvPr id="3" name="Content Placeholder 2">
            <a:extLst>
              <a:ext uri="{FF2B5EF4-FFF2-40B4-BE49-F238E27FC236}">
                <a16:creationId xmlns:a16="http://schemas.microsoft.com/office/drawing/2014/main" id="{10E2A480-AC1B-451D-A59C-36A2B0820D57}"/>
              </a:ext>
            </a:extLst>
          </p:cNvPr>
          <p:cNvSpPr>
            <a:spLocks noGrp="1"/>
          </p:cNvSpPr>
          <p:nvPr>
            <p:ph idx="1"/>
          </p:nvPr>
        </p:nvSpPr>
        <p:spPr>
          <a:xfrm>
            <a:off x="317448" y="1547438"/>
            <a:ext cx="8509103" cy="4286043"/>
          </a:xfrm>
        </p:spPr>
        <p:txBody>
          <a:bodyPr>
            <a:normAutofit lnSpcReduction="10000"/>
          </a:bodyPr>
          <a:lstStyle/>
          <a:p>
            <a:r>
              <a:rPr lang="en-US" dirty="0"/>
              <a:t>Submissions to CDER and CBER begun after December 17, 2016, are required to conform to CDISC standards (SDTM, </a:t>
            </a:r>
            <a:r>
              <a:rPr lang="en-US" dirty="0" err="1"/>
              <a:t>ADaM</a:t>
            </a:r>
            <a:r>
              <a:rPr lang="en-US" dirty="0"/>
              <a:t>).</a:t>
            </a:r>
          </a:p>
          <a:p>
            <a:r>
              <a:rPr lang="en-US" dirty="0"/>
              <a:t>Other FDA Centers (CDRH, CTP, CVM and CFSAN) have different procedures and processes.</a:t>
            </a:r>
          </a:p>
          <a:p>
            <a:r>
              <a:rPr lang="en-US" dirty="0"/>
              <a:t>The Study Data Technical Conformance Guide lays out technical expectations, in addition to adherence to CDISC standards.</a:t>
            </a:r>
          </a:p>
        </p:txBody>
      </p:sp>
    </p:spTree>
    <p:extLst>
      <p:ext uri="{BB962C8B-B14F-4D97-AF65-F5344CB8AC3E}">
        <p14:creationId xmlns:p14="http://schemas.microsoft.com/office/powerpoint/2010/main" val="133642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4FDE-3628-40B1-8B68-75905381B004}"/>
              </a:ext>
            </a:extLst>
          </p:cNvPr>
          <p:cNvSpPr>
            <a:spLocks noGrp="1"/>
          </p:cNvSpPr>
          <p:nvPr>
            <p:ph type="title"/>
          </p:nvPr>
        </p:nvSpPr>
        <p:spPr>
          <a:xfrm>
            <a:off x="323850" y="130246"/>
            <a:ext cx="7967395" cy="926020"/>
          </a:xfrm>
        </p:spPr>
        <p:txBody>
          <a:bodyPr>
            <a:normAutofit/>
          </a:bodyPr>
          <a:lstStyle/>
          <a:p>
            <a:r>
              <a:rPr lang="en-US" sz="3200" dirty="0"/>
              <a:t>Study  Data Technical Conformance Guide</a:t>
            </a:r>
          </a:p>
        </p:txBody>
      </p:sp>
      <p:sp>
        <p:nvSpPr>
          <p:cNvPr id="3" name="Content Placeholder 2">
            <a:extLst>
              <a:ext uri="{FF2B5EF4-FFF2-40B4-BE49-F238E27FC236}">
                <a16:creationId xmlns:a16="http://schemas.microsoft.com/office/drawing/2014/main" id="{C571EAC1-1ABA-4A2E-9D70-D4B15DDF35D0}"/>
              </a:ext>
            </a:extLst>
          </p:cNvPr>
          <p:cNvSpPr>
            <a:spLocks noGrp="1"/>
          </p:cNvSpPr>
          <p:nvPr>
            <p:ph idx="1"/>
          </p:nvPr>
        </p:nvSpPr>
        <p:spPr>
          <a:xfrm>
            <a:off x="394642" y="1225161"/>
            <a:ext cx="8509103" cy="5128444"/>
          </a:xfrm>
        </p:spPr>
        <p:txBody>
          <a:bodyPr>
            <a:normAutofit fontScale="77500" lnSpcReduction="20000"/>
          </a:bodyPr>
          <a:lstStyle/>
          <a:p>
            <a:pPr marL="0" indent="0">
              <a:buNone/>
            </a:pPr>
            <a:r>
              <a:rPr lang="en-US" b="1" dirty="0"/>
              <a:t>4.1.2.10 Software Programs </a:t>
            </a:r>
          </a:p>
          <a:p>
            <a:pPr marL="0" indent="0">
              <a:buNone/>
            </a:pPr>
            <a:r>
              <a:rPr lang="en-US" dirty="0"/>
              <a:t>Sponsors should provide the software programs used to create all </a:t>
            </a:r>
            <a:r>
              <a:rPr lang="en-US" dirty="0" err="1"/>
              <a:t>ADaM</a:t>
            </a:r>
            <a:r>
              <a:rPr lang="en-US" dirty="0"/>
              <a:t> datasets and generate tables and figures associated with primary and secondary efficacy analyses. Furthermore, sponsors should submit software programs used to generate additional information included in Section 14 CLINICAL STUDIES of the Prescribing Information, if applicable. The specific software utilized should be specified in the ADRG. Refer to FDA Statistical Software Clarifying Statement for more information. The main purpose of requesting the submission of these programs is to understand the process by which the variables for the respective analyses were created and to confirm the analysis algorithms and results. Sponsors should submit software programs in ASCII text format. Executable file extensions should not be used.  </a:t>
            </a:r>
            <a:r>
              <a:rPr lang="en-US" dirty="0">
                <a:hlinkClick r:id="rId2"/>
              </a:rPr>
              <a:t>Link</a:t>
            </a:r>
            <a:endParaRPr lang="en-US" dirty="0"/>
          </a:p>
        </p:txBody>
      </p:sp>
    </p:spTree>
    <p:extLst>
      <p:ext uri="{BB962C8B-B14F-4D97-AF65-F5344CB8AC3E}">
        <p14:creationId xmlns:p14="http://schemas.microsoft.com/office/powerpoint/2010/main" val="164969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615E-73AA-4BE7-A257-17943F0DBE96}"/>
              </a:ext>
            </a:extLst>
          </p:cNvPr>
          <p:cNvSpPr>
            <a:spLocks noGrp="1"/>
          </p:cNvSpPr>
          <p:nvPr>
            <p:ph type="title"/>
          </p:nvPr>
        </p:nvSpPr>
        <p:spPr>
          <a:xfrm>
            <a:off x="323851" y="145293"/>
            <a:ext cx="7846756" cy="926020"/>
          </a:xfrm>
        </p:spPr>
        <p:txBody>
          <a:bodyPr/>
          <a:lstStyle/>
          <a:p>
            <a:r>
              <a:rPr lang="en-US" dirty="0"/>
              <a:t>Reasons to use Open-Source/ R</a:t>
            </a:r>
          </a:p>
        </p:txBody>
      </p:sp>
      <p:sp>
        <p:nvSpPr>
          <p:cNvPr id="3" name="Content Placeholder 2">
            <a:extLst>
              <a:ext uri="{FF2B5EF4-FFF2-40B4-BE49-F238E27FC236}">
                <a16:creationId xmlns:a16="http://schemas.microsoft.com/office/drawing/2014/main" id="{3A7993F4-6290-4AF6-9473-DAF6329676E1}"/>
              </a:ext>
            </a:extLst>
          </p:cNvPr>
          <p:cNvSpPr>
            <a:spLocks noGrp="1"/>
          </p:cNvSpPr>
          <p:nvPr>
            <p:ph idx="1"/>
          </p:nvPr>
        </p:nvSpPr>
        <p:spPr>
          <a:xfrm>
            <a:off x="323850" y="1198117"/>
            <a:ext cx="8645489" cy="5514590"/>
          </a:xfrm>
        </p:spPr>
        <p:txBody>
          <a:bodyPr>
            <a:normAutofit fontScale="85000" lnSpcReduction="10000"/>
          </a:bodyPr>
          <a:lstStyle/>
          <a:p>
            <a:pPr marL="514350" indent="-514350">
              <a:buFont typeface="+mj-lt"/>
              <a:buAutoNum type="arabicPeriod"/>
            </a:pPr>
            <a:r>
              <a:rPr lang="en-US" dirty="0"/>
              <a:t>Cost of software (although savings may not as great as some may claim).</a:t>
            </a:r>
          </a:p>
          <a:p>
            <a:pPr marL="514350" indent="-514350">
              <a:buFont typeface="+mj-lt"/>
              <a:buAutoNum type="arabicPeriod"/>
            </a:pPr>
            <a:r>
              <a:rPr lang="en-US" dirty="0"/>
              <a:t>Training/familiarity.  Recent graduates are more likely to be familiar with R (or Python) than proprietary packages such as SAS.</a:t>
            </a:r>
          </a:p>
          <a:p>
            <a:pPr marL="514350" indent="-514350">
              <a:buFont typeface="+mj-lt"/>
              <a:buAutoNum type="arabicPeriod"/>
            </a:pPr>
            <a:r>
              <a:rPr lang="en-US" dirty="0"/>
              <a:t>Innovation.  Thousands of R packages are available, software for journal articles are often in R.  Interactive data visualizations and dashboards created with Shiny are increasingly common.</a:t>
            </a:r>
          </a:p>
          <a:p>
            <a:pPr marL="514350" indent="-514350">
              <a:buFont typeface="+mj-lt"/>
              <a:buAutoNum type="arabicPeriod"/>
            </a:pPr>
            <a:r>
              <a:rPr lang="en-US" dirty="0"/>
              <a:t>Performance.  Can be easier to use open-source tools on clusters than proprietary tools.  Licensing for cloud/cluster can be a concern for proprietary software.</a:t>
            </a:r>
          </a:p>
          <a:p>
            <a:pPr marL="514350" indent="-514350">
              <a:buFont typeface="+mj-lt"/>
              <a:buAutoNum type="arabicPeriod"/>
            </a:pPr>
            <a:r>
              <a:rPr lang="en-US" dirty="0"/>
              <a:t>Modernization Plans.</a:t>
            </a:r>
          </a:p>
          <a:p>
            <a:pPr marL="0"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01169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3FEC2-F529-400C-AE3B-E62BDB5CCC8C}"/>
              </a:ext>
            </a:extLst>
          </p:cNvPr>
          <p:cNvSpPr>
            <a:spLocks noGrp="1"/>
          </p:cNvSpPr>
          <p:nvPr>
            <p:ph type="title"/>
          </p:nvPr>
        </p:nvSpPr>
        <p:spPr>
          <a:xfrm>
            <a:off x="418239" y="398347"/>
            <a:ext cx="7811362" cy="926020"/>
          </a:xfrm>
        </p:spPr>
        <p:txBody>
          <a:bodyPr>
            <a:normAutofit/>
          </a:bodyPr>
          <a:lstStyle/>
          <a:p>
            <a:r>
              <a:rPr lang="en-US" sz="3600" dirty="0"/>
              <a:t>Open Source as part of Modernization </a:t>
            </a:r>
          </a:p>
        </p:txBody>
      </p:sp>
      <p:sp>
        <p:nvSpPr>
          <p:cNvPr id="3" name="Content Placeholder 2">
            <a:extLst>
              <a:ext uri="{FF2B5EF4-FFF2-40B4-BE49-F238E27FC236}">
                <a16:creationId xmlns:a16="http://schemas.microsoft.com/office/drawing/2014/main" id="{A98F1E5A-663C-43A6-8AE0-1C214C892CC0}"/>
              </a:ext>
            </a:extLst>
          </p:cNvPr>
          <p:cNvSpPr>
            <a:spLocks noGrp="1"/>
          </p:cNvSpPr>
          <p:nvPr>
            <p:ph idx="1"/>
          </p:nvPr>
        </p:nvSpPr>
        <p:spPr>
          <a:xfrm>
            <a:off x="418239" y="1160267"/>
            <a:ext cx="8509103" cy="5216936"/>
          </a:xfrm>
        </p:spPr>
        <p:txBody>
          <a:bodyPr>
            <a:normAutofit fontScale="92500"/>
          </a:bodyPr>
          <a:lstStyle/>
          <a:p>
            <a:pPr marL="0" indent="0">
              <a:buNone/>
            </a:pPr>
            <a:r>
              <a:rPr lang="en-US" dirty="0">
                <a:hlinkClick r:id="rId2"/>
              </a:rPr>
              <a:t>FDA’s Technology Modernization Action Plan</a:t>
            </a:r>
            <a:r>
              <a:rPr lang="en-US" dirty="0"/>
              <a:t> (TMAP, 2019)</a:t>
            </a:r>
          </a:p>
          <a:p>
            <a:pPr marL="0" indent="0">
              <a:buNone/>
            </a:pPr>
            <a:r>
              <a:rPr lang="en-US" dirty="0"/>
              <a:t>“TMAP has three elements:</a:t>
            </a:r>
          </a:p>
          <a:p>
            <a:pPr marL="0" indent="0">
              <a:buNone/>
            </a:pPr>
            <a:r>
              <a:rPr lang="en-US" dirty="0"/>
              <a:t>1. modernization of FDA’s technical infrastructure;</a:t>
            </a:r>
          </a:p>
          <a:p>
            <a:pPr marL="0" indent="0">
              <a:buNone/>
            </a:pPr>
            <a:r>
              <a:rPr lang="en-US" dirty="0"/>
              <a:t>2. enhancing FDA’s capabilities to develop technology products to support its regulatory mission; and</a:t>
            </a:r>
          </a:p>
          <a:p>
            <a:pPr marL="0" indent="0">
              <a:buNone/>
            </a:pPr>
            <a:r>
              <a:rPr lang="en-US" dirty="0"/>
              <a:t>3. communication and collaboration with stakeholders to drive technological progress that is interoperable across the system and delivers value to consumers and patients.” </a:t>
            </a:r>
          </a:p>
        </p:txBody>
      </p:sp>
    </p:spTree>
    <p:extLst>
      <p:ext uri="{BB962C8B-B14F-4D97-AF65-F5344CB8AC3E}">
        <p14:creationId xmlns:p14="http://schemas.microsoft.com/office/powerpoint/2010/main" val="894307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24E5-4AFA-4355-90F3-6F7B7A0DFE92}"/>
              </a:ext>
            </a:extLst>
          </p:cNvPr>
          <p:cNvSpPr>
            <a:spLocks noGrp="1"/>
          </p:cNvSpPr>
          <p:nvPr>
            <p:ph type="title"/>
          </p:nvPr>
        </p:nvSpPr>
        <p:spPr>
          <a:xfrm>
            <a:off x="188164" y="191870"/>
            <a:ext cx="8509103" cy="926020"/>
          </a:xfrm>
        </p:spPr>
        <p:txBody>
          <a:bodyPr/>
          <a:lstStyle/>
          <a:p>
            <a:r>
              <a:rPr lang="en-US" dirty="0"/>
              <a:t>MSA Framework</a:t>
            </a:r>
          </a:p>
        </p:txBody>
      </p:sp>
      <p:sp>
        <p:nvSpPr>
          <p:cNvPr id="3" name="Content Placeholder 2">
            <a:extLst>
              <a:ext uri="{FF2B5EF4-FFF2-40B4-BE49-F238E27FC236}">
                <a16:creationId xmlns:a16="http://schemas.microsoft.com/office/drawing/2014/main" id="{1AE8B177-F9A8-4D67-A637-94F9D01ABE34}"/>
              </a:ext>
            </a:extLst>
          </p:cNvPr>
          <p:cNvSpPr>
            <a:spLocks noGrp="1"/>
          </p:cNvSpPr>
          <p:nvPr>
            <p:ph idx="1"/>
          </p:nvPr>
        </p:nvSpPr>
        <p:spPr>
          <a:xfrm>
            <a:off x="446733" y="1117890"/>
            <a:ext cx="8461293" cy="5277011"/>
          </a:xfrm>
        </p:spPr>
        <p:txBody>
          <a:bodyPr>
            <a:normAutofit/>
          </a:bodyPr>
          <a:lstStyle/>
          <a:p>
            <a:pPr marL="0" indent="0">
              <a:buNone/>
            </a:pPr>
            <a:r>
              <a:rPr lang="en-US" dirty="0" err="1"/>
              <a:t>TransCelerate’s</a:t>
            </a:r>
            <a:r>
              <a:rPr lang="en-US" dirty="0"/>
              <a:t> </a:t>
            </a:r>
            <a:r>
              <a:rPr lang="en-US" dirty="0">
                <a:hlinkClick r:id="rId2"/>
              </a:rPr>
              <a:t>Modernization of Statistical Analytics (MSA) Framework</a:t>
            </a:r>
            <a:endParaRPr lang="en-US" dirty="0"/>
          </a:p>
          <a:p>
            <a:pPr marL="0" indent="0">
              <a:buNone/>
            </a:pPr>
            <a:r>
              <a:rPr lang="en-US" dirty="0"/>
              <a:t>“A lack of evolution within the pharmaceutical industry’s analytic capabilities has given rise to inefficiency and a failure to leverage modern technologies within the clinical development space. Moreover, the limited regulatory perspective on this matter has become a barrier in implementing and leveraging newer analytical software capabilities.”</a:t>
            </a:r>
          </a:p>
        </p:txBody>
      </p:sp>
    </p:spTree>
    <p:extLst>
      <p:ext uri="{BB962C8B-B14F-4D97-AF65-F5344CB8AC3E}">
        <p14:creationId xmlns:p14="http://schemas.microsoft.com/office/powerpoint/2010/main" val="3536958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7F00094758FE49B7847069DED3875E" ma:contentTypeVersion="8" ma:contentTypeDescription="Create a new document." ma:contentTypeScope="" ma:versionID="164540c80a8951f192a9121d19f58d96">
  <xsd:schema xmlns:xsd="http://www.w3.org/2001/XMLSchema" xmlns:xs="http://www.w3.org/2001/XMLSchema" xmlns:p="http://schemas.microsoft.com/office/2006/metadata/properties" xmlns:ns2="c5752a34-ebc1-473f-8e25-c10566f1da28" targetNamespace="http://schemas.microsoft.com/office/2006/metadata/properties" ma:root="true" ma:fieldsID="3a170f20004e8e1071e6ed2cddfcf545" ns2:_="">
    <xsd:import namespace="c5752a34-ebc1-473f-8e25-c10566f1da2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752a34-ebc1-473f-8e25-c10566f1da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68CAA71-6100-44CE-9C6C-F368E9C109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752a34-ebc1-473f-8e25-c10566f1da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DB3CFD-3A84-466C-9D7D-9F7436F36A9C}">
  <ds:schemaRefs>
    <ds:schemaRef ds:uri="http://schemas.microsoft.com/sharepoint/v3/contenttype/forms"/>
  </ds:schemaRefs>
</ds:datastoreItem>
</file>

<file path=customXml/itemProps3.xml><?xml version="1.0" encoding="utf-8"?>
<ds:datastoreItem xmlns:ds="http://schemas.openxmlformats.org/officeDocument/2006/customXml" ds:itemID="{934BC6D6-1201-43E9-BBB0-F0B3DFB67F5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18339</TotalTime>
  <Words>1400</Words>
  <Application>Microsoft Office PowerPoint</Application>
  <PresentationFormat>On-screen Show (4:3)</PresentationFormat>
  <Paragraphs>93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Helvetica</vt:lpstr>
      <vt:lpstr>Office Theme</vt:lpstr>
      <vt:lpstr>PowerPoint Presentation</vt:lpstr>
      <vt:lpstr>Disclaimer</vt:lpstr>
      <vt:lpstr>Statistical Software Clarifying Statement</vt:lpstr>
      <vt:lpstr>Statistical Software Clarifying Statement, cont</vt:lpstr>
      <vt:lpstr>CDER Submissions</vt:lpstr>
      <vt:lpstr>Study  Data Technical Conformance Guide</vt:lpstr>
      <vt:lpstr>Reasons to use Open-Source/ R</vt:lpstr>
      <vt:lpstr>Open Source as part of Modernization </vt:lpstr>
      <vt:lpstr>MSA Framework</vt:lpstr>
      <vt:lpstr>MSA Framework continued</vt:lpstr>
      <vt:lpstr>More MSA</vt:lpstr>
      <vt:lpstr> Real and Perceived Challenges</vt:lpstr>
      <vt:lpstr>Challenges, continued</vt:lpstr>
      <vt:lpstr>Solutions to Challenges</vt:lpstr>
      <vt:lpstr>Solutions/Suggestions cont.</vt:lpstr>
      <vt:lpstr>Solutions/Suggestions</vt:lpstr>
      <vt:lpstr>Solutions/Suggestions cont.</vt:lpstr>
      <vt:lpstr>Solutions/Suggestions</vt:lpstr>
      <vt:lpstr>More Challenges</vt:lpstr>
      <vt:lpstr>Emerging Trends</vt:lpstr>
      <vt:lpstr>Emerging Trends</vt:lpstr>
      <vt:lpstr>Questions and Comments?</vt:lpstr>
      <vt:lpstr>PowerPoint Presentation</vt:lpstr>
      <vt:lpstr>Open Source</vt:lpstr>
    </vt:vector>
  </TitlesOfParts>
  <Company>Sensis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Cory Grabow</dc:creator>
  <cp:lastModifiedBy>Schuette, Paul</cp:lastModifiedBy>
  <cp:revision>83</cp:revision>
  <dcterms:created xsi:type="dcterms:W3CDTF">2015-10-02T20:33:31Z</dcterms:created>
  <dcterms:modified xsi:type="dcterms:W3CDTF">2021-09-16T21:04:19Z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0x010100B47F00094758FE49B7847069DED3875E</vt:lpwstr>
  </property>
</Properties>
</file>