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3" r:id="rId2"/>
    <p:sldId id="256" r:id="rId3"/>
    <p:sldId id="257" r:id="rId4"/>
    <p:sldId id="258" r:id="rId5"/>
    <p:sldId id="261" r:id="rId6"/>
    <p:sldId id="278" r:id="rId7"/>
    <p:sldId id="286" r:id="rId8"/>
    <p:sldId id="287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C0F6AAA-0895-E143-6FA2-EC5976DC8684}" name="Antal Martinecz" initials="AM" userId="S::Antal.Martinecz@Certara.com::25624dc6-3e27-4294-96fa-855c16a5976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8E5"/>
    <a:srgbClr val="397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8" autoAdjust="0"/>
    <p:restoredTop sz="94660"/>
  </p:normalViewPr>
  <p:slideViewPr>
    <p:cSldViewPr snapToGrid="0" showGuides="1">
      <p:cViewPr>
        <p:scale>
          <a:sx n="167" d="100"/>
          <a:sy n="167" d="100"/>
        </p:scale>
        <p:origin x="2648" y="2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19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65384-27EF-46D0-AE10-28C571E91D7D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97B5E-031D-4DF2-9FEC-E3EDE3E0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6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3E441-9B4B-41F5-8B34-7EE90E4E62A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0DE7-7E5A-4D15-92B6-35516A2F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5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e070919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e070919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R Consortium enables companies in competitive industries to act collectively when approaching government agencies: e.g. the R Validation Hub project driven by the pharmaceutical industry.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R Consortium is positioned to cooperate with other data science organizations to work for the common good: e.g. the COVID-19 Data Forum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 Consortium technical working groups provide seed funding and a focus for large scale cooperation for exploratory projects.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R Consortium promotes and enables diversity in practical and concrete ways that are highly influential: e.g. R-Ladies and the Diversity &amp; Inclusion working group.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Membership on R Consortium technical working groups provides opportunities to shape emerging technology.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R Consortium helps companies protect their long range investment in R.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2de070919c3_0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e070919c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 always up to date.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 changed RStudio logo for posit logo</a:t>
            </a:r>
            <a:endParaRPr/>
          </a:p>
        </p:txBody>
      </p:sp>
      <p:sp>
        <p:nvSpPr>
          <p:cNvPr id="119" name="Google Shape;119;g2de070919c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15844" y="1095452"/>
            <a:ext cx="4543424" cy="4543424"/>
          </a:xfrm>
          <a:custGeom>
            <a:avLst/>
            <a:gdLst>
              <a:gd name="connsiteX0" fmla="*/ 2271712 w 4543424"/>
              <a:gd name="connsiteY0" fmla="*/ 0 h 4543424"/>
              <a:gd name="connsiteX1" fmla="*/ 4543424 w 4543424"/>
              <a:gd name="connsiteY1" fmla="*/ 2271712 h 4543424"/>
              <a:gd name="connsiteX2" fmla="*/ 2271712 w 4543424"/>
              <a:gd name="connsiteY2" fmla="*/ 4543424 h 4543424"/>
              <a:gd name="connsiteX3" fmla="*/ 0 w 4543424"/>
              <a:gd name="connsiteY3" fmla="*/ 2271712 h 4543424"/>
              <a:gd name="connsiteX4" fmla="*/ 2271712 w 4543424"/>
              <a:gd name="connsiteY4" fmla="*/ 0 h 454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424" h="4543424">
                <a:moveTo>
                  <a:pt x="2271712" y="0"/>
                </a:moveTo>
                <a:cubicBezTo>
                  <a:pt x="3526344" y="0"/>
                  <a:pt x="4543424" y="1017080"/>
                  <a:pt x="4543424" y="2271712"/>
                </a:cubicBezTo>
                <a:cubicBezTo>
                  <a:pt x="4543424" y="3526344"/>
                  <a:pt x="3526344" y="4543424"/>
                  <a:pt x="2271712" y="4543424"/>
                </a:cubicBezTo>
                <a:cubicBezTo>
                  <a:pt x="1017080" y="4543424"/>
                  <a:pt x="0" y="3526344"/>
                  <a:pt x="0" y="2271712"/>
                </a:cubicBezTo>
                <a:cubicBezTo>
                  <a:pt x="0" y="1017080"/>
                  <a:pt x="1017080" y="0"/>
                  <a:pt x="227171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633826" y="524260"/>
            <a:ext cx="4772024" cy="4772024"/>
          </a:xfrm>
          <a:custGeom>
            <a:avLst/>
            <a:gdLst>
              <a:gd name="connsiteX0" fmla="*/ 2386012 w 4772024"/>
              <a:gd name="connsiteY0" fmla="*/ 0 h 4772024"/>
              <a:gd name="connsiteX1" fmla="*/ 4772024 w 4772024"/>
              <a:gd name="connsiteY1" fmla="*/ 2386012 h 4772024"/>
              <a:gd name="connsiteX2" fmla="*/ 4664754 w 4772024"/>
              <a:gd name="connsiteY2" fmla="*/ 3095539 h 4772024"/>
              <a:gd name="connsiteX3" fmla="*/ 4657903 w 4772024"/>
              <a:gd name="connsiteY3" fmla="*/ 3114256 h 4772024"/>
              <a:gd name="connsiteX4" fmla="*/ 4412131 w 4772024"/>
              <a:gd name="connsiteY4" fmla="*/ 3208537 h 4772024"/>
              <a:gd name="connsiteX5" fmla="*/ 2663609 w 4772024"/>
              <a:gd name="connsiteY5" fmla="*/ 4513311 h 4772024"/>
              <a:gd name="connsiteX6" fmla="*/ 2467198 w 4772024"/>
              <a:gd name="connsiteY6" fmla="*/ 4767925 h 4772024"/>
              <a:gd name="connsiteX7" fmla="*/ 2386012 w 4772024"/>
              <a:gd name="connsiteY7" fmla="*/ 4772024 h 4772024"/>
              <a:gd name="connsiteX8" fmla="*/ 0 w 4772024"/>
              <a:gd name="connsiteY8" fmla="*/ 2386012 h 4772024"/>
              <a:gd name="connsiteX9" fmla="*/ 2386012 w 4772024"/>
              <a:gd name="connsiteY9" fmla="*/ 0 h 477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72024" h="4772024">
                <a:moveTo>
                  <a:pt x="2386012" y="0"/>
                </a:moveTo>
                <a:cubicBezTo>
                  <a:pt x="3703770" y="0"/>
                  <a:pt x="4772024" y="1068254"/>
                  <a:pt x="4772024" y="2386012"/>
                </a:cubicBezTo>
                <a:cubicBezTo>
                  <a:pt x="4772024" y="2633092"/>
                  <a:pt x="4734468" y="2871400"/>
                  <a:pt x="4664754" y="3095539"/>
                </a:cubicBezTo>
                <a:lnTo>
                  <a:pt x="4657903" y="3114256"/>
                </a:lnTo>
                <a:lnTo>
                  <a:pt x="4412131" y="3208537"/>
                </a:lnTo>
                <a:cubicBezTo>
                  <a:pt x="3730693" y="3501695"/>
                  <a:pt x="3132684" y="3951787"/>
                  <a:pt x="2663609" y="4513311"/>
                </a:cubicBezTo>
                <a:lnTo>
                  <a:pt x="2467198" y="4767925"/>
                </a:lnTo>
                <a:lnTo>
                  <a:pt x="2386012" y="4772024"/>
                </a:lnTo>
                <a:cubicBezTo>
                  <a:pt x="1068254" y="4772024"/>
                  <a:pt x="0" y="3703770"/>
                  <a:pt x="0" y="2386012"/>
                </a:cubicBezTo>
                <a:cubicBezTo>
                  <a:pt x="0" y="1068254"/>
                  <a:pt x="1068254" y="0"/>
                  <a:pt x="238601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67002" y="0"/>
            <a:ext cx="6807953" cy="6858000"/>
          </a:xfrm>
          <a:custGeom>
            <a:avLst/>
            <a:gdLst>
              <a:gd name="connsiteX0" fmla="*/ 3429000 w 6807953"/>
              <a:gd name="connsiteY0" fmla="*/ 0 h 6858000"/>
              <a:gd name="connsiteX1" fmla="*/ 6703839 w 6807953"/>
              <a:gd name="connsiteY1" fmla="*/ 2409321 h 6858000"/>
              <a:gd name="connsiteX2" fmla="*/ 6712298 w 6807953"/>
              <a:gd name="connsiteY2" fmla="*/ 2442219 h 6858000"/>
              <a:gd name="connsiteX3" fmla="*/ 6671729 w 6807953"/>
              <a:gd name="connsiteY3" fmla="*/ 2464240 h 6858000"/>
              <a:gd name="connsiteX4" fmla="*/ 6285361 w 6807953"/>
              <a:gd name="connsiteY4" fmla="*/ 3190910 h 6858000"/>
              <a:gd name="connsiteX5" fmla="*/ 6671729 w 6807953"/>
              <a:gd name="connsiteY5" fmla="*/ 3917581 h 6858000"/>
              <a:gd name="connsiteX6" fmla="*/ 6807953 w 6807953"/>
              <a:gd name="connsiteY6" fmla="*/ 3991521 h 6858000"/>
              <a:gd name="connsiteX7" fmla="*/ 6788335 w 6807953"/>
              <a:gd name="connsiteY7" fmla="*/ 4120063 h 6858000"/>
              <a:gd name="connsiteX8" fmla="*/ 3429000 w 6807953"/>
              <a:gd name="connsiteY8" fmla="*/ 6858000 h 6858000"/>
              <a:gd name="connsiteX9" fmla="*/ 0 w 6807953"/>
              <a:gd name="connsiteY9" fmla="*/ 3429000 h 6858000"/>
              <a:gd name="connsiteX10" fmla="*/ 3429000 w 6807953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07953" h="6858000">
                <a:moveTo>
                  <a:pt x="3429000" y="0"/>
                </a:moveTo>
                <a:cubicBezTo>
                  <a:pt x="4967700" y="0"/>
                  <a:pt x="6269688" y="1013483"/>
                  <a:pt x="6703839" y="2409321"/>
                </a:cubicBezTo>
                <a:lnTo>
                  <a:pt x="6712298" y="2442219"/>
                </a:lnTo>
                <a:lnTo>
                  <a:pt x="6671729" y="2464240"/>
                </a:lnTo>
                <a:cubicBezTo>
                  <a:pt x="6438622" y="2621723"/>
                  <a:pt x="6285361" y="2888419"/>
                  <a:pt x="6285361" y="3190910"/>
                </a:cubicBezTo>
                <a:cubicBezTo>
                  <a:pt x="6285361" y="3493401"/>
                  <a:pt x="6438622" y="3760097"/>
                  <a:pt x="6671729" y="3917581"/>
                </a:cubicBezTo>
                <a:lnTo>
                  <a:pt x="6807953" y="3991521"/>
                </a:lnTo>
                <a:lnTo>
                  <a:pt x="6788335" y="4120063"/>
                </a:lnTo>
                <a:cubicBezTo>
                  <a:pt x="6468593" y="5682600"/>
                  <a:pt x="5086061" y="6858000"/>
                  <a:pt x="3429000" y="6858000"/>
                </a:cubicBezTo>
                <a:cubicBezTo>
                  <a:pt x="1535216" y="6858000"/>
                  <a:pt x="0" y="5322784"/>
                  <a:pt x="0" y="3429000"/>
                </a:cubicBezTo>
                <a:cubicBezTo>
                  <a:pt x="0" y="1535216"/>
                  <a:pt x="1535216" y="0"/>
                  <a:pt x="3429000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158626" y="1053193"/>
            <a:ext cx="4751614" cy="4751614"/>
          </a:xfrm>
          <a:custGeom>
            <a:avLst/>
            <a:gdLst>
              <a:gd name="connsiteX0" fmla="*/ 2375807 w 4751614"/>
              <a:gd name="connsiteY0" fmla="*/ 0 h 4751614"/>
              <a:gd name="connsiteX1" fmla="*/ 4751614 w 4751614"/>
              <a:gd name="connsiteY1" fmla="*/ 2375807 h 4751614"/>
              <a:gd name="connsiteX2" fmla="*/ 2375807 w 4751614"/>
              <a:gd name="connsiteY2" fmla="*/ 4751614 h 4751614"/>
              <a:gd name="connsiteX3" fmla="*/ 0 w 4751614"/>
              <a:gd name="connsiteY3" fmla="*/ 2375807 h 4751614"/>
              <a:gd name="connsiteX4" fmla="*/ 2375807 w 4751614"/>
              <a:gd name="connsiteY4" fmla="*/ 0 h 475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1614" h="4751614">
                <a:moveTo>
                  <a:pt x="2375807" y="0"/>
                </a:moveTo>
                <a:cubicBezTo>
                  <a:pt x="3687929" y="0"/>
                  <a:pt x="4751614" y="1063685"/>
                  <a:pt x="4751614" y="2375807"/>
                </a:cubicBezTo>
                <a:cubicBezTo>
                  <a:pt x="4751614" y="3687929"/>
                  <a:pt x="3687929" y="4751614"/>
                  <a:pt x="2375807" y="4751614"/>
                </a:cubicBezTo>
                <a:cubicBezTo>
                  <a:pt x="1063685" y="4751614"/>
                  <a:pt x="0" y="3687929"/>
                  <a:pt x="0" y="2375807"/>
                </a:cubicBezTo>
                <a:cubicBezTo>
                  <a:pt x="0" y="1063685"/>
                  <a:pt x="1063685" y="0"/>
                  <a:pt x="2375807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9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0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220133" y="129116"/>
            <a:ext cx="11264800" cy="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317500" y="1600200"/>
            <a:ext cx="11264800" cy="4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 rtl="0"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l" rtl="0">
              <a:spcBef>
                <a:spcPts val="480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57189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 algn="l" rtl="0"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algn="l" rtl="0">
              <a:spcBef>
                <a:spcPts val="48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4267093" lvl="6" indent="-457189" algn="l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4876678" lvl="7" indent="-457189" algn="l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5486263" lvl="8" indent="-457189" algn="l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317500" y="6430433"/>
            <a:ext cx="3136800" cy="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33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4165600" y="6430433"/>
            <a:ext cx="3860800" cy="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737600" y="6430433"/>
            <a:ext cx="2844800" cy="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881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24C7-EF30-45D3-B99D-8F2409E42B7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B5634-3CC9-4CCA-A080-DF66BE79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3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63" r:id="rId3"/>
    <p:sldLayoutId id="2147483665" r:id="rId4"/>
    <p:sldLayoutId id="2147483649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33dS17QHuA" TargetMode="External"/><Relationship Id="rId7" Type="http://schemas.openxmlformats.org/officeDocument/2006/relationships/image" Target="../media/image34.jpeg"/><Relationship Id="rId2" Type="http://schemas.openxmlformats.org/officeDocument/2006/relationships/hyperlink" Target="https://posit.co/blog/novo-nordisks-journey-to-an-r-based-fda-submission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jpeg"/><Relationship Id="rId5" Type="http://schemas.openxmlformats.org/officeDocument/2006/relationships/hyperlink" Target="https://www.youtube.com/watch?v=BlJNILSoZlM" TargetMode="External"/><Relationship Id="rId4" Type="http://schemas.openxmlformats.org/officeDocument/2006/relationships/hyperlink" Target="https://posit.co/blog/roches-first-end-to-end-r-journey-to-submissio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740" y="1979474"/>
            <a:ext cx="11192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Navigating Programming Language Transitions in Pharma</a:t>
            </a:r>
          </a:p>
        </p:txBody>
      </p:sp>
      <p:sp>
        <p:nvSpPr>
          <p:cNvPr id="23" name="Freeform 22"/>
          <p:cNvSpPr/>
          <p:nvPr/>
        </p:nvSpPr>
        <p:spPr>
          <a:xfrm>
            <a:off x="0" y="-362339"/>
            <a:ext cx="8449603" cy="7220339"/>
          </a:xfrm>
          <a:custGeom>
            <a:avLst/>
            <a:gdLst>
              <a:gd name="connsiteX0" fmla="*/ 0 w 7594705"/>
              <a:gd name="connsiteY0" fmla="*/ 0 h 6858000"/>
              <a:gd name="connsiteX1" fmla="*/ 13295 w 7594705"/>
              <a:gd name="connsiteY1" fmla="*/ 0 h 6858000"/>
              <a:gd name="connsiteX2" fmla="*/ 35767 w 7594705"/>
              <a:gd name="connsiteY2" fmla="*/ 65353 h 6858000"/>
              <a:gd name="connsiteX3" fmla="*/ 7249850 w 7594705"/>
              <a:gd name="connsiteY3" fmla="*/ 6841112 h 6858000"/>
              <a:gd name="connsiteX4" fmla="*/ 7594705 w 7594705"/>
              <a:gd name="connsiteY4" fmla="*/ 6854099 h 6858000"/>
              <a:gd name="connsiteX5" fmla="*/ 7594705 w 7594705"/>
              <a:gd name="connsiteY5" fmla="*/ 6858000 h 6858000"/>
              <a:gd name="connsiteX6" fmla="*/ 0 w 759470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705" h="6858000">
                <a:moveTo>
                  <a:pt x="0" y="0"/>
                </a:moveTo>
                <a:lnTo>
                  <a:pt x="13295" y="0"/>
                </a:lnTo>
                <a:lnTo>
                  <a:pt x="35767" y="65353"/>
                </a:lnTo>
                <a:cubicBezTo>
                  <a:pt x="1444363" y="3927449"/>
                  <a:pt x="4130764" y="6605621"/>
                  <a:pt x="7249850" y="6841112"/>
                </a:cubicBezTo>
                <a:lnTo>
                  <a:pt x="7594705" y="6854099"/>
                </a:lnTo>
                <a:lnTo>
                  <a:pt x="7594705" y="6858000"/>
                </a:lnTo>
                <a:lnTo>
                  <a:pt x="0" y="6858000"/>
                </a:lnTo>
                <a:close/>
              </a:path>
            </a:pathLst>
          </a:custGeom>
          <a:noFill/>
          <a:ln w="50800">
            <a:solidFill>
              <a:srgbClr val="68B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0" y="0"/>
            <a:ext cx="7594705" cy="6858000"/>
          </a:xfrm>
          <a:custGeom>
            <a:avLst/>
            <a:gdLst>
              <a:gd name="connsiteX0" fmla="*/ 0 w 7594705"/>
              <a:gd name="connsiteY0" fmla="*/ 0 h 6858000"/>
              <a:gd name="connsiteX1" fmla="*/ 13295 w 7594705"/>
              <a:gd name="connsiteY1" fmla="*/ 0 h 6858000"/>
              <a:gd name="connsiteX2" fmla="*/ 35767 w 7594705"/>
              <a:gd name="connsiteY2" fmla="*/ 65353 h 6858000"/>
              <a:gd name="connsiteX3" fmla="*/ 7249850 w 7594705"/>
              <a:gd name="connsiteY3" fmla="*/ 6841112 h 6858000"/>
              <a:gd name="connsiteX4" fmla="*/ 7594705 w 7594705"/>
              <a:gd name="connsiteY4" fmla="*/ 6854099 h 6858000"/>
              <a:gd name="connsiteX5" fmla="*/ 7594705 w 7594705"/>
              <a:gd name="connsiteY5" fmla="*/ 6858000 h 6858000"/>
              <a:gd name="connsiteX6" fmla="*/ 0 w 759470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705" h="6858000">
                <a:moveTo>
                  <a:pt x="0" y="0"/>
                </a:moveTo>
                <a:lnTo>
                  <a:pt x="13295" y="0"/>
                </a:lnTo>
                <a:lnTo>
                  <a:pt x="35767" y="65353"/>
                </a:lnTo>
                <a:cubicBezTo>
                  <a:pt x="1444363" y="3927449"/>
                  <a:pt x="4130764" y="6605621"/>
                  <a:pt x="7249850" y="6841112"/>
                </a:cubicBezTo>
                <a:lnTo>
                  <a:pt x="7594705" y="6854099"/>
                </a:lnTo>
                <a:lnTo>
                  <a:pt x="75947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124742" y="5630564"/>
            <a:ext cx="2903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 Meeting</a:t>
            </a:r>
          </a:p>
          <a:p>
            <a:pPr algn="r"/>
            <a:r>
              <a:rPr 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12:00 EST</a:t>
            </a:r>
          </a:p>
          <a:p>
            <a:pPr algn="r"/>
            <a:r>
              <a:rPr 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</a:t>
            </a:r>
            <a:r>
              <a:rPr lang="en-US" sz="2400" b="1" spc="3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Nov, 2024 </a:t>
            </a:r>
            <a:endParaRPr 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E1FA5-0A44-13E7-C7A5-F57324BB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0" y="4687857"/>
            <a:ext cx="2026116" cy="1885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A03F53-921F-1893-C8E9-C12DD2ABD24C}"/>
              </a:ext>
            </a:extLst>
          </p:cNvPr>
          <p:cNvSpPr txBox="1"/>
          <p:nvPr/>
        </p:nvSpPr>
        <p:spPr>
          <a:xfrm>
            <a:off x="3078307" y="3104056"/>
            <a:ext cx="6198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7F2EA-74C4-8A9D-C423-5F2482BC4F54}"/>
              </a:ext>
            </a:extLst>
          </p:cNvPr>
          <p:cNvSpPr txBox="1"/>
          <p:nvPr/>
        </p:nvSpPr>
        <p:spPr>
          <a:xfrm>
            <a:off x="3078307" y="3104056"/>
            <a:ext cx="6198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0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0" y="1354033"/>
            <a:ext cx="7333200" cy="56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431789">
              <a:lnSpc>
                <a:spcPct val="150000"/>
              </a:lnSpc>
              <a:spcBef>
                <a:spcPts val="373"/>
              </a:spcBef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 Consortium Community </a:t>
            </a: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Grants</a:t>
            </a: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Sponsorships Over </a:t>
            </a: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USD $1.4 Million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Organize large scale </a:t>
            </a: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collaborative projects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28754" lvl="1"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○"/>
            </a:pPr>
            <a:r>
              <a:rPr lang="en-US" sz="2000" b="1" dirty="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 Validation Hub</a:t>
            </a:r>
            <a:endParaRPr sz="2000" b="1" dirty="0">
              <a:solidFill>
                <a:srgbClr val="C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754" lvl="1"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R-Ladies</a:t>
            </a:r>
            <a:endParaRPr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754" lvl="1"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 Submissions Working Group</a:t>
            </a:r>
            <a:endParaRPr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Co-host multidisciplinary </a:t>
            </a: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forums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Stanford Data Institute</a:t>
            </a:r>
            <a:endParaRPr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Direct support for key </a:t>
            </a: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events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○"/>
            </a:pPr>
            <a:r>
              <a:rPr lang="en-US" sz="20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useR</a:t>
            </a: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!, New York R, R/Medicine, R/Pharma, more</a:t>
            </a:r>
            <a:endParaRPr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Direct support for </a:t>
            </a: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User Groups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19170" indent="0">
              <a:lnSpc>
                <a:spcPct val="100000"/>
              </a:lnSpc>
              <a:spcBef>
                <a:spcPts val="373"/>
              </a:spcBef>
              <a:buNone/>
            </a:pPr>
            <a:endParaRPr sz="2667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1188" y="3096354"/>
            <a:ext cx="1524785" cy="156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595" y="3311397"/>
            <a:ext cx="1106011" cy="113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8514" y="5520597"/>
            <a:ext cx="2295252" cy="86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0485" y="4543447"/>
            <a:ext cx="2611305" cy="668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7">
            <a:alphaModFix/>
          </a:blip>
          <a:srcRect l="13987" t="9429" r="13727" b="8717"/>
          <a:stretch/>
        </p:blipFill>
        <p:spPr>
          <a:xfrm>
            <a:off x="10237297" y="2146982"/>
            <a:ext cx="976737" cy="11360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29000" y="228433"/>
            <a:ext cx="9208400" cy="89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ts val="3200"/>
            </a:pPr>
            <a:r>
              <a:rPr lang="en-US" sz="28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Consortium Pragmatic Support with Global Reach</a:t>
            </a:r>
            <a:endParaRPr sz="2533" b="1" dirty="0">
              <a:solidFill>
                <a:schemeClr val="tx2"/>
              </a:solidFill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34001" y="2423595"/>
            <a:ext cx="1737171" cy="793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26000" y="1354034"/>
            <a:ext cx="2611301" cy="72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67368" y="6033368"/>
            <a:ext cx="824633" cy="82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 descr="Several hands raised and ready to answer a question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9860"/>
          <a:stretch/>
        </p:blipFill>
        <p:spPr>
          <a:xfrm>
            <a:off x="345767" y="1974833"/>
            <a:ext cx="4468400" cy="37152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220133" y="129116"/>
            <a:ext cx="11264800" cy="8996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the R Consortium!</a:t>
            </a:r>
            <a:br>
              <a:rPr lang="en-US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1" i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 Validation Hub is a Working Group under the R Consortium </a:t>
            </a:r>
            <a:endParaRPr sz="1600" b="1" i="1" dirty="0">
              <a:solidFill>
                <a:schemeClr val="tx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4814233" y="1349833"/>
            <a:ext cx="6837600" cy="49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474121">
              <a:lnSpc>
                <a:spcPct val="150000"/>
              </a:lnSpc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 the R ecosystem</a:t>
            </a:r>
            <a:endParaRPr sz="26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412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 ensure the future of R</a:t>
            </a:r>
            <a:endParaRPr sz="26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412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667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Collaborate</a:t>
            </a: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your peers across industry</a:t>
            </a:r>
            <a:endParaRPr sz="26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412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</a:t>
            </a:r>
            <a:r>
              <a:rPr lang="en-US" sz="2667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leadership</a:t>
            </a: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the </a:t>
            </a:r>
            <a:r>
              <a:rPr lang="en-US" sz="2667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Community</a:t>
            </a:r>
            <a:endParaRPr sz="2667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412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667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 </a:t>
            </a: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</a:t>
            </a:r>
            <a:r>
              <a:rPr lang="en-US" sz="2667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investment</a:t>
            </a: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R</a:t>
            </a:r>
            <a:endParaRPr sz="26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412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 open source</a:t>
            </a:r>
            <a:endParaRPr sz="26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>
              <a:buNone/>
            </a:pPr>
            <a:endParaRPr sz="22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>
              <a:buNone/>
            </a:pPr>
            <a:r>
              <a:rPr lang="en-US" sz="1467"/>
              <a:t> </a:t>
            </a:r>
            <a:endParaRPr sz="1467"/>
          </a:p>
          <a:p>
            <a:pPr marL="0" indent="0">
              <a:buNone/>
            </a:pPr>
            <a:endParaRPr sz="1467"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67" y="0"/>
            <a:ext cx="1846000" cy="18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220133" y="71900"/>
            <a:ext cx="11840400" cy="115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ts val="3200"/>
            </a:pPr>
            <a:r>
              <a:rPr lang="en-US" sz="4267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Membership</a:t>
            </a:r>
            <a:endParaRPr sz="4267" b="1" dirty="0">
              <a:solidFill>
                <a:schemeClr val="tx2"/>
              </a:solidFill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34" y="1592699"/>
            <a:ext cx="2514381" cy="1534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7610" y="1592699"/>
            <a:ext cx="2514391" cy="1534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6514" y="3096612"/>
            <a:ext cx="1282337" cy="78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5712" y="3991801"/>
            <a:ext cx="1282337" cy="782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8563" y="3704670"/>
            <a:ext cx="1902827" cy="568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2221" y="4697403"/>
            <a:ext cx="1282337" cy="782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29164" y="4864688"/>
            <a:ext cx="1902827" cy="44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8431" y="3991812"/>
            <a:ext cx="3146143" cy="78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07721" y="1791350"/>
            <a:ext cx="2768259" cy="71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875976" y="2673436"/>
            <a:ext cx="2393408" cy="83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59479" y="3008235"/>
            <a:ext cx="1902819" cy="78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44100" y="2968027"/>
            <a:ext cx="2098273" cy="86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20496" y="4774653"/>
            <a:ext cx="1282337" cy="916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160285" y="4473446"/>
            <a:ext cx="2506851" cy="61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37933" y="3184993"/>
            <a:ext cx="1902827" cy="606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9495236" y="1866790"/>
            <a:ext cx="2312465" cy="60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002963" y="4533211"/>
            <a:ext cx="2157328" cy="111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38424" y="4975385"/>
            <a:ext cx="1902827" cy="675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201359" y="3586228"/>
            <a:ext cx="2595640" cy="118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1376200" y="6053500"/>
            <a:ext cx="815800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7381356" y="3429000"/>
            <a:ext cx="4810645" cy="3429000"/>
          </a:xfrm>
          <a:custGeom>
            <a:avLst/>
            <a:gdLst>
              <a:gd name="connsiteX0" fmla="*/ 4515677 w 4810645"/>
              <a:gd name="connsiteY0" fmla="*/ 0 h 3429000"/>
              <a:gd name="connsiteX1" fmla="*/ 4756927 w 4810645"/>
              <a:gd name="connsiteY1" fmla="*/ 6100 h 3429000"/>
              <a:gd name="connsiteX2" fmla="*/ 4810645 w 4810645"/>
              <a:gd name="connsiteY2" fmla="*/ 10185 h 3429000"/>
              <a:gd name="connsiteX3" fmla="*/ 4810645 w 4810645"/>
              <a:gd name="connsiteY3" fmla="*/ 1476155 h 3429000"/>
              <a:gd name="connsiteX4" fmla="*/ 4515677 w 4810645"/>
              <a:gd name="connsiteY4" fmla="*/ 1461260 h 3429000"/>
              <a:gd name="connsiteX5" fmla="*/ 1678287 w 4810645"/>
              <a:gd name="connsiteY5" fmla="*/ 3150004 h 3429000"/>
              <a:gd name="connsiteX6" fmla="*/ 1543887 w 4810645"/>
              <a:gd name="connsiteY6" fmla="*/ 3429000 h 3429000"/>
              <a:gd name="connsiteX7" fmla="*/ 0 w 4810645"/>
              <a:gd name="connsiteY7" fmla="*/ 3429000 h 3429000"/>
              <a:gd name="connsiteX8" fmla="*/ 38332 w 4810645"/>
              <a:gd name="connsiteY8" fmla="*/ 3294013 h 3429000"/>
              <a:gd name="connsiteX9" fmla="*/ 4515677 w 4810645"/>
              <a:gd name="connsiteY9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0645" h="3429000">
                <a:moveTo>
                  <a:pt x="4515677" y="0"/>
                </a:moveTo>
                <a:cubicBezTo>
                  <a:pt x="4596589" y="0"/>
                  <a:pt x="4677022" y="2050"/>
                  <a:pt x="4756927" y="6100"/>
                </a:cubicBezTo>
                <a:lnTo>
                  <a:pt x="4810645" y="10185"/>
                </a:lnTo>
                <a:lnTo>
                  <a:pt x="4810645" y="1476155"/>
                </a:lnTo>
                <a:lnTo>
                  <a:pt x="4515677" y="1461260"/>
                </a:lnTo>
                <a:cubicBezTo>
                  <a:pt x="3290454" y="1461260"/>
                  <a:pt x="2224720" y="2144112"/>
                  <a:pt x="1678287" y="3150004"/>
                </a:cubicBezTo>
                <a:lnTo>
                  <a:pt x="1543887" y="3429000"/>
                </a:lnTo>
                <a:lnTo>
                  <a:pt x="0" y="3429000"/>
                </a:lnTo>
                <a:lnTo>
                  <a:pt x="38332" y="3294013"/>
                </a:lnTo>
                <a:cubicBezTo>
                  <a:pt x="631901" y="1385629"/>
                  <a:pt x="2411973" y="0"/>
                  <a:pt x="4515677" y="0"/>
                </a:cubicBez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8914" y="1214181"/>
            <a:ext cx="40975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each other (poll)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596F7-86FA-F042-ACD9-D5A3464920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83317" y="211824"/>
            <a:ext cx="914400" cy="850900"/>
          </a:xfrm>
          <a:prstGeom prst="rect">
            <a:avLst/>
          </a:prstGeom>
        </p:spPr>
      </p:pic>
      <p:pic>
        <p:nvPicPr>
          <p:cNvPr id="3" name="Picture Placeholder 7" descr="Person holding car with question mark">
            <a:extLst>
              <a:ext uri="{FF2B5EF4-FFF2-40B4-BE49-F238E27FC236}">
                <a16:creationId xmlns:a16="http://schemas.microsoft.com/office/drawing/2014/main" id="{97E466D4-2618-E53B-13EA-854D6098A6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5" r="16635"/>
          <a:stretch/>
        </p:blipFill>
        <p:spPr>
          <a:xfrm>
            <a:off x="4899171" y="-215469"/>
            <a:ext cx="5849632" cy="58496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97868-1427-3975-B69E-AC68F22E6847}"/>
              </a:ext>
            </a:extLst>
          </p:cNvPr>
          <p:cNvSpPr txBox="1"/>
          <p:nvPr/>
        </p:nvSpPr>
        <p:spPr>
          <a:xfrm>
            <a:off x="318914" y="3328472"/>
            <a:ext cx="4580256" cy="2715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What industry you are in?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What programming language do you use for most of your work (R, SAS,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etc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What does your programming support? (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GxP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work, Exploratory Data analysis,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etc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Is there interest in your company in switching over to R for clinical work?</a:t>
            </a:r>
          </a:p>
        </p:txBody>
      </p:sp>
    </p:spTree>
    <p:extLst>
      <p:ext uri="{BB962C8B-B14F-4D97-AF65-F5344CB8AC3E}">
        <p14:creationId xmlns:p14="http://schemas.microsoft.com/office/powerpoint/2010/main" val="389139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>
            <a:off x="4860834" y="0"/>
            <a:ext cx="4673599" cy="6858000"/>
          </a:xfrm>
          <a:custGeom>
            <a:avLst/>
            <a:gdLst>
              <a:gd name="connsiteX0" fmla="*/ 4673599 w 4673599"/>
              <a:gd name="connsiteY0" fmla="*/ 0 h 6858000"/>
              <a:gd name="connsiteX1" fmla="*/ 2095642 w 4673599"/>
              <a:gd name="connsiteY1" fmla="*/ 0 h 6858000"/>
              <a:gd name="connsiteX2" fmla="*/ 1631794 w 4673599"/>
              <a:gd name="connsiteY2" fmla="*/ 1517946 h 6858000"/>
              <a:gd name="connsiteX3" fmla="*/ 1778091 w 4673599"/>
              <a:gd name="connsiteY3" fmla="*/ 1650910 h 6858000"/>
              <a:gd name="connsiteX4" fmla="*/ 2514600 w 4673599"/>
              <a:gd name="connsiteY4" fmla="*/ 3429000 h 6858000"/>
              <a:gd name="connsiteX5" fmla="*/ 506779 w 4673599"/>
              <a:gd name="connsiteY5" fmla="*/ 5892513 h 6858000"/>
              <a:gd name="connsiteX6" fmla="*/ 284672 w 4673599"/>
              <a:gd name="connsiteY6" fmla="*/ 5926410 h 6858000"/>
              <a:gd name="connsiteX7" fmla="*/ 0 w 4673599"/>
              <a:gd name="connsiteY7" fmla="*/ 6858000 h 6858000"/>
              <a:gd name="connsiteX8" fmla="*/ 2577957 w 4673599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3599" h="6858000">
                <a:moveTo>
                  <a:pt x="4673599" y="0"/>
                </a:moveTo>
                <a:lnTo>
                  <a:pt x="2095642" y="0"/>
                </a:lnTo>
                <a:lnTo>
                  <a:pt x="1631794" y="1517946"/>
                </a:lnTo>
                <a:lnTo>
                  <a:pt x="1778091" y="1650910"/>
                </a:lnTo>
                <a:cubicBezTo>
                  <a:pt x="2233144" y="2105963"/>
                  <a:pt x="2514600" y="2734613"/>
                  <a:pt x="2514600" y="3429000"/>
                </a:cubicBezTo>
                <a:cubicBezTo>
                  <a:pt x="2514600" y="4644178"/>
                  <a:pt x="1652640" y="5658035"/>
                  <a:pt x="506779" y="5892513"/>
                </a:cubicBezTo>
                <a:lnTo>
                  <a:pt x="284672" y="5926410"/>
                </a:lnTo>
                <a:lnTo>
                  <a:pt x="0" y="6858000"/>
                </a:lnTo>
                <a:lnTo>
                  <a:pt x="2577957" y="6858000"/>
                </a:lnTo>
                <a:close/>
              </a:path>
            </a:pathLst>
          </a:custGeom>
          <a:solidFill>
            <a:srgbClr val="68B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810758" y="0"/>
            <a:ext cx="1828800" cy="914400"/>
          </a:xfrm>
          <a:custGeom>
            <a:avLst/>
            <a:gdLst>
              <a:gd name="connsiteX0" fmla="*/ 0 w 1828800"/>
              <a:gd name="connsiteY0" fmla="*/ 0 h 914400"/>
              <a:gd name="connsiteX1" fmla="*/ 284992 w 1828800"/>
              <a:gd name="connsiteY1" fmla="*/ 0 h 914400"/>
              <a:gd name="connsiteX2" fmla="*/ 914400 w 1828800"/>
              <a:gd name="connsiteY2" fmla="*/ 629408 h 914400"/>
              <a:gd name="connsiteX3" fmla="*/ 1543808 w 1828800"/>
              <a:gd name="connsiteY3" fmla="*/ 0 h 914400"/>
              <a:gd name="connsiteX4" fmla="*/ 1828800 w 1828800"/>
              <a:gd name="connsiteY4" fmla="*/ 0 h 914400"/>
              <a:gd name="connsiteX5" fmla="*/ 914400 w 1828800"/>
              <a:gd name="connsiteY5" fmla="*/ 914400 h 914400"/>
              <a:gd name="connsiteX6" fmla="*/ 0 w 1828800"/>
              <a:gd name="connsiteY6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914400">
                <a:moveTo>
                  <a:pt x="0" y="0"/>
                </a:moveTo>
                <a:lnTo>
                  <a:pt x="284992" y="0"/>
                </a:lnTo>
                <a:cubicBezTo>
                  <a:pt x="284992" y="347612"/>
                  <a:pt x="566788" y="629408"/>
                  <a:pt x="914400" y="629408"/>
                </a:cubicBezTo>
                <a:cubicBezTo>
                  <a:pt x="1262012" y="629408"/>
                  <a:pt x="1543808" y="347612"/>
                  <a:pt x="1543808" y="0"/>
                </a:cubicBezTo>
                <a:lnTo>
                  <a:pt x="1828800" y="0"/>
                </a:lnTo>
                <a:cubicBezTo>
                  <a:pt x="1828800" y="505009"/>
                  <a:pt x="1419409" y="914400"/>
                  <a:pt x="914400" y="914400"/>
                </a:cubicBezTo>
                <a:cubicBezTo>
                  <a:pt x="409391" y="914400"/>
                  <a:pt x="0" y="505009"/>
                  <a:pt x="0" y="0"/>
                </a:cubicBez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5633" y="863057"/>
            <a:ext cx="49772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 of today’s community meeting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A9FE0-9812-4BFB-8368-1529A989D8E7}"/>
              </a:ext>
            </a:extLst>
          </p:cNvPr>
          <p:cNvSpPr txBox="1"/>
          <p:nvPr/>
        </p:nvSpPr>
        <p:spPr>
          <a:xfrm flipH="1">
            <a:off x="475633" y="2986715"/>
            <a:ext cx="5249758" cy="373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 of industry examples of using 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you have preferences in using R vs SAS for different kinds of work? For instance, for submissions, general analysis, etc.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there any obstacles to switching and what are the parts that make it easy?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success/pain points in transitioning to 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more…</a:t>
            </a:r>
          </a:p>
        </p:txBody>
      </p:sp>
      <p:pic>
        <p:nvPicPr>
          <p:cNvPr id="4" name="Picture Placeholder 3" descr="Collaborative meeting table">
            <a:extLst>
              <a:ext uri="{FF2B5EF4-FFF2-40B4-BE49-F238E27FC236}">
                <a16:creationId xmlns:a16="http://schemas.microsoft.com/office/drawing/2014/main" id="{618E0A2E-ADDD-A13E-629A-A677AC26B7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r="21874"/>
          <a:stretch/>
        </p:blipFill>
        <p:spPr>
          <a:xfrm>
            <a:off x="7158626" y="1053193"/>
            <a:ext cx="4751614" cy="4751614"/>
          </a:xfrm>
        </p:spPr>
      </p:pic>
    </p:spTree>
    <p:extLst>
      <p:ext uri="{BB962C8B-B14F-4D97-AF65-F5344CB8AC3E}">
        <p14:creationId xmlns:p14="http://schemas.microsoft.com/office/powerpoint/2010/main" val="371072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rot="20641633" flipH="1">
            <a:off x="9486808" y="-3427710"/>
            <a:ext cx="7253942" cy="8896873"/>
          </a:xfrm>
          <a:custGeom>
            <a:avLst/>
            <a:gdLst>
              <a:gd name="connsiteX0" fmla="*/ 4673599 w 4673599"/>
              <a:gd name="connsiteY0" fmla="*/ 0 h 6858000"/>
              <a:gd name="connsiteX1" fmla="*/ 2095642 w 4673599"/>
              <a:gd name="connsiteY1" fmla="*/ 0 h 6858000"/>
              <a:gd name="connsiteX2" fmla="*/ 1631794 w 4673599"/>
              <a:gd name="connsiteY2" fmla="*/ 1517946 h 6858000"/>
              <a:gd name="connsiteX3" fmla="*/ 1778091 w 4673599"/>
              <a:gd name="connsiteY3" fmla="*/ 1650910 h 6858000"/>
              <a:gd name="connsiteX4" fmla="*/ 2514600 w 4673599"/>
              <a:gd name="connsiteY4" fmla="*/ 3429000 h 6858000"/>
              <a:gd name="connsiteX5" fmla="*/ 506779 w 4673599"/>
              <a:gd name="connsiteY5" fmla="*/ 5892513 h 6858000"/>
              <a:gd name="connsiteX6" fmla="*/ 284672 w 4673599"/>
              <a:gd name="connsiteY6" fmla="*/ 5926410 h 6858000"/>
              <a:gd name="connsiteX7" fmla="*/ 0 w 4673599"/>
              <a:gd name="connsiteY7" fmla="*/ 6858000 h 6858000"/>
              <a:gd name="connsiteX8" fmla="*/ 2577957 w 4673599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3599" h="6858000">
                <a:moveTo>
                  <a:pt x="4673599" y="0"/>
                </a:moveTo>
                <a:lnTo>
                  <a:pt x="2095642" y="0"/>
                </a:lnTo>
                <a:lnTo>
                  <a:pt x="1631794" y="1517946"/>
                </a:lnTo>
                <a:lnTo>
                  <a:pt x="1778091" y="1650910"/>
                </a:lnTo>
                <a:cubicBezTo>
                  <a:pt x="2233144" y="2105963"/>
                  <a:pt x="2514600" y="2734613"/>
                  <a:pt x="2514600" y="3429000"/>
                </a:cubicBezTo>
                <a:cubicBezTo>
                  <a:pt x="2514600" y="4644178"/>
                  <a:pt x="1652640" y="5658035"/>
                  <a:pt x="506779" y="5892513"/>
                </a:cubicBezTo>
                <a:lnTo>
                  <a:pt x="284672" y="5926410"/>
                </a:lnTo>
                <a:lnTo>
                  <a:pt x="0" y="6858000"/>
                </a:lnTo>
                <a:lnTo>
                  <a:pt x="2577957" y="6858000"/>
                </a:lnTo>
                <a:close/>
              </a:path>
            </a:pathLst>
          </a:custGeom>
          <a:solidFill>
            <a:srgbClr val="68B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18721672">
            <a:off x="-438767" y="-421799"/>
            <a:ext cx="1828800" cy="914400"/>
          </a:xfrm>
          <a:custGeom>
            <a:avLst/>
            <a:gdLst>
              <a:gd name="connsiteX0" fmla="*/ 0 w 1828800"/>
              <a:gd name="connsiteY0" fmla="*/ 0 h 914400"/>
              <a:gd name="connsiteX1" fmla="*/ 284992 w 1828800"/>
              <a:gd name="connsiteY1" fmla="*/ 0 h 914400"/>
              <a:gd name="connsiteX2" fmla="*/ 914400 w 1828800"/>
              <a:gd name="connsiteY2" fmla="*/ 629408 h 914400"/>
              <a:gd name="connsiteX3" fmla="*/ 1543808 w 1828800"/>
              <a:gd name="connsiteY3" fmla="*/ 0 h 914400"/>
              <a:gd name="connsiteX4" fmla="*/ 1828800 w 1828800"/>
              <a:gd name="connsiteY4" fmla="*/ 0 h 914400"/>
              <a:gd name="connsiteX5" fmla="*/ 914400 w 1828800"/>
              <a:gd name="connsiteY5" fmla="*/ 914400 h 914400"/>
              <a:gd name="connsiteX6" fmla="*/ 0 w 1828800"/>
              <a:gd name="connsiteY6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914400">
                <a:moveTo>
                  <a:pt x="0" y="0"/>
                </a:moveTo>
                <a:lnTo>
                  <a:pt x="284992" y="0"/>
                </a:lnTo>
                <a:cubicBezTo>
                  <a:pt x="284992" y="347612"/>
                  <a:pt x="566788" y="629408"/>
                  <a:pt x="914400" y="629408"/>
                </a:cubicBezTo>
                <a:cubicBezTo>
                  <a:pt x="1262012" y="629408"/>
                  <a:pt x="1543808" y="347612"/>
                  <a:pt x="1543808" y="0"/>
                </a:cubicBezTo>
                <a:lnTo>
                  <a:pt x="1828800" y="0"/>
                </a:lnTo>
                <a:cubicBezTo>
                  <a:pt x="1828800" y="505009"/>
                  <a:pt x="1419409" y="914400"/>
                  <a:pt x="914400" y="914400"/>
                </a:cubicBezTo>
                <a:cubicBezTo>
                  <a:pt x="409391" y="914400"/>
                  <a:pt x="0" y="505009"/>
                  <a:pt x="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633" y="863057"/>
            <a:ext cx="11141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R in the Industry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A9FE0-9812-4BFB-8368-1529A989D8E7}"/>
              </a:ext>
            </a:extLst>
          </p:cNvPr>
          <p:cNvSpPr txBox="1"/>
          <p:nvPr/>
        </p:nvSpPr>
        <p:spPr>
          <a:xfrm flipH="1">
            <a:off x="475631" y="1632498"/>
            <a:ext cx="7484055" cy="522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1" dirty="0">
                <a:effectLst/>
                <a:latin typeface="Open Sans" panose="020B0606030504020204" pitchFamily="34" charset="0"/>
              </a:rPr>
              <a:t>Novo Nordisk: Journey to an R-based FDA submission </a:t>
            </a:r>
          </a:p>
          <a:p>
            <a:pPr>
              <a:lnSpc>
                <a:spcPct val="150000"/>
              </a:lnSpc>
            </a:pPr>
            <a:r>
              <a:rPr lang="en-US" sz="1400" i="1" dirty="0">
                <a:latin typeface="Open Sans" panose="020B0606030504020204" pitchFamily="34" charset="0"/>
              </a:rPr>
              <a:t>     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(</a:t>
            </a:r>
            <a:r>
              <a:rPr lang="en-US" sz="1400" b="0" i="0" dirty="0">
                <a:effectLst/>
                <a:latin typeface="Open Sans" panose="020B0606030504020204" pitchFamily="34" charset="0"/>
                <a:hlinkClick r:id="rId2"/>
              </a:rPr>
              <a:t>posit.co blog link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/ </a:t>
            </a:r>
            <a:r>
              <a:rPr lang="en-US" sz="1400" b="0" i="0" dirty="0">
                <a:effectLst/>
                <a:latin typeface="Open Sans" panose="020B0606030504020204" pitchFamily="34" charset="0"/>
                <a:hlinkClick r:id="rId3"/>
              </a:rPr>
              <a:t>YouTube link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) – September 2023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</a:rPr>
              <a:t>Submitted its first R-driven package to the FDA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</a:rPr>
              <a:t>An in-depth look at Novo Nordisk’s computing platform and internal R package suite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</a:rPr>
              <a:t>Risk assessment categorization heavily based on the R Validation Hub {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</a:rPr>
              <a:t>riskmetric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</a:rPr>
              <a:t>} along with an internal app for users to submit packages</a:t>
            </a:r>
          </a:p>
          <a:p>
            <a:pPr lvl="1">
              <a:lnSpc>
                <a:spcPct val="1500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1" dirty="0">
                <a:effectLst/>
                <a:latin typeface="Open Sans" panose="020B0606030504020204" pitchFamily="34" charset="0"/>
              </a:rPr>
              <a:t>Roche’s end-to-end R submission for a new drug application </a:t>
            </a:r>
          </a:p>
          <a:p>
            <a:pPr>
              <a:lnSpc>
                <a:spcPct val="150000"/>
              </a:lnSpc>
            </a:pPr>
            <a:r>
              <a:rPr lang="en-US" sz="1400" i="1" dirty="0">
                <a:latin typeface="Open Sans" panose="020B0606030504020204" pitchFamily="34" charset="0"/>
              </a:rPr>
              <a:t>     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(</a:t>
            </a:r>
            <a:r>
              <a:rPr lang="en-US" sz="1400" b="0" i="0" dirty="0">
                <a:effectLst/>
                <a:latin typeface="Open Sans" panose="020B0606030504020204" pitchFamily="34" charset="0"/>
                <a:hlinkClick r:id="rId4"/>
              </a:rPr>
              <a:t>posit.co blog link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 / </a:t>
            </a:r>
            <a:r>
              <a:rPr lang="en-US" sz="1400" b="0" i="0" dirty="0">
                <a:effectLst/>
                <a:latin typeface="Open Sans" panose="020B0606030504020204" pitchFamily="34" charset="0"/>
                <a:hlinkClick r:id="rId5"/>
              </a:rPr>
              <a:t>YouTube link</a:t>
            </a:r>
            <a:r>
              <a:rPr lang="en-US" sz="1400" b="0" i="0" dirty="0">
                <a:effectLst/>
                <a:latin typeface="Open Sans" panose="020B0606030504020204" pitchFamily="34" charset="0"/>
              </a:rPr>
              <a:t>) – September 2024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Open Sans" panose="020B0606030504020204" pitchFamily="34" charset="0"/>
              </a:rPr>
              <a:t>Showcases use of open-source R in regulatory submission process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</a:rPr>
              <a:t>Effective presentation and validation of R-generated data and documentation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</a:rPr>
              <a:t>Broadly followed R Validation Hub’s white paper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70C0"/>
                </a:solidFill>
              </a:rPr>
              <a:t>These are just a couple of examples! Which others can you think of?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Open Sans" panose="020B0606030504020204" pitchFamily="34" charset="0"/>
            </a:endParaRPr>
          </a:p>
        </p:txBody>
      </p:sp>
      <p:pic>
        <p:nvPicPr>
          <p:cNvPr id="1026" name="Picture 2" descr="Man looking at data visualizations on two monitors">
            <a:extLst>
              <a:ext uri="{FF2B5EF4-FFF2-40B4-BE49-F238E27FC236}">
                <a16:creationId xmlns:a16="http://schemas.microsoft.com/office/drawing/2014/main" id="{1A2099F5-0072-AB84-BBB1-C0AD79B6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421" y="2017960"/>
            <a:ext cx="3121866" cy="175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C1807-F46E-4102-2929-F7BFA5C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264" y="4410930"/>
            <a:ext cx="2981644" cy="167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61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>
            <a:off x="4860834" y="0"/>
            <a:ext cx="4673599" cy="6858000"/>
          </a:xfrm>
          <a:custGeom>
            <a:avLst/>
            <a:gdLst>
              <a:gd name="connsiteX0" fmla="*/ 4673599 w 4673599"/>
              <a:gd name="connsiteY0" fmla="*/ 0 h 6858000"/>
              <a:gd name="connsiteX1" fmla="*/ 2095642 w 4673599"/>
              <a:gd name="connsiteY1" fmla="*/ 0 h 6858000"/>
              <a:gd name="connsiteX2" fmla="*/ 1631794 w 4673599"/>
              <a:gd name="connsiteY2" fmla="*/ 1517946 h 6858000"/>
              <a:gd name="connsiteX3" fmla="*/ 1778091 w 4673599"/>
              <a:gd name="connsiteY3" fmla="*/ 1650910 h 6858000"/>
              <a:gd name="connsiteX4" fmla="*/ 2514600 w 4673599"/>
              <a:gd name="connsiteY4" fmla="*/ 3429000 h 6858000"/>
              <a:gd name="connsiteX5" fmla="*/ 506779 w 4673599"/>
              <a:gd name="connsiteY5" fmla="*/ 5892513 h 6858000"/>
              <a:gd name="connsiteX6" fmla="*/ 284672 w 4673599"/>
              <a:gd name="connsiteY6" fmla="*/ 5926410 h 6858000"/>
              <a:gd name="connsiteX7" fmla="*/ 0 w 4673599"/>
              <a:gd name="connsiteY7" fmla="*/ 6858000 h 6858000"/>
              <a:gd name="connsiteX8" fmla="*/ 2577957 w 4673599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3599" h="6858000">
                <a:moveTo>
                  <a:pt x="4673599" y="0"/>
                </a:moveTo>
                <a:lnTo>
                  <a:pt x="2095642" y="0"/>
                </a:lnTo>
                <a:lnTo>
                  <a:pt x="1631794" y="1517946"/>
                </a:lnTo>
                <a:lnTo>
                  <a:pt x="1778091" y="1650910"/>
                </a:lnTo>
                <a:cubicBezTo>
                  <a:pt x="2233144" y="2105963"/>
                  <a:pt x="2514600" y="2734613"/>
                  <a:pt x="2514600" y="3429000"/>
                </a:cubicBezTo>
                <a:cubicBezTo>
                  <a:pt x="2514600" y="4644178"/>
                  <a:pt x="1652640" y="5658035"/>
                  <a:pt x="506779" y="5892513"/>
                </a:cubicBezTo>
                <a:lnTo>
                  <a:pt x="284672" y="5926410"/>
                </a:lnTo>
                <a:lnTo>
                  <a:pt x="0" y="6858000"/>
                </a:lnTo>
                <a:lnTo>
                  <a:pt x="2577957" y="6858000"/>
                </a:lnTo>
                <a:close/>
              </a:path>
            </a:pathLst>
          </a:custGeom>
          <a:solidFill>
            <a:srgbClr val="68B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810758" y="0"/>
            <a:ext cx="1828800" cy="914400"/>
          </a:xfrm>
          <a:custGeom>
            <a:avLst/>
            <a:gdLst>
              <a:gd name="connsiteX0" fmla="*/ 0 w 1828800"/>
              <a:gd name="connsiteY0" fmla="*/ 0 h 914400"/>
              <a:gd name="connsiteX1" fmla="*/ 284992 w 1828800"/>
              <a:gd name="connsiteY1" fmla="*/ 0 h 914400"/>
              <a:gd name="connsiteX2" fmla="*/ 914400 w 1828800"/>
              <a:gd name="connsiteY2" fmla="*/ 629408 h 914400"/>
              <a:gd name="connsiteX3" fmla="*/ 1543808 w 1828800"/>
              <a:gd name="connsiteY3" fmla="*/ 0 h 914400"/>
              <a:gd name="connsiteX4" fmla="*/ 1828800 w 1828800"/>
              <a:gd name="connsiteY4" fmla="*/ 0 h 914400"/>
              <a:gd name="connsiteX5" fmla="*/ 914400 w 1828800"/>
              <a:gd name="connsiteY5" fmla="*/ 914400 h 914400"/>
              <a:gd name="connsiteX6" fmla="*/ 0 w 1828800"/>
              <a:gd name="connsiteY6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914400">
                <a:moveTo>
                  <a:pt x="0" y="0"/>
                </a:moveTo>
                <a:lnTo>
                  <a:pt x="284992" y="0"/>
                </a:lnTo>
                <a:cubicBezTo>
                  <a:pt x="284992" y="347612"/>
                  <a:pt x="566788" y="629408"/>
                  <a:pt x="914400" y="629408"/>
                </a:cubicBezTo>
                <a:cubicBezTo>
                  <a:pt x="1262012" y="629408"/>
                  <a:pt x="1543808" y="347612"/>
                  <a:pt x="1543808" y="0"/>
                </a:cubicBezTo>
                <a:lnTo>
                  <a:pt x="1828800" y="0"/>
                </a:lnTo>
                <a:cubicBezTo>
                  <a:pt x="1828800" y="505009"/>
                  <a:pt x="1419409" y="914400"/>
                  <a:pt x="914400" y="914400"/>
                </a:cubicBezTo>
                <a:cubicBezTo>
                  <a:pt x="409391" y="914400"/>
                  <a:pt x="0" y="505009"/>
                  <a:pt x="0" y="0"/>
                </a:cubicBez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5633" y="863057"/>
            <a:ext cx="4977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A9FE0-9812-4BFB-8368-1529A989D8E7}"/>
              </a:ext>
            </a:extLst>
          </p:cNvPr>
          <p:cNvSpPr txBox="1"/>
          <p:nvPr/>
        </p:nvSpPr>
        <p:spPr>
          <a:xfrm flipH="1">
            <a:off x="203086" y="2309607"/>
            <a:ext cx="5249758" cy="373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you have preferences in using R vs SAS for different kinds of work? For instance, for submissions, general analysis, etc.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there any obstacles to switching and what are the parts that make it easy?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success/pain points in transitioning to 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discuss anything more under related to our discussion topic (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Navigating Programming Language Transitions in Pharma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as you wish!</a:t>
            </a:r>
          </a:p>
        </p:txBody>
      </p:sp>
      <p:pic>
        <p:nvPicPr>
          <p:cNvPr id="4" name="Picture Placeholder 3" descr="Collaborative meeting table">
            <a:extLst>
              <a:ext uri="{FF2B5EF4-FFF2-40B4-BE49-F238E27FC236}">
                <a16:creationId xmlns:a16="http://schemas.microsoft.com/office/drawing/2014/main" id="{618E0A2E-ADDD-A13E-629A-A677AC26B7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r="21874"/>
          <a:stretch/>
        </p:blipFill>
        <p:spPr>
          <a:xfrm>
            <a:off x="7158626" y="1053193"/>
            <a:ext cx="4751614" cy="4751614"/>
          </a:xfrm>
        </p:spPr>
      </p:pic>
    </p:spTree>
    <p:extLst>
      <p:ext uri="{BB962C8B-B14F-4D97-AF65-F5344CB8AC3E}">
        <p14:creationId xmlns:p14="http://schemas.microsoft.com/office/powerpoint/2010/main" val="290604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7105" y="2786165"/>
            <a:ext cx="6652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 you for joining! </a:t>
            </a:r>
          </a:p>
        </p:txBody>
      </p:sp>
      <p:sp>
        <p:nvSpPr>
          <p:cNvPr id="23" name="Freeform 22"/>
          <p:cNvSpPr/>
          <p:nvPr/>
        </p:nvSpPr>
        <p:spPr>
          <a:xfrm>
            <a:off x="0" y="-362339"/>
            <a:ext cx="8449603" cy="7220339"/>
          </a:xfrm>
          <a:custGeom>
            <a:avLst/>
            <a:gdLst>
              <a:gd name="connsiteX0" fmla="*/ 0 w 7594705"/>
              <a:gd name="connsiteY0" fmla="*/ 0 h 6858000"/>
              <a:gd name="connsiteX1" fmla="*/ 13295 w 7594705"/>
              <a:gd name="connsiteY1" fmla="*/ 0 h 6858000"/>
              <a:gd name="connsiteX2" fmla="*/ 35767 w 7594705"/>
              <a:gd name="connsiteY2" fmla="*/ 65353 h 6858000"/>
              <a:gd name="connsiteX3" fmla="*/ 7249850 w 7594705"/>
              <a:gd name="connsiteY3" fmla="*/ 6841112 h 6858000"/>
              <a:gd name="connsiteX4" fmla="*/ 7594705 w 7594705"/>
              <a:gd name="connsiteY4" fmla="*/ 6854099 h 6858000"/>
              <a:gd name="connsiteX5" fmla="*/ 7594705 w 7594705"/>
              <a:gd name="connsiteY5" fmla="*/ 6858000 h 6858000"/>
              <a:gd name="connsiteX6" fmla="*/ 0 w 759470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705" h="6858000">
                <a:moveTo>
                  <a:pt x="0" y="0"/>
                </a:moveTo>
                <a:lnTo>
                  <a:pt x="13295" y="0"/>
                </a:lnTo>
                <a:lnTo>
                  <a:pt x="35767" y="65353"/>
                </a:lnTo>
                <a:cubicBezTo>
                  <a:pt x="1444363" y="3927449"/>
                  <a:pt x="4130764" y="6605621"/>
                  <a:pt x="7249850" y="6841112"/>
                </a:cubicBezTo>
                <a:lnTo>
                  <a:pt x="7594705" y="6854099"/>
                </a:lnTo>
                <a:lnTo>
                  <a:pt x="7594705" y="6858000"/>
                </a:lnTo>
                <a:lnTo>
                  <a:pt x="0" y="6858000"/>
                </a:lnTo>
                <a:close/>
              </a:path>
            </a:pathLst>
          </a:custGeom>
          <a:noFill/>
          <a:ln w="50800">
            <a:solidFill>
              <a:srgbClr val="68B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0" y="0"/>
            <a:ext cx="7594705" cy="6858000"/>
          </a:xfrm>
          <a:custGeom>
            <a:avLst/>
            <a:gdLst>
              <a:gd name="connsiteX0" fmla="*/ 0 w 7594705"/>
              <a:gd name="connsiteY0" fmla="*/ 0 h 6858000"/>
              <a:gd name="connsiteX1" fmla="*/ 13295 w 7594705"/>
              <a:gd name="connsiteY1" fmla="*/ 0 h 6858000"/>
              <a:gd name="connsiteX2" fmla="*/ 35767 w 7594705"/>
              <a:gd name="connsiteY2" fmla="*/ 65353 h 6858000"/>
              <a:gd name="connsiteX3" fmla="*/ 7249850 w 7594705"/>
              <a:gd name="connsiteY3" fmla="*/ 6841112 h 6858000"/>
              <a:gd name="connsiteX4" fmla="*/ 7594705 w 7594705"/>
              <a:gd name="connsiteY4" fmla="*/ 6854099 h 6858000"/>
              <a:gd name="connsiteX5" fmla="*/ 7594705 w 7594705"/>
              <a:gd name="connsiteY5" fmla="*/ 6858000 h 6858000"/>
              <a:gd name="connsiteX6" fmla="*/ 0 w 759470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705" h="6858000">
                <a:moveTo>
                  <a:pt x="0" y="0"/>
                </a:moveTo>
                <a:lnTo>
                  <a:pt x="13295" y="0"/>
                </a:lnTo>
                <a:lnTo>
                  <a:pt x="35767" y="65353"/>
                </a:lnTo>
                <a:cubicBezTo>
                  <a:pt x="1444363" y="3927449"/>
                  <a:pt x="4130764" y="6605621"/>
                  <a:pt x="7249850" y="6841112"/>
                </a:cubicBezTo>
                <a:lnTo>
                  <a:pt x="7594705" y="6854099"/>
                </a:lnTo>
                <a:lnTo>
                  <a:pt x="75947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E1FA5-0A44-13E7-C7A5-F57324BB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0" y="4687857"/>
            <a:ext cx="2026116" cy="18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5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6DB5F"/>
      </a:accent1>
      <a:accent2>
        <a:srgbClr val="FFB554"/>
      </a:accent2>
      <a:accent3>
        <a:srgbClr val="FE5E51"/>
      </a:accent3>
      <a:accent4>
        <a:srgbClr val="9E3D64"/>
      </a:accent4>
      <a:accent5>
        <a:srgbClr val="36ABB5"/>
      </a:accent5>
      <a:accent6>
        <a:srgbClr val="7578E5"/>
      </a:accent6>
      <a:hlink>
        <a:srgbClr val="0563C1"/>
      </a:hlink>
      <a:folHlink>
        <a:srgbClr val="954F72"/>
      </a:folHlink>
    </a:clrScheme>
    <a:fontScheme name="Custom 1">
      <a:majorFont>
        <a:latin typeface="Muli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628</Words>
  <Application>Microsoft Macintosh PowerPoint</Application>
  <PresentationFormat>Widescreen</PresentationFormat>
  <Paragraphs>70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Arial</vt:lpstr>
      <vt:lpstr>Calibri</vt:lpstr>
      <vt:lpstr>Helvetica Neue</vt:lpstr>
      <vt:lpstr>Helvetica Neue Light</vt:lpstr>
      <vt:lpstr>Lato</vt:lpstr>
      <vt:lpstr>Muli</vt:lpstr>
      <vt:lpstr>Open Sans</vt:lpstr>
      <vt:lpstr>Roboto</vt:lpstr>
      <vt:lpstr>Office Theme</vt:lpstr>
      <vt:lpstr>PowerPoint Presentation</vt:lpstr>
      <vt:lpstr>R Consortium Pragmatic Support with Global Reach</vt:lpstr>
      <vt:lpstr>Join the R Consortium! The R Validation Hub is a Working Group under the R Consortium </vt:lpstr>
      <vt:lpstr>Our Membership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Abercrombie, Jaxon {TDBM~SOUTH SAN FRANCISCO}</cp:lastModifiedBy>
  <cp:revision>60</cp:revision>
  <dcterms:created xsi:type="dcterms:W3CDTF">2019-12-25T08:43:37Z</dcterms:created>
  <dcterms:modified xsi:type="dcterms:W3CDTF">2024-11-26T01:57:52Z</dcterms:modified>
</cp:coreProperties>
</file>