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0" r:id="rId6"/>
    <p:sldId id="326" r:id="rId7"/>
    <p:sldId id="262" r:id="rId8"/>
    <p:sldId id="325" r:id="rId9"/>
    <p:sldId id="263" r:id="rId10"/>
    <p:sldId id="270" r:id="rId11"/>
    <p:sldId id="269" r:id="rId12"/>
    <p:sldId id="327" r:id="rId13"/>
    <p:sldId id="328" r:id="rId14"/>
    <p:sldId id="329" r:id="rId15"/>
    <p:sldId id="330" r:id="rId16"/>
    <p:sldId id="331" r:id="rId17"/>
    <p:sldId id="332" r:id="rId18"/>
    <p:sldId id="271" r:id="rId19"/>
    <p:sldId id="324" r:id="rId20"/>
  </p:sldIdLst>
  <p:sldSz cx="12188825" cy="6858000"/>
  <p:notesSz cx="6858000" cy="9313863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5" pos="279">
          <p15:clr>
            <a:srgbClr val="A4A3A4"/>
          </p15:clr>
        </p15:guide>
        <p15:guide id="6" pos="7406">
          <p15:clr>
            <a:srgbClr val="A4A3A4"/>
          </p15:clr>
        </p15:guide>
        <p15:guide id="7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DBA"/>
    <a:srgbClr val="D95776"/>
    <a:srgbClr val="0095FF"/>
    <a:srgbClr val="00004E"/>
    <a:srgbClr val="000484"/>
    <a:srgbClr val="003FE2"/>
    <a:srgbClr val="66BFFF"/>
    <a:srgbClr val="CCEAFF"/>
    <a:srgbClr val="E6F4FF"/>
    <a:srgbClr val="A4D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301E4-BDFC-4C1F-A73D-3E0FA801C68B}" v="28" dt="2024-03-26T12:39:03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045" autoAdjust="0"/>
  </p:normalViewPr>
  <p:slideViewPr>
    <p:cSldViewPr snapToGrid="0" snapToObjects="1">
      <p:cViewPr varScale="1">
        <p:scale>
          <a:sx n="70" d="100"/>
          <a:sy n="70" d="100"/>
        </p:scale>
        <p:origin x="2094" y="78"/>
      </p:cViewPr>
      <p:guideLst>
        <p:guide pos="3840"/>
        <p:guide pos="279"/>
        <p:guide pos="7406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0"/>
      </p:cViewPr>
      <p:guideLst>
        <p:guide orient="horz" pos="2880"/>
        <p:guide pos="2160"/>
        <p:guide orient="horz" pos="2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Shaoming" userId="9256c051-efc0-40a5-ba90-7b492e043c53" providerId="ADAL" clId="{B25301E4-BDFC-4C1F-A73D-3E0FA801C68B}"/>
    <pc:docChg chg="undo custSel addSld delSld modSld sldOrd">
      <pc:chgData name="Liu, Shaoming" userId="9256c051-efc0-40a5-ba90-7b492e043c53" providerId="ADAL" clId="{B25301E4-BDFC-4C1F-A73D-3E0FA801C68B}" dt="2024-03-27T01:32:38.093" v="12655" actId="20577"/>
      <pc:docMkLst>
        <pc:docMk/>
      </pc:docMkLst>
      <pc:sldChg chg="modNotesTx">
        <pc:chgData name="Liu, Shaoming" userId="9256c051-efc0-40a5-ba90-7b492e043c53" providerId="ADAL" clId="{B25301E4-BDFC-4C1F-A73D-3E0FA801C68B}" dt="2024-03-26T12:21:37.497" v="10880" actId="20577"/>
        <pc:sldMkLst>
          <pc:docMk/>
          <pc:sldMk cId="3186800517" sldId="256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4106928658" sldId="257"/>
        </pc:sldMkLst>
      </pc:sldChg>
      <pc:sldChg chg="modSp mod modNotesTx">
        <pc:chgData name="Liu, Shaoming" userId="9256c051-efc0-40a5-ba90-7b492e043c53" providerId="ADAL" clId="{B25301E4-BDFC-4C1F-A73D-3E0FA801C68B}" dt="2024-03-26T12:24:48.896" v="10883" actId="20577"/>
        <pc:sldMkLst>
          <pc:docMk/>
          <pc:sldMk cId="3878198345" sldId="260"/>
        </pc:sldMkLst>
        <pc:spChg chg="mod">
          <ac:chgData name="Liu, Shaoming" userId="9256c051-efc0-40a5-ba90-7b492e043c53" providerId="ADAL" clId="{B25301E4-BDFC-4C1F-A73D-3E0FA801C68B}" dt="2024-03-24T07:21:17.192" v="90" actId="20577"/>
          <ac:spMkLst>
            <pc:docMk/>
            <pc:sldMk cId="3878198345" sldId="260"/>
            <ac:spMk id="8" creationId="{CB1E5958-0D44-48B8-A6C9-9E01962A036A}"/>
          </ac:spMkLst>
        </pc:spChg>
      </pc:sldChg>
      <pc:sldChg chg="modSp mod modNotesTx">
        <pc:chgData name="Liu, Shaoming" userId="9256c051-efc0-40a5-ba90-7b492e043c53" providerId="ADAL" clId="{B25301E4-BDFC-4C1F-A73D-3E0FA801C68B}" dt="2024-03-27T01:01:11.069" v="11452" actId="20577"/>
        <pc:sldMkLst>
          <pc:docMk/>
          <pc:sldMk cId="3416173475" sldId="262"/>
        </pc:sldMkLst>
        <pc:spChg chg="mod">
          <ac:chgData name="Liu, Shaoming" userId="9256c051-efc0-40a5-ba90-7b492e043c53" providerId="ADAL" clId="{B25301E4-BDFC-4C1F-A73D-3E0FA801C68B}" dt="2024-03-27T01:01:11.069" v="11452" actId="20577"/>
          <ac:spMkLst>
            <pc:docMk/>
            <pc:sldMk cId="3416173475" sldId="262"/>
            <ac:spMk id="5" creationId="{6F181BB6-3E10-47B0-BA10-60582708A3CF}"/>
          </ac:spMkLst>
        </pc:spChg>
      </pc:sldChg>
      <pc:sldChg chg="addSp delSp modSp mod modNotesTx">
        <pc:chgData name="Liu, Shaoming" userId="9256c051-efc0-40a5-ba90-7b492e043c53" providerId="ADAL" clId="{B25301E4-BDFC-4C1F-A73D-3E0FA801C68B}" dt="2024-03-27T01:04:30.877" v="11454" actId="115"/>
        <pc:sldMkLst>
          <pc:docMk/>
          <pc:sldMk cId="206911593" sldId="263"/>
        </pc:sldMkLst>
        <pc:spChg chg="add mod">
          <ac:chgData name="Liu, Shaoming" userId="9256c051-efc0-40a5-ba90-7b492e043c53" providerId="ADAL" clId="{B25301E4-BDFC-4C1F-A73D-3E0FA801C68B}" dt="2024-03-22T03:53:25.284" v="29" actId="120"/>
          <ac:spMkLst>
            <pc:docMk/>
            <pc:sldMk cId="206911593" sldId="263"/>
            <ac:spMk id="4" creationId="{C8FEDAD3-9AE8-187D-0823-E0AB473A9EFF}"/>
          </ac:spMkLst>
        </pc:spChg>
        <pc:spChg chg="mod">
          <ac:chgData name="Liu, Shaoming" userId="9256c051-efc0-40a5-ba90-7b492e043c53" providerId="ADAL" clId="{B25301E4-BDFC-4C1F-A73D-3E0FA801C68B}" dt="2024-03-27T01:04:27.846" v="11453" actId="115"/>
          <ac:spMkLst>
            <pc:docMk/>
            <pc:sldMk cId="206911593" sldId="263"/>
            <ac:spMk id="5" creationId="{352E0F10-99C0-4259-A306-95A2D2C107D7}"/>
          </ac:spMkLst>
        </pc:spChg>
        <pc:spChg chg="mod">
          <ac:chgData name="Liu, Shaoming" userId="9256c051-efc0-40a5-ba90-7b492e043c53" providerId="ADAL" clId="{B25301E4-BDFC-4C1F-A73D-3E0FA801C68B}" dt="2024-03-27T01:04:30.877" v="11454" actId="115"/>
          <ac:spMkLst>
            <pc:docMk/>
            <pc:sldMk cId="206911593" sldId="263"/>
            <ac:spMk id="6" creationId="{5B914346-A0A1-444D-9F2F-8CB3A46ADC55}"/>
          </ac:spMkLst>
        </pc:spChg>
        <pc:spChg chg="mod">
          <ac:chgData name="Liu, Shaoming" userId="9256c051-efc0-40a5-ba90-7b492e043c53" providerId="ADAL" clId="{B25301E4-BDFC-4C1F-A73D-3E0FA801C68B}" dt="2024-03-24T07:16:20.798" v="45" actId="20577"/>
          <ac:spMkLst>
            <pc:docMk/>
            <pc:sldMk cId="206911593" sldId="263"/>
            <ac:spMk id="7" creationId="{6D2E44F2-9888-4EF8-ADC5-E00DFB2B5C64}"/>
          </ac:spMkLst>
        </pc:spChg>
        <pc:spChg chg="mod">
          <ac:chgData name="Liu, Shaoming" userId="9256c051-efc0-40a5-ba90-7b492e043c53" providerId="ADAL" clId="{B25301E4-BDFC-4C1F-A73D-3E0FA801C68B}" dt="2024-03-24T07:16:26.491" v="53" actId="20577"/>
          <ac:spMkLst>
            <pc:docMk/>
            <pc:sldMk cId="206911593" sldId="263"/>
            <ac:spMk id="8" creationId="{A34BBA1F-9DE1-4FB9-BE7A-5C03D6D141D7}"/>
          </ac:spMkLst>
        </pc:spChg>
        <pc:spChg chg="add del mod">
          <ac:chgData name="Liu, Shaoming" userId="9256c051-efc0-40a5-ba90-7b492e043c53" providerId="ADAL" clId="{B25301E4-BDFC-4C1F-A73D-3E0FA801C68B}" dt="2024-03-24T07:17:34.194" v="61" actId="478"/>
          <ac:spMkLst>
            <pc:docMk/>
            <pc:sldMk cId="206911593" sldId="263"/>
            <ac:spMk id="9" creationId="{3EFCBA65-FDCA-A310-80A2-FDAFB3F39751}"/>
          </ac:spMkLst>
        </pc:spChg>
        <pc:graphicFrameChg chg="mod">
          <ac:chgData name="Liu, Shaoming" userId="9256c051-efc0-40a5-ba90-7b492e043c53" providerId="ADAL" clId="{B25301E4-BDFC-4C1F-A73D-3E0FA801C68B}" dt="2024-03-22T03:52:13.027" v="9" actId="21"/>
          <ac:graphicFrameMkLst>
            <pc:docMk/>
            <pc:sldMk cId="206911593" sldId="263"/>
            <ac:graphicFrameMk id="13" creationId="{29A0FBE0-4335-4776-F318-D710E1CAAF22}"/>
          </ac:graphicFrameMkLst>
        </pc:graphicFrameChg>
        <pc:graphicFrameChg chg="del mod">
          <ac:chgData name="Liu, Shaoming" userId="9256c051-efc0-40a5-ba90-7b492e043c53" providerId="ADAL" clId="{B25301E4-BDFC-4C1F-A73D-3E0FA801C68B}" dt="2024-03-22T03:52:54.824" v="19" actId="478"/>
          <ac:graphicFrameMkLst>
            <pc:docMk/>
            <pc:sldMk cId="206911593" sldId="263"/>
            <ac:graphicFrameMk id="14" creationId="{AD763932-5C2A-F67D-4D3D-300E31E726BF}"/>
          </ac:graphicFrameMkLst>
        </pc:graphicFrameChg>
      </pc:sldChg>
      <pc:sldChg chg="modSp mod">
        <pc:chgData name="Liu, Shaoming" userId="9256c051-efc0-40a5-ba90-7b492e043c53" providerId="ADAL" clId="{B25301E4-BDFC-4C1F-A73D-3E0FA801C68B}" dt="2024-03-22T03:55:33.770" v="33" actId="207"/>
        <pc:sldMkLst>
          <pc:docMk/>
          <pc:sldMk cId="2038521379" sldId="269"/>
        </pc:sldMkLst>
        <pc:spChg chg="mod">
          <ac:chgData name="Liu, Shaoming" userId="9256c051-efc0-40a5-ba90-7b492e043c53" providerId="ADAL" clId="{B25301E4-BDFC-4C1F-A73D-3E0FA801C68B}" dt="2024-03-22T03:55:33.770" v="33" actId="207"/>
          <ac:spMkLst>
            <pc:docMk/>
            <pc:sldMk cId="2038521379" sldId="269"/>
            <ac:spMk id="12" creationId="{CA78FC4A-B6C9-417A-89EB-635CBD227F19}"/>
          </ac:spMkLst>
        </pc:spChg>
        <pc:spChg chg="mod">
          <ac:chgData name="Liu, Shaoming" userId="9256c051-efc0-40a5-ba90-7b492e043c53" providerId="ADAL" clId="{B25301E4-BDFC-4C1F-A73D-3E0FA801C68B}" dt="2024-03-22T03:54:26.148" v="31" actId="207"/>
          <ac:spMkLst>
            <pc:docMk/>
            <pc:sldMk cId="2038521379" sldId="269"/>
            <ac:spMk id="15" creationId="{C676FA62-613B-4483-9C66-7CC2DF27E67A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16" creationId="{461F4BC8-7A91-43D5-8CC7-A535D6371484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17" creationId="{FA98B7A8-5B07-4E66-A841-9DB30D365E98}"/>
          </ac:spMkLst>
        </pc:spChg>
        <pc:spChg chg="mod">
          <ac:chgData name="Liu, Shaoming" userId="9256c051-efc0-40a5-ba90-7b492e043c53" providerId="ADAL" clId="{B25301E4-BDFC-4C1F-A73D-3E0FA801C68B}" dt="2024-03-22T03:55:33.770" v="33" actId="207"/>
          <ac:spMkLst>
            <pc:docMk/>
            <pc:sldMk cId="2038521379" sldId="269"/>
            <ac:spMk id="21" creationId="{1F5F0F00-5B0B-4083-9E30-AB2616B9B139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25" creationId="{66EDA44A-28BD-4CF7-920A-D841EFAE7C49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26" creationId="{466C65A6-1B7F-41E1-92D2-98E3BFC0DF44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27" creationId="{D7AC2EE5-7EF8-4ED6-BD1F-30AEE3C3B5CD}"/>
          </ac:spMkLst>
        </pc:spChg>
        <pc:spChg chg="mod">
          <ac:chgData name="Liu, Shaoming" userId="9256c051-efc0-40a5-ba90-7b492e043c53" providerId="ADAL" clId="{B25301E4-BDFC-4C1F-A73D-3E0FA801C68B}" dt="2024-03-22T03:55:33.770" v="33" actId="207"/>
          <ac:spMkLst>
            <pc:docMk/>
            <pc:sldMk cId="2038521379" sldId="269"/>
            <ac:spMk id="29" creationId="{325DC99D-AF76-44C8-B7CC-F7DB7C67356A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32" creationId="{7FED5285-1F9C-4CC9-A04D-984E3D9BE648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33" creationId="{0CB2258C-4CBB-474B-BCDA-6D4AAC0FFE22}"/>
          </ac:spMkLst>
        </pc:spChg>
        <pc:spChg chg="mod">
          <ac:chgData name="Liu, Shaoming" userId="9256c051-efc0-40a5-ba90-7b492e043c53" providerId="ADAL" clId="{B25301E4-BDFC-4C1F-A73D-3E0FA801C68B}" dt="2024-03-22T03:54:59.038" v="32" actId="207"/>
          <ac:spMkLst>
            <pc:docMk/>
            <pc:sldMk cId="2038521379" sldId="269"/>
            <ac:spMk id="34" creationId="{CC094C9C-A285-4A70-A442-ACC44666EFA0}"/>
          </ac:spMkLst>
        </pc:spChg>
      </pc:sldChg>
      <pc:sldChg chg="modSp mod ord modNotesTx">
        <pc:chgData name="Liu, Shaoming" userId="9256c051-efc0-40a5-ba90-7b492e043c53" providerId="ADAL" clId="{B25301E4-BDFC-4C1F-A73D-3E0FA801C68B}" dt="2024-03-26T12:36:33.354" v="11246" actId="20577"/>
        <pc:sldMkLst>
          <pc:docMk/>
          <pc:sldMk cId="2673461457" sldId="270"/>
        </pc:sldMkLst>
        <pc:spChg chg="mod">
          <ac:chgData name="Liu, Shaoming" userId="9256c051-efc0-40a5-ba90-7b492e043c53" providerId="ADAL" clId="{B25301E4-BDFC-4C1F-A73D-3E0FA801C68B}" dt="2024-03-23T09:10:29.872" v="40" actId="20577"/>
          <ac:spMkLst>
            <pc:docMk/>
            <pc:sldMk cId="2673461457" sldId="270"/>
            <ac:spMk id="3" creationId="{4C3D16F7-4DC0-C4CA-4228-5361BA1D127C}"/>
          </ac:spMkLst>
        </pc:spChg>
        <pc:spChg chg="mod">
          <ac:chgData name="Liu, Shaoming" userId="9256c051-efc0-40a5-ba90-7b492e043c53" providerId="ADAL" clId="{B25301E4-BDFC-4C1F-A73D-3E0FA801C68B}" dt="2024-03-22T03:45:36.638" v="5" actId="12"/>
          <ac:spMkLst>
            <pc:docMk/>
            <pc:sldMk cId="2673461457" sldId="270"/>
            <ac:spMk id="5" creationId="{F4A3644E-5286-9DA7-A186-36980E8AB724}"/>
          </ac:spMkLst>
        </pc:spChg>
      </pc:sldChg>
      <pc:sldChg chg="ord modNotesTx">
        <pc:chgData name="Liu, Shaoming" userId="9256c051-efc0-40a5-ba90-7b492e043c53" providerId="ADAL" clId="{B25301E4-BDFC-4C1F-A73D-3E0FA801C68B}" dt="2024-03-26T12:38:59.062" v="11332" actId="20577"/>
        <pc:sldMkLst>
          <pc:docMk/>
          <pc:sldMk cId="3450320499" sldId="271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861039090" sldId="276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2923373730" sldId="283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4006223215" sldId="284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1462508328" sldId="293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3933006934" sldId="319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3213809753" sldId="321"/>
        </pc:sldMkLst>
      </pc:sldChg>
      <pc:sldChg chg="modNotesTx">
        <pc:chgData name="Liu, Shaoming" userId="9256c051-efc0-40a5-ba90-7b492e043c53" providerId="ADAL" clId="{B25301E4-BDFC-4C1F-A73D-3E0FA801C68B}" dt="2024-03-27T01:32:38.093" v="12655" actId="20577"/>
        <pc:sldMkLst>
          <pc:docMk/>
          <pc:sldMk cId="2727401103" sldId="324"/>
        </pc:sldMkLst>
      </pc:sldChg>
      <pc:sldChg chg="modSp new mod">
        <pc:chgData name="Liu, Shaoming" userId="9256c051-efc0-40a5-ba90-7b492e043c53" providerId="ADAL" clId="{B25301E4-BDFC-4C1F-A73D-3E0FA801C68B}" dt="2024-03-24T07:33:27.252" v="256" actId="20577"/>
        <pc:sldMkLst>
          <pc:docMk/>
          <pc:sldMk cId="2451907735" sldId="325"/>
        </pc:sldMkLst>
        <pc:spChg chg="mod">
          <ac:chgData name="Liu, Shaoming" userId="9256c051-efc0-40a5-ba90-7b492e043c53" providerId="ADAL" clId="{B25301E4-BDFC-4C1F-A73D-3E0FA801C68B}" dt="2024-03-24T07:19:54.167" v="84" actId="20577"/>
          <ac:spMkLst>
            <pc:docMk/>
            <pc:sldMk cId="2451907735" sldId="325"/>
            <ac:spMk id="2" creationId="{8C36FF7D-BA8B-9F14-B947-FA38B5084177}"/>
          </ac:spMkLst>
        </pc:spChg>
        <pc:spChg chg="mod">
          <ac:chgData name="Liu, Shaoming" userId="9256c051-efc0-40a5-ba90-7b492e043c53" providerId="ADAL" clId="{B25301E4-BDFC-4C1F-A73D-3E0FA801C68B}" dt="2024-03-24T07:20:59.133" v="88" actId="20577"/>
          <ac:spMkLst>
            <pc:docMk/>
            <pc:sldMk cId="2451907735" sldId="325"/>
            <ac:spMk id="3" creationId="{BF639F5E-EDAA-B2F1-FCA9-13D79E168A92}"/>
          </ac:spMkLst>
        </pc:spChg>
        <pc:spChg chg="mod">
          <ac:chgData name="Liu, Shaoming" userId="9256c051-efc0-40a5-ba90-7b492e043c53" providerId="ADAL" clId="{B25301E4-BDFC-4C1F-A73D-3E0FA801C68B}" dt="2024-03-24T07:33:27.252" v="256" actId="20577"/>
          <ac:spMkLst>
            <pc:docMk/>
            <pc:sldMk cId="2451907735" sldId="325"/>
            <ac:spMk id="4" creationId="{57193200-DD8C-9722-69CA-57CEB85A3A47}"/>
          </ac:spMkLst>
        </pc:spChg>
      </pc:sldChg>
      <pc:sldChg chg="modSp add mod modNotesTx">
        <pc:chgData name="Liu, Shaoming" userId="9256c051-efc0-40a5-ba90-7b492e043c53" providerId="ADAL" clId="{B25301E4-BDFC-4C1F-A73D-3E0FA801C68B}" dt="2024-03-25T12:11:07.737" v="5359" actId="20577"/>
        <pc:sldMkLst>
          <pc:docMk/>
          <pc:sldMk cId="3279451474" sldId="326"/>
        </pc:sldMkLst>
        <pc:spChg chg="mod">
          <ac:chgData name="Liu, Shaoming" userId="9256c051-efc0-40a5-ba90-7b492e043c53" providerId="ADAL" clId="{B25301E4-BDFC-4C1F-A73D-3E0FA801C68B}" dt="2024-03-24T07:21:58.651" v="122" actId="20577"/>
          <ac:spMkLst>
            <pc:docMk/>
            <pc:sldMk cId="3279451474" sldId="326"/>
            <ac:spMk id="3" creationId="{57651443-4CD3-4333-B871-E6A79F6D1D33}"/>
          </ac:spMkLst>
        </pc:spChg>
        <pc:spChg chg="mod">
          <ac:chgData name="Liu, Shaoming" userId="9256c051-efc0-40a5-ba90-7b492e043c53" providerId="ADAL" clId="{B25301E4-BDFC-4C1F-A73D-3E0FA801C68B}" dt="2024-03-24T07:30:18.800" v="231" actId="20577"/>
          <ac:spMkLst>
            <pc:docMk/>
            <pc:sldMk cId="3279451474" sldId="326"/>
            <ac:spMk id="5" creationId="{6F181BB6-3E10-47B0-BA10-60582708A3CF}"/>
          </ac:spMkLst>
        </pc:spChg>
        <pc:graphicFrameChg chg="mod modGraphic">
          <ac:chgData name="Liu, Shaoming" userId="9256c051-efc0-40a5-ba90-7b492e043c53" providerId="ADAL" clId="{B25301E4-BDFC-4C1F-A73D-3E0FA801C68B}" dt="2024-03-24T07:31:04.326" v="233" actId="255"/>
          <ac:graphicFrameMkLst>
            <pc:docMk/>
            <pc:sldMk cId="3279451474" sldId="326"/>
            <ac:graphicFrameMk id="7" creationId="{276B544D-DF66-4F69-9AB9-FBD44FADA8CE}"/>
          </ac:graphicFrameMkLst>
        </pc:graphicFrameChg>
      </pc:sldChg>
      <pc:sldChg chg="modNotesTx">
        <pc:chgData name="Liu, Shaoming" userId="9256c051-efc0-40a5-ba90-7b492e043c53" providerId="ADAL" clId="{B25301E4-BDFC-4C1F-A73D-3E0FA801C68B}" dt="2024-03-25T13:16:12.191" v="9154" actId="20577"/>
        <pc:sldMkLst>
          <pc:docMk/>
          <pc:sldMk cId="3906182726" sldId="327"/>
        </pc:sldMkLst>
      </pc:sldChg>
      <pc:sldChg chg="modNotesTx">
        <pc:chgData name="Liu, Shaoming" userId="9256c051-efc0-40a5-ba90-7b492e043c53" providerId="ADAL" clId="{B25301E4-BDFC-4C1F-A73D-3E0FA801C68B}" dt="2024-03-25T13:12:56.284" v="8805" actId="20577"/>
        <pc:sldMkLst>
          <pc:docMk/>
          <pc:sldMk cId="2287156938" sldId="328"/>
        </pc:sldMkLst>
      </pc:sldChg>
      <pc:sldChg chg="modNotesTx">
        <pc:chgData name="Liu, Shaoming" userId="9256c051-efc0-40a5-ba90-7b492e043c53" providerId="ADAL" clId="{B25301E4-BDFC-4C1F-A73D-3E0FA801C68B}" dt="2024-03-25T13:15:03.829" v="8972" actId="20577"/>
        <pc:sldMkLst>
          <pc:docMk/>
          <pc:sldMk cId="3100797985" sldId="329"/>
        </pc:sldMkLst>
      </pc:sldChg>
      <pc:sldChg chg="modNotesTx">
        <pc:chgData name="Liu, Shaoming" userId="9256c051-efc0-40a5-ba90-7b492e043c53" providerId="ADAL" clId="{B25301E4-BDFC-4C1F-A73D-3E0FA801C68B}" dt="2024-03-26T12:41:09.647" v="11393" actId="20577"/>
        <pc:sldMkLst>
          <pc:docMk/>
          <pc:sldMk cId="3545590910" sldId="330"/>
        </pc:sldMkLst>
      </pc:sldChg>
      <pc:sldChg chg="modNotesTx">
        <pc:chgData name="Liu, Shaoming" userId="9256c051-efc0-40a5-ba90-7b492e043c53" providerId="ADAL" clId="{B25301E4-BDFC-4C1F-A73D-3E0FA801C68B}" dt="2024-03-25T13:23:46.399" v="10177" actId="20577"/>
        <pc:sldMkLst>
          <pc:docMk/>
          <pc:sldMk cId="4017058491" sldId="331"/>
        </pc:sldMkLst>
      </pc:sldChg>
      <pc:sldChg chg="modNotesTx">
        <pc:chgData name="Liu, Shaoming" userId="9256c051-efc0-40a5-ba90-7b492e043c53" providerId="ADAL" clId="{B25301E4-BDFC-4C1F-A73D-3E0FA801C68B}" dt="2024-03-26T01:42:46.609" v="10868" actId="20577"/>
        <pc:sldMkLst>
          <pc:docMk/>
          <pc:sldMk cId="2931001428" sldId="332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3074287445" sldId="333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4031589131" sldId="334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1965328015" sldId="335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3923404943" sldId="336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3201046353" sldId="337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2412909749" sldId="338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2486581939" sldId="340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3964066631" sldId="342"/>
        </pc:sldMkLst>
      </pc:sldChg>
      <pc:sldChg chg="del">
        <pc:chgData name="Liu, Shaoming" userId="9256c051-efc0-40a5-ba90-7b492e043c53" providerId="ADAL" clId="{B25301E4-BDFC-4C1F-A73D-3E0FA801C68B}" dt="2024-03-22T03:56:21.334" v="34" actId="47"/>
        <pc:sldMkLst>
          <pc:docMk/>
          <pc:sldMk cId="139766572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D53B4-B4FE-442B-BCF3-9023F49641CC}" type="datetimeFigureOut">
              <a:rPr lang="en-US" sz="1050" smtClean="0"/>
              <a:t>3/27/2024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EEC0-60C9-482C-B113-4433E60F7642}" type="slidenum">
              <a:rPr lang="en-US" sz="1050" smtClean="0"/>
              <a:t>‹#›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62560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327025"/>
            <a:ext cx="558482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9031307"/>
            <a:ext cx="6856413" cy="2809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5F8523C-8729-40F0-9536-D6C4CA3AD2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3677035"/>
            <a:ext cx="5486400" cy="52390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842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lnSpc>
        <a:spcPct val="90000"/>
      </a:lnSpc>
      <a:spcBef>
        <a:spcPts val="1200"/>
      </a:spcBef>
      <a:buClrTx/>
      <a:buSzPct val="100000"/>
      <a:buFont typeface="Arial" panose="020B0604020202020204" pitchFamily="34" charset="0"/>
      <a:buChar char="•"/>
      <a:tabLst/>
      <a:defRPr lang="en-US" sz="1200" kern="1200" dirty="0" smtClean="0">
        <a:solidFill>
          <a:schemeClr val="tx1"/>
        </a:solidFill>
        <a:effectLst/>
        <a:latin typeface="+mn-lt"/>
        <a:ea typeface="+mn-ea"/>
        <a:cs typeface="+mn-cs"/>
      </a:defRPr>
    </a:lvl1pPr>
    <a:lvl2pPr marL="339725" indent="-114300" algn="l" defTabSz="914400" rtl="0" eaLnBrk="1" latinLnBrk="0" hangingPunct="1">
      <a:lnSpc>
        <a:spcPct val="90000"/>
      </a:lnSpc>
      <a:spcBef>
        <a:spcPts val="600"/>
      </a:spcBef>
      <a:buClrTx/>
      <a:buFont typeface="Arial" panose="020B0604020202020204" pitchFamily="34" charset="0"/>
      <a:buChar char="•"/>
      <a:defRPr lang="en-US" sz="1100" kern="1200" dirty="0" smtClean="0">
        <a:solidFill>
          <a:schemeClr val="tx1"/>
        </a:solidFill>
        <a:effectLst/>
        <a:latin typeface="+mn-lt"/>
        <a:ea typeface="+mn-ea"/>
        <a:cs typeface="+mn-cs"/>
      </a:defRPr>
    </a:lvl2pPr>
    <a:lvl3pPr marL="517525" indent="-119063" algn="l" defTabSz="914400" rtl="0" eaLnBrk="1" latinLnBrk="0" hangingPunct="1">
      <a:lnSpc>
        <a:spcPct val="90000"/>
      </a:lnSpc>
      <a:spcBef>
        <a:spcPts val="300"/>
      </a:spcBef>
      <a:buClrTx/>
      <a:buFont typeface="Arial" panose="020B0604020202020204" pitchFamily="34" charset="0"/>
      <a:buChar char="•"/>
      <a:defRPr lang="en-US" sz="1000" kern="1200" dirty="0" smtClean="0">
        <a:solidFill>
          <a:schemeClr val="tx1"/>
        </a:solidFill>
        <a:effectLst/>
        <a:latin typeface="+mn-lt"/>
        <a:ea typeface="+mn-ea"/>
        <a:cs typeface="+mn-cs"/>
      </a:defRPr>
    </a:lvl3pPr>
    <a:lvl4pPr marL="682625" indent="-114300" algn="l" defTabSz="914400" rtl="0" eaLnBrk="1" latinLnBrk="0" hangingPunct="1">
      <a:lnSpc>
        <a:spcPct val="90000"/>
      </a:lnSpc>
      <a:spcBef>
        <a:spcPts val="200"/>
      </a:spcBef>
      <a:buClrTx/>
      <a:buFont typeface="Arial" panose="020B0604020202020204" pitchFamily="34" charset="0"/>
      <a:buChar char="•"/>
      <a:defRPr lang="en-US" sz="900" kern="1200" dirty="0" smtClean="0">
        <a:solidFill>
          <a:schemeClr val="tx1"/>
        </a:solidFill>
        <a:effectLst/>
        <a:latin typeface="+mn-lt"/>
        <a:ea typeface="+mn-ea"/>
        <a:cs typeface="+mn-cs"/>
      </a:defRPr>
    </a:lvl4pPr>
    <a:lvl5pPr marL="860425" indent="-114300" algn="l" defTabSz="914400" rtl="0" eaLnBrk="1" latinLnBrk="0" hangingPunct="1">
      <a:lnSpc>
        <a:spcPct val="90000"/>
      </a:lnSpc>
      <a:spcBef>
        <a:spcPts val="100"/>
      </a:spcBef>
      <a:buClrTx/>
      <a:buSzPct val="100000"/>
      <a:buFont typeface="Arial" panose="020B0604020202020204" pitchFamily="34" charset="0"/>
      <a:buChar char="•"/>
      <a:defRPr lang="en-US" sz="800" kern="1200" dirty="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各位制药界的同仁，大家好，非常有幸作为</a:t>
            </a:r>
            <a:r>
              <a:rPr lang="en-US" altLang="zh-CN" dirty="0"/>
              <a:t>presenter</a:t>
            </a:r>
            <a:r>
              <a:rPr lang="zh-CN" altLang="en-US" dirty="0"/>
              <a:t>参加本年度的</a:t>
            </a:r>
            <a:r>
              <a:rPr lang="en-US" altLang="zh-CN" dirty="0"/>
              <a:t>pharma R User Group meeting. </a:t>
            </a:r>
            <a:r>
              <a:rPr lang="zh-CN" altLang="en-US" dirty="0"/>
              <a:t>相信做过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溃疡性结肠炎临床数据分析</a:t>
            </a:r>
            <a:r>
              <a:rPr lang="zh-CN" altLang="en-US" dirty="0"/>
              <a:t>的人对于</a:t>
            </a:r>
            <a:r>
              <a:rPr lang="en-US" altLang="zh-CN" dirty="0"/>
              <a:t>mayo score</a:t>
            </a:r>
            <a:r>
              <a:rPr lang="zh-CN" altLang="en-US" dirty="0"/>
              <a:t>并不陌生，</a:t>
            </a:r>
            <a:r>
              <a:rPr lang="en-US" altLang="zh-CN" dirty="0"/>
              <a:t>mayo score</a:t>
            </a:r>
            <a:r>
              <a:rPr lang="zh-CN" altLang="en-US" dirty="0"/>
              <a:t>作为</a:t>
            </a:r>
            <a:r>
              <a:rPr lang="en-US" altLang="zh-CN" dirty="0"/>
              <a:t>UC disease</a:t>
            </a:r>
            <a:r>
              <a:rPr lang="zh-CN" altLang="en-US" dirty="0"/>
              <a:t>一个重要的评分系统，在</a:t>
            </a:r>
            <a:r>
              <a:rPr lang="en-US" altLang="zh-CN" dirty="0"/>
              <a:t>FDA</a:t>
            </a:r>
            <a:r>
              <a:rPr lang="zh-CN" altLang="en-US" dirty="0"/>
              <a:t>关于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溃疡性结肠炎的</a:t>
            </a:r>
            <a:r>
              <a:rPr lang="en-US" altLang="zh-CN" dirty="0"/>
              <a:t>drug development guidance</a:t>
            </a:r>
            <a:r>
              <a:rPr lang="zh-CN" altLang="en-US" dirty="0"/>
              <a:t>当中占有举足轻重的地位。今天我是针对这个</a:t>
            </a:r>
            <a:r>
              <a:rPr lang="en-US" altLang="zh-CN" dirty="0"/>
              <a:t>mayo score</a:t>
            </a:r>
            <a:r>
              <a:rPr lang="zh-CN" altLang="en-US" dirty="0"/>
              <a:t>，给大家介绍我们在</a:t>
            </a:r>
            <a:r>
              <a:rPr lang="en-US" altLang="zh-CN" dirty="0" err="1"/>
              <a:t>pfizer</a:t>
            </a:r>
            <a:r>
              <a:rPr lang="zh-CN" altLang="en-US" dirty="0"/>
              <a:t>制作的一款</a:t>
            </a:r>
            <a:r>
              <a:rPr lang="en-US" altLang="zh-CN" dirty="0"/>
              <a:t>shiny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，用以</a:t>
            </a:r>
            <a:r>
              <a:rPr lang="en-US" altLang="zh-CN" dirty="0"/>
              <a:t>monitor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inform</a:t>
            </a:r>
            <a:r>
              <a:rPr lang="zh-CN" altLang="en-US" dirty="0"/>
              <a:t> </a:t>
            </a:r>
            <a:r>
              <a:rPr lang="en-US" altLang="zh-CN" dirty="0"/>
              <a:t>key information from mayo score for study team</a:t>
            </a:r>
            <a:r>
              <a:rPr lang="zh-CN" altLang="en-US" dirty="0"/>
              <a:t>。对于不是特别了解</a:t>
            </a:r>
            <a:r>
              <a:rPr lang="en-US" altLang="zh-CN" dirty="0"/>
              <a:t>mayo score</a:t>
            </a:r>
            <a:r>
              <a:rPr lang="zh-CN" altLang="en-US" dirty="0"/>
              <a:t>的人呢，我想说的是，对于类似打分机制的其他疾病，希望这款</a:t>
            </a:r>
            <a:r>
              <a:rPr lang="en-US" altLang="zh-CN" dirty="0"/>
              <a:t>shiny app</a:t>
            </a:r>
            <a:r>
              <a:rPr lang="zh-CN" altLang="en-US" dirty="0"/>
              <a:t>的开发思路能够给大家提供一些启发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接下来是</a:t>
            </a:r>
            <a:r>
              <a:rPr lang="en-US" altLang="zh-CN" dirty="0"/>
              <a:t>reader consistency plot</a:t>
            </a:r>
            <a:r>
              <a:rPr lang="zh-CN" altLang="en-US" dirty="0"/>
              <a:t>。这张图主要是用来监测</a:t>
            </a:r>
            <a:r>
              <a:rPr lang="en-US" altLang="zh-CN" dirty="0"/>
              <a:t>endoscopy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central reader</a:t>
            </a:r>
            <a:r>
              <a:rPr lang="zh-CN" altLang="en-US" dirty="0"/>
              <a:t>评分的一致性，</a:t>
            </a:r>
            <a:r>
              <a:rPr lang="en-US" altLang="zh-CN" dirty="0"/>
              <a:t>study team</a:t>
            </a:r>
            <a:r>
              <a:rPr lang="zh-CN" altLang="en-US" dirty="0"/>
              <a:t>可以对</a:t>
            </a:r>
            <a:r>
              <a:rPr lang="en-US" altLang="zh-CN" dirty="0"/>
              <a:t>mayo score</a:t>
            </a:r>
            <a:r>
              <a:rPr lang="zh-CN" altLang="en-US" dirty="0"/>
              <a:t>评分的</a:t>
            </a:r>
            <a:r>
              <a:rPr lang="en-US" altLang="zh-CN" dirty="0"/>
              <a:t>quality</a:t>
            </a:r>
            <a:r>
              <a:rPr lang="zh-CN" altLang="en-US" dirty="0"/>
              <a:t>有一个比较好的了解和把控。我们展示了不同的</a:t>
            </a:r>
            <a:r>
              <a:rPr lang="en-US" altLang="zh-CN" dirty="0"/>
              <a:t>endoscopy score</a:t>
            </a:r>
            <a:r>
              <a:rPr lang="zh-CN" altLang="en-US" dirty="0"/>
              <a:t>，有我前面提过的</a:t>
            </a:r>
            <a:r>
              <a:rPr lang="en-US" altLang="zh-CN" dirty="0"/>
              <a:t>modified</a:t>
            </a:r>
            <a:r>
              <a:rPr lang="zh-CN" altLang="en-US" dirty="0"/>
              <a:t> </a:t>
            </a:r>
            <a:r>
              <a:rPr lang="en-US" altLang="zh-CN" dirty="0"/>
              <a:t>endoscopy</a:t>
            </a:r>
            <a:r>
              <a:rPr lang="zh-CN" altLang="en-US" dirty="0"/>
              <a:t>，还有原始版本的</a:t>
            </a:r>
            <a:r>
              <a:rPr lang="en-US" altLang="zh-CN" dirty="0"/>
              <a:t>endoscopy</a:t>
            </a:r>
            <a:r>
              <a:rPr lang="zh-CN" altLang="en-US" dirty="0"/>
              <a:t>，也展示了在不同</a:t>
            </a:r>
            <a:r>
              <a:rPr lang="en-US" altLang="zh-CN" dirty="0"/>
              <a:t>visit</a:t>
            </a:r>
            <a:r>
              <a:rPr lang="zh-CN" altLang="en-US" dirty="0"/>
              <a:t>读取数据时的一致性。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4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接下来是</a:t>
            </a:r>
            <a:r>
              <a:rPr lang="en-US" dirty="0"/>
              <a:t>Mayo score box plot</a:t>
            </a:r>
            <a:r>
              <a:rPr lang="zh-CN" altLang="en-US" dirty="0"/>
              <a:t>。主要是为了展示</a:t>
            </a:r>
            <a:r>
              <a:rPr lang="en-US" altLang="zh-CN" dirty="0"/>
              <a:t>mayo score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total </a:t>
            </a:r>
            <a:r>
              <a:rPr lang="en-US" altLang="zh-CN" dirty="0" err="1"/>
              <a:t>socre</a:t>
            </a:r>
            <a:r>
              <a:rPr lang="zh-CN" altLang="en-US" dirty="0"/>
              <a:t>， </a:t>
            </a:r>
            <a:r>
              <a:rPr lang="en-US" altLang="zh-CN" dirty="0"/>
              <a:t>modified mayo score</a:t>
            </a:r>
            <a:r>
              <a:rPr lang="zh-CN" altLang="en-US" dirty="0"/>
              <a:t>，</a:t>
            </a:r>
            <a:r>
              <a:rPr lang="en-US" altLang="zh-CN" dirty="0"/>
              <a:t>total mayo score</a:t>
            </a:r>
            <a:r>
              <a:rPr lang="zh-CN" altLang="en-US" dirty="0"/>
              <a:t>和</a:t>
            </a:r>
            <a:r>
              <a:rPr lang="en-US" altLang="zh-CN" dirty="0"/>
              <a:t>partial mayo score</a:t>
            </a:r>
            <a:r>
              <a:rPr lang="zh-CN" altLang="en-US" dirty="0"/>
              <a:t>在从</a:t>
            </a:r>
            <a:r>
              <a:rPr lang="en-US" altLang="zh-CN" dirty="0"/>
              <a:t>Day 1 </a:t>
            </a:r>
            <a:r>
              <a:rPr lang="zh-CN" altLang="en-US" dirty="0"/>
              <a:t>到</a:t>
            </a:r>
            <a:r>
              <a:rPr lang="en-US" altLang="zh-CN" dirty="0"/>
              <a:t>week 12</a:t>
            </a:r>
            <a:r>
              <a:rPr lang="zh-CN" altLang="en-US" dirty="0"/>
              <a:t>的变化趋势，</a:t>
            </a:r>
            <a:r>
              <a:rPr lang="en-US" altLang="zh-CN" dirty="0"/>
              <a:t>box</a:t>
            </a:r>
            <a:r>
              <a:rPr lang="zh-CN" altLang="en-US" dirty="0"/>
              <a:t>代表整体的趋势，面条代表</a:t>
            </a:r>
            <a:r>
              <a:rPr lang="en-US" altLang="zh-CN" dirty="0"/>
              <a:t>individual</a:t>
            </a:r>
            <a:r>
              <a:rPr lang="zh-CN" altLang="en-US" dirty="0"/>
              <a:t>的情况。这张图在直观上给</a:t>
            </a:r>
            <a:r>
              <a:rPr lang="en-US" altLang="zh-CN" dirty="0"/>
              <a:t>study team</a:t>
            </a:r>
            <a:r>
              <a:rPr lang="zh-CN" altLang="en-US" dirty="0"/>
              <a:t>对于药物的有效性提供了一个实时了解的窗口，虽然它并不基于假设检验。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</a:t>
            </a:r>
            <a:r>
              <a:rPr lang="en-US" altLang="zh-CN" dirty="0"/>
              <a:t>waterfall plot</a:t>
            </a:r>
            <a:r>
              <a:rPr lang="zh-CN" altLang="en-US" dirty="0"/>
              <a:t>。仍然是每个人在实验终点</a:t>
            </a:r>
            <a:r>
              <a:rPr lang="en-US" altLang="zh-CN" dirty="0" err="1"/>
              <a:t>week12</a:t>
            </a:r>
            <a:r>
              <a:rPr lang="zh-CN" altLang="en-US" dirty="0"/>
              <a:t>时的</a:t>
            </a:r>
            <a:r>
              <a:rPr lang="en-US" altLang="zh-CN" dirty="0"/>
              <a:t>mayo score</a:t>
            </a:r>
            <a:r>
              <a:rPr lang="zh-CN" altLang="en-US" dirty="0"/>
              <a:t>和它具体每个</a:t>
            </a:r>
            <a:r>
              <a:rPr lang="en-US" altLang="zh-CN" dirty="0"/>
              <a:t>sub-score</a:t>
            </a:r>
            <a:r>
              <a:rPr lang="zh-CN" altLang="en-US"/>
              <a:t>的分解。</a:t>
            </a:r>
            <a:r>
              <a:rPr lang="zh-CN" altLang="en-US" dirty="0"/>
              <a:t>它可以看到</a:t>
            </a:r>
            <a:r>
              <a:rPr lang="en-US" altLang="zh-CN" dirty="0"/>
              <a:t>total score</a:t>
            </a:r>
            <a:r>
              <a:rPr lang="zh-CN" altLang="en-US" dirty="0"/>
              <a:t>里每个</a:t>
            </a:r>
            <a:r>
              <a:rPr lang="en-US" altLang="zh-CN" dirty="0"/>
              <a:t>sub-score</a:t>
            </a:r>
            <a:r>
              <a:rPr lang="zh-CN" altLang="en-US" dirty="0"/>
              <a:t>的具体是多少，哪个</a:t>
            </a:r>
            <a:r>
              <a:rPr lang="en-US" altLang="zh-CN" dirty="0"/>
              <a:t>sub-score</a:t>
            </a:r>
            <a:r>
              <a:rPr lang="zh-CN" altLang="en-US" dirty="0"/>
              <a:t>对总分的贡献最大，等等。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1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最后一张，也是最重要的一张，</a:t>
            </a:r>
            <a:r>
              <a:rPr lang="en-US" altLang="zh-CN" dirty="0"/>
              <a:t>individual daily diary plot</a:t>
            </a:r>
            <a:r>
              <a:rPr lang="zh-CN" altLang="en-US" dirty="0"/>
              <a:t>，在这个</a:t>
            </a:r>
            <a:r>
              <a:rPr lang="en-US" altLang="zh-CN" dirty="0"/>
              <a:t>plot</a:t>
            </a:r>
            <a:r>
              <a:rPr lang="zh-CN" altLang="en-US" dirty="0"/>
              <a:t>里，你可以看到每一个受试者完整的病路历程，他的</a:t>
            </a:r>
            <a:r>
              <a:rPr lang="en-US" altLang="zh-CN" dirty="0"/>
              <a:t>stool frequency</a:t>
            </a:r>
            <a:r>
              <a:rPr lang="zh-CN" altLang="en-US" dirty="0"/>
              <a:t>的情况，便血的情况，恢复的情况。你需要先从左边的这个</a:t>
            </a:r>
            <a:r>
              <a:rPr lang="en-US" altLang="zh-CN" dirty="0"/>
              <a:t>dropdown</a:t>
            </a:r>
            <a:r>
              <a:rPr lang="zh-CN" altLang="en-US" dirty="0"/>
              <a:t>里面选一个你感兴趣的受试者，然后你可以看到</a:t>
            </a:r>
            <a:r>
              <a:rPr lang="en-US" altLang="zh-CN" dirty="0"/>
              <a:t>individual daily diary plot</a:t>
            </a:r>
            <a:r>
              <a:rPr lang="zh-CN" altLang="en-US" dirty="0"/>
              <a:t>一共有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section</a:t>
            </a:r>
            <a:r>
              <a:rPr lang="zh-CN" altLang="en-US" dirty="0"/>
              <a:t>，前面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section</a:t>
            </a:r>
            <a:r>
              <a:rPr lang="zh-CN" altLang="en-US" dirty="0"/>
              <a:t>分别是这个受试者的</a:t>
            </a:r>
            <a:r>
              <a:rPr lang="en-US" altLang="zh-CN" dirty="0"/>
              <a:t>mayo score</a:t>
            </a:r>
            <a:r>
              <a:rPr lang="zh-CN" altLang="en-US" dirty="0"/>
              <a:t>和</a:t>
            </a:r>
            <a:r>
              <a:rPr lang="en-US" altLang="zh-CN" dirty="0"/>
              <a:t>sub-score</a:t>
            </a:r>
            <a:r>
              <a:rPr lang="zh-CN" altLang="en-US" dirty="0"/>
              <a:t>随时间推移的一些变化，不同的颜色代表不同的</a:t>
            </a:r>
            <a:r>
              <a:rPr lang="en-US" altLang="zh-CN" dirty="0"/>
              <a:t>sub-score</a:t>
            </a:r>
            <a:r>
              <a:rPr lang="zh-CN" altLang="en-US" dirty="0"/>
              <a:t>，这个人是否是</a:t>
            </a:r>
            <a:r>
              <a:rPr lang="en-US" altLang="zh-CN" dirty="0"/>
              <a:t>remitter</a:t>
            </a:r>
            <a:r>
              <a:rPr lang="zh-CN" altLang="en-US" dirty="0"/>
              <a:t>在第四副图的</a:t>
            </a:r>
            <a:r>
              <a:rPr lang="en-US" altLang="zh-CN" dirty="0"/>
              <a:t>subtitle</a:t>
            </a:r>
            <a:r>
              <a:rPr lang="zh-CN" altLang="en-US" dirty="0"/>
              <a:t>里也有标注，他在每个</a:t>
            </a:r>
            <a:r>
              <a:rPr lang="en-US" altLang="zh-CN" dirty="0"/>
              <a:t>visit</a:t>
            </a:r>
            <a:r>
              <a:rPr lang="zh-CN" altLang="en-US" dirty="0"/>
              <a:t>的得分，等等，鼠标下滑我们来到后面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section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8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后面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section</a:t>
            </a:r>
            <a:r>
              <a:rPr lang="zh-CN" altLang="en-US" dirty="0"/>
              <a:t>就是把</a:t>
            </a:r>
            <a:r>
              <a:rPr lang="en-US" altLang="zh-CN" dirty="0"/>
              <a:t>stool frequency</a:t>
            </a:r>
            <a:r>
              <a:rPr lang="zh-CN" altLang="en-US" dirty="0"/>
              <a:t>和</a:t>
            </a:r>
            <a:r>
              <a:rPr lang="en-US" altLang="zh-CN" dirty="0"/>
              <a:t>rectal bleeding</a:t>
            </a:r>
            <a:r>
              <a:rPr lang="zh-CN" altLang="en-US" dirty="0"/>
              <a:t>的</a:t>
            </a:r>
            <a:r>
              <a:rPr lang="en-US" altLang="zh-CN" dirty="0"/>
              <a:t>diary</a:t>
            </a:r>
            <a:r>
              <a:rPr lang="zh-CN" altLang="en-US" dirty="0"/>
              <a:t>数据直接放到这个线图里，横轴是时间，纵轴是收集的原始值，把来源不同或者需要计算的很多信息，比如提到的</a:t>
            </a:r>
            <a:r>
              <a:rPr lang="en-US" altLang="zh-CN" dirty="0"/>
              <a:t>3 valid days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就是这个实心的小圆点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normal stool frequency</a:t>
            </a:r>
            <a:r>
              <a:rPr lang="zh-CN" altLang="en-US" dirty="0"/>
              <a:t>，</a:t>
            </a:r>
            <a:r>
              <a:rPr lang="en-US" altLang="zh-CN" dirty="0"/>
              <a:t>bowel prep date</a:t>
            </a:r>
            <a:r>
              <a:rPr lang="zh-CN" altLang="en-US" dirty="0"/>
              <a:t>，</a:t>
            </a:r>
            <a:r>
              <a:rPr lang="en-US" altLang="zh-CN" dirty="0"/>
              <a:t> visit date</a:t>
            </a:r>
            <a:r>
              <a:rPr lang="zh-CN" altLang="en-US" dirty="0"/>
              <a:t>，</a:t>
            </a:r>
            <a:r>
              <a:rPr lang="en-US" altLang="zh-CN" dirty="0"/>
              <a:t>endoscopy date</a:t>
            </a:r>
            <a:r>
              <a:rPr lang="zh-CN" altLang="en-US" dirty="0"/>
              <a:t> 等等用横线或者竖线的方式标注出来，比如这根紫色的竖线就是</a:t>
            </a:r>
            <a:r>
              <a:rPr lang="en-US" altLang="zh-CN" dirty="0"/>
              <a:t>visit date</a:t>
            </a:r>
            <a:r>
              <a:rPr lang="zh-CN" altLang="en-US" dirty="0"/>
              <a:t>。还有很多信息，我们放在了图中元素的标签里，等下在</a:t>
            </a:r>
            <a:r>
              <a:rPr lang="en-US" altLang="zh-CN" dirty="0"/>
              <a:t>demo</a:t>
            </a:r>
            <a:r>
              <a:rPr lang="zh-CN" altLang="en-US" dirty="0"/>
              <a:t>中有具体的展示。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最后，我想说的是，这款</a:t>
            </a:r>
            <a:r>
              <a:rPr lang="en-US" altLang="zh-CN" dirty="0"/>
              <a:t>Mayo score monitor shiny app</a:t>
            </a:r>
            <a:r>
              <a:rPr lang="zh-CN" altLang="en-US" dirty="0"/>
              <a:t>在公司内部已经获得了</a:t>
            </a:r>
            <a:r>
              <a:rPr lang="en-US" altLang="zh-CN" dirty="0"/>
              <a:t>UC study team</a:t>
            </a:r>
            <a:r>
              <a:rPr lang="zh-CN" altLang="en-US" dirty="0"/>
              <a:t>的广泛好评，给进展中的项目提供了很多的帮助。</a:t>
            </a:r>
            <a:r>
              <a:rPr lang="en-US" altLang="zh-CN" dirty="0"/>
              <a:t>app</a:t>
            </a:r>
            <a:r>
              <a:rPr lang="zh-CN" altLang="en-US" dirty="0"/>
              <a:t>里所展示的信息也得益于</a:t>
            </a:r>
            <a:r>
              <a:rPr lang="en-US" altLang="zh-CN" dirty="0"/>
              <a:t>stats</a:t>
            </a:r>
            <a:r>
              <a:rPr lang="zh-CN" altLang="en-US" dirty="0"/>
              <a:t>提的很多的建议，我们在也不断地优化我们的</a:t>
            </a:r>
            <a:r>
              <a:rPr lang="en-US" altLang="zh-CN" dirty="0"/>
              <a:t>app</a:t>
            </a:r>
            <a:r>
              <a:rPr lang="zh-CN" altLang="en-US" dirty="0"/>
              <a:t>。那</a:t>
            </a:r>
            <a:r>
              <a:rPr lang="en-US" altLang="zh-CN" dirty="0"/>
              <a:t>shiny</a:t>
            </a:r>
            <a:r>
              <a:rPr lang="zh-CN" altLang="en-US" dirty="0"/>
              <a:t>因为它自身的易上手，便携，可视化等的特性，对于很多其他类型的</a:t>
            </a:r>
            <a:r>
              <a:rPr lang="en-US" altLang="zh-CN" dirty="0"/>
              <a:t>study</a:t>
            </a:r>
            <a:r>
              <a:rPr lang="zh-CN" altLang="en-US" dirty="0"/>
              <a:t>，其实我们都可以开发一款</a:t>
            </a:r>
            <a:r>
              <a:rPr lang="en-US" altLang="zh-CN" dirty="0"/>
              <a:t>app</a:t>
            </a:r>
            <a:r>
              <a:rPr lang="zh-CN" altLang="en-US" dirty="0"/>
              <a:t>，来帮助</a:t>
            </a:r>
            <a:r>
              <a:rPr lang="en-US" altLang="zh-CN" dirty="0"/>
              <a:t>study team</a:t>
            </a:r>
            <a:r>
              <a:rPr lang="zh-CN" altLang="en-US"/>
              <a:t>去更好地了解项目进展，监测项目质量，实时了解治疗的有效性。我今天的分享就到这里，谢谢大家。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在介绍这款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shiny app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之前呢，我需要给大家做一些简要的背景知识的介绍，有助于大家更好地去理解这个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app.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US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溃疡性结肠炎，英文全称是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ulcerative colitis,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Google Sans"/>
              </a:rPr>
              <a:t>简称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UC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Google Sans"/>
              </a:rPr>
              <a:t>，是一种破坏性的炎症性肠病。它的症状通常包括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排便紧迫感，排便次数的增多，溃疡引起的便血，以及胃痛等。那么基于这些症状的打分结合临床检查的打分一起构成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mayo score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总分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来表示疾病的活动指数。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Mayo score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通常由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4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个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sub-score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构成，每个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sub-score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的评分范围在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0-3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分，所以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mayo score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总分的评分范围在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0-12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分，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0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分代表正常，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12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分代表疾病最严重的状态。</a:t>
            </a:r>
            <a:endParaRPr lang="en-US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这四个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sub-score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分别是：</a:t>
            </a:r>
            <a:endParaRPr lang="en-US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339725" marR="0" lvl="1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Stool frequency 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排</a:t>
            </a:r>
            <a:r>
              <a:rPr lang="zh-CN" dirty="0"/>
              <a:t>便频率</a:t>
            </a:r>
            <a:endParaRPr lang="en-US" altLang="zh-CN" dirty="0"/>
          </a:p>
          <a:p>
            <a:pPr marL="339725" marR="0" lvl="1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Rectal bleeding </a:t>
            </a:r>
            <a:r>
              <a:rPr lang="zh-CN" dirty="0"/>
              <a:t>直肠出</a:t>
            </a:r>
            <a:r>
              <a:rPr lang="zh-CN" altLang="en-US" dirty="0"/>
              <a:t>血</a:t>
            </a:r>
            <a:endParaRPr lang="en-US" altLang="zh-CN" dirty="0"/>
          </a:p>
          <a:p>
            <a:pPr marL="339725" marR="0" lvl="1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Endoscopy score </a:t>
            </a:r>
            <a:r>
              <a:rPr lang="zh-CN" altLang="en-US" dirty="0"/>
              <a:t>肠镜 以及</a:t>
            </a:r>
            <a:endParaRPr lang="en-US" altLang="zh-CN" dirty="0"/>
          </a:p>
          <a:p>
            <a:pPr marL="339725" marR="0" lvl="1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Physician global assessment PI</a:t>
            </a:r>
            <a:r>
              <a:rPr lang="zh-CN" altLang="en-US" dirty="0"/>
              <a:t>的评估</a:t>
            </a:r>
            <a:r>
              <a:rPr lang="en-US" altLang="zh-CN" dirty="0"/>
              <a:t>, </a:t>
            </a:r>
            <a:r>
              <a:rPr lang="zh-CN" altLang="en-US" dirty="0"/>
              <a:t>简称</a:t>
            </a:r>
            <a:r>
              <a:rPr lang="en-US" altLang="zh-CN" dirty="0"/>
              <a:t>PGA</a:t>
            </a: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其中</a:t>
            </a:r>
            <a:r>
              <a:rPr lang="en-US" altLang="zh-CN" dirty="0"/>
              <a:t>stool frequency</a:t>
            </a:r>
            <a:r>
              <a:rPr lang="zh-CN" altLang="en-US" dirty="0"/>
              <a:t>和</a:t>
            </a:r>
            <a:r>
              <a:rPr lang="en-US" altLang="zh-CN" dirty="0"/>
              <a:t>rectal bleeding</a:t>
            </a:r>
            <a:r>
              <a:rPr lang="zh-CN" altLang="en-US" dirty="0"/>
              <a:t>是由病人用</a:t>
            </a:r>
            <a:r>
              <a:rPr lang="en-US" altLang="zh-CN" dirty="0"/>
              <a:t>diary device</a:t>
            </a:r>
            <a:r>
              <a:rPr lang="zh-CN" altLang="en-US" dirty="0"/>
              <a:t>每天收集。然后这个肠镜，需要由</a:t>
            </a:r>
            <a:r>
              <a:rPr lang="en-US" altLang="zh-CN" dirty="0"/>
              <a:t>reader</a:t>
            </a:r>
            <a:r>
              <a:rPr lang="zh-CN" altLang="en-US" dirty="0"/>
              <a:t>根据</a:t>
            </a:r>
            <a:r>
              <a:rPr lang="en-US" altLang="zh-CN" dirty="0"/>
              <a:t>protocol</a:t>
            </a:r>
            <a:r>
              <a:rPr lang="zh-CN" altLang="en-US" dirty="0"/>
              <a:t>的定义来对肠镜的片子进行打分。根据</a:t>
            </a:r>
            <a:r>
              <a:rPr lang="en-US" altLang="zh-CN" dirty="0"/>
              <a:t>FDA</a:t>
            </a:r>
            <a:r>
              <a:rPr lang="zh-CN" altLang="en-US" dirty="0"/>
              <a:t>的指南，肠镜的片子需要由</a:t>
            </a:r>
            <a:r>
              <a:rPr lang="en-US" altLang="zh-CN" dirty="0"/>
              <a:t>2</a:t>
            </a:r>
            <a:r>
              <a:rPr lang="zh-CN" altLang="en-US" dirty="0"/>
              <a:t>个独立的</a:t>
            </a:r>
            <a:r>
              <a:rPr lang="en-US" altLang="zh-CN" dirty="0"/>
              <a:t>central reader</a:t>
            </a:r>
            <a:r>
              <a:rPr lang="zh-CN" altLang="en-US" dirty="0"/>
              <a:t>分别打分，在分数不一致的情况下，还需要由第三方</a:t>
            </a:r>
            <a:r>
              <a:rPr lang="en-US" altLang="zh-CN" dirty="0"/>
              <a:t>reader</a:t>
            </a:r>
            <a:r>
              <a:rPr lang="zh-CN" altLang="en-US" dirty="0"/>
              <a:t>进行最终裁决。最后的这个</a:t>
            </a:r>
            <a:r>
              <a:rPr lang="en-US" altLang="zh-CN" dirty="0"/>
              <a:t>PGA, </a:t>
            </a:r>
            <a:r>
              <a:rPr lang="zh-CN" altLang="en-US" dirty="0"/>
              <a:t>顾名思义，是由</a:t>
            </a:r>
            <a:r>
              <a:rPr lang="en-US" altLang="zh-CN" dirty="0"/>
              <a:t>PI</a:t>
            </a:r>
            <a:r>
              <a:rPr lang="zh-CN" altLang="en-US" dirty="0"/>
              <a:t>在每次</a:t>
            </a:r>
            <a:r>
              <a:rPr lang="en-US" altLang="zh-CN" dirty="0"/>
              <a:t>on-site visit</a:t>
            </a:r>
            <a:r>
              <a:rPr lang="zh-CN" altLang="en-US" dirty="0"/>
              <a:t>的时候打分得出。 </a:t>
            </a:r>
            <a:endParaRPr lang="en-US" altLang="zh-CN" dirty="0"/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至于每一项</a:t>
            </a:r>
            <a:r>
              <a:rPr lang="en-US" altLang="zh-CN" dirty="0"/>
              <a:t>sub-score</a:t>
            </a:r>
            <a:r>
              <a:rPr lang="zh-CN" altLang="en-US" dirty="0"/>
              <a:t>分值的具体含义，可以看右边的表格。这里我重点给大家介绍一下</a:t>
            </a:r>
            <a:r>
              <a:rPr lang="en-US" altLang="zh-CN" dirty="0"/>
              <a:t>stool frequency</a:t>
            </a:r>
            <a:r>
              <a:rPr lang="zh-CN" altLang="en-US" dirty="0"/>
              <a:t>这个</a:t>
            </a:r>
            <a:r>
              <a:rPr lang="en-US" altLang="zh-CN" dirty="0"/>
              <a:t>sub-score, </a:t>
            </a:r>
            <a:r>
              <a:rPr lang="zh-CN" altLang="en-US" dirty="0"/>
              <a:t>也就是在表格的第一行的这个</a:t>
            </a:r>
            <a:r>
              <a:rPr lang="en-US" altLang="zh-CN" dirty="0"/>
              <a:t>bowel movement frequency</a:t>
            </a:r>
            <a:r>
              <a:rPr lang="zh-CN" altLang="en-US" dirty="0"/>
              <a:t>。</a:t>
            </a:r>
            <a:r>
              <a:rPr lang="en-US" altLang="zh-CN" dirty="0"/>
              <a:t>Bowel movement </a:t>
            </a:r>
            <a:r>
              <a:rPr lang="en-US" altLang="zh-CN" dirty="0" err="1"/>
              <a:t>freq</a:t>
            </a:r>
            <a:r>
              <a:rPr lang="zh-CN" altLang="en-US" dirty="0"/>
              <a:t>和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en-US" altLang="zh-CN" dirty="0" err="1"/>
              <a:t>freq</a:t>
            </a:r>
            <a:r>
              <a:rPr lang="zh-CN" altLang="en-US" dirty="0"/>
              <a:t>指的都是排便频率，可以互换使用。在我们的</a:t>
            </a:r>
            <a:r>
              <a:rPr lang="en-US" altLang="zh-CN" dirty="0"/>
              <a:t>shiny app</a:t>
            </a:r>
            <a:r>
              <a:rPr lang="zh-CN" altLang="en-US" dirty="0"/>
              <a:t>中是用的</a:t>
            </a:r>
            <a:r>
              <a:rPr lang="en-US" altLang="zh-CN" dirty="0"/>
              <a:t>bowel movement</a:t>
            </a:r>
            <a:r>
              <a:rPr lang="zh-CN" altLang="en-US" dirty="0"/>
              <a:t>这个</a:t>
            </a:r>
            <a:r>
              <a:rPr lang="en-US" altLang="zh-CN" dirty="0"/>
              <a:t>wording</a:t>
            </a:r>
            <a:r>
              <a:rPr lang="zh-CN" altLang="en-US" dirty="0"/>
              <a:t>。至于它分值的含义，举个例子，表格中</a:t>
            </a:r>
            <a:r>
              <a:rPr lang="en-US" altLang="zh-CN" dirty="0"/>
              <a:t>1</a:t>
            </a:r>
            <a:r>
              <a:rPr lang="zh-CN" altLang="en-US" dirty="0"/>
              <a:t>分是写的</a:t>
            </a:r>
            <a:r>
              <a:rPr lang="en-US" altLang="zh-CN" dirty="0"/>
              <a:t>1-2 bm &gt; normal,  </a:t>
            </a:r>
            <a:r>
              <a:rPr lang="zh-CN" altLang="en-US" dirty="0"/>
              <a:t>意思就是，排便频率比</a:t>
            </a:r>
            <a:r>
              <a:rPr lang="en-US" altLang="zh-CN" dirty="0"/>
              <a:t>normal</a:t>
            </a:r>
            <a:r>
              <a:rPr lang="zh-CN" altLang="en-US" dirty="0"/>
              <a:t>时多</a:t>
            </a:r>
            <a:r>
              <a:rPr lang="en-US" altLang="zh-CN" dirty="0"/>
              <a:t>1-2</a:t>
            </a:r>
            <a:r>
              <a:rPr lang="zh-CN" altLang="en-US" dirty="0"/>
              <a:t>次。这里记住一个概念，</a:t>
            </a:r>
            <a:r>
              <a:rPr lang="en-US" altLang="zh-CN" dirty="0"/>
              <a:t>normal stool frequency, 3</a:t>
            </a:r>
            <a:r>
              <a:rPr lang="zh-CN" altLang="en-US" dirty="0"/>
              <a:t>也就是在健康状况下该受试者的排便次数。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720B4-DF8E-0346-839F-EBE9BD4B0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介绍完了</a:t>
            </a:r>
            <a:r>
              <a:rPr lang="en-US" altLang="zh-CN" dirty="0"/>
              <a:t>mayo score</a:t>
            </a:r>
            <a:r>
              <a:rPr lang="zh-CN" altLang="en-US" dirty="0"/>
              <a:t>的基本构成，我们再来看</a:t>
            </a:r>
            <a:r>
              <a:rPr lang="en-US" altLang="zh-CN" dirty="0"/>
              <a:t>mayo score</a:t>
            </a:r>
            <a:r>
              <a:rPr lang="zh-CN" altLang="en-US" dirty="0"/>
              <a:t>总分的几个变体，这里的表格一共列出三种</a:t>
            </a:r>
            <a:r>
              <a:rPr lang="en-US" altLang="zh-CN" dirty="0"/>
              <a:t>mayo score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第一个</a:t>
            </a:r>
            <a:r>
              <a:rPr lang="en-US" altLang="zh-CN" dirty="0" err="1"/>
              <a:t>tMS</a:t>
            </a:r>
            <a:r>
              <a:rPr lang="zh-CN" altLang="en-US" dirty="0"/>
              <a:t>，就是由我们前面介绍的，包含了全部的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sub-score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第二个</a:t>
            </a:r>
            <a:r>
              <a:rPr lang="en-US" altLang="zh-CN" dirty="0" err="1"/>
              <a:t>mMS</a:t>
            </a:r>
            <a:r>
              <a:rPr lang="zh-CN" altLang="en-US" dirty="0"/>
              <a:t>，它和</a:t>
            </a:r>
            <a:r>
              <a:rPr lang="en-US" altLang="zh-CN" dirty="0" err="1"/>
              <a:t>tMS</a:t>
            </a:r>
            <a:r>
              <a:rPr lang="zh-CN" altLang="en-US" dirty="0"/>
              <a:t>的区别就是不包含</a:t>
            </a:r>
            <a:r>
              <a:rPr lang="en-US" altLang="zh-CN" dirty="0"/>
              <a:t>PGA</a:t>
            </a:r>
            <a:r>
              <a:rPr lang="zh-CN" altLang="en-US" dirty="0"/>
              <a:t>，简称</a:t>
            </a:r>
            <a:r>
              <a:rPr lang="en-US" altLang="zh-CN" dirty="0" err="1"/>
              <a:t>mMS</a:t>
            </a:r>
            <a:r>
              <a:rPr lang="zh-CN" altLang="en-US" dirty="0"/>
              <a:t>。总分的范围是</a:t>
            </a:r>
            <a:r>
              <a:rPr lang="en-US" altLang="zh-CN" dirty="0"/>
              <a:t>0-9</a:t>
            </a:r>
            <a:r>
              <a:rPr lang="zh-CN" altLang="en-US" dirty="0"/>
              <a:t>分。</a:t>
            </a:r>
            <a:r>
              <a:rPr lang="en-US" altLang="zh-CN" dirty="0" err="1"/>
              <a:t>mMS</a:t>
            </a:r>
            <a:r>
              <a:rPr lang="zh-CN" altLang="en-US" dirty="0"/>
              <a:t>把</a:t>
            </a:r>
            <a:r>
              <a:rPr lang="en-US" altLang="zh-CN" dirty="0"/>
              <a:t>PGA</a:t>
            </a:r>
            <a:r>
              <a:rPr lang="zh-CN" altLang="en-US" dirty="0"/>
              <a:t>剔除在外，主要就是为了规避主观因素的影响。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第三个</a:t>
            </a:r>
            <a:r>
              <a:rPr lang="en-US" altLang="zh-CN" dirty="0" err="1"/>
              <a:t>pMS</a:t>
            </a:r>
            <a:r>
              <a:rPr lang="zh-CN" altLang="en-US" dirty="0"/>
              <a:t>，也是少了一个</a:t>
            </a:r>
            <a:r>
              <a:rPr lang="en-US" altLang="zh-CN" dirty="0"/>
              <a:t>sub-score</a:t>
            </a:r>
            <a:r>
              <a:rPr lang="zh-CN" altLang="en-US" dirty="0"/>
              <a:t>，</a:t>
            </a:r>
            <a:r>
              <a:rPr lang="en-US" altLang="zh-CN" dirty="0"/>
              <a:t>endoscopy</a:t>
            </a:r>
            <a:r>
              <a:rPr lang="zh-CN" altLang="en-US" dirty="0"/>
              <a:t>。</a:t>
            </a:r>
            <a:r>
              <a:rPr lang="en-US" altLang="zh-CN" dirty="0"/>
              <a:t>partial mayo score</a:t>
            </a:r>
            <a:r>
              <a:rPr lang="zh-CN" altLang="en-US" dirty="0"/>
              <a:t>一般用作辅助评分。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endoscopy score</a:t>
            </a:r>
            <a:r>
              <a:rPr lang="zh-CN" altLang="en-US" dirty="0"/>
              <a:t>后面有个括号</a:t>
            </a:r>
            <a:r>
              <a:rPr lang="en-US" altLang="zh-CN" dirty="0"/>
              <a:t>modified</a:t>
            </a:r>
            <a:r>
              <a:rPr lang="zh-CN" altLang="en-US" dirty="0"/>
              <a:t>，这个</a:t>
            </a:r>
            <a:r>
              <a:rPr lang="en-US" altLang="zh-CN" dirty="0"/>
              <a:t>modified</a:t>
            </a:r>
            <a:r>
              <a:rPr lang="zh-CN" altLang="en-US" dirty="0"/>
              <a:t>指的是肠镜片子的分值为</a:t>
            </a:r>
            <a:r>
              <a:rPr lang="en-US" altLang="zh-CN" dirty="0"/>
              <a:t>1</a:t>
            </a:r>
            <a:r>
              <a:rPr lang="zh-CN" altLang="en-US" dirty="0"/>
              <a:t>分时它的定义在老版本的基础上有一些更新，这个大家知道就可以，不是我们今天讨论的重点。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720B4-DF8E-0346-839F-EBE9BD4B0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前面给大家大体介绍了</a:t>
            </a:r>
            <a:r>
              <a:rPr lang="en-US" altLang="zh-CN" dirty="0"/>
              <a:t>mayo score</a:t>
            </a:r>
            <a:r>
              <a:rPr lang="zh-CN" altLang="en-US" dirty="0"/>
              <a:t>的基本情况，现在我就要给大家介绍一下</a:t>
            </a:r>
            <a:r>
              <a:rPr lang="en-US" altLang="zh-CN" dirty="0"/>
              <a:t>mayo score</a:t>
            </a:r>
            <a:r>
              <a:rPr lang="zh-CN" altLang="en-US" dirty="0"/>
              <a:t>在项目实施过程中的一些痛点，也就是萌生做这个</a:t>
            </a:r>
            <a:r>
              <a:rPr lang="en-US" altLang="zh-CN" dirty="0"/>
              <a:t>shiny app</a:t>
            </a:r>
            <a:r>
              <a:rPr lang="zh-CN" altLang="en-US" dirty="0"/>
              <a:t>的原因，和</a:t>
            </a:r>
            <a:r>
              <a:rPr lang="en-US" altLang="zh-CN" dirty="0"/>
              <a:t>mayo shiny app</a:t>
            </a:r>
            <a:r>
              <a:rPr lang="zh-CN" altLang="en-US" dirty="0"/>
              <a:t>具体能带给</a:t>
            </a:r>
            <a:r>
              <a:rPr lang="en-US" altLang="zh-CN" dirty="0"/>
              <a:t>team</a:t>
            </a:r>
            <a:r>
              <a:rPr lang="zh-CN" altLang="en-US" dirty="0"/>
              <a:t>什么价值。</a:t>
            </a:r>
            <a:endParaRPr lang="en-US" altLang="zh-CN" dirty="0"/>
          </a:p>
          <a:p>
            <a:r>
              <a:rPr lang="zh-CN" altLang="en-US" dirty="0"/>
              <a:t>这里先说几个点，来引导大家更深入地理解</a:t>
            </a:r>
            <a:r>
              <a:rPr lang="en-US" altLang="zh-CN" dirty="0"/>
              <a:t>mayo score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第一个是，</a:t>
            </a:r>
            <a:r>
              <a:rPr lang="en-US" altLang="zh-CN" dirty="0" err="1"/>
              <a:t>stf</a:t>
            </a:r>
            <a:r>
              <a:rPr lang="zh-CN" altLang="en-US" dirty="0"/>
              <a:t>和</a:t>
            </a:r>
            <a:r>
              <a:rPr lang="en-US" altLang="zh-CN" dirty="0" err="1"/>
              <a:t>recb</a:t>
            </a:r>
            <a:r>
              <a:rPr lang="zh-CN" altLang="en-US" dirty="0"/>
              <a:t>记录的是频次的数据，并且是每日收集，</a:t>
            </a:r>
            <a:r>
              <a:rPr lang="en-US" altLang="zh-CN" dirty="0"/>
              <a:t>clinical trial</a:t>
            </a:r>
            <a:r>
              <a:rPr lang="zh-CN" altLang="en-US" dirty="0"/>
              <a:t>通常对于</a:t>
            </a:r>
            <a:r>
              <a:rPr lang="en-US" altLang="zh-CN" dirty="0"/>
              <a:t>daily diary</a:t>
            </a:r>
            <a:r>
              <a:rPr lang="zh-CN" altLang="en-US" dirty="0"/>
              <a:t>的处理是取多天数据的均值来代表某个时间段的情况。那么根据</a:t>
            </a:r>
            <a:r>
              <a:rPr lang="en-US" altLang="zh-CN" dirty="0"/>
              <a:t>FDA</a:t>
            </a:r>
            <a:r>
              <a:rPr lang="zh-CN" altLang="en-US" dirty="0"/>
              <a:t>的指南，在</a:t>
            </a:r>
            <a:r>
              <a:rPr lang="en-US" altLang="zh-CN" dirty="0"/>
              <a:t>mayo score</a:t>
            </a:r>
            <a:r>
              <a:rPr lang="zh-CN" altLang="en-US" dirty="0"/>
              <a:t>中就是取</a:t>
            </a:r>
            <a:r>
              <a:rPr lang="en-US" altLang="zh-CN" dirty="0"/>
              <a:t>on-site visit</a:t>
            </a:r>
            <a:r>
              <a:rPr lang="zh-CN" altLang="en-US" dirty="0"/>
              <a:t>之前的</a:t>
            </a:r>
            <a:r>
              <a:rPr lang="en-US" altLang="zh-CN" dirty="0"/>
              <a:t>7</a:t>
            </a:r>
            <a:r>
              <a:rPr lang="zh-CN" altLang="en-US" dirty="0"/>
              <a:t>天内这个时间段的数据的均值来代表</a:t>
            </a:r>
            <a:r>
              <a:rPr lang="en-US" altLang="zh-CN" dirty="0"/>
              <a:t>on-site visit</a:t>
            </a:r>
            <a:r>
              <a:rPr lang="zh-CN" altLang="en-US" dirty="0"/>
              <a:t>这段时间的平均排便次数。</a:t>
            </a:r>
            <a:endParaRPr lang="en-US" altLang="zh-CN" dirty="0"/>
          </a:p>
          <a:p>
            <a:pPr lvl="1"/>
            <a:r>
              <a:rPr lang="zh-CN" altLang="en-US" dirty="0"/>
              <a:t>第二个是，前面我介绍了</a:t>
            </a:r>
            <a:r>
              <a:rPr lang="en-US" altLang="zh-CN" dirty="0" err="1"/>
              <a:t>stf</a:t>
            </a:r>
            <a:r>
              <a:rPr lang="en-US" altLang="zh-CN" dirty="0"/>
              <a:t> sub-score</a:t>
            </a:r>
            <a:r>
              <a:rPr lang="zh-CN" altLang="en-US" dirty="0"/>
              <a:t>的</a:t>
            </a:r>
            <a:r>
              <a:rPr lang="en-US" altLang="zh-CN" dirty="0"/>
              <a:t>def</a:t>
            </a:r>
            <a:r>
              <a:rPr lang="zh-CN" altLang="en-US" dirty="0"/>
              <a:t>，就是比如当</a:t>
            </a:r>
            <a:r>
              <a:rPr lang="en-US" altLang="zh-CN" dirty="0"/>
              <a:t>sub-score=1</a:t>
            </a:r>
            <a:r>
              <a:rPr lang="zh-CN" altLang="en-US" dirty="0"/>
              <a:t>时，它代表的是</a:t>
            </a:r>
            <a:r>
              <a:rPr lang="en-US" altLang="zh-CN" dirty="0"/>
              <a:t>stool frequency</a:t>
            </a:r>
            <a:r>
              <a:rPr lang="zh-CN" altLang="en-US" dirty="0"/>
              <a:t>比健康状况下多</a:t>
            </a:r>
            <a:r>
              <a:rPr lang="en-US" altLang="zh-CN" dirty="0"/>
              <a:t>1-2</a:t>
            </a:r>
            <a:r>
              <a:rPr lang="zh-CN" altLang="en-US" dirty="0"/>
              <a:t>次，那这里就存在一个由</a:t>
            </a:r>
            <a:r>
              <a:rPr lang="en-US" altLang="zh-CN" dirty="0"/>
              <a:t>frequency</a:t>
            </a:r>
            <a:r>
              <a:rPr lang="zh-CN" altLang="en-US" dirty="0"/>
              <a:t>到</a:t>
            </a:r>
            <a:r>
              <a:rPr lang="en-US" altLang="zh-CN" dirty="0"/>
              <a:t>sub-score</a:t>
            </a:r>
            <a:r>
              <a:rPr lang="zh-CN" altLang="en-US" dirty="0"/>
              <a:t>的转换。</a:t>
            </a:r>
            <a:endParaRPr lang="en-US" altLang="zh-CN" dirty="0"/>
          </a:p>
          <a:p>
            <a:pPr marL="339725" marR="0" lvl="1" indent="-1143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第三个是，做肠镜之前需要做</a:t>
            </a:r>
            <a:r>
              <a:rPr lang="en-US" altLang="zh-CN" dirty="0"/>
              <a:t>bowel prep, </a:t>
            </a:r>
            <a:r>
              <a:rPr lang="zh-CN" altLang="en-US" dirty="0"/>
              <a:t>也就是肠道排空准备，一般会借助药品来帮助排空。这种药品会显著增加排便的次数，对</a:t>
            </a:r>
            <a:r>
              <a:rPr lang="en-US" altLang="zh-CN" dirty="0"/>
              <a:t>rectal bleeding</a:t>
            </a:r>
            <a:r>
              <a:rPr lang="zh-CN" altLang="en-US" dirty="0"/>
              <a:t>也会有影响，需要在计算时把这些影响排除。</a:t>
            </a:r>
            <a:endParaRPr lang="en-US" altLang="zh-CN" dirty="0"/>
          </a:p>
          <a:p>
            <a:pPr marL="6032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后面一张我会给大家再介绍一下具体的算法，大家再稍微忍耐一下，因为这些逻辑本身就是</a:t>
            </a:r>
            <a:r>
              <a:rPr lang="en-US" altLang="zh-CN" dirty="0"/>
              <a:t>mayo score shiny app</a:t>
            </a:r>
            <a:r>
              <a:rPr lang="zh-CN" altLang="en-US" dirty="0"/>
              <a:t>因之产生的根本原因。</a:t>
            </a:r>
            <a:endParaRPr lang="en-US" altLang="zh-CN" dirty="0"/>
          </a:p>
          <a:p>
            <a:pPr marL="22542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720B4-DF8E-0346-839F-EBE9BD4B0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我把</a:t>
            </a:r>
            <a:r>
              <a:rPr lang="en-US" altLang="zh-CN" dirty="0"/>
              <a:t>FDA</a:t>
            </a:r>
            <a:r>
              <a:rPr lang="zh-CN" altLang="en-US" dirty="0"/>
              <a:t>的</a:t>
            </a:r>
            <a:r>
              <a:rPr lang="en-US" altLang="zh-CN" dirty="0"/>
              <a:t>guidance</a:t>
            </a:r>
            <a:r>
              <a:rPr lang="zh-CN" altLang="en-US" dirty="0"/>
              <a:t>贴在这里，供大家参考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8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我们来说一下</a:t>
            </a:r>
            <a:r>
              <a:rPr lang="en-US" altLang="zh-CN" sz="1800" b="0" i="0" u="none" strike="noStrike" kern="12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stf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 sub-score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是怎么计算的：</a:t>
            </a:r>
            <a:endParaRPr lang="en-US" altLang="zh-CN" sz="18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前面提到的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FDA guidance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是一个指导文件，具体到不同的项目，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study team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可能会在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FDA guidance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的基础上，稍作更改，来更好地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fit for study purpose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。用作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demo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shiny app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是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follow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这张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slides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里所描述的逻辑，当然实际的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shiny app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是根据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team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的要求和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protocol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的定义，有一些其他的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customization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</a:t>
            </a:r>
            <a:endParaRPr lang="en-US" altLang="zh-CN" sz="18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我们来看一下具体的逻辑：</a:t>
            </a:r>
            <a:endParaRPr lang="en-US" altLang="zh-CN" sz="18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先说一下一个概念，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valid days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，这是一个比较重要的概念，后面要介绍的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shiny app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的一个重要的监测指标就是这个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valid days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Valid days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指的是，在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study visit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之前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7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天内的最临近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visit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3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个日期，而且这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3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个日期不能是：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bowel prep date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 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endoscopy date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，以及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the day after endoscopy date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。这里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3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个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valid days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没有要求必须是连续的。</a:t>
            </a:r>
            <a:endParaRPr lang="en-US" altLang="zh-CN" sz="18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等到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valid days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确认好了，我们就要开始计算了。很简单，对这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3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个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valid days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的数据取均值后取整；然后，减掉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normal frequency, 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最后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convert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成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0-3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分的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sub-score</a:t>
            </a: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720B4-DF8E-0346-839F-EBE9BD4B0D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说完了这么多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details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，我们终于来到了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shiny app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section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。这个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shiny app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的产生原因和设计思路是这样的：</a:t>
            </a:r>
            <a:endParaRPr lang="en-US" altLang="zh-CN" sz="12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根据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FDA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指南，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UC study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target population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，有一个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incl criteria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的建议，例如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studies targeting on moderately to severely active disease population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就需要受试者在入组前以及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baseline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阶段</a:t>
            </a:r>
            <a:r>
              <a:rPr lang="en-US" altLang="zh-CN" sz="1200" b="0" i="0" u="none" strike="noStrike" kern="12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mMS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达到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5-9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分，并且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endoscopy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至少是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分。因为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mayo score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它的各个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sub-score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的数据收集是分散的，有病人带回去的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diary device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，有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vendor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提供的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central reader result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，还有来自于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PI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CRF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 page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，这就要求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study team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screening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以及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baseline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时，计算好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mayo score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和各个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sub-score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。通常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study database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会加进去一个算法，帮助计算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mayo score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，并且保留一些重要信息，例如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3 valid dates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endoscopy scores from both 2 readers, normal stool frequency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。但是因为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database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只能将这些信息作为一条一条的数据存储在特定的数据集里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而且往往是多个数据集。对于不直接接触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database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team members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，他们就很难直观地，实时地获取这些信息，即使有，也必须从大量的不同来源的数据中对应查找自己需要的信息，非常繁琐。就比如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clinician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stats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会对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enrollment status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enrollment quality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inclusion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criteria compliance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，以及试验药物的实时效果格外关注，所以他们需要一款可视化的工具，让他们可以轻松地查看每一个受试者的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mayo score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相关的信息，以及打分的质量，比如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位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central reader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评分的一致性。并且这些信息要做好整合，易读，便携，便于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cross check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，这样呢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study team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就不用再费力地去一条一条地去对应了。</a:t>
            </a:r>
            <a:endParaRPr lang="en-US" altLang="zh-CN" sz="12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因为设备以及</a:t>
            </a:r>
            <a:r>
              <a:rPr lang="en-US" altLang="zh-CN" sz="1200" b="0" i="0" u="none" strike="noStrike" kern="12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vpn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的限制，很遗憾我没法给大家现场演示我们的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shiny app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，但是我录了一条用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dummy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的数据做的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demo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，可以给大家稍作观看。在给大家播放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demo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之前，我先用截图的方式，对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app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中的每一个模块做一个简要的介绍，方便大家了解它每个模块的功用以及对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study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team</a:t>
            </a:r>
            <a:r>
              <a:rPr lang="zh-CN" altLang="en-US" sz="1200" b="0" i="0" u="none" strike="noStrike" kern="12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+mn-ea"/>
                <a:cs typeface="+mn-cs"/>
              </a:rPr>
              <a:t>在哪方面提供了帮助：</a:t>
            </a:r>
            <a:endParaRPr lang="en-US" altLang="zh-CN" sz="1200" b="0" i="0" u="none" strike="noStrike" kern="12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+mn-ea"/>
              <a:cs typeface="+mn-cs"/>
            </a:endParaRPr>
          </a:p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7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从这张截图里我们先来看一下</a:t>
            </a:r>
            <a:r>
              <a:rPr lang="en-US" altLang="zh-CN" dirty="0"/>
              <a:t>shiny app</a:t>
            </a:r>
            <a:r>
              <a:rPr lang="zh-CN" altLang="en-US" dirty="0"/>
              <a:t>的布局：左边一共有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tab</a:t>
            </a:r>
            <a:r>
              <a:rPr lang="zh-CN" altLang="en-US" dirty="0"/>
              <a:t>，分别对应不同的</a:t>
            </a:r>
            <a:r>
              <a:rPr lang="en-US" altLang="zh-CN" dirty="0"/>
              <a:t>plots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第一张</a:t>
            </a:r>
            <a:r>
              <a:rPr lang="en-US" altLang="zh-CN" dirty="0"/>
              <a:t>plot</a:t>
            </a:r>
            <a:r>
              <a:rPr lang="zh-CN" altLang="en-US" dirty="0"/>
              <a:t>是</a:t>
            </a:r>
            <a:r>
              <a:rPr lang="en-US" altLang="zh-CN" dirty="0"/>
              <a:t>swimmer plot</a:t>
            </a:r>
            <a:r>
              <a:rPr lang="zh-CN" altLang="en-US" dirty="0"/>
              <a:t>，</a:t>
            </a:r>
            <a:r>
              <a:rPr lang="en-US" altLang="zh-CN" dirty="0"/>
              <a:t>team</a:t>
            </a:r>
            <a:r>
              <a:rPr lang="zh-CN" altLang="en-US" dirty="0"/>
              <a:t>的人比较关心的</a:t>
            </a:r>
            <a:r>
              <a:rPr lang="en-US" altLang="zh-CN" dirty="0"/>
              <a:t>primary endpoint remission status</a:t>
            </a:r>
            <a:r>
              <a:rPr lang="zh-CN" altLang="en-US" dirty="0"/>
              <a:t>在每个受试者身上的表现，受试者的项目进展，是否完成了为期</a:t>
            </a:r>
            <a:r>
              <a:rPr lang="en-US" altLang="zh-CN" dirty="0"/>
              <a:t>12</a:t>
            </a:r>
            <a:r>
              <a:rPr lang="zh-CN" altLang="en-US" dirty="0"/>
              <a:t>周的实验，是否退出，在这张图里的有所体现。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32344CB-3534-45AD-AFD7-41E2E682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49"/>
          <a:stretch/>
        </p:blipFill>
        <p:spPr bwMode="gray">
          <a:xfrm>
            <a:off x="4830612" y="-10346"/>
            <a:ext cx="7358214" cy="673500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48056" y="923544"/>
            <a:ext cx="4233672" cy="190195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3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448056" y="3849624"/>
            <a:ext cx="4233672" cy="905256"/>
          </a:xfrm>
        </p:spPr>
        <p:txBody>
          <a:bodyPr lIns="0" tIns="0" rIns="0" bIns="0" anchor="b" anchorCtr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448056" y="4974336"/>
            <a:ext cx="4233672" cy="438150"/>
          </a:xfrm>
        </p:spPr>
        <p:txBody>
          <a:bodyPr lIns="0" tIns="0" rIns="0" bIns="0" anchor="t" anchorCtr="0"/>
          <a:lstStyle>
            <a:lvl1pPr marL="0" indent="0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36B01-A49B-4A9E-B276-D60D83410796}"/>
              </a:ext>
            </a:extLst>
          </p:cNvPr>
          <p:cNvGrpSpPr/>
          <p:nvPr userDrawn="1"/>
        </p:nvGrpSpPr>
        <p:grpSpPr bwMode="gray">
          <a:xfrm>
            <a:off x="446798" y="591197"/>
            <a:ext cx="587631" cy="45600"/>
            <a:chOff x="616542" y="591197"/>
            <a:chExt cx="587631" cy="45600"/>
          </a:xfrm>
        </p:grpSpPr>
        <p:sp>
          <p:nvSpPr>
            <p:cNvPr id="52" name="Google Shape;17;p2">
              <a:extLst>
                <a:ext uri="{FF2B5EF4-FFF2-40B4-BE49-F238E27FC236}">
                  <a16:creationId xmlns:a16="http://schemas.microsoft.com/office/drawing/2014/main" id="{5D3302A1-E9DC-4838-989A-68413E86B02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53" name="Google Shape;18;p2">
              <a:extLst>
                <a:ext uri="{FF2B5EF4-FFF2-40B4-BE49-F238E27FC236}">
                  <a16:creationId xmlns:a16="http://schemas.microsoft.com/office/drawing/2014/main" id="{B5D84995-F3EE-4DC3-A8E3-F8254A23326B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466006E-96B1-4AD4-A9B9-84F544D50C4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0E02DB8-7DF9-4D61-B849-4927B0A575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0000C9"/>
                </a:solidFill>
              </a:rPr>
              <a:t>Breakthroughs that change patients’ lives</a:t>
            </a:r>
          </a:p>
        </p:txBody>
      </p:sp>
      <p:pic>
        <p:nvPicPr>
          <p:cNvPr id="58" name="Google Shape;53;p7">
            <a:extLst>
              <a:ext uri="{FF2B5EF4-FFF2-40B4-BE49-F238E27FC236}">
                <a16:creationId xmlns:a16="http://schemas.microsoft.com/office/drawing/2014/main" id="{CB49B02A-070A-482A-AACD-303DFF77F18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5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One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64FB57-BAFB-4669-B9D9-AAA93D307B4A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80B37F4-BA1F-4599-9BF4-169E2382E7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363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0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8F3BDE-5536-412E-9331-650A7E2E8AB3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66D6BA-4968-4105-B0D7-E7BD687A80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0E3D72-4322-4600-80EE-32F1EA906711}"/>
              </a:ext>
            </a:extLst>
          </p:cNvPr>
          <p:cNvSpPr>
            <a:spLocks noGrp="1"/>
          </p:cNvSpPr>
          <p:nvPr>
            <p:ph idx="22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FA8F5A1-9096-48CF-8981-DA7C92908D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6262957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74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/>
            </a:lvl1pPr>
            <a:lvl2pPr marL="461963" indent="-233363">
              <a:defRPr sz="3200"/>
            </a:lvl2pPr>
            <a:lvl3pPr marL="738188" indent="-225425"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45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Blue">
    <p:bg>
      <p:bgPr>
        <a:solidFill>
          <a:srgbClr val="000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>
                <a:solidFill>
                  <a:schemeClr val="bg1"/>
                </a:solidFill>
              </a:defRPr>
            </a:lvl1pPr>
            <a:lvl2pPr marL="461963" indent="-233363">
              <a:defRPr sz="3200">
                <a:solidFill>
                  <a:schemeClr val="bg1"/>
                </a:solidFill>
              </a:defRPr>
            </a:lvl2pPr>
            <a:lvl3pPr marL="738188" indent="-225425"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oogle Shape;311;p30">
            <a:extLst>
              <a:ext uri="{FF2B5EF4-FFF2-40B4-BE49-F238E27FC236}">
                <a16:creationId xmlns:a16="http://schemas.microsoft.com/office/drawing/2014/main" id="{90C4AA53-0CE6-42BF-A73D-4ABB5CCDDA5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6" b="1866"/>
          <a:stretch/>
        </p:blipFill>
        <p:spPr bwMode="inv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F9877C-A82F-4B6B-BD9C-066CF647CE7A}"/>
              </a:ext>
            </a:extLst>
          </p:cNvPr>
          <p:cNvGrpSpPr/>
          <p:nvPr userDrawn="1"/>
        </p:nvGrpSpPr>
        <p:grpSpPr bwMode="black">
          <a:xfrm>
            <a:off x="446798" y="326296"/>
            <a:ext cx="587631" cy="45600"/>
            <a:chOff x="616542" y="591197"/>
            <a:chExt cx="587631" cy="45600"/>
          </a:xfrm>
          <a:solidFill>
            <a:schemeClr val="bg1"/>
          </a:solidFill>
        </p:grpSpPr>
        <p:sp>
          <p:nvSpPr>
            <p:cNvPr id="6" name="Google Shape;17;p2">
              <a:extLst>
                <a:ext uri="{FF2B5EF4-FFF2-40B4-BE49-F238E27FC236}">
                  <a16:creationId xmlns:a16="http://schemas.microsoft.com/office/drawing/2014/main" id="{E37A9FAD-22CF-483D-BFEE-A660FD0A10AC}"/>
                </a:ext>
              </a:extLst>
            </p:cNvPr>
            <p:cNvSpPr/>
            <p:nvPr userDrawn="1"/>
          </p:nvSpPr>
          <p:spPr bwMode="black">
            <a:xfrm>
              <a:off x="616542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7" name="Google Shape;18;p2">
              <a:extLst>
                <a:ext uri="{FF2B5EF4-FFF2-40B4-BE49-F238E27FC236}">
                  <a16:creationId xmlns:a16="http://schemas.microsoft.com/office/drawing/2014/main" id="{03F89CAE-CCC7-471C-BADA-2585024AD7C1}"/>
                </a:ext>
              </a:extLst>
            </p:cNvPr>
            <p:cNvSpPr/>
            <p:nvPr userDrawn="1"/>
          </p:nvSpPr>
          <p:spPr bwMode="black">
            <a:xfrm>
              <a:off x="910250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04B2BB-C8F1-419C-B295-DA30917AB8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82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D28899-06F0-5640-B0AA-95C2E193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316" y="6349177"/>
            <a:ext cx="2742486" cy="365125"/>
          </a:xfrm>
        </p:spPr>
        <p:txBody>
          <a:bodyPr/>
          <a:lstStyle>
            <a:lvl1pPr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7912F7-D185-7742-88A1-1B832D4B44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221" y="427888"/>
            <a:ext cx="11479567" cy="607285"/>
          </a:xfrm>
        </p:spPr>
        <p:txBody>
          <a:bodyPr anchor="t">
            <a:noAutofit/>
          </a:bodyPr>
          <a:lstStyle>
            <a:lvl1pPr algn="l">
              <a:defRPr sz="3999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FFB910-6D85-1B4F-AB26-24D80937FE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005" y="1112793"/>
            <a:ext cx="11479566" cy="376918"/>
          </a:xfrm>
        </p:spPr>
        <p:txBody>
          <a:bodyPr>
            <a:no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9068F1B-84D0-A14E-AB99-A268E5A7DA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9006" y="1574800"/>
            <a:ext cx="11404804" cy="4540250"/>
          </a:xfrm>
        </p:spPr>
        <p:txBody>
          <a:bodyPr/>
          <a:lstStyle>
            <a:lvl1pPr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1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 descr="A picture containing accessory, umbrella, sunglasses, spectacles&#10;&#10;Description automatically generated">
            <a:extLst>
              <a:ext uri="{FF2B5EF4-FFF2-40B4-BE49-F238E27FC236}">
                <a16:creationId xmlns:a16="http://schemas.microsoft.com/office/drawing/2014/main" id="{2DC16F02-BAF4-4EBA-B856-EE0B01A67E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48056" y="4215384"/>
            <a:ext cx="4233672" cy="905256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8056" y="2560320"/>
            <a:ext cx="4233672" cy="15087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Google Shape;49;p7">
            <a:extLst>
              <a:ext uri="{FF2B5EF4-FFF2-40B4-BE49-F238E27FC236}">
                <a16:creationId xmlns:a16="http://schemas.microsoft.com/office/drawing/2014/main" id="{D01DEFE8-92EA-4D72-9911-E9444EF4C65B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19" name="Google Shape;53;p7">
            <a:extLst>
              <a:ext uri="{FF2B5EF4-FFF2-40B4-BE49-F238E27FC236}">
                <a16:creationId xmlns:a16="http://schemas.microsoft.com/office/drawing/2014/main" id="{BE63A6E2-6A45-48C5-AAB5-635C131502E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DF916F-8B26-4E62-8230-AE3626C83AC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73288A9-E236-4EC3-9C85-F698E18DFB6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0000C9"/>
                </a:solidFill>
              </a:rPr>
              <a:t>Breakthroughs that change patients’ lives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6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4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6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0" indent="-169863">
              <a:defRPr/>
            </a:lvl2pPr>
            <a:lvl3pPr marL="742950" indent="-171450">
              <a:defRPr/>
            </a:lvl3pPr>
            <a:lvl4pPr marL="971550" indent="-171450">
              <a:defRPr/>
            </a:lvl4pPr>
            <a:lvl5pPr marL="1171575" indent="-1428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4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2368296"/>
            <a:ext cx="11291583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1129284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8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eft Two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8AB6F3-8F33-46C5-B8AF-C6C2DBA35DAC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EA1C6BA-0114-4F33-85B2-4176902D01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6262957" y="3911906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446796" y="1801368"/>
            <a:ext cx="11292840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446798" y="484632"/>
            <a:ext cx="11292840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DB309-1BC3-452B-AA12-02F70E3CF3C4}"/>
              </a:ext>
            </a:extLst>
          </p:cNvPr>
          <p:cNvGrpSpPr/>
          <p:nvPr userDrawn="1"/>
        </p:nvGrpSpPr>
        <p:grpSpPr bwMode="gray">
          <a:xfrm>
            <a:off x="446798" y="326296"/>
            <a:ext cx="587631" cy="45600"/>
            <a:chOff x="616542" y="591197"/>
            <a:chExt cx="587631" cy="456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C75766B0-97F2-444A-9E42-E0CBE795461F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05F9DAF3-DD76-41B5-93EF-0334C2738E2C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pic>
        <p:nvPicPr>
          <p:cNvPr id="19" name="Google Shape;53;p7">
            <a:extLst>
              <a:ext uri="{FF2B5EF4-FFF2-40B4-BE49-F238E27FC236}">
                <a16:creationId xmlns:a16="http://schemas.microsoft.com/office/drawing/2014/main" id="{F9F93DF4-D19B-46BE-B88F-8BB1DA82CA3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6336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3" r:id="rId4"/>
    <p:sldLayoutId id="2147483650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7" r:id="rId12"/>
    <p:sldLayoutId id="2147483668" r:id="rId13"/>
    <p:sldLayoutId id="2147483674" r:id="rId14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media/158016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Shiny App for Mayo Score Monitoring in Ulcerative Colitis Study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Shaoming Liu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29-Mar-2024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8005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1007-AFA2-F540-3A61-EBBC92B3D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Reader Consistency Plot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D99FE-2136-4FC6-2E94-EA5B7FFA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8" y="1035174"/>
            <a:ext cx="11155639" cy="52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F357-2198-1213-606E-8A4A6C251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Mayo Score Box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AFF0-9A03-8B5C-E1B6-78418704E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0" y="1035173"/>
            <a:ext cx="11479567" cy="52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A08D-6AC9-4A9A-7714-EF8D59FF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Waterfall Plot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7BD96-8D4E-AA0A-0902-1F8C76C7C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453"/>
            <a:ext cx="12188825" cy="26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9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7992-C368-7A41-B7E9-A3014AC9A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Daily Diary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CB98-839E-0CD5-8F73-4F81B3469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50224-5F06-BE36-93B5-CF704D68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18" y="1035173"/>
            <a:ext cx="11798788" cy="52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7992-C368-7A41-B7E9-A3014AC9A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Daily Diary Plot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7383F-DD84-4E7F-667B-1D0DE2FA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6" y="1035174"/>
            <a:ext cx="11613381" cy="50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DB0B06-AF55-034D-6582-24977D80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99A311-05AB-3130-B61E-509290773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App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01B9D-F027-E5D7-968D-B7AF5BCBE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Demo video </a:t>
            </a:r>
            <a:r>
              <a:rPr lang="en-US" dirty="0"/>
              <a:t>cannot be attached. Please review the video in email attachment.</a:t>
            </a:r>
          </a:p>
        </p:txBody>
      </p:sp>
    </p:spTree>
    <p:extLst>
      <p:ext uri="{BB962C8B-B14F-4D97-AF65-F5344CB8AC3E}">
        <p14:creationId xmlns:p14="http://schemas.microsoft.com/office/powerpoint/2010/main" val="34503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FAB0F-9438-46A4-92B1-A38EB97B9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4011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B65A4-99A0-0A4A-85BF-00CA3283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917E74-5646-F74C-8BC1-62572BDA3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33CC"/>
                </a:solidFill>
              </a:rPr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5721F-F3A8-EF4D-9218-2FA13A8F0C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05" y="1270070"/>
            <a:ext cx="11404804" cy="4844281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Ulcerative Colitis (UC) is a chronic and debilitating inflammatory bowel disease (IBD) of the digestive track</a:t>
            </a:r>
          </a:p>
          <a:p>
            <a:pPr lvl="1"/>
            <a:r>
              <a:rPr lang="en-US" sz="1799" dirty="0">
                <a:latin typeface="Arial"/>
                <a:cs typeface="Arial"/>
              </a:rPr>
              <a:t>Symptoms include bowel movement urgency and increased frequency, ulcers causing bloody stool with prolonged disease, and stomach pain</a:t>
            </a:r>
          </a:p>
          <a:p>
            <a:pPr lvl="1"/>
            <a:endParaRPr lang="en-US" sz="1799" dirty="0"/>
          </a:p>
          <a:p>
            <a:r>
              <a:rPr lang="en-US" dirty="0">
                <a:latin typeface="Arial"/>
                <a:cs typeface="Arial"/>
              </a:rPr>
              <a:t>Mayo Score is a UC severity rating scale (0-12)</a:t>
            </a:r>
          </a:p>
          <a:p>
            <a:pPr lvl="1"/>
            <a:r>
              <a:rPr lang="en-US" sz="1799" dirty="0">
                <a:latin typeface="Arial"/>
                <a:cs typeface="Arial"/>
              </a:rPr>
              <a:t>0 = normal functioning, 12 = most severe disease</a:t>
            </a:r>
          </a:p>
          <a:p>
            <a:pPr lvl="1"/>
            <a:r>
              <a:rPr lang="en-US" sz="1799" dirty="0">
                <a:latin typeface="Arial"/>
                <a:cs typeface="Arial"/>
              </a:rPr>
              <a:t>Composed of 4 sub-scores on a 0 – 3 scale </a:t>
            </a:r>
            <a:endParaRPr lang="en-US" sz="1799" dirty="0"/>
          </a:p>
          <a:p>
            <a:pPr lvl="2"/>
            <a:r>
              <a:rPr lang="en-US" dirty="0">
                <a:latin typeface="Arial"/>
                <a:cs typeface="Arial"/>
              </a:rPr>
              <a:t>Stool Frequency</a:t>
            </a:r>
          </a:p>
          <a:p>
            <a:pPr lvl="2"/>
            <a:r>
              <a:rPr lang="en-US" dirty="0">
                <a:latin typeface="Arial"/>
                <a:cs typeface="Arial"/>
              </a:rPr>
              <a:t>Rectal Bleeding</a:t>
            </a:r>
          </a:p>
          <a:p>
            <a:pPr marL="914126" lvl="2" indent="0">
              <a:buNone/>
            </a:pPr>
            <a:endParaRPr lang="en-US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Endoscopy Score</a:t>
            </a:r>
          </a:p>
          <a:p>
            <a:pPr lvl="2"/>
            <a:r>
              <a:rPr lang="en-US" dirty="0">
                <a:latin typeface="Arial"/>
                <a:cs typeface="Arial"/>
              </a:rPr>
              <a:t>Physician Global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CCEB1-80C6-4DC5-B070-7B0BCA18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45" y="2536453"/>
            <a:ext cx="4926574" cy="369493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F238600B-6D16-479D-B4B0-9920BCA92055}"/>
              </a:ext>
            </a:extLst>
          </p:cNvPr>
          <p:cNvSpPr/>
          <p:nvPr/>
        </p:nvSpPr>
        <p:spPr>
          <a:xfrm>
            <a:off x="2655880" y="4172242"/>
            <a:ext cx="179247" cy="5556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DA3EEF3-6307-4687-97D3-A00C92AE7BCC}"/>
              </a:ext>
            </a:extLst>
          </p:cNvPr>
          <p:cNvSpPr/>
          <p:nvPr/>
        </p:nvSpPr>
        <p:spPr>
          <a:xfrm>
            <a:off x="3838913" y="5005742"/>
            <a:ext cx="179247" cy="5556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E5958-0D44-48B8-A6C9-9E01962A036A}"/>
              </a:ext>
            </a:extLst>
          </p:cNvPr>
          <p:cNvSpPr/>
          <p:nvPr/>
        </p:nvSpPr>
        <p:spPr>
          <a:xfrm>
            <a:off x="2885385" y="4126869"/>
            <a:ext cx="1748997" cy="662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  <a:cs typeface="Calibri"/>
              </a:rPr>
              <a:t>Reported by Patient on Daily Basis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2B2D7E-7DD0-4B86-97D5-E91FB7A22A12}"/>
              </a:ext>
            </a:extLst>
          </p:cNvPr>
          <p:cNvSpPr/>
          <p:nvPr/>
        </p:nvSpPr>
        <p:spPr>
          <a:xfrm>
            <a:off x="4076714" y="4945401"/>
            <a:ext cx="1748997" cy="662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  <a:cs typeface="Calibri"/>
              </a:rPr>
              <a:t>Assessed at Baseline and Primary Endpoint</a:t>
            </a:r>
          </a:p>
        </p:txBody>
      </p:sp>
    </p:spTree>
    <p:extLst>
      <p:ext uri="{BB962C8B-B14F-4D97-AF65-F5344CB8AC3E}">
        <p14:creationId xmlns:p14="http://schemas.microsoft.com/office/powerpoint/2010/main" val="38781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7BD67-FEAA-47DF-98BE-D62DAE08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651443-4CD3-4333-B871-E6A79F6D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Mayo 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81BB6-3E10-47B0-BA10-60582708A3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05" y="1035795"/>
            <a:ext cx="11404804" cy="5078555"/>
          </a:xfrm>
        </p:spPr>
        <p:txBody>
          <a:bodyPr vert="horz" lIns="91416" tIns="45708" rIns="91416" bIns="45708" rtlCol="0" anchor="t"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6B544D-DF66-4F69-9AB9-FBD44FADA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73900"/>
              </p:ext>
            </p:extLst>
          </p:nvPr>
        </p:nvGraphicFramePr>
        <p:xfrm>
          <a:off x="1277652" y="1626753"/>
          <a:ext cx="9487509" cy="2965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8654">
                  <a:extLst>
                    <a:ext uri="{9D8B030D-6E8A-4147-A177-3AD203B41FA5}">
                      <a16:colId xmlns:a16="http://schemas.microsoft.com/office/drawing/2014/main" val="137689679"/>
                    </a:ext>
                  </a:extLst>
                </a:gridCol>
                <a:gridCol w="3212984">
                  <a:extLst>
                    <a:ext uri="{9D8B030D-6E8A-4147-A177-3AD203B41FA5}">
                      <a16:colId xmlns:a16="http://schemas.microsoft.com/office/drawing/2014/main" val="1451997660"/>
                    </a:ext>
                  </a:extLst>
                </a:gridCol>
                <a:gridCol w="3145871">
                  <a:extLst>
                    <a:ext uri="{9D8B030D-6E8A-4147-A177-3AD203B41FA5}">
                      <a16:colId xmlns:a16="http://schemas.microsoft.com/office/drawing/2014/main" val="2630008267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 Mayo Score</a:t>
                      </a:r>
                    </a:p>
                  </a:txBody>
                  <a:tcPr marL="91416" marR="91416" marT="45708" marB="45708" anchor="ctr">
                    <a:solidFill>
                      <a:srgbClr val="00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Modified Mayo Score (</a:t>
                      </a:r>
                      <a:r>
                        <a:rPr lang="en-US" sz="1600" b="1" dirty="0" err="1"/>
                        <a:t>mMS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91416" marR="91416" marT="45708" marB="45708" anchor="ctr">
                    <a:solidFill>
                      <a:srgbClr val="00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Partial Mayo Score</a:t>
                      </a:r>
                    </a:p>
                  </a:txBody>
                  <a:tcPr marL="91416" marR="91416" marT="45708" marB="45708" anchor="ctr">
                    <a:solidFill>
                      <a:srgbClr val="00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68135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Stool Frequency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Stool Frequency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Stool Frequency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0435898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Rectal Bleeding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Rectal Bleeding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Rectal Bleeding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960875242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Endoscopy Score (Modified)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/>
                        </a:rPr>
                        <a:t>Endoscopy Score (Modified)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+mn-lt"/>
                        <a:cs typeface="Arial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2159177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PGA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PGA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54055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7BD67-FEAA-47DF-98BE-D62DAE08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651443-4CD3-4333-B871-E6A79F6D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of Interest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81BB6-3E10-47B0-BA10-60582708A3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05" y="1035795"/>
            <a:ext cx="11404804" cy="5078555"/>
          </a:xfrm>
        </p:spPr>
        <p:txBody>
          <a:bodyPr vert="horz" lIns="91416" tIns="45708" rIns="91416" bIns="45708" rtlCol="0" anchor="t">
            <a:normAutofit fontScale="92500" lnSpcReduction="10000"/>
          </a:bodyPr>
          <a:lstStyle/>
          <a:p>
            <a:r>
              <a:rPr lang="en-US" b="1" dirty="0">
                <a:latin typeface="Arial"/>
                <a:cs typeface="Arial"/>
              </a:rPr>
              <a:t>Stool Frequency sub-score is converted from raw daily bowel movement data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900" dirty="0">
                <a:latin typeface="Arial"/>
                <a:cs typeface="Arial"/>
              </a:rPr>
              <a:t>No standardized method to determine how raw data is used to compute defined sub-score values</a:t>
            </a:r>
          </a:p>
          <a:p>
            <a:pPr lvl="2"/>
            <a:r>
              <a:rPr lang="en-US" sz="1700" dirty="0">
                <a:latin typeface="Arial"/>
                <a:cs typeface="Arial"/>
              </a:rPr>
              <a:t>How many days of raw daily stools to use?</a:t>
            </a:r>
          </a:p>
          <a:p>
            <a:pPr lvl="2"/>
            <a:r>
              <a:rPr lang="en-US" sz="1700" dirty="0">
                <a:latin typeface="Arial"/>
                <a:cs typeface="Arial"/>
              </a:rPr>
              <a:t>How to convert daily frequency to sub-score?</a:t>
            </a:r>
          </a:p>
          <a:p>
            <a:pPr lvl="2"/>
            <a:r>
              <a:rPr lang="en-US" sz="1700" dirty="0">
                <a:latin typeface="Arial"/>
                <a:cs typeface="Arial"/>
              </a:rPr>
              <a:t>Impact of endoscopy procedure on stool frequency and rectal bleeding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6B544D-DF66-4F69-9AB9-FBD44FADA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8034"/>
              </p:ext>
            </p:extLst>
          </p:nvPr>
        </p:nvGraphicFramePr>
        <p:xfrm>
          <a:off x="2031471" y="1492529"/>
          <a:ext cx="8125883" cy="2966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704">
                  <a:extLst>
                    <a:ext uri="{9D8B030D-6E8A-4147-A177-3AD203B41FA5}">
                      <a16:colId xmlns:a16="http://schemas.microsoft.com/office/drawing/2014/main" val="137689679"/>
                    </a:ext>
                  </a:extLst>
                </a:gridCol>
                <a:gridCol w="2085709">
                  <a:extLst>
                    <a:ext uri="{9D8B030D-6E8A-4147-A177-3AD203B41FA5}">
                      <a16:colId xmlns:a16="http://schemas.microsoft.com/office/drawing/2014/main" val="1451997660"/>
                    </a:ext>
                  </a:extLst>
                </a:gridCol>
                <a:gridCol w="3740470">
                  <a:extLst>
                    <a:ext uri="{9D8B030D-6E8A-4147-A177-3AD203B41FA5}">
                      <a16:colId xmlns:a16="http://schemas.microsoft.com/office/drawing/2014/main" val="2630008267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Number of Bowel Movements more than Patient Defined Normal</a:t>
                      </a:r>
                    </a:p>
                  </a:txBody>
                  <a:tcPr marL="91416" marR="91416" marT="45708" marB="45708" anchor="ctr">
                    <a:solidFill>
                      <a:srgbClr val="00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Converted Stool Frequency Sub-Score</a:t>
                      </a:r>
                    </a:p>
                  </a:txBody>
                  <a:tcPr marL="91416" marR="91416" marT="45708" marB="45708" anchor="ctr">
                    <a:solidFill>
                      <a:srgbClr val="00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Sub-Score Definition</a:t>
                      </a:r>
                    </a:p>
                  </a:txBody>
                  <a:tcPr marL="91416" marR="91416" marT="45708" marB="45708" anchor="ctr">
                    <a:solidFill>
                      <a:srgbClr val="00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68135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NUMBER OF STOOLS FOR THE PATIENT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0435898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1 - 2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STOOLS MORE THAN NORMAL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960875242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3 - 4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3-4 STOOLS MORE THAN NORMAL</a:t>
                      </a:r>
                      <a:endParaRPr lang="en-US" sz="1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2159177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≥ 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OR MORE STOOLS MORE THAN NORMAL</a:t>
                      </a:r>
                      <a:endParaRPr lang="en-US" sz="1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54055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FF7D-BA8B-9F14-B947-FA38B5084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FDA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9F5E-EDAA-B2F1-FCA9-13D79E168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For calculation of the </a:t>
            </a:r>
            <a:r>
              <a:rPr lang="en-US" b="1" dirty="0" err="1"/>
              <a:t>mMS</a:t>
            </a:r>
            <a:r>
              <a:rPr lang="en-US" b="1" dirty="0"/>
              <a:t> stool frequency and rectal bleeding sub-scores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93200-DD8C-9722-69CA-57CEB85A3A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For calculation of the </a:t>
            </a:r>
            <a:r>
              <a:rPr lang="en-US" dirty="0" err="1"/>
              <a:t>mMS</a:t>
            </a:r>
            <a:r>
              <a:rPr lang="en-US" dirty="0"/>
              <a:t> stool frequency and rectal bleeding sub-scores (at baseline and prespecified timepoints for efficacy assessment), the following considerations apply: </a:t>
            </a:r>
          </a:p>
          <a:p>
            <a:r>
              <a:rPr lang="en-US" dirty="0"/>
              <a:t>To calculate the stool frequency sub-score and the rectal bleeding sub-score, we recommend defining a 7-day period during which daily sub-scores are collected before the specified study visit when the </a:t>
            </a:r>
            <a:r>
              <a:rPr lang="en-US" dirty="0" err="1"/>
              <a:t>mMS</a:t>
            </a:r>
            <a:r>
              <a:rPr lang="en-US" dirty="0"/>
              <a:t> (or partial MS) is calculated. </a:t>
            </a:r>
          </a:p>
          <a:p>
            <a:r>
              <a:rPr lang="en-US" dirty="0"/>
              <a:t>The sub-scores should be calculated by averaging the daily sub-scores from within this 7-day period, excluding the day of bowel preparation and day of endoscopy (for visits that include an endoscopy). </a:t>
            </a:r>
          </a:p>
          <a:p>
            <a:r>
              <a:rPr lang="en-US" dirty="0"/>
              <a:t>A minimum of 3 consecutive days of completed diary entries or 4 nonconsecutive days are necessary (otherwise the score should be considered missing and the subject’s result imputed as </a:t>
            </a:r>
            <a:r>
              <a:rPr lang="en-US" dirty="0" err="1"/>
              <a:t>nonresponder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5190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CFCE3-2C4D-4834-A2BD-94607FBF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C9953C-EF2D-427F-9624-079404DF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99"/>
              <a:t>Methods – Calculating Stool Frequency Sub-Score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E0F10-99C0-4259-A306-95A2D2C10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221" y="1775965"/>
            <a:ext cx="5695161" cy="4409283"/>
          </a:xfrm>
        </p:spPr>
        <p:txBody>
          <a:bodyPr>
            <a:normAutofit/>
          </a:bodyPr>
          <a:lstStyle/>
          <a:p>
            <a:r>
              <a:rPr lang="en-US" sz="1799" b="1" dirty="0"/>
              <a:t>Algorithm:</a:t>
            </a:r>
          </a:p>
          <a:p>
            <a:r>
              <a:rPr lang="en-US" sz="1799" dirty="0"/>
              <a:t>Average daily stool frequencies over </a:t>
            </a:r>
            <a:r>
              <a:rPr lang="en-US" sz="1799" u="sng" dirty="0"/>
              <a:t>3 valid days </a:t>
            </a:r>
            <a:r>
              <a:rPr lang="en-US" sz="1799" dirty="0"/>
              <a:t>and round to nearest integer</a:t>
            </a:r>
          </a:p>
          <a:p>
            <a:r>
              <a:rPr lang="en-US" sz="1799" dirty="0"/>
              <a:t>Calculate the difference between normal stool frequency and the average daily stool frequency</a:t>
            </a:r>
          </a:p>
          <a:p>
            <a:r>
              <a:rPr lang="en-US" sz="1799" dirty="0"/>
              <a:t>Convert the raw value to stool frequency sub-score</a:t>
            </a:r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B914346-A0A1-444D-9F2F-8CB3A46ADC55}"/>
              </a:ext>
            </a:extLst>
          </p:cNvPr>
          <p:cNvSpPr txBox="1">
            <a:spLocks/>
          </p:cNvSpPr>
          <p:nvPr/>
        </p:nvSpPr>
        <p:spPr>
          <a:xfrm>
            <a:off x="6174445" y="1775964"/>
            <a:ext cx="5624342" cy="4409284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99" b="1" dirty="0">
                <a:latin typeface="Arial"/>
                <a:cs typeface="Arial"/>
              </a:rPr>
              <a:t>Windowing:</a:t>
            </a:r>
          </a:p>
          <a:p>
            <a:r>
              <a:rPr lang="en-US" sz="1799" dirty="0">
                <a:latin typeface="Arial"/>
                <a:cs typeface="Arial"/>
              </a:rPr>
              <a:t>Use the last 3 scores within 7 days prior to the study visit excluding bowel preparation days, the day of endoscopy and the day after endoscopy</a:t>
            </a:r>
          </a:p>
          <a:p>
            <a:endParaRPr lang="en-US" sz="1799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799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799" b="1" dirty="0">
              <a:latin typeface="Arial"/>
              <a:cs typeface="Arial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E44F2-9888-4EF8-ADC5-E00DFB2B5C64}"/>
              </a:ext>
            </a:extLst>
          </p:cNvPr>
          <p:cNvSpPr txBox="1">
            <a:spLocks/>
          </p:cNvSpPr>
          <p:nvPr/>
        </p:nvSpPr>
        <p:spPr>
          <a:xfrm>
            <a:off x="310223" y="1200338"/>
            <a:ext cx="5704159" cy="412461"/>
          </a:xfrm>
          <a:prstGeom prst="rect">
            <a:avLst/>
          </a:prstGeom>
          <a:solidFill>
            <a:srgbClr val="3333CC"/>
          </a:solidFill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999" b="1" dirty="0">
                <a:solidFill>
                  <a:schemeClr val="bg2"/>
                </a:solidFill>
              </a:rPr>
              <a:t>Averaging Algorithm</a:t>
            </a:r>
            <a:endParaRPr lang="en-US" sz="1999" dirty="0">
              <a:solidFill>
                <a:schemeClr val="bg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34BBA1F-9DE1-4FB9-BE7A-5C03D6D141D7}"/>
              </a:ext>
            </a:extLst>
          </p:cNvPr>
          <p:cNvSpPr txBox="1">
            <a:spLocks/>
          </p:cNvSpPr>
          <p:nvPr/>
        </p:nvSpPr>
        <p:spPr>
          <a:xfrm>
            <a:off x="6103628" y="1198958"/>
            <a:ext cx="5704160" cy="412461"/>
          </a:xfrm>
          <a:prstGeom prst="rect">
            <a:avLst/>
          </a:prstGeom>
          <a:solidFill>
            <a:srgbClr val="3333CC"/>
          </a:solidFill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999" b="1" dirty="0">
                <a:solidFill>
                  <a:schemeClr val="bg2"/>
                </a:solidFill>
              </a:rPr>
              <a:t>Windowing</a:t>
            </a:r>
            <a:endParaRPr lang="en-US" sz="1999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3CC6D3-CE10-402E-AF09-41A0F7CB3995}"/>
              </a:ext>
            </a:extLst>
          </p:cNvPr>
          <p:cNvCxnSpPr>
            <a:cxnSpLocks/>
          </p:cNvCxnSpPr>
          <p:nvPr/>
        </p:nvCxnSpPr>
        <p:spPr>
          <a:xfrm>
            <a:off x="6052538" y="1719307"/>
            <a:ext cx="0" cy="408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9A0FBE0-4335-4776-F318-D710E1CAA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3572"/>
              </p:ext>
            </p:extLst>
          </p:nvPr>
        </p:nvGraphicFramePr>
        <p:xfrm>
          <a:off x="6513527" y="2923250"/>
          <a:ext cx="5201945" cy="63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945">
                  <a:extLst>
                    <a:ext uri="{9D8B030D-6E8A-4147-A177-3AD203B41FA5}">
                      <a16:colId xmlns:a16="http://schemas.microsoft.com/office/drawing/2014/main" val="1670455396"/>
                    </a:ext>
                  </a:extLst>
                </a:gridCol>
              </a:tblGrid>
              <a:tr h="63991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36854"/>
                  </a:ext>
                </a:extLst>
              </a:tr>
            </a:tbl>
          </a:graphicData>
        </a:graphic>
      </p:graphicFrame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FEDAD3-9AE8-187D-0823-E0AB473A9EFF}"/>
              </a:ext>
            </a:extLst>
          </p:cNvPr>
          <p:cNvSpPr txBox="1">
            <a:spLocks/>
          </p:cNvSpPr>
          <p:nvPr/>
        </p:nvSpPr>
        <p:spPr bwMode="gray">
          <a:xfrm>
            <a:off x="6471869" y="2912703"/>
            <a:ext cx="5285260" cy="7197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11480" tIns="274320" rIns="274320" bIns="18288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algn="l">
              <a:spcBef>
                <a:spcPts val="300"/>
              </a:spcBef>
            </a:pPr>
            <a:r>
              <a:rPr lang="en-US" sz="1400" b="0" dirty="0">
                <a:solidFill>
                  <a:schemeClr val="tx1"/>
                </a:solidFill>
              </a:rPr>
              <a:t>Invalid Days ∈ [Date of bowel prep,  Endoscopy Procedure date +1]</a:t>
            </a:r>
          </a:p>
        </p:txBody>
      </p:sp>
    </p:spTree>
    <p:extLst>
      <p:ext uri="{BB962C8B-B14F-4D97-AF65-F5344CB8AC3E}">
        <p14:creationId xmlns:p14="http://schemas.microsoft.com/office/powerpoint/2010/main" val="2069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85810-71E7-BDF9-A96B-7FCE18A4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3D16F7-4DC0-C4CA-4228-5361BA1D1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Needs for 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644E-5286-9DA7-A186-36980E8AB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139" y="1575282"/>
            <a:ext cx="11404804" cy="45390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9" dirty="0">
                <a:latin typeface="Calibri" panose="020F0502020204030204" pitchFamily="34" charset="0"/>
              </a:rPr>
              <a:t>UC study targeting on population with certain UC severity involves inclusion criteria pertaining to disease characteristics, such as inclusion of p</a:t>
            </a:r>
            <a:r>
              <a:rPr lang="en-US" altLang="zh-CN" sz="1799" dirty="0">
                <a:latin typeface="Calibri" panose="020F0502020204030204" pitchFamily="34" charset="0"/>
              </a:rPr>
              <a:t>articipants with a 5 to 9 score on the mMS</a:t>
            </a:r>
            <a:r>
              <a:rPr lang="en-US" sz="1799" dirty="0">
                <a:latin typeface="Calibri" panose="020F0502020204030204" pitchFamily="34" charset="0"/>
              </a:rPr>
              <a:t> (modified Mayo Score) including an endoscopy sub-score of at least 2, which requires study team to calculate mayo score at screening and/or baseline.</a:t>
            </a:r>
          </a:p>
          <a:p>
            <a:pPr marL="457063" lvl="1" indent="0">
              <a:buNone/>
            </a:pPr>
            <a:r>
              <a:rPr lang="en-US" sz="1999" dirty="0">
                <a:hlinkClick r:id="rId3"/>
              </a:rPr>
              <a:t>Ulcerative Colitis: Developing Drugs for Treatment (fda.gov)</a:t>
            </a:r>
            <a:endParaRPr lang="en-US" sz="1999" dirty="0"/>
          </a:p>
          <a:p>
            <a:pPr marL="457063" lvl="1" indent="0">
              <a:buNone/>
            </a:pPr>
            <a:endParaRPr lang="en-US" sz="2199" dirty="0">
              <a:latin typeface="Calibri" panose="020F0502020204030204" pitchFamily="34" charset="0"/>
            </a:endParaRPr>
          </a:p>
          <a:p>
            <a:endParaRPr lang="en-US" sz="1799" dirty="0">
              <a:latin typeface="Calibri" panose="020F0502020204030204" pitchFamily="34" charset="0"/>
            </a:endParaRPr>
          </a:p>
          <a:p>
            <a:endParaRPr lang="en-US" sz="1799" dirty="0">
              <a:latin typeface="Calibri" panose="020F0502020204030204" pitchFamily="34" charset="0"/>
            </a:endParaRPr>
          </a:p>
          <a:p>
            <a:endParaRPr lang="en-US" sz="1799" dirty="0">
              <a:latin typeface="Calibri" panose="020F0502020204030204" pitchFamily="34" charset="0"/>
            </a:endParaRPr>
          </a:p>
          <a:p>
            <a:endParaRPr lang="en-US" sz="1799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99" dirty="0">
                <a:latin typeface="Calibri" panose="020F0502020204030204" pitchFamily="34" charset="0"/>
              </a:rPr>
              <a:t>Two central readers for endoscopy readings</a:t>
            </a:r>
            <a:endParaRPr lang="en-US" sz="1800" dirty="0"/>
          </a:p>
          <a:p>
            <a:endParaRPr lang="en-US" sz="1799" dirty="0">
              <a:latin typeface="Calibri" panose="020F0502020204030204" pitchFamily="34" charset="0"/>
            </a:endParaRPr>
          </a:p>
          <a:p>
            <a:endParaRPr lang="en-US" sz="1799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E1DAE-8F00-3FEA-CBD1-651004BA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72" y="2761506"/>
            <a:ext cx="6019072" cy="26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32513-A68A-44D9-B5DA-D67741AD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A85DC2-7F1C-4B9C-B16F-6BACA09AC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Valid Days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57729-FBAF-4A26-BD7F-F7EA8A9B23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05" y="1064612"/>
            <a:ext cx="11404804" cy="5005671"/>
          </a:xfrm>
        </p:spPr>
        <p:txBody>
          <a:bodyPr vert="horz" lIns="91416" tIns="45708" rIns="91416" bIns="45708" rtlCol="0" anchor="t">
            <a:normAutofit/>
          </a:bodyPr>
          <a:lstStyle/>
          <a:p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Anchoring at Study Visit</a:t>
            </a:r>
          </a:p>
          <a:p>
            <a:pPr marL="515937" lvl="2" indent="0">
              <a:buNone/>
            </a:pPr>
            <a:endParaRPr lang="en-US" sz="1799" dirty="0">
              <a:latin typeface="Arial"/>
              <a:cs typeface="Arial"/>
            </a:endParaRPr>
          </a:p>
          <a:p>
            <a:pPr lvl="1"/>
            <a:endParaRPr lang="en-US" sz="1999" dirty="0"/>
          </a:p>
          <a:p>
            <a:pPr lvl="1"/>
            <a:endParaRPr lang="en-US" sz="1999" dirty="0"/>
          </a:p>
          <a:p>
            <a:pPr lvl="1"/>
            <a:endParaRPr lang="en-US" sz="1999" dirty="0"/>
          </a:p>
          <a:p>
            <a:pPr lvl="1"/>
            <a:r>
              <a:rPr lang="en-US" sz="2000" dirty="0">
                <a:latin typeface="Arial"/>
                <a:cs typeface="Arial"/>
              </a:rPr>
              <a:t>But this can get complicated...</a:t>
            </a:r>
            <a:endParaRPr lang="en-US" sz="2800" dirty="0"/>
          </a:p>
          <a:p>
            <a:pPr lvl="1"/>
            <a:endParaRPr lang="en-US" sz="1999" dirty="0"/>
          </a:p>
          <a:p>
            <a:pPr lvl="1"/>
            <a:endParaRPr lang="en-US" sz="1999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477B7E-5E4E-4A6F-8DFC-73F7C70C42F2}"/>
              </a:ext>
            </a:extLst>
          </p:cNvPr>
          <p:cNvSpPr/>
          <p:nvPr/>
        </p:nvSpPr>
        <p:spPr>
          <a:xfrm>
            <a:off x="9450989" y="4837446"/>
            <a:ext cx="1247450" cy="914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Calibri"/>
              </a:rPr>
              <a:t>Study Visit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66EDA44A-28BD-4CF7-920A-D841EFAE7C49}"/>
              </a:ext>
            </a:extLst>
          </p:cNvPr>
          <p:cNvSpPr/>
          <p:nvPr/>
        </p:nvSpPr>
        <p:spPr>
          <a:xfrm flipH="1">
            <a:off x="5099976" y="2208050"/>
            <a:ext cx="1114135" cy="666576"/>
          </a:xfrm>
          <a:prstGeom prst="homePlate">
            <a:avLst/>
          </a:prstGeom>
          <a:solidFill>
            <a:srgbClr val="D9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Analysis Day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66C65A6-1B7F-41E1-92D2-98E3BFC0DF44}"/>
              </a:ext>
            </a:extLst>
          </p:cNvPr>
          <p:cNvSpPr/>
          <p:nvPr/>
        </p:nvSpPr>
        <p:spPr>
          <a:xfrm flipH="1">
            <a:off x="2657907" y="4976093"/>
            <a:ext cx="695144" cy="695144"/>
          </a:xfrm>
          <a:prstGeom prst="chevron">
            <a:avLst/>
          </a:prstGeom>
          <a:solidFill>
            <a:srgbClr val="D9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D7AC2EE5-7EF8-4ED6-BD1F-30AEE3C3B5CD}"/>
              </a:ext>
            </a:extLst>
          </p:cNvPr>
          <p:cNvSpPr/>
          <p:nvPr/>
        </p:nvSpPr>
        <p:spPr>
          <a:xfrm flipH="1">
            <a:off x="2113573" y="4977423"/>
            <a:ext cx="695144" cy="695144"/>
          </a:xfrm>
          <a:prstGeom prst="chevron">
            <a:avLst/>
          </a:prstGeom>
          <a:solidFill>
            <a:srgbClr val="D9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F0F00-5B0B-4083-9E30-AB2616B9B139}"/>
              </a:ext>
            </a:extLst>
          </p:cNvPr>
          <p:cNvSpPr/>
          <p:nvPr/>
        </p:nvSpPr>
        <p:spPr>
          <a:xfrm>
            <a:off x="6491037" y="4871108"/>
            <a:ext cx="1618828" cy="914162"/>
          </a:xfrm>
          <a:prstGeom prst="ellipse">
            <a:avLst/>
          </a:prstGeom>
          <a:solidFill>
            <a:srgbClr val="F4D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Post Procedure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Day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3A43A8-7C64-4B34-8775-300F2E2FC546}"/>
              </a:ext>
            </a:extLst>
          </p:cNvPr>
          <p:cNvSpPr/>
          <p:nvPr/>
        </p:nvSpPr>
        <p:spPr>
          <a:xfrm>
            <a:off x="5096320" y="4809100"/>
            <a:ext cx="1247450" cy="914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Calibri"/>
              </a:rPr>
              <a:t>Endoscopy Visit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5DC99D-AF76-44C8-B7CC-F7DB7C67356A}"/>
              </a:ext>
            </a:extLst>
          </p:cNvPr>
          <p:cNvSpPr/>
          <p:nvPr/>
        </p:nvSpPr>
        <p:spPr>
          <a:xfrm>
            <a:off x="3303648" y="4835675"/>
            <a:ext cx="1618828" cy="914162"/>
          </a:xfrm>
          <a:prstGeom prst="ellipse">
            <a:avLst/>
          </a:prstGeom>
          <a:solidFill>
            <a:srgbClr val="F4D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Bowel Prep Day(s)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11055-DEA2-48D5-AEDC-0F6919AADBFF}"/>
              </a:ext>
            </a:extLst>
          </p:cNvPr>
          <p:cNvSpPr/>
          <p:nvPr/>
        </p:nvSpPr>
        <p:spPr>
          <a:xfrm>
            <a:off x="6389611" y="2057682"/>
            <a:ext cx="1247450" cy="914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Calibri"/>
              </a:rPr>
              <a:t>Study Visit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7FED5285-1F9C-4CC9-A04D-984E3D9BE648}"/>
              </a:ext>
            </a:extLst>
          </p:cNvPr>
          <p:cNvSpPr/>
          <p:nvPr/>
        </p:nvSpPr>
        <p:spPr>
          <a:xfrm flipH="1">
            <a:off x="8173757" y="4960370"/>
            <a:ext cx="1114135" cy="666576"/>
          </a:xfrm>
          <a:prstGeom prst="homePlate">
            <a:avLst/>
          </a:prstGeom>
          <a:solidFill>
            <a:srgbClr val="D9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Analysis Day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0CB2258C-4CBB-474B-BCDA-6D4AAC0FFE22}"/>
              </a:ext>
            </a:extLst>
          </p:cNvPr>
          <p:cNvSpPr/>
          <p:nvPr/>
        </p:nvSpPr>
        <p:spPr>
          <a:xfrm flipH="1">
            <a:off x="4571268" y="2197197"/>
            <a:ext cx="695144" cy="695144"/>
          </a:xfrm>
          <a:prstGeom prst="chevron">
            <a:avLst/>
          </a:prstGeom>
          <a:solidFill>
            <a:srgbClr val="D9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CC094C9C-A285-4A70-A442-ACC44666EFA0}"/>
              </a:ext>
            </a:extLst>
          </p:cNvPr>
          <p:cNvSpPr/>
          <p:nvPr/>
        </p:nvSpPr>
        <p:spPr>
          <a:xfrm flipH="1">
            <a:off x="4026935" y="2198527"/>
            <a:ext cx="695144" cy="695144"/>
          </a:xfrm>
          <a:prstGeom prst="chevron">
            <a:avLst/>
          </a:prstGeom>
          <a:solidFill>
            <a:srgbClr val="D95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852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A8D9-73A0-523C-278F-22A5FE7AF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Swimmer Plot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E0E1F-6275-E7FC-849C-398F50B1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981"/>
            <a:ext cx="12193630" cy="30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82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D_16x9.potx" id="{ED40EAD0-6596-44E3-AD0C-63F4EDEEBBAA}" vid="{3516BCC1-4559-4E96-8F59-81C005F3004F}"/>
    </a:ext>
  </a:extLst>
</a:theme>
</file>

<file path=ppt/theme/theme2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76BD1DEBD334B94281454F3BFC893" ma:contentTypeVersion="24" ma:contentTypeDescription="Create a new document." ma:contentTypeScope="" ma:versionID="3106edc07530f26b6a8b136fe29ff675">
  <xsd:schema xmlns:xsd="http://www.w3.org/2001/XMLSchema" xmlns:xs="http://www.w3.org/2001/XMLSchema" xmlns:p="http://schemas.microsoft.com/office/2006/metadata/properties" xmlns:ns2="5116978f-cdab-4aed-9f53-dac361258431" xmlns:ns3="4189ffc8-b316-4937-acc2-48b7eef3e929" targetNamespace="http://schemas.microsoft.com/office/2006/metadata/properties" ma:root="true" ma:fieldsID="3dbe2b1476cc131ddac2d974ca93c4a0" ns2:_="" ns3:_="">
    <xsd:import namespace="5116978f-cdab-4aed-9f53-dac361258431"/>
    <xsd:import namespace="4189ffc8-b316-4937-acc2-48b7eef3e92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Type" minOccurs="0"/>
                <xsd:element ref="ns3:Sub_x002d_DocumentType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Status" minOccurs="0"/>
                <xsd:element ref="ns3:MediaServiceObjectDetectorVersions" minOccurs="0"/>
                <xsd:element ref="ns3:Presenter_x0028_s_x0029_" minOccurs="0"/>
                <xsd:element ref="ns3:Video" minOccurs="0"/>
                <xsd:element ref="ns3:Presentation" minOccurs="0"/>
                <xsd:element ref="ns3:Dat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6978f-cdab-4aed-9f53-dac361258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d3fa9b3-6e82-456a-87e1-f8b9775d1f1f}" ma:internalName="TaxCatchAll" ma:showField="CatchAllData" ma:web="5116978f-cdab-4aed-9f53-dac3612584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9ffc8-b316-4937-acc2-48b7eef3e929" elementFormDefault="qualified">
    <xsd:import namespace="http://schemas.microsoft.com/office/2006/documentManagement/types"/>
    <xsd:import namespace="http://schemas.microsoft.com/office/infopath/2007/PartnerControls"/>
    <xsd:element name="DocumentType" ma:index="10" nillable="true" ma:displayName="Document Type" ma:description="General SPA Central Services  - Accelerator Documents" ma:format="Dropdown" ma:internalName="DocumentType">
      <xsd:simpleType>
        <xsd:restriction base="dms:Text">
          <xsd:maxLength value="255"/>
        </xsd:restriction>
      </xsd:simpleType>
    </xsd:element>
    <xsd:element name="Sub_x002d_DocumentType" ma:index="11" nillable="true" ma:displayName="Sub-Document Type" ma:format="Dropdown" ma:internalName="Sub_x002d_DocumentType">
      <xsd:simpleType>
        <xsd:restriction base="dms:Text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9dd247-5f48-452a-8dc4-ff9a39258e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tatus" ma:index="24" nillable="true" ma:displayName="Status" ma:description="Mark Archive if document is no longer to be used. " ma:format="Dropdown" ma:internalName="Status">
      <xsd:simpleType>
        <xsd:restriction base="dms:Text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resenter_x0028_s_x0029_" ma:index="26" nillable="true" ma:displayName="Presenter(s)" ma:format="Dropdown" ma:internalName="Presenter_x0028_s_x0029_">
      <xsd:simpleType>
        <xsd:restriction base="dms:Text">
          <xsd:maxLength value="255"/>
        </xsd:restriction>
      </xsd:simpleType>
    </xsd:element>
    <xsd:element name="Video" ma:index="27" nillable="true" ma:displayName="Video" ma:format="Hyperlink" ma:internalName="Video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resentation" ma:index="28" nillable="true" ma:displayName="Presentation" ma:format="Hyperlink" ma:internalName="Present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ate" ma:index="29" nillable="true" ma:displayName="Date" ma:format="DateOnly" ma:internalName="Date">
      <xsd:simpleType>
        <xsd:restriction base="dms:DateTime"/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16978f-cdab-4aed-9f53-dac361258431" xsi:nil="true"/>
    <Sub_x002d_DocumentType xmlns="4189ffc8-b316-4937-acc2-48b7eef3e929">Non-Controlled process documents</Sub_x002d_DocumentType>
    <lcf76f155ced4ddcb4097134ff3c332f xmlns="4189ffc8-b316-4937-acc2-48b7eef3e929">
      <Terms xmlns="http://schemas.microsoft.com/office/infopath/2007/PartnerControls"/>
    </lcf76f155ced4ddcb4097134ff3c332f>
    <DocumentType xmlns="4189ffc8-b316-4937-acc2-48b7eef3e929">SDSA Templates</DocumentType>
    <Status xmlns="4189ffc8-b316-4937-acc2-48b7eef3e929" xsi:nil="true"/>
    <Presenter_x0028_s_x0029_ xmlns="4189ffc8-b316-4937-acc2-48b7eef3e929" xsi:nil="true"/>
    <Presentation xmlns="4189ffc8-b316-4937-acc2-48b7eef3e929">
      <Url xsi:nil="true"/>
      <Description xsi:nil="true"/>
    </Presentation>
    <Date xmlns="4189ffc8-b316-4937-acc2-48b7eef3e929" xsi:nil="true"/>
    <Video xmlns="4189ffc8-b316-4937-acc2-48b7eef3e929">
      <Url xsi:nil="true"/>
      <Description xsi:nil="true"/>
    </Video>
  </documentManagement>
</p:properties>
</file>

<file path=customXml/itemProps1.xml><?xml version="1.0" encoding="utf-8"?>
<ds:datastoreItem xmlns:ds="http://schemas.openxmlformats.org/officeDocument/2006/customXml" ds:itemID="{6896B6A0-6A20-4B75-834D-8E805853B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35EBA4-D472-4BBC-8E7D-B8C2A7105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6978f-cdab-4aed-9f53-dac361258431"/>
    <ds:schemaRef ds:uri="4189ffc8-b316-4937-acc2-48b7eef3e9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5D0FD9-9F6B-4ADF-8ECA-DC5972591F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116978f-cdab-4aed-9f53-dac361258431"/>
    <ds:schemaRef ds:uri="4189ffc8-b316-4937-acc2-48b7eef3e9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External GPD_16x9</Template>
  <TotalTime>2064</TotalTime>
  <Words>3861</Words>
  <Application>Microsoft Office PowerPoint</Application>
  <PresentationFormat>Custom</PresentationFormat>
  <Paragraphs>183</Paragraphs>
  <Slides>16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Google Sans</vt:lpstr>
      <vt:lpstr>Microsoft YaHei</vt:lpstr>
      <vt:lpstr>Arial</vt:lpstr>
      <vt:lpstr>Arial</vt:lpstr>
      <vt:lpstr>Arial Narrow</vt:lpstr>
      <vt:lpstr>Calibri</vt:lpstr>
      <vt:lpstr>Office Theme</vt:lpstr>
      <vt:lpstr>A Shiny App for Mayo Score Monitoring in Ulcerative Colitis Study  </vt:lpstr>
      <vt:lpstr>Background</vt:lpstr>
      <vt:lpstr>Mayo Scores</vt:lpstr>
      <vt:lpstr>Problems of Interest</vt:lpstr>
      <vt:lpstr>FDA Guidance</vt:lpstr>
      <vt:lpstr>Methods – Calculating Stool Frequency Sub-Score </vt:lpstr>
      <vt:lpstr>Needs for Monitoring</vt:lpstr>
      <vt:lpstr>Valid Days</vt:lpstr>
      <vt:lpstr>Swimmer Plot</vt:lpstr>
      <vt:lpstr>Reader Consistency Plot</vt:lpstr>
      <vt:lpstr>Mayo Score Box Plot</vt:lpstr>
      <vt:lpstr>Waterfall Plot</vt:lpstr>
      <vt:lpstr>Individual Daily Diary Plot</vt:lpstr>
      <vt:lpstr>Individual Daily Diary Plot (Con’t)</vt:lpstr>
      <vt:lpstr>Shiny App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Shiny App for Mayo Score Monitoring in Ulcerative Colitis Study  </dc:title>
  <dc:subject>v365</dc:subject>
  <dc:creator>Liu, Shaoming</dc:creator>
  <dc:description>P113901_Pfizer PowerPoint Template _Logo_16x9</dc:description>
  <cp:lastModifiedBy>Liu, Shaoming</cp:lastModifiedBy>
  <cp:revision>7</cp:revision>
  <cp:lastPrinted>2017-11-29T15:35:51Z</cp:lastPrinted>
  <dcterms:created xsi:type="dcterms:W3CDTF">2024-03-22T02:28:34Z</dcterms:created>
  <dcterms:modified xsi:type="dcterms:W3CDTF">2024-03-27T01:32:41Z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BD1316AA-ADAB-409D-BAE3-6BC0F6AF696D</vt:lpwstr>
  </property>
  <property fmtid="{D5CDD505-2E9C-101B-9397-08002B2CF9AE}" pid="3" name="ArticulatePath">
    <vt:lpwstr>Template-Template_v2007-10_2Dcharts_FLAT BOX_111213_445pm</vt:lpwstr>
  </property>
  <property fmtid="{D5CDD505-2E9C-101B-9397-08002B2CF9AE}" pid="4" name="ContentTypeId">
    <vt:lpwstr>0x01010085176BD1DEBD334B94281454F3BFC893</vt:lpwstr>
  </property>
  <property fmtid="{D5CDD505-2E9C-101B-9397-08002B2CF9AE}" pid="5" name="MSIP_Label_68f72598-90ab-4748-9618-88402b5e95d2_Enabled">
    <vt:lpwstr>true</vt:lpwstr>
  </property>
  <property fmtid="{D5CDD505-2E9C-101B-9397-08002B2CF9AE}" pid="6" name="MSIP_Label_68f72598-90ab-4748-9618-88402b5e95d2_SetDate">
    <vt:lpwstr>2023-02-20T18:03:33Z</vt:lpwstr>
  </property>
  <property fmtid="{D5CDD505-2E9C-101B-9397-08002B2CF9AE}" pid="7" name="MSIP_Label_68f72598-90ab-4748-9618-88402b5e95d2_Method">
    <vt:lpwstr>Privileged</vt:lpwstr>
  </property>
  <property fmtid="{D5CDD505-2E9C-101B-9397-08002B2CF9AE}" pid="8" name="MSIP_Label_68f72598-90ab-4748-9618-88402b5e95d2_Name">
    <vt:lpwstr>68f72598-90ab-4748-9618-88402b5e95d2</vt:lpwstr>
  </property>
  <property fmtid="{D5CDD505-2E9C-101B-9397-08002B2CF9AE}" pid="9" name="MSIP_Label_68f72598-90ab-4748-9618-88402b5e95d2_SiteId">
    <vt:lpwstr>7a916015-20ae-4ad1-9170-eefd915e9272</vt:lpwstr>
  </property>
  <property fmtid="{D5CDD505-2E9C-101B-9397-08002B2CF9AE}" pid="10" name="MSIP_Label_68f72598-90ab-4748-9618-88402b5e95d2_ActionId">
    <vt:lpwstr>172423bb-5194-4ba2-9165-505559975340</vt:lpwstr>
  </property>
  <property fmtid="{D5CDD505-2E9C-101B-9397-08002B2CF9AE}" pid="11" name="MSIP_Label_68f72598-90ab-4748-9618-88402b5e95d2_ContentBits">
    <vt:lpwstr>0</vt:lpwstr>
  </property>
  <property fmtid="{D5CDD505-2E9C-101B-9397-08002B2CF9AE}" pid="12" name="MediaServiceImageTags">
    <vt:lpwstr/>
  </property>
</Properties>
</file>