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9" r:id="rId4"/>
    <p:sldId id="267" r:id="rId5"/>
    <p:sldId id="270" r:id="rId6"/>
    <p:sldId id="275" r:id="rId7"/>
    <p:sldId id="277" r:id="rId8"/>
    <p:sldId id="278" r:id="rId9"/>
    <p:sldId id="268" r:id="rId10"/>
    <p:sldId id="260" r:id="rId11"/>
    <p:sldId id="261" r:id="rId12"/>
    <p:sldId id="262" r:id="rId13"/>
    <p:sldId id="263" r:id="rId14"/>
    <p:sldId id="264" r:id="rId15"/>
    <p:sldId id="265" r:id="rId16"/>
    <p:sldId id="269" r:id="rId17"/>
    <p:sldId id="274"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71A9E-8CA1-4B62-80AC-56EC2E6AC508}" type="doc">
      <dgm:prSet loTypeId="urn:microsoft.com/office/officeart/2005/8/layout/process1" loCatId="process" qsTypeId="urn:microsoft.com/office/officeart/2005/8/quickstyle/3d1" qsCatId="3D" csTypeId="urn:microsoft.com/office/officeart/2005/8/colors/colorful5" csCatId="colorful" phldr="1"/>
      <dgm:spPr/>
    </dgm:pt>
    <dgm:pt modelId="{D30134AD-492D-4D31-9979-53B890FD6D1E}">
      <dgm:prSet phldrT="[文本]"/>
      <dgm:spPr/>
      <dgm:t>
        <a:bodyPr/>
        <a:lstStyle/>
        <a:p>
          <a:r>
            <a:rPr lang="en-US" altLang="zh-CN" dirty="0" smtClean="0"/>
            <a:t>Raw Data</a:t>
          </a:r>
          <a:endParaRPr lang="zh-CN" altLang="en-US" dirty="0"/>
        </a:p>
      </dgm:t>
    </dgm:pt>
    <dgm:pt modelId="{3F7B1F24-CCF1-42E6-ADB2-7FE12E628A9F}" type="parTrans" cxnId="{70512166-DF22-4942-8B48-08459A701D9C}">
      <dgm:prSet/>
      <dgm:spPr/>
      <dgm:t>
        <a:bodyPr/>
        <a:lstStyle/>
        <a:p>
          <a:endParaRPr lang="zh-CN" altLang="en-US"/>
        </a:p>
      </dgm:t>
    </dgm:pt>
    <dgm:pt modelId="{FBB480CA-3CCD-4F67-9BF2-935A656154CF}" type="sibTrans" cxnId="{70512166-DF22-4942-8B48-08459A701D9C}">
      <dgm:prSet/>
      <dgm:spPr/>
      <dgm:t>
        <a:bodyPr/>
        <a:lstStyle/>
        <a:p>
          <a:endParaRPr lang="zh-CN" altLang="en-US"/>
        </a:p>
      </dgm:t>
    </dgm:pt>
    <dgm:pt modelId="{B3AD160B-B428-4960-88E2-91D01974C4D0}">
      <dgm:prSet phldrT="[文本]"/>
      <dgm:spPr/>
      <dgm:t>
        <a:bodyPr/>
        <a:lstStyle/>
        <a:p>
          <a:r>
            <a:rPr lang="en-US" altLang="zh-CN" dirty="0" smtClean="0"/>
            <a:t>SDTM Data</a:t>
          </a:r>
          <a:endParaRPr lang="zh-CN" altLang="en-US" dirty="0"/>
        </a:p>
      </dgm:t>
    </dgm:pt>
    <dgm:pt modelId="{42E12B5C-7238-4C98-91C9-14771FFBFA5D}" type="parTrans" cxnId="{FF52E6EC-C29B-4A36-BB36-418B670A3C9C}">
      <dgm:prSet/>
      <dgm:spPr/>
      <dgm:t>
        <a:bodyPr/>
        <a:lstStyle/>
        <a:p>
          <a:endParaRPr lang="zh-CN" altLang="en-US"/>
        </a:p>
      </dgm:t>
    </dgm:pt>
    <dgm:pt modelId="{AE59C116-992E-4E23-83F4-AB4CF2A90159}" type="sibTrans" cxnId="{FF52E6EC-C29B-4A36-BB36-418B670A3C9C}">
      <dgm:prSet/>
      <dgm:spPr/>
      <dgm:t>
        <a:bodyPr/>
        <a:lstStyle/>
        <a:p>
          <a:endParaRPr lang="zh-CN" altLang="en-US"/>
        </a:p>
      </dgm:t>
    </dgm:pt>
    <dgm:pt modelId="{257415EF-0DF8-4696-BA7D-DAD1CB63E8EF}">
      <dgm:prSet phldrT="[文本]"/>
      <dgm:spPr/>
      <dgm:t>
        <a:bodyPr/>
        <a:lstStyle/>
        <a:p>
          <a:r>
            <a:rPr lang="en-US" altLang="zh-CN" dirty="0" err="1" smtClean="0"/>
            <a:t>ADaM</a:t>
          </a:r>
          <a:r>
            <a:rPr lang="en-US" altLang="zh-CN" dirty="0" smtClean="0"/>
            <a:t> Data</a:t>
          </a:r>
          <a:endParaRPr lang="zh-CN" altLang="en-US" dirty="0"/>
        </a:p>
      </dgm:t>
    </dgm:pt>
    <dgm:pt modelId="{02937DCC-4BD2-4401-9B8E-67CD2EE02390}" type="parTrans" cxnId="{CF252BBB-A0E9-430B-A322-2AF80F0F73D3}">
      <dgm:prSet/>
      <dgm:spPr/>
      <dgm:t>
        <a:bodyPr/>
        <a:lstStyle/>
        <a:p>
          <a:endParaRPr lang="zh-CN" altLang="en-US"/>
        </a:p>
      </dgm:t>
    </dgm:pt>
    <dgm:pt modelId="{46FFBEBE-523B-47D7-8973-96B1FAF8C5A9}" type="sibTrans" cxnId="{CF252BBB-A0E9-430B-A322-2AF80F0F73D3}">
      <dgm:prSet/>
      <dgm:spPr/>
      <dgm:t>
        <a:bodyPr/>
        <a:lstStyle/>
        <a:p>
          <a:endParaRPr lang="zh-CN" altLang="en-US"/>
        </a:p>
      </dgm:t>
    </dgm:pt>
    <dgm:pt modelId="{A3C6EFD3-4688-497D-A33C-070AD4373584}">
      <dgm:prSet/>
      <dgm:spPr/>
      <dgm:t>
        <a:bodyPr/>
        <a:lstStyle/>
        <a:p>
          <a:r>
            <a:rPr lang="en-US" altLang="zh-CN" dirty="0" smtClean="0"/>
            <a:t>Table Figure Listing</a:t>
          </a:r>
          <a:endParaRPr lang="zh-CN" altLang="en-US" dirty="0"/>
        </a:p>
      </dgm:t>
    </dgm:pt>
    <dgm:pt modelId="{CB97F59B-B7CA-4720-A98A-FE13CFF21DF4}" type="parTrans" cxnId="{363F02D6-A8EA-47F4-9966-34167733647C}">
      <dgm:prSet/>
      <dgm:spPr/>
      <dgm:t>
        <a:bodyPr/>
        <a:lstStyle/>
        <a:p>
          <a:endParaRPr lang="zh-CN" altLang="en-US"/>
        </a:p>
      </dgm:t>
    </dgm:pt>
    <dgm:pt modelId="{DDFB9669-1A80-4B06-8E99-06A33BE4CD66}" type="sibTrans" cxnId="{363F02D6-A8EA-47F4-9966-34167733647C}">
      <dgm:prSet/>
      <dgm:spPr/>
      <dgm:t>
        <a:bodyPr/>
        <a:lstStyle/>
        <a:p>
          <a:endParaRPr lang="zh-CN" altLang="en-US"/>
        </a:p>
      </dgm:t>
    </dgm:pt>
    <dgm:pt modelId="{1FE586DD-5630-4AED-8847-F9EB1FC674C2}" type="pres">
      <dgm:prSet presAssocID="{E5B71A9E-8CA1-4B62-80AC-56EC2E6AC508}" presName="Name0" presStyleCnt="0">
        <dgm:presLayoutVars>
          <dgm:dir/>
          <dgm:resizeHandles val="exact"/>
        </dgm:presLayoutVars>
      </dgm:prSet>
      <dgm:spPr/>
    </dgm:pt>
    <dgm:pt modelId="{7610504D-1B47-4DE2-8D3A-7FCE6E4B722B}" type="pres">
      <dgm:prSet presAssocID="{D30134AD-492D-4D31-9979-53B890FD6D1E}" presName="node" presStyleLbl="node1" presStyleIdx="0" presStyleCnt="4">
        <dgm:presLayoutVars>
          <dgm:bulletEnabled val="1"/>
        </dgm:presLayoutVars>
      </dgm:prSet>
      <dgm:spPr/>
      <dgm:t>
        <a:bodyPr/>
        <a:lstStyle/>
        <a:p>
          <a:endParaRPr lang="zh-CN" altLang="en-US"/>
        </a:p>
      </dgm:t>
    </dgm:pt>
    <dgm:pt modelId="{1A13C2CA-3E2F-4667-AADB-511B469AA54B}" type="pres">
      <dgm:prSet presAssocID="{FBB480CA-3CCD-4F67-9BF2-935A656154CF}" presName="sibTrans" presStyleLbl="sibTrans2D1" presStyleIdx="0" presStyleCnt="3"/>
      <dgm:spPr/>
      <dgm:t>
        <a:bodyPr/>
        <a:lstStyle/>
        <a:p>
          <a:endParaRPr lang="zh-CN" altLang="en-US"/>
        </a:p>
      </dgm:t>
    </dgm:pt>
    <dgm:pt modelId="{B57686CF-DEB7-43F5-A6F4-1F118C614A14}" type="pres">
      <dgm:prSet presAssocID="{FBB480CA-3CCD-4F67-9BF2-935A656154CF}" presName="connectorText" presStyleLbl="sibTrans2D1" presStyleIdx="0" presStyleCnt="3"/>
      <dgm:spPr/>
      <dgm:t>
        <a:bodyPr/>
        <a:lstStyle/>
        <a:p>
          <a:endParaRPr lang="zh-CN" altLang="en-US"/>
        </a:p>
      </dgm:t>
    </dgm:pt>
    <dgm:pt modelId="{7AD1B44E-9ABC-425B-BA41-3570D84E8070}" type="pres">
      <dgm:prSet presAssocID="{B3AD160B-B428-4960-88E2-91D01974C4D0}" presName="node" presStyleLbl="node1" presStyleIdx="1" presStyleCnt="4">
        <dgm:presLayoutVars>
          <dgm:bulletEnabled val="1"/>
        </dgm:presLayoutVars>
      </dgm:prSet>
      <dgm:spPr/>
      <dgm:t>
        <a:bodyPr/>
        <a:lstStyle/>
        <a:p>
          <a:endParaRPr lang="zh-CN" altLang="en-US"/>
        </a:p>
      </dgm:t>
    </dgm:pt>
    <dgm:pt modelId="{1EC75615-0E92-44A2-BA42-8F1209107F3C}" type="pres">
      <dgm:prSet presAssocID="{AE59C116-992E-4E23-83F4-AB4CF2A90159}" presName="sibTrans" presStyleLbl="sibTrans2D1" presStyleIdx="1" presStyleCnt="3"/>
      <dgm:spPr/>
      <dgm:t>
        <a:bodyPr/>
        <a:lstStyle/>
        <a:p>
          <a:endParaRPr lang="zh-CN" altLang="en-US"/>
        </a:p>
      </dgm:t>
    </dgm:pt>
    <dgm:pt modelId="{84B70A20-2803-48EC-91A0-62B2D6090559}" type="pres">
      <dgm:prSet presAssocID="{AE59C116-992E-4E23-83F4-AB4CF2A90159}" presName="connectorText" presStyleLbl="sibTrans2D1" presStyleIdx="1" presStyleCnt="3"/>
      <dgm:spPr/>
      <dgm:t>
        <a:bodyPr/>
        <a:lstStyle/>
        <a:p>
          <a:endParaRPr lang="zh-CN" altLang="en-US"/>
        </a:p>
      </dgm:t>
    </dgm:pt>
    <dgm:pt modelId="{C5AEDEAE-3690-4F15-B916-EBBF4C9AF5E9}" type="pres">
      <dgm:prSet presAssocID="{257415EF-0DF8-4696-BA7D-DAD1CB63E8EF}" presName="node" presStyleLbl="node1" presStyleIdx="2" presStyleCnt="4">
        <dgm:presLayoutVars>
          <dgm:bulletEnabled val="1"/>
        </dgm:presLayoutVars>
      </dgm:prSet>
      <dgm:spPr/>
      <dgm:t>
        <a:bodyPr/>
        <a:lstStyle/>
        <a:p>
          <a:endParaRPr lang="zh-CN" altLang="en-US"/>
        </a:p>
      </dgm:t>
    </dgm:pt>
    <dgm:pt modelId="{C2B38A81-C307-4045-9135-4016D5BBA550}" type="pres">
      <dgm:prSet presAssocID="{46FFBEBE-523B-47D7-8973-96B1FAF8C5A9}" presName="sibTrans" presStyleLbl="sibTrans2D1" presStyleIdx="2" presStyleCnt="3"/>
      <dgm:spPr/>
      <dgm:t>
        <a:bodyPr/>
        <a:lstStyle/>
        <a:p>
          <a:endParaRPr lang="zh-CN" altLang="en-US"/>
        </a:p>
      </dgm:t>
    </dgm:pt>
    <dgm:pt modelId="{215C3795-3A27-48B2-BC82-A4CC8AF11A90}" type="pres">
      <dgm:prSet presAssocID="{46FFBEBE-523B-47D7-8973-96B1FAF8C5A9}" presName="connectorText" presStyleLbl="sibTrans2D1" presStyleIdx="2" presStyleCnt="3"/>
      <dgm:spPr/>
      <dgm:t>
        <a:bodyPr/>
        <a:lstStyle/>
        <a:p>
          <a:endParaRPr lang="zh-CN" altLang="en-US"/>
        </a:p>
      </dgm:t>
    </dgm:pt>
    <dgm:pt modelId="{28B0EFED-F703-4854-B870-4ABA7EF289BB}" type="pres">
      <dgm:prSet presAssocID="{A3C6EFD3-4688-497D-A33C-070AD4373584}" presName="node" presStyleLbl="node1" presStyleIdx="3" presStyleCnt="4">
        <dgm:presLayoutVars>
          <dgm:bulletEnabled val="1"/>
        </dgm:presLayoutVars>
      </dgm:prSet>
      <dgm:spPr/>
      <dgm:t>
        <a:bodyPr/>
        <a:lstStyle/>
        <a:p>
          <a:endParaRPr lang="zh-CN" altLang="en-US"/>
        </a:p>
      </dgm:t>
    </dgm:pt>
  </dgm:ptLst>
  <dgm:cxnLst>
    <dgm:cxn modelId="{4F6042A7-42EB-4783-9244-79D819CF499E}" type="presOf" srcId="{AE59C116-992E-4E23-83F4-AB4CF2A90159}" destId="{84B70A20-2803-48EC-91A0-62B2D6090559}" srcOrd="1" destOrd="0" presId="urn:microsoft.com/office/officeart/2005/8/layout/process1"/>
    <dgm:cxn modelId="{13F9DCC8-1320-4E4D-BA10-75DA3B30A737}" type="presOf" srcId="{257415EF-0DF8-4696-BA7D-DAD1CB63E8EF}" destId="{C5AEDEAE-3690-4F15-B916-EBBF4C9AF5E9}" srcOrd="0" destOrd="0" presId="urn:microsoft.com/office/officeart/2005/8/layout/process1"/>
    <dgm:cxn modelId="{CF252BBB-A0E9-430B-A322-2AF80F0F73D3}" srcId="{E5B71A9E-8CA1-4B62-80AC-56EC2E6AC508}" destId="{257415EF-0DF8-4696-BA7D-DAD1CB63E8EF}" srcOrd="2" destOrd="0" parTransId="{02937DCC-4BD2-4401-9B8E-67CD2EE02390}" sibTransId="{46FFBEBE-523B-47D7-8973-96B1FAF8C5A9}"/>
    <dgm:cxn modelId="{E70641F6-406C-407B-8EA9-CA0700B414D5}" type="presOf" srcId="{FBB480CA-3CCD-4F67-9BF2-935A656154CF}" destId="{1A13C2CA-3E2F-4667-AADB-511B469AA54B}" srcOrd="0" destOrd="0" presId="urn:microsoft.com/office/officeart/2005/8/layout/process1"/>
    <dgm:cxn modelId="{6753758A-B3B8-4031-AC69-0F70F8124DD5}" type="presOf" srcId="{AE59C116-992E-4E23-83F4-AB4CF2A90159}" destId="{1EC75615-0E92-44A2-BA42-8F1209107F3C}" srcOrd="0" destOrd="0" presId="urn:microsoft.com/office/officeart/2005/8/layout/process1"/>
    <dgm:cxn modelId="{0FF76B5C-C1E8-4C36-81B6-3737B8C13204}" type="presOf" srcId="{A3C6EFD3-4688-497D-A33C-070AD4373584}" destId="{28B0EFED-F703-4854-B870-4ABA7EF289BB}" srcOrd="0" destOrd="0" presId="urn:microsoft.com/office/officeart/2005/8/layout/process1"/>
    <dgm:cxn modelId="{70512166-DF22-4942-8B48-08459A701D9C}" srcId="{E5B71A9E-8CA1-4B62-80AC-56EC2E6AC508}" destId="{D30134AD-492D-4D31-9979-53B890FD6D1E}" srcOrd="0" destOrd="0" parTransId="{3F7B1F24-CCF1-42E6-ADB2-7FE12E628A9F}" sibTransId="{FBB480CA-3CCD-4F67-9BF2-935A656154CF}"/>
    <dgm:cxn modelId="{E7B5EFFB-A055-412F-BAC5-2912107F591E}" type="presOf" srcId="{46FFBEBE-523B-47D7-8973-96B1FAF8C5A9}" destId="{215C3795-3A27-48B2-BC82-A4CC8AF11A90}" srcOrd="1" destOrd="0" presId="urn:microsoft.com/office/officeart/2005/8/layout/process1"/>
    <dgm:cxn modelId="{F1620BFC-65D0-4409-9E7F-2042A9BB9C1E}" type="presOf" srcId="{D30134AD-492D-4D31-9979-53B890FD6D1E}" destId="{7610504D-1B47-4DE2-8D3A-7FCE6E4B722B}" srcOrd="0" destOrd="0" presId="urn:microsoft.com/office/officeart/2005/8/layout/process1"/>
    <dgm:cxn modelId="{C3332323-A32D-4C94-A710-E701F69484D7}" type="presOf" srcId="{B3AD160B-B428-4960-88E2-91D01974C4D0}" destId="{7AD1B44E-9ABC-425B-BA41-3570D84E8070}" srcOrd="0" destOrd="0" presId="urn:microsoft.com/office/officeart/2005/8/layout/process1"/>
    <dgm:cxn modelId="{363F02D6-A8EA-47F4-9966-34167733647C}" srcId="{E5B71A9E-8CA1-4B62-80AC-56EC2E6AC508}" destId="{A3C6EFD3-4688-497D-A33C-070AD4373584}" srcOrd="3" destOrd="0" parTransId="{CB97F59B-B7CA-4720-A98A-FE13CFF21DF4}" sibTransId="{DDFB9669-1A80-4B06-8E99-06A33BE4CD66}"/>
    <dgm:cxn modelId="{1023EF9A-72A9-423D-8752-E33FA47874D2}" type="presOf" srcId="{E5B71A9E-8CA1-4B62-80AC-56EC2E6AC508}" destId="{1FE586DD-5630-4AED-8847-F9EB1FC674C2}" srcOrd="0" destOrd="0" presId="urn:microsoft.com/office/officeart/2005/8/layout/process1"/>
    <dgm:cxn modelId="{D7845746-CAAE-4ED5-8931-35632FBD7087}" type="presOf" srcId="{46FFBEBE-523B-47D7-8973-96B1FAF8C5A9}" destId="{C2B38A81-C307-4045-9135-4016D5BBA550}" srcOrd="0" destOrd="0" presId="urn:microsoft.com/office/officeart/2005/8/layout/process1"/>
    <dgm:cxn modelId="{9BA9DB32-8656-4044-8530-3F8E69A23B45}" type="presOf" srcId="{FBB480CA-3CCD-4F67-9BF2-935A656154CF}" destId="{B57686CF-DEB7-43F5-A6F4-1F118C614A14}" srcOrd="1" destOrd="0" presId="urn:microsoft.com/office/officeart/2005/8/layout/process1"/>
    <dgm:cxn modelId="{FF52E6EC-C29B-4A36-BB36-418B670A3C9C}" srcId="{E5B71A9E-8CA1-4B62-80AC-56EC2E6AC508}" destId="{B3AD160B-B428-4960-88E2-91D01974C4D0}" srcOrd="1" destOrd="0" parTransId="{42E12B5C-7238-4C98-91C9-14771FFBFA5D}" sibTransId="{AE59C116-992E-4E23-83F4-AB4CF2A90159}"/>
    <dgm:cxn modelId="{A8914AFD-627A-4E34-8C39-13F05817EB57}" type="presParOf" srcId="{1FE586DD-5630-4AED-8847-F9EB1FC674C2}" destId="{7610504D-1B47-4DE2-8D3A-7FCE6E4B722B}" srcOrd="0" destOrd="0" presId="urn:microsoft.com/office/officeart/2005/8/layout/process1"/>
    <dgm:cxn modelId="{8D168179-F6CE-4485-BC8E-636E15774C8E}" type="presParOf" srcId="{1FE586DD-5630-4AED-8847-F9EB1FC674C2}" destId="{1A13C2CA-3E2F-4667-AADB-511B469AA54B}" srcOrd="1" destOrd="0" presId="urn:microsoft.com/office/officeart/2005/8/layout/process1"/>
    <dgm:cxn modelId="{8EFC6768-662F-4155-B3E3-2FA765CFDF47}" type="presParOf" srcId="{1A13C2CA-3E2F-4667-AADB-511B469AA54B}" destId="{B57686CF-DEB7-43F5-A6F4-1F118C614A14}" srcOrd="0" destOrd="0" presId="urn:microsoft.com/office/officeart/2005/8/layout/process1"/>
    <dgm:cxn modelId="{07E8C88D-814F-4C32-9731-91E0BA94ADA7}" type="presParOf" srcId="{1FE586DD-5630-4AED-8847-F9EB1FC674C2}" destId="{7AD1B44E-9ABC-425B-BA41-3570D84E8070}" srcOrd="2" destOrd="0" presId="urn:microsoft.com/office/officeart/2005/8/layout/process1"/>
    <dgm:cxn modelId="{319B7CD6-E39F-470C-89B5-C4D7E50E4A3C}" type="presParOf" srcId="{1FE586DD-5630-4AED-8847-F9EB1FC674C2}" destId="{1EC75615-0E92-44A2-BA42-8F1209107F3C}" srcOrd="3" destOrd="0" presId="urn:microsoft.com/office/officeart/2005/8/layout/process1"/>
    <dgm:cxn modelId="{77529179-7132-4C60-870D-019F6F459AE8}" type="presParOf" srcId="{1EC75615-0E92-44A2-BA42-8F1209107F3C}" destId="{84B70A20-2803-48EC-91A0-62B2D6090559}" srcOrd="0" destOrd="0" presId="urn:microsoft.com/office/officeart/2005/8/layout/process1"/>
    <dgm:cxn modelId="{57288E9F-847B-43A2-9D77-F04D5E79F338}" type="presParOf" srcId="{1FE586DD-5630-4AED-8847-F9EB1FC674C2}" destId="{C5AEDEAE-3690-4F15-B916-EBBF4C9AF5E9}" srcOrd="4" destOrd="0" presId="urn:microsoft.com/office/officeart/2005/8/layout/process1"/>
    <dgm:cxn modelId="{D3EF1E60-C98B-4CDB-833F-086EBC2255F9}" type="presParOf" srcId="{1FE586DD-5630-4AED-8847-F9EB1FC674C2}" destId="{C2B38A81-C307-4045-9135-4016D5BBA550}" srcOrd="5" destOrd="0" presId="urn:microsoft.com/office/officeart/2005/8/layout/process1"/>
    <dgm:cxn modelId="{08EBEA39-3026-48A2-90FA-88065551B392}" type="presParOf" srcId="{C2B38A81-C307-4045-9135-4016D5BBA550}" destId="{215C3795-3A27-48B2-BC82-A4CC8AF11A90}" srcOrd="0" destOrd="0" presId="urn:microsoft.com/office/officeart/2005/8/layout/process1"/>
    <dgm:cxn modelId="{898CC1A8-0E2D-49AA-9C83-09CFF49667C0}" type="presParOf" srcId="{1FE586DD-5630-4AED-8847-F9EB1FC674C2}" destId="{28B0EFED-F703-4854-B870-4ABA7EF289BB}"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B71A9E-8CA1-4B62-80AC-56EC2E6AC508}" type="doc">
      <dgm:prSet loTypeId="urn:microsoft.com/office/officeart/2005/8/layout/process1" loCatId="process" qsTypeId="urn:microsoft.com/office/officeart/2005/8/quickstyle/3d1" qsCatId="3D" csTypeId="urn:microsoft.com/office/officeart/2005/8/colors/colorful5" csCatId="colorful" phldr="1"/>
      <dgm:spPr/>
      <dgm:t>
        <a:bodyPr/>
        <a:lstStyle/>
        <a:p>
          <a:endParaRPr lang="zh-CN" altLang="en-US"/>
        </a:p>
      </dgm:t>
    </dgm:pt>
    <dgm:pt modelId="{D30134AD-492D-4D31-9979-53B890FD6D1E}">
      <dgm:prSet phldrT="[文本]"/>
      <dgm:spPr/>
      <dgm:t>
        <a:bodyPr/>
        <a:lstStyle/>
        <a:p>
          <a:r>
            <a:rPr lang="en-US" altLang="zh-CN" dirty="0" err="1" smtClean="0"/>
            <a:t>rdata</a:t>
          </a:r>
          <a:endParaRPr lang="en-US" altLang="zh-CN" dirty="0" smtClean="0"/>
        </a:p>
        <a:p>
          <a:r>
            <a:rPr lang="en-US" altLang="zh-CN" dirty="0" err="1" smtClean="0"/>
            <a:t>csv</a:t>
          </a:r>
          <a:endParaRPr lang="en-US" altLang="zh-CN" dirty="0" smtClean="0"/>
        </a:p>
        <a:p>
          <a:r>
            <a:rPr lang="en-US" altLang="zh-CN" dirty="0" err="1" smtClean="0"/>
            <a:t>xlsx</a:t>
          </a:r>
          <a:endParaRPr lang="en-US" altLang="zh-CN" dirty="0" smtClean="0"/>
        </a:p>
        <a:p>
          <a:r>
            <a:rPr lang="en-US" altLang="zh-CN" dirty="0" smtClean="0"/>
            <a:t>xml</a:t>
          </a:r>
        </a:p>
        <a:p>
          <a:r>
            <a:rPr lang="en-US" altLang="zh-CN" dirty="0" smtClean="0"/>
            <a:t>sas7bdat</a:t>
          </a:r>
        </a:p>
        <a:p>
          <a:r>
            <a:rPr lang="en-US" altLang="zh-CN" dirty="0" smtClean="0"/>
            <a:t>…</a:t>
          </a:r>
        </a:p>
      </dgm:t>
    </dgm:pt>
    <dgm:pt modelId="{3F7B1F24-CCF1-42E6-ADB2-7FE12E628A9F}" type="parTrans" cxnId="{70512166-DF22-4942-8B48-08459A701D9C}">
      <dgm:prSet/>
      <dgm:spPr/>
      <dgm:t>
        <a:bodyPr/>
        <a:lstStyle/>
        <a:p>
          <a:endParaRPr lang="zh-CN" altLang="en-US"/>
        </a:p>
      </dgm:t>
    </dgm:pt>
    <dgm:pt modelId="{FBB480CA-3CCD-4F67-9BF2-935A656154CF}" type="sibTrans" cxnId="{70512166-DF22-4942-8B48-08459A701D9C}">
      <dgm:prSet/>
      <dgm:spPr/>
      <dgm:t>
        <a:bodyPr/>
        <a:lstStyle/>
        <a:p>
          <a:endParaRPr lang="zh-CN" altLang="en-US"/>
        </a:p>
      </dgm:t>
    </dgm:pt>
    <dgm:pt modelId="{B3AD160B-B428-4960-88E2-91D01974C4D0}">
      <dgm:prSet phldrT="[文本]"/>
      <dgm:spPr/>
      <dgm:t>
        <a:bodyPr/>
        <a:lstStyle/>
        <a:p>
          <a:r>
            <a:rPr lang="en-US" altLang="zh-CN" dirty="0" err="1" smtClean="0"/>
            <a:t>dm.rdata</a:t>
          </a:r>
          <a:endParaRPr lang="en-US" altLang="zh-CN" dirty="0" smtClean="0"/>
        </a:p>
        <a:p>
          <a:r>
            <a:rPr lang="en-US" altLang="zh-CN" dirty="0" err="1" smtClean="0"/>
            <a:t>ds.rdata</a:t>
          </a:r>
          <a:endParaRPr lang="en-US" altLang="zh-CN" dirty="0" smtClean="0"/>
        </a:p>
        <a:p>
          <a:r>
            <a:rPr lang="en-US" altLang="zh-CN" dirty="0" err="1" smtClean="0"/>
            <a:t>ex.rdata</a:t>
          </a:r>
          <a:endParaRPr lang="en-US" altLang="zh-CN" dirty="0" smtClean="0"/>
        </a:p>
        <a:p>
          <a:r>
            <a:rPr lang="en-US" altLang="zh-CN" dirty="0" err="1" smtClean="0"/>
            <a:t>ae.rdata</a:t>
          </a:r>
          <a:endParaRPr lang="en-US" altLang="zh-CN" dirty="0" smtClean="0"/>
        </a:p>
        <a:p>
          <a:r>
            <a:rPr lang="en-US" altLang="zh-CN" dirty="0" err="1" smtClean="0"/>
            <a:t>lb.rdata</a:t>
          </a:r>
          <a:endParaRPr lang="en-US" altLang="zh-CN" dirty="0" smtClean="0"/>
        </a:p>
        <a:p>
          <a:r>
            <a:rPr lang="en-US" altLang="zh-CN" dirty="0" smtClean="0"/>
            <a:t>…</a:t>
          </a:r>
        </a:p>
      </dgm:t>
    </dgm:pt>
    <dgm:pt modelId="{42E12B5C-7238-4C98-91C9-14771FFBFA5D}" type="parTrans" cxnId="{FF52E6EC-C29B-4A36-BB36-418B670A3C9C}">
      <dgm:prSet/>
      <dgm:spPr/>
      <dgm:t>
        <a:bodyPr/>
        <a:lstStyle/>
        <a:p>
          <a:endParaRPr lang="zh-CN" altLang="en-US"/>
        </a:p>
      </dgm:t>
    </dgm:pt>
    <dgm:pt modelId="{AE59C116-992E-4E23-83F4-AB4CF2A90159}" type="sibTrans" cxnId="{FF52E6EC-C29B-4A36-BB36-418B670A3C9C}">
      <dgm:prSet/>
      <dgm:spPr/>
      <dgm:t>
        <a:bodyPr/>
        <a:lstStyle/>
        <a:p>
          <a:endParaRPr lang="zh-CN" altLang="en-US"/>
        </a:p>
      </dgm:t>
    </dgm:pt>
    <dgm:pt modelId="{257415EF-0DF8-4696-BA7D-DAD1CB63E8EF}">
      <dgm:prSet phldrT="[文本]"/>
      <dgm:spPr/>
      <dgm:t>
        <a:bodyPr/>
        <a:lstStyle/>
        <a:p>
          <a:r>
            <a:rPr lang="en-US" altLang="zh-CN" dirty="0" err="1" smtClean="0"/>
            <a:t>adsl.rdata</a:t>
          </a:r>
          <a:endParaRPr lang="en-US" altLang="zh-CN" dirty="0" smtClean="0"/>
        </a:p>
        <a:p>
          <a:r>
            <a:rPr lang="en-US" altLang="zh-CN" dirty="0" err="1" smtClean="0"/>
            <a:t>adae.rdata</a:t>
          </a:r>
          <a:endParaRPr lang="en-US" altLang="zh-CN" dirty="0" smtClean="0"/>
        </a:p>
        <a:p>
          <a:r>
            <a:rPr lang="en-US" altLang="zh-CN" dirty="0" err="1" smtClean="0"/>
            <a:t>adlb.rdata</a:t>
          </a:r>
          <a:endParaRPr lang="en-US" altLang="zh-CN" dirty="0" smtClean="0"/>
        </a:p>
        <a:p>
          <a:r>
            <a:rPr lang="en-US" altLang="zh-CN" dirty="0" smtClean="0"/>
            <a:t>…</a:t>
          </a:r>
          <a:endParaRPr lang="zh-CN" altLang="en-US" dirty="0"/>
        </a:p>
      </dgm:t>
    </dgm:pt>
    <dgm:pt modelId="{02937DCC-4BD2-4401-9B8E-67CD2EE02390}" type="parTrans" cxnId="{CF252BBB-A0E9-430B-A322-2AF80F0F73D3}">
      <dgm:prSet/>
      <dgm:spPr/>
      <dgm:t>
        <a:bodyPr/>
        <a:lstStyle/>
        <a:p>
          <a:endParaRPr lang="zh-CN" altLang="en-US"/>
        </a:p>
      </dgm:t>
    </dgm:pt>
    <dgm:pt modelId="{46FFBEBE-523B-47D7-8973-96B1FAF8C5A9}" type="sibTrans" cxnId="{CF252BBB-A0E9-430B-A322-2AF80F0F73D3}">
      <dgm:prSet/>
      <dgm:spPr/>
      <dgm:t>
        <a:bodyPr/>
        <a:lstStyle/>
        <a:p>
          <a:endParaRPr lang="zh-CN" altLang="en-US"/>
        </a:p>
      </dgm:t>
    </dgm:pt>
    <dgm:pt modelId="{A3C6EFD3-4688-497D-A33C-070AD4373584}">
      <dgm:prSet/>
      <dgm:spPr/>
      <dgm:t>
        <a:bodyPr/>
        <a:lstStyle/>
        <a:p>
          <a:r>
            <a:rPr lang="en-US" altLang="zh-CN" dirty="0" err="1" smtClean="0"/>
            <a:t>pdf</a:t>
          </a:r>
          <a:endParaRPr lang="en-US" altLang="zh-CN" dirty="0" smtClean="0"/>
        </a:p>
        <a:p>
          <a:r>
            <a:rPr lang="en-US" altLang="zh-CN" dirty="0" smtClean="0"/>
            <a:t>rtf</a:t>
          </a:r>
        </a:p>
        <a:p>
          <a:r>
            <a:rPr lang="en-US" altLang="zh-CN" dirty="0" smtClean="0"/>
            <a:t>...</a:t>
          </a:r>
        </a:p>
      </dgm:t>
    </dgm:pt>
    <dgm:pt modelId="{CB97F59B-B7CA-4720-A98A-FE13CFF21DF4}" type="parTrans" cxnId="{363F02D6-A8EA-47F4-9966-34167733647C}">
      <dgm:prSet/>
      <dgm:spPr/>
      <dgm:t>
        <a:bodyPr/>
        <a:lstStyle/>
        <a:p>
          <a:endParaRPr lang="zh-CN" altLang="en-US"/>
        </a:p>
      </dgm:t>
    </dgm:pt>
    <dgm:pt modelId="{DDFB9669-1A80-4B06-8E99-06A33BE4CD66}" type="sibTrans" cxnId="{363F02D6-A8EA-47F4-9966-34167733647C}">
      <dgm:prSet/>
      <dgm:spPr/>
      <dgm:t>
        <a:bodyPr/>
        <a:lstStyle/>
        <a:p>
          <a:endParaRPr lang="zh-CN" altLang="en-US"/>
        </a:p>
      </dgm:t>
    </dgm:pt>
    <dgm:pt modelId="{1FE586DD-5630-4AED-8847-F9EB1FC674C2}" type="pres">
      <dgm:prSet presAssocID="{E5B71A9E-8CA1-4B62-80AC-56EC2E6AC508}" presName="Name0" presStyleCnt="0">
        <dgm:presLayoutVars>
          <dgm:dir/>
          <dgm:resizeHandles val="exact"/>
        </dgm:presLayoutVars>
      </dgm:prSet>
      <dgm:spPr/>
      <dgm:t>
        <a:bodyPr/>
        <a:lstStyle/>
        <a:p>
          <a:endParaRPr lang="zh-CN" altLang="en-US"/>
        </a:p>
      </dgm:t>
    </dgm:pt>
    <dgm:pt modelId="{7610504D-1B47-4DE2-8D3A-7FCE6E4B722B}" type="pres">
      <dgm:prSet presAssocID="{D30134AD-492D-4D31-9979-53B890FD6D1E}" presName="node" presStyleLbl="node1" presStyleIdx="0" presStyleCnt="4">
        <dgm:presLayoutVars>
          <dgm:bulletEnabled val="1"/>
        </dgm:presLayoutVars>
      </dgm:prSet>
      <dgm:spPr/>
      <dgm:t>
        <a:bodyPr/>
        <a:lstStyle/>
        <a:p>
          <a:endParaRPr lang="zh-CN" altLang="en-US"/>
        </a:p>
      </dgm:t>
    </dgm:pt>
    <dgm:pt modelId="{1A13C2CA-3E2F-4667-AADB-511B469AA54B}" type="pres">
      <dgm:prSet presAssocID="{FBB480CA-3CCD-4F67-9BF2-935A656154CF}" presName="sibTrans" presStyleLbl="sibTrans2D1" presStyleIdx="0" presStyleCnt="3"/>
      <dgm:spPr/>
      <dgm:t>
        <a:bodyPr/>
        <a:lstStyle/>
        <a:p>
          <a:endParaRPr lang="zh-CN" altLang="en-US"/>
        </a:p>
      </dgm:t>
    </dgm:pt>
    <dgm:pt modelId="{B57686CF-DEB7-43F5-A6F4-1F118C614A14}" type="pres">
      <dgm:prSet presAssocID="{FBB480CA-3CCD-4F67-9BF2-935A656154CF}" presName="connectorText" presStyleLbl="sibTrans2D1" presStyleIdx="0" presStyleCnt="3"/>
      <dgm:spPr/>
      <dgm:t>
        <a:bodyPr/>
        <a:lstStyle/>
        <a:p>
          <a:endParaRPr lang="zh-CN" altLang="en-US"/>
        </a:p>
      </dgm:t>
    </dgm:pt>
    <dgm:pt modelId="{7AD1B44E-9ABC-425B-BA41-3570D84E8070}" type="pres">
      <dgm:prSet presAssocID="{B3AD160B-B428-4960-88E2-91D01974C4D0}" presName="node" presStyleLbl="node1" presStyleIdx="1" presStyleCnt="4">
        <dgm:presLayoutVars>
          <dgm:bulletEnabled val="1"/>
        </dgm:presLayoutVars>
      </dgm:prSet>
      <dgm:spPr/>
      <dgm:t>
        <a:bodyPr/>
        <a:lstStyle/>
        <a:p>
          <a:endParaRPr lang="zh-CN" altLang="en-US"/>
        </a:p>
      </dgm:t>
    </dgm:pt>
    <dgm:pt modelId="{1EC75615-0E92-44A2-BA42-8F1209107F3C}" type="pres">
      <dgm:prSet presAssocID="{AE59C116-992E-4E23-83F4-AB4CF2A90159}" presName="sibTrans" presStyleLbl="sibTrans2D1" presStyleIdx="1" presStyleCnt="3"/>
      <dgm:spPr/>
      <dgm:t>
        <a:bodyPr/>
        <a:lstStyle/>
        <a:p>
          <a:endParaRPr lang="zh-CN" altLang="en-US"/>
        </a:p>
      </dgm:t>
    </dgm:pt>
    <dgm:pt modelId="{84B70A20-2803-48EC-91A0-62B2D6090559}" type="pres">
      <dgm:prSet presAssocID="{AE59C116-992E-4E23-83F4-AB4CF2A90159}" presName="connectorText" presStyleLbl="sibTrans2D1" presStyleIdx="1" presStyleCnt="3"/>
      <dgm:spPr/>
      <dgm:t>
        <a:bodyPr/>
        <a:lstStyle/>
        <a:p>
          <a:endParaRPr lang="zh-CN" altLang="en-US"/>
        </a:p>
      </dgm:t>
    </dgm:pt>
    <dgm:pt modelId="{C5AEDEAE-3690-4F15-B916-EBBF4C9AF5E9}" type="pres">
      <dgm:prSet presAssocID="{257415EF-0DF8-4696-BA7D-DAD1CB63E8EF}" presName="node" presStyleLbl="node1" presStyleIdx="2" presStyleCnt="4">
        <dgm:presLayoutVars>
          <dgm:bulletEnabled val="1"/>
        </dgm:presLayoutVars>
      </dgm:prSet>
      <dgm:spPr/>
      <dgm:t>
        <a:bodyPr/>
        <a:lstStyle/>
        <a:p>
          <a:endParaRPr lang="zh-CN" altLang="en-US"/>
        </a:p>
      </dgm:t>
    </dgm:pt>
    <dgm:pt modelId="{C2B38A81-C307-4045-9135-4016D5BBA550}" type="pres">
      <dgm:prSet presAssocID="{46FFBEBE-523B-47D7-8973-96B1FAF8C5A9}" presName="sibTrans" presStyleLbl="sibTrans2D1" presStyleIdx="2" presStyleCnt="3"/>
      <dgm:spPr/>
      <dgm:t>
        <a:bodyPr/>
        <a:lstStyle/>
        <a:p>
          <a:endParaRPr lang="zh-CN" altLang="en-US"/>
        </a:p>
      </dgm:t>
    </dgm:pt>
    <dgm:pt modelId="{215C3795-3A27-48B2-BC82-A4CC8AF11A90}" type="pres">
      <dgm:prSet presAssocID="{46FFBEBE-523B-47D7-8973-96B1FAF8C5A9}" presName="connectorText" presStyleLbl="sibTrans2D1" presStyleIdx="2" presStyleCnt="3"/>
      <dgm:spPr/>
      <dgm:t>
        <a:bodyPr/>
        <a:lstStyle/>
        <a:p>
          <a:endParaRPr lang="zh-CN" altLang="en-US"/>
        </a:p>
      </dgm:t>
    </dgm:pt>
    <dgm:pt modelId="{28B0EFED-F703-4854-B870-4ABA7EF289BB}" type="pres">
      <dgm:prSet presAssocID="{A3C6EFD3-4688-497D-A33C-070AD4373584}" presName="node" presStyleLbl="node1" presStyleIdx="3" presStyleCnt="4">
        <dgm:presLayoutVars>
          <dgm:bulletEnabled val="1"/>
        </dgm:presLayoutVars>
      </dgm:prSet>
      <dgm:spPr/>
      <dgm:t>
        <a:bodyPr/>
        <a:lstStyle/>
        <a:p>
          <a:endParaRPr lang="zh-CN" altLang="en-US"/>
        </a:p>
      </dgm:t>
    </dgm:pt>
  </dgm:ptLst>
  <dgm:cxnLst>
    <dgm:cxn modelId="{9F55C479-F470-49EB-A77E-231095C0E26B}" type="presOf" srcId="{AE59C116-992E-4E23-83F4-AB4CF2A90159}" destId="{1EC75615-0E92-44A2-BA42-8F1209107F3C}" srcOrd="0" destOrd="0" presId="urn:microsoft.com/office/officeart/2005/8/layout/process1"/>
    <dgm:cxn modelId="{095484B0-6DF7-4690-84D8-EDCE6F9BFF22}" type="presOf" srcId="{FBB480CA-3CCD-4F67-9BF2-935A656154CF}" destId="{1A13C2CA-3E2F-4667-AADB-511B469AA54B}" srcOrd="0" destOrd="0" presId="urn:microsoft.com/office/officeart/2005/8/layout/process1"/>
    <dgm:cxn modelId="{0A01697A-C163-40B6-A62C-CF5482E7FB4F}" type="presOf" srcId="{257415EF-0DF8-4696-BA7D-DAD1CB63E8EF}" destId="{C5AEDEAE-3690-4F15-B916-EBBF4C9AF5E9}" srcOrd="0" destOrd="0" presId="urn:microsoft.com/office/officeart/2005/8/layout/process1"/>
    <dgm:cxn modelId="{CF252BBB-A0E9-430B-A322-2AF80F0F73D3}" srcId="{E5B71A9E-8CA1-4B62-80AC-56EC2E6AC508}" destId="{257415EF-0DF8-4696-BA7D-DAD1CB63E8EF}" srcOrd="2" destOrd="0" parTransId="{02937DCC-4BD2-4401-9B8E-67CD2EE02390}" sibTransId="{46FFBEBE-523B-47D7-8973-96B1FAF8C5A9}"/>
    <dgm:cxn modelId="{D884BB00-B509-477A-84B1-93F0F6811B17}" type="presOf" srcId="{E5B71A9E-8CA1-4B62-80AC-56EC2E6AC508}" destId="{1FE586DD-5630-4AED-8847-F9EB1FC674C2}" srcOrd="0" destOrd="0" presId="urn:microsoft.com/office/officeart/2005/8/layout/process1"/>
    <dgm:cxn modelId="{63F3C569-10BD-43F9-84FF-C0783F3D0B17}" type="presOf" srcId="{AE59C116-992E-4E23-83F4-AB4CF2A90159}" destId="{84B70A20-2803-48EC-91A0-62B2D6090559}" srcOrd="1" destOrd="0" presId="urn:microsoft.com/office/officeart/2005/8/layout/process1"/>
    <dgm:cxn modelId="{70512166-DF22-4942-8B48-08459A701D9C}" srcId="{E5B71A9E-8CA1-4B62-80AC-56EC2E6AC508}" destId="{D30134AD-492D-4D31-9979-53B890FD6D1E}" srcOrd="0" destOrd="0" parTransId="{3F7B1F24-CCF1-42E6-ADB2-7FE12E628A9F}" sibTransId="{FBB480CA-3CCD-4F67-9BF2-935A656154CF}"/>
    <dgm:cxn modelId="{FC176707-1F49-42D8-A157-BBECBD33A3B8}" type="presOf" srcId="{D30134AD-492D-4D31-9979-53B890FD6D1E}" destId="{7610504D-1B47-4DE2-8D3A-7FCE6E4B722B}" srcOrd="0" destOrd="0" presId="urn:microsoft.com/office/officeart/2005/8/layout/process1"/>
    <dgm:cxn modelId="{D4805FF2-F2E8-463B-88B5-EA75F0B7B32A}" type="presOf" srcId="{46FFBEBE-523B-47D7-8973-96B1FAF8C5A9}" destId="{215C3795-3A27-48B2-BC82-A4CC8AF11A90}" srcOrd="1" destOrd="0" presId="urn:microsoft.com/office/officeart/2005/8/layout/process1"/>
    <dgm:cxn modelId="{874CC379-FB50-4A6A-BFEF-02B5FDF441A9}" type="presOf" srcId="{46FFBEBE-523B-47D7-8973-96B1FAF8C5A9}" destId="{C2B38A81-C307-4045-9135-4016D5BBA550}" srcOrd="0" destOrd="0" presId="urn:microsoft.com/office/officeart/2005/8/layout/process1"/>
    <dgm:cxn modelId="{363F02D6-A8EA-47F4-9966-34167733647C}" srcId="{E5B71A9E-8CA1-4B62-80AC-56EC2E6AC508}" destId="{A3C6EFD3-4688-497D-A33C-070AD4373584}" srcOrd="3" destOrd="0" parTransId="{CB97F59B-B7CA-4720-A98A-FE13CFF21DF4}" sibTransId="{DDFB9669-1A80-4B06-8E99-06A33BE4CD66}"/>
    <dgm:cxn modelId="{688C468E-9DC0-4C95-9719-BB210DFFEBF4}" type="presOf" srcId="{A3C6EFD3-4688-497D-A33C-070AD4373584}" destId="{28B0EFED-F703-4854-B870-4ABA7EF289BB}" srcOrd="0" destOrd="0" presId="urn:microsoft.com/office/officeart/2005/8/layout/process1"/>
    <dgm:cxn modelId="{CC397D34-90CD-4E1B-914F-C5812E35E9D1}" type="presOf" srcId="{B3AD160B-B428-4960-88E2-91D01974C4D0}" destId="{7AD1B44E-9ABC-425B-BA41-3570D84E8070}" srcOrd="0" destOrd="0" presId="urn:microsoft.com/office/officeart/2005/8/layout/process1"/>
    <dgm:cxn modelId="{66E4FB8D-A22C-4236-8CBB-4C931C89D0F5}" type="presOf" srcId="{FBB480CA-3CCD-4F67-9BF2-935A656154CF}" destId="{B57686CF-DEB7-43F5-A6F4-1F118C614A14}" srcOrd="1" destOrd="0" presId="urn:microsoft.com/office/officeart/2005/8/layout/process1"/>
    <dgm:cxn modelId="{FF52E6EC-C29B-4A36-BB36-418B670A3C9C}" srcId="{E5B71A9E-8CA1-4B62-80AC-56EC2E6AC508}" destId="{B3AD160B-B428-4960-88E2-91D01974C4D0}" srcOrd="1" destOrd="0" parTransId="{42E12B5C-7238-4C98-91C9-14771FFBFA5D}" sibTransId="{AE59C116-992E-4E23-83F4-AB4CF2A90159}"/>
    <dgm:cxn modelId="{76B3E3C1-06C9-45D4-B666-8FCAF0937854}" type="presParOf" srcId="{1FE586DD-5630-4AED-8847-F9EB1FC674C2}" destId="{7610504D-1B47-4DE2-8D3A-7FCE6E4B722B}" srcOrd="0" destOrd="0" presId="urn:microsoft.com/office/officeart/2005/8/layout/process1"/>
    <dgm:cxn modelId="{65184F9C-F620-4135-8FD9-E124EB0EEFFF}" type="presParOf" srcId="{1FE586DD-5630-4AED-8847-F9EB1FC674C2}" destId="{1A13C2CA-3E2F-4667-AADB-511B469AA54B}" srcOrd="1" destOrd="0" presId="urn:microsoft.com/office/officeart/2005/8/layout/process1"/>
    <dgm:cxn modelId="{3B6FC65A-CAA6-4873-BF11-03EB0DD254A6}" type="presParOf" srcId="{1A13C2CA-3E2F-4667-AADB-511B469AA54B}" destId="{B57686CF-DEB7-43F5-A6F4-1F118C614A14}" srcOrd="0" destOrd="0" presId="urn:microsoft.com/office/officeart/2005/8/layout/process1"/>
    <dgm:cxn modelId="{ECCBD485-0216-44B7-AA62-988F1B2CF495}" type="presParOf" srcId="{1FE586DD-5630-4AED-8847-F9EB1FC674C2}" destId="{7AD1B44E-9ABC-425B-BA41-3570D84E8070}" srcOrd="2" destOrd="0" presId="urn:microsoft.com/office/officeart/2005/8/layout/process1"/>
    <dgm:cxn modelId="{35667246-3380-401B-99A1-A3E040978F4B}" type="presParOf" srcId="{1FE586DD-5630-4AED-8847-F9EB1FC674C2}" destId="{1EC75615-0E92-44A2-BA42-8F1209107F3C}" srcOrd="3" destOrd="0" presId="urn:microsoft.com/office/officeart/2005/8/layout/process1"/>
    <dgm:cxn modelId="{B2256261-4F31-4684-ADB2-BFAC31CCEB65}" type="presParOf" srcId="{1EC75615-0E92-44A2-BA42-8F1209107F3C}" destId="{84B70A20-2803-48EC-91A0-62B2D6090559}" srcOrd="0" destOrd="0" presId="urn:microsoft.com/office/officeart/2005/8/layout/process1"/>
    <dgm:cxn modelId="{C95346ED-F8E3-40C5-BFB7-943C22AD7591}" type="presParOf" srcId="{1FE586DD-5630-4AED-8847-F9EB1FC674C2}" destId="{C5AEDEAE-3690-4F15-B916-EBBF4C9AF5E9}" srcOrd="4" destOrd="0" presId="urn:microsoft.com/office/officeart/2005/8/layout/process1"/>
    <dgm:cxn modelId="{A7DF21B5-4EC1-4203-9C11-D0A7B0B2D28B}" type="presParOf" srcId="{1FE586DD-5630-4AED-8847-F9EB1FC674C2}" destId="{C2B38A81-C307-4045-9135-4016D5BBA550}" srcOrd="5" destOrd="0" presId="urn:microsoft.com/office/officeart/2005/8/layout/process1"/>
    <dgm:cxn modelId="{09591B1B-CF15-4F85-B520-EC2238746740}" type="presParOf" srcId="{C2B38A81-C307-4045-9135-4016D5BBA550}" destId="{215C3795-3A27-48B2-BC82-A4CC8AF11A90}" srcOrd="0" destOrd="0" presId="urn:microsoft.com/office/officeart/2005/8/layout/process1"/>
    <dgm:cxn modelId="{07A6503D-C3FD-4191-833A-6D150A48A4CD}" type="presParOf" srcId="{1FE586DD-5630-4AED-8847-F9EB1FC674C2}" destId="{28B0EFED-F703-4854-B870-4ABA7EF289BB}" srcOrd="6"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10504D-1B47-4DE2-8D3A-7FCE6E4B722B}">
      <dsp:nvSpPr>
        <dsp:cNvPr id="0" name=""/>
        <dsp:cNvSpPr/>
      </dsp:nvSpPr>
      <dsp:spPr>
        <a:xfrm>
          <a:off x="3385" y="2148167"/>
          <a:ext cx="1480400" cy="888240"/>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Raw Data</a:t>
          </a:r>
          <a:endParaRPr lang="zh-CN" altLang="en-US" sz="2000" kern="1200" dirty="0"/>
        </a:p>
      </dsp:txBody>
      <dsp:txXfrm>
        <a:off x="29401" y="2174183"/>
        <a:ext cx="1428368" cy="836208"/>
      </dsp:txXfrm>
    </dsp:sp>
    <dsp:sp modelId="{1A13C2CA-3E2F-4667-AADB-511B469AA54B}">
      <dsp:nvSpPr>
        <dsp:cNvPr id="0" name=""/>
        <dsp:cNvSpPr/>
      </dsp:nvSpPr>
      <dsp:spPr>
        <a:xfrm>
          <a:off x="1631826" y="2408718"/>
          <a:ext cx="313844" cy="367139"/>
        </a:xfrm>
        <a:prstGeom prst="rightArrow">
          <a:avLst>
            <a:gd name="adj1" fmla="val 60000"/>
            <a:gd name="adj2" fmla="val 5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1631826" y="2482146"/>
        <a:ext cx="219691" cy="220283"/>
      </dsp:txXfrm>
    </dsp:sp>
    <dsp:sp modelId="{7AD1B44E-9ABC-425B-BA41-3570D84E8070}">
      <dsp:nvSpPr>
        <dsp:cNvPr id="0" name=""/>
        <dsp:cNvSpPr/>
      </dsp:nvSpPr>
      <dsp:spPr>
        <a:xfrm>
          <a:off x="2075947" y="2148167"/>
          <a:ext cx="1480400" cy="888240"/>
        </a:xfrm>
        <a:prstGeom prst="roundRect">
          <a:avLst>
            <a:gd name="adj" fmla="val 10000"/>
          </a:avLst>
        </a:prstGeom>
        <a:gradFill rotWithShape="0">
          <a:gsLst>
            <a:gs pos="0">
              <a:schemeClr val="accent5">
                <a:hueOff val="-3311292"/>
                <a:satOff val="13270"/>
                <a:lumOff val="2876"/>
                <a:alphaOff val="0"/>
                <a:shade val="51000"/>
                <a:satMod val="130000"/>
              </a:schemeClr>
            </a:gs>
            <a:gs pos="80000">
              <a:schemeClr val="accent5">
                <a:hueOff val="-3311292"/>
                <a:satOff val="13270"/>
                <a:lumOff val="2876"/>
                <a:alphaOff val="0"/>
                <a:shade val="93000"/>
                <a:satMod val="130000"/>
              </a:schemeClr>
            </a:gs>
            <a:gs pos="100000">
              <a:schemeClr val="accent5">
                <a:hueOff val="-3311292"/>
                <a:satOff val="13270"/>
                <a:lumOff val="287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SDTM Data</a:t>
          </a:r>
          <a:endParaRPr lang="zh-CN" altLang="en-US" sz="2000" kern="1200" dirty="0"/>
        </a:p>
      </dsp:txBody>
      <dsp:txXfrm>
        <a:off x="2101963" y="2174183"/>
        <a:ext cx="1428368" cy="836208"/>
      </dsp:txXfrm>
    </dsp:sp>
    <dsp:sp modelId="{1EC75615-0E92-44A2-BA42-8F1209107F3C}">
      <dsp:nvSpPr>
        <dsp:cNvPr id="0" name=""/>
        <dsp:cNvSpPr/>
      </dsp:nvSpPr>
      <dsp:spPr>
        <a:xfrm>
          <a:off x="3704387" y="2408718"/>
          <a:ext cx="313844" cy="367139"/>
        </a:xfrm>
        <a:prstGeom prst="rightArrow">
          <a:avLst>
            <a:gd name="adj1" fmla="val 60000"/>
            <a:gd name="adj2" fmla="val 50000"/>
          </a:avLst>
        </a:prstGeom>
        <a:gradFill rotWithShape="0">
          <a:gsLst>
            <a:gs pos="0">
              <a:schemeClr val="accent5">
                <a:hueOff val="-4966938"/>
                <a:satOff val="19906"/>
                <a:lumOff val="4314"/>
                <a:alphaOff val="0"/>
                <a:shade val="51000"/>
                <a:satMod val="130000"/>
              </a:schemeClr>
            </a:gs>
            <a:gs pos="80000">
              <a:schemeClr val="accent5">
                <a:hueOff val="-4966938"/>
                <a:satOff val="19906"/>
                <a:lumOff val="4314"/>
                <a:alphaOff val="0"/>
                <a:shade val="93000"/>
                <a:satMod val="130000"/>
              </a:schemeClr>
            </a:gs>
            <a:gs pos="100000">
              <a:schemeClr val="accent5">
                <a:hueOff val="-4966938"/>
                <a:satOff val="19906"/>
                <a:lumOff val="431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3704387" y="2482146"/>
        <a:ext cx="219691" cy="220283"/>
      </dsp:txXfrm>
    </dsp:sp>
    <dsp:sp modelId="{C5AEDEAE-3690-4F15-B916-EBBF4C9AF5E9}">
      <dsp:nvSpPr>
        <dsp:cNvPr id="0" name=""/>
        <dsp:cNvSpPr/>
      </dsp:nvSpPr>
      <dsp:spPr>
        <a:xfrm>
          <a:off x="4148508" y="2148167"/>
          <a:ext cx="1480400" cy="888240"/>
        </a:xfrm>
        <a:prstGeom prst="roundRect">
          <a:avLst>
            <a:gd name="adj" fmla="val 10000"/>
          </a:avLst>
        </a:prstGeom>
        <a:gradFill rotWithShape="0">
          <a:gsLst>
            <a:gs pos="0">
              <a:schemeClr val="accent5">
                <a:hueOff val="-6622584"/>
                <a:satOff val="26541"/>
                <a:lumOff val="5752"/>
                <a:alphaOff val="0"/>
                <a:shade val="51000"/>
                <a:satMod val="130000"/>
              </a:schemeClr>
            </a:gs>
            <a:gs pos="80000">
              <a:schemeClr val="accent5">
                <a:hueOff val="-6622584"/>
                <a:satOff val="26541"/>
                <a:lumOff val="5752"/>
                <a:alphaOff val="0"/>
                <a:shade val="93000"/>
                <a:satMod val="130000"/>
              </a:schemeClr>
            </a:gs>
            <a:gs pos="100000">
              <a:schemeClr val="accent5">
                <a:hueOff val="-6622584"/>
                <a:satOff val="26541"/>
                <a:lumOff val="575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err="1" smtClean="0"/>
            <a:t>ADaM</a:t>
          </a:r>
          <a:r>
            <a:rPr lang="en-US" altLang="zh-CN" sz="2000" kern="1200" dirty="0" smtClean="0"/>
            <a:t> Data</a:t>
          </a:r>
          <a:endParaRPr lang="zh-CN" altLang="en-US" sz="2000" kern="1200" dirty="0"/>
        </a:p>
      </dsp:txBody>
      <dsp:txXfrm>
        <a:off x="4174524" y="2174183"/>
        <a:ext cx="1428368" cy="836208"/>
      </dsp:txXfrm>
    </dsp:sp>
    <dsp:sp modelId="{C2B38A81-C307-4045-9135-4016D5BBA550}">
      <dsp:nvSpPr>
        <dsp:cNvPr id="0" name=""/>
        <dsp:cNvSpPr/>
      </dsp:nvSpPr>
      <dsp:spPr>
        <a:xfrm>
          <a:off x="5776949" y="2408718"/>
          <a:ext cx="313844" cy="367139"/>
        </a:xfrm>
        <a:prstGeom prst="rightArrow">
          <a:avLst>
            <a:gd name="adj1" fmla="val 60000"/>
            <a:gd name="adj2" fmla="val 50000"/>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5776949" y="2482146"/>
        <a:ext cx="219691" cy="220283"/>
      </dsp:txXfrm>
    </dsp:sp>
    <dsp:sp modelId="{28B0EFED-F703-4854-B870-4ABA7EF289BB}">
      <dsp:nvSpPr>
        <dsp:cNvPr id="0" name=""/>
        <dsp:cNvSpPr/>
      </dsp:nvSpPr>
      <dsp:spPr>
        <a:xfrm>
          <a:off x="6221069" y="2148167"/>
          <a:ext cx="1480400" cy="888240"/>
        </a:xfrm>
        <a:prstGeom prst="roundRect">
          <a:avLst>
            <a:gd name="adj" fmla="val 10000"/>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Table Figure Listing</a:t>
          </a:r>
          <a:endParaRPr lang="zh-CN" altLang="en-US" sz="2000" kern="1200" dirty="0"/>
        </a:p>
      </dsp:txBody>
      <dsp:txXfrm>
        <a:off x="6247085" y="2174183"/>
        <a:ext cx="1428368" cy="8362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10504D-1B47-4DE2-8D3A-7FCE6E4B722B}">
      <dsp:nvSpPr>
        <dsp:cNvPr id="0" name=""/>
        <dsp:cNvSpPr/>
      </dsp:nvSpPr>
      <dsp:spPr>
        <a:xfrm>
          <a:off x="3385" y="1481987"/>
          <a:ext cx="1480400" cy="2220601"/>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err="1" smtClean="0"/>
            <a:t>rdata</a:t>
          </a:r>
          <a:endParaRPr lang="en-US" altLang="zh-CN" sz="1800" kern="1200" dirty="0" smtClean="0"/>
        </a:p>
        <a:p>
          <a:pPr lvl="0" algn="ctr" defTabSz="800100">
            <a:lnSpc>
              <a:spcPct val="90000"/>
            </a:lnSpc>
            <a:spcBef>
              <a:spcPct val="0"/>
            </a:spcBef>
            <a:spcAft>
              <a:spcPct val="35000"/>
            </a:spcAft>
          </a:pPr>
          <a:r>
            <a:rPr lang="en-US" altLang="zh-CN" sz="1800" kern="1200" dirty="0" err="1" smtClean="0"/>
            <a:t>csv</a:t>
          </a:r>
          <a:endParaRPr lang="en-US" altLang="zh-CN" sz="1800" kern="1200" dirty="0" smtClean="0"/>
        </a:p>
        <a:p>
          <a:pPr lvl="0" algn="ctr" defTabSz="800100">
            <a:lnSpc>
              <a:spcPct val="90000"/>
            </a:lnSpc>
            <a:spcBef>
              <a:spcPct val="0"/>
            </a:spcBef>
            <a:spcAft>
              <a:spcPct val="35000"/>
            </a:spcAft>
          </a:pPr>
          <a:r>
            <a:rPr lang="en-US" altLang="zh-CN" sz="1800" kern="1200" dirty="0" err="1" smtClean="0"/>
            <a:t>xlsx</a:t>
          </a:r>
          <a:endParaRPr lang="en-US" altLang="zh-CN" sz="1800" kern="1200" dirty="0" smtClean="0"/>
        </a:p>
        <a:p>
          <a:pPr lvl="0" algn="ctr" defTabSz="800100">
            <a:lnSpc>
              <a:spcPct val="90000"/>
            </a:lnSpc>
            <a:spcBef>
              <a:spcPct val="0"/>
            </a:spcBef>
            <a:spcAft>
              <a:spcPct val="35000"/>
            </a:spcAft>
          </a:pPr>
          <a:r>
            <a:rPr lang="en-US" altLang="zh-CN" sz="1800" kern="1200" dirty="0" smtClean="0"/>
            <a:t>xml</a:t>
          </a:r>
        </a:p>
        <a:p>
          <a:pPr lvl="0" algn="ctr" defTabSz="800100">
            <a:lnSpc>
              <a:spcPct val="90000"/>
            </a:lnSpc>
            <a:spcBef>
              <a:spcPct val="0"/>
            </a:spcBef>
            <a:spcAft>
              <a:spcPct val="35000"/>
            </a:spcAft>
          </a:pPr>
          <a:r>
            <a:rPr lang="en-US" altLang="zh-CN" sz="1800" kern="1200" dirty="0" smtClean="0"/>
            <a:t>sas7bdat</a:t>
          </a:r>
        </a:p>
        <a:p>
          <a:pPr lvl="0" algn="ctr" defTabSz="800100">
            <a:lnSpc>
              <a:spcPct val="90000"/>
            </a:lnSpc>
            <a:spcBef>
              <a:spcPct val="0"/>
            </a:spcBef>
            <a:spcAft>
              <a:spcPct val="35000"/>
            </a:spcAft>
          </a:pPr>
          <a:r>
            <a:rPr lang="en-US" altLang="zh-CN" sz="1800" kern="1200" dirty="0" smtClean="0"/>
            <a:t>…</a:t>
          </a:r>
        </a:p>
      </dsp:txBody>
      <dsp:txXfrm>
        <a:off x="46744" y="1525346"/>
        <a:ext cx="1393682" cy="2133883"/>
      </dsp:txXfrm>
    </dsp:sp>
    <dsp:sp modelId="{1A13C2CA-3E2F-4667-AADB-511B469AA54B}">
      <dsp:nvSpPr>
        <dsp:cNvPr id="0" name=""/>
        <dsp:cNvSpPr/>
      </dsp:nvSpPr>
      <dsp:spPr>
        <a:xfrm>
          <a:off x="1631826" y="2408718"/>
          <a:ext cx="313844" cy="367139"/>
        </a:xfrm>
        <a:prstGeom prst="rightArrow">
          <a:avLst>
            <a:gd name="adj1" fmla="val 60000"/>
            <a:gd name="adj2" fmla="val 5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631826" y="2482146"/>
        <a:ext cx="219691" cy="220283"/>
      </dsp:txXfrm>
    </dsp:sp>
    <dsp:sp modelId="{7AD1B44E-9ABC-425B-BA41-3570D84E8070}">
      <dsp:nvSpPr>
        <dsp:cNvPr id="0" name=""/>
        <dsp:cNvSpPr/>
      </dsp:nvSpPr>
      <dsp:spPr>
        <a:xfrm>
          <a:off x="2075947" y="1481987"/>
          <a:ext cx="1480400" cy="2220601"/>
        </a:xfrm>
        <a:prstGeom prst="roundRect">
          <a:avLst>
            <a:gd name="adj" fmla="val 10000"/>
          </a:avLst>
        </a:prstGeom>
        <a:gradFill rotWithShape="0">
          <a:gsLst>
            <a:gs pos="0">
              <a:schemeClr val="accent5">
                <a:hueOff val="-3311292"/>
                <a:satOff val="13270"/>
                <a:lumOff val="2876"/>
                <a:alphaOff val="0"/>
                <a:shade val="51000"/>
                <a:satMod val="130000"/>
              </a:schemeClr>
            </a:gs>
            <a:gs pos="80000">
              <a:schemeClr val="accent5">
                <a:hueOff val="-3311292"/>
                <a:satOff val="13270"/>
                <a:lumOff val="2876"/>
                <a:alphaOff val="0"/>
                <a:shade val="93000"/>
                <a:satMod val="130000"/>
              </a:schemeClr>
            </a:gs>
            <a:gs pos="100000">
              <a:schemeClr val="accent5">
                <a:hueOff val="-3311292"/>
                <a:satOff val="13270"/>
                <a:lumOff val="287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err="1" smtClean="0"/>
            <a:t>dm.rdata</a:t>
          </a:r>
          <a:endParaRPr lang="en-US" altLang="zh-CN" sz="1800" kern="1200" dirty="0" smtClean="0"/>
        </a:p>
        <a:p>
          <a:pPr lvl="0" algn="ctr" defTabSz="800100">
            <a:lnSpc>
              <a:spcPct val="90000"/>
            </a:lnSpc>
            <a:spcBef>
              <a:spcPct val="0"/>
            </a:spcBef>
            <a:spcAft>
              <a:spcPct val="35000"/>
            </a:spcAft>
          </a:pPr>
          <a:r>
            <a:rPr lang="en-US" altLang="zh-CN" sz="1800" kern="1200" dirty="0" err="1" smtClean="0"/>
            <a:t>ds.rdata</a:t>
          </a:r>
          <a:endParaRPr lang="en-US" altLang="zh-CN" sz="1800" kern="1200" dirty="0" smtClean="0"/>
        </a:p>
        <a:p>
          <a:pPr lvl="0" algn="ctr" defTabSz="800100">
            <a:lnSpc>
              <a:spcPct val="90000"/>
            </a:lnSpc>
            <a:spcBef>
              <a:spcPct val="0"/>
            </a:spcBef>
            <a:spcAft>
              <a:spcPct val="35000"/>
            </a:spcAft>
          </a:pPr>
          <a:r>
            <a:rPr lang="en-US" altLang="zh-CN" sz="1800" kern="1200" dirty="0" err="1" smtClean="0"/>
            <a:t>ex.rdata</a:t>
          </a:r>
          <a:endParaRPr lang="en-US" altLang="zh-CN" sz="1800" kern="1200" dirty="0" smtClean="0"/>
        </a:p>
        <a:p>
          <a:pPr lvl="0" algn="ctr" defTabSz="800100">
            <a:lnSpc>
              <a:spcPct val="90000"/>
            </a:lnSpc>
            <a:spcBef>
              <a:spcPct val="0"/>
            </a:spcBef>
            <a:spcAft>
              <a:spcPct val="35000"/>
            </a:spcAft>
          </a:pPr>
          <a:r>
            <a:rPr lang="en-US" altLang="zh-CN" sz="1800" kern="1200" dirty="0" err="1" smtClean="0"/>
            <a:t>ae.rdata</a:t>
          </a:r>
          <a:endParaRPr lang="en-US" altLang="zh-CN" sz="1800" kern="1200" dirty="0" smtClean="0"/>
        </a:p>
        <a:p>
          <a:pPr lvl="0" algn="ctr" defTabSz="800100">
            <a:lnSpc>
              <a:spcPct val="90000"/>
            </a:lnSpc>
            <a:spcBef>
              <a:spcPct val="0"/>
            </a:spcBef>
            <a:spcAft>
              <a:spcPct val="35000"/>
            </a:spcAft>
          </a:pPr>
          <a:r>
            <a:rPr lang="en-US" altLang="zh-CN" sz="1800" kern="1200" dirty="0" err="1" smtClean="0"/>
            <a:t>lb.rdata</a:t>
          </a:r>
          <a:endParaRPr lang="en-US" altLang="zh-CN" sz="1800" kern="1200" dirty="0" smtClean="0"/>
        </a:p>
        <a:p>
          <a:pPr lvl="0" algn="ctr" defTabSz="800100">
            <a:lnSpc>
              <a:spcPct val="90000"/>
            </a:lnSpc>
            <a:spcBef>
              <a:spcPct val="0"/>
            </a:spcBef>
            <a:spcAft>
              <a:spcPct val="35000"/>
            </a:spcAft>
          </a:pPr>
          <a:r>
            <a:rPr lang="en-US" altLang="zh-CN" sz="1800" kern="1200" dirty="0" smtClean="0"/>
            <a:t>…</a:t>
          </a:r>
        </a:p>
      </dsp:txBody>
      <dsp:txXfrm>
        <a:off x="2119306" y="1525346"/>
        <a:ext cx="1393682" cy="2133883"/>
      </dsp:txXfrm>
    </dsp:sp>
    <dsp:sp modelId="{1EC75615-0E92-44A2-BA42-8F1209107F3C}">
      <dsp:nvSpPr>
        <dsp:cNvPr id="0" name=""/>
        <dsp:cNvSpPr/>
      </dsp:nvSpPr>
      <dsp:spPr>
        <a:xfrm>
          <a:off x="3704387" y="2408718"/>
          <a:ext cx="313844" cy="367139"/>
        </a:xfrm>
        <a:prstGeom prst="rightArrow">
          <a:avLst>
            <a:gd name="adj1" fmla="val 60000"/>
            <a:gd name="adj2" fmla="val 50000"/>
          </a:avLst>
        </a:prstGeom>
        <a:gradFill rotWithShape="0">
          <a:gsLst>
            <a:gs pos="0">
              <a:schemeClr val="accent5">
                <a:hueOff val="-4966938"/>
                <a:satOff val="19906"/>
                <a:lumOff val="4314"/>
                <a:alphaOff val="0"/>
                <a:shade val="51000"/>
                <a:satMod val="130000"/>
              </a:schemeClr>
            </a:gs>
            <a:gs pos="80000">
              <a:schemeClr val="accent5">
                <a:hueOff val="-4966938"/>
                <a:satOff val="19906"/>
                <a:lumOff val="4314"/>
                <a:alphaOff val="0"/>
                <a:shade val="93000"/>
                <a:satMod val="130000"/>
              </a:schemeClr>
            </a:gs>
            <a:gs pos="100000">
              <a:schemeClr val="accent5">
                <a:hueOff val="-4966938"/>
                <a:satOff val="19906"/>
                <a:lumOff val="431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3704387" y="2482146"/>
        <a:ext cx="219691" cy="220283"/>
      </dsp:txXfrm>
    </dsp:sp>
    <dsp:sp modelId="{C5AEDEAE-3690-4F15-B916-EBBF4C9AF5E9}">
      <dsp:nvSpPr>
        <dsp:cNvPr id="0" name=""/>
        <dsp:cNvSpPr/>
      </dsp:nvSpPr>
      <dsp:spPr>
        <a:xfrm>
          <a:off x="4148508" y="1481987"/>
          <a:ext cx="1480400" cy="2220601"/>
        </a:xfrm>
        <a:prstGeom prst="roundRect">
          <a:avLst>
            <a:gd name="adj" fmla="val 10000"/>
          </a:avLst>
        </a:prstGeom>
        <a:gradFill rotWithShape="0">
          <a:gsLst>
            <a:gs pos="0">
              <a:schemeClr val="accent5">
                <a:hueOff val="-6622584"/>
                <a:satOff val="26541"/>
                <a:lumOff val="5752"/>
                <a:alphaOff val="0"/>
                <a:shade val="51000"/>
                <a:satMod val="130000"/>
              </a:schemeClr>
            </a:gs>
            <a:gs pos="80000">
              <a:schemeClr val="accent5">
                <a:hueOff val="-6622584"/>
                <a:satOff val="26541"/>
                <a:lumOff val="5752"/>
                <a:alphaOff val="0"/>
                <a:shade val="93000"/>
                <a:satMod val="130000"/>
              </a:schemeClr>
            </a:gs>
            <a:gs pos="100000">
              <a:schemeClr val="accent5">
                <a:hueOff val="-6622584"/>
                <a:satOff val="26541"/>
                <a:lumOff val="575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err="1" smtClean="0"/>
            <a:t>adsl.rdata</a:t>
          </a:r>
          <a:endParaRPr lang="en-US" altLang="zh-CN" sz="1800" kern="1200" dirty="0" smtClean="0"/>
        </a:p>
        <a:p>
          <a:pPr lvl="0" algn="ctr" defTabSz="800100">
            <a:lnSpc>
              <a:spcPct val="90000"/>
            </a:lnSpc>
            <a:spcBef>
              <a:spcPct val="0"/>
            </a:spcBef>
            <a:spcAft>
              <a:spcPct val="35000"/>
            </a:spcAft>
          </a:pPr>
          <a:r>
            <a:rPr lang="en-US" altLang="zh-CN" sz="1800" kern="1200" dirty="0" err="1" smtClean="0"/>
            <a:t>adae.rdata</a:t>
          </a:r>
          <a:endParaRPr lang="en-US" altLang="zh-CN" sz="1800" kern="1200" dirty="0" smtClean="0"/>
        </a:p>
        <a:p>
          <a:pPr lvl="0" algn="ctr" defTabSz="800100">
            <a:lnSpc>
              <a:spcPct val="90000"/>
            </a:lnSpc>
            <a:spcBef>
              <a:spcPct val="0"/>
            </a:spcBef>
            <a:spcAft>
              <a:spcPct val="35000"/>
            </a:spcAft>
          </a:pPr>
          <a:r>
            <a:rPr lang="en-US" altLang="zh-CN" sz="1800" kern="1200" dirty="0" err="1" smtClean="0"/>
            <a:t>adlb.rdata</a:t>
          </a:r>
          <a:endParaRPr lang="en-US" altLang="zh-CN" sz="1800" kern="1200" dirty="0" smtClean="0"/>
        </a:p>
        <a:p>
          <a:pPr lvl="0" algn="ctr" defTabSz="800100">
            <a:lnSpc>
              <a:spcPct val="90000"/>
            </a:lnSpc>
            <a:spcBef>
              <a:spcPct val="0"/>
            </a:spcBef>
            <a:spcAft>
              <a:spcPct val="35000"/>
            </a:spcAft>
          </a:pPr>
          <a:r>
            <a:rPr lang="en-US" altLang="zh-CN" sz="1800" kern="1200" dirty="0" smtClean="0"/>
            <a:t>…</a:t>
          </a:r>
          <a:endParaRPr lang="zh-CN" altLang="en-US" sz="1800" kern="1200" dirty="0"/>
        </a:p>
      </dsp:txBody>
      <dsp:txXfrm>
        <a:off x="4191867" y="1525346"/>
        <a:ext cx="1393682" cy="2133883"/>
      </dsp:txXfrm>
    </dsp:sp>
    <dsp:sp modelId="{C2B38A81-C307-4045-9135-4016D5BBA550}">
      <dsp:nvSpPr>
        <dsp:cNvPr id="0" name=""/>
        <dsp:cNvSpPr/>
      </dsp:nvSpPr>
      <dsp:spPr>
        <a:xfrm>
          <a:off x="5776949" y="2408718"/>
          <a:ext cx="313844" cy="367139"/>
        </a:xfrm>
        <a:prstGeom prst="rightArrow">
          <a:avLst>
            <a:gd name="adj1" fmla="val 60000"/>
            <a:gd name="adj2" fmla="val 50000"/>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5776949" y="2482146"/>
        <a:ext cx="219691" cy="220283"/>
      </dsp:txXfrm>
    </dsp:sp>
    <dsp:sp modelId="{28B0EFED-F703-4854-B870-4ABA7EF289BB}">
      <dsp:nvSpPr>
        <dsp:cNvPr id="0" name=""/>
        <dsp:cNvSpPr/>
      </dsp:nvSpPr>
      <dsp:spPr>
        <a:xfrm>
          <a:off x="6221069" y="1481987"/>
          <a:ext cx="1480400" cy="2220601"/>
        </a:xfrm>
        <a:prstGeom prst="roundRect">
          <a:avLst>
            <a:gd name="adj" fmla="val 10000"/>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err="1" smtClean="0"/>
            <a:t>pdf</a:t>
          </a:r>
          <a:endParaRPr lang="en-US" altLang="zh-CN" sz="1800" kern="1200" dirty="0" smtClean="0"/>
        </a:p>
        <a:p>
          <a:pPr lvl="0" algn="ctr" defTabSz="800100">
            <a:lnSpc>
              <a:spcPct val="90000"/>
            </a:lnSpc>
            <a:spcBef>
              <a:spcPct val="0"/>
            </a:spcBef>
            <a:spcAft>
              <a:spcPct val="35000"/>
            </a:spcAft>
          </a:pPr>
          <a:r>
            <a:rPr lang="en-US" altLang="zh-CN" sz="1800" kern="1200" dirty="0" smtClean="0"/>
            <a:t>rtf</a:t>
          </a:r>
        </a:p>
        <a:p>
          <a:pPr lvl="0" algn="ctr" defTabSz="800100">
            <a:lnSpc>
              <a:spcPct val="90000"/>
            </a:lnSpc>
            <a:spcBef>
              <a:spcPct val="0"/>
            </a:spcBef>
            <a:spcAft>
              <a:spcPct val="35000"/>
            </a:spcAft>
          </a:pPr>
          <a:r>
            <a:rPr lang="en-US" altLang="zh-CN" sz="1800" kern="1200" dirty="0" smtClean="0"/>
            <a:t>...</a:t>
          </a:r>
        </a:p>
      </dsp:txBody>
      <dsp:txXfrm>
        <a:off x="6264428" y="1525346"/>
        <a:ext cx="1393682" cy="213388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2025/3/10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2025/3/10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2025/3/10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2025/3/10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2025/3/10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2025/3/10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2025/3/10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2025/3/10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2025/3/10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2025/3/10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2025/3/10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2025/3/10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mailto:liuxiang_yx@163.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2780928"/>
            <a:ext cx="7772400" cy="1470025"/>
          </a:xfrm>
        </p:spPr>
        <p:txBody>
          <a:bodyPr>
            <a:normAutofit/>
          </a:bodyPr>
          <a:lstStyle/>
          <a:p>
            <a:r>
              <a:rPr lang="en-US" altLang="zh-CN" sz="3200" dirty="0"/>
              <a:t>Automating Clinical </a:t>
            </a:r>
            <a:r>
              <a:rPr lang="en-US" altLang="zh-CN" sz="3200" dirty="0" smtClean="0"/>
              <a:t>Trial Data </a:t>
            </a:r>
            <a:r>
              <a:rPr lang="en-US" altLang="zh-CN" sz="3200" dirty="0"/>
              <a:t>Analysis with R</a:t>
            </a:r>
            <a:endParaRPr lang="zh-CN" altLang="en-US" sz="3200" dirty="0"/>
          </a:p>
        </p:txBody>
      </p:sp>
      <p:sp>
        <p:nvSpPr>
          <p:cNvPr id="4" name="标题 1"/>
          <p:cNvSpPr txBox="1">
            <a:spLocks/>
          </p:cNvSpPr>
          <p:nvPr/>
        </p:nvSpPr>
        <p:spPr>
          <a:xfrm>
            <a:off x="669832" y="1772816"/>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4000" dirty="0"/>
              <a:t>使用 </a:t>
            </a:r>
            <a:r>
              <a:rPr lang="en-US" altLang="zh-CN" sz="4000" dirty="0"/>
              <a:t>R </a:t>
            </a:r>
            <a:r>
              <a:rPr lang="zh-CN" altLang="en-US" sz="4000" dirty="0"/>
              <a:t>自动化临床试验数据分析</a:t>
            </a:r>
          </a:p>
        </p:txBody>
      </p:sp>
      <p:sp>
        <p:nvSpPr>
          <p:cNvPr id="5" name="标题 1"/>
          <p:cNvSpPr txBox="1">
            <a:spLocks/>
          </p:cNvSpPr>
          <p:nvPr/>
        </p:nvSpPr>
        <p:spPr>
          <a:xfrm>
            <a:off x="611560" y="4365104"/>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4000" dirty="0"/>
              <a:t>刘</a:t>
            </a:r>
            <a:r>
              <a:rPr lang="zh-CN" altLang="en-US" sz="4000" dirty="0" smtClean="0"/>
              <a:t>翔</a:t>
            </a:r>
            <a:endParaRPr lang="en-US" altLang="zh-CN" sz="4000" dirty="0" smtClean="0"/>
          </a:p>
          <a:p>
            <a:r>
              <a:rPr lang="en-US" altLang="zh-CN" sz="2800" dirty="0"/>
              <a:t>Liu </a:t>
            </a:r>
            <a:r>
              <a:rPr lang="en-US" altLang="zh-CN" sz="2800" dirty="0" smtClean="0"/>
              <a:t>Xiang</a:t>
            </a:r>
            <a:endParaRPr lang="zh-CN" altLang="en-US" sz="2800" dirty="0"/>
          </a:p>
        </p:txBody>
      </p:sp>
    </p:spTree>
    <p:extLst>
      <p:ext uri="{BB962C8B-B14F-4D97-AF65-F5344CB8AC3E}">
        <p14:creationId xmlns:p14="http://schemas.microsoft.com/office/powerpoint/2010/main" val="33739921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表格模板</a:t>
            </a:r>
            <a:r>
              <a:rPr lang="en-US" altLang="zh-CN" dirty="0" smtClean="0"/>
              <a:t/>
            </a:r>
            <a:br>
              <a:rPr lang="en-US" altLang="zh-CN" dirty="0" smtClean="0"/>
            </a:br>
            <a:r>
              <a:rPr lang="en-US" altLang="zh-CN" sz="2700" b="1" dirty="0"/>
              <a:t>Table Template</a:t>
            </a:r>
            <a:endParaRPr lang="zh-CN" altLang="en-US" dirty="0"/>
          </a:p>
        </p:txBody>
      </p:sp>
      <p:pic>
        <p:nvPicPr>
          <p:cNvPr id="1026" name="Picture 2" descr="C:\Users\Administrator\Downloads\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980" y="2808560"/>
            <a:ext cx="6858000" cy="3860800"/>
          </a:xfrm>
          <a:prstGeom prst="rect">
            <a:avLst/>
          </a:prstGeom>
          <a:noFill/>
          <a:extLst>
            <a:ext uri="{909E8E84-426E-40DD-AFC4-6F175D3DCCD1}">
              <a14:hiddenFill xmlns:a14="http://schemas.microsoft.com/office/drawing/2010/main">
                <a:solidFill>
                  <a:srgbClr val="FFFFFF"/>
                </a:solidFill>
              </a14:hiddenFill>
            </a:ext>
          </a:extLst>
        </p:spPr>
      </p:pic>
      <p:sp>
        <p:nvSpPr>
          <p:cNvPr id="5" name="内容占位符 2"/>
          <p:cNvSpPr txBox="1">
            <a:spLocks/>
          </p:cNvSpPr>
          <p:nvPr/>
        </p:nvSpPr>
        <p:spPr>
          <a:xfrm>
            <a:off x="323528" y="1444808"/>
            <a:ext cx="8136904" cy="64807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zh-CN" altLang="en-US" dirty="0" smtClean="0">
                <a:latin typeface="+mn-ea"/>
              </a:rPr>
              <a:t>以下是一个简化的人口学和基线特征汇总表模板：</a:t>
            </a:r>
            <a:endParaRPr lang="en-US" altLang="zh-CN" dirty="0">
              <a:latin typeface="+mn-ea"/>
            </a:endParaRPr>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zh-CN" altLang="en-US" dirty="0"/>
          </a:p>
        </p:txBody>
      </p:sp>
      <p:sp>
        <p:nvSpPr>
          <p:cNvPr id="6" name="内容占位符 2"/>
          <p:cNvSpPr txBox="1">
            <a:spLocks/>
          </p:cNvSpPr>
          <p:nvPr/>
        </p:nvSpPr>
        <p:spPr>
          <a:xfrm>
            <a:off x="352056" y="2060848"/>
            <a:ext cx="7776864" cy="64807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1900" dirty="0"/>
              <a:t>Below is a simplified template for summarizing demographic and baseline </a:t>
            </a:r>
            <a:r>
              <a:rPr lang="en-US" altLang="zh-CN" sz="1900" dirty="0" smtClean="0"/>
              <a:t>characteristics:</a:t>
            </a:r>
            <a:endParaRPr lang="en-US" altLang="zh-CN" sz="1900" dirty="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3122411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表格</a:t>
            </a:r>
            <a:r>
              <a:rPr lang="en-US" altLang="zh-CN" dirty="0"/>
              <a:t>R</a:t>
            </a:r>
            <a:r>
              <a:rPr lang="zh-CN" altLang="en-US" dirty="0" smtClean="0"/>
              <a:t>程序</a:t>
            </a:r>
            <a:r>
              <a:rPr lang="en-US" altLang="zh-CN" dirty="0" smtClean="0"/>
              <a:t/>
            </a:r>
            <a:br>
              <a:rPr lang="en-US" altLang="zh-CN" dirty="0" smtClean="0"/>
            </a:br>
            <a:r>
              <a:rPr lang="en-US" altLang="zh-CN" sz="3100" dirty="0"/>
              <a:t>Table R Program</a:t>
            </a:r>
            <a:endParaRPr lang="zh-CN" altLang="en-US" dirty="0"/>
          </a:p>
        </p:txBody>
      </p:sp>
      <p:pic>
        <p:nvPicPr>
          <p:cNvPr id="2050" name="Picture 2" descr="C:\Users\Administrator\Downloads\0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6121" y="2964936"/>
            <a:ext cx="5731718" cy="3285583"/>
          </a:xfrm>
          <a:prstGeom prst="rect">
            <a:avLst/>
          </a:prstGeom>
          <a:noFill/>
          <a:extLst>
            <a:ext uri="{909E8E84-426E-40DD-AFC4-6F175D3DCCD1}">
              <a14:hiddenFill xmlns:a14="http://schemas.microsoft.com/office/drawing/2010/main">
                <a:solidFill>
                  <a:srgbClr val="FFFFFF"/>
                </a:solidFill>
              </a14:hiddenFill>
            </a:ext>
          </a:extLst>
        </p:spPr>
      </p:pic>
      <p:sp>
        <p:nvSpPr>
          <p:cNvPr id="5" name="内容占位符 2"/>
          <p:cNvSpPr txBox="1">
            <a:spLocks/>
          </p:cNvSpPr>
          <p:nvPr/>
        </p:nvSpPr>
        <p:spPr>
          <a:xfrm>
            <a:off x="323528" y="1628800"/>
            <a:ext cx="8136904" cy="648072"/>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r>
              <a:rPr lang="zh-CN" altLang="en-US" dirty="0">
                <a:latin typeface="+mn-ea"/>
              </a:rPr>
              <a:t>生成</a:t>
            </a:r>
            <a:r>
              <a:rPr lang="zh-CN" altLang="en-US" dirty="0" smtClean="0">
                <a:latin typeface="+mn-ea"/>
              </a:rPr>
              <a:t>人口学和基线特征汇总表的</a:t>
            </a:r>
            <a:r>
              <a:rPr lang="en-US" altLang="zh-CN" dirty="0" smtClean="0">
                <a:latin typeface="+mn-ea"/>
              </a:rPr>
              <a:t>R</a:t>
            </a:r>
            <a:r>
              <a:rPr lang="zh-CN" altLang="en-US" dirty="0" smtClean="0">
                <a:latin typeface="+mn-ea"/>
              </a:rPr>
              <a:t>程序，我整合成了一个</a:t>
            </a:r>
            <a:r>
              <a:rPr lang="en-US" altLang="zh-CN" dirty="0" smtClean="0">
                <a:latin typeface="+mn-ea"/>
              </a:rPr>
              <a:t>R</a:t>
            </a:r>
            <a:r>
              <a:rPr lang="zh-CN" altLang="en-US" dirty="0" smtClean="0">
                <a:latin typeface="+mn-ea"/>
              </a:rPr>
              <a:t>函数，通过设置若干参数，可以实现代码的重用：</a:t>
            </a:r>
            <a:endParaRPr lang="en-US" altLang="zh-CN" dirty="0">
              <a:latin typeface="+mn-ea"/>
            </a:endParaRPr>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zh-CN" altLang="en-US" dirty="0"/>
          </a:p>
        </p:txBody>
      </p:sp>
      <p:sp>
        <p:nvSpPr>
          <p:cNvPr id="6" name="内容占位符 2"/>
          <p:cNvSpPr txBox="1">
            <a:spLocks/>
          </p:cNvSpPr>
          <p:nvPr/>
        </p:nvSpPr>
        <p:spPr>
          <a:xfrm>
            <a:off x="323528" y="2348880"/>
            <a:ext cx="8136904" cy="648072"/>
          </a:xfrm>
          <a:prstGeom prst="rect">
            <a:avLst/>
          </a:prstGeom>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a:t>The R program for generating the summary table of demographic and baseline characteristics is integrated into an R function. By setting several parameters, code reuse can be </a:t>
            </a:r>
            <a:r>
              <a:rPr lang="en-US" altLang="zh-CN" dirty="0" smtClean="0"/>
              <a:t>achieved:</a:t>
            </a:r>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25736641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可视化</a:t>
            </a:r>
            <a:r>
              <a:rPr lang="zh-CN" altLang="en-US" dirty="0"/>
              <a:t>操作</a:t>
            </a:r>
            <a:r>
              <a:rPr lang="zh-CN" altLang="en-US" dirty="0" smtClean="0"/>
              <a:t>界面</a:t>
            </a:r>
            <a:r>
              <a:rPr lang="en-US" altLang="zh-CN" dirty="0" smtClean="0"/>
              <a:t/>
            </a:r>
            <a:br>
              <a:rPr lang="en-US" altLang="zh-CN" dirty="0" smtClean="0"/>
            </a:br>
            <a:r>
              <a:rPr lang="en-US" altLang="zh-CN" sz="3100" dirty="0"/>
              <a:t>Visual Operation Interface</a:t>
            </a:r>
            <a:endParaRPr lang="zh-CN" altLang="en-US" dirty="0"/>
          </a:p>
        </p:txBody>
      </p:sp>
      <p:pic>
        <p:nvPicPr>
          <p:cNvPr id="3074" name="Picture 2" descr="C:\Users\Administrator\Downloads\03.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2636912"/>
            <a:ext cx="7739426" cy="3960440"/>
          </a:xfrm>
          <a:prstGeom prst="rect">
            <a:avLst/>
          </a:prstGeom>
          <a:noFill/>
          <a:extLst>
            <a:ext uri="{909E8E84-426E-40DD-AFC4-6F175D3DCCD1}">
              <a14:hiddenFill xmlns:a14="http://schemas.microsoft.com/office/drawing/2010/main">
                <a:solidFill>
                  <a:srgbClr val="FFFFFF"/>
                </a:solidFill>
              </a14:hiddenFill>
            </a:ext>
          </a:extLst>
        </p:spPr>
      </p:pic>
      <p:sp>
        <p:nvSpPr>
          <p:cNvPr id="5" name="内容占位符 2"/>
          <p:cNvSpPr txBox="1">
            <a:spLocks/>
          </p:cNvSpPr>
          <p:nvPr/>
        </p:nvSpPr>
        <p:spPr>
          <a:xfrm>
            <a:off x="323528" y="1412776"/>
            <a:ext cx="8136904" cy="648072"/>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r>
              <a:rPr lang="zh-CN" altLang="en-US" dirty="0" smtClean="0">
                <a:latin typeface="+mn-ea"/>
              </a:rPr>
              <a:t>作为一个自动化系统，可视化操作界面是需要的，具体界面设计可以按需定制，以下是我开发的一个：</a:t>
            </a:r>
            <a:endParaRPr lang="en-US" altLang="zh-CN" dirty="0">
              <a:latin typeface="+mn-ea"/>
            </a:endParaRPr>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zh-CN" altLang="en-US" dirty="0"/>
          </a:p>
        </p:txBody>
      </p:sp>
      <p:sp>
        <p:nvSpPr>
          <p:cNvPr id="6" name="内容占位符 2"/>
          <p:cNvSpPr txBox="1">
            <a:spLocks/>
          </p:cNvSpPr>
          <p:nvPr/>
        </p:nvSpPr>
        <p:spPr>
          <a:xfrm>
            <a:off x="323528" y="2060848"/>
            <a:ext cx="8136904" cy="648072"/>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a:t>As an automated system, a visual operation interface is necessary. The specific interface design can be customized as needed. Below is one that I </a:t>
            </a:r>
            <a:r>
              <a:rPr lang="en-US" altLang="zh-CN" dirty="0" smtClean="0"/>
              <a:t>developed:</a:t>
            </a:r>
          </a:p>
          <a:p>
            <a:pPr marL="0" indent="0">
              <a:buNone/>
            </a:pPr>
            <a:endParaRPr lang="en-US" altLang="zh-CN" dirty="0" smtClean="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4509975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表格生成</a:t>
            </a:r>
            <a:r>
              <a:rPr lang="en-US" altLang="zh-CN" dirty="0" smtClean="0"/>
              <a:t/>
            </a:r>
            <a:br>
              <a:rPr lang="en-US" altLang="zh-CN" dirty="0" smtClean="0"/>
            </a:br>
            <a:r>
              <a:rPr lang="en-US" altLang="zh-CN" sz="2700" dirty="0"/>
              <a:t>Table Generation</a:t>
            </a:r>
            <a:endParaRPr lang="zh-CN" altLang="en-US" dirty="0"/>
          </a:p>
        </p:txBody>
      </p:sp>
      <p:pic>
        <p:nvPicPr>
          <p:cNvPr id="4098" name="Picture 2" descr="C:\Users\Administrator\Downloads\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140968"/>
            <a:ext cx="8448939" cy="3168352"/>
          </a:xfrm>
          <a:prstGeom prst="rect">
            <a:avLst/>
          </a:prstGeom>
          <a:noFill/>
          <a:extLst>
            <a:ext uri="{909E8E84-426E-40DD-AFC4-6F175D3DCCD1}">
              <a14:hiddenFill xmlns:a14="http://schemas.microsoft.com/office/drawing/2010/main">
                <a:solidFill>
                  <a:srgbClr val="FFFFFF"/>
                </a:solidFill>
              </a14:hiddenFill>
            </a:ext>
          </a:extLst>
        </p:spPr>
      </p:pic>
      <p:sp>
        <p:nvSpPr>
          <p:cNvPr id="5" name="内容占位符 2"/>
          <p:cNvSpPr txBox="1">
            <a:spLocks/>
          </p:cNvSpPr>
          <p:nvPr/>
        </p:nvSpPr>
        <p:spPr>
          <a:xfrm>
            <a:off x="323528" y="1628800"/>
            <a:ext cx="8136904" cy="648072"/>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r>
              <a:rPr lang="zh-CN" altLang="en-US" dirty="0" smtClean="0">
                <a:latin typeface="+mn-ea"/>
              </a:rPr>
              <a:t>程序成功运行后将生成的表格以</a:t>
            </a:r>
            <a:r>
              <a:rPr lang="en-US" altLang="zh-CN" dirty="0" smtClean="0">
                <a:latin typeface="+mn-ea"/>
              </a:rPr>
              <a:t>PDF</a:t>
            </a:r>
            <a:r>
              <a:rPr lang="zh-CN" altLang="en-US" dirty="0" smtClean="0">
                <a:latin typeface="+mn-ea"/>
              </a:rPr>
              <a:t>格式的文件呈现，也可以生成</a:t>
            </a:r>
            <a:r>
              <a:rPr lang="en-US" altLang="zh-CN" dirty="0" smtClean="0">
                <a:latin typeface="+mn-ea"/>
              </a:rPr>
              <a:t>RTF</a:t>
            </a:r>
            <a:r>
              <a:rPr lang="zh-CN" altLang="en-US" dirty="0" smtClean="0">
                <a:latin typeface="+mn-ea"/>
              </a:rPr>
              <a:t>格式或者两者都生成：</a:t>
            </a:r>
            <a:endParaRPr lang="en-US" altLang="zh-CN" dirty="0">
              <a:latin typeface="+mn-ea"/>
            </a:endParaRPr>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zh-CN" altLang="en-US" dirty="0"/>
          </a:p>
        </p:txBody>
      </p:sp>
      <p:sp>
        <p:nvSpPr>
          <p:cNvPr id="6" name="内容占位符 2"/>
          <p:cNvSpPr txBox="1">
            <a:spLocks/>
          </p:cNvSpPr>
          <p:nvPr/>
        </p:nvSpPr>
        <p:spPr>
          <a:xfrm>
            <a:off x="350936" y="2348880"/>
            <a:ext cx="8136904" cy="648072"/>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a:t>After the program runs successfully, the generated table will be presented in PDF format, or RTF format, or </a:t>
            </a:r>
            <a:r>
              <a:rPr lang="en-US" altLang="zh-CN" dirty="0" smtClean="0"/>
              <a:t>both:</a:t>
            </a:r>
          </a:p>
          <a:p>
            <a:pPr marL="0" indent="0">
              <a:buNone/>
            </a:pPr>
            <a:endParaRPr lang="en-US" altLang="zh-CN" dirty="0" smtClean="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12133156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解析后程序文件</a:t>
            </a:r>
            <a:r>
              <a:rPr lang="en-US" altLang="zh-CN" dirty="0" smtClean="0"/>
              <a:t/>
            </a:r>
            <a:br>
              <a:rPr lang="en-US" altLang="zh-CN" dirty="0" smtClean="0"/>
            </a:br>
            <a:r>
              <a:rPr lang="en-US" altLang="zh-CN" sz="3100" dirty="0"/>
              <a:t>Parsed Program File</a:t>
            </a:r>
            <a:endParaRPr lang="zh-CN" altLang="en-US" dirty="0"/>
          </a:p>
        </p:txBody>
      </p:sp>
      <p:pic>
        <p:nvPicPr>
          <p:cNvPr id="5122" name="Picture 2" descr="C:\Users\Administrator\Downloads\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800352"/>
            <a:ext cx="7269379" cy="3816424"/>
          </a:xfrm>
          <a:prstGeom prst="rect">
            <a:avLst/>
          </a:prstGeom>
          <a:noFill/>
          <a:extLst>
            <a:ext uri="{909E8E84-426E-40DD-AFC4-6F175D3DCCD1}">
              <a14:hiddenFill xmlns:a14="http://schemas.microsoft.com/office/drawing/2010/main">
                <a:solidFill>
                  <a:srgbClr val="FFFFFF"/>
                </a:solidFill>
              </a14:hiddenFill>
            </a:ext>
          </a:extLst>
        </p:spPr>
      </p:pic>
      <p:sp>
        <p:nvSpPr>
          <p:cNvPr id="5" name="内容占位符 2"/>
          <p:cNvSpPr txBox="1">
            <a:spLocks/>
          </p:cNvSpPr>
          <p:nvPr/>
        </p:nvSpPr>
        <p:spPr>
          <a:xfrm>
            <a:off x="323528" y="1484784"/>
            <a:ext cx="8136904" cy="648072"/>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r>
              <a:rPr lang="zh-CN" altLang="en-US" dirty="0" smtClean="0">
                <a:latin typeface="+mn-ea"/>
              </a:rPr>
              <a:t>程序成功运行后还会生成一个文本文件，其中包含解析后的</a:t>
            </a:r>
            <a:r>
              <a:rPr lang="en-US" altLang="zh-CN" dirty="0" smtClean="0">
                <a:latin typeface="+mn-ea"/>
              </a:rPr>
              <a:t>R</a:t>
            </a:r>
            <a:r>
              <a:rPr lang="zh-CN" altLang="en-US" dirty="0" smtClean="0">
                <a:latin typeface="+mn-ea"/>
              </a:rPr>
              <a:t>代码，详细记录每一步分析过程：</a:t>
            </a:r>
            <a:endParaRPr lang="en-US" altLang="zh-CN" dirty="0">
              <a:latin typeface="+mn-ea"/>
            </a:endParaRPr>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zh-CN" altLang="en-US" dirty="0"/>
          </a:p>
        </p:txBody>
      </p:sp>
      <p:sp>
        <p:nvSpPr>
          <p:cNvPr id="6" name="内容占位符 2"/>
          <p:cNvSpPr txBox="1">
            <a:spLocks/>
          </p:cNvSpPr>
          <p:nvPr/>
        </p:nvSpPr>
        <p:spPr>
          <a:xfrm>
            <a:off x="330400" y="2132856"/>
            <a:ext cx="8136904" cy="648072"/>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a:t>After the program runs successfully, a text file containing the parsed R code is also generated, detailing each step of the analysis </a:t>
            </a:r>
            <a:r>
              <a:rPr lang="en-US" altLang="zh-CN" dirty="0" smtClean="0"/>
              <a:t>process:</a:t>
            </a:r>
          </a:p>
          <a:p>
            <a:pPr marL="0" indent="0">
              <a:buNone/>
            </a:pPr>
            <a:endParaRPr lang="en-US" altLang="zh-CN" dirty="0" smtClean="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14085688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生成表格前的数据集</a:t>
            </a:r>
            <a:r>
              <a:rPr lang="en-US" altLang="zh-CN" dirty="0" smtClean="0"/>
              <a:t/>
            </a:r>
            <a:br>
              <a:rPr lang="en-US" altLang="zh-CN" dirty="0" smtClean="0"/>
            </a:br>
            <a:r>
              <a:rPr lang="en-US" altLang="zh-CN" sz="2200" dirty="0"/>
              <a:t>Dataset Before Table Generation</a:t>
            </a:r>
            <a:endParaRPr lang="zh-CN" altLang="en-US" dirty="0"/>
          </a:p>
        </p:txBody>
      </p:sp>
      <p:pic>
        <p:nvPicPr>
          <p:cNvPr id="6146" name="Picture 2" descr="C:\Users\Administrator\Downloads\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1" y="2840310"/>
            <a:ext cx="5743575" cy="3829050"/>
          </a:xfrm>
          <a:prstGeom prst="rect">
            <a:avLst/>
          </a:prstGeom>
          <a:noFill/>
          <a:extLst>
            <a:ext uri="{909E8E84-426E-40DD-AFC4-6F175D3DCCD1}">
              <a14:hiddenFill xmlns:a14="http://schemas.microsoft.com/office/drawing/2010/main">
                <a:solidFill>
                  <a:srgbClr val="FFFFFF"/>
                </a:solidFill>
              </a14:hiddenFill>
            </a:ext>
          </a:extLst>
        </p:spPr>
      </p:pic>
      <p:sp>
        <p:nvSpPr>
          <p:cNvPr id="5" name="内容占位符 2"/>
          <p:cNvSpPr txBox="1">
            <a:spLocks/>
          </p:cNvSpPr>
          <p:nvPr/>
        </p:nvSpPr>
        <p:spPr>
          <a:xfrm>
            <a:off x="323528" y="1412776"/>
            <a:ext cx="8136904" cy="648072"/>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r>
              <a:rPr lang="zh-CN" altLang="en-US" dirty="0" smtClean="0">
                <a:latin typeface="+mn-ea"/>
              </a:rPr>
              <a:t>行业内一般是先生成匹配表格模板的数据集，然后再生成对应的表格文件，以下是例子中用于生成人口学和基线特征汇总表的数据集：</a:t>
            </a:r>
            <a:endParaRPr lang="en-US" altLang="zh-CN" dirty="0">
              <a:latin typeface="+mn-ea"/>
            </a:endParaRPr>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zh-CN" altLang="en-US" dirty="0"/>
          </a:p>
        </p:txBody>
      </p:sp>
      <p:sp>
        <p:nvSpPr>
          <p:cNvPr id="6" name="内容占位符 2"/>
          <p:cNvSpPr txBox="1">
            <a:spLocks/>
          </p:cNvSpPr>
          <p:nvPr/>
        </p:nvSpPr>
        <p:spPr>
          <a:xfrm>
            <a:off x="402414" y="2071900"/>
            <a:ext cx="8136904" cy="648072"/>
          </a:xfrm>
          <a:prstGeom prst="rect">
            <a:avLst/>
          </a:prstGeom>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a:t>According to industry practices, a dataset matching the table template is usually generated first, followed by the corresponding table file. Below is the dataset used in the example to generate the summary table of demographic and baseline </a:t>
            </a:r>
            <a:r>
              <a:rPr lang="en-US" altLang="zh-CN" dirty="0" smtClean="0"/>
              <a:t>characteristics:</a:t>
            </a:r>
          </a:p>
          <a:p>
            <a:pPr marL="0" indent="0">
              <a:buNone/>
            </a:pPr>
            <a:endParaRPr lang="en-US" altLang="zh-CN" dirty="0" smtClean="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11582970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系统架构和拓展</a:t>
            </a:r>
            <a:r>
              <a:rPr lang="en-US" altLang="zh-CN" dirty="0" smtClean="0"/>
              <a:t/>
            </a:r>
            <a:br>
              <a:rPr lang="en-US" altLang="zh-CN" dirty="0" smtClean="0"/>
            </a:br>
            <a:r>
              <a:rPr lang="en-US" altLang="zh-CN" sz="2200" dirty="0"/>
              <a:t>System Architecture and Expansion</a:t>
            </a:r>
            <a:endParaRPr lang="zh-CN" altLang="en-US" dirty="0"/>
          </a:p>
        </p:txBody>
      </p:sp>
      <p:sp>
        <p:nvSpPr>
          <p:cNvPr id="4" name="内容占位符 2"/>
          <p:cNvSpPr txBox="1">
            <a:spLocks/>
          </p:cNvSpPr>
          <p:nvPr/>
        </p:nvSpPr>
        <p:spPr>
          <a:xfrm>
            <a:off x="323528" y="1556792"/>
            <a:ext cx="8208912" cy="20882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800" dirty="0" smtClean="0">
                <a:latin typeface="+mn-ea"/>
              </a:rPr>
              <a:t>系统可以开发成</a:t>
            </a:r>
            <a:r>
              <a:rPr lang="en-US" altLang="zh-CN" sz="2800" dirty="0" smtClean="0">
                <a:latin typeface="+mn-ea"/>
              </a:rPr>
              <a:t>B/S</a:t>
            </a:r>
            <a:r>
              <a:rPr lang="zh-CN" altLang="en-US" sz="2800" dirty="0" smtClean="0">
                <a:latin typeface="+mn-ea"/>
              </a:rPr>
              <a:t>架构或者</a:t>
            </a:r>
            <a:r>
              <a:rPr lang="en-US" altLang="zh-CN" sz="2800" dirty="0" smtClean="0">
                <a:latin typeface="+mn-ea"/>
              </a:rPr>
              <a:t>C/S</a:t>
            </a:r>
            <a:r>
              <a:rPr lang="zh-CN" altLang="en-US" sz="2800" dirty="0" smtClean="0">
                <a:latin typeface="+mn-ea"/>
              </a:rPr>
              <a:t>架构，现在比较流行的是</a:t>
            </a:r>
            <a:r>
              <a:rPr lang="en-US" altLang="zh-CN" sz="2800" dirty="0" smtClean="0">
                <a:latin typeface="+mn-ea"/>
              </a:rPr>
              <a:t>C/S</a:t>
            </a:r>
            <a:r>
              <a:rPr lang="zh-CN" altLang="en-US" sz="2800" dirty="0">
                <a:latin typeface="+mn-ea"/>
              </a:rPr>
              <a:t>架构</a:t>
            </a:r>
            <a:r>
              <a:rPr lang="zh-CN" altLang="en-US" sz="2800" dirty="0" smtClean="0">
                <a:latin typeface="+mn-ea"/>
              </a:rPr>
              <a:t>。</a:t>
            </a:r>
            <a:endParaRPr lang="en-US" altLang="zh-CN" sz="2800" dirty="0" smtClean="0">
              <a:latin typeface="+mn-ea"/>
            </a:endParaRPr>
          </a:p>
          <a:p>
            <a:pPr marL="0" indent="0">
              <a:buNone/>
            </a:pPr>
            <a:r>
              <a:rPr lang="zh-CN" altLang="en-US" sz="2800" dirty="0" smtClean="0">
                <a:latin typeface="+mn-ea"/>
              </a:rPr>
              <a:t>在系统拓展这一块，以后可以</a:t>
            </a:r>
            <a:r>
              <a:rPr lang="zh-CN" altLang="en-US" sz="2800" dirty="0">
                <a:latin typeface="+mn-ea"/>
              </a:rPr>
              <a:t>对接</a:t>
            </a:r>
            <a:r>
              <a:rPr lang="en-US" altLang="zh-CN" sz="2800" dirty="0">
                <a:latin typeface="+mn-ea"/>
              </a:rPr>
              <a:t>EDC</a:t>
            </a:r>
            <a:r>
              <a:rPr lang="zh-CN" altLang="en-US" sz="2800" dirty="0">
                <a:latin typeface="+mn-ea"/>
              </a:rPr>
              <a:t>系统、</a:t>
            </a:r>
            <a:r>
              <a:rPr lang="en-US" altLang="zh-CN" sz="2800" dirty="0">
                <a:latin typeface="+mn-ea"/>
              </a:rPr>
              <a:t>CSR</a:t>
            </a:r>
            <a:r>
              <a:rPr lang="zh-CN" altLang="en-US" sz="2800" dirty="0">
                <a:latin typeface="+mn-ea"/>
              </a:rPr>
              <a:t>系统等，逐步实现临床研究的整体自动化</a:t>
            </a:r>
            <a:r>
              <a:rPr lang="zh-CN" altLang="en-US" sz="2800" dirty="0" smtClean="0">
                <a:latin typeface="+mn-ea"/>
              </a:rPr>
              <a:t>。</a:t>
            </a:r>
            <a:endParaRPr lang="en-US" altLang="zh-CN" dirty="0" smtClean="0">
              <a:latin typeface="+mn-ea"/>
            </a:endParaRPr>
          </a:p>
          <a:p>
            <a:pPr marL="0" indent="0">
              <a:buNone/>
            </a:pPr>
            <a:endParaRPr lang="en-US" altLang="zh-CN" dirty="0" smtClean="0"/>
          </a:p>
          <a:p>
            <a:pPr marL="0" indent="0">
              <a:buNone/>
            </a:pPr>
            <a:endParaRPr lang="zh-CN" altLang="en-US" dirty="0"/>
          </a:p>
        </p:txBody>
      </p:sp>
      <p:sp>
        <p:nvSpPr>
          <p:cNvPr id="5" name="内容占位符 2"/>
          <p:cNvSpPr txBox="1">
            <a:spLocks/>
          </p:cNvSpPr>
          <p:nvPr/>
        </p:nvSpPr>
        <p:spPr>
          <a:xfrm>
            <a:off x="504464" y="3933056"/>
            <a:ext cx="8171992" cy="25922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400" dirty="0"/>
              <a:t>The system can be developed as a B/S (Browser/Server) or C/S (Client/Server) architecture, with the latter being more popular nowadays. For system expansion, it can later integrate with EDC (Electronic Data Capture) systems, CSR (Clinical Study Report) systems, etc., gradually achieving overall automation in clinical research.</a:t>
            </a:r>
          </a:p>
          <a:p>
            <a:pPr marL="0" indent="0">
              <a:buNone/>
            </a:pPr>
            <a:endParaRPr lang="en-US" altLang="zh-CN" dirty="0" smtClean="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6622965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内容占位符 2"/>
          <p:cNvSpPr txBox="1">
            <a:spLocks/>
          </p:cNvSpPr>
          <p:nvPr/>
        </p:nvSpPr>
        <p:spPr>
          <a:xfrm>
            <a:off x="323528" y="5506180"/>
            <a:ext cx="8136904" cy="443100"/>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r>
              <a:rPr lang="zh-CN" altLang="en-US" dirty="0" smtClean="0">
                <a:latin typeface="+mn-ea"/>
              </a:rPr>
              <a:t>有任何问题，欢迎联系</a:t>
            </a:r>
            <a:r>
              <a:rPr lang="en-US" altLang="zh-CN" dirty="0" smtClean="0">
                <a:latin typeface="+mn-ea"/>
              </a:rPr>
              <a:t>15821804030 </a:t>
            </a:r>
            <a:r>
              <a:rPr lang="en-US" altLang="zh-CN" dirty="0" smtClean="0">
                <a:latin typeface="+mn-ea"/>
                <a:hlinkClick r:id="rId2"/>
              </a:rPr>
              <a:t>liuxiang_yx@163.com</a:t>
            </a:r>
            <a:endParaRPr lang="zh-CN" altLang="en-US" dirty="0"/>
          </a:p>
        </p:txBody>
      </p:sp>
      <p:sp>
        <p:nvSpPr>
          <p:cNvPr id="5" name="内容占位符 2"/>
          <p:cNvSpPr txBox="1">
            <a:spLocks/>
          </p:cNvSpPr>
          <p:nvPr/>
        </p:nvSpPr>
        <p:spPr>
          <a:xfrm>
            <a:off x="362971" y="5932856"/>
            <a:ext cx="8058018" cy="432048"/>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400" dirty="0"/>
              <a:t>Any questions, please feel free to contact 15821804030 </a:t>
            </a:r>
            <a:r>
              <a:rPr lang="en-US" altLang="zh-CN" sz="2400" dirty="0">
                <a:hlinkClick r:id="rId2"/>
              </a:rPr>
              <a:t>liuxiang_yx@163.com</a:t>
            </a:r>
            <a:endParaRPr lang="en-US" altLang="zh-CN" sz="2400" dirty="0"/>
          </a:p>
          <a:p>
            <a:pPr marL="0" indent="0">
              <a:buNone/>
            </a:pPr>
            <a:endParaRPr lang="en-US" altLang="zh-CN" dirty="0" smtClean="0"/>
          </a:p>
          <a:p>
            <a:pPr marL="0" indent="0">
              <a:buNone/>
            </a:pPr>
            <a:endParaRPr lang="zh-CN" altLang="en-US" dirty="0"/>
          </a:p>
        </p:txBody>
      </p:sp>
      <p:sp>
        <p:nvSpPr>
          <p:cNvPr id="6" name="内容占位符 2"/>
          <p:cNvSpPr txBox="1">
            <a:spLocks/>
          </p:cNvSpPr>
          <p:nvPr/>
        </p:nvSpPr>
        <p:spPr>
          <a:xfrm>
            <a:off x="3131840" y="2295176"/>
            <a:ext cx="2520280" cy="136815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8800" b="1" dirty="0"/>
              <a:t>谢谢</a:t>
            </a:r>
            <a:endParaRPr lang="en-US" altLang="zh-CN" sz="8800" b="1" dirty="0"/>
          </a:p>
        </p:txBody>
      </p:sp>
      <p:sp>
        <p:nvSpPr>
          <p:cNvPr id="7" name="内容占位符 2"/>
          <p:cNvSpPr txBox="1">
            <a:spLocks/>
          </p:cNvSpPr>
          <p:nvPr/>
        </p:nvSpPr>
        <p:spPr>
          <a:xfrm>
            <a:off x="3311860" y="3717032"/>
            <a:ext cx="2160240" cy="792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sz="4800" b="1" dirty="0"/>
              <a:t>Thanks</a:t>
            </a:r>
            <a:endParaRPr lang="en-US" altLang="zh-CN" sz="4800" dirty="0"/>
          </a:p>
          <a:p>
            <a:pPr marL="0" indent="0">
              <a:buNone/>
            </a:pPr>
            <a:endParaRPr lang="en-US" altLang="zh-CN" sz="1800" dirty="0" smtClean="0"/>
          </a:p>
          <a:p>
            <a:pPr marL="0" indent="0">
              <a:buNone/>
            </a:pPr>
            <a:endParaRPr lang="zh-CN" altLang="en-US" sz="1800" dirty="0"/>
          </a:p>
        </p:txBody>
      </p:sp>
    </p:spTree>
    <p:extLst>
      <p:ext uri="{BB962C8B-B14F-4D97-AF65-F5344CB8AC3E}">
        <p14:creationId xmlns:p14="http://schemas.microsoft.com/office/powerpoint/2010/main" val="38407789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369216" y="2295176"/>
            <a:ext cx="8307240" cy="7200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dirty="0" smtClean="0"/>
              <a:t>本幻灯内容仅代表个人观点，仅供参考。</a:t>
            </a:r>
            <a:endParaRPr lang="en-US" altLang="zh-CN" dirty="0" smtClean="0"/>
          </a:p>
        </p:txBody>
      </p:sp>
      <p:sp>
        <p:nvSpPr>
          <p:cNvPr id="4" name="内容占位符 2"/>
          <p:cNvSpPr txBox="1">
            <a:spLocks/>
          </p:cNvSpPr>
          <p:nvPr/>
        </p:nvSpPr>
        <p:spPr>
          <a:xfrm>
            <a:off x="310368" y="3212976"/>
            <a:ext cx="8366088" cy="1008112"/>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t>The </a:t>
            </a:r>
            <a:r>
              <a:rPr lang="en-US" altLang="zh-CN" dirty="0"/>
              <a:t>content of this presentation represents personal opinions only and is provided for reference purposes.</a:t>
            </a:r>
            <a:endParaRPr lang="zh-CN" altLang="en-US" dirty="0"/>
          </a:p>
        </p:txBody>
      </p:sp>
    </p:spTree>
    <p:extLst>
      <p:ext uri="{BB962C8B-B14F-4D97-AF65-F5344CB8AC3E}">
        <p14:creationId xmlns:p14="http://schemas.microsoft.com/office/powerpoint/2010/main" val="26449969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系统开发背景</a:t>
            </a:r>
            <a:r>
              <a:rPr lang="en-US" altLang="zh-CN" dirty="0"/>
              <a:t/>
            </a:r>
            <a:br>
              <a:rPr lang="en-US" altLang="zh-CN" dirty="0"/>
            </a:br>
            <a:r>
              <a:rPr lang="en-US" altLang="zh-CN" sz="3100" dirty="0"/>
              <a:t>System Development Background</a:t>
            </a:r>
            <a:endParaRPr lang="zh-CN" altLang="en-US" dirty="0"/>
          </a:p>
        </p:txBody>
      </p:sp>
      <p:sp>
        <p:nvSpPr>
          <p:cNvPr id="5" name="内容占位符 2"/>
          <p:cNvSpPr txBox="1">
            <a:spLocks/>
          </p:cNvSpPr>
          <p:nvPr/>
        </p:nvSpPr>
        <p:spPr>
          <a:xfrm>
            <a:off x="329192" y="1556792"/>
            <a:ext cx="8496944" cy="2232248"/>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r>
              <a:rPr lang="zh-CN" altLang="en-US" dirty="0">
                <a:latin typeface="+mn-ea"/>
              </a:rPr>
              <a:t>临床试验中生成的数据日益复杂且数量庞大，这要求采用高效、可重复且准确的数据分析方法</a:t>
            </a:r>
            <a:r>
              <a:rPr lang="zh-CN" altLang="en-US" dirty="0" smtClean="0">
                <a:latin typeface="+mn-ea"/>
              </a:rPr>
              <a:t>。最好的方法就是开发</a:t>
            </a:r>
            <a:r>
              <a:rPr lang="zh-CN" altLang="en-US" dirty="0">
                <a:latin typeface="+mn-ea"/>
              </a:rPr>
              <a:t>一款自动化临床试验数据分析</a:t>
            </a:r>
            <a:r>
              <a:rPr lang="zh-CN" altLang="en-US" dirty="0" smtClean="0">
                <a:latin typeface="+mn-ea"/>
              </a:rPr>
              <a:t>系统。本幻灯将介绍一款基于</a:t>
            </a:r>
            <a:r>
              <a:rPr lang="en-US" altLang="zh-CN" dirty="0" smtClean="0">
                <a:latin typeface="+mn-ea"/>
              </a:rPr>
              <a:t>R</a:t>
            </a:r>
            <a:r>
              <a:rPr lang="zh-CN" altLang="en-US" dirty="0" smtClean="0">
                <a:latin typeface="+mn-ea"/>
              </a:rPr>
              <a:t>的自动化临床试验数据分析系统，目前该系统尚处于开发当中</a:t>
            </a:r>
            <a:r>
              <a:rPr lang="zh-CN" altLang="en-US" dirty="0">
                <a:latin typeface="+mn-ea"/>
              </a:rPr>
              <a:t>。</a:t>
            </a:r>
            <a:r>
              <a:rPr lang="zh-CN" altLang="en-US" dirty="0" smtClean="0">
                <a:latin typeface="+mn-ea"/>
              </a:rPr>
              <a:t>在</a:t>
            </a:r>
            <a:r>
              <a:rPr lang="zh-CN" altLang="en-US" dirty="0">
                <a:latin typeface="+mn-ea"/>
              </a:rPr>
              <a:t>这里</a:t>
            </a:r>
            <a:r>
              <a:rPr lang="zh-CN" altLang="en-US" dirty="0" smtClean="0">
                <a:latin typeface="+mn-ea"/>
              </a:rPr>
              <a:t>与</a:t>
            </a:r>
            <a:r>
              <a:rPr lang="zh-CN" altLang="en-US" dirty="0">
                <a:latin typeface="+mn-ea"/>
              </a:rPr>
              <a:t>大家</a:t>
            </a:r>
            <a:r>
              <a:rPr lang="zh-CN" altLang="en-US" dirty="0" smtClean="0">
                <a:latin typeface="+mn-ea"/>
              </a:rPr>
              <a:t>分享</a:t>
            </a:r>
            <a:r>
              <a:rPr lang="zh-CN" altLang="en-US" dirty="0">
                <a:latin typeface="+mn-ea"/>
              </a:rPr>
              <a:t>我的一些经验和想法。</a:t>
            </a:r>
            <a:endParaRPr lang="en-US" altLang="zh-CN" dirty="0" smtClean="0">
              <a:latin typeface="+mn-ea"/>
            </a:endParaRPr>
          </a:p>
          <a:p>
            <a:pPr marL="0" indent="0">
              <a:lnSpc>
                <a:spcPct val="120000"/>
              </a:lnSpc>
              <a:buNone/>
            </a:pPr>
            <a:r>
              <a:rPr lang="zh-CN" altLang="en-US" dirty="0" smtClean="0">
                <a:latin typeface="+mn-ea"/>
              </a:rPr>
              <a:t>系统采用</a:t>
            </a:r>
            <a:r>
              <a:rPr lang="en-US" altLang="zh-CN" dirty="0" smtClean="0">
                <a:latin typeface="+mn-ea"/>
              </a:rPr>
              <a:t>R</a:t>
            </a:r>
            <a:r>
              <a:rPr lang="zh-CN" altLang="en-US" dirty="0" smtClean="0">
                <a:latin typeface="+mn-ea"/>
              </a:rPr>
              <a:t>有以下几点原因：</a:t>
            </a:r>
            <a:r>
              <a:rPr lang="en-US" altLang="zh-CN" dirty="0" smtClean="0">
                <a:latin typeface="+mn-ea"/>
              </a:rPr>
              <a:t>R</a:t>
            </a:r>
            <a:r>
              <a:rPr lang="zh-CN" altLang="en-US" dirty="0">
                <a:latin typeface="+mn-ea"/>
              </a:rPr>
              <a:t>是一种功能强大的开源编程语言，适用于统计计算和图形</a:t>
            </a:r>
            <a:r>
              <a:rPr lang="zh-CN" altLang="en-US" dirty="0" smtClean="0">
                <a:latin typeface="+mn-ea"/>
              </a:rPr>
              <a:t>绘制</a:t>
            </a:r>
            <a:r>
              <a:rPr lang="zh-CN" altLang="en-US" dirty="0">
                <a:latin typeface="+mn-ea"/>
              </a:rPr>
              <a:t>，有丰富的扩展包，有活跃的社区支持，广泛应用于学术界和</a:t>
            </a:r>
            <a:r>
              <a:rPr lang="zh-CN" altLang="en-US" dirty="0" smtClean="0">
                <a:latin typeface="+mn-ea"/>
              </a:rPr>
              <a:t>工业界。</a:t>
            </a:r>
            <a:endParaRPr lang="en-US" altLang="zh-CN" dirty="0" smtClean="0">
              <a:latin typeface="+mn-ea"/>
            </a:endParaRPr>
          </a:p>
          <a:p>
            <a:pPr marL="0" indent="0">
              <a:lnSpc>
                <a:spcPct val="120000"/>
              </a:lnSpc>
              <a:buNone/>
            </a:pPr>
            <a:r>
              <a:rPr lang="zh-CN" altLang="en-US" dirty="0" smtClean="0">
                <a:latin typeface="+mn-ea"/>
              </a:rPr>
              <a:t>开发一个数据分析系统，首先得搞清楚数据分析的流程。</a:t>
            </a:r>
            <a:endParaRPr lang="en-US" altLang="zh-CN" dirty="0" smtClean="0">
              <a:latin typeface="+mn-ea"/>
            </a:endParaRPr>
          </a:p>
        </p:txBody>
      </p:sp>
      <p:sp>
        <p:nvSpPr>
          <p:cNvPr id="4" name="内容占位符 2"/>
          <p:cNvSpPr>
            <a:spLocks noGrp="1"/>
          </p:cNvSpPr>
          <p:nvPr>
            <p:ph idx="1"/>
          </p:nvPr>
        </p:nvSpPr>
        <p:spPr>
          <a:xfrm>
            <a:off x="329192" y="3933056"/>
            <a:ext cx="8496944" cy="2592288"/>
          </a:xfrm>
        </p:spPr>
        <p:txBody>
          <a:bodyPr>
            <a:normAutofit/>
          </a:bodyPr>
          <a:lstStyle/>
          <a:p>
            <a:pPr marL="0" indent="0">
              <a:buNone/>
            </a:pPr>
            <a:r>
              <a:rPr lang="en-US" altLang="zh-CN" sz="1600" dirty="0"/>
              <a:t>System Development </a:t>
            </a:r>
            <a:r>
              <a:rPr lang="en-US" altLang="zh-CN" sz="1600" dirty="0" smtClean="0"/>
              <a:t>Background</a:t>
            </a:r>
            <a:r>
              <a:rPr lang="zh-CN" altLang="en-US" sz="1600" dirty="0" smtClean="0"/>
              <a:t>：</a:t>
            </a:r>
            <a:r>
              <a:rPr lang="en-US" altLang="zh-CN" sz="1600" dirty="0" smtClean="0"/>
              <a:t>The </a:t>
            </a:r>
            <a:r>
              <a:rPr lang="en-US" altLang="zh-CN" sz="1600" dirty="0"/>
              <a:t>data generated in clinical trials is becoming increasingly complex and voluminous, necessitating efficient, reproducible, and accurate data analysis methods. The best approach is to develop an automated clinical trial data analysis system. This presentation introduces an R-based automated clinical trial data analysis system currently under </a:t>
            </a:r>
            <a:r>
              <a:rPr lang="en-US" altLang="zh-CN" sz="1600" dirty="0" smtClean="0"/>
              <a:t>development. Here </a:t>
            </a:r>
            <a:r>
              <a:rPr lang="en-US" altLang="zh-CN" sz="1600" dirty="0"/>
              <a:t>I share some of my experiences and </a:t>
            </a:r>
            <a:r>
              <a:rPr lang="en-US" altLang="zh-CN" sz="1600" dirty="0" smtClean="0"/>
              <a:t>thoughts</a:t>
            </a:r>
            <a:r>
              <a:rPr lang="en-US" altLang="zh-CN" sz="1600" dirty="0"/>
              <a:t>.</a:t>
            </a:r>
          </a:p>
          <a:p>
            <a:pPr marL="0" indent="0">
              <a:buNone/>
            </a:pPr>
            <a:r>
              <a:rPr lang="en-US" altLang="zh-CN" sz="1600" dirty="0"/>
              <a:t>The system uses R for several reasons: R is a powerful open-source programming language suitable for statistical computing and graphical visualization, with a rich ecosystem of packages, active community support, and widespread use in both academia and industry.</a:t>
            </a:r>
          </a:p>
          <a:p>
            <a:pPr marL="0" indent="0">
              <a:buNone/>
            </a:pPr>
            <a:r>
              <a:rPr lang="en-US" altLang="zh-CN" sz="1600" dirty="0"/>
              <a:t>To develop a data analysis system, it is essential to first understand the data analysis workflow</a:t>
            </a:r>
            <a:r>
              <a:rPr lang="en-US" altLang="zh-CN" sz="1600" dirty="0" smtClean="0"/>
              <a:t>.</a:t>
            </a:r>
            <a:endParaRPr lang="en-US" altLang="zh-CN" sz="1600" dirty="0"/>
          </a:p>
        </p:txBody>
      </p:sp>
    </p:spTree>
    <p:extLst>
      <p:ext uri="{BB962C8B-B14F-4D97-AF65-F5344CB8AC3E}">
        <p14:creationId xmlns:p14="http://schemas.microsoft.com/office/powerpoint/2010/main" val="41186626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8640"/>
            <a:ext cx="8229600" cy="1143000"/>
          </a:xfrm>
        </p:spPr>
        <p:txBody>
          <a:bodyPr>
            <a:normAutofit fontScale="90000"/>
          </a:bodyPr>
          <a:lstStyle/>
          <a:p>
            <a:r>
              <a:rPr lang="zh-CN" altLang="en-US" dirty="0" smtClean="0"/>
              <a:t>数据分析流程</a:t>
            </a:r>
            <a:r>
              <a:rPr lang="en-US" altLang="zh-CN" dirty="0" smtClean="0"/>
              <a:t/>
            </a:r>
            <a:br>
              <a:rPr lang="en-US" altLang="zh-CN" dirty="0" smtClean="0"/>
            </a:br>
            <a:r>
              <a:rPr lang="en-US" altLang="zh-CN" sz="3100" b="1" dirty="0"/>
              <a:t>Data Analysis Workflow</a:t>
            </a:r>
            <a:endParaRPr lang="zh-CN" altLang="en-US" sz="3100" dirty="0"/>
          </a:p>
        </p:txBody>
      </p:sp>
      <p:graphicFrame>
        <p:nvGraphicFramePr>
          <p:cNvPr id="4" name="图示 3"/>
          <p:cNvGraphicFramePr/>
          <p:nvPr>
            <p:extLst>
              <p:ext uri="{D42A27DB-BD31-4B8C-83A1-F6EECF244321}">
                <p14:modId xmlns:p14="http://schemas.microsoft.com/office/powerpoint/2010/main" val="2831899759"/>
              </p:ext>
            </p:extLst>
          </p:nvPr>
        </p:nvGraphicFramePr>
        <p:xfrm>
          <a:off x="683568" y="620688"/>
          <a:ext cx="7704856" cy="5184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图示 4"/>
          <p:cNvGraphicFramePr/>
          <p:nvPr>
            <p:extLst>
              <p:ext uri="{D42A27DB-BD31-4B8C-83A1-F6EECF244321}">
                <p14:modId xmlns:p14="http://schemas.microsoft.com/office/powerpoint/2010/main" val="2161175012"/>
              </p:ext>
            </p:extLst>
          </p:nvPr>
        </p:nvGraphicFramePr>
        <p:xfrm>
          <a:off x="683568" y="2996952"/>
          <a:ext cx="7704856" cy="51845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6" name="组合 5"/>
          <p:cNvGrpSpPr/>
          <p:nvPr/>
        </p:nvGrpSpPr>
        <p:grpSpPr>
          <a:xfrm>
            <a:off x="1259632" y="3886403"/>
            <a:ext cx="313844" cy="367139"/>
            <a:chOff x="1631826" y="2408718"/>
            <a:chExt cx="313844" cy="367139"/>
          </a:xfrm>
          <a:scene3d>
            <a:camera prst="orthographicFront">
              <a:rot lat="0" lon="0" rev="16200000"/>
            </a:camera>
            <a:lightRig rig="flat" dir="t"/>
          </a:scene3d>
        </p:grpSpPr>
        <p:sp>
          <p:nvSpPr>
            <p:cNvPr id="7" name="右箭头 6"/>
            <p:cNvSpPr/>
            <p:nvPr/>
          </p:nvSpPr>
          <p:spPr>
            <a:xfrm>
              <a:off x="1631826" y="2408718"/>
              <a:ext cx="313844" cy="367139"/>
            </a:xfrm>
            <a:prstGeom prst="rightArrow">
              <a:avLst>
                <a:gd name="adj1" fmla="val 60000"/>
                <a:gd name="adj2" fmla="val 50000"/>
              </a:avLst>
            </a:prstGeom>
            <a:sp3d z="-80000" prstMaterial="plastic">
              <a:bevelT w="50800" h="50800"/>
              <a:bevelB w="25400" h="25400" prst="angle"/>
            </a:sp3d>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sp>
        <p:sp>
          <p:nvSpPr>
            <p:cNvPr id="8" name="右箭头 4"/>
            <p:cNvSpPr/>
            <p:nvPr/>
          </p:nvSpPr>
          <p:spPr>
            <a:xfrm>
              <a:off x="1631826" y="2482146"/>
              <a:ext cx="219691" cy="220283"/>
            </a:xfrm>
            <a:prstGeom prst="rect">
              <a:avLst/>
            </a:prstGeom>
            <a:sp3d z="-8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p:txBody>
        </p:sp>
      </p:grpSp>
      <p:grpSp>
        <p:nvGrpSpPr>
          <p:cNvPr id="9" name="组合 8"/>
          <p:cNvGrpSpPr/>
          <p:nvPr/>
        </p:nvGrpSpPr>
        <p:grpSpPr>
          <a:xfrm>
            <a:off x="3347864" y="3877258"/>
            <a:ext cx="313844" cy="367139"/>
            <a:chOff x="3704387" y="2408718"/>
            <a:chExt cx="313844" cy="367139"/>
          </a:xfrm>
          <a:scene3d>
            <a:camera prst="orthographicFront">
              <a:rot lat="0" lon="0" rev="16200000"/>
            </a:camera>
            <a:lightRig rig="flat" dir="t"/>
          </a:scene3d>
        </p:grpSpPr>
        <p:sp>
          <p:nvSpPr>
            <p:cNvPr id="10" name="右箭头 9"/>
            <p:cNvSpPr/>
            <p:nvPr/>
          </p:nvSpPr>
          <p:spPr>
            <a:xfrm>
              <a:off x="3704387" y="2408718"/>
              <a:ext cx="313844" cy="367139"/>
            </a:xfrm>
            <a:prstGeom prst="rightArrow">
              <a:avLst>
                <a:gd name="adj1" fmla="val 60000"/>
                <a:gd name="adj2" fmla="val 50000"/>
              </a:avLst>
            </a:prstGeom>
            <a:sp3d z="-80000" prstMaterial="plastic">
              <a:bevelT w="50800" h="50800"/>
              <a:bevelB w="25400" h="25400" prst="angle"/>
            </a:sp3d>
          </p:spPr>
          <p:style>
            <a:lnRef idx="0">
              <a:schemeClr val="lt1">
                <a:hueOff val="0"/>
                <a:satOff val="0"/>
                <a:lumOff val="0"/>
                <a:alphaOff val="0"/>
              </a:schemeClr>
            </a:lnRef>
            <a:fillRef idx="3">
              <a:schemeClr val="accent5">
                <a:hueOff val="-4966938"/>
                <a:satOff val="19906"/>
                <a:lumOff val="4314"/>
                <a:alphaOff val="0"/>
              </a:schemeClr>
            </a:fillRef>
            <a:effectRef idx="2">
              <a:schemeClr val="accent5">
                <a:hueOff val="-4966938"/>
                <a:satOff val="19906"/>
                <a:lumOff val="4314"/>
                <a:alphaOff val="0"/>
              </a:schemeClr>
            </a:effectRef>
            <a:fontRef idx="minor">
              <a:schemeClr val="lt1"/>
            </a:fontRef>
          </p:style>
        </p:sp>
        <p:sp>
          <p:nvSpPr>
            <p:cNvPr id="11" name="右箭头 4"/>
            <p:cNvSpPr/>
            <p:nvPr/>
          </p:nvSpPr>
          <p:spPr>
            <a:xfrm>
              <a:off x="3704387" y="2482146"/>
              <a:ext cx="219691" cy="220283"/>
            </a:xfrm>
            <a:prstGeom prst="rect">
              <a:avLst/>
            </a:prstGeom>
            <a:sp3d z="-8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p:txBody>
        </p:sp>
      </p:grpSp>
      <p:grpSp>
        <p:nvGrpSpPr>
          <p:cNvPr id="12" name="组合 11"/>
          <p:cNvGrpSpPr/>
          <p:nvPr/>
        </p:nvGrpSpPr>
        <p:grpSpPr>
          <a:xfrm>
            <a:off x="7465226" y="3858969"/>
            <a:ext cx="313844" cy="367139"/>
            <a:chOff x="5776949" y="2408718"/>
            <a:chExt cx="313844" cy="367139"/>
          </a:xfrm>
          <a:scene3d>
            <a:camera prst="orthographicFront">
              <a:rot lat="0" lon="0" rev="16200000"/>
            </a:camera>
            <a:lightRig rig="flat" dir="t"/>
          </a:scene3d>
        </p:grpSpPr>
        <p:sp>
          <p:nvSpPr>
            <p:cNvPr id="13" name="右箭头 12"/>
            <p:cNvSpPr/>
            <p:nvPr/>
          </p:nvSpPr>
          <p:spPr>
            <a:xfrm>
              <a:off x="5776949" y="2408718"/>
              <a:ext cx="313844" cy="367139"/>
            </a:xfrm>
            <a:prstGeom prst="rightArrow">
              <a:avLst>
                <a:gd name="adj1" fmla="val 60000"/>
                <a:gd name="adj2" fmla="val 50000"/>
              </a:avLst>
            </a:prstGeom>
            <a:sp3d z="-80000" prstMaterial="plastic">
              <a:bevelT w="50800" h="50800"/>
              <a:bevelB w="25400" h="25400" prst="angle"/>
            </a:sp3d>
          </p:spPr>
          <p:style>
            <a:lnRef idx="0">
              <a:schemeClr val="lt1">
                <a:hueOff val="0"/>
                <a:satOff val="0"/>
                <a:lumOff val="0"/>
                <a:alphaOff val="0"/>
              </a:schemeClr>
            </a:lnRef>
            <a:fillRef idx="3">
              <a:schemeClr val="accent5">
                <a:hueOff val="-9933876"/>
                <a:satOff val="39811"/>
                <a:lumOff val="8628"/>
                <a:alphaOff val="0"/>
              </a:schemeClr>
            </a:fillRef>
            <a:effectRef idx="2">
              <a:schemeClr val="accent5">
                <a:hueOff val="-9933876"/>
                <a:satOff val="39811"/>
                <a:lumOff val="8628"/>
                <a:alphaOff val="0"/>
              </a:schemeClr>
            </a:effectRef>
            <a:fontRef idx="minor">
              <a:schemeClr val="lt1"/>
            </a:fontRef>
          </p:style>
        </p:sp>
        <p:sp>
          <p:nvSpPr>
            <p:cNvPr id="14" name="右箭头 4"/>
            <p:cNvSpPr/>
            <p:nvPr/>
          </p:nvSpPr>
          <p:spPr>
            <a:xfrm>
              <a:off x="5776949" y="2482146"/>
              <a:ext cx="219691" cy="220283"/>
            </a:xfrm>
            <a:prstGeom prst="rect">
              <a:avLst/>
            </a:prstGeom>
            <a:sp3d z="-8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p:txBody>
        </p:sp>
      </p:grpSp>
      <p:grpSp>
        <p:nvGrpSpPr>
          <p:cNvPr id="15" name="组合 14"/>
          <p:cNvGrpSpPr/>
          <p:nvPr/>
        </p:nvGrpSpPr>
        <p:grpSpPr>
          <a:xfrm>
            <a:off x="5436096" y="3858969"/>
            <a:ext cx="313844" cy="367139"/>
            <a:chOff x="5776949" y="2408718"/>
            <a:chExt cx="313844" cy="367139"/>
          </a:xfrm>
          <a:gradFill>
            <a:gsLst>
              <a:gs pos="0">
                <a:schemeClr val="accent5">
                  <a:hueOff val="-6622584"/>
                  <a:satOff val="26541"/>
                  <a:lumOff val="5752"/>
                  <a:alphaOff val="0"/>
                  <a:shade val="51000"/>
                  <a:satMod val="130000"/>
                </a:schemeClr>
              </a:gs>
              <a:gs pos="80000">
                <a:schemeClr val="accent5">
                  <a:hueOff val="-6622584"/>
                  <a:satOff val="26541"/>
                  <a:lumOff val="5752"/>
                  <a:alphaOff val="0"/>
                  <a:shade val="93000"/>
                  <a:satMod val="130000"/>
                </a:schemeClr>
              </a:gs>
              <a:gs pos="100000">
                <a:schemeClr val="accent5">
                  <a:hueOff val="-6622584"/>
                  <a:satOff val="26541"/>
                  <a:lumOff val="5752"/>
                  <a:alphaOff val="0"/>
                  <a:shade val="94000"/>
                  <a:satMod val="135000"/>
                </a:schemeClr>
              </a:gs>
            </a:gsLst>
            <a:lin ang="16200000" scaled="0"/>
          </a:gradFill>
          <a:scene3d>
            <a:camera prst="orthographicFront">
              <a:rot lat="0" lon="0" rev="16200000"/>
            </a:camera>
            <a:lightRig rig="flat" dir="t"/>
          </a:scene3d>
        </p:grpSpPr>
        <p:sp>
          <p:nvSpPr>
            <p:cNvPr id="16" name="右箭头 15"/>
            <p:cNvSpPr/>
            <p:nvPr/>
          </p:nvSpPr>
          <p:spPr>
            <a:xfrm>
              <a:off x="5776949" y="2408718"/>
              <a:ext cx="313844" cy="367139"/>
            </a:xfrm>
            <a:prstGeom prst="rightArrow">
              <a:avLst>
                <a:gd name="adj1" fmla="val 60000"/>
                <a:gd name="adj2" fmla="val 50000"/>
              </a:avLst>
            </a:prstGeom>
            <a:grpFill/>
            <a:sp3d z="-80000" prstMaterial="plastic">
              <a:bevelT w="50800" h="50800"/>
              <a:bevelB w="25400" h="25400" prst="angle"/>
            </a:sp3d>
          </p:spPr>
          <p:style>
            <a:lnRef idx="0">
              <a:schemeClr val="lt1">
                <a:hueOff val="0"/>
                <a:satOff val="0"/>
                <a:lumOff val="0"/>
                <a:alphaOff val="0"/>
              </a:schemeClr>
            </a:lnRef>
            <a:fillRef idx="3">
              <a:schemeClr val="accent5">
                <a:hueOff val="-9933876"/>
                <a:satOff val="39811"/>
                <a:lumOff val="8628"/>
                <a:alphaOff val="0"/>
              </a:schemeClr>
            </a:fillRef>
            <a:effectRef idx="2">
              <a:schemeClr val="accent5">
                <a:hueOff val="-9933876"/>
                <a:satOff val="39811"/>
                <a:lumOff val="8628"/>
                <a:alphaOff val="0"/>
              </a:schemeClr>
            </a:effectRef>
            <a:fontRef idx="minor">
              <a:schemeClr val="lt1"/>
            </a:fontRef>
          </p:style>
        </p:sp>
        <p:sp>
          <p:nvSpPr>
            <p:cNvPr id="17" name="右箭头 4"/>
            <p:cNvSpPr/>
            <p:nvPr/>
          </p:nvSpPr>
          <p:spPr>
            <a:xfrm>
              <a:off x="5776949" y="2482146"/>
              <a:ext cx="219691" cy="220283"/>
            </a:xfrm>
            <a:prstGeom prst="rect">
              <a:avLst/>
            </a:prstGeom>
            <a:grpFill/>
            <a:sp3d z="-8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p:txBody>
        </p:sp>
      </p:grpSp>
      <p:sp>
        <p:nvSpPr>
          <p:cNvPr id="18" name="内容占位符 2"/>
          <p:cNvSpPr txBox="1">
            <a:spLocks/>
          </p:cNvSpPr>
          <p:nvPr/>
        </p:nvSpPr>
        <p:spPr>
          <a:xfrm>
            <a:off x="323528" y="1484784"/>
            <a:ext cx="8136904" cy="648072"/>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r>
              <a:rPr lang="zh-CN" altLang="en-US" dirty="0" smtClean="0">
                <a:latin typeface="+mn-ea"/>
              </a:rPr>
              <a:t>试验采集的数据一般需要经过处理后才适合</a:t>
            </a:r>
            <a:r>
              <a:rPr lang="zh-CN" altLang="en-US" dirty="0">
                <a:latin typeface="+mn-ea"/>
              </a:rPr>
              <a:t>用于</a:t>
            </a:r>
            <a:r>
              <a:rPr lang="zh-CN" altLang="en-US" dirty="0" smtClean="0">
                <a:latin typeface="+mn-ea"/>
              </a:rPr>
              <a:t>统计分析，在行业中，一般的分析流程如下：</a:t>
            </a:r>
            <a:endParaRPr lang="en-US" altLang="zh-CN" dirty="0" smtClean="0">
              <a:latin typeface="+mn-ea"/>
            </a:endParaRPr>
          </a:p>
          <a:p>
            <a:pPr marL="0" indent="0">
              <a:buNone/>
            </a:pPr>
            <a:endParaRPr lang="en-US" altLang="zh-CN" dirty="0" smtClean="0"/>
          </a:p>
          <a:p>
            <a:pPr marL="0" indent="0">
              <a:buNone/>
            </a:pPr>
            <a:endParaRPr lang="en-US" altLang="zh-CN" dirty="0" smtClean="0"/>
          </a:p>
          <a:p>
            <a:pPr marL="0" indent="0">
              <a:buNone/>
            </a:pPr>
            <a:endParaRPr lang="zh-CN" altLang="en-US" dirty="0"/>
          </a:p>
        </p:txBody>
      </p:sp>
      <p:sp>
        <p:nvSpPr>
          <p:cNvPr id="19" name="内容占位符 2"/>
          <p:cNvSpPr txBox="1">
            <a:spLocks/>
          </p:cNvSpPr>
          <p:nvPr/>
        </p:nvSpPr>
        <p:spPr>
          <a:xfrm>
            <a:off x="307480" y="2060848"/>
            <a:ext cx="8136904"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1800" dirty="0"/>
              <a:t>Data collected from trials typically requires processing before it is suitable for statistical analysis. In the industry, the general analysis workflow is as </a:t>
            </a:r>
            <a:r>
              <a:rPr lang="en-US" altLang="zh-CN" sz="1800" dirty="0" smtClean="0"/>
              <a:t>follows</a:t>
            </a:r>
            <a:r>
              <a:rPr lang="zh-CN" altLang="en-US" sz="1800" dirty="0" smtClean="0"/>
              <a:t>：</a:t>
            </a:r>
            <a:endParaRPr lang="en-US" altLang="zh-CN" sz="1800" dirty="0" smtClean="0"/>
          </a:p>
          <a:p>
            <a:pPr marL="0" indent="0">
              <a:buNone/>
            </a:pPr>
            <a:endParaRPr lang="en-US" altLang="zh-CN" sz="2400" dirty="0" smtClean="0"/>
          </a:p>
          <a:p>
            <a:pPr marL="0" indent="0">
              <a:buNone/>
            </a:pPr>
            <a:endParaRPr lang="en-US" altLang="zh-CN" sz="2400" dirty="0" smtClean="0"/>
          </a:p>
          <a:p>
            <a:pPr marL="0" indent="0">
              <a:buNone/>
            </a:pPr>
            <a:endParaRPr lang="zh-CN" altLang="en-US" sz="2400" dirty="0"/>
          </a:p>
        </p:txBody>
      </p:sp>
    </p:spTree>
    <p:extLst>
      <p:ext uri="{BB962C8B-B14F-4D97-AF65-F5344CB8AC3E}">
        <p14:creationId xmlns:p14="http://schemas.microsoft.com/office/powerpoint/2010/main" val="20611404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系统开发框架</a:t>
            </a:r>
            <a:r>
              <a:rPr lang="en-US" altLang="zh-CN" dirty="0" smtClean="0"/>
              <a:t/>
            </a:r>
            <a:br>
              <a:rPr lang="en-US" altLang="zh-CN" dirty="0" smtClean="0"/>
            </a:br>
            <a:r>
              <a:rPr lang="en-US" altLang="zh-CN" sz="3100" dirty="0"/>
              <a:t>System Development Framework</a:t>
            </a:r>
            <a:endParaRPr lang="zh-CN" altLang="en-US" dirty="0"/>
          </a:p>
        </p:txBody>
      </p:sp>
      <p:sp>
        <p:nvSpPr>
          <p:cNvPr id="4" name="内容占位符 2"/>
          <p:cNvSpPr txBox="1">
            <a:spLocks/>
          </p:cNvSpPr>
          <p:nvPr/>
        </p:nvSpPr>
        <p:spPr>
          <a:xfrm>
            <a:off x="310920" y="1844824"/>
            <a:ext cx="8136904" cy="1656184"/>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r>
              <a:rPr lang="zh-CN" altLang="en-US" dirty="0" smtClean="0"/>
              <a:t>数据分析流程决定了系统开发框架，将各步骤分别开发为相应的功能模块，最后在系统框架下整合所有模块。当然，作为一个系统，除了由分析流程决定的主要模块，还需要其他一些辅助模块，例如项目管理等。</a:t>
            </a:r>
            <a:endParaRPr lang="zh-CN" altLang="en-US" dirty="0"/>
          </a:p>
        </p:txBody>
      </p:sp>
      <p:sp>
        <p:nvSpPr>
          <p:cNvPr id="5" name="内容占位符 2"/>
          <p:cNvSpPr>
            <a:spLocks noGrp="1"/>
          </p:cNvSpPr>
          <p:nvPr>
            <p:ph idx="1"/>
          </p:nvPr>
        </p:nvSpPr>
        <p:spPr>
          <a:xfrm>
            <a:off x="382928" y="3573016"/>
            <a:ext cx="7992888" cy="2016224"/>
          </a:xfrm>
        </p:spPr>
        <p:txBody>
          <a:bodyPr>
            <a:normAutofit/>
          </a:bodyPr>
          <a:lstStyle/>
          <a:p>
            <a:pPr marL="0" indent="0">
              <a:buNone/>
            </a:pPr>
            <a:r>
              <a:rPr lang="en-US" altLang="zh-CN" sz="2000" dirty="0" smtClean="0"/>
              <a:t>The </a:t>
            </a:r>
            <a:r>
              <a:rPr lang="en-US" altLang="zh-CN" sz="2000" dirty="0"/>
              <a:t>data analysis workflow determines the system development framework. Each step is developed into a corresponding functional module, and all modules are integrated under the system framework. Of course, as a system, in addition to the main modules determined by the analysis workflow, other auxiliary modules are needed, such as project management</a:t>
            </a:r>
            <a:r>
              <a:rPr lang="en-US" altLang="zh-CN" sz="2000" dirty="0" smtClean="0"/>
              <a:t>.</a:t>
            </a:r>
            <a:endParaRPr lang="en-US" altLang="zh-CN" sz="2000" dirty="0"/>
          </a:p>
        </p:txBody>
      </p:sp>
    </p:spTree>
    <p:extLst>
      <p:ext uri="{BB962C8B-B14F-4D97-AF65-F5344CB8AC3E}">
        <p14:creationId xmlns:p14="http://schemas.microsoft.com/office/powerpoint/2010/main" val="7949111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系统功能模块</a:t>
            </a:r>
            <a:r>
              <a:rPr lang="en-US" altLang="zh-CN" dirty="0"/>
              <a:t>-SDTM</a:t>
            </a:r>
            <a:br>
              <a:rPr lang="en-US" altLang="zh-CN" dirty="0"/>
            </a:br>
            <a:r>
              <a:rPr lang="en-US" altLang="zh-CN" sz="3100" dirty="0"/>
              <a:t>System Functional Module - </a:t>
            </a:r>
            <a:r>
              <a:rPr lang="en-US" altLang="zh-CN" sz="3100" dirty="0" smtClean="0"/>
              <a:t>SDTM</a:t>
            </a:r>
            <a:endParaRPr lang="zh-CN" altLang="en-US" dirty="0"/>
          </a:p>
        </p:txBody>
      </p:sp>
      <p:sp>
        <p:nvSpPr>
          <p:cNvPr id="4" name="内容占位符 2"/>
          <p:cNvSpPr txBox="1">
            <a:spLocks/>
          </p:cNvSpPr>
          <p:nvPr/>
        </p:nvSpPr>
        <p:spPr>
          <a:xfrm>
            <a:off x="395536" y="1385032"/>
            <a:ext cx="8136904" cy="4597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000" dirty="0" smtClean="0">
                <a:latin typeface="+mn-ea"/>
              </a:rPr>
              <a:t>根据数据分析流程，我正在开发部分功能模块，</a:t>
            </a:r>
            <a:r>
              <a:rPr lang="en-US" altLang="zh-CN" sz="2000" dirty="0" smtClean="0">
                <a:latin typeface="+mn-ea"/>
              </a:rPr>
              <a:t>SDTM</a:t>
            </a:r>
            <a:r>
              <a:rPr lang="zh-CN" altLang="en-US" sz="2000" dirty="0" smtClean="0">
                <a:latin typeface="+mn-ea"/>
              </a:rPr>
              <a:t>模块系统界面如下：</a:t>
            </a:r>
            <a:endParaRPr lang="zh-CN" altLang="en-US" sz="2000" dirty="0">
              <a:latin typeface="+mn-ea"/>
            </a:endParaRPr>
          </a:p>
        </p:txBody>
      </p:sp>
      <p:pic>
        <p:nvPicPr>
          <p:cNvPr id="3" name="Picture 2" descr="D:\conference\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403" y="2564904"/>
            <a:ext cx="7001169" cy="4107198"/>
          </a:xfrm>
          <a:prstGeom prst="rect">
            <a:avLst/>
          </a:prstGeom>
          <a:noFill/>
          <a:extLst>
            <a:ext uri="{909E8E84-426E-40DD-AFC4-6F175D3DCCD1}">
              <a14:hiddenFill xmlns:a14="http://schemas.microsoft.com/office/drawing/2010/main">
                <a:solidFill>
                  <a:srgbClr val="FFFFFF"/>
                </a:solidFill>
              </a14:hiddenFill>
            </a:ext>
          </a:extLst>
        </p:spPr>
      </p:pic>
      <p:sp>
        <p:nvSpPr>
          <p:cNvPr id="6" name="内容占位符 2"/>
          <p:cNvSpPr>
            <a:spLocks noGrp="1"/>
          </p:cNvSpPr>
          <p:nvPr>
            <p:ph idx="1"/>
          </p:nvPr>
        </p:nvSpPr>
        <p:spPr>
          <a:xfrm>
            <a:off x="409256" y="1772816"/>
            <a:ext cx="7992888" cy="792088"/>
          </a:xfrm>
        </p:spPr>
        <p:txBody>
          <a:bodyPr>
            <a:normAutofit/>
          </a:bodyPr>
          <a:lstStyle/>
          <a:p>
            <a:pPr marL="0" indent="0">
              <a:buNone/>
            </a:pPr>
            <a:r>
              <a:rPr lang="en-US" altLang="zh-CN" sz="2000" dirty="0"/>
              <a:t>According to the data analysis process, I am developing some functional modules. The system interface for the SDTM module is as follows:</a:t>
            </a:r>
          </a:p>
        </p:txBody>
      </p:sp>
    </p:spTree>
    <p:extLst>
      <p:ext uri="{BB962C8B-B14F-4D97-AF65-F5344CB8AC3E}">
        <p14:creationId xmlns:p14="http://schemas.microsoft.com/office/powerpoint/2010/main" val="3560770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系统功能模块</a:t>
            </a:r>
            <a:r>
              <a:rPr lang="en-US" altLang="zh-CN" dirty="0"/>
              <a:t>-</a:t>
            </a:r>
            <a:r>
              <a:rPr lang="en-US" altLang="zh-CN" dirty="0" err="1"/>
              <a:t>ADaM</a:t>
            </a:r>
            <a:r>
              <a:rPr lang="en-US" altLang="zh-CN" dirty="0"/>
              <a:t/>
            </a:r>
            <a:br>
              <a:rPr lang="en-US" altLang="zh-CN" dirty="0"/>
            </a:br>
            <a:r>
              <a:rPr lang="en-US" altLang="zh-CN" sz="3100" dirty="0"/>
              <a:t>System Functional Module - </a:t>
            </a:r>
            <a:r>
              <a:rPr lang="en-US" altLang="zh-CN" sz="3100" dirty="0" err="1" smtClean="0"/>
              <a:t>ADaM</a:t>
            </a:r>
            <a:endParaRPr lang="zh-CN" altLang="en-US" dirty="0"/>
          </a:p>
        </p:txBody>
      </p:sp>
      <p:sp>
        <p:nvSpPr>
          <p:cNvPr id="6" name="内容占位符 2"/>
          <p:cNvSpPr txBox="1">
            <a:spLocks/>
          </p:cNvSpPr>
          <p:nvPr/>
        </p:nvSpPr>
        <p:spPr>
          <a:xfrm>
            <a:off x="395536" y="1457040"/>
            <a:ext cx="8136904" cy="5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000" dirty="0" err="1">
                <a:latin typeface="+mn-ea"/>
              </a:rPr>
              <a:t>ADaM</a:t>
            </a:r>
            <a:r>
              <a:rPr lang="zh-CN" altLang="en-US" sz="2000" dirty="0" smtClean="0">
                <a:latin typeface="+mn-ea"/>
              </a:rPr>
              <a:t>模块系统界面如下：</a:t>
            </a:r>
            <a:endParaRPr lang="zh-CN" altLang="en-US" sz="2000" dirty="0">
              <a:latin typeface="+mn-ea"/>
            </a:endParaRPr>
          </a:p>
        </p:txBody>
      </p:sp>
      <p:sp>
        <p:nvSpPr>
          <p:cNvPr id="7" name="内容占位符 2"/>
          <p:cNvSpPr>
            <a:spLocks noGrp="1"/>
          </p:cNvSpPr>
          <p:nvPr>
            <p:ph idx="1"/>
          </p:nvPr>
        </p:nvSpPr>
        <p:spPr>
          <a:xfrm>
            <a:off x="363536" y="1844824"/>
            <a:ext cx="7992888" cy="504056"/>
          </a:xfrm>
        </p:spPr>
        <p:txBody>
          <a:bodyPr>
            <a:normAutofit/>
          </a:bodyPr>
          <a:lstStyle/>
          <a:p>
            <a:pPr marL="0" indent="0">
              <a:buNone/>
            </a:pPr>
            <a:r>
              <a:rPr lang="en-US" altLang="zh-CN" sz="2000" dirty="0" smtClean="0"/>
              <a:t>The </a:t>
            </a:r>
            <a:r>
              <a:rPr lang="en-US" altLang="zh-CN" sz="2000" dirty="0"/>
              <a:t>system interface for the SDTM module is as follows: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163" y="2636912"/>
            <a:ext cx="7867650"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4189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系统功能模块</a:t>
            </a:r>
            <a:r>
              <a:rPr lang="en-US" altLang="zh-CN" dirty="0"/>
              <a:t>-TFL</a:t>
            </a:r>
            <a:br>
              <a:rPr lang="en-US" altLang="zh-CN" dirty="0"/>
            </a:br>
            <a:r>
              <a:rPr lang="en-US" altLang="zh-CN" sz="3100" dirty="0"/>
              <a:t>System Functional Module - TFL</a:t>
            </a:r>
            <a:endParaRPr lang="zh-CN" altLang="en-US" dirty="0"/>
          </a:p>
        </p:txBody>
      </p:sp>
      <p:sp>
        <p:nvSpPr>
          <p:cNvPr id="5" name="内容占位符 2"/>
          <p:cNvSpPr txBox="1">
            <a:spLocks/>
          </p:cNvSpPr>
          <p:nvPr/>
        </p:nvSpPr>
        <p:spPr>
          <a:xfrm>
            <a:off x="395536" y="1457040"/>
            <a:ext cx="8136904" cy="5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000" dirty="0">
                <a:latin typeface="+mn-ea"/>
              </a:rPr>
              <a:t>TFL</a:t>
            </a:r>
            <a:r>
              <a:rPr lang="zh-CN" altLang="en-US" sz="2000" dirty="0" smtClean="0">
                <a:latin typeface="+mn-ea"/>
              </a:rPr>
              <a:t>模块系统界面如下：</a:t>
            </a:r>
            <a:endParaRPr lang="zh-CN" altLang="en-US" sz="2000" dirty="0">
              <a:latin typeface="+mn-ea"/>
            </a:endParaRPr>
          </a:p>
        </p:txBody>
      </p:sp>
      <p:sp>
        <p:nvSpPr>
          <p:cNvPr id="6" name="内容占位符 2"/>
          <p:cNvSpPr>
            <a:spLocks noGrp="1"/>
          </p:cNvSpPr>
          <p:nvPr>
            <p:ph idx="1"/>
          </p:nvPr>
        </p:nvSpPr>
        <p:spPr>
          <a:xfrm>
            <a:off x="395536" y="1784945"/>
            <a:ext cx="7992888" cy="504056"/>
          </a:xfrm>
        </p:spPr>
        <p:txBody>
          <a:bodyPr>
            <a:normAutofit/>
          </a:bodyPr>
          <a:lstStyle/>
          <a:p>
            <a:pPr marL="0" indent="0">
              <a:buNone/>
            </a:pPr>
            <a:r>
              <a:rPr lang="en-US" altLang="zh-CN" sz="2000" dirty="0" smtClean="0"/>
              <a:t>The </a:t>
            </a:r>
            <a:r>
              <a:rPr lang="en-US" altLang="zh-CN" sz="2000" dirty="0"/>
              <a:t>system interface for the TFL module is as follows: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290" y="2262336"/>
            <a:ext cx="805815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61178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利用系统生成统计表格的过程</a:t>
            </a:r>
            <a:r>
              <a:rPr lang="en-US" altLang="zh-CN" dirty="0" smtClean="0"/>
              <a:t/>
            </a:r>
            <a:br>
              <a:rPr lang="en-US" altLang="zh-CN" dirty="0" smtClean="0"/>
            </a:br>
            <a:r>
              <a:rPr lang="en-US" altLang="zh-CN" sz="2200" dirty="0"/>
              <a:t>Process of Generating Statistical Tables Using the System</a:t>
            </a:r>
            <a:endParaRPr lang="zh-CN" altLang="en-US" dirty="0"/>
          </a:p>
        </p:txBody>
      </p:sp>
      <p:sp>
        <p:nvSpPr>
          <p:cNvPr id="4" name="内容占位符 2"/>
          <p:cNvSpPr txBox="1">
            <a:spLocks/>
          </p:cNvSpPr>
          <p:nvPr/>
        </p:nvSpPr>
        <p:spPr>
          <a:xfrm>
            <a:off x="323528" y="1412776"/>
            <a:ext cx="8352928" cy="2952328"/>
          </a:xfrm>
          <a:prstGeom prst="rect">
            <a:avLst/>
          </a:prstGeom>
        </p:spPr>
        <p:txBody>
          <a:bodyPr vert="horz" lIns="91440" tIns="45720" rIns="91440" bIns="45720" rtlCol="0">
            <a:normAutofit fontScale="4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r>
              <a:rPr lang="zh-CN" altLang="en-US" dirty="0" smtClean="0">
                <a:latin typeface="+mn-ea"/>
              </a:rPr>
              <a:t>因系统尚处于开发中，本幻灯仅介绍统计图表生成过程，其他功能，例如分析数据的生成，将来待完成开发后介绍。</a:t>
            </a:r>
            <a:endParaRPr lang="en-US" altLang="zh-CN" dirty="0" smtClean="0">
              <a:latin typeface="+mn-ea"/>
            </a:endParaRPr>
          </a:p>
          <a:p>
            <a:pPr marL="0" indent="0">
              <a:lnSpc>
                <a:spcPct val="120000"/>
              </a:lnSpc>
              <a:buNone/>
            </a:pPr>
            <a:r>
              <a:rPr lang="zh-CN" altLang="en-US" dirty="0" smtClean="0">
                <a:latin typeface="+mn-ea"/>
              </a:rPr>
              <a:t>开发自动化系统完成一张统计表格的生成，需要具备以下要素：</a:t>
            </a:r>
            <a:endParaRPr lang="en-US" altLang="zh-CN" dirty="0" smtClean="0">
              <a:latin typeface="+mn-ea"/>
            </a:endParaRPr>
          </a:p>
          <a:p>
            <a:pPr>
              <a:lnSpc>
                <a:spcPct val="120000"/>
              </a:lnSpc>
            </a:pPr>
            <a:r>
              <a:rPr lang="zh-CN" altLang="en-US" dirty="0" smtClean="0">
                <a:latin typeface="+mn-ea"/>
              </a:rPr>
              <a:t>分析数据集</a:t>
            </a:r>
            <a:endParaRPr lang="en-US" altLang="zh-CN" dirty="0" smtClean="0">
              <a:latin typeface="+mn-ea"/>
            </a:endParaRPr>
          </a:p>
          <a:p>
            <a:pPr>
              <a:lnSpc>
                <a:spcPct val="120000"/>
              </a:lnSpc>
            </a:pPr>
            <a:r>
              <a:rPr lang="zh-CN" altLang="en-US" dirty="0" smtClean="0">
                <a:latin typeface="+mn-ea"/>
              </a:rPr>
              <a:t>表格模板</a:t>
            </a:r>
            <a:endParaRPr lang="en-US" altLang="zh-CN" dirty="0" smtClean="0">
              <a:latin typeface="+mn-ea"/>
            </a:endParaRPr>
          </a:p>
          <a:p>
            <a:pPr>
              <a:lnSpc>
                <a:spcPct val="120000"/>
              </a:lnSpc>
            </a:pPr>
            <a:r>
              <a:rPr lang="zh-CN" altLang="en-US" dirty="0" smtClean="0">
                <a:latin typeface="+mn-ea"/>
              </a:rPr>
              <a:t>表格</a:t>
            </a:r>
            <a:r>
              <a:rPr lang="en-US" altLang="zh-CN" dirty="0" smtClean="0">
                <a:latin typeface="+mn-ea"/>
              </a:rPr>
              <a:t>R</a:t>
            </a:r>
            <a:r>
              <a:rPr lang="zh-CN" altLang="en-US" dirty="0">
                <a:latin typeface="+mn-ea"/>
              </a:rPr>
              <a:t>程序</a:t>
            </a:r>
            <a:endParaRPr lang="en-US" altLang="zh-CN" dirty="0" smtClean="0">
              <a:latin typeface="+mn-ea"/>
            </a:endParaRPr>
          </a:p>
          <a:p>
            <a:pPr>
              <a:lnSpc>
                <a:spcPct val="120000"/>
              </a:lnSpc>
            </a:pPr>
            <a:r>
              <a:rPr lang="zh-CN" altLang="en-US" dirty="0" smtClean="0">
                <a:latin typeface="+mn-ea"/>
              </a:rPr>
              <a:t>可视化操作界面</a:t>
            </a:r>
            <a:endParaRPr lang="en-US" altLang="zh-CN" dirty="0" smtClean="0">
              <a:latin typeface="+mn-ea"/>
            </a:endParaRPr>
          </a:p>
          <a:p>
            <a:pPr marL="0" indent="0">
              <a:lnSpc>
                <a:spcPct val="120000"/>
              </a:lnSpc>
              <a:buNone/>
            </a:pPr>
            <a:r>
              <a:rPr lang="zh-CN" altLang="en-US" dirty="0" smtClean="0">
                <a:latin typeface="+mn-ea"/>
              </a:rPr>
              <a:t>以上要素均为系统的组成部分，系统在执行生成表格命令时，例如点击可视化操作界面中的表格运行按钮，将先对分析数据集、表格模板、表格</a:t>
            </a:r>
            <a:r>
              <a:rPr lang="en-US" altLang="zh-CN" dirty="0" smtClean="0">
                <a:latin typeface="+mn-ea"/>
              </a:rPr>
              <a:t>R</a:t>
            </a:r>
            <a:r>
              <a:rPr lang="zh-CN" altLang="en-US" dirty="0" smtClean="0">
                <a:latin typeface="+mn-ea"/>
              </a:rPr>
              <a:t>函数进行完整性和有效性校验，完成校验后开始运行表格</a:t>
            </a:r>
            <a:r>
              <a:rPr lang="en-US" altLang="zh-CN" dirty="0" smtClean="0">
                <a:latin typeface="+mn-ea"/>
              </a:rPr>
              <a:t>R</a:t>
            </a:r>
            <a:r>
              <a:rPr lang="zh-CN" altLang="en-US" dirty="0" smtClean="0">
                <a:latin typeface="+mn-ea"/>
              </a:rPr>
              <a:t>程序，完成运行后给出程序运行成功或失败的提示信息，并同步生成程序运行记录，提供运行失败原因，方便对程序进行纠错。</a:t>
            </a:r>
            <a:endParaRPr lang="en-US" altLang="zh-CN" dirty="0" smtClean="0">
              <a:latin typeface="+mn-ea"/>
            </a:endParaRPr>
          </a:p>
          <a:p>
            <a:pPr marL="0" indent="0">
              <a:lnSpc>
                <a:spcPct val="120000"/>
              </a:lnSpc>
              <a:buNone/>
            </a:pPr>
            <a:r>
              <a:rPr lang="zh-CN" altLang="en-US" dirty="0" smtClean="0">
                <a:latin typeface="+mn-ea"/>
              </a:rPr>
              <a:t>接下来以生成一张人口学和基线特征的表格为例进行演示，该例子所呈现图片来自于我的个人微信公众号</a:t>
            </a:r>
            <a:r>
              <a:rPr lang="en-US" altLang="zh-CN" dirty="0" smtClean="0">
                <a:latin typeface="+mn-ea"/>
              </a:rPr>
              <a:t> – </a:t>
            </a:r>
            <a:r>
              <a:rPr lang="zh-CN" altLang="en-US" dirty="0" smtClean="0">
                <a:latin typeface="+mn-ea"/>
              </a:rPr>
              <a:t>翔哥学</a:t>
            </a:r>
            <a:r>
              <a:rPr lang="en-US" altLang="zh-CN" dirty="0" smtClean="0">
                <a:latin typeface="+mn-ea"/>
              </a:rPr>
              <a:t>SAS</a:t>
            </a:r>
            <a:r>
              <a:rPr lang="zh-CN" altLang="en-US" dirty="0" smtClean="0">
                <a:latin typeface="+mn-ea"/>
              </a:rPr>
              <a:t>。假设已经提前准备好了用于该表格的分析数据集</a:t>
            </a:r>
            <a:r>
              <a:rPr lang="en-US" altLang="zh-CN" dirty="0" smtClean="0">
                <a:latin typeface="+mn-ea"/>
              </a:rPr>
              <a:t>ADSL</a:t>
            </a:r>
            <a:r>
              <a:rPr lang="zh-CN" altLang="en-US" dirty="0" smtClean="0">
                <a:latin typeface="+mn-ea"/>
              </a:rPr>
              <a:t>。</a:t>
            </a:r>
            <a:endParaRPr lang="en-US" altLang="zh-CN" dirty="0" smtClean="0">
              <a:latin typeface="+mn-ea"/>
            </a:endParaRPr>
          </a:p>
        </p:txBody>
      </p:sp>
      <p:sp>
        <p:nvSpPr>
          <p:cNvPr id="5" name="内容占位符 2"/>
          <p:cNvSpPr>
            <a:spLocks noGrp="1"/>
          </p:cNvSpPr>
          <p:nvPr>
            <p:ph idx="1"/>
          </p:nvPr>
        </p:nvSpPr>
        <p:spPr>
          <a:xfrm>
            <a:off x="251520" y="4221088"/>
            <a:ext cx="8640960" cy="2376264"/>
          </a:xfrm>
        </p:spPr>
        <p:txBody>
          <a:bodyPr>
            <a:normAutofit fontScale="32500" lnSpcReduction="20000"/>
          </a:bodyPr>
          <a:lstStyle/>
          <a:p>
            <a:pPr marL="0" indent="0">
              <a:lnSpc>
                <a:spcPct val="120000"/>
              </a:lnSpc>
              <a:buNone/>
            </a:pPr>
            <a:r>
              <a:rPr lang="en-US" altLang="zh-CN" dirty="0" smtClean="0"/>
              <a:t>Since </a:t>
            </a:r>
            <a:r>
              <a:rPr lang="en-US" altLang="zh-CN" dirty="0"/>
              <a:t>the system is still under development, this presentation only introduces the process of generating statistical </a:t>
            </a:r>
            <a:r>
              <a:rPr lang="en-US" altLang="zh-CN" dirty="0" smtClean="0"/>
              <a:t>tables. </a:t>
            </a:r>
            <a:r>
              <a:rPr lang="en-US" altLang="zh-CN" dirty="0"/>
              <a:t>Other functionalities, such as generating analysis data, will be introduced after development is completed.</a:t>
            </a:r>
          </a:p>
          <a:p>
            <a:pPr marL="0" indent="0">
              <a:lnSpc>
                <a:spcPct val="120000"/>
              </a:lnSpc>
              <a:buNone/>
            </a:pPr>
            <a:r>
              <a:rPr lang="en-US" altLang="zh-CN" dirty="0"/>
              <a:t>To develop an automated system for generating a statistical table, the following elements are required:</a:t>
            </a:r>
          </a:p>
          <a:p>
            <a:pPr>
              <a:lnSpc>
                <a:spcPct val="120000"/>
              </a:lnSpc>
            </a:pPr>
            <a:r>
              <a:rPr lang="en-US" altLang="zh-CN" dirty="0"/>
              <a:t>Analysis dataset</a:t>
            </a:r>
          </a:p>
          <a:p>
            <a:pPr>
              <a:lnSpc>
                <a:spcPct val="120000"/>
              </a:lnSpc>
            </a:pPr>
            <a:r>
              <a:rPr lang="en-US" altLang="zh-CN" dirty="0"/>
              <a:t>Table template</a:t>
            </a:r>
          </a:p>
          <a:p>
            <a:pPr>
              <a:lnSpc>
                <a:spcPct val="120000"/>
              </a:lnSpc>
            </a:pPr>
            <a:r>
              <a:rPr lang="en-US" altLang="zh-CN" dirty="0"/>
              <a:t>Table R program</a:t>
            </a:r>
          </a:p>
          <a:p>
            <a:pPr>
              <a:lnSpc>
                <a:spcPct val="120000"/>
              </a:lnSpc>
            </a:pPr>
            <a:r>
              <a:rPr lang="en-US" altLang="zh-CN" dirty="0"/>
              <a:t>Visual operation interface</a:t>
            </a:r>
          </a:p>
          <a:p>
            <a:pPr marL="0" indent="0">
              <a:lnSpc>
                <a:spcPct val="120000"/>
              </a:lnSpc>
              <a:buNone/>
            </a:pPr>
            <a:r>
              <a:rPr lang="en-US" altLang="zh-CN" dirty="0"/>
              <a:t>These elements are all components of the system. When the system executes the command to generate a table, such as clicking the table run button on the visual operation interface, it first validates the integrity and effectiveness of the analysis dataset, table template, and table R function. After validation, the table R program runs, and upon completion, a prompt indicating success or failure is provided. A program run log is also generated, offering reasons for any failures to facilitate debugging.</a:t>
            </a:r>
          </a:p>
          <a:p>
            <a:pPr marL="0" indent="0">
              <a:lnSpc>
                <a:spcPct val="120000"/>
              </a:lnSpc>
              <a:buNone/>
            </a:pPr>
            <a:r>
              <a:rPr lang="en-US" altLang="zh-CN" dirty="0"/>
              <a:t>Next, we demonstrate the generation of a demographic and baseline characteristics table. The images in this example are from my personal </a:t>
            </a:r>
            <a:r>
              <a:rPr lang="en-US" altLang="zh-CN" dirty="0" err="1"/>
              <a:t>WeChat</a:t>
            </a:r>
            <a:r>
              <a:rPr lang="en-US" altLang="zh-CN" dirty="0"/>
              <a:t> public </a:t>
            </a:r>
            <a:r>
              <a:rPr lang="en-US" altLang="zh-CN" dirty="0" smtClean="0"/>
              <a:t>account - </a:t>
            </a:r>
            <a:r>
              <a:rPr lang="zh-CN" altLang="en-US" dirty="0" smtClean="0"/>
              <a:t>翔</a:t>
            </a:r>
            <a:r>
              <a:rPr lang="zh-CN" altLang="en-US" dirty="0"/>
              <a:t>哥学</a:t>
            </a:r>
            <a:r>
              <a:rPr lang="en-US" altLang="zh-CN" dirty="0"/>
              <a:t>SAS. Assume that the analysis dataset ADSL for this table has been prepared in advance</a:t>
            </a:r>
            <a:r>
              <a:rPr lang="en-US" altLang="zh-CN" dirty="0" smtClean="0"/>
              <a:t>.</a:t>
            </a:r>
            <a:endParaRPr lang="en-US" altLang="zh-CN" dirty="0"/>
          </a:p>
        </p:txBody>
      </p:sp>
    </p:spTree>
    <p:extLst>
      <p:ext uri="{BB962C8B-B14F-4D97-AF65-F5344CB8AC3E}">
        <p14:creationId xmlns:p14="http://schemas.microsoft.com/office/powerpoint/2010/main" val="33314279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696</TotalTime>
  <Words>1460</Words>
  <Application>Microsoft Office PowerPoint</Application>
  <PresentationFormat>全屏显示(4:3)</PresentationFormat>
  <Paragraphs>115</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Automating Clinical Trial Data Analysis with R</vt:lpstr>
      <vt:lpstr>PowerPoint 演示文稿</vt:lpstr>
      <vt:lpstr>系统开发背景 System Development Background</vt:lpstr>
      <vt:lpstr>数据分析流程 Data Analysis Workflow</vt:lpstr>
      <vt:lpstr>系统开发框架 System Development Framework</vt:lpstr>
      <vt:lpstr>系统功能模块-SDTM System Functional Module - SDTM</vt:lpstr>
      <vt:lpstr>系统功能模块-ADaM System Functional Module - ADaM</vt:lpstr>
      <vt:lpstr>系统功能模块-TFL System Functional Module - TFL</vt:lpstr>
      <vt:lpstr>利用系统生成统计表格的过程 Process of Generating Statistical Tables Using the System</vt:lpstr>
      <vt:lpstr>表格模板 Table Template</vt:lpstr>
      <vt:lpstr>表格R程序 Table R Program</vt:lpstr>
      <vt:lpstr>可视化操作界面 Visual Operation Interface</vt:lpstr>
      <vt:lpstr>表格生成 Table Generation</vt:lpstr>
      <vt:lpstr>解析后程序文件 Parsed Program File</vt:lpstr>
      <vt:lpstr>生成表格前的数据集 Dataset Before Table Generation</vt:lpstr>
      <vt:lpstr>系统架构和拓展 System Architecture and Expansion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Automating Clinical Trial Data Analysis with R</dc:title>
  <cp:lastModifiedBy>微软用户</cp:lastModifiedBy>
  <cp:revision>2</cp:revision>
  <dcterms:created xsi:type="dcterms:W3CDTF">2025-01-19T05:43:38Z</dcterms:created>
  <dcterms:modified xsi:type="dcterms:W3CDTF">2025-03-10T12:35:31Z</dcterms:modified>
</cp:coreProperties>
</file>