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0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  <p:sldId id="123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ql" initials="l" lastIdx="1" clrIdx="0"/>
  <p:cmAuthor id="2" name="Administrator" initials="A" lastIdx="1" clrIdx="1"/>
  <p:cmAuthor id="3" name="admin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4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84" y="328"/>
      </p:cViewPr>
      <p:guideLst>
        <p:guide orient="horz" pos="212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0.xml"/><Relationship Id="rId7" Type="http://schemas.openxmlformats.org/officeDocument/2006/relationships/image" Target="../media/image1.png"/><Relationship Id="rId6" Type="http://schemas.openxmlformats.org/officeDocument/2006/relationships/tags" Target="../tags/tag69.xml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tiff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72.xml"/><Relationship Id="rId12" Type="http://schemas.openxmlformats.org/officeDocument/2006/relationships/image" Target="../media/image1.png"/><Relationship Id="rId11" Type="http://schemas.openxmlformats.org/officeDocument/2006/relationships/tags" Target="../tags/tag71.xml"/><Relationship Id="rId10" Type="http://schemas.openxmlformats.org/officeDocument/2006/relationships/image" Target="../media/image21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.png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image" Target="../media/image23.png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8.xml"/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/>
          <p:nvPr/>
        </p:nvSpPr>
        <p:spPr>
          <a:xfrm>
            <a:off x="1764665" y="1559560"/>
            <a:ext cx="1032764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 panose="020B0604030504040204"/>
              <a:buNone/>
              <a:defRPr sz="2000" b="1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3200" dirty="0" err="1"/>
              <a:t>RCTrep</a:t>
            </a:r>
            <a:r>
              <a:rPr lang="en-US" sz="3200" dirty="0"/>
              <a:t>: An R Package for the Validation of Estimates of the (conditional) Average Treatment Effect </a:t>
            </a:r>
            <a:endParaRPr lang="en-US" sz="3200" dirty="0"/>
          </a:p>
        </p:txBody>
      </p:sp>
      <p:sp>
        <p:nvSpPr>
          <p:cNvPr id="19" name="Subtitle 2"/>
          <p:cNvSpPr txBox="1"/>
          <p:nvPr/>
        </p:nvSpPr>
        <p:spPr>
          <a:xfrm>
            <a:off x="5431790" y="3292475"/>
            <a:ext cx="2273935" cy="75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 panose="020B0604030504040204"/>
              <a:buChar char="-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 panose="020B0604030504040204"/>
              <a:buChar char="-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r>
              <a:rPr lang="en-US" altLang="zh-CN" sz="2135" dirty="0"/>
              <a:t>Lingjie Shen</a:t>
            </a:r>
            <a:endParaRPr lang="en-US" altLang="zh-CN" sz="2135" dirty="0"/>
          </a:p>
        </p:txBody>
      </p:sp>
      <p:pic>
        <p:nvPicPr>
          <p:cNvPr id="10" name="图片 9" descr="43367a0ef34ece6b7f7253a8c5d015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/>
          <a:srcRect/>
          <a:stretch>
            <a:fillRect/>
          </a:stretch>
        </p:blipFill>
        <p:spPr>
          <a:xfrm>
            <a:off x="10799445" y="149860"/>
            <a:ext cx="1292860" cy="649605"/>
          </a:xfrm>
          <a:prstGeom prst="rect">
            <a:avLst/>
          </a:prstGeom>
        </p:spPr>
      </p:pic>
      <p:sp>
        <p:nvSpPr>
          <p:cNvPr id="4" name="Subtitle 2"/>
          <p:cNvSpPr txBox="1"/>
          <p:nvPr/>
        </p:nvSpPr>
        <p:spPr>
          <a:xfrm>
            <a:off x="5051425" y="5785485"/>
            <a:ext cx="3392170" cy="75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 panose="020B0604030504040204"/>
              <a:buChar char="-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 panose="020B0604030504040204"/>
              <a:buChar char="-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r>
              <a:rPr lang="en-US" sz="2135" dirty="0"/>
              <a:t>2025.3.28 shanghai</a:t>
            </a:r>
            <a:endParaRPr lang="en-US" sz="2135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9156"/>
            <a:ext cx="2102069" cy="5938844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A0E9"/>
                </a:solidFill>
                <a:sym typeface="+mn-ea"/>
              </a:rPr>
              <a:t>Background</a:t>
            </a:r>
            <a:endParaRPr lang="en-GB" altLang="en-US" b="1" dirty="0">
              <a:solidFill>
                <a:srgbClr val="00A0E9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 descr="43367a0ef34ece6b7f7253a8c5d015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/>
          <a:srcRect/>
          <a:stretch>
            <a:fillRect/>
          </a:stretch>
        </p:blipFill>
        <p:spPr>
          <a:xfrm>
            <a:off x="10920095" y="77470"/>
            <a:ext cx="1292860" cy="649605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46" y="1384296"/>
            <a:ext cx="6462700" cy="5360533"/>
          </a:xfrm>
          <a:prstGeom prst="rect">
            <a:avLst/>
          </a:prstGeom>
        </p:spPr>
      </p:pic>
      <p:sp>
        <p:nvSpPr>
          <p:cNvPr id="11" name="Rechtyhoek 1"/>
          <p:cNvSpPr/>
          <p:nvPr/>
        </p:nvSpPr>
        <p:spPr>
          <a:xfrm>
            <a:off x="7547610" y="1490345"/>
            <a:ext cx="4123690" cy="1769110"/>
          </a:xfrm>
          <a:prstGeom prst="roundRect">
            <a:avLst>
              <a:gd name="adj" fmla="val 122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Modern evidence-based medicine puts RCTs and meta-analysis at the </a:t>
            </a:r>
            <a:r>
              <a:rPr lang="en-US" sz="2400" b="1" i="1" dirty="0">
                <a:solidFill>
                  <a:schemeClr val="tx1"/>
                </a:solidFill>
              </a:rPr>
              <a:t>core</a:t>
            </a:r>
            <a:r>
              <a:rPr lang="en-US" sz="2400" dirty="0">
                <a:solidFill>
                  <a:schemeClr val="tx1"/>
                </a:solidFill>
              </a:rPr>
              <a:t> of the best clinical evidence. 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1243" y="3907966"/>
            <a:ext cx="3184608" cy="2631033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A0E9"/>
                </a:solidFill>
                <a:sym typeface="+mn-ea"/>
              </a:rPr>
              <a:t>Background</a:t>
            </a:r>
            <a:endParaRPr lang="en-GB" altLang="en-US" b="1" dirty="0">
              <a:solidFill>
                <a:srgbClr val="00A0E9"/>
              </a:solidFill>
              <a:sym typeface="+mn-ea"/>
            </a:endParaRPr>
          </a:p>
        </p:txBody>
      </p:sp>
      <p:pic>
        <p:nvPicPr>
          <p:cNvPr id="10" name="图片 9" descr="43367a0ef34ece6b7f7253a8c5d015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/>
          <a:srcRect/>
          <a:stretch>
            <a:fillRect/>
          </a:stretch>
        </p:blipFill>
        <p:spPr>
          <a:xfrm>
            <a:off x="10920095" y="77470"/>
            <a:ext cx="1292860" cy="649605"/>
          </a:xfrm>
          <a:prstGeom prst="rect">
            <a:avLst/>
          </a:prstGeom>
        </p:spPr>
      </p:pic>
      <p:grpSp>
        <p:nvGrpSpPr>
          <p:cNvPr id="6" name="Group 3"/>
          <p:cNvGrpSpPr/>
          <p:nvPr/>
        </p:nvGrpSpPr>
        <p:grpSpPr>
          <a:xfrm>
            <a:off x="6647708" y="1472164"/>
            <a:ext cx="4598143" cy="3773365"/>
            <a:chOff x="4985781" y="1104123"/>
            <a:chExt cx="3448607" cy="2830024"/>
          </a:xfrm>
        </p:grpSpPr>
        <p:sp>
          <p:nvSpPr>
            <p:cNvPr id="13" name="!!Morph1"/>
            <p:cNvSpPr/>
            <p:nvPr/>
          </p:nvSpPr>
          <p:spPr>
            <a:xfrm>
              <a:off x="4985781" y="1104123"/>
              <a:ext cx="3448607" cy="255347"/>
            </a:xfrm>
            <a:prstGeom prst="roundRect">
              <a:avLst/>
            </a:prstGeom>
            <a:solidFill>
              <a:srgbClr val="2FB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2400" b="1" dirty="0" err="1"/>
                <a:t>Clinical</a:t>
              </a:r>
              <a:r>
                <a:rPr lang="nl-NL" sz="2400" b="1" dirty="0"/>
                <a:t> </a:t>
              </a:r>
              <a:r>
                <a:rPr lang="nl-NL" sz="2400" b="1" dirty="0" err="1"/>
                <a:t>Decision</a:t>
              </a:r>
              <a:r>
                <a:rPr lang="nl-NL" sz="2400" b="1" dirty="0"/>
                <a:t> Tree</a:t>
              </a:r>
              <a:endParaRPr lang="nl-NL" sz="2400" b="1" dirty="0"/>
            </a:p>
          </p:txBody>
        </p:sp>
        <p:pic>
          <p:nvPicPr>
            <p:cNvPr id="14" name="Afbeelding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5781" y="1634639"/>
              <a:ext cx="3441117" cy="22995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" name="Group 2"/>
          <p:cNvGrpSpPr/>
          <p:nvPr/>
        </p:nvGrpSpPr>
        <p:grpSpPr>
          <a:xfrm>
            <a:off x="730251" y="1471056"/>
            <a:ext cx="4598143" cy="3915588"/>
            <a:chOff x="547688" y="1103292"/>
            <a:chExt cx="3448607" cy="2936691"/>
          </a:xfrm>
        </p:grpSpPr>
        <p:pic>
          <p:nvPicPr>
            <p:cNvPr id="8" name="Graphic 14" descr="Database silhouet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22249" y="1630038"/>
              <a:ext cx="1468526" cy="1724400"/>
            </a:xfrm>
            <a:prstGeom prst="rect">
              <a:avLst/>
            </a:prstGeom>
          </p:spPr>
        </p:pic>
        <p:pic>
          <p:nvPicPr>
            <p:cNvPr id="9" name="Afbeelding 4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58229" y="3485985"/>
              <a:ext cx="1388332" cy="553998"/>
            </a:xfrm>
            <a:prstGeom prst="rect">
              <a:avLst/>
            </a:prstGeom>
          </p:spPr>
        </p:pic>
        <p:sp>
          <p:nvSpPr>
            <p:cNvPr id="11" name="!!Morph1"/>
            <p:cNvSpPr/>
            <p:nvPr/>
          </p:nvSpPr>
          <p:spPr>
            <a:xfrm>
              <a:off x="547688" y="1103292"/>
              <a:ext cx="3448607" cy="255347"/>
            </a:xfrm>
            <a:prstGeom prst="roundRect">
              <a:avLst/>
            </a:prstGeom>
            <a:solidFill>
              <a:srgbClr val="2FB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2400" b="1" dirty="0" err="1"/>
                <a:t>Observational</a:t>
              </a:r>
              <a:r>
                <a:rPr lang="nl-NL" sz="2400" b="1" dirty="0"/>
                <a:t> data</a:t>
              </a:r>
              <a:endParaRPr lang="nl-NL" sz="2400" b="1" dirty="0"/>
            </a:p>
          </p:txBody>
        </p:sp>
      </p:grpSp>
      <p:grpSp>
        <p:nvGrpSpPr>
          <p:cNvPr id="12" name="Group 1"/>
          <p:cNvGrpSpPr/>
          <p:nvPr/>
        </p:nvGrpSpPr>
        <p:grpSpPr>
          <a:xfrm>
            <a:off x="4373853" y="3224185"/>
            <a:ext cx="2795233" cy="2862587"/>
            <a:chOff x="3280390" y="2418139"/>
            <a:chExt cx="2096425" cy="2146940"/>
          </a:xfrm>
        </p:grpSpPr>
        <p:pic>
          <p:nvPicPr>
            <p:cNvPr id="18" name="Graphic 11" descr="Vrouwelijke arts silhouet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80390" y="3650679"/>
              <a:ext cx="914400" cy="914400"/>
            </a:xfrm>
            <a:prstGeom prst="rect">
              <a:avLst/>
            </a:prstGeom>
          </p:spPr>
        </p:pic>
        <p:sp>
          <p:nvSpPr>
            <p:cNvPr id="19" name="Gedachtewolkje: wolk 40"/>
            <p:cNvSpPr/>
            <p:nvPr/>
          </p:nvSpPr>
          <p:spPr>
            <a:xfrm rot="451535">
              <a:off x="3541787" y="2418139"/>
              <a:ext cx="1672635" cy="646332"/>
            </a:xfrm>
            <a:prstGeom prst="cloudCallout">
              <a:avLst>
                <a:gd name="adj1" fmla="val -20304"/>
                <a:gd name="adj2" fmla="val 111875"/>
              </a:avLst>
            </a:prstGeom>
            <a:solidFill>
              <a:schemeClr val="bg1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Tekstvak 41"/>
            <p:cNvSpPr txBox="1"/>
            <p:nvPr/>
          </p:nvSpPr>
          <p:spPr>
            <a:xfrm rot="280812">
              <a:off x="3291982" y="2562671"/>
              <a:ext cx="2084833" cy="3452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sz="2400" dirty="0">
                  <a:solidFill>
                    <a:schemeClr val="tx1"/>
                  </a:solidFill>
                </a:rPr>
                <a:t>Can I trust you?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63950"/>
            <a:ext cx="10969200" cy="705600"/>
          </a:xfrm>
        </p:spPr>
        <p:txBody>
          <a:bodyPr/>
          <a:lstStyle/>
          <a:p>
            <a:r>
              <a:rPr lang="en-US" b="1" dirty="0">
                <a:solidFill>
                  <a:srgbClr val="00A0E9"/>
                </a:solidFill>
                <a:sym typeface="+mn-ea"/>
              </a:rPr>
              <a:t>Objective</a:t>
            </a:r>
            <a:endParaRPr lang="en-US" altLang="en-US" b="1" dirty="0">
              <a:solidFill>
                <a:srgbClr val="00A0E9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/>
              <p:cNvSpPr/>
              <p:nvPr/>
            </p:nvSpPr>
            <p:spPr>
              <a:xfrm>
                <a:off x="4780356" y="2963460"/>
                <a:ext cx="7123168" cy="2013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acc>
                            <m:ac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𝒮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𝑟𝑐𝑡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𝒮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𝑜𝑏𝑠</m:t>
                                  </m:r>
                                </m:sup>
                              </m:sSup>
                            </m:sub>
                            <m:sup/>
                            <m:e>
                              <m:acc>
                                <m:ac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acc>
                                <m:ac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356" y="2963460"/>
                <a:ext cx="7123168" cy="2013585"/>
              </a:xfrm>
              <a:prstGeom prst="rect">
                <a:avLst/>
              </a:prstGeom>
              <a:blipFill rotWithShape="1">
                <a:blip r:embed="rId1"/>
                <a:stretch>
                  <a:fillRect l="-1" t="-27" r="6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ounded Rectangle 88"/>
          <p:cNvSpPr/>
          <p:nvPr/>
        </p:nvSpPr>
        <p:spPr>
          <a:xfrm>
            <a:off x="730250" y="1318260"/>
            <a:ext cx="10913110" cy="110680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Existing tools: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MethodEvaluation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, causality-Benchmark,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justcause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etc.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RCTrep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aims to validate causal effect estimates obtained from observational data using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RCT data. 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891154" y="2791270"/>
            <a:ext cx="4380957" cy="3668860"/>
            <a:chOff x="1110638" y="2012494"/>
            <a:chExt cx="3285718" cy="275164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49029" y="2773319"/>
              <a:ext cx="703803" cy="703803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110638" y="2012494"/>
              <a:ext cx="3285718" cy="2751645"/>
              <a:chOff x="683924" y="2042547"/>
              <a:chExt cx="3285718" cy="275164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1514635" y="2042547"/>
                    <a:ext cx="1560211" cy="816277"/>
                  </a:xfrm>
                  <a:prstGeom prst="roundRect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Population  </a:t>
                    </a:r>
                    <a14:m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</m:oMath>
                    </a14:m>
                    <a:endParaRPr lang="en-US" sz="2400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" name="Rounded 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4635" y="2042547"/>
                    <a:ext cx="1560211" cy="816277"/>
                  </a:xfrm>
                  <a:prstGeom prst="roundRect">
                    <a:avLst/>
                  </a:prstGeom>
                  <a:blipFill rotWithShape="1">
                    <a:blip r:embed="rId3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16" name="Graphic 115" descr="Database silhouet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3924" y="3507175"/>
                <a:ext cx="894796" cy="1050704"/>
              </a:xfrm>
              <a:prstGeom prst="rect">
                <a:avLst/>
              </a:prstGeom>
            </p:spPr>
          </p:pic>
          <p:pic>
            <p:nvPicPr>
              <p:cNvPr id="117" name="Graphic 116" descr="Database silhouet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74846" y="3489873"/>
                <a:ext cx="894796" cy="1050704"/>
              </a:xfrm>
              <a:prstGeom prst="rect">
                <a:avLst/>
              </a:prstGeom>
            </p:spPr>
          </p:pic>
          <p:cxnSp>
            <p:nvCxnSpPr>
              <p:cNvPr id="118" name="Straight Arrow Connector 117"/>
              <p:cNvCxnSpPr>
                <a:stCxn id="5" idx="2"/>
                <a:endCxn id="116" idx="0"/>
              </p:cNvCxnSpPr>
              <p:nvPr/>
            </p:nvCxnSpPr>
            <p:spPr>
              <a:xfrm flipH="1">
                <a:off x="1131322" y="2858824"/>
                <a:ext cx="1163419" cy="648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5" idx="2"/>
                <a:endCxn id="117" idx="0"/>
              </p:cNvCxnSpPr>
              <p:nvPr/>
            </p:nvCxnSpPr>
            <p:spPr>
              <a:xfrm>
                <a:off x="2294741" y="2858824"/>
                <a:ext cx="1227503" cy="6310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876885" y="4448911"/>
                <a:ext cx="690546" cy="345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RCT</a:t>
                </a:r>
                <a:endParaRPr lang="en-US" sz="2400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3279096" y="4437622"/>
                <a:ext cx="690546" cy="345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obs</a:t>
                </a:r>
                <a:endParaRPr lang="en-US" sz="2400" dirty="0"/>
              </a:p>
            </p:txBody>
          </p:sp>
        </p:grpSp>
      </p:grpSp>
      <p:pic>
        <p:nvPicPr>
          <p:cNvPr id="10" name="图片 9" descr="43367a0ef34ece6b7f7253a8c5d015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hqprint"/>
          <a:srcRect/>
          <a:stretch>
            <a:fillRect/>
          </a:stretch>
        </p:blipFill>
        <p:spPr>
          <a:xfrm>
            <a:off x="10799445" y="149860"/>
            <a:ext cx="1292860" cy="649605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9284970" y="3368040"/>
            <a:ext cx="1623060" cy="511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A0E9"/>
                </a:solidFill>
                <a:sym typeface="+mn-ea"/>
              </a:rPr>
              <a:t>Quick start</a:t>
            </a:r>
            <a:endParaRPr lang="en-US" altLang="en-US" b="1" dirty="0">
              <a:solidFill>
                <a:srgbClr val="00A0E9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97439" y="2943013"/>
            <a:ext cx="9207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obs</a:t>
            </a:r>
            <a:endParaRPr lang="en-US" sz="24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709" y="1195068"/>
            <a:ext cx="2573867" cy="270933"/>
          </a:xfrm>
          <a:prstGeom prst="rect">
            <a:avLst/>
          </a:prstGeom>
        </p:spPr>
      </p:pic>
      <p:sp>
        <p:nvSpPr>
          <p:cNvPr id="202" name="Google Shape;202;p3"/>
          <p:cNvSpPr txBox="1">
            <a:spLocks noGrp="1"/>
          </p:cNvSpPr>
          <p:nvPr/>
        </p:nvSpPr>
        <p:spPr>
          <a:xfrm>
            <a:off x="730251" y="341436"/>
            <a:ext cx="10515600" cy="52229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lvl="0">
              <a:buSzPts val="2000"/>
            </a:pPr>
            <a:endParaRPr dirty="0"/>
          </a:p>
        </p:txBody>
      </p:sp>
      <p:sp>
        <p:nvSpPr>
          <p:cNvPr id="11" name="Rounded Rectangle 10"/>
          <p:cNvSpPr/>
          <p:nvPr/>
        </p:nvSpPr>
        <p:spPr>
          <a:xfrm>
            <a:off x="3168576" y="1995093"/>
            <a:ext cx="1756228" cy="8998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Set-selection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47768" y="2016699"/>
            <a:ext cx="1756228" cy="8998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Estimation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57625" y="2016699"/>
            <a:ext cx="1756228" cy="8998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diagnosis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767483" y="2016699"/>
            <a:ext cx="1756228" cy="8998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validation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Database silhouet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859" y="1543323"/>
            <a:ext cx="1382877" cy="1623828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>
            <a:off x="4942059" y="2344721"/>
            <a:ext cx="431724" cy="24384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ight Arrow 44"/>
          <p:cNvSpPr/>
          <p:nvPr/>
        </p:nvSpPr>
        <p:spPr>
          <a:xfrm>
            <a:off x="7122599" y="2361875"/>
            <a:ext cx="431724" cy="24384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ight Arrow 45"/>
          <p:cNvSpPr/>
          <p:nvPr/>
        </p:nvSpPr>
        <p:spPr>
          <a:xfrm>
            <a:off x="9340080" y="2352417"/>
            <a:ext cx="431724" cy="24384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7" name="Graphic 46" descr="Database silhouet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927" y="1543323"/>
            <a:ext cx="1382877" cy="1623828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3151321" y="2007285"/>
            <a:ext cx="1756228" cy="8998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Set-selection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357069" y="2007285"/>
            <a:ext cx="1756228" cy="8998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Estimation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554323" y="2004252"/>
            <a:ext cx="1756228" cy="8998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diagnosis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764180" y="2026512"/>
            <a:ext cx="1756228" cy="8998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validation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12" y="1161489"/>
            <a:ext cx="10577939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964" y="3007223"/>
            <a:ext cx="8822267" cy="3640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1" name="TextBox 60"/>
          <p:cNvSpPr txBox="1"/>
          <p:nvPr/>
        </p:nvSpPr>
        <p:spPr>
          <a:xfrm>
            <a:off x="625676" y="2961965"/>
            <a:ext cx="9207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RCT</a:t>
            </a:r>
            <a:endParaRPr lang="en-US" sz="2400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321" y="3205955"/>
            <a:ext cx="5080000" cy="172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9857" y="2966127"/>
            <a:ext cx="6188645" cy="3722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5100" y="3652847"/>
            <a:ext cx="7382933" cy="1134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0108" y="3270813"/>
            <a:ext cx="3843867" cy="880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6645" y="3119447"/>
            <a:ext cx="3183467" cy="1100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43367a0ef34ece6b7f7253a8c5d015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 cstate="hqprint"/>
          <a:srcRect/>
          <a:stretch>
            <a:fillRect/>
          </a:stretch>
        </p:blipFill>
        <p:spPr>
          <a:xfrm>
            <a:off x="10799445" y="149860"/>
            <a:ext cx="1292860" cy="6496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50" grpId="0" bldLvl="0" animBg="1"/>
      <p:bldP spid="52" grpId="0" bldLvl="0" animBg="1"/>
      <p:bldP spid="5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405" y="608330"/>
            <a:ext cx="8067675" cy="705485"/>
          </a:xfrm>
        </p:spPr>
        <p:txBody>
          <a:bodyPr/>
          <a:lstStyle/>
          <a:p>
            <a:r>
              <a:rPr lang="en-US" b="1" dirty="0">
                <a:solidFill>
                  <a:srgbClr val="00A0E9"/>
                </a:solidFill>
                <a:sym typeface="+mn-ea"/>
              </a:rPr>
              <a:t>Conclusions</a:t>
            </a:r>
            <a:endParaRPr lang="en-US" altLang="en-US" b="1" dirty="0">
              <a:solidFill>
                <a:srgbClr val="00A0E9"/>
              </a:solidFill>
              <a:sym typeface="+mn-ea"/>
            </a:endParaRPr>
          </a:p>
        </p:txBody>
      </p:sp>
      <p:sp>
        <p:nvSpPr>
          <p:cNvPr id="4" name="Rounded Rectangle 1"/>
          <p:cNvSpPr/>
          <p:nvPr/>
        </p:nvSpPr>
        <p:spPr>
          <a:xfrm>
            <a:off x="6665283" y="1807624"/>
            <a:ext cx="5145055" cy="3206999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our understanding 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validate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validate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 the 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observational data in decision making and evidence generation (e.g., make RCT better)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81665" y="1807624"/>
            <a:ext cx="4803609" cy="3206999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don’t have 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individual-level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RCT data or 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p(x)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treatment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datasets are selected from the 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population and the selection probabilities are 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endParaRPr 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43367a0ef34ece6b7f7253a8c5d015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hqprint"/>
          <a:srcRect/>
          <a:stretch>
            <a:fillRect/>
          </a:stretch>
        </p:blipFill>
        <p:spPr>
          <a:xfrm>
            <a:off x="10799445" y="149860"/>
            <a:ext cx="1292860" cy="6496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A0E9"/>
                </a:solidFill>
                <a:sym typeface="+mn-ea"/>
              </a:rPr>
              <a:t>For more implementation and statistical details...</a:t>
            </a:r>
            <a:r>
              <a:rPr lang="en-US" sz="2800" b="1" dirty="0">
                <a:solidFill>
                  <a:srgbClr val="00A0E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US" sz="2800" b="1" dirty="0">
              <a:solidFill>
                <a:srgbClr val="00A0E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3527"/>
          <a:stretch>
            <a:fillRect/>
          </a:stretch>
        </p:blipFill>
        <p:spPr>
          <a:xfrm>
            <a:off x="3190240" y="3162300"/>
            <a:ext cx="7242175" cy="3457575"/>
          </a:xfrm>
          <a:prstGeom prst="rect">
            <a:avLst/>
          </a:prstGeom>
        </p:spPr>
      </p:pic>
      <p:pic>
        <p:nvPicPr>
          <p:cNvPr id="10" name="图片 9" descr="43367a0ef34ece6b7f7253a8c5d01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hqprint"/>
          <a:srcRect/>
          <a:stretch>
            <a:fillRect/>
          </a:stretch>
        </p:blipFill>
        <p:spPr>
          <a:xfrm>
            <a:off x="10799445" y="149860"/>
            <a:ext cx="1292860" cy="649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830" y="1314450"/>
            <a:ext cx="8088630" cy="1609725"/>
          </a:xfrm>
          <a:prstGeom prst="rect">
            <a:avLst/>
          </a:prstGeom>
        </p:spPr>
      </p:pic>
      <p:sp>
        <p:nvSpPr>
          <p:cNvPr id="89" name="Rounded Rectangle 88"/>
          <p:cNvSpPr/>
          <p:nvPr/>
        </p:nvSpPr>
        <p:spPr>
          <a:xfrm>
            <a:off x="1063625" y="1835150"/>
            <a:ext cx="1726565" cy="80327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R package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ounded Rectangle 88"/>
          <p:cNvSpPr/>
          <p:nvPr/>
        </p:nvSpPr>
        <p:spPr>
          <a:xfrm>
            <a:off x="1063625" y="4391025"/>
            <a:ext cx="1726565" cy="76517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paper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999356" y="3874771"/>
            <a:ext cx="6519545" cy="461665"/>
          </a:xfrm>
          <a:prstGeom prst="rect">
            <a:avLst/>
          </a:prstGeom>
          <a:solidFill>
            <a:srgbClr val="FEC22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A I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20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万医生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真实世界研究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智能平台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7407" cy="6858000"/>
          </a:xfrm>
          <a:prstGeom prst="rect">
            <a:avLst/>
          </a:prstGeom>
        </p:spPr>
      </p:pic>
      <p:sp>
        <p:nvSpPr>
          <p:cNvPr id="24" name="文本占位符 5"/>
          <p:cNvSpPr txBox="1"/>
          <p:nvPr/>
        </p:nvSpPr>
        <p:spPr>
          <a:xfrm>
            <a:off x="6744072" y="4810779"/>
            <a:ext cx="4774828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白塔数据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5" name="文本占位符 6"/>
          <p:cNvSpPr txBox="1"/>
          <p:nvPr/>
        </p:nvSpPr>
        <p:spPr>
          <a:xfrm>
            <a:off x="8472264" y="5107050"/>
            <a:ext cx="3046636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www.</a:t>
            </a:r>
            <a:r>
              <a:rPr kumimoji="0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onetopdata.com</a:t>
            </a:r>
            <a:endParaRPr kumimoji="0" lang="en-US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379" y="4716717"/>
            <a:ext cx="434621" cy="43462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51294" y="2535767"/>
            <a:ext cx="8367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Nanjing White Tower Clinical Medical Research Co., Ltd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975274" y="1600200"/>
            <a:ext cx="9537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b="1" dirty="0">
                <a:solidFill>
                  <a:srgbClr val="00A0E9"/>
                </a:solidFill>
                <a:latin typeface="等线" panose="02010600030101010101" charset="-122"/>
                <a:ea typeface="等线" panose="02010600030101010101" charset="-122"/>
              </a:rPr>
              <a:t>南京白色巨塔临床医学研究有限公司</a:t>
            </a:r>
            <a:endParaRPr lang="zh-CN" altLang="en-US" sz="4400" b="1" dirty="0">
              <a:solidFill>
                <a:srgbClr val="00A0E9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1667" y="6454141"/>
            <a:ext cx="181694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2025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上海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WPS 演示</Application>
  <PresentationFormat>宽屏</PresentationFormat>
  <Paragraphs>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Verdana</vt:lpstr>
      <vt:lpstr>Arial</vt:lpstr>
      <vt:lpstr>Cambria Math</vt:lpstr>
      <vt:lpstr>Times New Roman</vt:lpstr>
      <vt:lpstr>等线</vt:lpstr>
      <vt:lpstr>微软雅黑</vt:lpstr>
      <vt:lpstr>Arial Unicode MS</vt:lpstr>
      <vt:lpstr>Calibri</vt:lpstr>
      <vt:lpstr>WPS</vt:lpstr>
      <vt:lpstr>1_WPS</vt:lpstr>
      <vt:lpstr>PowerPoint 演示文稿</vt:lpstr>
      <vt:lpstr>Background</vt:lpstr>
      <vt:lpstr>Background</vt:lpstr>
      <vt:lpstr>Objective</vt:lpstr>
      <vt:lpstr>Quick start</vt:lpstr>
      <vt:lpstr>Conclusions</vt:lpstr>
      <vt:lpstr>For more implementation and statistical details...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L.Shen</cp:lastModifiedBy>
  <cp:revision>176</cp:revision>
  <dcterms:created xsi:type="dcterms:W3CDTF">2019-06-19T02:08:00Z</dcterms:created>
  <dcterms:modified xsi:type="dcterms:W3CDTF">2025-03-24T07:48:39Z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4C34EC98EAA74EEF8C7FEA80AB32F6F8_11</vt:lpwstr>
  </property>
</Properties>
</file>