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382" r:id="rId2"/>
    <p:sldId id="388" r:id="rId3"/>
    <p:sldId id="412" r:id="rId4"/>
    <p:sldId id="411" r:id="rId5"/>
    <p:sldId id="413" r:id="rId6"/>
    <p:sldId id="408" r:id="rId7"/>
    <p:sldId id="409" r:id="rId8"/>
    <p:sldId id="410" r:id="rId9"/>
    <p:sldId id="414" r:id="rId10"/>
    <p:sldId id="416" r:id="rId11"/>
    <p:sldId id="415" r:id="rId12"/>
    <p:sldId id="407" r:id="rId13"/>
    <p:sldId id="418" r:id="rId14"/>
    <p:sldId id="4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3D04CB-1765-48BC-B74A-9C904D47CD5B}">
          <p14:sldIdLst>
            <p14:sldId id="382"/>
            <p14:sldId id="388"/>
            <p14:sldId id="412"/>
            <p14:sldId id="411"/>
            <p14:sldId id="413"/>
            <p14:sldId id="408"/>
            <p14:sldId id="409"/>
            <p14:sldId id="410"/>
            <p14:sldId id="414"/>
            <p14:sldId id="416"/>
            <p14:sldId id="415"/>
            <p14:sldId id="407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D6009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1EBE-13FC-4D50-BDCE-CEB7391E9FF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0E846-2AD1-4B8D-8741-9CEE78524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5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0E846-2AD1-4B8D-8741-9CEE785242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9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0E846-2AD1-4B8D-8741-9CEE785242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0E846-2AD1-4B8D-8741-9CEE785242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7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0E846-2AD1-4B8D-8741-9CEE785242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2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8F42-479D-4785-9CB7-9B1262702EE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69581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89373"/>
            <a:ext cx="10364432" cy="8116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5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4104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2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1199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610033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9" y="29935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5513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0802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10364452" cy="1605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4"/>
            <a:ext cx="3298976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5" y="2943356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90" y="2367094"/>
            <a:ext cx="3291521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50" y="2943356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9" y="2367094"/>
            <a:ext cx="3304928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9" y="2943356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3065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5" y="610772"/>
            <a:ext cx="10364452" cy="1603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6" y="4204821"/>
            <a:ext cx="3296409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6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6" y="4781082"/>
            <a:ext cx="3296409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1"/>
            <a:ext cx="3301828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2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300" y="4204821"/>
            <a:ext cx="3300681" cy="57626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9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4" y="4781080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2445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6413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09602"/>
            <a:ext cx="2553327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2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62843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88002" y="1442243"/>
            <a:ext cx="9097012" cy="672000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3733" b="1" baseline="0">
                <a:solidFill>
                  <a:srgbClr val="BF17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Click to add presentation title</a:t>
            </a:r>
          </a:p>
        </p:txBody>
      </p:sp>
      <p:pic>
        <p:nvPicPr>
          <p:cNvPr id="3" name="Picture 2" descr="page_04_AST109_TCell_Cancer_Cell_Lipid_Layer_10K_01_screen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617" y="3842873"/>
            <a:ext cx="11808000" cy="2819273"/>
          </a:xfrm>
          <a:prstGeom prst="rect">
            <a:avLst/>
          </a:prstGeom>
        </p:spPr>
      </p:pic>
      <p:sp>
        <p:nvSpPr>
          <p:cNvPr id="10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99" y="3202200"/>
            <a:ext cx="8640000" cy="254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1867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speaker title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3477200"/>
            <a:ext cx="8640000" cy="254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Click to add event title</a:t>
            </a:r>
          </a:p>
        </p:txBody>
      </p:sp>
      <p:sp>
        <p:nvSpPr>
          <p:cNvPr id="12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9504000" y="3202200"/>
            <a:ext cx="2496000" cy="254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Confidential statement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9504000" y="3477200"/>
            <a:ext cx="2496000" cy="2544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1467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dirty="0"/>
              <a:t>00 Month Year</a:t>
            </a:r>
          </a:p>
        </p:txBody>
      </p:sp>
      <p:pic>
        <p:nvPicPr>
          <p:cNvPr id="14" name="Picture 22" descr="AZ_RGB_H_PO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91867" y="281617"/>
            <a:ext cx="2267885" cy="5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3"/>
            <a:ext cx="103638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1419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828564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3657458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8F42-479D-4785-9CB7-9B1262702EE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7750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3"/>
            <a:ext cx="5106027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3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5765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7"/>
            <a:ext cx="4873475" cy="679995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5" y="3051013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7"/>
            <a:ext cx="4881804" cy="679995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1" y="3051013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6687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8F42-479D-4785-9CB7-9B1262702EE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2130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8F42-479D-4785-9CB7-9B1262702EE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63203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1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3" y="609602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6" y="2632853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646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09601"/>
            <a:ext cx="5934969" cy="202325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8F42-479D-4785-9CB7-9B1262702EE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13240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6" y="618518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5" y="5883276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6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4F54F3-C349-4609-AFEE-01462D5C7942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22" descr="AZ_RGB_H_POS.jpg">
            <a:extLst>
              <a:ext uri="{FF2B5EF4-FFF2-40B4-BE49-F238E27FC236}">
                <a16:creationId xmlns:a16="http://schemas.microsoft.com/office/drawing/2014/main" id="{6E5A0B57-ED27-405C-B19B-7BEB96B581B2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691867" y="281617"/>
            <a:ext cx="2267885" cy="5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3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end" TargetMode="External"/><Relationship Id="rId2" Type="http://schemas.openxmlformats.org/officeDocument/2006/relationships/hyperlink" Target="http://dzssasmdr.dizalpharma.net/mdr/#/mdr-list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temp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dr-jan-marvin-garbuszus-34840b145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4585BB-F0AB-4068-9BA0-7C67F1BF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771" y="1132743"/>
            <a:ext cx="7336458" cy="1636714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Automated Generation of Excel Spreadsheets: Integrating R and VBA for Enhanced Efficiency</a:t>
            </a:r>
            <a:endParaRPr lang="zh-CN" altLang="en-US" sz="2400" cap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00AD-34D4-414E-B9BD-4DD761F610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202200"/>
            <a:ext cx="8640000" cy="529400"/>
          </a:xfrm>
        </p:spPr>
        <p:txBody>
          <a:bodyPr>
            <a:noAutofit/>
          </a:bodyPr>
          <a:lstStyle/>
          <a:p>
            <a:r>
              <a:rPr lang="en-US" altLang="zh-CN" sz="1600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Jundong Ma</a:t>
            </a:r>
            <a:endParaRPr lang="zh-CN" altLang="en-US" sz="1600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217566-4915-4ED9-ACA8-2AB47607D6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5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2025.03.28</a:t>
            </a:r>
            <a:endParaRPr lang="zh-CN" altLang="en-US" sz="5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2843D-E502-42A2-98F5-F8AEAFA07F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62185"/>
            <a:ext cx="527051" cy="215900"/>
          </a:xfrm>
        </p:spPr>
        <p:txBody>
          <a:bodyPr/>
          <a:lstStyle/>
          <a:p>
            <a:pPr algn="l" defTabSz="609585">
              <a:defRPr/>
            </a:pPr>
            <a:r>
              <a:rPr lang="en-GB" sz="1067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1067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4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0D5-619E-B1BD-A0D8-DAF1893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VBA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CD22-4E09-F3C0-18C7-71EB1F4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27B25-4FD6-EA8A-D544-0256108A4AB0}"/>
              </a:ext>
            </a:extLst>
          </p:cNvPr>
          <p:cNvSpPr txBox="1"/>
          <p:nvPr/>
        </p:nvSpPr>
        <p:spPr>
          <a:xfrm>
            <a:off x="5228775" y="1714673"/>
            <a:ext cx="195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by Subject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E7C58-7528-E79A-815B-B4E01A92968C}"/>
              </a:ext>
            </a:extLst>
          </p:cNvPr>
          <p:cNvSpPr txBox="1"/>
          <p:nvPr/>
        </p:nvSpPr>
        <p:spPr>
          <a:xfrm>
            <a:off x="2847975" y="2519648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Sub </a:t>
            </a:r>
            <a:r>
              <a:rPr lang="en-US" sz="1200" dirty="0" err="1"/>
              <a:t>Subject_Click</a:t>
            </a:r>
            <a:r>
              <a:rPr lang="en-US" sz="1200" dirty="0"/>
              <a:t>()</a:t>
            </a:r>
          </a:p>
          <a:p>
            <a:r>
              <a:rPr lang="en-US" sz="1200" dirty="0"/>
              <a:t>  Call </a:t>
            </a:r>
            <a:r>
              <a:rPr lang="en-US" sz="1200" dirty="0" err="1"/>
              <a:t>Select_click</a:t>
            </a:r>
            <a:r>
              <a:rPr lang="en-US" sz="1200" dirty="0"/>
              <a:t>("D11", 3)</a:t>
            </a:r>
          </a:p>
          <a:p>
            <a:r>
              <a:rPr lang="en-US" sz="1200" dirty="0"/>
              <a:t>  t = </a:t>
            </a:r>
            <a:r>
              <a:rPr lang="en-US" sz="1200" dirty="0" err="1"/>
              <a:t>ThisWorkbook.Worksheets.Count</a:t>
            </a:r>
            <a:endParaRPr lang="en-US" sz="1200" dirty="0"/>
          </a:p>
          <a:p>
            <a:r>
              <a:rPr lang="en-US" sz="1200" dirty="0"/>
              <a:t>  For </a:t>
            </a:r>
            <a:r>
              <a:rPr lang="en-US" sz="1200" dirty="0" err="1"/>
              <a:t>i</a:t>
            </a:r>
            <a:r>
              <a:rPr lang="en-US" sz="1200" dirty="0"/>
              <a:t> = 2 To t</a:t>
            </a:r>
          </a:p>
          <a:p>
            <a:r>
              <a:rPr lang="en-US" sz="1200" dirty="0"/>
              <a:t>    Set </a:t>
            </a:r>
            <a:r>
              <a:rPr lang="en-US" sz="1200" dirty="0" err="1"/>
              <a:t>rngFilter</a:t>
            </a:r>
            <a:r>
              <a:rPr lang="en-US" sz="1200" dirty="0"/>
              <a:t> = </a:t>
            </a:r>
            <a:r>
              <a:rPr lang="en-US" sz="1200" dirty="0" err="1"/>
              <a:t>ThisWorkbook.Worksheets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).Range("$A:$Z")</a:t>
            </a:r>
          </a:p>
          <a:p>
            <a:r>
              <a:rPr lang="en-US" sz="1200" dirty="0"/>
              <a:t>    Set </a:t>
            </a:r>
            <a:r>
              <a:rPr lang="en-US" sz="1200" dirty="0" err="1"/>
              <a:t>GetLasRangeCol</a:t>
            </a:r>
            <a:r>
              <a:rPr lang="en-US" sz="1200" dirty="0"/>
              <a:t> = </a:t>
            </a:r>
            <a:r>
              <a:rPr lang="en-US" sz="1200" dirty="0" err="1"/>
              <a:t>rngFilter.Columns</a:t>
            </a:r>
            <a:r>
              <a:rPr lang="en-US" sz="1200" dirty="0"/>
              <a:t>(3).Cells</a:t>
            </a:r>
          </a:p>
          <a:p>
            <a:r>
              <a:rPr lang="en-US" sz="1200" dirty="0"/>
              <a:t>    j = </a:t>
            </a:r>
            <a:r>
              <a:rPr lang="en-US" sz="1200" dirty="0" err="1"/>
              <a:t>i</a:t>
            </a:r>
            <a:r>
              <a:rPr lang="en-US" sz="1200" dirty="0"/>
              <a:t> + 15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ThisWorkbook.Worksheets</a:t>
            </a:r>
            <a:r>
              <a:rPr lang="en-US" sz="1200" dirty="0"/>
              <a:t>(1).Range("O" &amp; j) = </a:t>
            </a:r>
            <a:r>
              <a:rPr lang="en-US" sz="1200" dirty="0" err="1"/>
              <a:t>Application.WorksheetFunction.CountIf</a:t>
            </a:r>
            <a:r>
              <a:rPr lang="en-US" sz="1200" dirty="0"/>
              <a:t>(</a:t>
            </a:r>
            <a:r>
              <a:rPr lang="en-US" sz="1200" dirty="0" err="1"/>
              <a:t>GetLasRangeCol</a:t>
            </a:r>
            <a:r>
              <a:rPr lang="en-US" sz="1200" dirty="0"/>
              <a:t>, Range("D11"))</a:t>
            </a:r>
          </a:p>
          <a:p>
            <a:r>
              <a:rPr lang="en-US" sz="1200" dirty="0"/>
              <a:t>  Next</a:t>
            </a:r>
          </a:p>
          <a:p>
            <a:r>
              <a:rPr lang="en-US" sz="12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694749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99B5-3A19-FA9C-7C64-72FD94E8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Analyze Data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C1819D-C507-0DE8-E07F-2DCFBD7F1D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623" y="2004033"/>
            <a:ext cx="1610688" cy="15961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45D4-B03A-9293-539D-053BF76E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3B4F8-A1B6-50E3-F61C-87C797B06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3" y="2004033"/>
            <a:ext cx="7944811" cy="1596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AA177F-99D0-D194-4BFA-EE333DD67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455" y="3739594"/>
            <a:ext cx="2869032" cy="180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195570-D891-5B58-134D-BDB3AC255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750" y="3751435"/>
            <a:ext cx="2092924" cy="17837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74AABF-74FD-FAA9-35C8-3EDB8383F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863" y="3735268"/>
            <a:ext cx="2042329" cy="17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76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D6F1-2702-4CA2-B36C-4B10324F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7" y="649296"/>
            <a:ext cx="10364451" cy="1231052"/>
          </a:xfrm>
        </p:spPr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Automation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34E1-582B-4534-8C12-E0FEF5FC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D9E648-CE37-43C8-89C3-29535AF9837F}"/>
              </a:ext>
            </a:extLst>
          </p:cNvPr>
          <p:cNvSpPr txBox="1">
            <a:spLocks/>
          </p:cNvSpPr>
          <p:nvPr/>
        </p:nvSpPr>
        <p:spPr>
          <a:xfrm>
            <a:off x="913772" y="1906597"/>
            <a:ext cx="10628195" cy="397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6693C-C96E-8F1C-8AE6-079DBA0466B0}"/>
              </a:ext>
            </a:extLst>
          </p:cNvPr>
          <p:cNvSpPr txBox="1"/>
          <p:nvPr/>
        </p:nvSpPr>
        <p:spPr>
          <a:xfrm>
            <a:off x="4686155" y="1693579"/>
            <a:ext cx="34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MDR Listings &amp; SEND Review</a:t>
            </a:r>
            <a:endParaRPr lang="en-US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50F57-B76E-58AC-E3B7-8407CBC41E3B}"/>
              </a:ext>
            </a:extLst>
          </p:cNvPr>
          <p:cNvSpPr txBox="1"/>
          <p:nvPr/>
        </p:nvSpPr>
        <p:spPr>
          <a:xfrm>
            <a:off x="2298806" y="3107194"/>
            <a:ext cx="785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MDR Listings:	</a:t>
            </a:r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Generate Template according to ALS</a:t>
            </a:r>
            <a:endParaRPr lang="en-US" altLang="zh-CN" cap="non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Review: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file"/>
              </a:rPr>
              <a:t>Generate Template according to SEND package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AE65-72C7-09C9-5B92-CF0BF852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1187-2DF4-4B9D-8251-13BBD2E7D0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OPENXLSX2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Powerful XML library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Extensive functionality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MIT license</a:t>
            </a:r>
          </a:p>
          <a:p>
            <a:r>
              <a:rPr lang="en-US" b="1" dirty="0" err="1"/>
              <a:t>vbA</a:t>
            </a:r>
            <a:endParaRPr lang="en-US" b="1" dirty="0"/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Integration with Microsoft Office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Customized Automation of Repetitive Tasks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to Windows API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for 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09930-DC79-0841-C30A-1120EAF0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76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FE1EF-CB5F-2DA8-05C3-38A5F661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1174" y="6028132"/>
            <a:ext cx="764215" cy="365125"/>
          </a:xfrm>
        </p:spPr>
        <p:txBody>
          <a:bodyPr/>
          <a:lstStyle/>
          <a:p>
            <a:fld id="{3C4F54F3-C349-4609-AFEE-01462D5C7942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0B96E-5102-C141-2696-E9C63302E6F3}"/>
              </a:ext>
            </a:extLst>
          </p:cNvPr>
          <p:cNvSpPr/>
          <p:nvPr/>
        </p:nvSpPr>
        <p:spPr>
          <a:xfrm>
            <a:off x="3272072" y="1659253"/>
            <a:ext cx="52788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T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H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A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66"/>
                </a:solidFill>
                <a:effectLst/>
              </a:rPr>
              <a:t>N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K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Y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O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66"/>
                </a:solidFill>
                <a:effectLst/>
              </a:rPr>
              <a:t>U</a:t>
            </a:r>
            <a:r>
              <a:rPr lang="en-US" altLang="zh-CN" sz="7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B050"/>
                </a:solidFill>
                <a:effectLst/>
              </a:rPr>
              <a:t>!</a:t>
            </a:r>
            <a:endParaRPr lang="en-US" sz="72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B05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D4EEA-E915-DBFC-F756-0315CD168B2D}"/>
              </a:ext>
            </a:extLst>
          </p:cNvPr>
          <p:cNvSpPr txBox="1"/>
          <p:nvPr/>
        </p:nvSpPr>
        <p:spPr>
          <a:xfrm>
            <a:off x="5392521" y="5029470"/>
            <a:ext cx="3267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jundong.ma@dizalpharma.com</a:t>
            </a:r>
          </a:p>
        </p:txBody>
      </p:sp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2E773F8C-6333-6A87-9F57-0A73A8A1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5336" y="4080194"/>
            <a:ext cx="413197" cy="413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BC6C28-6975-D65A-5A51-E80D885D1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409" y="4598583"/>
            <a:ext cx="1214739" cy="1200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929B37-B102-8FE9-03D9-6AABD1192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921" y="4080194"/>
            <a:ext cx="359714" cy="3385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D06D8B-9E07-D982-898E-D0C7427DBF7E}"/>
              </a:ext>
            </a:extLst>
          </p:cNvPr>
          <p:cNvCxnSpPr>
            <a:cxnSpLocks/>
          </p:cNvCxnSpPr>
          <p:nvPr/>
        </p:nvCxnSpPr>
        <p:spPr>
          <a:xfrm>
            <a:off x="5166017" y="3887147"/>
            <a:ext cx="0" cy="2183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3AF9EC-899B-4637-2F07-AF5965C0773E}"/>
              </a:ext>
            </a:extLst>
          </p:cNvPr>
          <p:cNvCxnSpPr/>
          <p:nvPr/>
        </p:nvCxnSpPr>
        <p:spPr>
          <a:xfrm>
            <a:off x="977460" y="3110498"/>
            <a:ext cx="102370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2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729F-111A-4C7D-AFD7-9329B62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0B17-9E5E-4C51-B61F-23196E2D2F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2145" y="2336932"/>
            <a:ext cx="10363827" cy="2435093"/>
          </a:xfrm>
        </p:spPr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 of Development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Package: OPENXLSX2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VBA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Automation Cases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CCDD4-D54E-4E43-981E-E6EF2A29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120-3DFC-7CEE-808F-C5EE62E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 of Development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9F25-9B4F-BF6B-1C82-B716593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Graphic 6" descr="Open folder with solid fill">
            <a:hlinkClick r:id="rId2" action="ppaction://hlinkfile"/>
            <a:extLst>
              <a:ext uri="{FF2B5EF4-FFF2-40B4-BE49-F238E27FC236}">
                <a16:creationId xmlns:a16="http://schemas.microsoft.com/office/drawing/2014/main" id="{6701AFAD-571E-1E16-4352-E492058C3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9250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EBBD1-58B9-FF32-4541-407621409651}"/>
              </a:ext>
            </a:extLst>
          </p:cNvPr>
          <p:cNvSpPr txBox="1"/>
          <p:nvPr/>
        </p:nvSpPr>
        <p:spPr>
          <a:xfrm>
            <a:off x="4975950" y="1662245"/>
            <a:ext cx="22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 of the Story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43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120-3DFC-7CEE-808F-C5EE62E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 of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3C44-8EEF-66CF-374C-02E52C8190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Continuous template updates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 adjustments: colors, column widths, Freeze Panes…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Title, Notes, Spanning headers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Cover page design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study information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links to each sheet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by sites or subjects</a:t>
            </a:r>
          </a:p>
          <a:p>
            <a:pPr lvl="1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 records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9F25-9B4F-BF6B-1C82-B716593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A6382-FB1E-7918-9C2A-7B281936E0C4}"/>
              </a:ext>
            </a:extLst>
          </p:cNvPr>
          <p:cNvSpPr txBox="1"/>
          <p:nvPr/>
        </p:nvSpPr>
        <p:spPr>
          <a:xfrm>
            <a:off x="4666641" y="1706735"/>
            <a:ext cx="285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 Encountered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99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120-3DFC-7CEE-808F-C5EE62E3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Story of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3C44-8EEF-66CF-374C-02E52C8190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3"/>
            <a:ext cx="10363827" cy="3881308"/>
          </a:xfrm>
        </p:spPr>
        <p:txBody>
          <a:bodyPr>
            <a:normAutofit fontScale="92500" lnSpcReduction="20000"/>
          </a:bodyPr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Continuous template updates</a:t>
            </a:r>
          </a:p>
          <a:p>
            <a:pPr lvl="1"/>
            <a:r>
              <a:rPr lang="en-US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control data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Format adjustments: colors, column widths, and conditional formatting</a:t>
            </a:r>
          </a:p>
          <a:p>
            <a:pPr lvl="1"/>
            <a:r>
              <a:rPr lang="en-US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control format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a column to track data changes</a:t>
            </a:r>
          </a:p>
          <a:p>
            <a:pPr lvl="1"/>
            <a:r>
              <a:rPr lang="en-US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Key Variables or RECORDID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Cover page design</a:t>
            </a:r>
          </a:p>
          <a:p>
            <a:pPr lvl="1"/>
            <a:r>
              <a:rPr lang="en-US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VBA to extract links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Filter by sites or subjects</a:t>
            </a:r>
          </a:p>
          <a:p>
            <a:pPr lvl="1"/>
            <a:r>
              <a:rPr lang="en-US" cap="none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VBA to filter and count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29F25-9B4F-BF6B-1C82-B716593C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A6382-FB1E-7918-9C2A-7B281936E0C4}"/>
              </a:ext>
            </a:extLst>
          </p:cNvPr>
          <p:cNvSpPr txBox="1"/>
          <p:nvPr/>
        </p:nvSpPr>
        <p:spPr>
          <a:xfrm>
            <a:off x="5081658" y="1668635"/>
            <a:ext cx="20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Problem-Solving</a:t>
            </a:r>
          </a:p>
        </p:txBody>
      </p:sp>
    </p:spTree>
    <p:extLst>
      <p:ext uri="{BB962C8B-B14F-4D97-AF65-F5344CB8AC3E}">
        <p14:creationId xmlns:p14="http://schemas.microsoft.com/office/powerpoint/2010/main" val="29827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0D5-619E-B1BD-A0D8-DAF1893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OPENXLSX2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119D-8CB1-3BB4-1E17-594609C111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 fontAlgn="ctr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package builds upon the foundation of </a:t>
            </a:r>
            <a:r>
              <a:rPr lang="en-US" b="1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openxlsx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aiming to serve as its successor.  </a:t>
            </a:r>
          </a:p>
          <a:p>
            <a:pPr algn="l" fontAlgn="ctr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Authored and maintained by </a:t>
            </a:r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Dr. Jan Marvin </a:t>
            </a:r>
            <a:r>
              <a:rPr lang="en-US" b="1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Garbuszus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who also </a:t>
            </a:r>
            <a:r>
              <a:rPr lang="en-US" altLang="zh-CN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maintains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b="1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openxlsx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this package has been extensively rewritten to leverage modern technologies such as </a:t>
            </a:r>
            <a:r>
              <a:rPr lang="en-US" b="1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pugixml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R6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result is a fresh, user-friendly R package designed to simplify and enhance the handling of </a:t>
            </a:r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xlsx files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</a:p>
          <a:p>
            <a:pPr algn="l" fontAlgn="ctr"/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my opinion, it stands out as the </a:t>
            </a:r>
            <a:r>
              <a:rPr lang="en-US" b="1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 R Package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working with xlsx files!</a:t>
            </a:r>
            <a:endParaRPr lang="en-US" cap="none" dirty="0">
              <a:latin typeface="微软雅黑" panose="020B0503020204020204" pitchFamily="34" charset="-122"/>
              <a:ea typeface="微软雅黑" panose="020B0503020204020204" pitchFamily="34" charset="-122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CD22-4E09-F3C0-18C7-71EB1F4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54863-7894-9EA3-DED9-BDC4648A4AC8}"/>
              </a:ext>
            </a:extLst>
          </p:cNvPr>
          <p:cNvSpPr txBox="1"/>
          <p:nvPr/>
        </p:nvSpPr>
        <p:spPr>
          <a:xfrm>
            <a:off x="5410200" y="1671770"/>
            <a:ext cx="155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6693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0D5-619E-B1BD-A0D8-DAF1893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OPENXLSX2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119D-8CB1-3BB4-1E17-594609C111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Workbook：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wb_load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("your_file.xlsx")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Workbook：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wb_workbook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a sheet：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wb_add_worksheet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sheet = "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SheetName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data：	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wb_add_data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sheet = "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SheetName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x = 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your_data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Data：	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wb_to_df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sheet = "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SheetName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</a:p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Save Workbook：	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wb_save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cap="none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wb</a:t>
            </a:r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file = "output.xlsx")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CD22-4E09-F3C0-18C7-71EB1F4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ED1F1-D6B9-6452-6B18-34EECEF5A4D6}"/>
              </a:ext>
            </a:extLst>
          </p:cNvPr>
          <p:cNvSpPr txBox="1"/>
          <p:nvPr/>
        </p:nvSpPr>
        <p:spPr>
          <a:xfrm>
            <a:off x="5410200" y="167177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351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0D5-619E-B1BD-A0D8-DAF1893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OPENXLSX2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D67E9D-FAD8-DB08-6CA1-D9924371E5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679825" y="3267947"/>
            <a:ext cx="2076450" cy="6286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CD22-4E09-F3C0-18C7-71EB1F4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903599-6EBD-A4E2-CBF8-39615C07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026" y="3267947"/>
            <a:ext cx="2428875" cy="628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127B25-4FD6-EA8A-D544-0256108A4AB0}"/>
              </a:ext>
            </a:extLst>
          </p:cNvPr>
          <p:cNvSpPr txBox="1"/>
          <p:nvPr/>
        </p:nvSpPr>
        <p:spPr>
          <a:xfrm>
            <a:off x="5153025" y="1671770"/>
            <a:ext cx="206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R6: U</a:t>
            </a:r>
            <a:r>
              <a:rPr 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 of chains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7AE6B9-C848-0B84-90E8-A123625B9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825" y="4328981"/>
            <a:ext cx="2028825" cy="6286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B7152B-F4EA-54DD-E2E3-FF288BB357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026" y="4365343"/>
            <a:ext cx="2800350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B52883C-2398-4F88-BC6D-41CB1AAB8FD4}"/>
              </a:ext>
            </a:extLst>
          </p:cNvPr>
          <p:cNvSpPr txBox="1"/>
          <p:nvPr/>
        </p:nvSpPr>
        <p:spPr>
          <a:xfrm>
            <a:off x="4193901" y="2647079"/>
            <a:ext cx="372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Four Syntaxes, Identical Functionality</a:t>
            </a:r>
            <a:r>
              <a:rPr lang="en-US" dirty="0">
                <a:solidFill>
                  <a:srgbClr val="404040"/>
                </a:solidFill>
                <a:latin typeface="Inter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0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0D5-619E-B1BD-A0D8-DAF1893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微软雅黑" panose="020B0503020204020204" pitchFamily="34" charset="-122"/>
                <a:ea typeface="微软雅黑" panose="020B0503020204020204" pitchFamily="34" charset="-122"/>
              </a:rPr>
              <a:t>VBA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CD22-4E09-F3C0-18C7-71EB1F4B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F54F3-C349-4609-AFEE-01462D5C7942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27B25-4FD6-EA8A-D544-0256108A4AB0}"/>
              </a:ext>
            </a:extLst>
          </p:cNvPr>
          <p:cNvSpPr txBox="1"/>
          <p:nvPr/>
        </p:nvSpPr>
        <p:spPr>
          <a:xfrm>
            <a:off x="5228775" y="171467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 R in VBA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B3DF-BF35-9933-446B-71CFEB8AAD25}"/>
              </a:ext>
            </a:extLst>
          </p:cNvPr>
          <p:cNvSpPr txBox="1"/>
          <p:nvPr/>
        </p:nvSpPr>
        <p:spPr>
          <a:xfrm>
            <a:off x="2619375" y="2322646"/>
            <a:ext cx="69532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Function </a:t>
            </a:r>
            <a:r>
              <a:rPr lang="en-US" sz="1000" dirty="0" err="1"/>
              <a:t>Run_R_Script</a:t>
            </a:r>
            <a:r>
              <a:rPr lang="en-US" sz="1000" dirty="0"/>
              <a:t>(</a:t>
            </a:r>
            <a:r>
              <a:rPr lang="en-US" sz="1000" dirty="0" err="1"/>
              <a:t>sRApplicationPath</a:t>
            </a:r>
            <a:r>
              <a:rPr lang="en-US" sz="1000" dirty="0"/>
              <a:t> As String, _</a:t>
            </a:r>
          </a:p>
          <a:p>
            <a:r>
              <a:rPr lang="en-US" sz="1000" dirty="0"/>
              <a:t>                      </a:t>
            </a:r>
            <a:r>
              <a:rPr lang="en-US" sz="1000" dirty="0" err="1"/>
              <a:t>sRFilePath</a:t>
            </a:r>
            <a:r>
              <a:rPr lang="en-US" sz="1000" dirty="0"/>
              <a:t> As String, _</a:t>
            </a:r>
          </a:p>
          <a:p>
            <a:r>
              <a:rPr lang="en-US" sz="1000" dirty="0"/>
              <a:t>                      Optional </a:t>
            </a:r>
            <a:r>
              <a:rPr lang="en-US" sz="1000" dirty="0" err="1"/>
              <a:t>iStyle</a:t>
            </a:r>
            <a:r>
              <a:rPr lang="en-US" sz="1000" dirty="0"/>
              <a:t> As Integer = 0, _</a:t>
            </a:r>
          </a:p>
          <a:p>
            <a:r>
              <a:rPr lang="en-US" sz="1000" dirty="0"/>
              <a:t>                      Optional </a:t>
            </a:r>
            <a:r>
              <a:rPr lang="en-US" sz="1000" dirty="0" err="1"/>
              <a:t>bWaitTillComplete</a:t>
            </a:r>
            <a:r>
              <a:rPr lang="en-US" sz="1000" dirty="0"/>
              <a:t> As Boolean = True) As Integer</a:t>
            </a:r>
          </a:p>
          <a:p>
            <a:r>
              <a:rPr lang="en-US" sz="1000" dirty="0"/>
              <a:t>Dim </a:t>
            </a:r>
            <a:r>
              <a:rPr lang="en-US" sz="1000" dirty="0" err="1"/>
              <a:t>sPath</a:t>
            </a:r>
            <a:r>
              <a:rPr lang="en-US" sz="1000" dirty="0"/>
              <a:t> As String</a:t>
            </a:r>
          </a:p>
          <a:p>
            <a:r>
              <a:rPr lang="en-US" sz="1000" dirty="0"/>
              <a:t>Dim shell As Object</a:t>
            </a:r>
          </a:p>
          <a:p>
            <a:r>
              <a:rPr lang="en-US" sz="1000" dirty="0"/>
              <a:t>Set shell = </a:t>
            </a:r>
            <a:r>
              <a:rPr lang="en-US" sz="1000" dirty="0" err="1"/>
              <a:t>VBA.CreateObject</a:t>
            </a:r>
            <a:r>
              <a:rPr lang="en-US" sz="1000" dirty="0"/>
              <a:t>("</a:t>
            </a:r>
            <a:r>
              <a:rPr lang="en-US" sz="1000" dirty="0" err="1"/>
              <a:t>WScript.Shell</a:t>
            </a:r>
            <a:r>
              <a:rPr lang="en-US" sz="1000" dirty="0"/>
              <a:t>")</a:t>
            </a:r>
          </a:p>
          <a:p>
            <a:r>
              <a:rPr lang="en-US" sz="1000" dirty="0" err="1"/>
              <a:t>wsPath</a:t>
            </a:r>
            <a:r>
              <a:rPr lang="en-US" sz="1000" dirty="0"/>
              <a:t> = </a:t>
            </a:r>
            <a:r>
              <a:rPr lang="en-US" sz="1000" dirty="0" err="1"/>
              <a:t>Application.ActiveWorkbook.FullName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wsPath</a:t>
            </a:r>
            <a:r>
              <a:rPr lang="en-US" sz="1000" dirty="0"/>
              <a:t> = """" &amp; </a:t>
            </a:r>
            <a:r>
              <a:rPr lang="en-US" sz="1000" dirty="0" err="1"/>
              <a:t>wsPath</a:t>
            </a:r>
            <a:r>
              <a:rPr lang="en-US" sz="1000" dirty="0"/>
              <a:t> &amp; """"</a:t>
            </a:r>
          </a:p>
          <a:p>
            <a:r>
              <a:rPr lang="en-US" sz="1000" dirty="0" err="1"/>
              <a:t>sRApplicationPath</a:t>
            </a:r>
            <a:r>
              <a:rPr lang="en-US" sz="1000" dirty="0"/>
              <a:t> = """" &amp; </a:t>
            </a:r>
            <a:r>
              <a:rPr lang="en-US" sz="1000" dirty="0" err="1"/>
              <a:t>sRApplicationPath</a:t>
            </a:r>
            <a:r>
              <a:rPr lang="en-US" sz="1000" dirty="0"/>
              <a:t> &amp; """"</a:t>
            </a:r>
          </a:p>
          <a:p>
            <a:r>
              <a:rPr lang="en-US" sz="1000" dirty="0" err="1"/>
              <a:t>sRFilePath</a:t>
            </a:r>
            <a:r>
              <a:rPr lang="en-US" sz="1000" dirty="0"/>
              <a:t> = """" &amp; </a:t>
            </a:r>
            <a:r>
              <a:rPr lang="en-US" sz="1000" dirty="0" err="1"/>
              <a:t>sRFilePath</a:t>
            </a:r>
            <a:r>
              <a:rPr lang="en-US" sz="1000" dirty="0"/>
              <a:t> &amp; """"</a:t>
            </a:r>
          </a:p>
          <a:p>
            <a:r>
              <a:rPr lang="en-US" sz="1000" dirty="0" err="1"/>
              <a:t>sPath</a:t>
            </a:r>
            <a:r>
              <a:rPr lang="en-US" sz="1000" dirty="0"/>
              <a:t> = </a:t>
            </a:r>
            <a:r>
              <a:rPr lang="en-US" sz="1000" dirty="0" err="1"/>
              <a:t>sRApplicationPath</a:t>
            </a:r>
            <a:endParaRPr lang="en-US" sz="1000" dirty="0"/>
          </a:p>
          <a:p>
            <a:r>
              <a:rPr lang="en-US" sz="1000" dirty="0" err="1"/>
              <a:t>sPath</a:t>
            </a:r>
            <a:r>
              <a:rPr lang="en-US" sz="1000" dirty="0"/>
              <a:t> = </a:t>
            </a:r>
            <a:r>
              <a:rPr lang="en-US" sz="1000" dirty="0" err="1"/>
              <a:t>sPath</a:t>
            </a:r>
            <a:r>
              <a:rPr lang="en-US" sz="1000" dirty="0"/>
              <a:t> &amp; " "</a:t>
            </a:r>
          </a:p>
          <a:p>
            <a:r>
              <a:rPr lang="en-US" sz="1000" dirty="0" err="1"/>
              <a:t>sPath</a:t>
            </a:r>
            <a:r>
              <a:rPr lang="en-US" sz="1000" dirty="0"/>
              <a:t> = </a:t>
            </a:r>
            <a:r>
              <a:rPr lang="en-US" sz="1000" dirty="0" err="1"/>
              <a:t>sPath</a:t>
            </a:r>
            <a:r>
              <a:rPr lang="en-US" sz="1000" dirty="0"/>
              <a:t> &amp; </a:t>
            </a:r>
            <a:r>
              <a:rPr lang="en-US" sz="1000" dirty="0" err="1"/>
              <a:t>sRFilePath</a:t>
            </a:r>
            <a:endParaRPr lang="en-US" sz="1000" dirty="0"/>
          </a:p>
          <a:p>
            <a:r>
              <a:rPr lang="en-US" sz="1000" dirty="0" err="1"/>
              <a:t>sPath</a:t>
            </a:r>
            <a:r>
              <a:rPr lang="en-US" sz="1000" dirty="0"/>
              <a:t> = </a:t>
            </a:r>
            <a:r>
              <a:rPr lang="en-US" sz="1000" dirty="0" err="1"/>
              <a:t>sPath</a:t>
            </a:r>
            <a:r>
              <a:rPr lang="en-US" sz="1000" dirty="0"/>
              <a:t> &amp; " "</a:t>
            </a:r>
          </a:p>
          <a:p>
            <a:r>
              <a:rPr lang="en-US" sz="1000" dirty="0" err="1"/>
              <a:t>sPath</a:t>
            </a:r>
            <a:r>
              <a:rPr lang="en-US" sz="1000" dirty="0"/>
              <a:t> = </a:t>
            </a:r>
            <a:r>
              <a:rPr lang="en-US" sz="1000" dirty="0" err="1"/>
              <a:t>sPath</a:t>
            </a:r>
            <a:r>
              <a:rPr lang="en-US" sz="1000" dirty="0"/>
              <a:t> &amp; </a:t>
            </a:r>
            <a:r>
              <a:rPr lang="en-US" sz="1000" dirty="0" err="1"/>
              <a:t>wsPath</a:t>
            </a:r>
            <a:endParaRPr lang="en-US" sz="1000" dirty="0"/>
          </a:p>
          <a:p>
            <a:r>
              <a:rPr lang="en-US" sz="1000" dirty="0" err="1"/>
              <a:t>Run_R_Script</a:t>
            </a:r>
            <a:r>
              <a:rPr lang="en-US" sz="1000" dirty="0"/>
              <a:t> = </a:t>
            </a:r>
            <a:r>
              <a:rPr lang="en-US" sz="1000" dirty="0" err="1"/>
              <a:t>shell.Run</a:t>
            </a:r>
            <a:r>
              <a:rPr lang="en-US" sz="1000" dirty="0"/>
              <a:t>(</a:t>
            </a:r>
            <a:r>
              <a:rPr lang="en-US" sz="1000" dirty="0" err="1"/>
              <a:t>sPath</a:t>
            </a:r>
            <a:r>
              <a:rPr lang="en-US" sz="1000" dirty="0"/>
              <a:t>, </a:t>
            </a:r>
            <a:r>
              <a:rPr lang="en-US" sz="1000" dirty="0" err="1"/>
              <a:t>iStyle</a:t>
            </a:r>
            <a:r>
              <a:rPr lang="en-US" sz="1000" dirty="0"/>
              <a:t>, </a:t>
            </a:r>
            <a:r>
              <a:rPr lang="en-US" sz="1000" dirty="0" err="1"/>
              <a:t>bWaitTillComplete</a:t>
            </a:r>
            <a:r>
              <a:rPr lang="en-US" sz="1000" dirty="0"/>
              <a:t>)</a:t>
            </a:r>
          </a:p>
          <a:p>
            <a:r>
              <a:rPr lang="en-US" sz="1000" dirty="0"/>
              <a:t>End Function</a:t>
            </a:r>
          </a:p>
        </p:txBody>
      </p:sp>
    </p:spTree>
    <p:extLst>
      <p:ext uri="{BB962C8B-B14F-4D97-AF65-F5344CB8AC3E}">
        <p14:creationId xmlns:p14="http://schemas.microsoft.com/office/powerpoint/2010/main" val="20880411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5000</TotalTime>
  <Words>645</Words>
  <Application>Microsoft Office PowerPoint</Application>
  <PresentationFormat>Widescreen</PresentationFormat>
  <Paragraphs>117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Inter</vt:lpstr>
      <vt:lpstr>微软雅黑</vt:lpstr>
      <vt:lpstr>Arial</vt:lpstr>
      <vt:lpstr>Calibri</vt:lpstr>
      <vt:lpstr>Tw Cen MT</vt:lpstr>
      <vt:lpstr>Droplet</vt:lpstr>
      <vt:lpstr>Automated Generation of Excel Spreadsheets: Integrating R and VBA for Enhanced Efficiency</vt:lpstr>
      <vt:lpstr>agenda</vt:lpstr>
      <vt:lpstr>Story of Development</vt:lpstr>
      <vt:lpstr>Story of Development</vt:lpstr>
      <vt:lpstr>Story of Development</vt:lpstr>
      <vt:lpstr>OPENXLSX2</vt:lpstr>
      <vt:lpstr>OPENXLSX2</vt:lpstr>
      <vt:lpstr>OPENXLSX2</vt:lpstr>
      <vt:lpstr>VBA</vt:lpstr>
      <vt:lpstr>VBA</vt:lpstr>
      <vt:lpstr>Analyze Data</vt:lpstr>
      <vt:lpstr>Automation Cases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Ma, Jundong</dc:creator>
  <cp:lastModifiedBy>Ma, Jundong</cp:lastModifiedBy>
  <cp:revision>134</cp:revision>
  <dcterms:created xsi:type="dcterms:W3CDTF">2022-02-16T01:33:40Z</dcterms:created>
  <dcterms:modified xsi:type="dcterms:W3CDTF">2025-03-28T06:26:07Z</dcterms:modified>
</cp:coreProperties>
</file>