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10698163" cy="7589838"/>
  <p:notesSz cx="6858000" cy="9144000"/>
  <p:embeddedFontLst>
    <p:embeddedFont>
      <p:font typeface="Roboto" panose="02000000000000000000" pitchFamily="2" charset="0"/>
      <p:regular r:id="rId5"/>
      <p:bold r:id="rId6"/>
      <p:italic r:id="rId7"/>
      <p:boldItalic r:id="rId8"/>
    </p:embeddedFont>
    <p:embeddedFont>
      <p:font typeface="Roboto Mono Medium" panose="00000009000000000000" pitchFamily="49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0">
          <p15:clr>
            <a:srgbClr val="747775"/>
          </p15:clr>
        </p15:guide>
        <p15:guide id="2" pos="337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582" y="66"/>
      </p:cViewPr>
      <p:guideLst>
        <p:guide orient="horz" pos="2390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12485" y="685800"/>
            <a:ext cx="483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39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6f77b622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39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6f77b622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64699" y="1098663"/>
            <a:ext cx="9969000" cy="30285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4689" y="4181912"/>
            <a:ext cx="9969000" cy="11694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64689" y="1632150"/>
            <a:ext cx="9969000" cy="28974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64689" y="4651286"/>
            <a:ext cx="9969000" cy="19194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7465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64689" y="3173701"/>
            <a:ext cx="9969000" cy="12420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9969000" cy="50409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4679700" cy="50409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653905" y="1700542"/>
            <a:ext cx="4679700" cy="50409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64689" y="819819"/>
            <a:ext cx="3285600" cy="11148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64689" y="2050433"/>
            <a:ext cx="3285600" cy="46914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73592" y="664222"/>
            <a:ext cx="7450200" cy="60360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9238" y="-184"/>
            <a:ext cx="5349300" cy="758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6250" tIns="116250" rIns="116250" bIns="116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0635" y="1819619"/>
            <a:ext cx="4733100" cy="21870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10635" y="4136096"/>
            <a:ext cx="4733100" cy="18225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779212" y="1068414"/>
            <a:ext cx="4489200" cy="54525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64689" y="6242453"/>
            <a:ext cx="7018500" cy="8931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9969000" cy="5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74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pharmaverse.github.io/admiral/cran-release/reference/derive_vars_merged_lookup.html" TargetMode="External"/><Relationship Id="rId18" Type="http://schemas.openxmlformats.org/officeDocument/2006/relationships/hyperlink" Target="https://pharmaverse.github.io/admiral/cran-release/reference/derive_var_extreme_flag.html" TargetMode="External"/><Relationship Id="rId26" Type="http://schemas.openxmlformats.org/officeDocument/2006/relationships/hyperlink" Target="https://pharmaverse.github.io/admiral/cran-release/" TargetMode="External"/><Relationship Id="rId39" Type="http://schemas.openxmlformats.org/officeDocument/2006/relationships/hyperlink" Target="https://pharmaverse.github.io/admiral/cran-release/reference/convert_date_to_dtm.html" TargetMode="External"/><Relationship Id="rId21" Type="http://schemas.openxmlformats.org/officeDocument/2006/relationships/hyperlink" Target="https://pharmaverse.github.io/admiral/cran-release/reference/derive_vars_crit_flag.html" TargetMode="External"/><Relationship Id="rId34" Type="http://schemas.openxmlformats.org/officeDocument/2006/relationships/hyperlink" Target="https://pharmaverse.github.io/admiral/cran-release/reference/compute_age_years.html" TargetMode="External"/><Relationship Id="rId42" Type="http://schemas.openxmlformats.org/officeDocument/2006/relationships/hyperlink" Target="https://pharmaverse.github.io/admiral/cran-release/reference/convert_dtc_to_dtm.html" TargetMode="External"/><Relationship Id="rId7" Type="http://schemas.openxmlformats.org/officeDocument/2006/relationships/hyperlink" Target="https://pharmaverse.github.io/admiral/cran-release/reference/derive_expected_records.html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pharmaverse.github.io/admiral/cran-release/reference/derive_vars_computed.html" TargetMode="External"/><Relationship Id="rId20" Type="http://schemas.openxmlformats.org/officeDocument/2006/relationships/hyperlink" Target="https://pharmaverse.github.io/admiral/cran-release/reference/derive_vars_cat.html" TargetMode="External"/><Relationship Id="rId29" Type="http://schemas.openxmlformats.org/officeDocument/2006/relationships/hyperlink" Target="https://pharmaverse.github.io/admiral/cran-release/reference/derive_vars_dt.html" TargetMode="External"/><Relationship Id="rId41" Type="http://schemas.openxmlformats.org/officeDocument/2006/relationships/hyperlink" Target="https://pharmaverse.github.io/admiral/cran-release/reference/convert_dtc_to_dt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harmaverse.github.io/admiral/cran-release/reference/derive_extreme_records.html" TargetMode="External"/><Relationship Id="rId11" Type="http://schemas.openxmlformats.org/officeDocument/2006/relationships/hyperlink" Target="https://pharmaverse.github.io/admiral/cran-release/reference/derive_summary_records.html" TargetMode="External"/><Relationship Id="rId24" Type="http://schemas.openxmlformats.org/officeDocument/2006/relationships/image" Target="../media/image3.png"/><Relationship Id="rId32" Type="http://schemas.openxmlformats.org/officeDocument/2006/relationships/hyperlink" Target="https://pharmaverse.github.io/admiral/cran-release/reference/derive_vars_dtm_to_dt.html" TargetMode="External"/><Relationship Id="rId37" Type="http://schemas.openxmlformats.org/officeDocument/2006/relationships/hyperlink" Target="https://pharmaverse.github.io/admiral/cran-release/reference/compute_tmf.html" TargetMode="External"/><Relationship Id="rId40" Type="http://schemas.openxmlformats.org/officeDocument/2006/relationships/hyperlink" Target="https://pharmaverse.github.io/admiral/cran-release/reference/transform_range.html" TargetMode="External"/><Relationship Id="rId5" Type="http://schemas.openxmlformats.org/officeDocument/2006/relationships/hyperlink" Target="https://pharmaverse.github.io/admiral/cran-release/reference/derive_param_computed.html" TargetMode="External"/><Relationship Id="rId15" Type="http://schemas.openxmlformats.org/officeDocument/2006/relationships/hyperlink" Target="https://pharmaverse.github.io/admiral/cran-release/reference/derive_var_merged_ef_msrc.html" TargetMode="External"/><Relationship Id="rId23" Type="http://schemas.openxmlformats.org/officeDocument/2006/relationships/image" Target="../media/image2.png"/><Relationship Id="rId28" Type="http://schemas.openxmlformats.org/officeDocument/2006/relationships/image" Target="../media/image4.png"/><Relationship Id="rId36" Type="http://schemas.openxmlformats.org/officeDocument/2006/relationships/hyperlink" Target="https://pharmaverse.github.io/admiral/cran-release/reference/compute_duration.html" TargetMode="External"/><Relationship Id="rId10" Type="http://schemas.openxmlformats.org/officeDocument/2006/relationships/hyperlink" Target="https://pharmaverse.github.io/admiral/cran-release/reference/derive_param_exposure.html" TargetMode="External"/><Relationship Id="rId19" Type="http://schemas.openxmlformats.org/officeDocument/2006/relationships/hyperlink" Target="https://pharmaverse.github.io/admiral/cran-release/reference/derive_vars_joined_summary.html" TargetMode="External"/><Relationship Id="rId31" Type="http://schemas.openxmlformats.org/officeDocument/2006/relationships/hyperlink" Target="https://pharmaverse.github.io/admiral/cran-release/reference/derive_vars_duration.html" TargetMode="External"/><Relationship Id="rId4" Type="http://schemas.openxmlformats.org/officeDocument/2006/relationships/hyperlink" Target="https://pharmaverse.github.io/admiral/cran-release/reference/derive_vars_joined.html" TargetMode="External"/><Relationship Id="rId9" Type="http://schemas.openxmlformats.org/officeDocument/2006/relationships/hyperlink" Target="https://pharmaverse.github.io/admiral/cran-release/reference/derive_extreme_event.html" TargetMode="External"/><Relationship Id="rId14" Type="http://schemas.openxmlformats.org/officeDocument/2006/relationships/hyperlink" Target="https://pharmaverse.github.io/admiral/cran-release/reference/derive_vars_transposed.html" TargetMode="External"/><Relationship Id="rId22" Type="http://schemas.openxmlformats.org/officeDocument/2006/relationships/image" Target="../media/image1.png"/><Relationship Id="rId27" Type="http://schemas.openxmlformats.org/officeDocument/2006/relationships/hyperlink" Target="https://join.slack.com/t/pharmaverse/shared_invite/zt-yv5atkr4-Np2ytJ6W_QKz_4Olo7Jo9A" TargetMode="External"/><Relationship Id="rId30" Type="http://schemas.openxmlformats.org/officeDocument/2006/relationships/hyperlink" Target="https://pharmaverse.github.io/admiral/cran-release/reference/derive_vars_dy.html" TargetMode="External"/><Relationship Id="rId35" Type="http://schemas.openxmlformats.org/officeDocument/2006/relationships/hyperlink" Target="https://pharmaverse.github.io/admiral/cran-release/reference/compute_dtf.html" TargetMode="External"/><Relationship Id="rId43" Type="http://schemas.openxmlformats.org/officeDocument/2006/relationships/hyperlink" Target="https://pharmaverse.github.io/admiral/cran-release/reference" TargetMode="External"/><Relationship Id="rId8" Type="http://schemas.openxmlformats.org/officeDocument/2006/relationships/hyperlink" Target="https://pharmaverse.github.io/admiral/cran-release/reference/derive_locf_records.html" TargetMode="External"/><Relationship Id="rId3" Type="http://schemas.openxmlformats.org/officeDocument/2006/relationships/hyperlink" Target="https://pharmaverse.github.io/admiral/cran-release/reference/derive_vars_merged.html" TargetMode="External"/><Relationship Id="rId12" Type="http://schemas.openxmlformats.org/officeDocument/2006/relationships/hyperlink" Target="https://pharmaverse.github.io/admiral/cran-release/reference/derive_vars_extreme_event.html" TargetMode="External"/><Relationship Id="rId17" Type="http://schemas.openxmlformats.org/officeDocument/2006/relationships/hyperlink" Target="https://pharmaverse.github.io/admiral/cran-release/reference/derive_vars_merged_summary.html" TargetMode="External"/><Relationship Id="rId25" Type="http://schemas.openxmlformats.org/officeDocument/2006/relationships/hyperlink" Target="https://github.com/pharmaverse/admiral/" TargetMode="External"/><Relationship Id="rId33" Type="http://schemas.openxmlformats.org/officeDocument/2006/relationships/image" Target="../media/image5.png"/><Relationship Id="rId38" Type="http://schemas.openxmlformats.org/officeDocument/2006/relationships/hyperlink" Target="https://pharmaverse.github.io/admiral/cran-release/reference/compute_scale.html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pharmaverse.github.io/admiral/cran-release/reference/filter_exist.html" TargetMode="External"/><Relationship Id="rId18" Type="http://schemas.openxmlformats.org/officeDocument/2006/relationships/hyperlink" Target="https://pharmaverse.github.io/admiral/cran-release/reference/derive_var_age_years.html" TargetMode="External"/><Relationship Id="rId26" Type="http://schemas.openxmlformats.org/officeDocument/2006/relationships/hyperlink" Target="https://pharmaverse.github.io/admiral/cran-release/reference/derive_param_map.html" TargetMode="External"/><Relationship Id="rId21" Type="http://schemas.openxmlformats.org/officeDocument/2006/relationships/hyperlink" Target="https://pharmaverse.github.io/admiral/cran-release/reference/derive_var_base.html" TargetMode="External"/><Relationship Id="rId34" Type="http://schemas.openxmlformats.org/officeDocument/2006/relationships/hyperlink" Target="https://pharmaverse.github.io/admiral/cran-release/reference/derive_vars_atc.html" TargetMode="External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17" Type="http://schemas.openxmlformats.org/officeDocument/2006/relationships/image" Target="../media/image11.png"/><Relationship Id="rId25" Type="http://schemas.openxmlformats.org/officeDocument/2006/relationships/hyperlink" Target="https://pharmaverse.github.io/admiral/cran-release/reference/derive_param_bsa.html" TargetMode="External"/><Relationship Id="rId33" Type="http://schemas.openxmlformats.org/officeDocument/2006/relationships/hyperlink" Target="https://pharmaverse.github.io/admiral/cran-release/reference/derive_vars_query.html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20" Type="http://schemas.openxmlformats.org/officeDocument/2006/relationships/hyperlink" Target="https://pharmaverse.github.io/admiral/cran-release/reference/derive_var_atoxgr_dir.html" TargetMode="External"/><Relationship Id="rId29" Type="http://schemas.openxmlformats.org/officeDocument/2006/relationships/hyperlink" Target="https://pharmaverse.github.io/admiral/cran-release/reference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hyperlink" Target="https://pharmaverse.github.io/admiral/cran-release/reference/convert_blanks_to_na.html" TargetMode="External"/><Relationship Id="rId24" Type="http://schemas.openxmlformats.org/officeDocument/2006/relationships/hyperlink" Target="https://pharmaverse.github.io/admiral/cran-release/reference/derive_param_bmi.html" TargetMode="External"/><Relationship Id="rId32" Type="http://schemas.openxmlformats.org/officeDocument/2006/relationships/hyperlink" Target="https://pharmaverse.github.io/admiral/cran-release/reference/derive_var_anrind.html" TargetMode="External"/><Relationship Id="rId37" Type="http://schemas.openxmlformats.org/officeDocument/2006/relationships/hyperlink" Target="https://pharmaverse.github.io/admiral/cran-release/reference/derive_vars_crit_flag.html" TargetMode="External"/><Relationship Id="rId5" Type="http://schemas.openxmlformats.org/officeDocument/2006/relationships/hyperlink" Target="https://pharmaverse.github.io/admiral/cran-release/reference/call_derivation.html" TargetMode="External"/><Relationship Id="rId15" Type="http://schemas.openxmlformats.org/officeDocument/2006/relationships/image" Target="../media/image9.png"/><Relationship Id="rId23" Type="http://schemas.openxmlformats.org/officeDocument/2006/relationships/hyperlink" Target="https://pharmaverse.github.io/admiral/cran-release/reference/derive_var_trtemfl.html" TargetMode="External"/><Relationship Id="rId28" Type="http://schemas.openxmlformats.org/officeDocument/2006/relationships/hyperlink" Target="https://pharmaverse.github.io/admiral/cran-release/reference/derive_param_tte.html" TargetMode="External"/><Relationship Id="rId36" Type="http://schemas.openxmlformats.org/officeDocument/2006/relationships/hyperlink" Target="https://pharmaverse.github.io/admiral/cran-release/reference/filter_relative.html" TargetMode="External"/><Relationship Id="rId10" Type="http://schemas.openxmlformats.org/officeDocument/2006/relationships/hyperlink" Target="https://pharmaverse.github.io/admiral/cran-release/reference/use_ad_template.html" TargetMode="External"/><Relationship Id="rId19" Type="http://schemas.openxmlformats.org/officeDocument/2006/relationships/hyperlink" Target="https://pharmaverse.github.io/admiral/cran-release/reference/derive_vars_period.html" TargetMode="External"/><Relationship Id="rId31" Type="http://schemas.openxmlformats.org/officeDocument/2006/relationships/hyperlink" Target="https://join.slack.com/t/pharmaverse/shared_invite/zt-yv5atkr4-Np2ytJ6W_QKz_4Olo7Jo9A" TargetMode="External"/><Relationship Id="rId4" Type="http://schemas.openxmlformats.org/officeDocument/2006/relationships/hyperlink" Target="https://pharmaverse.github.io/admiral/cran-release/reference/restrict_derivation.html" TargetMode="External"/><Relationship Id="rId9" Type="http://schemas.openxmlformats.org/officeDocument/2006/relationships/hyperlink" Target="https://pharmaverse.github.io/admiral/cran-release/reference/list_all_templates.html" TargetMode="External"/><Relationship Id="rId14" Type="http://schemas.openxmlformats.org/officeDocument/2006/relationships/hyperlink" Target="https://pharmaverse.github.io/admiral/cran-release/reference/filter_extreme.html" TargetMode="External"/><Relationship Id="rId22" Type="http://schemas.openxmlformats.org/officeDocument/2006/relationships/hyperlink" Target="https://pharmaverse.github.io/admiral/cran-release/reference/derive_var_ontrtfl.html" TargetMode="External"/><Relationship Id="rId27" Type="http://schemas.openxmlformats.org/officeDocument/2006/relationships/hyperlink" Target="https://pharmaverse.github.io/admiral/cran-release/reference/derive_param_doseint.html" TargetMode="External"/><Relationship Id="rId30" Type="http://schemas.openxmlformats.org/officeDocument/2006/relationships/hyperlink" Target="https://github.com/pharmaverse/admiral/" TargetMode="External"/><Relationship Id="rId35" Type="http://schemas.openxmlformats.org/officeDocument/2006/relationships/image" Target="../media/image12.png"/><Relationship Id="rId8" Type="http://schemas.openxmlformats.org/officeDocument/2006/relationships/hyperlink" Target="https://pharmaverse.github.io/admiral/cran-release/reference/slice_derivation.html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88250" y="1063275"/>
            <a:ext cx="3209700" cy="640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78725" y="1556250"/>
            <a:ext cx="3219225" cy="6384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88250" y="1063275"/>
            <a:ext cx="3209700" cy="1115400"/>
          </a:xfrm>
          <a:prstGeom prst="roundRect">
            <a:avLst>
              <a:gd name="adj" fmla="val 3785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88250" y="182425"/>
            <a:ext cx="72126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admiral</a:t>
            </a:r>
            <a:r>
              <a:rPr lang="en" sz="3700" dirty="0">
                <a:latin typeface="Roboto Mono Medium"/>
                <a:ea typeface="Roboto Mono Medium"/>
                <a:cs typeface="Roboto Mono Medium"/>
                <a:sym typeface="Roboto Mono Medium"/>
              </a:rPr>
              <a:t> :: </a:t>
            </a:r>
            <a:r>
              <a:rPr lang="en" sz="2700" dirty="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CHEAT SHEET</a:t>
            </a:r>
            <a:endParaRPr sz="2700" dirty="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748125" y="1029925"/>
            <a:ext cx="3227700" cy="628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54550" y="1353600"/>
            <a:ext cx="30291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{admiral} is an open-source, modularized toolbox that enables the development of ADaM datasets in R. 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{admiral} code is comprised of interchangeable blocks, i.e. function calls, that sequentially derive new variables or parameters to help construct an ADaM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88250" y="1063275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you need to know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59700" y="2465738"/>
            <a:ext cx="2409600" cy="24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derive_vars_merged</a:t>
            </a:r>
            <a:r>
              <a:rPr lang="en" sz="9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(dataset, dataset_add, new_vars, filter_add, order, mode…) </a:t>
            </a:r>
            <a:endParaRPr sz="9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new variable(s) to the input dataset based on variables from another dataset. Merged observations can be selected by a condition and/or selecting the first/last observation for each by group.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derive_vars_merged(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dataset_add = vs,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exprs(STUDYID, 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order = exprs(convert_dtc_to_dtm(VSDTC)),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mode = "last",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new_vars = exprs(LASTWGT = VSSTRESN),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filter_add = VSTESTCD == "WEIGHT")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031050" y="4711015"/>
            <a:ext cx="2466900" cy="20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derive_vars_joined</a:t>
            </a:r>
            <a:r>
              <a:rPr lang="en" sz="9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(dataset, dataset_add, new_vars, join_type, filter_add, order, mode…)</a:t>
            </a: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variables from an additional dataset to the input dataset. The selection of the observations from the additional dataset can depend on variables from both datasets.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derive_vars_joined(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adae, dataset_add = period_ref,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exprs(STUDYID, 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join_vars = exprs(APERSDT, APEREDT),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join_type = "all",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filter_join = APERSDT &lt;= ASTDT &amp; [...])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8250" y="2204100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Generic Variable-Adding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824476" y="1112147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Generic Parameter-Adding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377351" y="1368470"/>
            <a:ext cx="2580600" cy="24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derive_param_computed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dataset_add = NULL, by_vars, parameters,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a parameter computed from the analysis value of other parameters.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derive_param_computed(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advs,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exprs(USUBJID, VISIT),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parameters = c("SYSBP", "DIABP"),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set_values_to = exprs(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AVAL = (AVAL.SYSBP+2*AVAL.DIABP)/3,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PARAMCD = "MAP",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 = "Mean Arterial Pressure",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AVALU = "mmHg"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377351" y="3763367"/>
            <a:ext cx="2580600" cy="1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derive_extreme_records</a:t>
            </a:r>
            <a:r>
              <a:rPr lang="en" sz="9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dataset_add, dataset_ref, by_vars, order, mode, keep_source_vars, set_values_to,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the first or last observation for each by group as new observations. The new observations can be selected from the input dataset or an additional dataset.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derive_extreme_records(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adlb,  dataset_add = adlb,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order = exprs(AVAL, AVISITN),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mode = "first", filter_add = !is.na(AVAL),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keep_source_vars = exprs(AVAL),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set_values_to = exprs(DTYPE = "MIN"))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771051" y="6170350"/>
            <a:ext cx="31869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Notable others:</a:t>
            </a:r>
            <a:endParaRPr sz="900" u="sng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erive_expected_records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derive_locf_records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derive_extreme_event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derive_param_exposure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derive_summary_records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54250" y="6504840"/>
            <a:ext cx="3245100" cy="97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Notable others:</a:t>
            </a:r>
            <a:endParaRPr sz="900" u="sng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derive_vars_extreme_event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derive_vars_merged_lookup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u="sng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derive_vars_transposed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derive_var_merged_ef_msrc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derive_vars_computed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7"/>
              </a:rPr>
              <a:t>derive_vars_merged_summary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8"/>
              </a:rPr>
              <a:t>derive_var_extreme_flag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derive_vars_joined_summary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0"/>
              </a:rPr>
              <a:t>derive_vars_cat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1"/>
              </a:rPr>
              <a:t>derive_vars_crit_flag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54541" y="2582366"/>
            <a:ext cx="708750" cy="19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3871426" y="1489970"/>
            <a:ext cx="557225" cy="228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785526" y="3835008"/>
            <a:ext cx="660878" cy="22899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3695350" y="7253333"/>
            <a:ext cx="32097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Links: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5"/>
              </a:rPr>
              <a:t>Github Repo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6"/>
              </a:rPr>
              <a:t>Documentation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7"/>
              </a:rPr>
              <a:t>Join the Pharmaverse Slack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54550" y="4803992"/>
            <a:ext cx="708750" cy="1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/>
          <p:nvPr/>
        </p:nvSpPr>
        <p:spPr>
          <a:xfrm>
            <a:off x="7222450" y="1030675"/>
            <a:ext cx="3209700" cy="643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7600575" y="1078525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Functions Treating 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Days/Dates/Datetimes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222550" y="1558147"/>
            <a:ext cx="3209700" cy="9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derive_vars_(dt/dtm)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new_vars_prefix,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or impute a date/datetime from a date character Vector.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derive_vars_dt(admh, new_vars_prefix = "AST", dtc = MHSTDTC)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7222450" y="2479272"/>
            <a:ext cx="32097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derive_vars_dy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reference_date, source_vars)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Adds relative day variables (--DY).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derive_vars_dy(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reference_date = TRTSDTM,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source_vars = exprs(TRTSDTM, ASTDTM, AENDT)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7222450" y="4416197"/>
            <a:ext cx="32097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derive_vars_duration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</a:t>
            </a:r>
            <a:r>
              <a:rPr lang="en" sz="9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new_var, new_var_unit,  start_date, end_date)</a:t>
            </a: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duration between two dates.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derive_vars_duration(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new_var = AAGE, new_var_unit = AAGEU,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start_date = BRTHDT, end_date = RANDDT,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out_unit =  "years"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222450" y="3532322"/>
            <a:ext cx="3209700" cy="8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derive_vars_dtm_to_(dt/tm)</a:t>
            </a:r>
            <a:r>
              <a:rPr lang="en" sz="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source_vars,…)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date/time variables from datetime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derive_vars_dtm_to_tm(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dataset = adcm, source_var = exprs(TRTSDTM)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9415349" y="75850"/>
            <a:ext cx="1221500" cy="1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7222450" y="5768722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Computation Functions for Vectors</a:t>
            </a:r>
            <a:endParaRPr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7222550" y="6067814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These functions do what their names suggest and can be  used inside dplyr:: mutate() or other {admiral} functions.</a:t>
            </a:r>
            <a:endParaRPr sz="900" b="1" i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7451150" y="6475047"/>
            <a:ext cx="15726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compute_age_years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compute_dtf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compute_duration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compute_tmf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8"/>
              </a:rPr>
              <a:t>compute_scale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8795250" y="6475047"/>
            <a:ext cx="16368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convert_date_to_dtm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lang="en-US" sz="900" b="1" dirty="0">
              <a:solidFill>
                <a:schemeClr val="bg1">
                  <a:lumMod val="50000"/>
                </a:schemeClr>
              </a:solidFill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40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ransform_range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convert_dtc_to_dt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convert_dtc_to_dtm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i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949288" y="6807905"/>
            <a:ext cx="28512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Note: These functions are just some examples of the many generic variable/parameter-adding functions in {admiral}. Check the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3"/>
              </a:rPr>
              <a:t>reference page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for all of them!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7222450" y="434875"/>
            <a:ext cx="3209700" cy="7030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3748125" y="434775"/>
            <a:ext cx="3227700" cy="6881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288250" y="434775"/>
            <a:ext cx="3209700" cy="7030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5349" y="75850"/>
            <a:ext cx="1221500" cy="1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3826386" y="432525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Higher Order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200550" y="2068172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Utilities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735861" y="3139567"/>
            <a:ext cx="2300400" cy="17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restrict_derivation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args, filter)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Execute a derivation on a subset of the input dataset.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restrict_derivation(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adlb,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derive_vars_merged,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args = params([...]),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 = AVISITN &gt; 0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735761" y="1142200"/>
            <a:ext cx="2300400" cy="19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call_derivation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variable_params,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a single derivation multiple times with some parameters/arguments fixed across calls and others varying.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call_derivation(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adae,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derive_vars_dt,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variable_params = list(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params([...]),            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params([...])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1661" y="3257092"/>
            <a:ext cx="842700" cy="144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3061" y="1245375"/>
            <a:ext cx="799900" cy="15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4735861" y="4894806"/>
            <a:ext cx="23004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slice_derivation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  args, ...)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input dataset is split into slices (subsets) and for each slice the derivation is called separately. Some or all arguments of the derivation may vary depending on the slice.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slice_derivation(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advs,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derive_vars_dtm,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args = params([...]),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derivation_slice(filter = [...], args = 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derivation_slice(filter = [...], args = 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200550" y="432525"/>
            <a:ext cx="21861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Templates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7273150" y="1107458"/>
            <a:ext cx="21135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list_all_templates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(package)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all available ADaM templates in {admiral} (or another package).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7273150" y="1616258"/>
            <a:ext cx="3137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use_ad_template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(adam_name, package,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overwrite, open)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an ADaM template script.   </a:t>
            </a: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use_ad_template("adsl")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8109750" y="2347322"/>
            <a:ext cx="2300400" cy="8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convert_blanks_to_na</a:t>
            </a:r>
            <a:r>
              <a:rPr lang="en" sz="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Turn SAS blank strings into R NAs.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convert_blanks_to_na(c("a", "", "b"))</a:t>
            </a:r>
            <a:endParaRPr sz="900" b="1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846386" y="5003856"/>
            <a:ext cx="893246" cy="1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8087650" y="3077164"/>
            <a:ext cx="23004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filter_exist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dataset_add, by_vars, filter_add)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 all records in the input dataset belonging to by groups present in a (possibly filtered) source dataset.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filter_exist(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dataset_add = adae,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filter_add = AEDECOD == "FATIGUE"))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8087650" y="4616511"/>
            <a:ext cx="2344500" cy="16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filter_extreme</a:t>
            </a:r>
            <a:r>
              <a:rPr lang="en" sz="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by_vars, order, mode, check_type = "warning")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Filters the first/last record in by group.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filter_extreme(by_vars = exprs(USUBJID),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order = exprs(EXSEQ), mode = "first")</a:t>
            </a: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326594" y="2434347"/>
            <a:ext cx="757100" cy="6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294439" y="4736889"/>
            <a:ext cx="842700" cy="61630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3826386" y="690314"/>
            <a:ext cx="3209700" cy="558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Meta-functions that take {admiral} functions as input and facilitate their execution.</a:t>
            </a:r>
            <a:endParaRPr sz="900" b="1" i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315950" y="3170114"/>
            <a:ext cx="799900" cy="1393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338600" y="425100"/>
            <a:ext cx="321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Special Variable-Adding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319900" y="683944"/>
            <a:ext cx="3209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derive_var_age_years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age_var, age_unit, new_var)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age in years.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319900" y="987793"/>
            <a:ext cx="3209700" cy="57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derive_vars_period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dataset_ref, new_vars)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ADSL subperiod, period, or phase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319900" y="1631849"/>
            <a:ext cx="3350136" cy="58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derive_var_atoxgr_dir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 new_var, tox_description_var, meta_criteria, criteria_direction, get_unit_expr, signif_dig) </a:t>
            </a: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character lab grade based on severity or toxicity criteria.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315400" y="2222861"/>
            <a:ext cx="3209700" cy="41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derive_var_(base/chg/pchg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baseline/change/percent change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315400" y="2818136"/>
            <a:ext cx="3209700" cy="494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derive_var_ontrtfl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start_date, ref_start_date, ref_end_date, ref_end_window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on-treatment flag (ONTRTFL) with a single assessment date (e.g ADT) or event start and end dates (e.g. ASTDT/AENDT).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315400" y="3540766"/>
            <a:ext cx="3209700" cy="41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derive_var_trtemfl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new_var, start_date, end_date, trt_start_date, trt_end_date, end_window,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treatment emergent analysis flag (TRTEMFL).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288250" y="4744640"/>
            <a:ext cx="3241200" cy="271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Special Parameter-Adding Functions</a:t>
            </a:r>
            <a:endParaRPr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322022" y="4988728"/>
            <a:ext cx="3241200" cy="3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derive_param_bmi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BMI parameter.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321872" y="5334078"/>
            <a:ext cx="3241200" cy="3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derive_param_bsa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body surface area parameter (multiple methods).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299897" y="5666078"/>
            <a:ext cx="3241200" cy="3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derive_param_map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mean arterial pressure parameter.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290372" y="6024941"/>
            <a:ext cx="3241200" cy="3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derive_param_doseint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dose intensity parameter.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310861" y="6361385"/>
            <a:ext cx="3241200" cy="490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derive_param_tte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dataset_adsl, source_datasets, by_vars, start_date, event_conditions, censor_conditions,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time-to-event parameter.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273372" y="690497"/>
            <a:ext cx="2022300" cy="558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Example scripts to be used as a starting point for ADaM creation.</a:t>
            </a:r>
            <a:endParaRPr sz="900" b="1" i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481112" y="6794480"/>
            <a:ext cx="32097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* wrapper of derive_param_computed().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503200" y="6972950"/>
            <a:ext cx="30174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Note: These functions are just some examples of the many special variable/parameter-adding functions in {admiral}. Check the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9"/>
              </a:rPr>
              <a:t>reference page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for all of them!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3695350" y="7246458"/>
            <a:ext cx="3209700" cy="28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Links: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0"/>
              </a:rPr>
              <a:t>Github Repo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9"/>
              </a:rPr>
              <a:t>Documentation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1"/>
              </a:rPr>
              <a:t>Join the Pharmaverse Slack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319900" y="1298345"/>
            <a:ext cx="3209700" cy="40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derive_var_anrind</a:t>
            </a:r>
            <a:r>
              <a:rPr lang="en" sz="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use_a1h1lo,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analysis reference range indicator (ANRIND)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310800" y="3987543"/>
            <a:ext cx="3209700" cy="38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derive_vars_query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dataset_queries)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query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310799" y="4276404"/>
            <a:ext cx="3432726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derive_vars_atc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dataset_facm, by_vars, id_vars, value_var)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ATC class variables from FACM to ADCM.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7291194" y="5654293"/>
            <a:ext cx="799900" cy="135711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 txBox="1"/>
          <p:nvPr/>
        </p:nvSpPr>
        <p:spPr>
          <a:xfrm>
            <a:off x="8073650" y="5505518"/>
            <a:ext cx="2300400" cy="19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6"/>
              </a:rPr>
              <a:t>filter_relative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order, condition, mode, selection, inclusive…)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Filters the observations before or after the observation where a specified condition is fulfilled for each by group.</a:t>
            </a:r>
            <a:endParaRPr sz="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filter_relative(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response,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by_vars = exprs(USUBJID),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order = exprs(AVISITN),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condition = AVALC == "PD",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mode = "first", selection = "before",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inclusive = TRUE)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116;p14"/>
          <p:cNvSpPr txBox="1"/>
          <p:nvPr/>
        </p:nvSpPr>
        <p:spPr>
          <a:xfrm>
            <a:off x="325693" y="2533927"/>
            <a:ext cx="3014666" cy="41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7"/>
              </a:rPr>
              <a:t>derive_vars_crit_flag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condition, description,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criterion flag variables (CRITy, CRITyF(L/N)).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2111</Words>
  <Application>Microsoft Office PowerPoint</Application>
  <PresentationFormat>Custom</PresentationFormat>
  <Paragraphs>213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Roboto</vt:lpstr>
      <vt:lpstr>Roboto Mono Medium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Mancini, Edoardo {TDBP~WELWYN}</dc:creator>
  <cp:lastModifiedBy>Mancini, Edoardo {TDED~WELWYN}</cp:lastModifiedBy>
  <cp:revision>14</cp:revision>
  <dcterms:modified xsi:type="dcterms:W3CDTF">2025-10-30T10:27:32Z</dcterms:modified>
</cp:coreProperties>
</file>