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che Sans" panose="020B0504030201040101" pitchFamily="34" charset="77"/>
      <p:regular r:id="rId20"/>
      <p:bold r:id="rId21"/>
      <p:italic r:id="rId22"/>
      <p:boldItalic r:id="rId23"/>
    </p:embeddedFont>
    <p:embeddedFont>
      <p:font typeface="Roche Sans Condensed" panose="020B0506030201040101" pitchFamily="34" charset="0"/>
      <p:regular r:id="rId24"/>
      <p:italic r:id="rId25"/>
    </p:embeddedFont>
    <p:embeddedFont>
      <p:font typeface="Roche Sans Condensed Light" panose="020B0306030201040101" pitchFamily="34" charset="0"/>
      <p:regular r:id="rId26"/>
      <p:bold r:id="rId27"/>
      <p:italic r:id="rId28"/>
      <p:boldItalic r:id="rId29"/>
    </p:embeddedFont>
    <p:embeddedFont>
      <p:font typeface="Roche Sans Light" panose="020B0304030201040101" pitchFamily="34" charset="77"/>
      <p:regular r:id="rId30"/>
      <p:bold r:id="rId31"/>
      <p:italic r:id="rId32"/>
      <p:boldItalic r:id="rId33"/>
    </p:embeddedFont>
    <p:embeddedFont>
      <p:font typeface="Roche Sans Medium" panose="020B0604030201040101" pitchFamily="34" charset="77"/>
      <p:regular r:id="rId34"/>
      <p:bold r:id="rId35"/>
      <p:italic r:id="rId36"/>
      <p:boldItalic r:id="rId37"/>
    </p:embeddedFont>
    <p:embeddedFont>
      <p:font typeface="Roche Serif Light" panose="02030303040403040404" pitchFamily="18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/>
    <p:restoredTop sz="94702"/>
  </p:normalViewPr>
  <p:slideViewPr>
    <p:cSldViewPr snapToGrid="0">
      <p:cViewPr varScale="1">
        <p:scale>
          <a:sx n="196" d="100"/>
          <a:sy n="196" d="100"/>
        </p:scale>
        <p:origin x="135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SLIDES_API178441152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SLIDES_API1784411525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c639c0d3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c639c0d3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c639c0d3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c639c0d3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c639c0d3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c639c0d3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c639c0d3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c639c0d3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c639c0d3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4c639c0d3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c639c0d3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4c639c0d3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c639c0d3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4c639c0d3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c639c0d37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4c639c0d37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SLIDES_API1784411525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SLIDES_API1784411525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SLIDES_API1784411525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SLIDES_API1784411525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SLIDES_API1784411525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SLIDES_API1784411525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c639c0d3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c639c0d3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lvl="0" indent="-171450" algn="l" rtl="0">
              <a:spcBef>
                <a:spcPts val="400"/>
              </a:spcBef>
              <a:spcAft>
                <a:spcPts val="0"/>
              </a:spcAft>
              <a:buSzPts val="1200"/>
              <a:buFontTx/>
              <a:buChar char="-"/>
            </a:pPr>
            <a:r>
              <a:rPr lang="en-US" dirty="0"/>
              <a:t>Which of the above is the best demographic table? Is there really one that is better than all others?</a:t>
            </a:r>
          </a:p>
          <a:p>
            <a:pPr marL="323850" lvl="0" indent="-171450" algn="l" rtl="0">
              <a:spcBef>
                <a:spcPts val="400"/>
              </a:spcBef>
              <a:spcAft>
                <a:spcPts val="0"/>
              </a:spcAft>
              <a:buSzPts val="1200"/>
              <a:buFontTx/>
              <a:buChar char="-"/>
            </a:pPr>
            <a:r>
              <a:rPr lang="en-US" dirty="0"/>
              <a:t>Why don’t we try to do a bit harmonization on TLG layouts? (especially on the most commonly used ones)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c639c0d3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c639c0d3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c639c0d3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c639c0d37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c639c0d3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c639c0d3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c639c0d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c639c0d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- Blank" type="title">
  <p:cSld name="TITLE"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44">
          <p15:clr>
            <a:srgbClr val="FA7B17"/>
          </p15:clr>
        </p15:guide>
        <p15:guide id="2" orient="horz" pos="3075">
          <p15:clr>
            <a:srgbClr val="FA7B17"/>
          </p15:clr>
        </p15:guide>
        <p15:guide id="3" pos="36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- Title and 3 columns">
  <p:cSld name="TITLE_AND_BODY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 flipH="1">
            <a:off x="571400" y="1442675"/>
            <a:ext cx="2609100" cy="33606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2"/>
          </p:nvPr>
        </p:nvSpPr>
        <p:spPr>
          <a:xfrm flipH="1">
            <a:off x="3381700" y="1442675"/>
            <a:ext cx="2609100" cy="33606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 flipH="1">
            <a:off x="6192000" y="1442675"/>
            <a:ext cx="2609100" cy="33606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4"/>
          </p:nvPr>
        </p:nvSpPr>
        <p:spPr>
          <a:xfrm>
            <a:off x="571450" y="8136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1700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131">
          <p15:clr>
            <a:srgbClr val="FA7B17"/>
          </p15:clr>
        </p15:guide>
        <p15:guide id="2" pos="3773">
          <p15:clr>
            <a:srgbClr val="FA7B17"/>
          </p15:clr>
        </p15:guide>
        <p15:guide id="3" pos="2004">
          <p15:clr>
            <a:srgbClr val="FA7B17"/>
          </p15:clr>
        </p15:guide>
        <p15:guide id="4" pos="390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- Title and 2 columns">
  <p:cSld name="TITLE_AND_BODY_2_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 flipH="1">
            <a:off x="571450" y="1442675"/>
            <a:ext cx="3926700" cy="33606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 flipH="1">
            <a:off x="4869300" y="1442675"/>
            <a:ext cx="3926700" cy="33606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3"/>
          </p:nvPr>
        </p:nvSpPr>
        <p:spPr>
          <a:xfrm>
            <a:off x="571450" y="8136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1700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70">
          <p15:clr>
            <a:srgbClr val="FA7B17"/>
          </p15:clr>
        </p15:guide>
        <p15:guide id="2" pos="2834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- Quote (long)">
  <p:cSld name="TITLE_AND_BODY_2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675600" y="1002600"/>
            <a:ext cx="5793000" cy="2664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che Serif Light"/>
              <a:buNone/>
              <a:defRPr sz="3000" i="1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2"/>
          </p:nvPr>
        </p:nvSpPr>
        <p:spPr>
          <a:xfrm>
            <a:off x="1675600" y="3726225"/>
            <a:ext cx="5793000" cy="3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he Sans Light"/>
              <a:buNone/>
              <a:defRPr sz="14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054">
          <p15:clr>
            <a:srgbClr val="FA7B17"/>
          </p15:clr>
        </p15:guide>
        <p15:guide id="2" pos="4706">
          <p15:clr>
            <a:srgbClr val="FA7B17"/>
          </p15:clr>
        </p15:guide>
        <p15:guide id="3" orient="horz" pos="634">
          <p15:clr>
            <a:srgbClr val="FA7B17"/>
          </p15:clr>
        </p15:guide>
        <p15:guide id="4" orient="horz" pos="231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- Quote (short)">
  <p:cSld name="TITLE_AND_BODY_2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826350" y="1442675"/>
            <a:ext cx="4974600" cy="2546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che Serif Light"/>
              <a:buNone/>
              <a:defRPr sz="2000" i="1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2"/>
          </p:nvPr>
        </p:nvSpPr>
        <p:spPr>
          <a:xfrm>
            <a:off x="3826350" y="3989525"/>
            <a:ext cx="4974600" cy="29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he Sans Light"/>
              <a:buNone/>
              <a:defRPr sz="14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>
            <a:spLocks noGrp="1"/>
          </p:cNvSpPr>
          <p:nvPr>
            <p:ph type="pic" idx="3"/>
          </p:nvPr>
        </p:nvSpPr>
        <p:spPr>
          <a:xfrm>
            <a:off x="0" y="1442675"/>
            <a:ext cx="3345600" cy="2844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a - Cover">
  <p:cSld name="TITLE_2_1">
    <p:bg>
      <p:bgPr>
        <a:solidFill>
          <a:srgbClr val="F5F5F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75" y="-3375"/>
            <a:ext cx="9144000" cy="5150400"/>
          </a:xfrm>
          <a:prstGeom prst="rect">
            <a:avLst/>
          </a:prstGeom>
          <a:solidFill>
            <a:srgbClr val="F5F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4572000" y="1394801"/>
            <a:ext cx="4229100" cy="158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100" y="3040033"/>
            <a:ext cx="4229100" cy="41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5" name="Google Shape;15;p3"/>
          <p:cNvSpPr>
            <a:spLocks noGrp="1"/>
          </p:cNvSpPr>
          <p:nvPr>
            <p:ph type="pic" idx="2"/>
          </p:nvPr>
        </p:nvSpPr>
        <p:spPr>
          <a:xfrm>
            <a:off x="0" y="-3450"/>
            <a:ext cx="4127100" cy="51504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subTitle" idx="3"/>
          </p:nvPr>
        </p:nvSpPr>
        <p:spPr>
          <a:xfrm>
            <a:off x="4572100" y="3542642"/>
            <a:ext cx="4229100" cy="52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4"/>
          </p:nvPr>
        </p:nvSpPr>
        <p:spPr>
          <a:xfrm>
            <a:off x="4572100" y="4846784"/>
            <a:ext cx="4229100" cy="1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b - Alternative cover">
  <p:cSld name="TITLE_1">
    <p:bg>
      <p:bgPr>
        <a:solidFill>
          <a:srgbClr val="F5F5F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75" y="-3375"/>
            <a:ext cx="9144000" cy="5150400"/>
          </a:xfrm>
          <a:prstGeom prst="rect">
            <a:avLst/>
          </a:prstGeom>
          <a:solidFill>
            <a:srgbClr val="F5F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571450" y="2393733"/>
            <a:ext cx="6549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06B69"/>
              </a:solidFill>
              <a:latin typeface="Roche Sans Condensed Light"/>
              <a:ea typeface="Roche Sans Condensed Light"/>
              <a:cs typeface="Roche Sans Condensed Light"/>
              <a:sym typeface="Roche Sans Condensed Ligh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71450" y="2393733"/>
            <a:ext cx="6549900" cy="4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571450" y="586475"/>
            <a:ext cx="6976800" cy="169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 flipH="1">
            <a:off x="5658175" y="1130025"/>
            <a:ext cx="3493800" cy="404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4"/>
          <p:cNvSpPr txBox="1">
            <a:spLocks noGrp="1"/>
          </p:cNvSpPr>
          <p:nvPr>
            <p:ph type="subTitle" idx="2"/>
          </p:nvPr>
        </p:nvSpPr>
        <p:spPr>
          <a:xfrm>
            <a:off x="571450" y="2912299"/>
            <a:ext cx="4495200" cy="52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3"/>
          </p:nvPr>
        </p:nvSpPr>
        <p:spPr>
          <a:xfrm>
            <a:off x="6016200" y="4840375"/>
            <a:ext cx="2784900" cy="1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- Chapter divider" type="secHead">
  <p:cSld name="SECTION_HEADER">
    <p:bg>
      <p:bgPr>
        <a:solidFill>
          <a:srgbClr val="F5F5F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-75" y="-3375"/>
            <a:ext cx="9144000" cy="5150400"/>
          </a:xfrm>
          <a:prstGeom prst="rect">
            <a:avLst/>
          </a:prstGeom>
          <a:solidFill>
            <a:srgbClr val="F5F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5400000">
            <a:off x="9126141" y="2565750"/>
            <a:ext cx="24900" cy="1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5"/>
          <p:cNvCxnSpPr/>
          <p:nvPr/>
        </p:nvCxnSpPr>
        <p:spPr>
          <a:xfrm flipH="1">
            <a:off x="6914479" y="2571748"/>
            <a:ext cx="2222400" cy="257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5"/>
          <p:cNvCxnSpPr/>
          <p:nvPr/>
        </p:nvCxnSpPr>
        <p:spPr>
          <a:xfrm>
            <a:off x="6900875" y="-4750"/>
            <a:ext cx="2236200" cy="25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Table of contents">
  <p:cSld name="SECTION_HEADER_2">
    <p:bg>
      <p:bgPr>
        <a:solidFill>
          <a:srgbClr val="F5F5F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75" y="-3375"/>
            <a:ext cx="9144000" cy="5150400"/>
          </a:xfrm>
          <a:prstGeom prst="rect">
            <a:avLst/>
          </a:prstGeom>
          <a:solidFill>
            <a:srgbClr val="F5F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571450" y="2150850"/>
            <a:ext cx="43044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9pPr>
          </a:lstStyle>
          <a:p>
            <a:endParaRPr/>
          </a:p>
        </p:txBody>
      </p:sp>
      <p:cxnSp>
        <p:nvCxnSpPr>
          <p:cNvPr id="35" name="Google Shape;35;p6"/>
          <p:cNvCxnSpPr/>
          <p:nvPr/>
        </p:nvCxnSpPr>
        <p:spPr>
          <a:xfrm flipH="1">
            <a:off x="2805632" y="2571748"/>
            <a:ext cx="2222400" cy="257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6"/>
          <p:cNvCxnSpPr/>
          <p:nvPr/>
        </p:nvCxnSpPr>
        <p:spPr>
          <a:xfrm>
            <a:off x="2792028" y="-4750"/>
            <a:ext cx="2236200" cy="25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6"/>
          <p:cNvCxnSpPr/>
          <p:nvPr/>
        </p:nvCxnSpPr>
        <p:spPr>
          <a:xfrm>
            <a:off x="5039800" y="-3000"/>
            <a:ext cx="0" cy="516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641200" y="586475"/>
            <a:ext cx="3159900" cy="3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/>
            </a:lvl1pPr>
            <a:lvl2pPr marL="914400" lvl="1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2pPr>
            <a:lvl3pPr marL="1371600" lvl="2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4pPr>
            <a:lvl5pPr marL="2286000" lvl="4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5pPr>
            <a:lvl6pPr marL="2743200" lvl="5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7pPr>
            <a:lvl8pPr marL="3657600" lvl="7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8pPr>
            <a:lvl9pPr marL="4114800" lvl="8" indent="-3175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rpose statement">
  <p:cSld name="SECTION_HEADER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-75" y="-3375"/>
            <a:ext cx="9144000" cy="515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41CD"/>
                </a:solidFill>
                <a:latin typeface="Roche Sans Medium"/>
                <a:ea typeface="Roche Sans Medium"/>
                <a:cs typeface="Roche Sans Medium"/>
                <a:sym typeface="Roche Sans Medium"/>
              </a:rPr>
              <a:t>Doing now what patients need next</a:t>
            </a:r>
            <a:endParaRPr sz="2000">
              <a:solidFill>
                <a:srgbClr val="0B41CD"/>
              </a:solidFill>
              <a:latin typeface="Roche Sans Medium"/>
              <a:ea typeface="Roche Sans Medium"/>
              <a:cs typeface="Roche Sans Medium"/>
              <a:sym typeface="Roche Sans Mediu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a - Title and 1 column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ubTitle" idx="1"/>
          </p:nvPr>
        </p:nvSpPr>
        <p:spPr>
          <a:xfrm>
            <a:off x="571450" y="8136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1700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400"/>
            </a:lvl1pPr>
            <a:lvl2pPr marL="914400" lvl="1" indent="-304800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2pPr>
            <a:lvl3pPr marL="1371600" lvl="2" indent="-3048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b - Title and 1 column with picture">
  <p:cSld name="TITLE_AND_BODY_4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>
            <a:spLocks noGrp="1"/>
          </p:cNvSpPr>
          <p:nvPr>
            <p:ph type="pic" idx="2"/>
          </p:nvPr>
        </p:nvSpPr>
        <p:spPr>
          <a:xfrm>
            <a:off x="5609275" y="1436225"/>
            <a:ext cx="3534600" cy="3399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571450" y="1442675"/>
            <a:ext cx="46947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400"/>
            </a:lvl1pPr>
            <a:lvl2pPr marL="914400" lvl="1" indent="-304800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2pPr>
            <a:lvl3pPr marL="1371600" lvl="2" indent="-3048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3"/>
          </p:nvPr>
        </p:nvSpPr>
        <p:spPr>
          <a:xfrm>
            <a:off x="571450" y="8136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1700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 - Title only">
  <p:cSld name="TITLE_AND_BODY_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571450" y="813600"/>
            <a:ext cx="74304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1700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572400" y="432000"/>
            <a:ext cx="74304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71450" y="1442675"/>
            <a:ext cx="8229600" cy="3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rmAutofit/>
          </a:bodyPr>
          <a:lstStyle>
            <a:lvl1pPr marL="457200" lvl="0" indent="-31115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che Sans Light"/>
              <a:buChar char="■"/>
              <a:defRPr sz="1600"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marL="914400" lvl="1" indent="-31750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533D8"/>
              </a:buClr>
              <a:buSzPts val="1400"/>
              <a:buFont typeface="Roche Sans Light"/>
              <a:buChar char="○"/>
              <a:defRPr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he Sans Light"/>
              <a:buChar char="■"/>
              <a:defRPr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he Sans Light"/>
              <a:buChar char="●"/>
              <a:defRPr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he Sans Light"/>
              <a:buChar char="○"/>
              <a:defRPr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he Sans Light"/>
              <a:buChar char="■"/>
              <a:defRPr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he Sans Light"/>
              <a:buChar char="●"/>
              <a:defRPr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he Sans Light"/>
              <a:buChar char="○"/>
              <a:defRPr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he Sans Light"/>
              <a:buChar char="■"/>
              <a:defRPr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>
            <a:endParaRPr/>
          </a:p>
        </p:txBody>
      </p:sp>
      <p:sp>
        <p:nvSpPr>
          <p:cNvPr id="8" name="Google Shape;8;p1" descr=")]}'&#10;{&quot;branding&quot;:&quot;ROCHE_NEW&quot;,&quot;startSlideId&quot;:null,&quot;endSlideId&quot;:null,&quot;masterId&quot;:&quot;SLIDES_API916025361_8&quot;,&quot;theme&quot;:&quot;BLUE&quot;,&quot;defaultSlides&quot;:[&quot;SLIDES_API916025361_84&quot;,&quot;SLIDES_API916025361_164&quot;,&quot;SLIDES_API916025361_243&quot;,&quot;SLIDES_API916025361_320&quot;,&quot;SLIDES_API916025361_396&quot;,&quot;SLIDES_API916025361_474&quot;,&quot;SLIDES_API916025361_552&quot;,&quot;SLIDES_API916025361_629&quot;,&quot;SLIDES_API916025361_707&quot;,&quot;SLIDES_API916025361_782&quot;,&quot;SLIDES_API916025361_864&quot;,&quot;SLIDES_API916025361_944&quot;,&quot;SLIDES_API916025361_1023&quot;,&quot;SLIDES_API916025361_1104&quot;,&quot;SLIDES_API916025361_1184&quot;,&quot;SLIDES_API916025361_1263&quot;,&quot;SLIDES_API916025361_1346&quot;]}"/>
          <p:cNvSpPr/>
          <p:nvPr/>
        </p:nvSpPr>
        <p:spPr>
          <a:xfrm>
            <a:off x="3632725" y="41200"/>
            <a:ext cx="192300" cy="1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8252350" y="4763490"/>
            <a:ext cx="5487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latin typeface="Roche Sans Light"/>
                <a:ea typeface="Roche Sans Light"/>
                <a:cs typeface="Roche Sans Light"/>
                <a:sym typeface="Roche Sans Light"/>
              </a:rPr>
              <a:t>‹#›</a:t>
            </a:fld>
            <a:endParaRPr sz="9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544">
          <p15:clr>
            <a:srgbClr val="EA4335"/>
          </p15:clr>
        </p15:guide>
        <p15:guide id="2" pos="360">
          <p15:clr>
            <a:srgbClr val="EA4335"/>
          </p15:clr>
        </p15:guide>
        <p15:guide id="3" orient="horz" pos="369">
          <p15:clr>
            <a:srgbClr val="EA4335"/>
          </p15:clr>
        </p15:guide>
        <p15:guide id="4" orient="horz" pos="909">
          <p15:clr>
            <a:srgbClr val="EA4335"/>
          </p15:clr>
        </p15:guide>
        <p15:guide id="5" pos="5221">
          <p15:clr>
            <a:srgbClr val="EA4335"/>
          </p15:clr>
        </p15:guide>
        <p15:guide id="6" orient="horz" pos="3076">
          <p15:clr>
            <a:srgbClr val="EA4335"/>
          </p15:clr>
        </p15:guide>
        <p15:guide id="7" orient="horz" pos="1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subTitle" idx="2"/>
          </p:nvPr>
        </p:nvSpPr>
        <p:spPr>
          <a:xfrm>
            <a:off x="571450" y="2912299"/>
            <a:ext cx="4495200" cy="52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Shen, Roche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Juergen Boehl, Boehringer Ingelheim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3"/>
          </p:nvPr>
        </p:nvSpPr>
        <p:spPr>
          <a:xfrm>
            <a:off x="6016200" y="4846320"/>
            <a:ext cx="2784900" cy="1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PHUSE EU 2023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571450" y="586475"/>
            <a:ext cx="6976800" cy="1695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{falcon}: A Collaborative Leap Forward Towards Harmonization of Clinical Reporting Standards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Deeper Look</a:t>
            </a: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subTitle" idx="1"/>
          </p:nvPr>
        </p:nvSpPr>
        <p:spPr>
          <a:xfrm>
            <a:off x="571450" y="8136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{falcon} in detail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F3338-3442-9644-BBC5-51D566854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476" y="1260846"/>
            <a:ext cx="6511047" cy="306905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89DB7D-DDC1-4A47-B277-A717BCDB23BB}"/>
              </a:ext>
            </a:extLst>
          </p:cNvPr>
          <p:cNvSpPr txBox="1"/>
          <p:nvPr/>
        </p:nvSpPr>
        <p:spPr>
          <a:xfrm>
            <a:off x="2981659" y="4387956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che Sans" panose="020B0504030201040101" pitchFamily="34" charset="77"/>
              </a:rPr>
              <a:t>https://</a:t>
            </a:r>
            <a:r>
              <a:rPr lang="en-US" dirty="0" err="1">
                <a:latin typeface="Roche Sans" panose="020B0504030201040101" pitchFamily="34" charset="77"/>
              </a:rPr>
              <a:t>pharmaverse.github.io</a:t>
            </a:r>
            <a:r>
              <a:rPr lang="en-US" dirty="0">
                <a:latin typeface="Roche Sans" panose="020B0504030201040101" pitchFamily="34" charset="77"/>
              </a:rPr>
              <a:t>/falcon/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Coordination</a:t>
            </a:r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1"/>
          </p:nvPr>
        </p:nvSpPr>
        <p:spPr>
          <a:xfrm>
            <a:off x="571450" y="8136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 cross-company team work?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800" y="1571075"/>
            <a:ext cx="1169350" cy="11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988" y="1571075"/>
            <a:ext cx="1322025" cy="13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 rotWithShape="1">
          <a:blip r:embed="rId5">
            <a:alphaModFix/>
          </a:blip>
          <a:srcRect r="47112"/>
          <a:stretch/>
        </p:blipFill>
        <p:spPr>
          <a:xfrm>
            <a:off x="6036525" y="1866935"/>
            <a:ext cx="591425" cy="5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0950" y="1661087"/>
            <a:ext cx="1595549" cy="9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1775" y="2893100"/>
            <a:ext cx="780450" cy="7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/>
        </p:nvSpPr>
        <p:spPr>
          <a:xfrm>
            <a:off x="589375" y="2816750"/>
            <a:ext cx="2746200" cy="120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Product Owners</a:t>
            </a:r>
            <a:endParaRPr b="1">
              <a:latin typeface="Roche Sans"/>
              <a:ea typeface="Roche Sans"/>
              <a:cs typeface="Roche Sans"/>
              <a:sym typeface="Roche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che Sans Light"/>
              <a:buChar char="-"/>
            </a:pPr>
            <a:r>
              <a:rPr lang="en">
                <a:latin typeface="Roche Sans Light"/>
                <a:ea typeface="Roche Sans Light"/>
                <a:cs typeface="Roche Sans Light"/>
                <a:sym typeface="Roche Sans Light"/>
              </a:rPr>
              <a:t>Feature prioritization</a:t>
            </a:r>
            <a:endParaRPr>
              <a:latin typeface="Roche Sans Light"/>
              <a:ea typeface="Roche Sans Light"/>
              <a:cs typeface="Roche Sans Light"/>
              <a:sym typeface="Roche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che Sans Light"/>
              <a:buChar char="-"/>
            </a:pPr>
            <a:r>
              <a:rPr lang="en">
                <a:latin typeface="Roche Sans Light"/>
                <a:ea typeface="Roche Sans Light"/>
                <a:cs typeface="Roche Sans Light"/>
                <a:sym typeface="Roche Sans Light"/>
              </a:rPr>
              <a:t>Refine requirements</a:t>
            </a:r>
            <a:endParaRPr>
              <a:latin typeface="Roche Sans Light"/>
              <a:ea typeface="Roche Sans Light"/>
              <a:cs typeface="Roche Sans Light"/>
              <a:sym typeface="Roche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che Sans Light"/>
              <a:buChar char="-"/>
            </a:pPr>
            <a:r>
              <a:rPr lang="en">
                <a:latin typeface="Roche Sans Light"/>
                <a:ea typeface="Roche Sans Light"/>
                <a:cs typeface="Roche Sans Light"/>
                <a:sym typeface="Roche Sans Light"/>
              </a:rPr>
              <a:t>Project roadmap</a:t>
            </a:r>
            <a:endParaRPr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5808400" y="2816750"/>
            <a:ext cx="2746200" cy="120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Developers</a:t>
            </a:r>
            <a:endParaRPr b="1">
              <a:latin typeface="Roche Sans"/>
              <a:ea typeface="Roche Sans"/>
              <a:cs typeface="Roche Sans"/>
              <a:sym typeface="Roche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che Sans Light"/>
              <a:buChar char="-"/>
            </a:pPr>
            <a:r>
              <a:rPr lang="en">
                <a:latin typeface="Roche Sans Light"/>
                <a:ea typeface="Roche Sans Light"/>
                <a:cs typeface="Roche Sans Light"/>
                <a:sym typeface="Roche Sans Light"/>
              </a:rPr>
              <a:t>Agile package development</a:t>
            </a:r>
            <a:endParaRPr>
              <a:latin typeface="Roche Sans Light"/>
              <a:ea typeface="Roche Sans Light"/>
              <a:cs typeface="Roche Sans Light"/>
              <a:sym typeface="Roche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che Sans Light"/>
              <a:buChar char="-"/>
            </a:pPr>
            <a:r>
              <a:rPr lang="en">
                <a:latin typeface="Roche Sans Light"/>
                <a:ea typeface="Roche Sans Light"/>
                <a:cs typeface="Roche Sans Light"/>
                <a:sym typeface="Roche Sans Light"/>
              </a:rPr>
              <a:t>Weekly standup meeting</a:t>
            </a:r>
            <a:endParaRPr>
              <a:latin typeface="Roche Sans Light"/>
              <a:ea typeface="Roche Sans Light"/>
              <a:cs typeface="Roche Sans Light"/>
              <a:sym typeface="Roche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che Sans Light"/>
              <a:buChar char="-"/>
            </a:pPr>
            <a:r>
              <a:rPr lang="en">
                <a:latin typeface="Roche Sans Light"/>
                <a:ea typeface="Roche Sans Light"/>
                <a:cs typeface="Roche Sans Light"/>
                <a:sym typeface="Roche Sans Light"/>
              </a:rPr>
              <a:t>GitHub project board to track progress</a:t>
            </a:r>
            <a:endParaRPr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 descr="Chapter Title"/>
          <p:cNvSpPr txBox="1">
            <a:spLocks noGrp="1"/>
          </p:cNvSpPr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Learnings, Outlook, &amp; Call for Collaboration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Learnings</a:t>
            </a: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subTitle" idx="1"/>
          </p:nvPr>
        </p:nvSpPr>
        <p:spPr>
          <a:xfrm>
            <a:off x="571450" y="8136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 on our collaboration so far</a:t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1574025" y="1720475"/>
            <a:ext cx="6702000" cy="673800"/>
          </a:xfrm>
          <a:prstGeom prst="rect">
            <a:avLst/>
          </a:prstGeom>
          <a:solidFill>
            <a:srgbClr val="BDE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Roche Sans"/>
                <a:ea typeface="Roche Sans"/>
                <a:cs typeface="Roche Sans"/>
                <a:sym typeface="Roche Sans"/>
              </a:rPr>
              <a:t>Collaboration entry point is significantly lower when an </a:t>
            </a:r>
            <a:r>
              <a:rPr lang="en" sz="1800" i="1">
                <a:solidFill>
                  <a:srgbClr val="FF7D29"/>
                </a:solidFill>
                <a:latin typeface="Roche Sans"/>
                <a:ea typeface="Roche Sans"/>
                <a:cs typeface="Roche Sans"/>
                <a:sym typeface="Roche Sans"/>
              </a:rPr>
              <a:t>industry-wide standard</a:t>
            </a:r>
            <a:r>
              <a:rPr lang="en" sz="1800" i="1">
                <a:solidFill>
                  <a:schemeClr val="dk1"/>
                </a:solidFill>
                <a:latin typeface="Roche Sans"/>
                <a:ea typeface="Roche Sans"/>
                <a:cs typeface="Roche Sans"/>
                <a:sym typeface="Roche Sans"/>
              </a:rPr>
              <a:t> is established</a:t>
            </a:r>
            <a:endParaRPr sz="1800" i="1">
              <a:solidFill>
                <a:schemeClr val="dk1"/>
              </a:solidFill>
              <a:latin typeface="Roche Sans"/>
              <a:ea typeface="Roche Sans"/>
              <a:cs typeface="Roche Sans"/>
              <a:sym typeface="Roche Sans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1574025" y="2626075"/>
            <a:ext cx="6702000" cy="673800"/>
          </a:xfrm>
          <a:prstGeom prst="rect">
            <a:avLst/>
          </a:prstGeom>
          <a:solidFill>
            <a:srgbClr val="BDE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Roche Sans"/>
                <a:ea typeface="Roche Sans"/>
                <a:cs typeface="Roche Sans"/>
                <a:sym typeface="Roche Sans"/>
              </a:rPr>
              <a:t>Developers are motivated to work on open-source project, which opens </a:t>
            </a:r>
            <a:r>
              <a:rPr lang="en" sz="1800" i="1">
                <a:solidFill>
                  <a:srgbClr val="FF7D29"/>
                </a:solidFill>
                <a:latin typeface="Roche Sans"/>
                <a:ea typeface="Roche Sans"/>
                <a:cs typeface="Roche Sans"/>
                <a:sym typeface="Roche Sans"/>
              </a:rPr>
              <a:t>new career opportunities</a:t>
            </a:r>
            <a:endParaRPr sz="1800" i="1">
              <a:solidFill>
                <a:srgbClr val="FF7D29"/>
              </a:solidFill>
              <a:latin typeface="Roche Sans"/>
              <a:ea typeface="Roche Sans"/>
              <a:cs typeface="Roche Sans"/>
              <a:sym typeface="Roche Sans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1574025" y="3531675"/>
            <a:ext cx="6702000" cy="673800"/>
          </a:xfrm>
          <a:prstGeom prst="rect">
            <a:avLst/>
          </a:prstGeom>
          <a:solidFill>
            <a:srgbClr val="BDE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Roche Sans"/>
                <a:ea typeface="Roche Sans"/>
                <a:cs typeface="Roche Sans"/>
                <a:sym typeface="Roche Sans"/>
              </a:rPr>
              <a:t>Building open-source solutions together across pharma companies is </a:t>
            </a:r>
            <a:r>
              <a:rPr lang="en" sz="1800" i="1">
                <a:solidFill>
                  <a:srgbClr val="FF7D29"/>
                </a:solidFill>
                <a:latin typeface="Roche Sans"/>
                <a:ea typeface="Roche Sans"/>
                <a:cs typeface="Roche Sans"/>
                <a:sym typeface="Roche Sans"/>
              </a:rPr>
              <a:t>less resource intensive</a:t>
            </a:r>
            <a:r>
              <a:rPr lang="en" sz="1800" i="1">
                <a:solidFill>
                  <a:schemeClr val="dk1"/>
                </a:solidFill>
                <a:latin typeface="Roche Sans"/>
                <a:ea typeface="Roche Sans"/>
                <a:cs typeface="Roche Sans"/>
                <a:sym typeface="Roche Sans"/>
              </a:rPr>
              <a:t> and </a:t>
            </a:r>
            <a:r>
              <a:rPr lang="en" sz="1800" i="1">
                <a:solidFill>
                  <a:srgbClr val="FF7D29"/>
                </a:solidFill>
                <a:latin typeface="Roche Sans"/>
                <a:ea typeface="Roche Sans"/>
                <a:cs typeface="Roche Sans"/>
                <a:sym typeface="Roche Sans"/>
              </a:rPr>
              <a:t>more</a:t>
            </a:r>
            <a:r>
              <a:rPr lang="en" sz="1800" i="1">
                <a:solidFill>
                  <a:schemeClr val="dk1"/>
                </a:solidFill>
                <a:latin typeface="Roche Sans"/>
                <a:ea typeface="Roche Sans"/>
                <a:cs typeface="Roche Sans"/>
                <a:sym typeface="Roche Sans"/>
              </a:rPr>
              <a:t> </a:t>
            </a:r>
            <a:r>
              <a:rPr lang="en" sz="1800" i="1">
                <a:solidFill>
                  <a:srgbClr val="FF7D29"/>
                </a:solidFill>
                <a:latin typeface="Roche Sans"/>
                <a:ea typeface="Roche Sans"/>
                <a:cs typeface="Roche Sans"/>
                <a:sym typeface="Roche Sans"/>
              </a:rPr>
              <a:t>efficient</a:t>
            </a:r>
            <a:r>
              <a:rPr lang="en" sz="1800" i="1">
                <a:solidFill>
                  <a:schemeClr val="dk1"/>
                </a:solidFill>
                <a:latin typeface="Roche Sans"/>
                <a:ea typeface="Roche Sans"/>
                <a:cs typeface="Roche Sans"/>
                <a:sym typeface="Roche Sans"/>
              </a:rPr>
              <a:t> </a:t>
            </a:r>
            <a:endParaRPr sz="1800" i="1">
              <a:solidFill>
                <a:schemeClr val="dk1"/>
              </a:solidFill>
              <a:latin typeface="Roche Sans"/>
              <a:ea typeface="Roche Sans"/>
              <a:cs typeface="Roche Sans"/>
              <a:sym typeface="Roche Sans"/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75" y="3612075"/>
            <a:ext cx="513000" cy="5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975" y="2706475"/>
            <a:ext cx="513000" cy="5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975" y="1800875"/>
            <a:ext cx="513000" cy="5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Outlook</a:t>
            </a:r>
            <a:endParaRPr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571450" y="8136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fully realize the potential of {falcon}?</a:t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1486275" y="1939525"/>
            <a:ext cx="6877500" cy="673800"/>
          </a:xfrm>
          <a:prstGeom prst="rect">
            <a:avLst/>
          </a:prstGeom>
          <a:solidFill>
            <a:srgbClr val="BDE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FF7D29"/>
                </a:solidFill>
                <a:latin typeface="Roche Sans"/>
                <a:ea typeface="Roche Sans"/>
                <a:cs typeface="Roche Sans"/>
                <a:sym typeface="Roche Sans"/>
              </a:rPr>
              <a:t>Engage</a:t>
            </a:r>
            <a:r>
              <a:rPr lang="en" sz="1600" i="1">
                <a:solidFill>
                  <a:schemeClr val="dk1"/>
                </a:solidFill>
                <a:latin typeface="Roche Sans"/>
                <a:ea typeface="Roche Sans"/>
                <a:cs typeface="Roche Sans"/>
                <a:sym typeface="Roche Sans"/>
              </a:rPr>
              <a:t> more companies and </a:t>
            </a:r>
            <a:r>
              <a:rPr lang="en" sz="1600" i="1">
                <a:solidFill>
                  <a:srgbClr val="FF7D29"/>
                </a:solidFill>
                <a:latin typeface="Roche Sans"/>
                <a:ea typeface="Roche Sans"/>
                <a:cs typeface="Roche Sans"/>
                <a:sym typeface="Roche Sans"/>
              </a:rPr>
              <a:t>collaborate</a:t>
            </a:r>
            <a:r>
              <a:rPr lang="en" sz="1600" i="1">
                <a:solidFill>
                  <a:schemeClr val="dk1"/>
                </a:solidFill>
                <a:latin typeface="Roche Sans"/>
                <a:ea typeface="Roche Sans"/>
                <a:cs typeface="Roche Sans"/>
                <a:sym typeface="Roche Sans"/>
              </a:rPr>
              <a:t> closely with CDISC &amp; health authorities </a:t>
            </a:r>
            <a:endParaRPr sz="1600" i="1">
              <a:solidFill>
                <a:schemeClr val="dk1"/>
              </a:solidFill>
              <a:latin typeface="Roche Sans"/>
              <a:ea typeface="Roche Sans"/>
              <a:cs typeface="Roche Sans"/>
              <a:sym typeface="Roche Sans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1486275" y="3040750"/>
            <a:ext cx="6877500" cy="673800"/>
          </a:xfrm>
          <a:prstGeom prst="rect">
            <a:avLst/>
          </a:prstGeom>
          <a:solidFill>
            <a:srgbClr val="BDE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1"/>
                </a:solidFill>
                <a:latin typeface="Roche Sans"/>
                <a:ea typeface="Roche Sans"/>
                <a:cs typeface="Roche Sans"/>
                <a:sym typeface="Roche Sans"/>
              </a:rPr>
              <a:t>An </a:t>
            </a:r>
            <a:r>
              <a:rPr lang="en" sz="1600" i="1">
                <a:solidFill>
                  <a:srgbClr val="FF7D29"/>
                </a:solidFill>
                <a:latin typeface="Roche Sans"/>
                <a:ea typeface="Roche Sans"/>
                <a:cs typeface="Roche Sans"/>
                <a:sym typeface="Roche Sans"/>
              </a:rPr>
              <a:t>industry harmonized TLG standard</a:t>
            </a:r>
            <a:r>
              <a:rPr lang="en" sz="1600" i="1">
                <a:solidFill>
                  <a:schemeClr val="dk1"/>
                </a:solidFill>
                <a:latin typeface="Roche Sans"/>
                <a:ea typeface="Roche Sans"/>
                <a:cs typeface="Roche Sans"/>
                <a:sym typeface="Roche Sans"/>
              </a:rPr>
              <a:t> for clinical reporting would replace all internal standards, and the implementation is </a:t>
            </a:r>
            <a:r>
              <a:rPr lang="en" sz="1600" i="1">
                <a:solidFill>
                  <a:srgbClr val="FF7D29"/>
                </a:solidFill>
                <a:latin typeface="Roche Sans"/>
                <a:ea typeface="Roche Sans"/>
                <a:cs typeface="Roche Sans"/>
                <a:sym typeface="Roche Sans"/>
              </a:rPr>
              <a:t>freely accessible</a:t>
            </a:r>
            <a:r>
              <a:rPr lang="en" sz="1600" i="1">
                <a:solidFill>
                  <a:schemeClr val="dk1"/>
                </a:solidFill>
                <a:latin typeface="Roche Sans"/>
                <a:ea typeface="Roche Sans"/>
                <a:cs typeface="Roche Sans"/>
                <a:sym typeface="Roche Sans"/>
              </a:rPr>
              <a:t> for all</a:t>
            </a:r>
            <a:endParaRPr sz="1600" i="1">
              <a:solidFill>
                <a:schemeClr val="dk1"/>
              </a:solidFill>
              <a:latin typeface="Roche Sans"/>
              <a:ea typeface="Roche Sans"/>
              <a:cs typeface="Roche Sans"/>
              <a:sym typeface="Roche Sans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25" y="2019925"/>
            <a:ext cx="513000" cy="5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222" y="3121150"/>
            <a:ext cx="513000" cy="5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Collaboration</a:t>
            </a: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1"/>
          </p:nvPr>
        </p:nvSpPr>
        <p:spPr>
          <a:xfrm>
            <a:off x="571450" y="8136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time to join the journey was a year ago. The second best time is now.</a:t>
            </a:r>
            <a:endParaRPr/>
          </a:p>
        </p:txBody>
      </p:sp>
      <p:sp>
        <p:nvSpPr>
          <p:cNvPr id="251" name="Google Shape;251;p31"/>
          <p:cNvSpPr txBox="1"/>
          <p:nvPr/>
        </p:nvSpPr>
        <p:spPr>
          <a:xfrm>
            <a:off x="2996925" y="3876425"/>
            <a:ext cx="435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https://pharmaverse.github.io/falcon/</a:t>
            </a:r>
            <a:endParaRPr b="1">
              <a:latin typeface="Roche Sans"/>
              <a:ea typeface="Roche Sans"/>
              <a:cs typeface="Roche Sans"/>
              <a:sym typeface="Roche Sans"/>
            </a:endParaRPr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450" y="3631125"/>
            <a:ext cx="912549" cy="9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4438" y="2482063"/>
            <a:ext cx="912550" cy="9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/>
        </p:nvSpPr>
        <p:spPr>
          <a:xfrm>
            <a:off x="2996925" y="2738250"/>
            <a:ext cx="5099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>
                <a:latin typeface="Roche Sans"/>
                <a:ea typeface="Roche Sans"/>
                <a:cs typeface="Roche Sans"/>
                <a:sym typeface="Roche Sans"/>
              </a:rPr>
              <a:t>https://</a:t>
            </a:r>
            <a:r>
              <a:rPr lang="en-US" b="1" dirty="0" err="1">
                <a:latin typeface="Roche Sans"/>
                <a:ea typeface="Roche Sans"/>
                <a:cs typeface="Roche Sans"/>
                <a:sym typeface="Roche Sans"/>
              </a:rPr>
              <a:t>bit.ly</a:t>
            </a:r>
            <a:r>
              <a:rPr lang="en-US" b="1" dirty="0">
                <a:latin typeface="Roche Sans"/>
                <a:ea typeface="Roche Sans"/>
                <a:cs typeface="Roche Sans"/>
                <a:sym typeface="Roche Sans"/>
              </a:rPr>
              <a:t>/48KVL2R</a:t>
            </a:r>
            <a:endParaRPr b="1" dirty="0">
              <a:latin typeface="Roche Sans"/>
              <a:ea typeface="Roche Sans"/>
              <a:cs typeface="Roche Sans"/>
              <a:sym typeface="Roche Sans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4438" y="1333022"/>
            <a:ext cx="912550" cy="9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/>
        </p:nvSpPr>
        <p:spPr>
          <a:xfrm>
            <a:off x="2996912" y="1555625"/>
            <a:ext cx="400051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che Sans"/>
                <a:ea typeface="Roche Sans"/>
                <a:cs typeface="Roche Sans"/>
                <a:sym typeface="Roche Sans"/>
              </a:rPr>
              <a:t>https://</a:t>
            </a:r>
            <a:r>
              <a:rPr lang="en" b="1" dirty="0" err="1">
                <a:latin typeface="Roche Sans"/>
                <a:ea typeface="Roche Sans"/>
                <a:cs typeface="Roche Sans"/>
                <a:sym typeface="Roche Sans"/>
              </a:rPr>
              <a:t>pharmaverse.org</a:t>
            </a:r>
            <a:r>
              <a:rPr lang="en" b="1" dirty="0">
                <a:latin typeface="Roche Sans"/>
                <a:ea typeface="Roche Sans"/>
                <a:cs typeface="Roche Sans"/>
                <a:sym typeface="Roche Sans"/>
              </a:rPr>
              <a:t>/</a:t>
            </a:r>
            <a:endParaRPr b="1" dirty="0">
              <a:latin typeface="Roche Sans"/>
              <a:ea typeface="Roche Sans"/>
              <a:cs typeface="Roche Sans"/>
              <a:sym typeface="Roche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title" idx="4294967295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body" idx="1"/>
          </p:nvPr>
        </p:nvSpPr>
        <p:spPr>
          <a:xfrm flipH="1">
            <a:off x="571450" y="1442675"/>
            <a:ext cx="3926700" cy="33606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Abinaya Yogasekaram</a:t>
            </a:r>
            <a:r>
              <a:rPr lang="en"/>
              <a:t> - Roche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Alex Assuied</a:t>
            </a:r>
            <a:r>
              <a:rPr lang="en"/>
              <a:t> - Sanofi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Emily de la Rua</a:t>
            </a:r>
            <a:r>
              <a:rPr lang="en"/>
              <a:t> - Roche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Freeman Wang</a:t>
            </a:r>
            <a:r>
              <a:rPr lang="en"/>
              <a:t> - Sanofi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Huan Lu</a:t>
            </a:r>
            <a:r>
              <a:rPr lang="en"/>
              <a:t> - Sanofi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Jaime Pires</a:t>
            </a:r>
            <a:r>
              <a:rPr lang="en"/>
              <a:t> - Roche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Jessica Knizia</a:t>
            </a:r>
            <a:r>
              <a:rPr lang="en"/>
              <a:t> - Boehringer-Ingelheim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Juergen Boehl</a:t>
            </a:r>
            <a:r>
              <a:rPr lang="en"/>
              <a:t> - Boehringer-Ingelheim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Kavitha Allala</a:t>
            </a:r>
            <a:r>
              <a:rPr lang="en"/>
              <a:t> - Boehringer-Ingelheim</a:t>
            </a: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body" idx="2"/>
          </p:nvPr>
        </p:nvSpPr>
        <p:spPr>
          <a:xfrm flipH="1">
            <a:off x="4869300" y="1442675"/>
            <a:ext cx="3926700" cy="33606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Korbinian Matthias</a:t>
            </a:r>
            <a:r>
              <a:rPr lang="en"/>
              <a:t> - Boehringer-Ingelheim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Lian Lin</a:t>
            </a:r>
            <a:r>
              <a:rPr lang="en"/>
              <a:t> - Moderna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Padmaja Chiruvolu</a:t>
            </a:r>
            <a:r>
              <a:rPr lang="en"/>
              <a:t> - Amgen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Pawel Rucki </a:t>
            </a:r>
            <a:r>
              <a:rPr lang="en"/>
              <a:t>- Roche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Vincent Shen</a:t>
            </a:r>
            <a:r>
              <a:rPr lang="en"/>
              <a:t> - Roche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Yichen Wang</a:t>
            </a:r>
            <a:r>
              <a:rPr lang="en"/>
              <a:t> - Moderna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Yoshito Koujin</a:t>
            </a:r>
            <a:r>
              <a:rPr lang="en"/>
              <a:t> - Boehringer-Ingelheim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 b="1">
                <a:latin typeface="Roche Sans"/>
                <a:ea typeface="Roche Sans"/>
                <a:cs typeface="Roche Sans"/>
                <a:sym typeface="Roche Sans"/>
              </a:rPr>
              <a:t>Yuye Wang</a:t>
            </a:r>
            <a:r>
              <a:rPr lang="en"/>
              <a:t> - Moderna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 descr="Table of contents title"/>
          <p:cNvSpPr txBox="1">
            <a:spLocks noGrp="1"/>
          </p:cNvSpPr>
          <p:nvPr>
            <p:ph type="title"/>
          </p:nvPr>
        </p:nvSpPr>
        <p:spPr>
          <a:xfrm>
            <a:off x="571450" y="2150850"/>
            <a:ext cx="43044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8" descr="Table of contents box"/>
          <p:cNvSpPr txBox="1">
            <a:spLocks noGrp="1"/>
          </p:cNvSpPr>
          <p:nvPr>
            <p:ph type="body" idx="1"/>
          </p:nvPr>
        </p:nvSpPr>
        <p:spPr>
          <a:xfrm>
            <a:off x="5252935" y="602850"/>
            <a:ext cx="3826213" cy="3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History &amp; Motivation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Current Progress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Learnings, Outlook, &amp; Call for Collaboration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 descr="Chapter Title"/>
          <p:cNvSpPr txBox="1">
            <a:spLocks noGrp="1"/>
          </p:cNvSpPr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&amp; Motivation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566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Pharma Industry Has Very Well Established Data Standards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571450" y="8136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SDTM &amp; ADaM have brought great benefits to clinical trial conduct &amp; analyses 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1236150" y="1400850"/>
            <a:ext cx="6671700" cy="638100"/>
          </a:xfrm>
          <a:prstGeom prst="rect">
            <a:avLst/>
          </a:prstGeom>
          <a:solidFill>
            <a:srgbClr val="BDE3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Roche Sans"/>
                <a:ea typeface="Roche Sans"/>
                <a:cs typeface="Roche Sans"/>
                <a:sym typeface="Roche Sans"/>
              </a:rPr>
              <a:t>Universally agreed standards not only enable </a:t>
            </a:r>
            <a:r>
              <a:rPr lang="en" sz="1800" i="1" dirty="0">
                <a:solidFill>
                  <a:srgbClr val="FF7D29"/>
                </a:solidFill>
                <a:latin typeface="Roche Sans"/>
                <a:ea typeface="Roche Sans"/>
                <a:cs typeface="Roche Sans"/>
                <a:sym typeface="Roche Sans"/>
              </a:rPr>
              <a:t>easier data sharing &amp; re-use</a:t>
            </a:r>
            <a:r>
              <a:rPr lang="en" sz="1800" i="1" dirty="0">
                <a:latin typeface="Roche Sans"/>
                <a:ea typeface="Roche Sans"/>
                <a:cs typeface="Roche Sans"/>
                <a:sym typeface="Roche Sans"/>
              </a:rPr>
              <a:t>, but also foster </a:t>
            </a:r>
            <a:r>
              <a:rPr lang="en" sz="1800" i="1" dirty="0">
                <a:solidFill>
                  <a:srgbClr val="FF7D29"/>
                </a:solidFill>
                <a:latin typeface="Roche Sans"/>
                <a:ea typeface="Roche Sans"/>
                <a:cs typeface="Roche Sans"/>
                <a:sym typeface="Roche Sans"/>
              </a:rPr>
              <a:t>industry collaboration</a:t>
            </a:r>
            <a:endParaRPr sz="1800" i="1" dirty="0">
              <a:solidFill>
                <a:srgbClr val="FF7D29"/>
              </a:solidFill>
              <a:latin typeface="Roche Sans"/>
              <a:ea typeface="Roche Sans"/>
              <a:cs typeface="Roche Sans"/>
              <a:sym typeface="Roche Sans"/>
            </a:endParaRPr>
          </a:p>
        </p:txBody>
      </p:sp>
      <p:grpSp>
        <p:nvGrpSpPr>
          <p:cNvPr id="106" name="Google Shape;106;p20"/>
          <p:cNvGrpSpPr/>
          <p:nvPr/>
        </p:nvGrpSpPr>
        <p:grpSpPr>
          <a:xfrm>
            <a:off x="788711" y="2302205"/>
            <a:ext cx="7566589" cy="2410660"/>
            <a:chOff x="571461" y="2400380"/>
            <a:chExt cx="7566589" cy="2410660"/>
          </a:xfrm>
        </p:grpSpPr>
        <p:grpSp>
          <p:nvGrpSpPr>
            <p:cNvPr id="107" name="Google Shape;107;p20"/>
            <p:cNvGrpSpPr/>
            <p:nvPr/>
          </p:nvGrpSpPr>
          <p:grpSpPr>
            <a:xfrm>
              <a:off x="571461" y="2400380"/>
              <a:ext cx="4935947" cy="2410660"/>
              <a:chOff x="1721626" y="2190275"/>
              <a:chExt cx="5949075" cy="2842424"/>
            </a:xfrm>
          </p:grpSpPr>
          <p:pic>
            <p:nvPicPr>
              <p:cNvPr id="108" name="Google Shape;108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721626" y="2190275"/>
                <a:ext cx="3015500" cy="28424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" name="Google Shape;109;p2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71536" y="2602150"/>
                <a:ext cx="1010616" cy="11621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2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660085" y="3458646"/>
                <a:ext cx="1010616" cy="11621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" name="Google Shape;111;p20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5684820" y="3458646"/>
                <a:ext cx="1010616" cy="11621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" name="Google Shape;112;p20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5195000" y="2602240"/>
                <a:ext cx="1010331" cy="11619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3" name="Google Shape;113;p20"/>
            <p:cNvGrpSpPr/>
            <p:nvPr/>
          </p:nvGrpSpPr>
          <p:grpSpPr>
            <a:xfrm>
              <a:off x="5987175" y="2824175"/>
              <a:ext cx="2150875" cy="1563086"/>
              <a:chOff x="6305150" y="2753087"/>
              <a:chExt cx="2150875" cy="1563086"/>
            </a:xfrm>
          </p:grpSpPr>
          <p:pic>
            <p:nvPicPr>
              <p:cNvPr id="114" name="Google Shape;114;p20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305150" y="2753087"/>
                <a:ext cx="1038945" cy="10405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" name="Google Shape;115;p20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6938245" y="3831775"/>
                <a:ext cx="1517780" cy="4843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TLGs?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571450" y="8136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all create demographic tables, yet in a thousand different ways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1403D-8B59-EA47-8E90-88DC94C52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9344">
            <a:off x="541758" y="1773562"/>
            <a:ext cx="3626465" cy="25875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55B09A-A62F-DC48-B64A-5C3896278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3060">
            <a:off x="2875577" y="1492968"/>
            <a:ext cx="2836318" cy="26364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8AE667-AD60-4943-9139-E50266EE2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34452">
            <a:off x="5323201" y="1056116"/>
            <a:ext cx="2743899" cy="2523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60C56-B1CD-B244-8976-72284172CD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99813">
            <a:off x="4963269" y="2464548"/>
            <a:ext cx="3463765" cy="2227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Opportunity Arose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"/>
          </p:nvPr>
        </p:nvSpPr>
        <p:spPr>
          <a:xfrm>
            <a:off x="571450" y="8136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FDA proposed an integrated guide for standard safety tables &amp; figures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51" y="1358250"/>
            <a:ext cx="2526325" cy="29531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30" name="Google Shape;130;p22"/>
          <p:cNvGrpSpPr/>
          <p:nvPr/>
        </p:nvGrpSpPr>
        <p:grpSpPr>
          <a:xfrm>
            <a:off x="3447350" y="1335593"/>
            <a:ext cx="5135325" cy="679825"/>
            <a:chOff x="3598400" y="1442677"/>
            <a:chExt cx="5135325" cy="679825"/>
          </a:xfrm>
        </p:grpSpPr>
        <p:pic>
          <p:nvPicPr>
            <p:cNvPr id="131" name="Google Shape;13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01300" y="1643574"/>
              <a:ext cx="1232425" cy="278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1675" y="1561712"/>
              <a:ext cx="1232426" cy="441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98400" y="1442677"/>
              <a:ext cx="1029349" cy="67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2"/>
            <p:cNvPicPr preferRelativeResize="0"/>
            <p:nvPr/>
          </p:nvPicPr>
          <p:blipFill rotWithShape="1">
            <a:blip r:embed="rId7">
              <a:alphaModFix/>
            </a:blip>
            <a:srcRect l="8652" r="7825"/>
            <a:stretch/>
          </p:blipFill>
          <p:spPr>
            <a:xfrm>
              <a:off x="6268025" y="1499613"/>
              <a:ext cx="1029350" cy="565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22"/>
          <p:cNvGrpSpPr/>
          <p:nvPr/>
        </p:nvGrpSpPr>
        <p:grpSpPr>
          <a:xfrm>
            <a:off x="3608700" y="2132250"/>
            <a:ext cx="4812600" cy="601200"/>
            <a:chOff x="3706950" y="2170025"/>
            <a:chExt cx="4812600" cy="601200"/>
          </a:xfrm>
        </p:grpSpPr>
        <p:sp>
          <p:nvSpPr>
            <p:cNvPr id="136" name="Google Shape;136;p22"/>
            <p:cNvSpPr/>
            <p:nvPr/>
          </p:nvSpPr>
          <p:spPr>
            <a:xfrm>
              <a:off x="3706950" y="2170025"/>
              <a:ext cx="4812600" cy="601200"/>
            </a:xfrm>
            <a:prstGeom prst="rect">
              <a:avLst/>
            </a:prstGeom>
            <a:solidFill>
              <a:srgbClr val="BD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i="1" dirty="0">
                  <a:solidFill>
                    <a:srgbClr val="FF7D29"/>
                  </a:solidFill>
                  <a:latin typeface="Roche Sans"/>
                  <a:ea typeface="Roche Sans"/>
                  <a:cs typeface="Roche Sans"/>
                  <a:sym typeface="Roche Sans"/>
                </a:rPr>
                <a:t>Common Toolkit:</a:t>
              </a:r>
              <a:endParaRPr sz="1300" b="1" i="1" dirty="0">
                <a:solidFill>
                  <a:srgbClr val="FF7D29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i="1" dirty="0">
                  <a:latin typeface="Roche Sans"/>
                  <a:ea typeface="Roche Sans"/>
                  <a:cs typeface="Roche Sans"/>
                  <a:sym typeface="Roche Sans"/>
                </a:rPr>
                <a:t>Open-source R packages for TLG creation are available</a:t>
              </a:r>
              <a:endParaRPr sz="1300" i="1" dirty="0"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pic>
          <p:nvPicPr>
            <p:cNvPr id="137" name="Google Shape;137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160225" y="230861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" name="Google Shape;138;p22"/>
          <p:cNvGrpSpPr/>
          <p:nvPr/>
        </p:nvGrpSpPr>
        <p:grpSpPr>
          <a:xfrm>
            <a:off x="3608701" y="2891025"/>
            <a:ext cx="4812600" cy="601200"/>
            <a:chOff x="3706951" y="2928800"/>
            <a:chExt cx="4812600" cy="601200"/>
          </a:xfrm>
        </p:grpSpPr>
        <p:sp>
          <p:nvSpPr>
            <p:cNvPr id="139" name="Google Shape;139;p22"/>
            <p:cNvSpPr/>
            <p:nvPr/>
          </p:nvSpPr>
          <p:spPr>
            <a:xfrm>
              <a:off x="3706951" y="2928800"/>
              <a:ext cx="4812600" cy="601200"/>
            </a:xfrm>
            <a:prstGeom prst="rect">
              <a:avLst/>
            </a:prstGeom>
            <a:solidFill>
              <a:srgbClr val="BD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i="1">
                  <a:solidFill>
                    <a:srgbClr val="FF7D29"/>
                  </a:solidFill>
                  <a:latin typeface="Roche Sans"/>
                  <a:ea typeface="Roche Sans"/>
                  <a:cs typeface="Roche Sans"/>
                  <a:sym typeface="Roche Sans"/>
                </a:rPr>
                <a:t>Shared Resource:</a:t>
              </a:r>
              <a:endParaRPr sz="1300" b="1" i="1">
                <a:solidFill>
                  <a:srgbClr val="FF7D29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i="1">
                  <a:latin typeface="Roche Sans"/>
                  <a:ea typeface="Roche Sans"/>
                  <a:cs typeface="Roche Sans"/>
                  <a:sym typeface="Roche Sans"/>
                </a:rPr>
                <a:t>Developers come from different companies</a:t>
              </a:r>
              <a:endParaRPr sz="1300" i="1"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pic>
          <p:nvPicPr>
            <p:cNvPr id="140" name="Google Shape;140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160225" y="3067391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22"/>
          <p:cNvGrpSpPr/>
          <p:nvPr/>
        </p:nvGrpSpPr>
        <p:grpSpPr>
          <a:xfrm>
            <a:off x="3608700" y="3649800"/>
            <a:ext cx="4812600" cy="601200"/>
            <a:chOff x="3706950" y="3687575"/>
            <a:chExt cx="4812600" cy="601200"/>
          </a:xfrm>
        </p:grpSpPr>
        <p:sp>
          <p:nvSpPr>
            <p:cNvPr id="142" name="Google Shape;142;p22"/>
            <p:cNvSpPr/>
            <p:nvPr/>
          </p:nvSpPr>
          <p:spPr>
            <a:xfrm>
              <a:off x="3706950" y="3687575"/>
              <a:ext cx="4812600" cy="601200"/>
            </a:xfrm>
            <a:prstGeom prst="rect">
              <a:avLst/>
            </a:prstGeom>
            <a:solidFill>
              <a:srgbClr val="BD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i="1">
                  <a:solidFill>
                    <a:srgbClr val="FF7D29"/>
                  </a:solidFill>
                  <a:latin typeface="Roche Sans"/>
                  <a:ea typeface="Roche Sans"/>
                  <a:cs typeface="Roche Sans"/>
                  <a:sym typeface="Roche Sans"/>
                </a:rPr>
                <a:t>One Layout:</a:t>
              </a:r>
              <a:endParaRPr sz="1300" b="1" i="1">
                <a:solidFill>
                  <a:srgbClr val="FF7D29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i="1">
                  <a:latin typeface="Roche Sans"/>
                  <a:ea typeface="Roche Sans"/>
                  <a:cs typeface="Roche Sans"/>
                  <a:sym typeface="Roche Sans"/>
                </a:rPr>
                <a:t>A much easier entry point for collaboration</a:t>
              </a:r>
              <a:endParaRPr sz="1300" i="1"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pic>
          <p:nvPicPr>
            <p:cNvPr id="143" name="Google Shape;143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160225" y="382616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22"/>
          <p:cNvSpPr/>
          <p:nvPr/>
        </p:nvSpPr>
        <p:spPr>
          <a:xfrm>
            <a:off x="1005750" y="4532075"/>
            <a:ext cx="7132500" cy="381600"/>
          </a:xfrm>
          <a:prstGeom prst="rect">
            <a:avLst/>
          </a:prstGeom>
          <a:solidFill>
            <a:srgbClr val="BDE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Roche Sans"/>
                <a:ea typeface="Roche Sans"/>
                <a:cs typeface="Roche Sans"/>
                <a:sym typeface="Roche Sans"/>
              </a:rPr>
              <a:t>Instead of potentially implementing this guide individually, why don’t we do it together?</a:t>
            </a:r>
            <a:endParaRPr sz="1300" b="1" dirty="0">
              <a:latin typeface="Roche Sans"/>
              <a:ea typeface="Roche Sans"/>
              <a:cs typeface="Roche Sans"/>
              <a:sym typeface="Roch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{falcon}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1"/>
          </p:nvPr>
        </p:nvSpPr>
        <p:spPr>
          <a:xfrm>
            <a:off x="571450" y="8136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industry collaborative effort for TLG creation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75" y="2036750"/>
            <a:ext cx="1633899" cy="163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2767225" y="1580350"/>
            <a:ext cx="5658900" cy="25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i="1">
                <a:solidFill>
                  <a:srgbClr val="022366"/>
                </a:solidFill>
                <a:latin typeface="Roche Sans"/>
                <a:ea typeface="Roche Sans"/>
                <a:cs typeface="Roche Sans"/>
                <a:sym typeface="Roche Sans"/>
              </a:rPr>
              <a:t>An </a:t>
            </a:r>
            <a:r>
              <a:rPr lang="en" sz="2300" i="1">
                <a:solidFill>
                  <a:schemeClr val="dk1"/>
                </a:solidFill>
                <a:latin typeface="Roche Sans"/>
                <a:ea typeface="Roche Sans"/>
                <a:cs typeface="Roche Sans"/>
                <a:sym typeface="Roche Sans"/>
              </a:rPr>
              <a:t>industry collaborative effort</a:t>
            </a:r>
            <a:r>
              <a:rPr lang="en" sz="2300" i="1">
                <a:solidFill>
                  <a:srgbClr val="022366"/>
                </a:solidFill>
                <a:latin typeface="Roche Sans"/>
                <a:ea typeface="Roche Sans"/>
                <a:cs typeface="Roche Sans"/>
                <a:sym typeface="Roche Sans"/>
              </a:rPr>
              <a:t> with the aspiration of </a:t>
            </a:r>
            <a:r>
              <a:rPr lang="en" sz="2300" i="1">
                <a:solidFill>
                  <a:schemeClr val="dk1"/>
                </a:solidFill>
                <a:latin typeface="Roche Sans"/>
                <a:ea typeface="Roche Sans"/>
                <a:cs typeface="Roche Sans"/>
                <a:sym typeface="Roche Sans"/>
              </a:rPr>
              <a:t>open-sourcing</a:t>
            </a:r>
            <a:r>
              <a:rPr lang="en" sz="2300" i="1">
                <a:solidFill>
                  <a:srgbClr val="022366"/>
                </a:solidFill>
                <a:latin typeface="Roche Sans"/>
                <a:ea typeface="Roche Sans"/>
                <a:cs typeface="Roche Sans"/>
                <a:sym typeface="Roche Sans"/>
              </a:rPr>
              <a:t> a catalog of </a:t>
            </a:r>
            <a:r>
              <a:rPr lang="en" sz="2300" i="1">
                <a:solidFill>
                  <a:schemeClr val="dk1"/>
                </a:solidFill>
                <a:latin typeface="Roche Sans"/>
                <a:ea typeface="Roche Sans"/>
                <a:cs typeface="Roche Sans"/>
                <a:sym typeface="Roche Sans"/>
              </a:rPr>
              <a:t>harmonized</a:t>
            </a:r>
            <a:r>
              <a:rPr lang="en" sz="2300" i="1">
                <a:solidFill>
                  <a:srgbClr val="022366"/>
                </a:solidFill>
                <a:latin typeface="Roche Sans"/>
                <a:ea typeface="Roche Sans"/>
                <a:cs typeface="Roche Sans"/>
                <a:sym typeface="Roche Sans"/>
              </a:rPr>
              <a:t> </a:t>
            </a:r>
            <a:r>
              <a:rPr lang="en" sz="2300" i="1">
                <a:solidFill>
                  <a:schemeClr val="dk1"/>
                </a:solidFill>
                <a:latin typeface="Roche Sans"/>
                <a:ea typeface="Roche Sans"/>
                <a:cs typeface="Roche Sans"/>
                <a:sym typeface="Roche Sans"/>
              </a:rPr>
              <a:t>TLGs</a:t>
            </a:r>
            <a:r>
              <a:rPr lang="en" sz="2300" i="1">
                <a:solidFill>
                  <a:srgbClr val="022366"/>
                </a:solidFill>
                <a:latin typeface="Roche Sans"/>
                <a:ea typeface="Roche Sans"/>
                <a:cs typeface="Roche Sans"/>
                <a:sym typeface="Roche Sans"/>
              </a:rPr>
              <a:t> for clinical study reporting and </a:t>
            </a:r>
            <a:r>
              <a:rPr lang="en" sz="2300" i="1">
                <a:solidFill>
                  <a:schemeClr val="dk1"/>
                </a:solidFill>
                <a:latin typeface="Roche Sans"/>
                <a:ea typeface="Roche Sans"/>
                <a:cs typeface="Roche Sans"/>
                <a:sym typeface="Roche Sans"/>
              </a:rPr>
              <a:t>simplifying</a:t>
            </a:r>
            <a:r>
              <a:rPr lang="en" sz="2300" i="1">
                <a:solidFill>
                  <a:srgbClr val="022366"/>
                </a:solidFill>
                <a:latin typeface="Roche Sans"/>
                <a:ea typeface="Roche Sans"/>
                <a:cs typeface="Roche Sans"/>
                <a:sym typeface="Roche Sans"/>
              </a:rPr>
              <a:t> the process of output </a:t>
            </a:r>
            <a:r>
              <a:rPr lang="en" sz="2300" i="1">
                <a:solidFill>
                  <a:schemeClr val="dk1"/>
                </a:solidFill>
                <a:latin typeface="Roche Sans"/>
                <a:ea typeface="Roche Sans"/>
                <a:cs typeface="Roche Sans"/>
                <a:sym typeface="Roche Sans"/>
              </a:rPr>
              <a:t>review, re-use, </a:t>
            </a:r>
            <a:r>
              <a:rPr lang="en" sz="2300" i="1">
                <a:solidFill>
                  <a:schemeClr val="accent4"/>
                </a:solidFill>
                <a:latin typeface="Roche Sans"/>
                <a:ea typeface="Roche Sans"/>
                <a:cs typeface="Roche Sans"/>
                <a:sym typeface="Roche Sans"/>
              </a:rPr>
              <a:t>and</a:t>
            </a:r>
            <a:r>
              <a:rPr lang="en" sz="2300" i="1">
                <a:solidFill>
                  <a:schemeClr val="dk1"/>
                </a:solidFill>
                <a:latin typeface="Roche Sans"/>
                <a:ea typeface="Roche Sans"/>
                <a:cs typeface="Roche Sans"/>
                <a:sym typeface="Roche Sans"/>
              </a:rPr>
              <a:t> meta-analyses</a:t>
            </a:r>
            <a:r>
              <a:rPr lang="en" sz="2300" i="1">
                <a:solidFill>
                  <a:srgbClr val="022366"/>
                </a:solidFill>
                <a:latin typeface="Roche Sans"/>
                <a:ea typeface="Roche Sans"/>
                <a:cs typeface="Roche Sans"/>
                <a:sym typeface="Roche Sans"/>
              </a:rPr>
              <a:t> </a:t>
            </a:r>
            <a:endParaRPr sz="2300" i="1">
              <a:solidFill>
                <a:srgbClr val="022366"/>
              </a:solidFill>
              <a:latin typeface="Roche Sans"/>
              <a:ea typeface="Roche Sans"/>
              <a:cs typeface="Roche Sans"/>
              <a:sym typeface="Roch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 descr="Chapter Title"/>
          <p:cNvSpPr txBox="1">
            <a:spLocks noGrp="1"/>
          </p:cNvSpPr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Journey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subTitle" idx="1"/>
          </p:nvPr>
        </p:nvSpPr>
        <p:spPr>
          <a:xfrm>
            <a:off x="571450" y="8136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achieved so far?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 flipH="1">
            <a:off x="2207831" y="2927853"/>
            <a:ext cx="1493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Medium"/>
                <a:ea typeface="Roche Sans Medium"/>
                <a:cs typeface="Roche Sans Medium"/>
                <a:sym typeface="Roche Sans Medium"/>
              </a:rPr>
              <a:t>Team Setup</a:t>
            </a:r>
            <a:endParaRPr sz="1500">
              <a:solidFill>
                <a:srgbClr val="000000"/>
              </a:solidFill>
              <a:latin typeface="Roche Sans Medium"/>
              <a:ea typeface="Roche Sans Medium"/>
              <a:cs typeface="Roche Sans Medium"/>
              <a:sym typeface="Roche Sans Medium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 flipH="1">
            <a:off x="2208613" y="3195599"/>
            <a:ext cx="1493100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che Sans Condensed"/>
                <a:ea typeface="Roche Sans Condensed"/>
                <a:cs typeface="Roche Sans Condensed"/>
                <a:sym typeface="Roche Sans Condensed"/>
              </a:rPr>
              <a:t>Github repository &amp; slack channel was created. Product owners &amp; developers were onboarded to the project</a:t>
            </a:r>
            <a:endParaRPr sz="1100">
              <a:solidFill>
                <a:srgbClr val="000000"/>
              </a:solidFill>
              <a:latin typeface="Roche Sans Condensed"/>
              <a:ea typeface="Roche Sans Condensed"/>
              <a:cs typeface="Roche Sans Condensed"/>
              <a:sym typeface="Roche Sans Condensed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 flipH="1">
            <a:off x="5197588" y="2339702"/>
            <a:ext cx="14931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Medium"/>
                <a:ea typeface="Roche Sans Medium"/>
                <a:cs typeface="Roche Sans Medium"/>
                <a:sym typeface="Roche Sans Medium"/>
              </a:rPr>
              <a:t>Increasing Awareness</a:t>
            </a:r>
            <a:endParaRPr sz="1500">
              <a:solidFill>
                <a:srgbClr val="000000"/>
              </a:solidFill>
              <a:latin typeface="Roche Sans Medium"/>
              <a:ea typeface="Roche Sans Medium"/>
              <a:cs typeface="Roche Sans Medium"/>
              <a:sym typeface="Roche Sans Medium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 flipH="1">
            <a:off x="3703475" y="2683500"/>
            <a:ext cx="14931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Medium"/>
                <a:ea typeface="Roche Sans Medium"/>
                <a:cs typeface="Roche Sans Medium"/>
                <a:sym typeface="Roche Sans Medium"/>
              </a:rPr>
              <a:t>Active Development</a:t>
            </a:r>
            <a:endParaRPr sz="1500">
              <a:solidFill>
                <a:srgbClr val="000000"/>
              </a:solidFill>
              <a:latin typeface="Roche Sans Medium"/>
              <a:ea typeface="Roche Sans Medium"/>
              <a:cs typeface="Roche Sans Medium"/>
              <a:sym typeface="Roche Sans Medium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 flipH="1">
            <a:off x="6691700" y="1993777"/>
            <a:ext cx="1493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Medium"/>
                <a:ea typeface="Roche Sans Medium"/>
                <a:cs typeface="Roche Sans Medium"/>
                <a:sym typeface="Roche Sans Medium"/>
              </a:rPr>
              <a:t>Future Plans</a:t>
            </a:r>
            <a:endParaRPr sz="1500">
              <a:solidFill>
                <a:srgbClr val="000000"/>
              </a:solidFill>
              <a:latin typeface="Roche Sans Medium"/>
              <a:ea typeface="Roche Sans Medium"/>
              <a:cs typeface="Roche Sans Medium"/>
              <a:sym typeface="Roche Sans Medium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 flipH="1">
            <a:off x="713825" y="3170684"/>
            <a:ext cx="1493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Medium"/>
                <a:ea typeface="Roche Sans Medium"/>
                <a:cs typeface="Roche Sans Medium"/>
                <a:sym typeface="Roche Sans Medium"/>
              </a:rPr>
              <a:t>Kickoff</a:t>
            </a:r>
            <a:endParaRPr sz="1500">
              <a:solidFill>
                <a:srgbClr val="000000"/>
              </a:solidFill>
              <a:latin typeface="Roche Sans Medium"/>
              <a:ea typeface="Roche Sans Medium"/>
              <a:cs typeface="Roche Sans Medium"/>
              <a:sym typeface="Roche Sans Medium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 flipH="1">
            <a:off x="712650" y="3381452"/>
            <a:ext cx="14931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che Sans Condensed"/>
                <a:ea typeface="Roche Sans Condensed"/>
                <a:cs typeface="Roche Sans Condensed"/>
                <a:sym typeface="Roche Sans Condensed"/>
              </a:rPr>
              <a:t>Companies agreed to co-develop TLG templates, using FDA’s guide as a starting point</a:t>
            </a:r>
            <a:endParaRPr sz="1100">
              <a:solidFill>
                <a:srgbClr val="000000"/>
              </a:solidFill>
              <a:latin typeface="Roche Sans Condensed"/>
              <a:ea typeface="Roche Sans Condensed"/>
              <a:cs typeface="Roche Sans Condensed"/>
              <a:sym typeface="Roche Sans Condensed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712925" y="2683475"/>
            <a:ext cx="1493400" cy="135300"/>
          </a:xfrm>
          <a:prstGeom prst="rect">
            <a:avLst/>
          </a:prstGeom>
          <a:solidFill>
            <a:srgbClr val="1C2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2207950" y="2378675"/>
            <a:ext cx="1493100" cy="135300"/>
          </a:xfrm>
          <a:prstGeom prst="rect">
            <a:avLst/>
          </a:prstGeom>
          <a:solidFill>
            <a:srgbClr val="3343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3701200" y="2073875"/>
            <a:ext cx="1493100" cy="135300"/>
          </a:xfrm>
          <a:prstGeom prst="rect">
            <a:avLst/>
          </a:prstGeom>
          <a:solidFill>
            <a:srgbClr val="5163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5196647" y="1769075"/>
            <a:ext cx="1493100" cy="135300"/>
          </a:xfrm>
          <a:prstGeom prst="rect">
            <a:avLst/>
          </a:prstGeom>
          <a:solidFill>
            <a:srgbClr val="6F80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6692100" y="1464275"/>
            <a:ext cx="1493100" cy="135300"/>
          </a:xfrm>
          <a:prstGeom prst="rect">
            <a:avLst/>
          </a:prstGeom>
          <a:solidFill>
            <a:srgbClr val="8493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Google Shape;176;p25"/>
          <p:cNvCxnSpPr/>
          <p:nvPr/>
        </p:nvCxnSpPr>
        <p:spPr>
          <a:xfrm>
            <a:off x="6692108" y="1464275"/>
            <a:ext cx="0" cy="2812500"/>
          </a:xfrm>
          <a:prstGeom prst="straightConnector1">
            <a:avLst/>
          </a:prstGeom>
          <a:noFill/>
          <a:ln w="9525" cap="flat" cmpd="sng">
            <a:solidFill>
              <a:srgbClr val="8493F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5"/>
          <p:cNvCxnSpPr/>
          <p:nvPr/>
        </p:nvCxnSpPr>
        <p:spPr>
          <a:xfrm>
            <a:off x="5196648" y="1769075"/>
            <a:ext cx="0" cy="2533800"/>
          </a:xfrm>
          <a:prstGeom prst="straightConnector1">
            <a:avLst/>
          </a:prstGeom>
          <a:noFill/>
          <a:ln w="9525" cap="flat" cmpd="sng">
            <a:solidFill>
              <a:srgbClr val="6F80F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5"/>
          <p:cNvCxnSpPr/>
          <p:nvPr/>
        </p:nvCxnSpPr>
        <p:spPr>
          <a:xfrm>
            <a:off x="3701188" y="2073875"/>
            <a:ext cx="0" cy="2248800"/>
          </a:xfrm>
          <a:prstGeom prst="straightConnector1">
            <a:avLst/>
          </a:prstGeom>
          <a:noFill/>
          <a:ln w="9525" cap="flat" cmpd="sng">
            <a:solidFill>
              <a:srgbClr val="5163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5"/>
          <p:cNvCxnSpPr/>
          <p:nvPr/>
        </p:nvCxnSpPr>
        <p:spPr>
          <a:xfrm>
            <a:off x="2207941" y="2378675"/>
            <a:ext cx="0" cy="1923600"/>
          </a:xfrm>
          <a:prstGeom prst="straightConnector1">
            <a:avLst/>
          </a:prstGeom>
          <a:noFill/>
          <a:ln w="9525" cap="flat" cmpd="sng">
            <a:solidFill>
              <a:srgbClr val="3343C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5"/>
          <p:cNvCxnSpPr/>
          <p:nvPr/>
        </p:nvCxnSpPr>
        <p:spPr>
          <a:xfrm>
            <a:off x="712913" y="2683475"/>
            <a:ext cx="0" cy="1754100"/>
          </a:xfrm>
          <a:prstGeom prst="straightConnector1">
            <a:avLst/>
          </a:prstGeom>
          <a:noFill/>
          <a:ln w="9525" cap="flat" cmpd="sng">
            <a:solidFill>
              <a:srgbClr val="1C27A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5"/>
          <p:cNvSpPr/>
          <p:nvPr/>
        </p:nvSpPr>
        <p:spPr>
          <a:xfrm>
            <a:off x="6692108" y="4210448"/>
            <a:ext cx="1731900" cy="384900"/>
          </a:xfrm>
          <a:prstGeom prst="homePlate">
            <a:avLst>
              <a:gd name="adj" fmla="val 60232"/>
            </a:avLst>
          </a:prstGeom>
          <a:solidFill>
            <a:srgbClr val="8493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2024+</a:t>
            </a:r>
            <a:endParaRPr b="1">
              <a:latin typeface="Roche Sans"/>
              <a:ea typeface="Roche Sans"/>
              <a:cs typeface="Roche Sans"/>
              <a:sym typeface="Roche Sans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5199138" y="4210448"/>
            <a:ext cx="1731900" cy="384900"/>
          </a:xfrm>
          <a:prstGeom prst="homePlate">
            <a:avLst>
              <a:gd name="adj" fmla="val 59870"/>
            </a:avLst>
          </a:prstGeom>
          <a:solidFill>
            <a:srgbClr val="6F80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Q4</a:t>
            </a:r>
            <a:endParaRPr b="1">
              <a:latin typeface="Roche Sans"/>
              <a:ea typeface="Roche Sans"/>
              <a:cs typeface="Roche Sans"/>
              <a:sym typeface="Roche Sans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701200" y="4210448"/>
            <a:ext cx="1731900" cy="384900"/>
          </a:xfrm>
          <a:prstGeom prst="homePlate">
            <a:avLst>
              <a:gd name="adj" fmla="val 58567"/>
            </a:avLst>
          </a:prstGeom>
          <a:solidFill>
            <a:srgbClr val="5163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Q2-Q3</a:t>
            </a:r>
            <a:endParaRPr b="1">
              <a:latin typeface="Roche Sans"/>
              <a:ea typeface="Roche Sans"/>
              <a:cs typeface="Roche Sans"/>
              <a:sym typeface="Roche Sans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2206163" y="4210448"/>
            <a:ext cx="1731900" cy="384900"/>
          </a:xfrm>
          <a:prstGeom prst="homePlate">
            <a:avLst>
              <a:gd name="adj" fmla="val 62409"/>
            </a:avLst>
          </a:prstGeom>
          <a:solidFill>
            <a:srgbClr val="3343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2023 Q1</a:t>
            </a:r>
            <a:endParaRPr b="1">
              <a:latin typeface="Roche Sans"/>
              <a:ea typeface="Roche Sans"/>
              <a:cs typeface="Roche Sans"/>
              <a:sym typeface="Roche Sans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712913" y="4210448"/>
            <a:ext cx="1731900" cy="384900"/>
          </a:xfrm>
          <a:prstGeom prst="homePlate">
            <a:avLst>
              <a:gd name="adj" fmla="val 62325"/>
            </a:avLst>
          </a:prstGeom>
          <a:solidFill>
            <a:srgbClr val="1C2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2022 Q4</a:t>
            </a:r>
            <a:endParaRPr b="1">
              <a:latin typeface="Roche Sans"/>
              <a:ea typeface="Roche Sans"/>
              <a:cs typeface="Roche Sans"/>
              <a:sym typeface="Roche Sans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 flipH="1">
            <a:off x="3702375" y="3035732"/>
            <a:ext cx="1493100" cy="1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che Sans Condensed"/>
                <a:ea typeface="Roche Sans Condensed"/>
                <a:cs typeface="Roche Sans Condensed"/>
                <a:sym typeface="Roche Sans Condensed"/>
              </a:rPr>
              <a:t>A website was launched to share development progress, template code, upcoming events, etc. ~20 templates are now publicly available</a:t>
            </a:r>
            <a:endParaRPr sz="1100">
              <a:solidFill>
                <a:srgbClr val="000000"/>
              </a:solidFill>
              <a:latin typeface="Roche Sans Condensed"/>
              <a:ea typeface="Roche Sans Condensed"/>
              <a:cs typeface="Roche Sans Condensed"/>
              <a:sym typeface="Roche Sans Condensed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 flipH="1">
            <a:off x="5197425" y="2790126"/>
            <a:ext cx="1493100" cy="1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che Sans Condensed"/>
                <a:ea typeface="Roche Sans Condensed"/>
                <a:cs typeface="Roche Sans Condensed"/>
                <a:sym typeface="Roche Sans Condensed"/>
              </a:rPr>
              <a:t>{falcon} workshop was conducted in this year’s RinPharma conference. CDISC and more pharma companies have reached out to inquire about future collaborations</a:t>
            </a:r>
            <a:endParaRPr sz="1100">
              <a:latin typeface="Roche Sans Condensed"/>
              <a:ea typeface="Roche Sans Condensed"/>
              <a:cs typeface="Roche Sans Condensed"/>
              <a:sym typeface="Roche Sans Condensed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 flipH="1">
            <a:off x="6692100" y="2295449"/>
            <a:ext cx="1493100" cy="17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che Sans Condensed"/>
                <a:ea typeface="Roche Sans Condensed"/>
                <a:cs typeface="Roche Sans Condensed"/>
                <a:sym typeface="Roche Sans Condensed"/>
              </a:rPr>
              <a:t>- CRAN release</a:t>
            </a:r>
            <a:endParaRPr sz="1100">
              <a:latin typeface="Roche Sans Condensed"/>
              <a:ea typeface="Roche Sans Condensed"/>
              <a:cs typeface="Roche Sans Condensed"/>
              <a:sym typeface="Roche Sans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che Sans Condensed"/>
                <a:ea typeface="Roche Sans Condensed"/>
                <a:cs typeface="Roche Sans Condensed"/>
                <a:sym typeface="Roche Sans Condensed"/>
              </a:rPr>
              <a:t>- Alignment with CDISC’s ARD/ARM efforts</a:t>
            </a:r>
            <a:endParaRPr sz="1100">
              <a:latin typeface="Roche Sans Condensed"/>
              <a:ea typeface="Roche Sans Condensed"/>
              <a:cs typeface="Roche Sans Condensed"/>
              <a:sym typeface="Roche Sans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che Sans Condensed"/>
                <a:ea typeface="Roche Sans Condensed"/>
                <a:cs typeface="Roche Sans Condensed"/>
                <a:sym typeface="Roche Sans Condensed"/>
              </a:rPr>
              <a:t>- Expanding scope of work to common analyses in trials, and further promoting a harmonized TLG standard</a:t>
            </a:r>
            <a:endParaRPr sz="1100">
              <a:solidFill>
                <a:srgbClr val="000000"/>
              </a:solidFill>
              <a:latin typeface="Roche Sans Condensed"/>
              <a:ea typeface="Roche Sans Condensed"/>
              <a:cs typeface="Roche Sans Condensed"/>
              <a:sym typeface="Roche Sans Condensed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75" y="2849005"/>
            <a:ext cx="373925" cy="3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200" y="2565467"/>
            <a:ext cx="373925" cy="3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8763" y="2259363"/>
            <a:ext cx="373925" cy="3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5199" y="1960036"/>
            <a:ext cx="324000" cy="32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25"/>
          <p:cNvGrpSpPr/>
          <p:nvPr/>
        </p:nvGrpSpPr>
        <p:grpSpPr>
          <a:xfrm>
            <a:off x="6781019" y="1685844"/>
            <a:ext cx="301762" cy="301759"/>
            <a:chOff x="6952825" y="1989275"/>
            <a:chExt cx="346375" cy="343650"/>
          </a:xfrm>
        </p:grpSpPr>
        <p:sp>
          <p:nvSpPr>
            <p:cNvPr id="194" name="Google Shape;194;p25"/>
            <p:cNvSpPr/>
            <p:nvPr/>
          </p:nvSpPr>
          <p:spPr>
            <a:xfrm>
              <a:off x="6953325" y="2319300"/>
              <a:ext cx="13600" cy="13625"/>
            </a:xfrm>
            <a:custGeom>
              <a:avLst/>
              <a:gdLst/>
              <a:ahLst/>
              <a:cxnLst/>
              <a:rect l="l" t="t" r="r" b="b"/>
              <a:pathLst>
                <a:path w="544" h="545" extrusionOk="0">
                  <a:moveTo>
                    <a:pt x="272" y="1"/>
                  </a:moveTo>
                  <a:cubicBezTo>
                    <a:pt x="122" y="1"/>
                    <a:pt x="1" y="121"/>
                    <a:pt x="1" y="272"/>
                  </a:cubicBezTo>
                  <a:cubicBezTo>
                    <a:pt x="1" y="422"/>
                    <a:pt x="122" y="545"/>
                    <a:pt x="272" y="545"/>
                  </a:cubicBezTo>
                  <a:cubicBezTo>
                    <a:pt x="422" y="545"/>
                    <a:pt x="543" y="422"/>
                    <a:pt x="543" y="272"/>
                  </a:cubicBezTo>
                  <a:cubicBezTo>
                    <a:pt x="543" y="121"/>
                    <a:pt x="422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7126800" y="2147075"/>
              <a:ext cx="13575" cy="13575"/>
            </a:xfrm>
            <a:custGeom>
              <a:avLst/>
              <a:gdLst/>
              <a:ahLst/>
              <a:cxnLst/>
              <a:rect l="l" t="t" r="r" b="b"/>
              <a:pathLst>
                <a:path w="543" h="543" extrusionOk="0">
                  <a:moveTo>
                    <a:pt x="272" y="0"/>
                  </a:moveTo>
                  <a:cubicBezTo>
                    <a:pt x="121" y="0"/>
                    <a:pt x="0" y="121"/>
                    <a:pt x="0" y="271"/>
                  </a:cubicBezTo>
                  <a:cubicBezTo>
                    <a:pt x="0" y="422"/>
                    <a:pt x="121" y="543"/>
                    <a:pt x="272" y="543"/>
                  </a:cubicBezTo>
                  <a:cubicBezTo>
                    <a:pt x="420" y="543"/>
                    <a:pt x="543" y="422"/>
                    <a:pt x="543" y="271"/>
                  </a:cubicBezTo>
                  <a:cubicBezTo>
                    <a:pt x="543" y="121"/>
                    <a:pt x="420" y="0"/>
                    <a:pt x="2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7170275" y="2059500"/>
              <a:ext cx="63325" cy="57675"/>
            </a:xfrm>
            <a:custGeom>
              <a:avLst/>
              <a:gdLst/>
              <a:ahLst/>
              <a:cxnLst/>
              <a:rect l="l" t="t" r="r" b="b"/>
              <a:pathLst>
                <a:path w="2533" h="2307" extrusionOk="0">
                  <a:moveTo>
                    <a:pt x="1266" y="542"/>
                  </a:moveTo>
                  <a:cubicBezTo>
                    <a:pt x="1429" y="542"/>
                    <a:pt x="1583" y="607"/>
                    <a:pt x="1699" y="722"/>
                  </a:cubicBezTo>
                  <a:cubicBezTo>
                    <a:pt x="1937" y="960"/>
                    <a:pt x="1937" y="1349"/>
                    <a:pt x="1699" y="1587"/>
                  </a:cubicBezTo>
                  <a:cubicBezTo>
                    <a:pt x="1580" y="1706"/>
                    <a:pt x="1423" y="1765"/>
                    <a:pt x="1266" y="1765"/>
                  </a:cubicBezTo>
                  <a:cubicBezTo>
                    <a:pt x="1110" y="1765"/>
                    <a:pt x="953" y="1706"/>
                    <a:pt x="834" y="1587"/>
                  </a:cubicBezTo>
                  <a:cubicBezTo>
                    <a:pt x="596" y="1349"/>
                    <a:pt x="596" y="960"/>
                    <a:pt x="834" y="722"/>
                  </a:cubicBezTo>
                  <a:cubicBezTo>
                    <a:pt x="949" y="607"/>
                    <a:pt x="1103" y="542"/>
                    <a:pt x="1266" y="542"/>
                  </a:cubicBezTo>
                  <a:close/>
                  <a:moveTo>
                    <a:pt x="1266" y="0"/>
                  </a:moveTo>
                  <a:cubicBezTo>
                    <a:pt x="958" y="0"/>
                    <a:pt x="669" y="119"/>
                    <a:pt x="451" y="337"/>
                  </a:cubicBezTo>
                  <a:cubicBezTo>
                    <a:pt x="0" y="788"/>
                    <a:pt x="0" y="1521"/>
                    <a:pt x="451" y="1970"/>
                  </a:cubicBezTo>
                  <a:cubicBezTo>
                    <a:pt x="674" y="2195"/>
                    <a:pt x="971" y="2307"/>
                    <a:pt x="1266" y="2307"/>
                  </a:cubicBezTo>
                  <a:cubicBezTo>
                    <a:pt x="1561" y="2307"/>
                    <a:pt x="1858" y="2195"/>
                    <a:pt x="2082" y="1970"/>
                  </a:cubicBezTo>
                  <a:cubicBezTo>
                    <a:pt x="2532" y="1521"/>
                    <a:pt x="2532" y="788"/>
                    <a:pt x="2082" y="337"/>
                  </a:cubicBezTo>
                  <a:cubicBezTo>
                    <a:pt x="1864" y="119"/>
                    <a:pt x="1574" y="0"/>
                    <a:pt x="12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6974850" y="2245200"/>
              <a:ext cx="67875" cy="66625"/>
            </a:xfrm>
            <a:custGeom>
              <a:avLst/>
              <a:gdLst/>
              <a:ahLst/>
              <a:cxnLst/>
              <a:rect l="l" t="t" r="r" b="b"/>
              <a:pathLst>
                <a:path w="2715" h="2665" extrusionOk="0">
                  <a:moveTo>
                    <a:pt x="1601" y="0"/>
                  </a:moveTo>
                  <a:cubicBezTo>
                    <a:pt x="1560" y="0"/>
                    <a:pt x="1518" y="10"/>
                    <a:pt x="1479" y="29"/>
                  </a:cubicBezTo>
                  <a:lnTo>
                    <a:pt x="831" y="352"/>
                  </a:lnTo>
                  <a:cubicBezTo>
                    <a:pt x="378" y="577"/>
                    <a:pt x="74" y="1032"/>
                    <a:pt x="39" y="1537"/>
                  </a:cubicBezTo>
                  <a:lnTo>
                    <a:pt x="14" y="1913"/>
                  </a:lnTo>
                  <a:cubicBezTo>
                    <a:pt x="1" y="2114"/>
                    <a:pt x="74" y="2314"/>
                    <a:pt x="219" y="2457"/>
                  </a:cubicBezTo>
                  <a:cubicBezTo>
                    <a:pt x="351" y="2589"/>
                    <a:pt x="530" y="2664"/>
                    <a:pt x="715" y="2664"/>
                  </a:cubicBezTo>
                  <a:cubicBezTo>
                    <a:pt x="732" y="2664"/>
                    <a:pt x="747" y="2662"/>
                    <a:pt x="763" y="2662"/>
                  </a:cubicBezTo>
                  <a:lnTo>
                    <a:pt x="1139" y="2637"/>
                  </a:lnTo>
                  <a:cubicBezTo>
                    <a:pt x="1644" y="2602"/>
                    <a:pt x="2099" y="2299"/>
                    <a:pt x="2324" y="1845"/>
                  </a:cubicBezTo>
                  <a:lnTo>
                    <a:pt x="2647" y="1196"/>
                  </a:lnTo>
                  <a:cubicBezTo>
                    <a:pt x="2714" y="1063"/>
                    <a:pt x="2659" y="900"/>
                    <a:pt x="2526" y="834"/>
                  </a:cubicBezTo>
                  <a:cubicBezTo>
                    <a:pt x="2487" y="814"/>
                    <a:pt x="2445" y="805"/>
                    <a:pt x="2404" y="805"/>
                  </a:cubicBezTo>
                  <a:cubicBezTo>
                    <a:pt x="2305" y="805"/>
                    <a:pt x="2210" y="860"/>
                    <a:pt x="2163" y="955"/>
                  </a:cubicBezTo>
                  <a:lnTo>
                    <a:pt x="1839" y="1603"/>
                  </a:lnTo>
                  <a:cubicBezTo>
                    <a:pt x="1699" y="1885"/>
                    <a:pt x="1417" y="2074"/>
                    <a:pt x="1102" y="2096"/>
                  </a:cubicBezTo>
                  <a:lnTo>
                    <a:pt x="726" y="2122"/>
                  </a:lnTo>
                  <a:cubicBezTo>
                    <a:pt x="723" y="2122"/>
                    <a:pt x="719" y="2122"/>
                    <a:pt x="716" y="2122"/>
                  </a:cubicBezTo>
                  <a:cubicBezTo>
                    <a:pt x="658" y="2122"/>
                    <a:pt x="621" y="2093"/>
                    <a:pt x="602" y="2074"/>
                  </a:cubicBezTo>
                  <a:cubicBezTo>
                    <a:pt x="582" y="2054"/>
                    <a:pt x="551" y="2014"/>
                    <a:pt x="556" y="1949"/>
                  </a:cubicBezTo>
                  <a:lnTo>
                    <a:pt x="582" y="1574"/>
                  </a:lnTo>
                  <a:cubicBezTo>
                    <a:pt x="602" y="1261"/>
                    <a:pt x="791" y="977"/>
                    <a:pt x="1073" y="837"/>
                  </a:cubicBezTo>
                  <a:lnTo>
                    <a:pt x="1721" y="515"/>
                  </a:lnTo>
                  <a:cubicBezTo>
                    <a:pt x="1855" y="447"/>
                    <a:pt x="1910" y="284"/>
                    <a:pt x="1842" y="150"/>
                  </a:cubicBezTo>
                  <a:cubicBezTo>
                    <a:pt x="1796" y="55"/>
                    <a:pt x="1700" y="0"/>
                    <a:pt x="1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6952825" y="1989275"/>
              <a:ext cx="346375" cy="343600"/>
            </a:xfrm>
            <a:custGeom>
              <a:avLst/>
              <a:gdLst/>
              <a:ahLst/>
              <a:cxnLst/>
              <a:rect l="l" t="t" r="r" b="b"/>
              <a:pathLst>
                <a:path w="13855" h="13744" extrusionOk="0">
                  <a:moveTo>
                    <a:pt x="4953" y="4244"/>
                  </a:moveTo>
                  <a:lnTo>
                    <a:pt x="6089" y="4277"/>
                  </a:lnTo>
                  <a:lnTo>
                    <a:pt x="4072" y="6759"/>
                  </a:lnTo>
                  <a:lnTo>
                    <a:pt x="915" y="6598"/>
                  </a:lnTo>
                  <a:lnTo>
                    <a:pt x="2076" y="5437"/>
                  </a:lnTo>
                  <a:cubicBezTo>
                    <a:pt x="2844" y="4667"/>
                    <a:pt x="3867" y="4244"/>
                    <a:pt x="4953" y="4244"/>
                  </a:cubicBezTo>
                  <a:close/>
                  <a:moveTo>
                    <a:pt x="13218" y="542"/>
                  </a:moveTo>
                  <a:cubicBezTo>
                    <a:pt x="13248" y="542"/>
                    <a:pt x="13268" y="558"/>
                    <a:pt x="13279" y="566"/>
                  </a:cubicBezTo>
                  <a:cubicBezTo>
                    <a:pt x="13288" y="577"/>
                    <a:pt x="13304" y="599"/>
                    <a:pt x="13303" y="632"/>
                  </a:cubicBezTo>
                  <a:lnTo>
                    <a:pt x="13297" y="764"/>
                  </a:lnTo>
                  <a:cubicBezTo>
                    <a:pt x="13187" y="2987"/>
                    <a:pt x="12117" y="5043"/>
                    <a:pt x="10360" y="6408"/>
                  </a:cubicBezTo>
                  <a:lnTo>
                    <a:pt x="6107" y="9707"/>
                  </a:lnTo>
                  <a:cubicBezTo>
                    <a:pt x="5756" y="9500"/>
                    <a:pt x="5428" y="9257"/>
                    <a:pt x="5125" y="8982"/>
                  </a:cubicBezTo>
                  <a:lnTo>
                    <a:pt x="6560" y="7547"/>
                  </a:lnTo>
                  <a:cubicBezTo>
                    <a:pt x="6664" y="7443"/>
                    <a:pt x="6664" y="7271"/>
                    <a:pt x="6560" y="7164"/>
                  </a:cubicBezTo>
                  <a:cubicBezTo>
                    <a:pt x="6507" y="7111"/>
                    <a:pt x="6437" y="7085"/>
                    <a:pt x="6368" y="7085"/>
                  </a:cubicBezTo>
                  <a:cubicBezTo>
                    <a:pt x="6298" y="7085"/>
                    <a:pt x="6228" y="7111"/>
                    <a:pt x="6175" y="7164"/>
                  </a:cubicBezTo>
                  <a:lnTo>
                    <a:pt x="4744" y="8597"/>
                  </a:lnTo>
                  <a:cubicBezTo>
                    <a:pt x="4480" y="8306"/>
                    <a:pt x="4248" y="7989"/>
                    <a:pt x="4050" y="7648"/>
                  </a:cubicBezTo>
                  <a:lnTo>
                    <a:pt x="7535" y="3357"/>
                  </a:lnTo>
                  <a:cubicBezTo>
                    <a:pt x="8870" y="1713"/>
                    <a:pt x="10847" y="693"/>
                    <a:pt x="12960" y="559"/>
                  </a:cubicBezTo>
                  <a:lnTo>
                    <a:pt x="13213" y="543"/>
                  </a:lnTo>
                  <a:cubicBezTo>
                    <a:pt x="13215" y="543"/>
                    <a:pt x="13216" y="542"/>
                    <a:pt x="13218" y="542"/>
                  </a:cubicBezTo>
                  <a:close/>
                  <a:moveTo>
                    <a:pt x="3966" y="8504"/>
                  </a:moveTo>
                  <a:cubicBezTo>
                    <a:pt x="4143" y="8742"/>
                    <a:pt x="4337" y="8965"/>
                    <a:pt x="4546" y="9176"/>
                  </a:cubicBezTo>
                  <a:cubicBezTo>
                    <a:pt x="4546" y="9176"/>
                    <a:pt x="4546" y="9176"/>
                    <a:pt x="4546" y="9178"/>
                  </a:cubicBezTo>
                  <a:cubicBezTo>
                    <a:pt x="4779" y="9411"/>
                    <a:pt x="5028" y="9625"/>
                    <a:pt x="5294" y="9819"/>
                  </a:cubicBezTo>
                  <a:cubicBezTo>
                    <a:pt x="5200" y="9896"/>
                    <a:pt x="5103" y="9977"/>
                    <a:pt x="5010" y="10056"/>
                  </a:cubicBezTo>
                  <a:cubicBezTo>
                    <a:pt x="4869" y="10173"/>
                    <a:pt x="4722" y="10294"/>
                    <a:pt x="4588" y="10406"/>
                  </a:cubicBezTo>
                  <a:cubicBezTo>
                    <a:pt x="4328" y="10264"/>
                    <a:pt x="4092" y="10089"/>
                    <a:pt x="3887" y="9880"/>
                  </a:cubicBezTo>
                  <a:cubicBezTo>
                    <a:pt x="3687" y="9680"/>
                    <a:pt x="3518" y="9451"/>
                    <a:pt x="3381" y="9198"/>
                  </a:cubicBezTo>
                  <a:lnTo>
                    <a:pt x="3966" y="8504"/>
                  </a:lnTo>
                  <a:close/>
                  <a:moveTo>
                    <a:pt x="9523" y="7743"/>
                  </a:moveTo>
                  <a:lnTo>
                    <a:pt x="9523" y="8808"/>
                  </a:lnTo>
                  <a:lnTo>
                    <a:pt x="9521" y="8808"/>
                  </a:lnTo>
                  <a:cubicBezTo>
                    <a:pt x="9521" y="9896"/>
                    <a:pt x="9098" y="10919"/>
                    <a:pt x="8328" y="11688"/>
                  </a:cubicBezTo>
                  <a:lnTo>
                    <a:pt x="7166" y="12850"/>
                  </a:lnTo>
                  <a:lnTo>
                    <a:pt x="7005" y="9696"/>
                  </a:lnTo>
                  <a:lnTo>
                    <a:pt x="9523" y="7743"/>
                  </a:lnTo>
                  <a:close/>
                  <a:moveTo>
                    <a:pt x="13222" y="1"/>
                  </a:moveTo>
                  <a:cubicBezTo>
                    <a:pt x="13207" y="1"/>
                    <a:pt x="13193" y="1"/>
                    <a:pt x="13178" y="2"/>
                  </a:cubicBezTo>
                  <a:lnTo>
                    <a:pt x="12925" y="17"/>
                  </a:lnTo>
                  <a:cubicBezTo>
                    <a:pt x="10662" y="162"/>
                    <a:pt x="8544" y="1255"/>
                    <a:pt x="7113" y="3014"/>
                  </a:cubicBezTo>
                  <a:lnTo>
                    <a:pt x="6520" y="3747"/>
                  </a:lnTo>
                  <a:lnTo>
                    <a:pt x="4964" y="3701"/>
                  </a:lnTo>
                  <a:lnTo>
                    <a:pt x="4957" y="3701"/>
                  </a:lnTo>
                  <a:cubicBezTo>
                    <a:pt x="3724" y="3701"/>
                    <a:pt x="2564" y="4181"/>
                    <a:pt x="1692" y="5054"/>
                  </a:cubicBezTo>
                  <a:lnTo>
                    <a:pt x="99" y="6646"/>
                  </a:lnTo>
                  <a:cubicBezTo>
                    <a:pt x="24" y="6721"/>
                    <a:pt x="1" y="6835"/>
                    <a:pt x="39" y="6935"/>
                  </a:cubicBezTo>
                  <a:cubicBezTo>
                    <a:pt x="77" y="7034"/>
                    <a:pt x="171" y="7102"/>
                    <a:pt x="277" y="7108"/>
                  </a:cubicBezTo>
                  <a:lnTo>
                    <a:pt x="3649" y="7282"/>
                  </a:lnTo>
                  <a:lnTo>
                    <a:pt x="3511" y="7450"/>
                  </a:lnTo>
                  <a:cubicBezTo>
                    <a:pt x="3441" y="7536"/>
                    <a:pt x="3430" y="7655"/>
                    <a:pt x="3484" y="7751"/>
                  </a:cubicBezTo>
                  <a:cubicBezTo>
                    <a:pt x="3537" y="7848"/>
                    <a:pt x="3592" y="7943"/>
                    <a:pt x="3650" y="8038"/>
                  </a:cubicBezTo>
                  <a:lnTo>
                    <a:pt x="2850" y="8987"/>
                  </a:lnTo>
                  <a:cubicBezTo>
                    <a:pt x="2782" y="9068"/>
                    <a:pt x="2767" y="9182"/>
                    <a:pt x="2813" y="9277"/>
                  </a:cubicBezTo>
                  <a:cubicBezTo>
                    <a:pt x="2987" y="9647"/>
                    <a:pt x="3218" y="9979"/>
                    <a:pt x="3502" y="10263"/>
                  </a:cubicBezTo>
                  <a:cubicBezTo>
                    <a:pt x="3791" y="10554"/>
                    <a:pt x="4129" y="10794"/>
                    <a:pt x="4508" y="10972"/>
                  </a:cubicBezTo>
                  <a:cubicBezTo>
                    <a:pt x="4545" y="10990"/>
                    <a:pt x="4583" y="10997"/>
                    <a:pt x="4623" y="10997"/>
                  </a:cubicBezTo>
                  <a:cubicBezTo>
                    <a:pt x="4684" y="10997"/>
                    <a:pt x="4744" y="10977"/>
                    <a:pt x="4794" y="10937"/>
                  </a:cubicBezTo>
                  <a:cubicBezTo>
                    <a:pt x="4966" y="10798"/>
                    <a:pt x="5166" y="10633"/>
                    <a:pt x="5356" y="10471"/>
                  </a:cubicBezTo>
                  <a:cubicBezTo>
                    <a:pt x="5494" y="10358"/>
                    <a:pt x="5633" y="10241"/>
                    <a:pt x="5765" y="10133"/>
                  </a:cubicBezTo>
                  <a:cubicBezTo>
                    <a:pt x="5842" y="10180"/>
                    <a:pt x="5922" y="10226"/>
                    <a:pt x="6001" y="10270"/>
                  </a:cubicBezTo>
                  <a:cubicBezTo>
                    <a:pt x="6043" y="10292"/>
                    <a:pt x="6087" y="10303"/>
                    <a:pt x="6131" y="10303"/>
                  </a:cubicBezTo>
                  <a:cubicBezTo>
                    <a:pt x="6190" y="10303"/>
                    <a:pt x="6248" y="10283"/>
                    <a:pt x="6298" y="10246"/>
                  </a:cubicBezTo>
                  <a:lnTo>
                    <a:pt x="6483" y="10101"/>
                  </a:lnTo>
                  <a:lnTo>
                    <a:pt x="6657" y="13487"/>
                  </a:lnTo>
                  <a:cubicBezTo>
                    <a:pt x="6663" y="13594"/>
                    <a:pt x="6730" y="13689"/>
                    <a:pt x="6829" y="13727"/>
                  </a:cubicBezTo>
                  <a:cubicBezTo>
                    <a:pt x="6862" y="13738"/>
                    <a:pt x="6893" y="13744"/>
                    <a:pt x="6926" y="13744"/>
                  </a:cubicBezTo>
                  <a:cubicBezTo>
                    <a:pt x="6998" y="13744"/>
                    <a:pt x="7068" y="13716"/>
                    <a:pt x="7119" y="13665"/>
                  </a:cubicBezTo>
                  <a:lnTo>
                    <a:pt x="8711" y="12073"/>
                  </a:lnTo>
                  <a:cubicBezTo>
                    <a:pt x="9583" y="11201"/>
                    <a:pt x="10063" y="10041"/>
                    <a:pt x="10063" y="8808"/>
                  </a:cubicBezTo>
                  <a:lnTo>
                    <a:pt x="10063" y="7324"/>
                  </a:lnTo>
                  <a:lnTo>
                    <a:pt x="10692" y="6836"/>
                  </a:lnTo>
                  <a:cubicBezTo>
                    <a:pt x="12575" y="5374"/>
                    <a:pt x="13722" y="3172"/>
                    <a:pt x="13838" y="790"/>
                  </a:cubicBezTo>
                  <a:lnTo>
                    <a:pt x="13845" y="658"/>
                  </a:lnTo>
                  <a:cubicBezTo>
                    <a:pt x="13854" y="480"/>
                    <a:pt x="13785" y="306"/>
                    <a:pt x="13658" y="182"/>
                  </a:cubicBezTo>
                  <a:cubicBezTo>
                    <a:pt x="13542" y="66"/>
                    <a:pt x="13384" y="1"/>
                    <a:pt x="132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oche Evolved Brand">
  <a:themeElements>
    <a:clrScheme name="Custom">
      <a:dk1>
        <a:srgbClr val="0B41CD"/>
      </a:dk1>
      <a:lt1>
        <a:srgbClr val="1482FA"/>
      </a:lt1>
      <a:dk2>
        <a:srgbClr val="BDE3FF"/>
      </a:dk2>
      <a:lt2>
        <a:srgbClr val="FAC9B5"/>
      </a:lt2>
      <a:accent1>
        <a:srgbClr val="ED4A0D"/>
      </a:accent1>
      <a:accent2>
        <a:srgbClr val="BC36F0"/>
      </a:accent2>
      <a:accent3>
        <a:srgbClr val="C40000"/>
      </a:accent3>
      <a:accent4>
        <a:srgbClr val="022366"/>
      </a:accent4>
      <a:accent5>
        <a:srgbClr val="FAD6C7"/>
      </a:accent5>
      <a:accent6>
        <a:srgbClr val="FFE8DE"/>
      </a:accent6>
      <a:hlink>
        <a:srgbClr val="0B41CD"/>
      </a:hlink>
      <a:folHlink>
        <a:srgbClr val="0B41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13525</TotalTime>
  <Words>643</Words>
  <Application>Microsoft Macintosh PowerPoint</Application>
  <PresentationFormat>On-screen Show (16:9)</PresentationFormat>
  <Paragraphs>95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Roche Sans Medium</vt:lpstr>
      <vt:lpstr>Arial</vt:lpstr>
      <vt:lpstr>Roche Sans Light</vt:lpstr>
      <vt:lpstr>Roche Sans Condensed Light</vt:lpstr>
      <vt:lpstr>Roche Serif Light</vt:lpstr>
      <vt:lpstr>Roche Sans Condensed</vt:lpstr>
      <vt:lpstr>Roche Sans</vt:lpstr>
      <vt:lpstr>Roche Evolved Brand</vt:lpstr>
      <vt:lpstr>{falcon}: A Collaborative Leap Forward Towards Harmonization of Clinical Reporting Standards </vt:lpstr>
      <vt:lpstr>Agenda</vt:lpstr>
      <vt:lpstr>History &amp; Motivation</vt:lpstr>
      <vt:lpstr>Pharma Industry Has Very Well Established Data Standards</vt:lpstr>
      <vt:lpstr>How About TLGs?</vt:lpstr>
      <vt:lpstr>An Opportunity Arose</vt:lpstr>
      <vt:lpstr>{falcon}</vt:lpstr>
      <vt:lpstr>Current Progress</vt:lpstr>
      <vt:lpstr>Our Journey</vt:lpstr>
      <vt:lpstr>A Deeper Look</vt:lpstr>
      <vt:lpstr>Project Coordination</vt:lpstr>
      <vt:lpstr>Learnings, Outlook, &amp; Call for Collaboration</vt:lpstr>
      <vt:lpstr>Key Learnings</vt:lpstr>
      <vt:lpstr>Future Outlook</vt:lpstr>
      <vt:lpstr>Call for Collaboration</vt:lpstr>
      <vt:lpstr>Acknowledgements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{falcon}: A Collaborative Leap Forward Towards Harmonization of Clinical Reporting Standards </dc:title>
  <cp:lastModifiedBy>Vincent Shen</cp:lastModifiedBy>
  <cp:revision>8</cp:revision>
  <dcterms:modified xsi:type="dcterms:W3CDTF">2023-11-02T13:42:23Z</dcterms:modified>
</cp:coreProperties>
</file>