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5143500" cx="9144000"/>
  <p:notesSz cx="6858000" cy="9144000"/>
  <p:embeddedFontLst>
    <p:embeddedFont>
      <p:font typeface="Roche Sans"/>
      <p:regular r:id="rId58"/>
      <p:bold r:id="rId59"/>
      <p:italic r:id="rId60"/>
      <p:boldItalic r:id="rId61"/>
    </p:embeddedFont>
    <p:embeddedFont>
      <p:font typeface="Roche Sans Medium"/>
      <p:regular r:id="rId62"/>
      <p:bold r:id="rId63"/>
      <p:italic r:id="rId64"/>
      <p:boldItalic r:id="rId65"/>
    </p:embeddedFont>
    <p:embeddedFont>
      <p:font typeface="Source Code Pro"/>
      <p:regular r:id="rId66"/>
      <p:bold r:id="rId67"/>
      <p:italic r:id="rId68"/>
      <p:boldItalic r:id="rId69"/>
    </p:embeddedFont>
    <p:embeddedFont>
      <p:font typeface="Source Code Pro SemiBold"/>
      <p:regular r:id="rId70"/>
      <p:bold r:id="rId71"/>
      <p:italic r:id="rId72"/>
      <p:boldItalic r:id="rId73"/>
    </p:embeddedFont>
    <p:embeddedFont>
      <p:font typeface="Roche Sans Light"/>
      <p:regular r:id="rId74"/>
      <p:bold r:id="rId75"/>
      <p:italic r:id="rId76"/>
      <p:boldItalic r:id="rId77"/>
    </p:embeddedFont>
    <p:embeddedFont>
      <p:font typeface="Roche Serif Light"/>
      <p:regular r:id="rId78"/>
      <p:bold r:id="rId79"/>
      <p:italic r:id="rId80"/>
      <p:boldItalic r:id="rId81"/>
    </p:embeddedFont>
    <p:embeddedFont>
      <p:font typeface="Roche Sans Condensed Light"/>
      <p:regular r:id="rId82"/>
      <p:bold r:id="rId83"/>
      <p:italic r:id="rId84"/>
      <p:boldItalic r:id="rId85"/>
    </p:embeddedFont>
    <p:embeddedFont>
      <p:font typeface="Roche Sans Condensed"/>
      <p:regular r:id="rId86"/>
      <p:italic r:id="rId87"/>
    </p:embeddedFont>
    <p:embeddedFont>
      <p:font typeface="Source Code Pro Medium"/>
      <p:regular r:id="rId88"/>
      <p:bold r:id="rId89"/>
      <p:italic r:id="rId90"/>
      <p:boldItalic r:id="rId9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RocheSansCondensedLight-italic.fntdata"/><Relationship Id="rId83" Type="http://schemas.openxmlformats.org/officeDocument/2006/relationships/font" Target="fonts/RocheSansCondensedLight-bold.fntdata"/><Relationship Id="rId42" Type="http://schemas.openxmlformats.org/officeDocument/2006/relationships/slide" Target="slides/slide37.xml"/><Relationship Id="rId86" Type="http://schemas.openxmlformats.org/officeDocument/2006/relationships/font" Target="fonts/RocheSansCondensed-regular.fntdata"/><Relationship Id="rId41" Type="http://schemas.openxmlformats.org/officeDocument/2006/relationships/slide" Target="slides/slide36.xml"/><Relationship Id="rId85" Type="http://schemas.openxmlformats.org/officeDocument/2006/relationships/font" Target="fonts/RocheSansCondensedLight-boldItalic.fntdata"/><Relationship Id="rId44" Type="http://schemas.openxmlformats.org/officeDocument/2006/relationships/slide" Target="slides/slide39.xml"/><Relationship Id="rId88" Type="http://schemas.openxmlformats.org/officeDocument/2006/relationships/font" Target="fonts/SourceCodeProMedium-regular.fntdata"/><Relationship Id="rId43" Type="http://schemas.openxmlformats.org/officeDocument/2006/relationships/slide" Target="slides/slide38.xml"/><Relationship Id="rId87" Type="http://schemas.openxmlformats.org/officeDocument/2006/relationships/font" Target="fonts/RocheSansCondensed-italic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font" Target="fonts/SourceCodeProMedium-bold.fntdata"/><Relationship Id="rId80" Type="http://schemas.openxmlformats.org/officeDocument/2006/relationships/font" Target="fonts/RocheSerifLight-italic.fntdata"/><Relationship Id="rId82" Type="http://schemas.openxmlformats.org/officeDocument/2006/relationships/font" Target="fonts/RocheSansCondensedLight-regular.fntdata"/><Relationship Id="rId81" Type="http://schemas.openxmlformats.org/officeDocument/2006/relationships/font" Target="fonts/RocheSerif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SourceCodeProSemiBold-boldItalic.fntdata"/><Relationship Id="rId72" Type="http://schemas.openxmlformats.org/officeDocument/2006/relationships/font" Target="fonts/SourceCodeProSemiBold-italic.fntdata"/><Relationship Id="rId31" Type="http://schemas.openxmlformats.org/officeDocument/2006/relationships/slide" Target="slides/slide26.xml"/><Relationship Id="rId75" Type="http://schemas.openxmlformats.org/officeDocument/2006/relationships/font" Target="fonts/RocheSansLight-bold.fntdata"/><Relationship Id="rId30" Type="http://schemas.openxmlformats.org/officeDocument/2006/relationships/slide" Target="slides/slide25.xml"/><Relationship Id="rId74" Type="http://schemas.openxmlformats.org/officeDocument/2006/relationships/font" Target="fonts/RocheSansLight-regular.fntdata"/><Relationship Id="rId33" Type="http://schemas.openxmlformats.org/officeDocument/2006/relationships/slide" Target="slides/slide28.xml"/><Relationship Id="rId77" Type="http://schemas.openxmlformats.org/officeDocument/2006/relationships/font" Target="fonts/RocheSansLight-boldItalic.fntdata"/><Relationship Id="rId32" Type="http://schemas.openxmlformats.org/officeDocument/2006/relationships/slide" Target="slides/slide27.xml"/><Relationship Id="rId76" Type="http://schemas.openxmlformats.org/officeDocument/2006/relationships/font" Target="fonts/RocheSansLight-italic.fntdata"/><Relationship Id="rId35" Type="http://schemas.openxmlformats.org/officeDocument/2006/relationships/slide" Target="slides/slide30.xml"/><Relationship Id="rId79" Type="http://schemas.openxmlformats.org/officeDocument/2006/relationships/font" Target="fonts/RocheSerifLight-bold.fntdata"/><Relationship Id="rId34" Type="http://schemas.openxmlformats.org/officeDocument/2006/relationships/slide" Target="slides/slide29.xml"/><Relationship Id="rId78" Type="http://schemas.openxmlformats.org/officeDocument/2006/relationships/font" Target="fonts/RocheSerifLight-regular.fntdata"/><Relationship Id="rId71" Type="http://schemas.openxmlformats.org/officeDocument/2006/relationships/font" Target="fonts/SourceCodeProSemiBold-bold.fntdata"/><Relationship Id="rId70" Type="http://schemas.openxmlformats.org/officeDocument/2006/relationships/font" Target="fonts/SourceCodeProSemiBold-regular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cheSansMedium-regular.fntdata"/><Relationship Id="rId61" Type="http://schemas.openxmlformats.org/officeDocument/2006/relationships/font" Target="fonts/RocheSans-boldItalic.fntdata"/><Relationship Id="rId20" Type="http://schemas.openxmlformats.org/officeDocument/2006/relationships/slide" Target="slides/slide15.xml"/><Relationship Id="rId64" Type="http://schemas.openxmlformats.org/officeDocument/2006/relationships/font" Target="fonts/RocheSansMedium-italic.fntdata"/><Relationship Id="rId63" Type="http://schemas.openxmlformats.org/officeDocument/2006/relationships/font" Target="fonts/RocheSansMedium-bold.fntdata"/><Relationship Id="rId22" Type="http://schemas.openxmlformats.org/officeDocument/2006/relationships/slide" Target="slides/slide17.xml"/><Relationship Id="rId66" Type="http://schemas.openxmlformats.org/officeDocument/2006/relationships/font" Target="fonts/SourceCodePro-regular.fntdata"/><Relationship Id="rId21" Type="http://schemas.openxmlformats.org/officeDocument/2006/relationships/slide" Target="slides/slide16.xml"/><Relationship Id="rId65" Type="http://schemas.openxmlformats.org/officeDocument/2006/relationships/font" Target="fonts/RocheSansMedium-boldItalic.fntdata"/><Relationship Id="rId24" Type="http://schemas.openxmlformats.org/officeDocument/2006/relationships/slide" Target="slides/slide19.xml"/><Relationship Id="rId68" Type="http://schemas.openxmlformats.org/officeDocument/2006/relationships/font" Target="fonts/SourceCodePro-italic.fntdata"/><Relationship Id="rId23" Type="http://schemas.openxmlformats.org/officeDocument/2006/relationships/slide" Target="slides/slide18.xml"/><Relationship Id="rId67" Type="http://schemas.openxmlformats.org/officeDocument/2006/relationships/font" Target="fonts/SourceCodePro-bold.fntdata"/><Relationship Id="rId60" Type="http://schemas.openxmlformats.org/officeDocument/2006/relationships/font" Target="fonts/RocheSans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SourceCodePr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font" Target="fonts/SourceCodeProMedium-boldItalic.fntdata"/><Relationship Id="rId90" Type="http://schemas.openxmlformats.org/officeDocument/2006/relationships/font" Target="fonts/SourceCodeProMedium-italic.fntdata"/><Relationship Id="rId15" Type="http://schemas.openxmlformats.org/officeDocument/2006/relationships/slide" Target="slides/slide10.xml"/><Relationship Id="rId59" Type="http://schemas.openxmlformats.org/officeDocument/2006/relationships/font" Target="fonts/RocheSans-bold.fntdata"/><Relationship Id="rId14" Type="http://schemas.openxmlformats.org/officeDocument/2006/relationships/slide" Target="slides/slide9.xml"/><Relationship Id="rId58" Type="http://schemas.openxmlformats.org/officeDocument/2006/relationships/font" Target="fonts/Roche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b22a97f0c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8b22a97f0c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Roche Sans Light"/>
                <a:ea typeface="Roche Sans Light"/>
                <a:cs typeface="Roche Sans Light"/>
                <a:sym typeface="Roche Sans Light"/>
              </a:rPr>
              <a:t>Note: Content in this slide deck was built based on {falcon} v0.1.0.9042.  In the future the {falcon} package will be released on CRAN under a different name due to conflict with another package.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8b22a97f0c_0_4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28b22a97f0c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8b2a8ed82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8b2a8ed82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8b2a8ed82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8b2a8ed82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4e069a346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4e069a346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8b22a97f0c_0_5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28b22a97f0c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8b22a97f0c_0_1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8b22a97f0c_0_1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4f9fe619d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4f9fe619d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8d34b6d44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8d34b6d44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4f9fe619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4f9fe619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8b2a8ed820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8b2a8ed82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8b22a97f0c_0_2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28b22a97f0c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8b2a8ed820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8b2a8ed820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8b2a8ed820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8b2a8ed820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8b2a8ed820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8b2a8ed820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8b2a8ed820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8b2a8ed820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8b2a8ed820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8b2a8ed820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8b2a8ed820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8b2a8ed820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8b2a8ed820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8b2a8ed820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8b2a8ed820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8b2a8ed820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8b2a8ed820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8b2a8ed820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8b2a8ed820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8b2a8ed820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b22a97f0c_0_4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8b22a97f0c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8b2a8ed820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8b2a8ed820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8b2a8ed820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8b2a8ed820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8b2a8ed820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8b2a8ed820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8b2a8ed820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8b2a8ed820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8b2a8ed820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8b2a8ed820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8b22a97f0c_0_7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g28b22a97f0c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4f9fe619d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4f9fe619d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8b22a97f0c_0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8b22a97f0c_0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8b22a97f0c_0_1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8b22a97f0c_0_1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8b22a97f0c_0_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8b22a97f0c_0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b22a97f0c_0_10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b22a97f0c_0_1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8b22a97f0c_0_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8b22a97f0c_0_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8b22a97f0c_0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8b22a97f0c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8b22a97f0c_0_9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8b22a97f0c_0_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8b22a97f0c_0_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8b22a97f0c_0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8b22a97f0c_0_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8b22a97f0c_0_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8b22a97f0c_0_8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g28b22a97f0c_0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8b2a8ed820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8b2a8ed820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8b22a97f0c_0_10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8b22a97f0c_0_1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4e069a3466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6" name="Google Shape;526;g24e069a346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8b2a8ed820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8b2a8ed820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b2a8ed82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8b2a8ed82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8b2a8ed820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8b2a8ed820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9095e42dd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29095e42dd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8b22a97f0c_0_1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28b22a97f0c_0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e069a34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e069a34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8b22a97f0c_0_7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28b22a97f0c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8b2a8ed820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8b2a8ed82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b2a8ed82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8b2a8ed82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b - Alternative cover">
  <p:cSld name="TITLE_1">
    <p:bg>
      <p:bgPr>
        <a:solidFill>
          <a:srgbClr val="F5F5F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75" y="-3375"/>
            <a:ext cx="9144000" cy="5150400"/>
          </a:xfrm>
          <a:prstGeom prst="rect">
            <a:avLst/>
          </a:prstGeom>
          <a:solidFill>
            <a:srgbClr val="F5F5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571450" y="2393733"/>
            <a:ext cx="65499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706B69"/>
              </a:solidFill>
              <a:latin typeface="Roche Sans Condensed Light"/>
              <a:ea typeface="Roche Sans Condensed Light"/>
              <a:cs typeface="Roche Sans Condensed Light"/>
              <a:sym typeface="Roche Sans Condensed Light"/>
            </a:endParaRPr>
          </a:p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71450" y="2393733"/>
            <a:ext cx="65499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571450" y="586475"/>
            <a:ext cx="6976800" cy="16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15" name="Google Shape;15;p2"/>
          <p:cNvCxnSpPr/>
          <p:nvPr/>
        </p:nvCxnSpPr>
        <p:spPr>
          <a:xfrm flipH="1">
            <a:off x="5658175" y="1130025"/>
            <a:ext cx="3493800" cy="4044300"/>
          </a:xfrm>
          <a:prstGeom prst="straightConnector1">
            <a:avLst/>
          </a:prstGeom>
          <a:noFill/>
          <a:ln cap="flat" cmpd="sng" w="9525">
            <a:solidFill>
              <a:srgbClr val="3CB37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2"/>
          <p:cNvSpPr txBox="1"/>
          <p:nvPr>
            <p:ph idx="2" type="subTitle"/>
          </p:nvPr>
        </p:nvSpPr>
        <p:spPr>
          <a:xfrm>
            <a:off x="571450" y="2912299"/>
            <a:ext cx="44952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3" type="subTitle"/>
          </p:nvPr>
        </p:nvSpPr>
        <p:spPr>
          <a:xfrm>
            <a:off x="6016200" y="4840375"/>
            <a:ext cx="27849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 - Title only">
  <p:cSld name="TITLE_AND_BODY_3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idx="1" type="subTitle"/>
          </p:nvPr>
        </p:nvSpPr>
        <p:spPr>
          <a:xfrm>
            <a:off x="571450" y="889800"/>
            <a:ext cx="7430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0" spcFirstLastPara="1" rIns="91425" wrap="square" tIns="0">
            <a:noAutofit/>
          </a:bodyPr>
          <a:lstStyle>
            <a:lvl1pPr lv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706B69"/>
              </a:buClr>
              <a:buSzPts val="1700"/>
              <a:buFont typeface="Roche Sans Condensed Light"/>
              <a:buNone/>
              <a:defRPr sz="1700">
                <a:solidFill>
                  <a:srgbClr val="706B69"/>
                </a:solidFill>
                <a:latin typeface="Roche Sans Condensed Light"/>
                <a:ea typeface="Roche Sans Condensed Light"/>
                <a:cs typeface="Roche Sans Condensed Light"/>
                <a:sym typeface="Roche Sans Condensed Light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type="title"/>
          </p:nvPr>
        </p:nvSpPr>
        <p:spPr>
          <a:xfrm>
            <a:off x="572400" y="432000"/>
            <a:ext cx="74304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6 - Title and 3 columns">
  <p:cSld name="TITLE_AND_BODY_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" type="body"/>
          </p:nvPr>
        </p:nvSpPr>
        <p:spPr>
          <a:xfrm flipH="1">
            <a:off x="571400" y="1442675"/>
            <a:ext cx="2609100" cy="3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1pPr>
            <a:lvl2pPr indent="-3175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2" type="body"/>
          </p:nvPr>
        </p:nvSpPr>
        <p:spPr>
          <a:xfrm flipH="1">
            <a:off x="3381700" y="1442675"/>
            <a:ext cx="2609100" cy="3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1pPr>
            <a:lvl2pPr indent="-3175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3" type="body"/>
          </p:nvPr>
        </p:nvSpPr>
        <p:spPr>
          <a:xfrm flipH="1">
            <a:off x="6192000" y="1442675"/>
            <a:ext cx="2609100" cy="3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1pPr>
            <a:lvl2pPr indent="-3175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4" type="subTitle"/>
          </p:nvPr>
        </p:nvSpPr>
        <p:spPr>
          <a:xfrm>
            <a:off x="571450" y="889800"/>
            <a:ext cx="7431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0" spcFirstLastPara="1" rIns="91425" wrap="square" tIns="0">
            <a:noAutofit/>
          </a:bodyPr>
          <a:lstStyle>
            <a:lvl1pPr lv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706B69"/>
              </a:buClr>
              <a:buSzPts val="1700"/>
              <a:buFont typeface="Roche Sans Condensed Light"/>
              <a:buNone/>
              <a:defRPr sz="1700">
                <a:solidFill>
                  <a:srgbClr val="706B69"/>
                </a:solidFill>
                <a:latin typeface="Roche Sans Condensed Light"/>
                <a:ea typeface="Roche Sans Condensed Light"/>
                <a:cs typeface="Roche Sans Condensed Light"/>
                <a:sym typeface="Roche Sans Condensed Light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5" name="Google Shape;65;p12"/>
          <p:cNvSpPr txBox="1"/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131">
          <p15:clr>
            <a:srgbClr val="FA7B17"/>
          </p15:clr>
        </p15:guide>
        <p15:guide id="2" pos="3773">
          <p15:clr>
            <a:srgbClr val="FA7B17"/>
          </p15:clr>
        </p15:guide>
        <p15:guide id="3" pos="2004">
          <p15:clr>
            <a:srgbClr val="FA7B17"/>
          </p15:clr>
        </p15:guide>
        <p15:guide id="4" pos="3900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 - Quote (long)">
  <p:cSld name="TITLE_AND_BODY_2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675600" y="1002600"/>
            <a:ext cx="5793000" cy="26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che Serif Light"/>
              <a:buNone/>
              <a:defRPr i="1" sz="3000">
                <a:solidFill>
                  <a:srgbClr val="000000"/>
                </a:solidFill>
                <a:latin typeface="Roche Serif Light"/>
                <a:ea typeface="Roche Serif Light"/>
                <a:cs typeface="Roche Serif Light"/>
                <a:sym typeface="Roche Serif Light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che Serif Light"/>
              <a:buNone/>
              <a:defRPr sz="2400">
                <a:latin typeface="Roche Serif Light"/>
                <a:ea typeface="Roche Serif Light"/>
                <a:cs typeface="Roche Serif Light"/>
                <a:sym typeface="Roche Serif Light"/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che Serif Light"/>
              <a:buNone/>
              <a:defRPr sz="2400">
                <a:latin typeface="Roche Serif Light"/>
                <a:ea typeface="Roche Serif Light"/>
                <a:cs typeface="Roche Serif Light"/>
                <a:sym typeface="Roche Serif Light"/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che Serif Light"/>
              <a:buNone/>
              <a:defRPr sz="2400">
                <a:latin typeface="Roche Serif Light"/>
                <a:ea typeface="Roche Serif Light"/>
                <a:cs typeface="Roche Serif Light"/>
                <a:sym typeface="Roche Serif Light"/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che Serif Light"/>
              <a:buNone/>
              <a:defRPr sz="2400">
                <a:latin typeface="Roche Serif Light"/>
                <a:ea typeface="Roche Serif Light"/>
                <a:cs typeface="Roche Serif Light"/>
                <a:sym typeface="Roche Serif Light"/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che Serif Light"/>
              <a:buNone/>
              <a:defRPr sz="2400">
                <a:latin typeface="Roche Serif Light"/>
                <a:ea typeface="Roche Serif Light"/>
                <a:cs typeface="Roche Serif Light"/>
                <a:sym typeface="Roche Serif Light"/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che Serif Light"/>
              <a:buNone/>
              <a:defRPr sz="2400">
                <a:latin typeface="Roche Serif Light"/>
                <a:ea typeface="Roche Serif Light"/>
                <a:cs typeface="Roche Serif Light"/>
                <a:sym typeface="Roche Serif Light"/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che Serif Light"/>
              <a:buNone/>
              <a:defRPr sz="2400">
                <a:latin typeface="Roche Serif Light"/>
                <a:ea typeface="Roche Serif Light"/>
                <a:cs typeface="Roche Serif Light"/>
                <a:sym typeface="Roche Serif Light"/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che Serif Light"/>
              <a:buNone/>
              <a:defRPr sz="2400">
                <a:latin typeface="Roche Serif Light"/>
                <a:ea typeface="Roche Serif Light"/>
                <a:cs typeface="Roche Serif Light"/>
                <a:sym typeface="Roche Serif Light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subTitle"/>
          </p:nvPr>
        </p:nvSpPr>
        <p:spPr>
          <a:xfrm>
            <a:off x="1675600" y="3726225"/>
            <a:ext cx="57930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che Sans Light"/>
              <a:buNone/>
              <a:defRPr sz="14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che Sans Light"/>
              <a:buNone/>
              <a:defRPr sz="1100">
                <a:latin typeface="Roche Sans Light"/>
                <a:ea typeface="Roche Sans Light"/>
                <a:cs typeface="Roche Sans Light"/>
                <a:sym typeface="Roche Sans Light"/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che Sans Light"/>
              <a:buNone/>
              <a:defRPr sz="1100">
                <a:latin typeface="Roche Sans Light"/>
                <a:ea typeface="Roche Sans Light"/>
                <a:cs typeface="Roche Sans Light"/>
                <a:sym typeface="Roche Sans Light"/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che Sans Light"/>
              <a:buNone/>
              <a:defRPr sz="1100">
                <a:latin typeface="Roche Sans Light"/>
                <a:ea typeface="Roche Sans Light"/>
                <a:cs typeface="Roche Sans Light"/>
                <a:sym typeface="Roche Sans Light"/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che Sans Light"/>
              <a:buNone/>
              <a:defRPr sz="1100">
                <a:latin typeface="Roche Sans Light"/>
                <a:ea typeface="Roche Sans Light"/>
                <a:cs typeface="Roche Sans Light"/>
                <a:sym typeface="Roche Sans Light"/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che Sans Light"/>
              <a:buNone/>
              <a:defRPr sz="1100">
                <a:latin typeface="Roche Sans Light"/>
                <a:ea typeface="Roche Sans Light"/>
                <a:cs typeface="Roche Sans Light"/>
                <a:sym typeface="Roche Sans Light"/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che Sans Light"/>
              <a:buNone/>
              <a:defRPr sz="1100">
                <a:latin typeface="Roche Sans Light"/>
                <a:ea typeface="Roche Sans Light"/>
                <a:cs typeface="Roche Sans Light"/>
                <a:sym typeface="Roche Sans Light"/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che Sans Light"/>
              <a:buNone/>
              <a:defRPr sz="1100">
                <a:latin typeface="Roche Sans Light"/>
                <a:ea typeface="Roche Sans Light"/>
                <a:cs typeface="Roche Sans Light"/>
                <a:sym typeface="Roche Sans Light"/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che Sans Light"/>
              <a:buNone/>
              <a:defRPr sz="1100">
                <a:latin typeface="Roche Sans Light"/>
                <a:ea typeface="Roche Sans Light"/>
                <a:cs typeface="Roche Sans Light"/>
                <a:sym typeface="Roche Sans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054">
          <p15:clr>
            <a:srgbClr val="FA7B17"/>
          </p15:clr>
        </p15:guide>
        <p15:guide id="2" pos="4706">
          <p15:clr>
            <a:srgbClr val="FA7B17"/>
          </p15:clr>
        </p15:guide>
        <p15:guide id="3" orient="horz" pos="634">
          <p15:clr>
            <a:srgbClr val="FA7B17"/>
          </p15:clr>
        </p15:guide>
        <p15:guide id="4" orient="horz" pos="2310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8 - Quote (short)">
  <p:cSld name="TITLE_AND_BODY_2_1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3826350" y="1442675"/>
            <a:ext cx="4974600" cy="254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che Serif Light"/>
              <a:buNone/>
              <a:defRPr i="1" sz="2000">
                <a:solidFill>
                  <a:srgbClr val="000000"/>
                </a:solidFill>
                <a:latin typeface="Roche Serif Light"/>
                <a:ea typeface="Roche Serif Light"/>
                <a:cs typeface="Roche Serif Light"/>
                <a:sym typeface="Roche Serif Light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che Serif Light"/>
              <a:buNone/>
              <a:defRPr sz="2400">
                <a:solidFill>
                  <a:srgbClr val="000000"/>
                </a:solidFill>
                <a:latin typeface="Roche Serif Light"/>
                <a:ea typeface="Roche Serif Light"/>
                <a:cs typeface="Roche Serif Light"/>
                <a:sym typeface="Roche Serif Light"/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che Serif Light"/>
              <a:buNone/>
              <a:defRPr sz="2400">
                <a:solidFill>
                  <a:srgbClr val="000000"/>
                </a:solidFill>
                <a:latin typeface="Roche Serif Light"/>
                <a:ea typeface="Roche Serif Light"/>
                <a:cs typeface="Roche Serif Light"/>
                <a:sym typeface="Roche Serif Light"/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che Serif Light"/>
              <a:buNone/>
              <a:defRPr sz="2400">
                <a:solidFill>
                  <a:srgbClr val="000000"/>
                </a:solidFill>
                <a:latin typeface="Roche Serif Light"/>
                <a:ea typeface="Roche Serif Light"/>
                <a:cs typeface="Roche Serif Light"/>
                <a:sym typeface="Roche Serif Light"/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che Serif Light"/>
              <a:buNone/>
              <a:defRPr sz="2400">
                <a:solidFill>
                  <a:srgbClr val="000000"/>
                </a:solidFill>
                <a:latin typeface="Roche Serif Light"/>
                <a:ea typeface="Roche Serif Light"/>
                <a:cs typeface="Roche Serif Light"/>
                <a:sym typeface="Roche Serif Light"/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che Serif Light"/>
              <a:buNone/>
              <a:defRPr sz="2400">
                <a:solidFill>
                  <a:srgbClr val="000000"/>
                </a:solidFill>
                <a:latin typeface="Roche Serif Light"/>
                <a:ea typeface="Roche Serif Light"/>
                <a:cs typeface="Roche Serif Light"/>
                <a:sym typeface="Roche Serif Light"/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che Serif Light"/>
              <a:buNone/>
              <a:defRPr sz="2400">
                <a:solidFill>
                  <a:srgbClr val="000000"/>
                </a:solidFill>
                <a:latin typeface="Roche Serif Light"/>
                <a:ea typeface="Roche Serif Light"/>
                <a:cs typeface="Roche Serif Light"/>
                <a:sym typeface="Roche Serif Light"/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che Serif Light"/>
              <a:buNone/>
              <a:defRPr sz="2400">
                <a:solidFill>
                  <a:srgbClr val="000000"/>
                </a:solidFill>
                <a:latin typeface="Roche Serif Light"/>
                <a:ea typeface="Roche Serif Light"/>
                <a:cs typeface="Roche Serif Light"/>
                <a:sym typeface="Roche Serif Light"/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che Serif Light"/>
              <a:buNone/>
              <a:defRPr sz="2400">
                <a:solidFill>
                  <a:srgbClr val="000000"/>
                </a:solidFill>
                <a:latin typeface="Roche Serif Light"/>
                <a:ea typeface="Roche Serif Light"/>
                <a:cs typeface="Roche Serif Light"/>
                <a:sym typeface="Roche Serif Light"/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2" type="subTitle"/>
          </p:nvPr>
        </p:nvSpPr>
        <p:spPr>
          <a:xfrm>
            <a:off x="3826350" y="3989525"/>
            <a:ext cx="49746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che Sans Light"/>
              <a:buNone/>
              <a:defRPr sz="14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2" name="Google Shape;72;p14"/>
          <p:cNvSpPr/>
          <p:nvPr>
            <p:ph idx="3" type="pic"/>
          </p:nvPr>
        </p:nvSpPr>
        <p:spPr>
          <a:xfrm>
            <a:off x="0" y="1442675"/>
            <a:ext cx="3345600" cy="2844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4_2">
  <p:cSld name="TITLE_AND_BODY_4_2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1pPr>
            <a:lvl2pPr indent="-317500" lvl="1" marL="914400" rtl="0"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 - Table of contents">
  <p:cSld name="SECTION_HEADER_2">
    <p:bg>
      <p:bgPr>
        <a:solidFill>
          <a:srgbClr val="F5F5F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75" y="-3375"/>
            <a:ext cx="9144000" cy="5150400"/>
          </a:xfrm>
          <a:prstGeom prst="rect">
            <a:avLst/>
          </a:prstGeom>
          <a:solidFill>
            <a:srgbClr val="F5F5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571450" y="2150850"/>
            <a:ext cx="4304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9pPr>
          </a:lstStyle>
          <a:p/>
        </p:txBody>
      </p:sp>
      <p:cxnSp>
        <p:nvCxnSpPr>
          <p:cNvPr id="21" name="Google Shape;21;p3"/>
          <p:cNvCxnSpPr/>
          <p:nvPr/>
        </p:nvCxnSpPr>
        <p:spPr>
          <a:xfrm flipH="1">
            <a:off x="2805632" y="2571748"/>
            <a:ext cx="2222400" cy="2573400"/>
          </a:xfrm>
          <a:prstGeom prst="straightConnector1">
            <a:avLst/>
          </a:prstGeom>
          <a:noFill/>
          <a:ln cap="flat" cmpd="sng" w="9525">
            <a:solidFill>
              <a:srgbClr val="3CB37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Google Shape;22;p3"/>
          <p:cNvCxnSpPr/>
          <p:nvPr/>
        </p:nvCxnSpPr>
        <p:spPr>
          <a:xfrm>
            <a:off x="2792028" y="-4750"/>
            <a:ext cx="2236200" cy="2576400"/>
          </a:xfrm>
          <a:prstGeom prst="straightConnector1">
            <a:avLst/>
          </a:prstGeom>
          <a:noFill/>
          <a:ln cap="flat" cmpd="sng" w="9525">
            <a:solidFill>
              <a:srgbClr val="3CB37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3"/>
          <p:cNvCxnSpPr/>
          <p:nvPr/>
        </p:nvCxnSpPr>
        <p:spPr>
          <a:xfrm>
            <a:off x="5039800" y="-3000"/>
            <a:ext cx="0" cy="5160300"/>
          </a:xfrm>
          <a:prstGeom prst="straightConnector1">
            <a:avLst/>
          </a:prstGeom>
          <a:noFill/>
          <a:ln cap="flat" cmpd="sng" w="9525">
            <a:solidFill>
              <a:srgbClr val="3CB37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5641200" y="586475"/>
            <a:ext cx="3159900" cy="393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sz="1400"/>
            </a:lvl1pPr>
            <a:lvl2pPr indent="-3175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2E8B57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 - Chapter divider" type="secHead">
  <p:cSld name="SECTION_HEADER">
    <p:bg>
      <p:bgPr>
        <a:solidFill>
          <a:srgbClr val="F5F5F2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-3375"/>
            <a:ext cx="9144000" cy="5150400"/>
          </a:xfrm>
          <a:prstGeom prst="rect">
            <a:avLst/>
          </a:prstGeom>
          <a:solidFill>
            <a:srgbClr val="F5F5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571450" y="2150850"/>
            <a:ext cx="8260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9pPr>
          </a:lstStyle>
          <a:p/>
        </p:txBody>
      </p:sp>
      <p:sp>
        <p:nvSpPr>
          <p:cNvPr id="28" name="Google Shape;28;p4"/>
          <p:cNvSpPr/>
          <p:nvPr/>
        </p:nvSpPr>
        <p:spPr>
          <a:xfrm rot="5400000">
            <a:off x="9126141" y="2565750"/>
            <a:ext cx="24900" cy="120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Google Shape;29;p4"/>
          <p:cNvCxnSpPr/>
          <p:nvPr/>
        </p:nvCxnSpPr>
        <p:spPr>
          <a:xfrm flipH="1">
            <a:off x="6914479" y="2571748"/>
            <a:ext cx="2222400" cy="2573400"/>
          </a:xfrm>
          <a:prstGeom prst="straightConnector1">
            <a:avLst/>
          </a:prstGeom>
          <a:noFill/>
          <a:ln cap="flat" cmpd="sng" w="9525">
            <a:solidFill>
              <a:srgbClr val="3CB37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4"/>
          <p:cNvCxnSpPr/>
          <p:nvPr/>
        </p:nvCxnSpPr>
        <p:spPr>
          <a:xfrm>
            <a:off x="6900875" y="-4750"/>
            <a:ext cx="2236200" cy="2576400"/>
          </a:xfrm>
          <a:prstGeom prst="straightConnector1">
            <a:avLst/>
          </a:prstGeom>
          <a:noFill/>
          <a:ln cap="flat" cmpd="sng" w="9525">
            <a:solidFill>
              <a:srgbClr val="3CB37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a - Title and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571450" y="889800"/>
            <a:ext cx="7431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0" spcFirstLastPara="1" rIns="91425" wrap="square" tIns="0">
            <a:noAutofit/>
          </a:bodyPr>
          <a:lstStyle>
            <a:lvl1pPr lv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706B69"/>
              </a:buClr>
              <a:buSzPts val="1700"/>
              <a:buFont typeface="Roche Sans Condensed Light"/>
              <a:buNone/>
              <a:defRPr sz="1700">
                <a:solidFill>
                  <a:srgbClr val="706B69"/>
                </a:solidFill>
                <a:latin typeface="Roche Sans Condensed Light"/>
                <a:ea typeface="Roche Sans Condensed Light"/>
                <a:cs typeface="Roche Sans Condensed Light"/>
                <a:sym typeface="Roche Sans Condensed Light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71450" y="1442675"/>
            <a:ext cx="8229600" cy="3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1400"/>
            </a:lvl1pPr>
            <a:lvl2pPr indent="-304800" lvl="1" marL="914400" rtl="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SzPts val="1200"/>
              <a:buChar char="■"/>
              <a:defRPr/>
            </a:lvl2pPr>
            <a:lvl3pPr indent="-3048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200"/>
              <a:buChar char="■"/>
              <a:defRPr/>
            </a:lvl4pPr>
            <a:lvl5pPr indent="-3048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200"/>
              <a:buChar char="■"/>
              <a:defRPr/>
            </a:lvl5pPr>
            <a:lvl6pPr indent="-3048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200"/>
              <a:buChar char="■"/>
              <a:defRPr/>
            </a:lvl6pPr>
            <a:lvl7pPr indent="-3048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200"/>
              <a:buChar char="■"/>
              <a:defRPr/>
            </a:lvl7pPr>
            <a:lvl8pPr indent="-3048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200"/>
              <a:buChar char="■"/>
              <a:defRPr/>
            </a:lvl8pPr>
            <a:lvl9pPr indent="-3048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 - Title and 2 columns">
  <p:cSld name="TITLE_AND_BODY_2_2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idx="1" type="body"/>
          </p:nvPr>
        </p:nvSpPr>
        <p:spPr>
          <a:xfrm flipH="1">
            <a:off x="571450" y="1442675"/>
            <a:ext cx="3926700" cy="3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1pPr>
            <a:lvl2pPr indent="-3175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 flipH="1">
            <a:off x="4869300" y="1442675"/>
            <a:ext cx="3926700" cy="3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1pPr>
            <a:lvl2pPr indent="-3175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3" type="subTitle"/>
          </p:nvPr>
        </p:nvSpPr>
        <p:spPr>
          <a:xfrm>
            <a:off x="571450" y="889800"/>
            <a:ext cx="7431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0" spcFirstLastPara="1" rIns="91425" wrap="square" tIns="0">
            <a:noAutofit/>
          </a:bodyPr>
          <a:lstStyle>
            <a:lvl1pPr lv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706B69"/>
              </a:buClr>
              <a:buSzPts val="1700"/>
              <a:buFont typeface="Roche Sans Condensed Light"/>
              <a:buNone/>
              <a:defRPr sz="1700">
                <a:solidFill>
                  <a:srgbClr val="706B69"/>
                </a:solidFill>
                <a:latin typeface="Roche Sans Condensed Light"/>
                <a:ea typeface="Roche Sans Condensed Light"/>
                <a:cs typeface="Roche Sans Condensed Light"/>
                <a:sym typeface="Roche Sans Condensed Light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070">
          <p15:clr>
            <a:srgbClr val="FA7B17"/>
          </p15:clr>
        </p15:guide>
        <p15:guide id="2" pos="2834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" name="Google Shape;42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 - Blank" type="title">
  <p:cSld name="TITLE">
    <p:bg>
      <p:bgPr>
        <a:solidFill>
          <a:srgbClr val="000000">
            <a:alpha val="0"/>
          </a:srgbClr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5544">
          <p15:clr>
            <a:srgbClr val="FA7B17"/>
          </p15:clr>
        </p15:guide>
        <p15:guide id="2" orient="horz" pos="3075">
          <p15:clr>
            <a:srgbClr val="FA7B17"/>
          </p15:clr>
        </p15:guide>
        <p15:guide id="3" pos="360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a - Cover">
  <p:cSld name="TITLE_2_1">
    <p:bg>
      <p:bgPr>
        <a:solidFill>
          <a:srgbClr val="F5F5F2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-75" y="-3375"/>
            <a:ext cx="9144000" cy="5150400"/>
          </a:xfrm>
          <a:prstGeom prst="rect">
            <a:avLst/>
          </a:prstGeom>
          <a:solidFill>
            <a:srgbClr val="F5F5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 txBox="1"/>
          <p:nvPr>
            <p:ph type="ctrTitle"/>
          </p:nvPr>
        </p:nvSpPr>
        <p:spPr>
          <a:xfrm>
            <a:off x="4572000" y="1394801"/>
            <a:ext cx="4229100" cy="1581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4572100" y="3040033"/>
            <a:ext cx="42291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49" name="Google Shape;49;p9"/>
          <p:cNvSpPr/>
          <p:nvPr>
            <p:ph idx="2" type="pic"/>
          </p:nvPr>
        </p:nvSpPr>
        <p:spPr>
          <a:xfrm>
            <a:off x="0" y="-3450"/>
            <a:ext cx="4127100" cy="51504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9"/>
          <p:cNvSpPr txBox="1"/>
          <p:nvPr>
            <p:ph idx="3" type="subTitle"/>
          </p:nvPr>
        </p:nvSpPr>
        <p:spPr>
          <a:xfrm>
            <a:off x="4572100" y="3542642"/>
            <a:ext cx="42291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4" type="subTitle"/>
          </p:nvPr>
        </p:nvSpPr>
        <p:spPr>
          <a:xfrm>
            <a:off x="4572100" y="4846784"/>
            <a:ext cx="42291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che Sans Light"/>
              <a:buNone/>
              <a:defRPr sz="1100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b - Title and 1 column with picture">
  <p:cSld name="TITLE_AND_BODY_4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/>
          <p:nvPr>
            <p:ph idx="2" type="pic"/>
          </p:nvPr>
        </p:nvSpPr>
        <p:spPr>
          <a:xfrm>
            <a:off x="5609275" y="1436225"/>
            <a:ext cx="3534600" cy="33990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571450" y="1442675"/>
            <a:ext cx="4694700" cy="3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1400"/>
            </a:lvl1pPr>
            <a:lvl2pPr indent="-304800" lvl="1" marL="914400" rtl="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SzPts val="1200"/>
              <a:buChar char="■"/>
              <a:defRPr/>
            </a:lvl2pPr>
            <a:lvl3pPr indent="-3048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200"/>
              <a:buChar char="■"/>
              <a:defRPr/>
            </a:lvl4pPr>
            <a:lvl5pPr indent="-3048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200"/>
              <a:buChar char="■"/>
              <a:defRPr/>
            </a:lvl5pPr>
            <a:lvl6pPr indent="-3048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200"/>
              <a:buChar char="■"/>
              <a:defRPr/>
            </a:lvl6pPr>
            <a:lvl7pPr indent="-3048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200"/>
              <a:buChar char="■"/>
              <a:defRPr/>
            </a:lvl7pPr>
            <a:lvl8pPr indent="-3048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200"/>
              <a:buChar char="■"/>
              <a:defRPr/>
            </a:lvl8pPr>
            <a:lvl9pPr indent="-3048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3" type="subTitle"/>
          </p:nvPr>
        </p:nvSpPr>
        <p:spPr>
          <a:xfrm>
            <a:off x="571450" y="889800"/>
            <a:ext cx="7431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0" spcFirstLastPara="1" rIns="91425" wrap="square" tIns="0">
            <a:noAutofit/>
          </a:bodyPr>
          <a:lstStyle>
            <a:lvl1pPr lv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706B69"/>
              </a:buClr>
              <a:buSzPts val="1700"/>
              <a:buFont typeface="Roche Sans Condensed Light"/>
              <a:buNone/>
              <a:defRPr sz="1700">
                <a:solidFill>
                  <a:srgbClr val="706B69"/>
                </a:solidFill>
                <a:latin typeface="Roche Sans Condensed Light"/>
                <a:ea typeface="Roche Sans Condensed Light"/>
                <a:cs typeface="Roche Sans Condensed Light"/>
                <a:sym typeface="Roche Sans Condensed Light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che Sans Medium"/>
              <a:buNone/>
              <a:defRPr sz="2200">
                <a:latin typeface="Roche Sans Medium"/>
                <a:ea typeface="Roche Sans Medium"/>
                <a:cs typeface="Roche Sans Medium"/>
                <a:sym typeface="Roche Sans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71450" y="432675"/>
            <a:ext cx="771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che Sans Medium"/>
              <a:buNone/>
              <a:defRPr b="0" i="0" sz="2200" u="none" cap="none" strike="noStrike">
                <a:solidFill>
                  <a:srgbClr val="000000"/>
                </a:solidFill>
                <a:latin typeface="Roche Sans Medium"/>
                <a:ea typeface="Roche Sans Medium"/>
                <a:cs typeface="Roche Sans Medium"/>
                <a:sym typeface="Roche Sa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71450" y="1442675"/>
            <a:ext cx="82296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rmAutofit/>
          </a:bodyPr>
          <a:lstStyle>
            <a:lvl1pPr indent="-31115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300"/>
              <a:buFont typeface="Roche Sans Light"/>
              <a:buChar char="■"/>
              <a:defRPr b="0" i="0" sz="1600" u="none" cap="none" strike="noStrike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E8B57"/>
              </a:buClr>
              <a:buSzPts val="1400"/>
              <a:buFont typeface="Roche Sans Light"/>
              <a:buChar char="○"/>
              <a:defRPr b="0" i="0" sz="1400" u="none" cap="none" strike="noStrike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400"/>
              <a:buFont typeface="Roche Sans Light"/>
              <a:buChar char="■"/>
              <a:defRPr b="0" i="0" sz="1400" u="none" cap="none" strike="noStrike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che Sans Light"/>
              <a:buChar char="●"/>
              <a:defRPr b="0" i="0" sz="1400" u="none" cap="none" strike="noStrike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che Sans Light"/>
              <a:buChar char="○"/>
              <a:defRPr b="0" i="0" sz="1400" u="none" cap="none" strike="noStrike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che Sans Light"/>
              <a:buChar char="■"/>
              <a:defRPr b="0" i="0" sz="1400" u="none" cap="none" strike="noStrike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che Sans Light"/>
              <a:buChar char="●"/>
              <a:defRPr b="0" i="0" sz="1400" u="none" cap="none" strike="noStrike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che Sans Light"/>
              <a:buChar char="○"/>
              <a:defRPr b="0" i="0" sz="1400" u="none" cap="none" strike="noStrike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che Sans Light"/>
              <a:buChar char="■"/>
              <a:defRPr b="0" i="0" sz="1400" u="none" cap="none" strike="noStrike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defRPr>
            </a:lvl9pPr>
          </a:lstStyle>
          <a:p/>
        </p:txBody>
      </p:sp>
      <p:sp>
        <p:nvSpPr>
          <p:cNvPr descr=")]}'&#10;{&quot;branding&quot;:&quot;ROCHE_NEW&quot;,&quot;startSlideId&quot;:null,&quot;endSlideId&quot;:null,&quot;masterId&quot;:&quot;SLIDES_API916025361_8&quot;,&quot;theme&quot;:&quot;BLUE&quot;,&quot;defaultSlides&quot;:[&quot;SLIDES_API916025361_84&quot;,&quot;SLIDES_API916025361_164&quot;,&quot;SLIDES_API916025361_243&quot;,&quot;SLIDES_API916025361_320&quot;,&quot;SLIDES_API916025361_396&quot;,&quot;SLIDES_API916025361_474&quot;,&quot;SLIDES_API916025361_552&quot;,&quot;SLIDES_API916025361_629&quot;,&quot;SLIDES_API916025361_707&quot;,&quot;SLIDES_API916025361_782&quot;,&quot;SLIDES_API916025361_864&quot;,&quot;SLIDES_API916025361_944&quot;,&quot;SLIDES_API916025361_1023&quot;,&quot;SLIDES_API916025361_1104&quot;,&quot;SLIDES_API916025361_1184&quot;,&quot;SLIDES_API916025361_1263&quot;,&quot;SLIDES_API916025361_1346&quot;]}" id="8" name="Google Shape;8;p1"/>
          <p:cNvSpPr/>
          <p:nvPr/>
        </p:nvSpPr>
        <p:spPr>
          <a:xfrm>
            <a:off x="3632725" y="41200"/>
            <a:ext cx="192300" cy="1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8252350" y="4763490"/>
            <a:ext cx="5487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rPr>
              <a:t>‹#›</a:t>
            </a:fld>
            <a:endParaRPr b="0" i="0" sz="900" u="none" cap="none" strike="noStrike">
              <a:solidFill>
                <a:srgbClr val="000000"/>
              </a:solidFill>
              <a:latin typeface="Roche Sans Light"/>
              <a:ea typeface="Roche Sans Light"/>
              <a:cs typeface="Roche Sans Light"/>
              <a:sym typeface="Roche Sans Ligh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544">
          <p15:clr>
            <a:srgbClr val="EA4335"/>
          </p15:clr>
        </p15:guide>
        <p15:guide id="2" pos="360">
          <p15:clr>
            <a:srgbClr val="EA4335"/>
          </p15:clr>
        </p15:guide>
        <p15:guide id="3" orient="horz" pos="369">
          <p15:clr>
            <a:srgbClr val="EA4335"/>
          </p15:clr>
        </p15:guide>
        <p15:guide id="4" orient="horz" pos="909">
          <p15:clr>
            <a:srgbClr val="EA4335"/>
          </p15:clr>
        </p15:guide>
        <p15:guide id="5" pos="5221">
          <p15:clr>
            <a:srgbClr val="EA4335"/>
          </p15:clr>
        </p15:guide>
        <p15:guide id="6" orient="horz" pos="3076">
          <p15:clr>
            <a:srgbClr val="EA4335"/>
          </p15:clr>
        </p15:guide>
        <p15:guide id="7" orient="horz" pos="1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hyperlink" Target="https://pharmaverse.github.io/falcon/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9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Relationship Id="rId6" Type="http://schemas.openxmlformats.org/officeDocument/2006/relationships/image" Target="../media/image4.png"/><Relationship Id="rId7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1" Type="http://schemas.openxmlformats.org/officeDocument/2006/relationships/hyperlink" Target="https://pharmaverse.github.io/falcon/quarto/about.html#joining-as-a-collaborator" TargetMode="External"/><Relationship Id="rId10" Type="http://schemas.openxmlformats.org/officeDocument/2006/relationships/hyperlink" Target="https://pharmaverse.org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9.png"/><Relationship Id="rId4" Type="http://schemas.openxmlformats.org/officeDocument/2006/relationships/hyperlink" Target="https://bit.ly/48KVL2R" TargetMode="External"/><Relationship Id="rId9" Type="http://schemas.openxmlformats.org/officeDocument/2006/relationships/image" Target="../media/image18.png"/><Relationship Id="rId5" Type="http://schemas.openxmlformats.org/officeDocument/2006/relationships/image" Target="../media/image1.png"/><Relationship Id="rId6" Type="http://schemas.openxmlformats.org/officeDocument/2006/relationships/hyperlink" Target="https://pharmaverse.github.io/falcon/" TargetMode="External"/><Relationship Id="rId7" Type="http://schemas.openxmlformats.org/officeDocument/2006/relationships/image" Target="../media/image21.png"/><Relationship Id="rId8" Type="http://schemas.openxmlformats.org/officeDocument/2006/relationships/hyperlink" Target="https://bit.ly/45txBaq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571450" y="2988500"/>
            <a:ext cx="31200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che Sans"/>
                <a:ea typeface="Roche Sans"/>
                <a:cs typeface="Roche Sans"/>
                <a:sym typeface="Roche Sans"/>
              </a:rPr>
              <a:t>Emily de la Rua, Roche</a:t>
            </a:r>
            <a:endParaRPr sz="1500">
              <a:latin typeface="Roche Sans"/>
              <a:ea typeface="Roche Sans"/>
              <a:cs typeface="Roche Sans"/>
              <a:sym typeface="Roch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che Sans"/>
                <a:ea typeface="Roche Sans"/>
                <a:cs typeface="Roche Sans"/>
                <a:sym typeface="Roche Sans"/>
              </a:rPr>
              <a:t>Jessica Knizia, Boehringer Ingelheim</a:t>
            </a:r>
            <a:endParaRPr sz="1500">
              <a:latin typeface="Roche Sans"/>
              <a:ea typeface="Roche Sans"/>
              <a:cs typeface="Roche Sans"/>
              <a:sym typeface="Roche Sans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7861975" y="4840375"/>
            <a:ext cx="939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che Sans Light"/>
                <a:ea typeface="Roche Sans Light"/>
                <a:cs typeface="Roche Sans Light"/>
                <a:sym typeface="Roche Sans Light"/>
              </a:rPr>
              <a:t>R/Pharma 2023</a:t>
            </a:r>
            <a:endParaRPr sz="1100">
              <a:latin typeface="Roche Sans Light"/>
              <a:ea typeface="Roche Sans Light"/>
              <a:cs typeface="Roche Sans Light"/>
              <a:sym typeface="Roche Sans Light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571450" y="1507850"/>
            <a:ext cx="5506500" cy="10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che Sans Medium"/>
                <a:ea typeface="Roche Sans Medium"/>
                <a:cs typeface="Roche Sans Medium"/>
                <a:sym typeface="Roche Sans Medium"/>
              </a:rPr>
              <a:t>{</a:t>
            </a:r>
            <a:r>
              <a:rPr lang="en" sz="3200">
                <a:solidFill>
                  <a:srgbClr val="000000"/>
                </a:solidFill>
                <a:latin typeface="Roche Sans Medium"/>
                <a:ea typeface="Roche Sans Medium"/>
                <a:cs typeface="Roche Sans Medium"/>
                <a:sym typeface="Roche Sans Medium"/>
              </a:rPr>
              <a:t>falcon}: </a:t>
            </a:r>
            <a:r>
              <a:rPr lang="en" sz="3200">
                <a:latin typeface="Roche Sans Medium"/>
                <a:ea typeface="Roche Sans Medium"/>
                <a:cs typeface="Roche Sans Medium"/>
                <a:sym typeface="Roche Sans Medium"/>
              </a:rPr>
              <a:t>Harmonizing Clinical Reporting Standards for TLGs</a:t>
            </a:r>
            <a:endParaRPr sz="3200">
              <a:solidFill>
                <a:srgbClr val="000000"/>
              </a:solidFill>
              <a:latin typeface="Roche Sans Medium"/>
              <a:ea typeface="Roche Sans Medium"/>
              <a:cs typeface="Roche Sans Medium"/>
              <a:sym typeface="Roche Sans Medium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5950" y="148775"/>
            <a:ext cx="658775" cy="65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7825" y="1385688"/>
            <a:ext cx="1247175" cy="1247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7"/>
          <p:cNvCxnSpPr/>
          <p:nvPr/>
        </p:nvCxnSpPr>
        <p:spPr>
          <a:xfrm flipH="1" rot="10800000">
            <a:off x="5643900" y="1138650"/>
            <a:ext cx="3500100" cy="4046700"/>
          </a:xfrm>
          <a:prstGeom prst="straightConnector1">
            <a:avLst/>
          </a:prstGeom>
          <a:noFill/>
          <a:ln cap="flat" cmpd="sng" w="9525">
            <a:solidFill>
              <a:srgbClr val="2E8B5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Chapter Title" id="182" name="Google Shape;182;p26"/>
          <p:cNvSpPr txBox="1"/>
          <p:nvPr>
            <p:ph type="title"/>
          </p:nvPr>
        </p:nvSpPr>
        <p:spPr>
          <a:xfrm>
            <a:off x="571450" y="2150850"/>
            <a:ext cx="8260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Getting Started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{falcon} is Built Using an Open-Source Toolkit </a:t>
            </a:r>
            <a:endParaRPr/>
          </a:p>
        </p:txBody>
      </p:sp>
      <p:sp>
        <p:nvSpPr>
          <p:cNvPr id="188" name="Google Shape;188;p27"/>
          <p:cNvSpPr txBox="1"/>
          <p:nvPr>
            <p:ph idx="1" type="subTitle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anchorCtr="0" anchor="t" bIns="1800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table-generating functions are built using functions from {rtables} &amp; {tern}</a:t>
            </a:r>
            <a:endParaRPr/>
          </a:p>
        </p:txBody>
      </p:sp>
      <p:grpSp>
        <p:nvGrpSpPr>
          <p:cNvPr id="189" name="Google Shape;189;p27"/>
          <p:cNvGrpSpPr/>
          <p:nvPr/>
        </p:nvGrpSpPr>
        <p:grpSpPr>
          <a:xfrm>
            <a:off x="1511725" y="2049175"/>
            <a:ext cx="6120550" cy="2476125"/>
            <a:chOff x="1613225" y="1965925"/>
            <a:chExt cx="6120550" cy="2476125"/>
          </a:xfrm>
        </p:grpSpPr>
        <p:sp>
          <p:nvSpPr>
            <p:cNvPr id="190" name="Google Shape;190;p27"/>
            <p:cNvSpPr txBox="1"/>
            <p:nvPr/>
          </p:nvSpPr>
          <p:spPr>
            <a:xfrm>
              <a:off x="1613225" y="2767300"/>
              <a:ext cx="1135800" cy="400200"/>
            </a:xfrm>
            <a:prstGeom prst="rect">
              <a:avLst/>
            </a:prstGeom>
            <a:noFill/>
            <a:ln cap="flat" cmpd="sng" w="19050">
              <a:solidFill>
                <a:srgbClr val="2E8B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che Sans"/>
                  <a:ea typeface="Roche Sans"/>
                  <a:cs typeface="Roche Sans"/>
                  <a:sym typeface="Roche Sans"/>
                </a:rPr>
                <a:t>{formatters}</a:t>
              </a:r>
              <a:endParaRPr>
                <a:latin typeface="Roche Sans"/>
                <a:ea typeface="Roche Sans"/>
                <a:cs typeface="Roche Sans"/>
                <a:sym typeface="Roche Sans"/>
              </a:endParaRPr>
            </a:p>
          </p:txBody>
        </p:sp>
        <p:sp>
          <p:nvSpPr>
            <p:cNvPr id="191" name="Google Shape;191;p27"/>
            <p:cNvSpPr txBox="1"/>
            <p:nvPr/>
          </p:nvSpPr>
          <p:spPr>
            <a:xfrm>
              <a:off x="3245875" y="3523525"/>
              <a:ext cx="931200" cy="400200"/>
            </a:xfrm>
            <a:prstGeom prst="rect">
              <a:avLst/>
            </a:prstGeom>
            <a:noFill/>
            <a:ln cap="flat" cmpd="sng" w="19050">
              <a:solidFill>
                <a:srgbClr val="2E8B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che Sans"/>
                  <a:ea typeface="Roche Sans"/>
                  <a:cs typeface="Roche Sans"/>
                  <a:sym typeface="Roche Sans"/>
                </a:rPr>
                <a:t>{rtables}</a:t>
              </a:r>
              <a:endParaRPr>
                <a:latin typeface="Roche Sans"/>
                <a:ea typeface="Roche Sans"/>
                <a:cs typeface="Roche Sans"/>
                <a:sym typeface="Roche Sans"/>
              </a:endParaRPr>
            </a:p>
          </p:txBody>
        </p:sp>
        <p:sp>
          <p:nvSpPr>
            <p:cNvPr id="192" name="Google Shape;192;p27"/>
            <p:cNvSpPr txBox="1"/>
            <p:nvPr/>
          </p:nvSpPr>
          <p:spPr>
            <a:xfrm>
              <a:off x="3214075" y="1965925"/>
              <a:ext cx="994800" cy="400200"/>
            </a:xfrm>
            <a:prstGeom prst="rect">
              <a:avLst/>
            </a:prstGeom>
            <a:noFill/>
            <a:ln cap="flat" cmpd="sng" w="19050">
              <a:solidFill>
                <a:srgbClr val="2E8B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che Sans"/>
                  <a:ea typeface="Roche Sans"/>
                  <a:cs typeface="Roche Sans"/>
                  <a:sym typeface="Roche Sans"/>
                </a:rPr>
                <a:t>{rlistings}</a:t>
              </a:r>
              <a:endParaRPr>
                <a:latin typeface="Roche Sans"/>
                <a:ea typeface="Roche Sans"/>
                <a:cs typeface="Roche Sans"/>
                <a:sym typeface="Roche Sans"/>
              </a:endParaRPr>
            </a:p>
          </p:txBody>
        </p:sp>
        <p:sp>
          <p:nvSpPr>
            <p:cNvPr id="193" name="Google Shape;193;p27"/>
            <p:cNvSpPr txBox="1"/>
            <p:nvPr/>
          </p:nvSpPr>
          <p:spPr>
            <a:xfrm>
              <a:off x="5325500" y="4041850"/>
              <a:ext cx="649800" cy="400200"/>
            </a:xfrm>
            <a:prstGeom prst="rect">
              <a:avLst/>
            </a:prstGeom>
            <a:noFill/>
            <a:ln cap="flat" cmpd="sng" w="19050">
              <a:solidFill>
                <a:srgbClr val="2E8B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che Sans"/>
                  <a:ea typeface="Roche Sans"/>
                  <a:cs typeface="Roche Sans"/>
                  <a:sym typeface="Roche Sans"/>
                </a:rPr>
                <a:t>{tern}</a:t>
              </a:r>
              <a:endParaRPr>
                <a:latin typeface="Roche Sans"/>
                <a:ea typeface="Roche Sans"/>
                <a:cs typeface="Roche Sans"/>
                <a:sym typeface="Roche Sans"/>
              </a:endParaRPr>
            </a:p>
          </p:txBody>
        </p:sp>
        <p:sp>
          <p:nvSpPr>
            <p:cNvPr id="194" name="Google Shape;194;p27"/>
            <p:cNvSpPr txBox="1"/>
            <p:nvPr/>
          </p:nvSpPr>
          <p:spPr>
            <a:xfrm>
              <a:off x="6933975" y="2767300"/>
              <a:ext cx="799800" cy="400200"/>
            </a:xfrm>
            <a:prstGeom prst="rect">
              <a:avLst/>
            </a:prstGeom>
            <a:noFill/>
            <a:ln cap="flat" cmpd="sng" w="19050">
              <a:solidFill>
                <a:srgbClr val="2E8B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che Sans"/>
                  <a:ea typeface="Roche Sans"/>
                  <a:cs typeface="Roche Sans"/>
                  <a:sym typeface="Roche Sans"/>
                </a:rPr>
                <a:t>{falcon}</a:t>
              </a:r>
              <a:endParaRPr>
                <a:latin typeface="Roche Sans"/>
                <a:ea typeface="Roche Sans"/>
                <a:cs typeface="Roche Sans"/>
                <a:sym typeface="Roche Sans"/>
              </a:endParaRPr>
            </a:p>
          </p:txBody>
        </p:sp>
        <p:cxnSp>
          <p:nvCxnSpPr>
            <p:cNvPr id="195" name="Google Shape;195;p27"/>
            <p:cNvCxnSpPr>
              <a:stCxn id="190" idx="0"/>
              <a:endCxn id="192" idx="1"/>
            </p:cNvCxnSpPr>
            <p:nvPr/>
          </p:nvCxnSpPr>
          <p:spPr>
            <a:xfrm flipH="1" rot="10800000">
              <a:off x="2181125" y="2166100"/>
              <a:ext cx="1032900" cy="601200"/>
            </a:xfrm>
            <a:prstGeom prst="straightConnector1">
              <a:avLst/>
            </a:prstGeom>
            <a:noFill/>
            <a:ln cap="flat" cmpd="sng" w="19050">
              <a:solidFill>
                <a:srgbClr val="2E8B5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6" name="Google Shape;196;p27"/>
            <p:cNvCxnSpPr>
              <a:stCxn id="190" idx="2"/>
              <a:endCxn id="191" idx="1"/>
            </p:cNvCxnSpPr>
            <p:nvPr/>
          </p:nvCxnSpPr>
          <p:spPr>
            <a:xfrm>
              <a:off x="2181125" y="3167500"/>
              <a:ext cx="1064700" cy="556200"/>
            </a:xfrm>
            <a:prstGeom prst="straightConnector1">
              <a:avLst/>
            </a:prstGeom>
            <a:noFill/>
            <a:ln cap="flat" cmpd="sng" w="19050">
              <a:solidFill>
                <a:srgbClr val="2E8B5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7" name="Google Shape;197;p27"/>
            <p:cNvCxnSpPr>
              <a:stCxn id="191" idx="3"/>
              <a:endCxn id="193" idx="1"/>
            </p:cNvCxnSpPr>
            <p:nvPr/>
          </p:nvCxnSpPr>
          <p:spPr>
            <a:xfrm>
              <a:off x="4177075" y="3723625"/>
              <a:ext cx="1148400" cy="518400"/>
            </a:xfrm>
            <a:prstGeom prst="straightConnector1">
              <a:avLst/>
            </a:prstGeom>
            <a:noFill/>
            <a:ln cap="flat" cmpd="sng" w="19050">
              <a:solidFill>
                <a:srgbClr val="2E8B5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8" name="Google Shape;198;p27"/>
            <p:cNvCxnSpPr>
              <a:stCxn id="193" idx="3"/>
            </p:cNvCxnSpPr>
            <p:nvPr/>
          </p:nvCxnSpPr>
          <p:spPr>
            <a:xfrm flipH="1" rot="10800000">
              <a:off x="5975300" y="3205750"/>
              <a:ext cx="894600" cy="1036200"/>
            </a:xfrm>
            <a:prstGeom prst="straightConnector1">
              <a:avLst/>
            </a:prstGeom>
            <a:noFill/>
            <a:ln cap="flat" cmpd="sng" w="19050">
              <a:solidFill>
                <a:srgbClr val="2E8B5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9" name="Google Shape;199;p27"/>
            <p:cNvCxnSpPr>
              <a:stCxn id="191" idx="3"/>
            </p:cNvCxnSpPr>
            <p:nvPr/>
          </p:nvCxnSpPr>
          <p:spPr>
            <a:xfrm flipH="1" rot="10800000">
              <a:off x="4177075" y="3022525"/>
              <a:ext cx="2643300" cy="701100"/>
            </a:xfrm>
            <a:prstGeom prst="straightConnector1">
              <a:avLst/>
            </a:prstGeom>
            <a:noFill/>
            <a:ln cap="flat" cmpd="sng" w="19050">
              <a:solidFill>
                <a:srgbClr val="2E8B5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0" name="Google Shape;200;p27"/>
            <p:cNvCxnSpPr>
              <a:stCxn id="192" idx="3"/>
            </p:cNvCxnSpPr>
            <p:nvPr/>
          </p:nvCxnSpPr>
          <p:spPr>
            <a:xfrm>
              <a:off x="4208875" y="2166025"/>
              <a:ext cx="2583300" cy="673500"/>
            </a:xfrm>
            <a:prstGeom prst="straightConnector1">
              <a:avLst/>
            </a:prstGeom>
            <a:noFill/>
            <a:ln cap="flat" cmpd="sng" w="19050">
              <a:solidFill>
                <a:srgbClr val="2E8B5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01" name="Google Shape;201;p27"/>
          <p:cNvSpPr txBox="1"/>
          <p:nvPr/>
        </p:nvSpPr>
        <p:spPr>
          <a:xfrm>
            <a:off x="460025" y="1384725"/>
            <a:ext cx="3297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che Sans"/>
                <a:ea typeface="Roche Sans"/>
                <a:cs typeface="Roche Sans"/>
                <a:sym typeface="Roche Sans"/>
              </a:rPr>
              <a:t>NEST-falcon Dependency Graph</a:t>
            </a:r>
            <a:endParaRPr>
              <a:latin typeface="Roche Sans"/>
              <a:ea typeface="Roche Sans"/>
              <a:cs typeface="Roche Sans"/>
              <a:sym typeface="Roche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{falcon} is Built Using an Open-Source Toolkit </a:t>
            </a:r>
            <a:endParaRPr/>
          </a:p>
        </p:txBody>
      </p:sp>
      <p:sp>
        <p:nvSpPr>
          <p:cNvPr id="207" name="Google Shape;207;p28"/>
          <p:cNvSpPr txBox="1"/>
          <p:nvPr>
            <p:ph idx="1" type="subTitle"/>
          </p:nvPr>
        </p:nvSpPr>
        <p:spPr>
          <a:xfrm>
            <a:off x="571450" y="889800"/>
            <a:ext cx="7944600" cy="324000"/>
          </a:xfrm>
          <a:prstGeom prst="rect">
            <a:avLst/>
          </a:prstGeom>
        </p:spPr>
        <p:txBody>
          <a:bodyPr anchorCtr="0" anchor="t" bIns="1800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gauge interest in other table engines, some table functions are also built using {Tplyr} &amp; {gtsummary}</a:t>
            </a:r>
            <a:endParaRPr/>
          </a:p>
        </p:txBody>
      </p:sp>
      <p:grpSp>
        <p:nvGrpSpPr>
          <p:cNvPr id="208" name="Google Shape;208;p28"/>
          <p:cNvGrpSpPr/>
          <p:nvPr/>
        </p:nvGrpSpPr>
        <p:grpSpPr>
          <a:xfrm>
            <a:off x="899963" y="1944000"/>
            <a:ext cx="2990925" cy="1495125"/>
            <a:chOff x="553663" y="1822500"/>
            <a:chExt cx="2990925" cy="1495125"/>
          </a:xfrm>
        </p:grpSpPr>
        <p:grpSp>
          <p:nvGrpSpPr>
            <p:cNvPr id="209" name="Google Shape;209;p28"/>
            <p:cNvGrpSpPr/>
            <p:nvPr/>
          </p:nvGrpSpPr>
          <p:grpSpPr>
            <a:xfrm>
              <a:off x="553663" y="2917425"/>
              <a:ext cx="2990925" cy="400200"/>
              <a:chOff x="2779925" y="2137425"/>
              <a:chExt cx="2990925" cy="400200"/>
            </a:xfrm>
          </p:grpSpPr>
          <p:sp>
            <p:nvSpPr>
              <p:cNvPr id="210" name="Google Shape;210;p28"/>
              <p:cNvSpPr txBox="1"/>
              <p:nvPr/>
            </p:nvSpPr>
            <p:spPr>
              <a:xfrm>
                <a:off x="2779925" y="2137425"/>
                <a:ext cx="1236600" cy="400200"/>
              </a:xfrm>
              <a:prstGeom prst="rect">
                <a:avLst/>
              </a:prstGeom>
              <a:noFill/>
              <a:ln cap="flat" cmpd="sng" w="19050">
                <a:solidFill>
                  <a:srgbClr val="2E8B5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che Sans"/>
                    <a:ea typeface="Roche Sans"/>
                    <a:cs typeface="Roche Sans"/>
                    <a:sym typeface="Roche Sans"/>
                  </a:rPr>
                  <a:t>{gtsummary}</a:t>
                </a:r>
                <a:endParaRPr>
                  <a:latin typeface="Roche Sans"/>
                  <a:ea typeface="Roche Sans"/>
                  <a:cs typeface="Roche Sans"/>
                  <a:sym typeface="Roche Sans"/>
                </a:endParaRPr>
              </a:p>
            </p:txBody>
          </p:sp>
          <p:sp>
            <p:nvSpPr>
              <p:cNvPr id="211" name="Google Shape;211;p28"/>
              <p:cNvSpPr txBox="1"/>
              <p:nvPr/>
            </p:nvSpPr>
            <p:spPr>
              <a:xfrm>
                <a:off x="4893650" y="2137425"/>
                <a:ext cx="877200" cy="400200"/>
              </a:xfrm>
              <a:prstGeom prst="rect">
                <a:avLst/>
              </a:prstGeom>
              <a:noFill/>
              <a:ln cap="flat" cmpd="sng" w="19050">
                <a:solidFill>
                  <a:srgbClr val="2E8B5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che Sans"/>
                    <a:ea typeface="Roche Sans"/>
                    <a:cs typeface="Roche Sans"/>
                    <a:sym typeface="Roche Sans"/>
                  </a:rPr>
                  <a:t>{</a:t>
                </a:r>
                <a:r>
                  <a:rPr lang="en">
                    <a:latin typeface="Roche Sans"/>
                    <a:ea typeface="Roche Sans"/>
                    <a:cs typeface="Roche Sans"/>
                    <a:sym typeface="Roche Sans"/>
                  </a:rPr>
                  <a:t>falcon}</a:t>
                </a:r>
                <a:endParaRPr>
                  <a:latin typeface="Roche Sans"/>
                  <a:ea typeface="Roche Sans"/>
                  <a:cs typeface="Roche Sans"/>
                  <a:sym typeface="Roche Sans"/>
                </a:endParaRPr>
              </a:p>
            </p:txBody>
          </p:sp>
          <p:cxnSp>
            <p:nvCxnSpPr>
              <p:cNvPr id="212" name="Google Shape;212;p28"/>
              <p:cNvCxnSpPr>
                <a:stCxn id="210" idx="3"/>
                <a:endCxn id="211" idx="1"/>
              </p:cNvCxnSpPr>
              <p:nvPr/>
            </p:nvCxnSpPr>
            <p:spPr>
              <a:xfrm>
                <a:off x="4016525" y="2337525"/>
                <a:ext cx="8772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E8B57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213" name="Google Shape;213;p28"/>
            <p:cNvSpPr txBox="1"/>
            <p:nvPr/>
          </p:nvSpPr>
          <p:spPr>
            <a:xfrm>
              <a:off x="1385538" y="1822500"/>
              <a:ext cx="1327200" cy="49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che Sans"/>
                  <a:ea typeface="Roche Sans"/>
                  <a:cs typeface="Roche Sans"/>
                  <a:sym typeface="Roche Sans"/>
                </a:rPr>
                <a:t>Alternative 1:</a:t>
              </a:r>
              <a:endParaRPr>
                <a:latin typeface="Roche Sans"/>
                <a:ea typeface="Roche Sans"/>
                <a:cs typeface="Roche Sans"/>
                <a:sym typeface="Roche Sans"/>
              </a:endParaRPr>
            </a:p>
          </p:txBody>
        </p:sp>
      </p:grpSp>
      <p:grpSp>
        <p:nvGrpSpPr>
          <p:cNvPr id="214" name="Google Shape;214;p28"/>
          <p:cNvGrpSpPr/>
          <p:nvPr/>
        </p:nvGrpSpPr>
        <p:grpSpPr>
          <a:xfrm>
            <a:off x="5326113" y="1944000"/>
            <a:ext cx="2919300" cy="1760275"/>
            <a:chOff x="5021313" y="2096400"/>
            <a:chExt cx="2919300" cy="1760275"/>
          </a:xfrm>
        </p:grpSpPr>
        <p:grpSp>
          <p:nvGrpSpPr>
            <p:cNvPr id="215" name="Google Shape;215;p28"/>
            <p:cNvGrpSpPr/>
            <p:nvPr/>
          </p:nvGrpSpPr>
          <p:grpSpPr>
            <a:xfrm>
              <a:off x="5021313" y="2875150"/>
              <a:ext cx="2919300" cy="981525"/>
              <a:chOff x="3032125" y="3482475"/>
              <a:chExt cx="2919300" cy="981525"/>
            </a:xfrm>
          </p:grpSpPr>
          <p:sp>
            <p:nvSpPr>
              <p:cNvPr id="216" name="Google Shape;216;p28"/>
              <p:cNvSpPr txBox="1"/>
              <p:nvPr/>
            </p:nvSpPr>
            <p:spPr>
              <a:xfrm>
                <a:off x="3032125" y="4063800"/>
                <a:ext cx="747600" cy="400200"/>
              </a:xfrm>
              <a:prstGeom prst="rect">
                <a:avLst/>
              </a:prstGeom>
              <a:noFill/>
              <a:ln cap="flat" cmpd="sng" w="19050">
                <a:solidFill>
                  <a:srgbClr val="2E8B5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che Sans"/>
                    <a:ea typeface="Roche Sans"/>
                    <a:cs typeface="Roche Sans"/>
                    <a:sym typeface="Roche Sans"/>
                  </a:rPr>
                  <a:t>{</a:t>
                </a:r>
                <a:r>
                  <a:rPr lang="en">
                    <a:latin typeface="Roche Sans"/>
                    <a:ea typeface="Roche Sans"/>
                    <a:cs typeface="Roche Sans"/>
                    <a:sym typeface="Roche Sans"/>
                  </a:rPr>
                  <a:t>tfrmt}</a:t>
                </a:r>
                <a:endParaRPr>
                  <a:latin typeface="Roche Sans"/>
                  <a:ea typeface="Roche Sans"/>
                  <a:cs typeface="Roche Sans"/>
                  <a:sym typeface="Roche Sans"/>
                </a:endParaRPr>
              </a:p>
            </p:txBody>
          </p:sp>
          <p:sp>
            <p:nvSpPr>
              <p:cNvPr id="217" name="Google Shape;217;p28"/>
              <p:cNvSpPr txBox="1"/>
              <p:nvPr/>
            </p:nvSpPr>
            <p:spPr>
              <a:xfrm>
                <a:off x="3032125" y="3482475"/>
                <a:ext cx="747600" cy="400200"/>
              </a:xfrm>
              <a:prstGeom prst="rect">
                <a:avLst/>
              </a:prstGeom>
              <a:noFill/>
              <a:ln cap="flat" cmpd="sng" w="19050">
                <a:solidFill>
                  <a:srgbClr val="2E8B5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che Sans"/>
                    <a:ea typeface="Roche Sans"/>
                    <a:cs typeface="Roche Sans"/>
                    <a:sym typeface="Roche Sans"/>
                  </a:rPr>
                  <a:t>{</a:t>
                </a:r>
                <a:r>
                  <a:rPr lang="en">
                    <a:latin typeface="Roche Sans"/>
                    <a:ea typeface="Roche Sans"/>
                    <a:cs typeface="Roche Sans"/>
                    <a:sym typeface="Roche Sans"/>
                  </a:rPr>
                  <a:t>Tplyr}</a:t>
                </a:r>
                <a:endParaRPr>
                  <a:latin typeface="Roche Sans"/>
                  <a:ea typeface="Roche Sans"/>
                  <a:cs typeface="Roche Sans"/>
                  <a:sym typeface="Roche Sans"/>
                </a:endParaRPr>
              </a:p>
            </p:txBody>
          </p:sp>
          <p:sp>
            <p:nvSpPr>
              <p:cNvPr id="218" name="Google Shape;218;p28"/>
              <p:cNvSpPr txBox="1"/>
              <p:nvPr/>
            </p:nvSpPr>
            <p:spPr>
              <a:xfrm>
                <a:off x="5015725" y="3801700"/>
                <a:ext cx="935700" cy="400200"/>
              </a:xfrm>
              <a:prstGeom prst="rect">
                <a:avLst/>
              </a:prstGeom>
              <a:noFill/>
              <a:ln cap="flat" cmpd="sng" w="19050">
                <a:solidFill>
                  <a:srgbClr val="2E8B5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che Sans"/>
                    <a:ea typeface="Roche Sans"/>
                    <a:cs typeface="Roche Sans"/>
                    <a:sym typeface="Roche Sans"/>
                  </a:rPr>
                  <a:t>{</a:t>
                </a:r>
                <a:r>
                  <a:rPr lang="en">
                    <a:latin typeface="Roche Sans"/>
                    <a:ea typeface="Roche Sans"/>
                    <a:cs typeface="Roche Sans"/>
                    <a:sym typeface="Roche Sans"/>
                  </a:rPr>
                  <a:t>falcon}</a:t>
                </a:r>
                <a:endParaRPr>
                  <a:latin typeface="Roche Sans"/>
                  <a:ea typeface="Roche Sans"/>
                  <a:cs typeface="Roche Sans"/>
                  <a:sym typeface="Roche Sans"/>
                </a:endParaRPr>
              </a:p>
            </p:txBody>
          </p:sp>
          <p:cxnSp>
            <p:nvCxnSpPr>
              <p:cNvPr id="219" name="Google Shape;219;p28"/>
              <p:cNvCxnSpPr>
                <a:stCxn id="217" idx="3"/>
              </p:cNvCxnSpPr>
              <p:nvPr/>
            </p:nvCxnSpPr>
            <p:spPr>
              <a:xfrm>
                <a:off x="3779725" y="3682575"/>
                <a:ext cx="1236300" cy="271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E8B57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0" name="Google Shape;220;p28"/>
              <p:cNvCxnSpPr>
                <a:stCxn id="216" idx="3"/>
              </p:cNvCxnSpPr>
              <p:nvPr/>
            </p:nvCxnSpPr>
            <p:spPr>
              <a:xfrm flipH="1" rot="10800000">
                <a:off x="3779725" y="4073100"/>
                <a:ext cx="1236600" cy="190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E8B57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221" name="Google Shape;221;p28"/>
            <p:cNvSpPr txBox="1"/>
            <p:nvPr/>
          </p:nvSpPr>
          <p:spPr>
            <a:xfrm>
              <a:off x="5817375" y="2096400"/>
              <a:ext cx="1327200" cy="49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che Sans"/>
                  <a:ea typeface="Roche Sans"/>
                  <a:cs typeface="Roche Sans"/>
                  <a:sym typeface="Roche Sans"/>
                </a:rPr>
                <a:t>Alternative 2:</a:t>
              </a:r>
              <a:endParaRPr>
                <a:latin typeface="Roche Sans"/>
                <a:ea typeface="Roche Sans"/>
                <a:cs typeface="Roche Sans"/>
                <a:sym typeface="Roche San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Installation</a:t>
            </a:r>
            <a:endParaRPr/>
          </a:p>
        </p:txBody>
      </p:sp>
      <p:sp>
        <p:nvSpPr>
          <p:cNvPr id="227" name="Google Shape;227;p29"/>
          <p:cNvSpPr txBox="1"/>
          <p:nvPr>
            <p:ph idx="2" type="body"/>
          </p:nvPr>
        </p:nvSpPr>
        <p:spPr>
          <a:xfrm>
            <a:off x="571450" y="1214075"/>
            <a:ext cx="7860000" cy="3311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E</a:t>
            </a:r>
            <a:r>
              <a:rPr lang="en" sz="1700"/>
              <a:t>nsure NEST package dependencies are installed from CRAN: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if (!require("formatters")) install.packages("formatters")</a:t>
            </a:r>
            <a:endParaRPr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if (!require("rtables")) install.packages("rtables")</a:t>
            </a:r>
            <a:endParaRPr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if (!require("rlistings")) install.packages("rlistings")</a:t>
            </a:r>
            <a:endParaRPr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if (!require("tern")) install.packages("tern")</a:t>
            </a:r>
            <a:endParaRPr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Install the latest development version of {falcon} from GitHub: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if (!require("remotes")) install.packages("remotes")</a:t>
            </a:r>
            <a:endParaRPr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remotes::install_github("pharmaverse/falcon")</a:t>
            </a:r>
            <a:endParaRPr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Chapter Title" id="232" name="Google Shape;232;p30"/>
          <p:cNvSpPr txBox="1"/>
          <p:nvPr>
            <p:ph type="title"/>
          </p:nvPr>
        </p:nvSpPr>
        <p:spPr>
          <a:xfrm>
            <a:off x="571450" y="2150850"/>
            <a:ext cx="8260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Technical Overview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Down a TLG-Generating Function</a:t>
            </a:r>
            <a:endParaRPr/>
          </a:p>
        </p:txBody>
      </p:sp>
      <p:sp>
        <p:nvSpPr>
          <p:cNvPr id="238" name="Google Shape;238;p31"/>
          <p:cNvSpPr txBox="1"/>
          <p:nvPr>
            <p:ph idx="1" type="subTitle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anchorCtr="0" anchor="t" bIns="1800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FDA Integrated Guide Table 7: Deaths, Safety Population, Pooled Analyses</a:t>
            </a:r>
            <a:endParaRPr/>
          </a:p>
        </p:txBody>
      </p:sp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750" y="1443050"/>
            <a:ext cx="5331000" cy="321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Down a TLG-Generating Function</a:t>
            </a:r>
            <a:endParaRPr/>
          </a:p>
        </p:txBody>
      </p:sp>
      <p:sp>
        <p:nvSpPr>
          <p:cNvPr id="245" name="Google Shape;245;p32"/>
          <p:cNvSpPr txBox="1"/>
          <p:nvPr>
            <p:ph idx="1" type="subTitle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anchorCtr="0" anchor="t" bIns="1800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generated using {falcon}</a:t>
            </a:r>
            <a:endParaRPr/>
          </a:p>
        </p:txBody>
      </p:sp>
      <p:sp>
        <p:nvSpPr>
          <p:cNvPr id="246" name="Google Shape;246;p32"/>
          <p:cNvSpPr txBox="1"/>
          <p:nvPr/>
        </p:nvSpPr>
        <p:spPr>
          <a:xfrm>
            <a:off x="1276000" y="1272050"/>
            <a:ext cx="6022500" cy="37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Table 7. Deaths, Safety Population, Pooled Analyses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                             A: Drug X    B: Placebo   C: Combination   Risk Difference (%) (95% CI)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Deaths                          (N=134)      (N=134)        (N=132)                 (N=268)     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Total deaths                   23 (17.2%)   18 (13.4%)     19 (14.4%)          3.7 (-4.9 - 12.3)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ADVERSE EVENT                8 (34.8%)    6 (33.3%)      10 (52.6%)           1.5 (-3.8 - 6.8)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DISEASE PROGRESSION          8 (34.8%)    5 (27.8%)      6 (31.6%)            2.2 (-2.9 - 7.4)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LOST TO FOLLOW UP             2 (8.7%)     1 (5.6%)       1 (5.3%)            0.7 (-1.8 - 3.3)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MISSING                       2 (8.7%)    3 (16.7%)       1 (5.3%)           -0.7 (-4.0 - 2.5)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SUICIDE                       2 (8.7%)    2 (11.1%)       1 (5.3%)            0.0 (-2.9 - 2.9)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UNKNOWN                       1 (4.3%)     1 (5.6%)          0                0.0 (-2.1 - 2.1)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Treatment-emergent deaths      12 (9.0%)    14 (10.4%)     15 (11.4%)          -1.5 (-8.6 - 5.6)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ADVERSE EVENT                3 (25.0%)    5 (35.7%)      9 (60.0%)           -1.5 (-5.6 - 2.6)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DISEASE PROGRESSION          3 (25.0%)    5 (35.7%)      4 (26.7%)           -1.5 (-5.6 - 2.6)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LOST TO FOLLOW UP             1 (8.3%)        0              0                0.7 (-0.7 - 2.2)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MISSING                      2 (16.7%)     1 (7.1%)       1 (6.7%)            0.7 (-1.8 - 3.3)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SUICIDE                      2 (16.7%)    2 (14.3%)       1 (6.7%)            0.0 (-2.9 - 2.9)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UNKNOWN                       1 (8.3%)     1 (7.1%)          0                0.0 (-2.1 - 2.1)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Nontreatment-emergent deaths   11 (8.2%)     4 (3.0%)       4 (3.0%)           5.2 (-0.2 - 10.7)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ADVERSE EVENT                5 (45.5%)    1 (25.0%)      1 (25.0%)            3.0 (-0.5 - 6.5)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DISEASE PROGRESSION          5 (45.5%)        0          2 (50.0%)            3.7 (0.5 - 6.9) 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LOST TO FOLLOW UP             1 (9.1%)    1 (25.0%)      1 (25.0%)            0.0 (-2.1 - 2.1)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MISSING                          0        2 (50.0%)          0               -1.5 (-3.5 - 0.6)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Source: [include Applicant source, datasets and/or software tools used].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Abbreviations: AE, adverse event; MedDRA, Medical Dictionary for Regulatory Activities;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N, number of patients in treatment arm; n, number of patients with adverse event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Down a TLG-Generating Function</a:t>
            </a:r>
            <a:endParaRPr/>
          </a:p>
        </p:txBody>
      </p:sp>
      <p:sp>
        <p:nvSpPr>
          <p:cNvPr id="252" name="Google Shape;252;p33"/>
          <p:cNvSpPr txBox="1"/>
          <p:nvPr>
            <p:ph idx="1" type="subTitle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anchorCtr="0" anchor="t" bIns="1800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Arguments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3"/>
          <p:cNvSpPr txBox="1"/>
          <p:nvPr>
            <p:ph idx="2" type="body"/>
          </p:nvPr>
        </p:nvSpPr>
        <p:spPr>
          <a:xfrm>
            <a:off x="571450" y="1442675"/>
            <a:ext cx="8229600" cy="336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make_table_07 &lt;- function(</a:t>
            </a:r>
            <a:r>
              <a:rPr lang="en" sz="13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adae</a:t>
            </a: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                          alt_counts_df = NULL,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                          show_colcounts = TRUE,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                          arm_var = "ARM",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                          saffl_var = "SAFFL",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                          lbl_overall = NULL,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                          risk_diff = NULL,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                          prune_0 = TRUE,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                          na_level = "MISSING",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                          annotations = NULL) {...}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Down a TLG-Generating Function</a:t>
            </a:r>
            <a:endParaRPr/>
          </a:p>
        </p:txBody>
      </p:sp>
      <p:sp>
        <p:nvSpPr>
          <p:cNvPr id="259" name="Google Shape;259;p34"/>
          <p:cNvSpPr txBox="1"/>
          <p:nvPr>
            <p:ph idx="1" type="subTitle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anchorCtr="0" anchor="t" bIns="1800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arguments used across most tables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4"/>
          <p:cNvSpPr txBox="1"/>
          <p:nvPr>
            <p:ph idx="2" type="body"/>
          </p:nvPr>
        </p:nvSpPr>
        <p:spPr>
          <a:xfrm>
            <a:off x="571450" y="1442675"/>
            <a:ext cx="8229600" cy="336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make_table_07 &lt;- function(</a:t>
            </a:r>
            <a:r>
              <a:rPr lang="en" sz="1300">
                <a:solidFill>
                  <a:srgbClr val="3CB37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adae</a:t>
            </a: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alt_counts_df = NULL,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show_colcounts = TRUE,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arm_var = "ARM",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saffl_var = "SAFFL",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lbl_overall = NULL,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risk_diff = NULL,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prune_0 = TRUE,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na_level = "MISSING",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annotations = NULL</a:t>
            </a: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) {...}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4"/>
          <p:cNvSpPr txBox="1"/>
          <p:nvPr/>
        </p:nvSpPr>
        <p:spPr>
          <a:xfrm>
            <a:off x="6286500" y="1343875"/>
            <a:ext cx="2434200" cy="1339200"/>
          </a:xfrm>
          <a:prstGeom prst="rect">
            <a:avLst/>
          </a:prstGeom>
          <a:noFill/>
          <a:ln cap="flat" cmpd="sng" w="19050">
            <a:solidFill>
              <a:srgbClr val="3CB3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che Sans Light"/>
                <a:ea typeface="Roche Sans Light"/>
                <a:cs typeface="Roche Sans Light"/>
                <a:sym typeface="Roche Sans Light"/>
              </a:rPr>
              <a:t>W</a:t>
            </a:r>
            <a:r>
              <a:rPr lang="en" sz="1500">
                <a:latin typeface="Roche Sans Light"/>
                <a:ea typeface="Roche Sans Light"/>
                <a:cs typeface="Roche Sans Light"/>
                <a:sym typeface="Roche Sans Light"/>
              </a:rPr>
              <a:t>hich dataset is expected for this template (or </a:t>
            </a: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df</a:t>
            </a:r>
            <a:r>
              <a:rPr lang="en" sz="1500">
                <a:latin typeface="Roche Sans Light"/>
                <a:ea typeface="Roche Sans Light"/>
                <a:cs typeface="Roche Sans Light"/>
                <a:sym typeface="Roche Sans Light"/>
              </a:rPr>
              <a:t> if no dataset-specific variables are needed), in this case ADAE.</a:t>
            </a:r>
            <a:endParaRPr sz="1500">
              <a:latin typeface="Roche Sans Light"/>
              <a:ea typeface="Roche Sans Light"/>
              <a:cs typeface="Roche Sans Light"/>
              <a:sym typeface="Roche Sans Light"/>
            </a:endParaRPr>
          </a:p>
        </p:txBody>
      </p:sp>
      <p:cxnSp>
        <p:nvCxnSpPr>
          <p:cNvPr id="262" name="Google Shape;262;p34"/>
          <p:cNvCxnSpPr/>
          <p:nvPr/>
        </p:nvCxnSpPr>
        <p:spPr>
          <a:xfrm rot="10800000">
            <a:off x="3725400" y="1550825"/>
            <a:ext cx="2561100" cy="0"/>
          </a:xfrm>
          <a:prstGeom prst="straightConnector1">
            <a:avLst/>
          </a:prstGeom>
          <a:noFill/>
          <a:ln cap="flat" cmpd="sng" w="19050">
            <a:solidFill>
              <a:srgbClr val="3CB37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/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Down a TLG-Generating Function</a:t>
            </a:r>
            <a:endParaRPr/>
          </a:p>
        </p:txBody>
      </p:sp>
      <p:sp>
        <p:nvSpPr>
          <p:cNvPr id="268" name="Google Shape;268;p35"/>
          <p:cNvSpPr txBox="1"/>
          <p:nvPr>
            <p:ph idx="2" type="body"/>
          </p:nvPr>
        </p:nvSpPr>
        <p:spPr>
          <a:xfrm>
            <a:off x="571450" y="1442675"/>
            <a:ext cx="8229600" cy="336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make_table_07 &lt;- function(</a:t>
            </a: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adae,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</a:t>
            </a:r>
            <a:r>
              <a:rPr lang="en" sz="1300">
                <a:solidFill>
                  <a:srgbClr val="3CB37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alt_counts_df = NULL</a:t>
            </a: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show_colcounts = TRUE,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arm_var = "ARM",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saffl_var = "SAFFL",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lbl_overall = NULL,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risk_diff = NULL,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prune_0 = TRUE,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na_level = "MISSING",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annotations = NULL</a:t>
            </a: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) {...}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5"/>
          <p:cNvSpPr txBox="1"/>
          <p:nvPr/>
        </p:nvSpPr>
        <p:spPr>
          <a:xfrm>
            <a:off x="6286500" y="1590875"/>
            <a:ext cx="2434200" cy="1339200"/>
          </a:xfrm>
          <a:prstGeom prst="rect">
            <a:avLst/>
          </a:prstGeom>
          <a:noFill/>
          <a:ln cap="flat" cmpd="sng" w="19050">
            <a:solidFill>
              <a:srgbClr val="3CB3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che Sans Light"/>
                <a:ea typeface="Roche Sans Light"/>
                <a:cs typeface="Roche Sans Light"/>
                <a:sym typeface="Roche Sans Light"/>
              </a:rPr>
              <a:t>An optional</a:t>
            </a:r>
            <a:r>
              <a:rPr lang="en" sz="1500">
                <a:latin typeface="Roche Sans Light"/>
                <a:ea typeface="Roche Sans Light"/>
                <a:cs typeface="Roche Sans Light"/>
                <a:sym typeface="Roche Sans Light"/>
              </a:rPr>
              <a:t> secondary dataset used only to calculate </a:t>
            </a:r>
            <a:r>
              <a:rPr i="1" lang="en" sz="1500">
                <a:latin typeface="Roche Sans Light"/>
                <a:ea typeface="Roche Sans Light"/>
                <a:cs typeface="Roche Sans Light"/>
                <a:sym typeface="Roche Sans Light"/>
              </a:rPr>
              <a:t>overall </a:t>
            </a:r>
            <a:r>
              <a:rPr lang="en" sz="1500">
                <a:latin typeface="Roche Sans Light"/>
                <a:ea typeface="Roche Sans Light"/>
                <a:cs typeface="Roche Sans Light"/>
                <a:sym typeface="Roche Sans Light"/>
              </a:rPr>
              <a:t>patients counts &amp; percentages, in most cases ADSL.</a:t>
            </a:r>
            <a:endParaRPr sz="1500">
              <a:latin typeface="Roche Sans Light"/>
              <a:ea typeface="Roche Sans Light"/>
              <a:cs typeface="Roche Sans Light"/>
              <a:sym typeface="Roche Sans Light"/>
            </a:endParaRPr>
          </a:p>
        </p:txBody>
      </p:sp>
      <p:cxnSp>
        <p:nvCxnSpPr>
          <p:cNvPr id="270" name="Google Shape;270;p35"/>
          <p:cNvCxnSpPr/>
          <p:nvPr/>
        </p:nvCxnSpPr>
        <p:spPr>
          <a:xfrm rot="10800000">
            <a:off x="5326800" y="1811875"/>
            <a:ext cx="959700" cy="0"/>
          </a:xfrm>
          <a:prstGeom prst="straightConnector1">
            <a:avLst/>
          </a:prstGeom>
          <a:noFill/>
          <a:ln cap="flat" cmpd="sng" w="19050">
            <a:solidFill>
              <a:srgbClr val="3CB37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p35"/>
          <p:cNvSpPr txBox="1"/>
          <p:nvPr>
            <p:ph idx="1" type="subTitle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anchorCtr="0" anchor="t" bIns="1800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arguments used across most tables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ble of contents title" id="93" name="Google Shape;93;p18"/>
          <p:cNvSpPr txBox="1"/>
          <p:nvPr>
            <p:ph type="title"/>
          </p:nvPr>
        </p:nvSpPr>
        <p:spPr>
          <a:xfrm>
            <a:off x="571450" y="2150850"/>
            <a:ext cx="4304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descr="Table of contents box" id="94" name="Google Shape;94;p18"/>
          <p:cNvSpPr txBox="1"/>
          <p:nvPr>
            <p:ph idx="1" type="body"/>
          </p:nvPr>
        </p:nvSpPr>
        <p:spPr>
          <a:xfrm>
            <a:off x="5641200" y="586475"/>
            <a:ext cx="3159900" cy="393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che Sans"/>
              <a:buAutoNum type="arabicPeriod"/>
            </a:pPr>
            <a:r>
              <a:rPr lang="en">
                <a:latin typeface="Roche Sans"/>
                <a:ea typeface="Roche Sans"/>
                <a:cs typeface="Roche Sans"/>
                <a:sym typeface="Roche Sans"/>
              </a:rPr>
              <a:t>Motivation</a:t>
            </a:r>
            <a:endParaRPr>
              <a:latin typeface="Roche Sans"/>
              <a:ea typeface="Roche Sans"/>
              <a:cs typeface="Roche Sans"/>
              <a:sym typeface="Roch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che Sans"/>
              <a:buAutoNum type="arabicPeriod"/>
            </a:pPr>
            <a:r>
              <a:rPr lang="en">
                <a:latin typeface="Roche Sans"/>
                <a:ea typeface="Roche Sans"/>
                <a:cs typeface="Roche Sans"/>
                <a:sym typeface="Roche Sans"/>
              </a:rPr>
              <a:t>Current Progress</a:t>
            </a:r>
            <a:endParaRPr>
              <a:latin typeface="Roche Sans"/>
              <a:ea typeface="Roche Sans"/>
              <a:cs typeface="Roche Sans"/>
              <a:sym typeface="Roche Sans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che Sans"/>
              <a:buAutoNum type="arabicPeriod"/>
            </a:pPr>
            <a:r>
              <a:rPr lang="en">
                <a:latin typeface="Roche Sans"/>
                <a:ea typeface="Roche Sans"/>
                <a:cs typeface="Roche Sans"/>
                <a:sym typeface="Roche Sans"/>
              </a:rPr>
              <a:t>Getting Started</a:t>
            </a:r>
            <a:endParaRPr>
              <a:latin typeface="Roche Sans"/>
              <a:ea typeface="Roche Sans"/>
              <a:cs typeface="Roche Sans"/>
              <a:sym typeface="Roche Sans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che Sans"/>
              <a:buAutoNum type="arabicPeriod"/>
            </a:pPr>
            <a:r>
              <a:rPr lang="en">
                <a:latin typeface="Roche Sans"/>
                <a:ea typeface="Roche Sans"/>
                <a:cs typeface="Roche Sans"/>
                <a:sym typeface="Roche Sans"/>
              </a:rPr>
              <a:t>Technical Overview</a:t>
            </a:r>
            <a:endParaRPr>
              <a:latin typeface="Roche Sans"/>
              <a:ea typeface="Roche Sans"/>
              <a:cs typeface="Roche Sans"/>
              <a:sym typeface="Roche Sans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che Sans"/>
              <a:buAutoNum type="arabicPeriod"/>
            </a:pPr>
            <a:r>
              <a:rPr lang="en">
                <a:latin typeface="Roche Sans"/>
                <a:ea typeface="Roche Sans"/>
                <a:cs typeface="Roche Sans"/>
                <a:sym typeface="Roche Sans"/>
              </a:rPr>
              <a:t>Navigating the {falcon} </a:t>
            </a:r>
            <a:r>
              <a:rPr lang="en">
                <a:latin typeface="Roche Sans"/>
                <a:ea typeface="Roche Sans"/>
                <a:cs typeface="Roche Sans"/>
                <a:sym typeface="Roche Sans"/>
              </a:rPr>
              <a:t>Website</a:t>
            </a:r>
            <a:endParaRPr>
              <a:latin typeface="Roche Sans"/>
              <a:ea typeface="Roche Sans"/>
              <a:cs typeface="Roche Sans"/>
              <a:sym typeface="Roche Sans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che Sans"/>
              <a:buAutoNum type="arabicPeriod"/>
            </a:pPr>
            <a:r>
              <a:rPr lang="en">
                <a:latin typeface="Roche Sans"/>
                <a:ea typeface="Roche Sans"/>
                <a:cs typeface="Roche Sans"/>
                <a:sym typeface="Roche Sans"/>
              </a:rPr>
              <a:t>Goals</a:t>
            </a:r>
            <a:endParaRPr>
              <a:latin typeface="Roche Sans"/>
              <a:ea typeface="Roche Sans"/>
              <a:cs typeface="Roche Sans"/>
              <a:sym typeface="Roche Sans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che Sans"/>
              <a:buAutoNum type="arabicPeriod"/>
            </a:pPr>
            <a:r>
              <a:rPr lang="en">
                <a:latin typeface="Roche Sans"/>
                <a:ea typeface="Roche Sans"/>
                <a:cs typeface="Roche Sans"/>
                <a:sym typeface="Roche Sans"/>
              </a:rPr>
              <a:t>Call for Collaboration</a:t>
            </a:r>
            <a:endParaRPr>
              <a:latin typeface="Roche Sans"/>
              <a:ea typeface="Roche Sans"/>
              <a:cs typeface="Roche Sans"/>
              <a:sym typeface="Roche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Down a TLG-Generating Function</a:t>
            </a:r>
            <a:endParaRPr/>
          </a:p>
        </p:txBody>
      </p:sp>
      <p:sp>
        <p:nvSpPr>
          <p:cNvPr id="277" name="Google Shape;277;p36"/>
          <p:cNvSpPr txBox="1"/>
          <p:nvPr>
            <p:ph idx="2" type="body"/>
          </p:nvPr>
        </p:nvSpPr>
        <p:spPr>
          <a:xfrm>
            <a:off x="571450" y="1442675"/>
            <a:ext cx="8229600" cy="336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make_table_07 &lt;- function(</a:t>
            </a: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adae,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alt_counts_df = NULL,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</a:t>
            </a:r>
            <a:r>
              <a:rPr lang="en" sz="1300">
                <a:solidFill>
                  <a:srgbClr val="3CB37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show_colcounts = TRUE</a:t>
            </a: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arm_var = "ARM",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saffl_var = "SAFFL",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lbl_overall = NULL,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risk_diff = NULL,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prune_0 = TRUE,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na_level = "MISSING",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annotations = NULL</a:t>
            </a: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) {...}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6"/>
          <p:cNvSpPr txBox="1"/>
          <p:nvPr/>
        </p:nvSpPr>
        <p:spPr>
          <a:xfrm>
            <a:off x="6286500" y="1844850"/>
            <a:ext cx="2434200" cy="877200"/>
          </a:xfrm>
          <a:prstGeom prst="rect">
            <a:avLst/>
          </a:prstGeom>
          <a:noFill/>
          <a:ln cap="flat" cmpd="sng" w="19050">
            <a:solidFill>
              <a:srgbClr val="3CB3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che Sans Light"/>
                <a:ea typeface="Roche Sans Light"/>
                <a:cs typeface="Roche Sans Light"/>
                <a:sym typeface="Roche Sans Light"/>
              </a:rPr>
              <a:t>W</a:t>
            </a:r>
            <a:r>
              <a:rPr lang="en" sz="1500">
                <a:latin typeface="Roche Sans Light"/>
                <a:ea typeface="Roche Sans Light"/>
                <a:cs typeface="Roche Sans Light"/>
                <a:sym typeface="Roche Sans Light"/>
              </a:rPr>
              <a:t>hether total counts (</a:t>
            </a: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N=XX</a:t>
            </a:r>
            <a:r>
              <a:rPr lang="en" sz="1500">
                <a:latin typeface="Roche Sans Light"/>
                <a:ea typeface="Roche Sans Light"/>
                <a:cs typeface="Roche Sans Light"/>
                <a:sym typeface="Roche Sans Light"/>
              </a:rPr>
              <a:t>) should be printed for each column.</a:t>
            </a:r>
            <a:endParaRPr sz="1500">
              <a:latin typeface="Roche Sans Light"/>
              <a:ea typeface="Roche Sans Light"/>
              <a:cs typeface="Roche Sans Light"/>
              <a:sym typeface="Roche Sans Light"/>
            </a:endParaRPr>
          </a:p>
        </p:txBody>
      </p:sp>
      <p:cxnSp>
        <p:nvCxnSpPr>
          <p:cNvPr id="279" name="Google Shape;279;p36"/>
          <p:cNvCxnSpPr/>
          <p:nvPr/>
        </p:nvCxnSpPr>
        <p:spPr>
          <a:xfrm rot="10800000">
            <a:off x="5418600" y="2058825"/>
            <a:ext cx="867900" cy="0"/>
          </a:xfrm>
          <a:prstGeom prst="straightConnector1">
            <a:avLst/>
          </a:prstGeom>
          <a:noFill/>
          <a:ln cap="flat" cmpd="sng" w="19050">
            <a:solidFill>
              <a:srgbClr val="3CB37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36"/>
          <p:cNvSpPr txBox="1"/>
          <p:nvPr>
            <p:ph idx="1" type="subTitle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anchorCtr="0" anchor="t" bIns="1800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arguments used across most tables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Down a TLG-Generating Function</a:t>
            </a:r>
            <a:endParaRPr/>
          </a:p>
        </p:txBody>
      </p:sp>
      <p:sp>
        <p:nvSpPr>
          <p:cNvPr id="286" name="Google Shape;286;p37"/>
          <p:cNvSpPr txBox="1"/>
          <p:nvPr>
            <p:ph idx="2" type="body"/>
          </p:nvPr>
        </p:nvSpPr>
        <p:spPr>
          <a:xfrm>
            <a:off x="571450" y="1442675"/>
            <a:ext cx="8229600" cy="336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make_table_07 &lt;- function(</a:t>
            </a: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adae,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alt_counts_df = NULL,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show_colcounts = TRUE,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</a:t>
            </a:r>
            <a:r>
              <a:rPr lang="en" sz="1300">
                <a:solidFill>
                  <a:srgbClr val="3CB37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arm_var = "ARM"</a:t>
            </a: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saffl_var = "SAFFL",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lbl_overall = NULL,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risk_diff = NULL,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prune_0 = TRUE,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na_level = "MISSING",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annotations = NULL</a:t>
            </a: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) {...}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7"/>
          <p:cNvSpPr txBox="1"/>
          <p:nvPr/>
        </p:nvSpPr>
        <p:spPr>
          <a:xfrm>
            <a:off x="6286500" y="2127075"/>
            <a:ext cx="2434200" cy="877200"/>
          </a:xfrm>
          <a:prstGeom prst="rect">
            <a:avLst/>
          </a:prstGeom>
          <a:noFill/>
          <a:ln cap="flat" cmpd="sng" w="19050">
            <a:solidFill>
              <a:srgbClr val="3CB3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che Sans Light"/>
                <a:ea typeface="Roche Sans Light"/>
                <a:cs typeface="Roche Sans Light"/>
                <a:sym typeface="Roche Sans Light"/>
              </a:rPr>
              <a:t>Name of the arm variable used to split data into columns.</a:t>
            </a:r>
            <a:endParaRPr sz="1500">
              <a:latin typeface="Roche Sans Light"/>
              <a:ea typeface="Roche Sans Light"/>
              <a:cs typeface="Roche Sans Light"/>
              <a:sym typeface="Roche Sans Light"/>
            </a:endParaRPr>
          </a:p>
        </p:txBody>
      </p:sp>
      <p:cxnSp>
        <p:nvCxnSpPr>
          <p:cNvPr id="288" name="Google Shape;288;p37"/>
          <p:cNvCxnSpPr/>
          <p:nvPr/>
        </p:nvCxnSpPr>
        <p:spPr>
          <a:xfrm rot="10800000">
            <a:off x="4833000" y="2343125"/>
            <a:ext cx="1453500" cy="0"/>
          </a:xfrm>
          <a:prstGeom prst="straightConnector1">
            <a:avLst/>
          </a:prstGeom>
          <a:noFill/>
          <a:ln cap="flat" cmpd="sng" w="19050">
            <a:solidFill>
              <a:srgbClr val="3CB37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p37"/>
          <p:cNvSpPr txBox="1"/>
          <p:nvPr>
            <p:ph idx="1" type="subTitle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anchorCtr="0" anchor="t" bIns="1800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arguments used across most tables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Down a TLG-Generating Function</a:t>
            </a:r>
            <a:endParaRPr/>
          </a:p>
        </p:txBody>
      </p:sp>
      <p:sp>
        <p:nvSpPr>
          <p:cNvPr id="295" name="Google Shape;295;p38"/>
          <p:cNvSpPr txBox="1"/>
          <p:nvPr>
            <p:ph idx="2" type="body"/>
          </p:nvPr>
        </p:nvSpPr>
        <p:spPr>
          <a:xfrm>
            <a:off x="571450" y="1442675"/>
            <a:ext cx="8229600" cy="336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make_table_07 &lt;- function(</a:t>
            </a: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adae,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alt_counts_df = NULL,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show_colcounts = TRUE,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arm_var = "ARM",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</a:t>
            </a:r>
            <a:r>
              <a:rPr lang="en" sz="1300">
                <a:solidFill>
                  <a:srgbClr val="3CB37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saffl_var = "SAFFL"</a:t>
            </a: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lbl_overall = NULL,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risk_diff = NULL,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prune_0 = TRUE,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na_level = "MISSING",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annotations = NULL</a:t>
            </a: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) {...}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8"/>
          <p:cNvSpPr txBox="1"/>
          <p:nvPr/>
        </p:nvSpPr>
        <p:spPr>
          <a:xfrm>
            <a:off x="6286500" y="2352825"/>
            <a:ext cx="2434200" cy="877200"/>
          </a:xfrm>
          <a:prstGeom prst="rect">
            <a:avLst/>
          </a:prstGeom>
          <a:noFill/>
          <a:ln cap="flat" cmpd="sng" w="19050">
            <a:solidFill>
              <a:srgbClr val="3CB3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che Sans Light"/>
                <a:ea typeface="Roche Sans Light"/>
                <a:cs typeface="Roche Sans Light"/>
                <a:sym typeface="Roche Sans Light"/>
              </a:rPr>
              <a:t>Name of </a:t>
            </a:r>
            <a:r>
              <a:rPr lang="en" sz="1500">
                <a:latin typeface="Roche Sans Light"/>
                <a:ea typeface="Roche Sans Light"/>
                <a:cs typeface="Roche Sans Light"/>
                <a:sym typeface="Roche Sans Light"/>
              </a:rPr>
              <a:t>the variable that indicates inclusion in a safety population.</a:t>
            </a:r>
            <a:endParaRPr sz="1500">
              <a:latin typeface="Roche Sans Light"/>
              <a:ea typeface="Roche Sans Light"/>
              <a:cs typeface="Roche Sans Light"/>
              <a:sym typeface="Roche Sans Light"/>
            </a:endParaRPr>
          </a:p>
        </p:txBody>
      </p:sp>
      <p:cxnSp>
        <p:nvCxnSpPr>
          <p:cNvPr id="297" name="Google Shape;297;p38"/>
          <p:cNvCxnSpPr/>
          <p:nvPr/>
        </p:nvCxnSpPr>
        <p:spPr>
          <a:xfrm rot="10800000">
            <a:off x="5263500" y="2571750"/>
            <a:ext cx="1023000" cy="0"/>
          </a:xfrm>
          <a:prstGeom prst="straightConnector1">
            <a:avLst/>
          </a:prstGeom>
          <a:noFill/>
          <a:ln cap="flat" cmpd="sng" w="19050">
            <a:solidFill>
              <a:srgbClr val="3CB37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" name="Google Shape;298;p38"/>
          <p:cNvSpPr txBox="1"/>
          <p:nvPr>
            <p:ph idx="1" type="subTitle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anchorCtr="0" anchor="t" bIns="1800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arguments used across most tables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Down a TLG-Generating Function</a:t>
            </a:r>
            <a:endParaRPr/>
          </a:p>
        </p:txBody>
      </p:sp>
      <p:sp>
        <p:nvSpPr>
          <p:cNvPr id="304" name="Google Shape;304;p39"/>
          <p:cNvSpPr txBox="1"/>
          <p:nvPr>
            <p:ph idx="2" type="body"/>
          </p:nvPr>
        </p:nvSpPr>
        <p:spPr>
          <a:xfrm>
            <a:off x="571450" y="1442675"/>
            <a:ext cx="8229600" cy="336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make_table_07 &lt;- function(</a:t>
            </a: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adae,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alt_counts_df = NULL,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show_colcounts = TRUE,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arm_var = "ARM",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saffl_var = "SAFFL",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</a:t>
            </a:r>
            <a:r>
              <a:rPr lang="en" sz="1300">
                <a:solidFill>
                  <a:srgbClr val="3CB37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lbl_overall = NULL</a:t>
            </a: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risk_diff = NULL,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prune_0 = TRUE,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na_level = "MISSING",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annotations = NULL</a:t>
            </a: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) {...}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9"/>
          <p:cNvSpPr txBox="1"/>
          <p:nvPr/>
        </p:nvSpPr>
        <p:spPr>
          <a:xfrm>
            <a:off x="6286500" y="2635075"/>
            <a:ext cx="2434200" cy="1108200"/>
          </a:xfrm>
          <a:prstGeom prst="rect">
            <a:avLst/>
          </a:prstGeom>
          <a:noFill/>
          <a:ln cap="flat" cmpd="sng" w="19050">
            <a:solidFill>
              <a:srgbClr val="3CB3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che Sans Light"/>
                <a:ea typeface="Roche Sans Light"/>
                <a:cs typeface="Roche Sans Light"/>
                <a:sym typeface="Roche Sans Light"/>
              </a:rPr>
              <a:t>A label for the “overall” population column if one should be included in the table.</a:t>
            </a:r>
            <a:endParaRPr sz="1500">
              <a:latin typeface="Roche Sans Light"/>
              <a:ea typeface="Roche Sans Light"/>
              <a:cs typeface="Roche Sans Light"/>
              <a:sym typeface="Roche Sans Light"/>
            </a:endParaRPr>
          </a:p>
        </p:txBody>
      </p:sp>
      <p:cxnSp>
        <p:nvCxnSpPr>
          <p:cNvPr id="306" name="Google Shape;306;p39"/>
          <p:cNvCxnSpPr/>
          <p:nvPr/>
        </p:nvCxnSpPr>
        <p:spPr>
          <a:xfrm rot="10800000">
            <a:off x="5157600" y="2842000"/>
            <a:ext cx="1128900" cy="0"/>
          </a:xfrm>
          <a:prstGeom prst="straightConnector1">
            <a:avLst/>
          </a:prstGeom>
          <a:noFill/>
          <a:ln cap="flat" cmpd="sng" w="19050">
            <a:solidFill>
              <a:srgbClr val="3CB37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" name="Google Shape;307;p39"/>
          <p:cNvSpPr txBox="1"/>
          <p:nvPr>
            <p:ph idx="1" type="subTitle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anchorCtr="0" anchor="t" bIns="1800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arguments used across most tables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Down a TLG-Generating Function</a:t>
            </a:r>
            <a:endParaRPr/>
          </a:p>
        </p:txBody>
      </p:sp>
      <p:sp>
        <p:nvSpPr>
          <p:cNvPr id="313" name="Google Shape;313;p40"/>
          <p:cNvSpPr txBox="1"/>
          <p:nvPr>
            <p:ph idx="2" type="body"/>
          </p:nvPr>
        </p:nvSpPr>
        <p:spPr>
          <a:xfrm>
            <a:off x="571450" y="1442675"/>
            <a:ext cx="8229600" cy="336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make_table_07 &lt;- function(</a:t>
            </a: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adae,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alt_counts_df = NULL,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show_colcounts = TRUE,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arm_var = "ARM",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saffl_var = "SAFFL",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lbl_overall = NULL,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</a:t>
            </a:r>
            <a:r>
              <a:rPr lang="en" sz="1300">
                <a:solidFill>
                  <a:srgbClr val="3CB37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risk_diff = NULL</a:t>
            </a: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prune_0 = TRUE,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na_level = "MISSING",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annotations = NULL</a:t>
            </a: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) {...}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0"/>
          <p:cNvSpPr txBox="1"/>
          <p:nvPr/>
        </p:nvSpPr>
        <p:spPr>
          <a:xfrm>
            <a:off x="6286500" y="2867900"/>
            <a:ext cx="2434200" cy="1108200"/>
          </a:xfrm>
          <a:prstGeom prst="rect">
            <a:avLst/>
          </a:prstGeom>
          <a:noFill/>
          <a:ln cap="flat" cmpd="sng" w="19050">
            <a:solidFill>
              <a:srgbClr val="3CB3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che Sans Light"/>
                <a:ea typeface="Roche Sans Light"/>
                <a:cs typeface="Roche Sans Light"/>
                <a:sym typeface="Roche Sans Light"/>
              </a:rPr>
              <a:t>Settings for the “risk difference” column: </a:t>
            </a:r>
            <a:r>
              <a:rPr lang="en" sz="1500">
                <a:latin typeface="Roche Sans Light"/>
                <a:ea typeface="Roche Sans Light"/>
                <a:cs typeface="Roche Sans Light"/>
                <a:sym typeface="Roche Sans Light"/>
              </a:rPr>
              <a:t>columns to compare, label, etc., if this column is needed.</a:t>
            </a:r>
            <a:endParaRPr sz="1500">
              <a:latin typeface="Roche Sans Light"/>
              <a:ea typeface="Roche Sans Light"/>
              <a:cs typeface="Roche Sans Light"/>
              <a:sym typeface="Roche Sans Light"/>
            </a:endParaRPr>
          </a:p>
        </p:txBody>
      </p:sp>
      <p:cxnSp>
        <p:nvCxnSpPr>
          <p:cNvPr id="315" name="Google Shape;315;p40"/>
          <p:cNvCxnSpPr/>
          <p:nvPr/>
        </p:nvCxnSpPr>
        <p:spPr>
          <a:xfrm rot="10800000">
            <a:off x="4967100" y="3094750"/>
            <a:ext cx="1319400" cy="0"/>
          </a:xfrm>
          <a:prstGeom prst="straightConnector1">
            <a:avLst/>
          </a:prstGeom>
          <a:noFill/>
          <a:ln cap="flat" cmpd="sng" w="19050">
            <a:solidFill>
              <a:srgbClr val="3CB37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" name="Google Shape;316;p40"/>
          <p:cNvSpPr txBox="1"/>
          <p:nvPr>
            <p:ph idx="1" type="subTitle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anchorCtr="0" anchor="t" bIns="1800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arguments used across most tables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/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Down a TLG-Generating Function</a:t>
            </a:r>
            <a:endParaRPr/>
          </a:p>
        </p:txBody>
      </p:sp>
      <p:sp>
        <p:nvSpPr>
          <p:cNvPr id="322" name="Google Shape;322;p41"/>
          <p:cNvSpPr txBox="1"/>
          <p:nvPr>
            <p:ph idx="2" type="body"/>
          </p:nvPr>
        </p:nvSpPr>
        <p:spPr>
          <a:xfrm>
            <a:off x="571450" y="1442675"/>
            <a:ext cx="8229600" cy="336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make_table_07 &lt;- function(</a:t>
            </a: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adae,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alt_counts_df = NULL,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show_colcounts = TRUE,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arm_var = "ARM",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saffl_var = "SAFFL",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lbl_overall = NULL,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risk_diff = NULL,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</a:t>
            </a:r>
            <a:r>
              <a:rPr lang="en" sz="1300">
                <a:solidFill>
                  <a:srgbClr val="3CB37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prune_0 = TRUE</a:t>
            </a: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na_level = "MISSING",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annotations = NULL</a:t>
            </a: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) {...}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1"/>
          <p:cNvSpPr txBox="1"/>
          <p:nvPr/>
        </p:nvSpPr>
        <p:spPr>
          <a:xfrm>
            <a:off x="6286500" y="3171275"/>
            <a:ext cx="2434200" cy="877200"/>
          </a:xfrm>
          <a:prstGeom prst="rect">
            <a:avLst/>
          </a:prstGeom>
          <a:noFill/>
          <a:ln cap="flat" cmpd="sng" w="19050">
            <a:solidFill>
              <a:srgbClr val="3CB3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che Sans Light"/>
                <a:ea typeface="Roche Sans Light"/>
                <a:cs typeface="Roche Sans Light"/>
                <a:sym typeface="Roche Sans Light"/>
              </a:rPr>
              <a:t>Whether all-zero rows should be pruned from the table.</a:t>
            </a:r>
            <a:endParaRPr sz="1500">
              <a:latin typeface="Roche Sans Light"/>
              <a:ea typeface="Roche Sans Light"/>
              <a:cs typeface="Roche Sans Light"/>
              <a:sym typeface="Roche Sans Light"/>
            </a:endParaRPr>
          </a:p>
        </p:txBody>
      </p:sp>
      <p:cxnSp>
        <p:nvCxnSpPr>
          <p:cNvPr id="324" name="Google Shape;324;p41"/>
          <p:cNvCxnSpPr/>
          <p:nvPr/>
        </p:nvCxnSpPr>
        <p:spPr>
          <a:xfrm rot="10800000">
            <a:off x="4734300" y="3371150"/>
            <a:ext cx="1552200" cy="0"/>
          </a:xfrm>
          <a:prstGeom prst="straightConnector1">
            <a:avLst/>
          </a:prstGeom>
          <a:noFill/>
          <a:ln cap="flat" cmpd="sng" w="19050">
            <a:solidFill>
              <a:srgbClr val="3CB37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p41"/>
          <p:cNvSpPr txBox="1"/>
          <p:nvPr>
            <p:ph idx="1" type="subTitle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anchorCtr="0" anchor="t" bIns="1800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arguments used across most tables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2"/>
          <p:cNvSpPr txBox="1"/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Down a TLG-Generating Function</a:t>
            </a:r>
            <a:endParaRPr/>
          </a:p>
        </p:txBody>
      </p:sp>
      <p:sp>
        <p:nvSpPr>
          <p:cNvPr id="331" name="Google Shape;331;p42"/>
          <p:cNvSpPr txBox="1"/>
          <p:nvPr>
            <p:ph idx="2" type="body"/>
          </p:nvPr>
        </p:nvSpPr>
        <p:spPr>
          <a:xfrm>
            <a:off x="571450" y="1442675"/>
            <a:ext cx="8229600" cy="336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make_table_07 &lt;- function(</a:t>
            </a: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adae,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alt_counts_df = NULL,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show_colcounts = TRUE,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arm_var = "ARM",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saffl_var = "SAFFL",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lbl_overall = NULL,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risk_diff = NULL,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prune_0 = TRUE,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</a:t>
            </a:r>
            <a:r>
              <a:rPr lang="en" sz="1300">
                <a:solidFill>
                  <a:srgbClr val="3CB37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na_level = "MISSING"</a:t>
            </a: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annotations = NULL</a:t>
            </a: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) {...}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2"/>
          <p:cNvSpPr txBox="1"/>
          <p:nvPr/>
        </p:nvSpPr>
        <p:spPr>
          <a:xfrm>
            <a:off x="6286500" y="3404125"/>
            <a:ext cx="2434200" cy="877200"/>
          </a:xfrm>
          <a:prstGeom prst="rect">
            <a:avLst/>
          </a:prstGeom>
          <a:noFill/>
          <a:ln cap="flat" cmpd="sng" w="19050">
            <a:solidFill>
              <a:srgbClr val="3CB3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che Sans Light"/>
                <a:ea typeface="Roche Sans Light"/>
                <a:cs typeface="Roche Sans Light"/>
                <a:sym typeface="Roche Sans Light"/>
              </a:rPr>
              <a:t>A </a:t>
            </a:r>
            <a:r>
              <a:rPr lang="en" sz="1500">
                <a:latin typeface="Roche Sans Light"/>
                <a:ea typeface="Roche Sans Light"/>
                <a:cs typeface="Roche Sans Light"/>
                <a:sym typeface="Roche Sans Light"/>
              </a:rPr>
              <a:t>string that should be used in the table to indicate missing (</a:t>
            </a: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NA</a:t>
            </a:r>
            <a:r>
              <a:rPr lang="en" sz="1500">
                <a:latin typeface="Roche Sans Light"/>
                <a:ea typeface="Roche Sans Light"/>
                <a:cs typeface="Roche Sans Light"/>
                <a:sym typeface="Roche Sans Light"/>
              </a:rPr>
              <a:t>) values.</a:t>
            </a:r>
            <a:endParaRPr sz="1500">
              <a:latin typeface="Roche Sans Light"/>
              <a:ea typeface="Roche Sans Light"/>
              <a:cs typeface="Roche Sans Light"/>
              <a:sym typeface="Roche Sans Light"/>
            </a:endParaRPr>
          </a:p>
        </p:txBody>
      </p:sp>
      <p:cxnSp>
        <p:nvCxnSpPr>
          <p:cNvPr id="333" name="Google Shape;333;p42"/>
          <p:cNvCxnSpPr/>
          <p:nvPr/>
        </p:nvCxnSpPr>
        <p:spPr>
          <a:xfrm rot="10800000">
            <a:off x="5355300" y="3618125"/>
            <a:ext cx="931200" cy="0"/>
          </a:xfrm>
          <a:prstGeom prst="straightConnector1">
            <a:avLst/>
          </a:prstGeom>
          <a:noFill/>
          <a:ln cap="flat" cmpd="sng" w="19050">
            <a:solidFill>
              <a:srgbClr val="3CB37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4" name="Google Shape;334;p42"/>
          <p:cNvSpPr txBox="1"/>
          <p:nvPr>
            <p:ph idx="1" type="subTitle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anchorCtr="0" anchor="t" bIns="1800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arguments used across most tables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3"/>
          <p:cNvSpPr txBox="1"/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Down a TLG-Generating Function</a:t>
            </a:r>
            <a:endParaRPr/>
          </a:p>
        </p:txBody>
      </p:sp>
      <p:sp>
        <p:nvSpPr>
          <p:cNvPr id="340" name="Google Shape;340;p43"/>
          <p:cNvSpPr txBox="1"/>
          <p:nvPr>
            <p:ph idx="2" type="body"/>
          </p:nvPr>
        </p:nvSpPr>
        <p:spPr>
          <a:xfrm>
            <a:off x="571450" y="1442675"/>
            <a:ext cx="8229600" cy="336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make_table_07 &lt;- function(</a:t>
            </a: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adae,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alt_counts_df = NULL,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show_colcounts = TRUE,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arm_var = "ARM",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saffl_var = "SAFFL",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lbl_overall = NULL,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risk_diff = NULL,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prune_0 = TRUE,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na_level = "MISSING",</a:t>
            </a:r>
            <a:endParaRPr sz="13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</a:t>
            </a:r>
            <a:r>
              <a:rPr lang="en" sz="1300">
                <a:solidFill>
                  <a:srgbClr val="3CB37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annotations = NULL</a:t>
            </a: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) {...}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3"/>
          <p:cNvSpPr txBox="1"/>
          <p:nvPr/>
        </p:nvSpPr>
        <p:spPr>
          <a:xfrm>
            <a:off x="6286500" y="3666850"/>
            <a:ext cx="2434200" cy="877200"/>
          </a:xfrm>
          <a:prstGeom prst="rect">
            <a:avLst/>
          </a:prstGeom>
          <a:noFill/>
          <a:ln cap="flat" cmpd="sng" w="19050">
            <a:solidFill>
              <a:srgbClr val="3CB3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che Sans Light"/>
                <a:ea typeface="Roche Sans Light"/>
                <a:cs typeface="Roche Sans Light"/>
                <a:sym typeface="Roche Sans Light"/>
              </a:rPr>
              <a:t>A</a:t>
            </a:r>
            <a:r>
              <a:rPr lang="en" sz="1500">
                <a:latin typeface="Roche Sans Light"/>
                <a:ea typeface="Roche Sans Light"/>
                <a:cs typeface="Roche Sans Light"/>
                <a:sym typeface="Roche Sans Light"/>
              </a:rPr>
              <a:t>ny titles and footnotes that should be printed for the table.</a:t>
            </a:r>
            <a:endParaRPr sz="1500">
              <a:latin typeface="Roche Sans Light"/>
              <a:ea typeface="Roche Sans Light"/>
              <a:cs typeface="Roche Sans Light"/>
              <a:sym typeface="Roche Sans Light"/>
            </a:endParaRPr>
          </a:p>
        </p:txBody>
      </p:sp>
      <p:cxnSp>
        <p:nvCxnSpPr>
          <p:cNvPr id="342" name="Google Shape;342;p43"/>
          <p:cNvCxnSpPr/>
          <p:nvPr/>
        </p:nvCxnSpPr>
        <p:spPr>
          <a:xfrm rot="10800000">
            <a:off x="5087100" y="3879150"/>
            <a:ext cx="1199400" cy="0"/>
          </a:xfrm>
          <a:prstGeom prst="straightConnector1">
            <a:avLst/>
          </a:prstGeom>
          <a:noFill/>
          <a:ln cap="flat" cmpd="sng" w="19050">
            <a:solidFill>
              <a:srgbClr val="3CB37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3" name="Google Shape;343;p43"/>
          <p:cNvSpPr txBox="1"/>
          <p:nvPr>
            <p:ph idx="1" type="subTitle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anchorCtr="0" anchor="t" bIns="1800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arguments used across most tables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4"/>
          <p:cNvSpPr txBox="1"/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Down a TLG-Generating Function</a:t>
            </a:r>
            <a:endParaRPr/>
          </a:p>
        </p:txBody>
      </p:sp>
      <p:sp>
        <p:nvSpPr>
          <p:cNvPr id="349" name="Google Shape;349;p44"/>
          <p:cNvSpPr txBox="1"/>
          <p:nvPr>
            <p:ph idx="1" type="subTitle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anchorCtr="0" anchor="t" bIns="1800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Contents:  Pre-Processing</a:t>
            </a:r>
            <a:endParaRPr/>
          </a:p>
        </p:txBody>
      </p:sp>
      <p:sp>
        <p:nvSpPr>
          <p:cNvPr id="350" name="Google Shape;350;p44"/>
          <p:cNvSpPr txBox="1"/>
          <p:nvPr>
            <p:ph idx="2" type="body"/>
          </p:nvPr>
        </p:nvSpPr>
        <p:spPr>
          <a:xfrm>
            <a:off x="462850" y="1214075"/>
            <a:ext cx="8490600" cy="336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  checkmate::assert_subset(c(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    "USUBJID", "TRTEMFL", "DTHFL", "DTHCAUS", arm_var, saffl_var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  ), names(adae))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  assert_flag_variables(adae, c(saffl_var, "TRTEMFL", "DTHFL"), na_level = na_level)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  adae &lt;- adae %&gt;%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    filter(.data[[saffl_var]] == "Y", DTHFL == "Y") %&gt;%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    mutate(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      TRTEMFL = ifelse(TRTEMFL == "Y", "Y", "N") %&gt;% factor(levels = c("Y", "N")),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      trtem_lab = ifelse(TRTEMFL == "Y", "Treatment-emergent deaths", "Nontreatment-emergent deaths")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    ) %&gt;%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    df_explicit_na(na_level = na_level)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  alt_counts_df &lt;- alt_counts_df_preproc(alt_counts_df, arm_var, saffl_var)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1" name="Google Shape;351;p44"/>
          <p:cNvSpPr/>
          <p:nvPr/>
        </p:nvSpPr>
        <p:spPr>
          <a:xfrm>
            <a:off x="462850" y="1411100"/>
            <a:ext cx="7178400" cy="980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che Sans Light"/>
              <a:ea typeface="Roche Sans Light"/>
              <a:cs typeface="Roche Sans Light"/>
              <a:sym typeface="Roche Sans Light"/>
            </a:endParaRPr>
          </a:p>
        </p:txBody>
      </p:sp>
      <p:sp>
        <p:nvSpPr>
          <p:cNvPr id="352" name="Google Shape;352;p44"/>
          <p:cNvSpPr/>
          <p:nvPr/>
        </p:nvSpPr>
        <p:spPr>
          <a:xfrm>
            <a:off x="462850" y="2516000"/>
            <a:ext cx="8568300" cy="2140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che Sans Light"/>
              <a:ea typeface="Roche Sans Light"/>
              <a:cs typeface="Roche Sans Light"/>
              <a:sym typeface="Roche Sans Light"/>
            </a:endParaRPr>
          </a:p>
        </p:txBody>
      </p:sp>
      <p:sp>
        <p:nvSpPr>
          <p:cNvPr id="353" name="Google Shape;353;p44"/>
          <p:cNvSpPr txBox="1"/>
          <p:nvPr/>
        </p:nvSpPr>
        <p:spPr>
          <a:xfrm>
            <a:off x="6394425" y="1501725"/>
            <a:ext cx="11853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che Sans Medium"/>
                <a:ea typeface="Roche Sans Medium"/>
                <a:cs typeface="Roche Sans Medium"/>
                <a:sym typeface="Roche Sans Medium"/>
              </a:rPr>
              <a:t>Variable checks</a:t>
            </a:r>
            <a:endParaRPr>
              <a:latin typeface="Roche Sans Medium"/>
              <a:ea typeface="Roche Sans Medium"/>
              <a:cs typeface="Roche Sans Medium"/>
              <a:sym typeface="Roche Sans Medium"/>
            </a:endParaRPr>
          </a:p>
        </p:txBody>
      </p:sp>
      <p:sp>
        <p:nvSpPr>
          <p:cNvPr id="354" name="Google Shape;354;p44"/>
          <p:cNvSpPr txBox="1"/>
          <p:nvPr/>
        </p:nvSpPr>
        <p:spPr>
          <a:xfrm>
            <a:off x="7738050" y="2663975"/>
            <a:ext cx="11853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che Sans Medium"/>
                <a:ea typeface="Roche Sans Medium"/>
                <a:cs typeface="Roche Sans Medium"/>
                <a:sym typeface="Roche Sans Medium"/>
              </a:rPr>
              <a:t>Data processing</a:t>
            </a:r>
            <a:endParaRPr>
              <a:latin typeface="Roche Sans Medium"/>
              <a:ea typeface="Roche Sans Medium"/>
              <a:cs typeface="Roche Sans Medium"/>
              <a:sym typeface="Roche Sans Medium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5"/>
          <p:cNvSpPr txBox="1"/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Down a TLG-Generating Function</a:t>
            </a:r>
            <a:endParaRPr/>
          </a:p>
        </p:txBody>
      </p:sp>
      <p:sp>
        <p:nvSpPr>
          <p:cNvPr id="360" name="Google Shape;360;p45"/>
          <p:cNvSpPr txBox="1"/>
          <p:nvPr>
            <p:ph idx="1" type="subTitle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anchorCtr="0" anchor="t" bIns="1800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Contents:  Layout Creation</a:t>
            </a:r>
            <a:endParaRPr/>
          </a:p>
        </p:txBody>
      </p:sp>
      <p:sp>
        <p:nvSpPr>
          <p:cNvPr id="361" name="Google Shape;361;p45"/>
          <p:cNvSpPr txBox="1"/>
          <p:nvPr>
            <p:ph idx="2" type="body"/>
          </p:nvPr>
        </p:nvSpPr>
        <p:spPr>
          <a:xfrm>
            <a:off x="234250" y="1290275"/>
            <a:ext cx="8490600" cy="336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lyt &lt;-</a:t>
            </a: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basic_table_annot(show_colcounts, annotations) %&gt;%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 split_cols_by_arm(arm_var, lbl_overall, risk_diff) %&gt;%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 split_rows_by(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   var = "TRTEMFL", labels_var = "trtem_lab", 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   split_fun = add_overall_level("Total deaths")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 ) %&gt;%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 summarize_num_patients(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   var = "USUBJID",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   riskdiff = !is.null(risk_diff), 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   .stats = "unique", .labels = c(unique = NULL)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 ) %&gt;%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 count_occurrences(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   vars = "DTHCAUS",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   denom = "n", drop = FALSE, 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   riskdiff = !is.null(risk_diff)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 ) %&gt;%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 append_topleft(c("", "Deaths"))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2" name="Google Shape;362;p45"/>
          <p:cNvSpPr txBox="1"/>
          <p:nvPr/>
        </p:nvSpPr>
        <p:spPr>
          <a:xfrm>
            <a:off x="4217875" y="1716800"/>
            <a:ext cx="4802100" cy="306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                             A: Drug X    B: Placebo   C: Combination</a:t>
            </a:r>
            <a:endParaRPr sz="8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Deaths                          (N=134)      (N=134)        (N=132)    </a:t>
            </a:r>
            <a:endParaRPr sz="8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———————————————————————————————————————————————————————————————————————</a:t>
            </a:r>
            <a:endParaRPr sz="8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Total deaths                   23 (17.2%)   18 (13.4%)     19 (14.4%)  </a:t>
            </a:r>
            <a:endParaRPr sz="8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ADVERSE EVENT                8 (34.8%)    6 (33.3%)      10 (52.6%)  </a:t>
            </a:r>
            <a:endParaRPr sz="8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DISEASE PROGRESSION          8 (34.8%)    5 (27.8%)      6 (31.6%)   </a:t>
            </a:r>
            <a:endParaRPr sz="8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LOST TO FOLLOW UP             2 (8.7%)     1 (5.6%)       1 (5.3%)   </a:t>
            </a:r>
            <a:endParaRPr sz="8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MISSING                       2 (8.7%)    3 (16.7%)       1 (5.3%)   </a:t>
            </a:r>
            <a:endParaRPr sz="8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SUICIDE                       2 (8.7%)    2 (11.1%)       1 (5.3%)   </a:t>
            </a:r>
            <a:endParaRPr sz="8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UNKNOWN                       1 (4.3%)     1 (5.6%)          0       </a:t>
            </a:r>
            <a:endParaRPr sz="8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Treatment-emergent deaths      12 (9.0%)    14 (10.4%)     15 (11.4%)  </a:t>
            </a:r>
            <a:endParaRPr sz="8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ADVERSE EVENT                3 (25.0%)    5 (35.7%)      9 (60.0%)   </a:t>
            </a:r>
            <a:endParaRPr sz="8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DISEASE PROGRESSION          3 (25.0%)    5 (35.7%)      4 (26.7%)   </a:t>
            </a:r>
            <a:endParaRPr sz="8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LOST TO FOLLOW UP             1 (8.3%)        0              0       </a:t>
            </a:r>
            <a:endParaRPr sz="8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MISSING                      2 (16.7%)     1 (7.1%)       1 (6.7%)   </a:t>
            </a:r>
            <a:endParaRPr sz="8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SUICIDE                      2 (16.7%)    2 (14.3%)       1 (6.7%)   </a:t>
            </a:r>
            <a:endParaRPr sz="8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UNKNOWN                       1 (8.3%)     1 (7.1%)          0       </a:t>
            </a:r>
            <a:endParaRPr sz="8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Nontreatment-emergent deaths   11 (8.2%)     4 (3.0%)       4 (3.0%)   </a:t>
            </a:r>
            <a:endParaRPr sz="8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ADVERSE EVENT                5 (45.5%)    1 (25.0%)      1 (25.0%)   </a:t>
            </a:r>
            <a:endParaRPr sz="8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DISEASE PROGRESSION          5 (45.5%)        0          2 (50.0%)   </a:t>
            </a:r>
            <a:endParaRPr sz="8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LOST TO FOLLOW UP             1 (9.1%)    1 (25.0%)      1 (25.0%)   </a:t>
            </a:r>
            <a:endParaRPr sz="8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MISSING                          0        2 (50.0%)          0      </a:t>
            </a:r>
            <a:endParaRPr sz="8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Chapter Title" id="99" name="Google Shape;99;p19"/>
          <p:cNvSpPr txBox="1"/>
          <p:nvPr>
            <p:ph type="title"/>
          </p:nvPr>
        </p:nvSpPr>
        <p:spPr>
          <a:xfrm>
            <a:off x="571450" y="2150850"/>
            <a:ext cx="8260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Motivation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6"/>
          <p:cNvSpPr txBox="1"/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Down a TLG-Generating Function</a:t>
            </a:r>
            <a:endParaRPr/>
          </a:p>
        </p:txBody>
      </p:sp>
      <p:sp>
        <p:nvSpPr>
          <p:cNvPr id="368" name="Google Shape;368;p46"/>
          <p:cNvSpPr txBox="1"/>
          <p:nvPr>
            <p:ph idx="1" type="subTitle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anchorCtr="0" anchor="t" bIns="1800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Contents:  Layout Creation</a:t>
            </a:r>
            <a:endParaRPr/>
          </a:p>
        </p:txBody>
      </p:sp>
      <p:sp>
        <p:nvSpPr>
          <p:cNvPr id="369" name="Google Shape;369;p46"/>
          <p:cNvSpPr txBox="1"/>
          <p:nvPr>
            <p:ph idx="2" type="body"/>
          </p:nvPr>
        </p:nvSpPr>
        <p:spPr>
          <a:xfrm>
            <a:off x="234250" y="1290275"/>
            <a:ext cx="8490600" cy="336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lyt &lt;- basic_table_annot(</a:t>
            </a:r>
            <a:r>
              <a:rPr lang="en" sz="1000">
                <a:solidFill>
                  <a:srgbClr val="E0666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show_colcounts</a:t>
            </a:r>
            <a:r>
              <a:rPr lang="en" sz="10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annotations) %&gt;%</a:t>
            </a:r>
            <a:endParaRPr sz="10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000">
                <a:solidFill>
                  <a:srgbClr val="93C47D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split_cols_by_arm</a:t>
            </a:r>
            <a:r>
              <a:rPr lang="en" sz="10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(arm_var, lbl_overall, risk_diff) %&gt;%</a:t>
            </a:r>
            <a:endParaRPr sz="10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000">
                <a:solidFill>
                  <a:srgbClr val="6D9EEB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split_rows_by</a:t>
            </a:r>
            <a:r>
              <a:rPr lang="en" sz="10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endParaRPr sz="10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var = "TRTEMFL", labels_var = "trtem_lab", </a:t>
            </a:r>
            <a:endParaRPr sz="10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split_fun = add_overall_level("Total deaths")</a:t>
            </a:r>
            <a:endParaRPr sz="10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) %&gt;%</a:t>
            </a:r>
            <a:endParaRPr sz="10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000">
                <a:solidFill>
                  <a:srgbClr val="F6B26B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summarize_num_patients</a:t>
            </a:r>
            <a:r>
              <a:rPr lang="en" sz="10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endParaRPr sz="10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var = "USUBJID",</a:t>
            </a:r>
            <a:endParaRPr sz="10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riskdiff = !is.null(risk_diff), </a:t>
            </a:r>
            <a:endParaRPr sz="10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.stats = "unique", .labels = c(unique = NULL)</a:t>
            </a:r>
            <a:endParaRPr sz="10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) %&gt;%</a:t>
            </a:r>
            <a:endParaRPr sz="10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000">
                <a:solidFill>
                  <a:srgbClr val="C27BA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count_occurrences</a:t>
            </a:r>
            <a:r>
              <a:rPr lang="en" sz="10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endParaRPr sz="10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vars = "DTHCAUS",</a:t>
            </a:r>
            <a:endParaRPr sz="10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denom = "n", drop = FALSE, </a:t>
            </a:r>
            <a:endParaRPr sz="10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riskdiff = !is.null(risk_diff)</a:t>
            </a:r>
            <a:endParaRPr sz="10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) %&gt;%</a:t>
            </a:r>
            <a:endParaRPr sz="10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000">
                <a:solidFill>
                  <a:srgbClr val="8E7CC3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append_topleft</a:t>
            </a:r>
            <a:r>
              <a:rPr lang="en" sz="10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(c("", "Deaths"))</a:t>
            </a:r>
            <a:endParaRPr sz="10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0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0" name="Google Shape;370;p46"/>
          <p:cNvSpPr txBox="1"/>
          <p:nvPr/>
        </p:nvSpPr>
        <p:spPr>
          <a:xfrm>
            <a:off x="4218925" y="1716825"/>
            <a:ext cx="4802100" cy="306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     A: Drug X    B: Placebo   C: Combination</a:t>
            </a:r>
            <a:endParaRPr b="1" sz="850">
              <a:solidFill>
                <a:srgbClr val="93C47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8E7CC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Deaths </a:t>
            </a:r>
            <a:r>
              <a:rPr b="1" lang="en" sz="850">
                <a:latin typeface="Source Code Pro"/>
                <a:ea typeface="Source Code Pro"/>
                <a:cs typeface="Source Code Pro"/>
                <a:sym typeface="Source Code Pro"/>
              </a:rPr>
              <a:t>                         </a:t>
            </a:r>
            <a:r>
              <a:rPr b="1" lang="en" sz="850">
                <a:solidFill>
                  <a:srgbClr val="E0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(N=134)      (N=134)        (N=132)</a:t>
            </a:r>
            <a:r>
              <a:rPr b="1" lang="en" sz="85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b="1" sz="85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latin typeface="Source Code Pro"/>
                <a:ea typeface="Source Code Pro"/>
                <a:cs typeface="Source Code Pro"/>
                <a:sym typeface="Source Code Pro"/>
              </a:rPr>
              <a:t>———————————————————————————————————————————————————————————————————————</a:t>
            </a:r>
            <a:endParaRPr b="1" sz="85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6D9EE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Total deaths                   </a:t>
            </a:r>
            <a:r>
              <a:rPr b="1" lang="en" sz="850">
                <a:solidFill>
                  <a:srgbClr val="F6B26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23 (17.2%)   18 (13.4%)     19 (14.4%)</a:t>
            </a:r>
            <a:r>
              <a:rPr b="1" lang="en" sz="850">
                <a:solidFill>
                  <a:srgbClr val="6D9EE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b="1" sz="850">
              <a:solidFill>
                <a:srgbClr val="6D9EEB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lang="en" sz="850">
                <a:solidFill>
                  <a:srgbClr val="C27B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ADVERSE EVENT                8 (34.8%)    6 (33.3%)      10 (52.6%)  </a:t>
            </a:r>
            <a:endParaRPr b="1" sz="850">
              <a:solidFill>
                <a:srgbClr val="C27BA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C27B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DISEASE PROGRESSION          8 (34.8%)    5 (27.8%)      6 (31.6%)   </a:t>
            </a:r>
            <a:endParaRPr b="1" sz="850">
              <a:solidFill>
                <a:srgbClr val="C27BA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C27B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LOST TO FOLLOW UP             2 (8.7%)     1 (5.6%)       1 (5.3%)   </a:t>
            </a:r>
            <a:endParaRPr b="1" sz="850">
              <a:solidFill>
                <a:srgbClr val="C27BA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C27B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MISSING                       2 (8.7%)    3 (16.7%)       1 (5.3%)   </a:t>
            </a:r>
            <a:endParaRPr b="1" sz="850">
              <a:solidFill>
                <a:srgbClr val="C27BA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C27B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SUICIDE                       2 (8.7%)    2 (11.1%)       1 (5.3%)   </a:t>
            </a:r>
            <a:endParaRPr b="1" sz="850">
              <a:solidFill>
                <a:srgbClr val="C27BA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C27B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UNKNOWN                       1 (4.3%)     1 (5.6%)          0       </a:t>
            </a:r>
            <a:endParaRPr b="1" sz="850">
              <a:solidFill>
                <a:srgbClr val="C27BA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6D9EE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Treatment-emergent deaths      </a:t>
            </a:r>
            <a:r>
              <a:rPr b="1" lang="en" sz="850">
                <a:solidFill>
                  <a:srgbClr val="F6B26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12 (9.0%)    14 (10.4%)     15 (11.4%)</a:t>
            </a:r>
            <a:r>
              <a:rPr b="1" lang="en" sz="850">
                <a:solidFill>
                  <a:srgbClr val="6D9EE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b="1" sz="850">
              <a:solidFill>
                <a:srgbClr val="6D9EEB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lang="en" sz="850">
                <a:solidFill>
                  <a:srgbClr val="C27B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ADVERSE EVENT                3 (25.0%)    5 (35.7%)      9 (60.0%)   </a:t>
            </a:r>
            <a:endParaRPr b="1" sz="850">
              <a:solidFill>
                <a:srgbClr val="C27BA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C27B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DISEASE PROGRESSION          3 (25.0%)    5 (35.7%)      4 (26.7%)   </a:t>
            </a:r>
            <a:endParaRPr b="1" sz="850">
              <a:solidFill>
                <a:srgbClr val="C27BA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C27B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LOST TO FOLLOW UP             1 (8.3%)        0              0       </a:t>
            </a:r>
            <a:endParaRPr b="1" sz="850">
              <a:solidFill>
                <a:srgbClr val="C27BA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C27B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MISSING                      2 (16.7%)     1 (7.1%)       1 (6.7%)   </a:t>
            </a:r>
            <a:endParaRPr b="1" sz="850">
              <a:solidFill>
                <a:srgbClr val="C27BA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C27B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SUICIDE                      2 (16.7%)    2 (14.3%)       1 (6.7%)   </a:t>
            </a:r>
            <a:endParaRPr b="1" sz="850">
              <a:solidFill>
                <a:srgbClr val="C27BA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C27B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UNKNOWN                       1 (8.3%)     1 (7.1%)          0       </a:t>
            </a:r>
            <a:endParaRPr b="1" sz="850">
              <a:solidFill>
                <a:srgbClr val="C27BA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6D9EE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Nontreatment-emergent deaths   </a:t>
            </a:r>
            <a:r>
              <a:rPr b="1" lang="en" sz="850">
                <a:solidFill>
                  <a:srgbClr val="F6B26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11 (8.2%)     4 (3.0%)       4 (3.0%)</a:t>
            </a:r>
            <a:r>
              <a:rPr b="1" lang="en" sz="850">
                <a:solidFill>
                  <a:srgbClr val="6D9EE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endParaRPr b="1" sz="850">
              <a:solidFill>
                <a:srgbClr val="6D9EEB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lang="en" sz="850">
                <a:solidFill>
                  <a:srgbClr val="C27B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ADVERSE EVENT                5 (45.5%)    1 (25.0%)      1 (25.0%)   </a:t>
            </a:r>
            <a:endParaRPr b="1" sz="850">
              <a:solidFill>
                <a:srgbClr val="C27BA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C27B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DISEASE PROGRESSION          5 (45.5%)        0          2 (50.0%)   </a:t>
            </a:r>
            <a:endParaRPr b="1" sz="850">
              <a:solidFill>
                <a:srgbClr val="C27BA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C27B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LOST TO FOLLOW UP             1 (9.1%)    1 (25.0%)      1 (25.0%)   </a:t>
            </a:r>
            <a:endParaRPr b="1" sz="850">
              <a:solidFill>
                <a:srgbClr val="C27BA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C27B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MISSING                          0        2 (50.0%)          0      </a:t>
            </a:r>
            <a:endParaRPr b="1" sz="850">
              <a:solidFill>
                <a:srgbClr val="C27BA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7"/>
          <p:cNvSpPr txBox="1"/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Down a TLG-Generating Function</a:t>
            </a:r>
            <a:endParaRPr/>
          </a:p>
        </p:txBody>
      </p:sp>
      <p:sp>
        <p:nvSpPr>
          <p:cNvPr id="376" name="Google Shape;376;p47"/>
          <p:cNvSpPr txBox="1"/>
          <p:nvPr>
            <p:ph idx="1" type="subTitle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anchorCtr="0" anchor="t" bIns="1800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Contents:  Table Generation &amp; Post-Processing</a:t>
            </a:r>
            <a:endParaRPr/>
          </a:p>
        </p:txBody>
      </p:sp>
      <p:sp>
        <p:nvSpPr>
          <p:cNvPr id="377" name="Google Shape;377;p47"/>
          <p:cNvSpPr txBox="1"/>
          <p:nvPr>
            <p:ph idx="2" type="body"/>
          </p:nvPr>
        </p:nvSpPr>
        <p:spPr>
          <a:xfrm>
            <a:off x="462850" y="1214075"/>
            <a:ext cx="8490600" cy="336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5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...</a:t>
            </a:r>
            <a:endParaRPr sz="1000">
              <a:solidFill>
                <a:srgbClr val="21252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5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000">
                <a:solidFill>
                  <a:srgbClr val="2125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tbl &lt;- build_table(</a:t>
            </a:r>
            <a:endParaRPr sz="1000">
              <a:solidFill>
                <a:srgbClr val="21252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5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lyt, </a:t>
            </a:r>
            <a:endParaRPr sz="1000">
              <a:solidFill>
                <a:srgbClr val="21252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5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df = adae, </a:t>
            </a:r>
            <a:endParaRPr sz="1000">
              <a:solidFill>
                <a:srgbClr val="21252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5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alt_counts_df = alt_counts_df</a:t>
            </a:r>
            <a:endParaRPr sz="1000">
              <a:solidFill>
                <a:srgbClr val="21252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5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)</a:t>
            </a:r>
            <a:endParaRPr sz="1000">
              <a:solidFill>
                <a:srgbClr val="21252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if (prune_0) tbl &lt;- prune_table(tbl)</a:t>
            </a:r>
            <a:endParaRPr sz="10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1252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5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tbl</a:t>
            </a:r>
            <a:endParaRPr sz="1000">
              <a:solidFill>
                <a:srgbClr val="21252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5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solidFill>
                <a:srgbClr val="21252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1252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1252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8" name="Google Shape;378;p47"/>
          <p:cNvSpPr txBox="1"/>
          <p:nvPr/>
        </p:nvSpPr>
        <p:spPr>
          <a:xfrm>
            <a:off x="3877725" y="1254500"/>
            <a:ext cx="4720200" cy="350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                                A: Drug X    B: Placebo   C: Combination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Deaths                             (N=134)      (N=134)        (N=132) 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——————————————————————————————————————————————————————————————————————————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Total deaths                      23 (17.2%)   18 (13.4%)     19 (14.4%)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ADVERSE EVENT                   8 (34.8%)    6 (33.3%)      10 (52.6%)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DISEASE PROGRESSION             8 (34.8%)    5 (27.8%)      6 (31.6%)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LOST TO FOLLOW UP                2 (8.7%)     1 (5.6%)       1 (5.3%)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MISSING                          2 (8.7%)    3 (16.7%)       1 (5.3%)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Post-study reporting of death       0            0              0    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SUICIDE                          2 (8.7%)    2 (11.1%)       1 (5.3%)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UNKNOWN                          1 (4.3%)     1 (5.6%)          0    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Treatment-emergent deaths         12 (9.0%)    14 (10.4%)     15 (11.4%)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ADVERSE EVENT                   3 (25.0%)    5 (35.7%)      9 (60.0%)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DISEASE PROGRESSION             3 (25.0%)    5 (35.7%)      4 (26.7%)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LOST TO FOLLOW UP                1 (8.3%)        0              0    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MISSING                         2 (16.7%)     1 (7.1%)       1 (6.7%)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Post-study reporting of death       0            0              0    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SUICIDE                         2 (16.7%)    2 (14.3%)       1 (6.7%)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UNKNOWN                          1 (8.3%)     1 (7.1%)          0    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Nontreatment-emergent deaths      11 (8.2%)     4 (3.0%)       4 (3.0%)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ADVERSE EVENT                   5 (45.5%)    1 (25.0%)      1 (25.0%)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DISEASE PROGRESSION             5 (45.5%)        0          2 (50.0%)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LOST TO FOLLOW UP                1 (9.1%)    1 (25.0%)      1 (25.0%)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MISSING                             0        2 (50.0%)          0    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Post-study reporting of death       0            0              0    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SUICIDE                             0            0              0    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UNKNOWN                             0            0              0    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8"/>
          <p:cNvSpPr txBox="1"/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Down a TLG-Generating Function</a:t>
            </a:r>
            <a:endParaRPr/>
          </a:p>
        </p:txBody>
      </p:sp>
      <p:sp>
        <p:nvSpPr>
          <p:cNvPr id="384" name="Google Shape;384;p48"/>
          <p:cNvSpPr txBox="1"/>
          <p:nvPr>
            <p:ph idx="1" type="subTitle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anchorCtr="0" anchor="t" bIns="1800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Contents:  Table Generation &amp; Post-Processing</a:t>
            </a:r>
            <a:endParaRPr/>
          </a:p>
        </p:txBody>
      </p:sp>
      <p:sp>
        <p:nvSpPr>
          <p:cNvPr id="385" name="Google Shape;385;p48"/>
          <p:cNvSpPr txBox="1"/>
          <p:nvPr>
            <p:ph idx="2" type="body"/>
          </p:nvPr>
        </p:nvSpPr>
        <p:spPr>
          <a:xfrm>
            <a:off x="462850" y="1214075"/>
            <a:ext cx="8490600" cy="336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5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...</a:t>
            </a:r>
            <a:endParaRPr sz="1000">
              <a:solidFill>
                <a:srgbClr val="21252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5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tbl &lt;- build_table(</a:t>
            </a:r>
            <a:endParaRPr sz="1000">
              <a:solidFill>
                <a:srgbClr val="21252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5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lyt, </a:t>
            </a:r>
            <a:endParaRPr sz="1000">
              <a:solidFill>
                <a:srgbClr val="21252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5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df = adae, </a:t>
            </a:r>
            <a:endParaRPr sz="1000">
              <a:solidFill>
                <a:srgbClr val="21252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5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alt_counts_df = alt_counts_df</a:t>
            </a:r>
            <a:endParaRPr sz="1000">
              <a:solidFill>
                <a:srgbClr val="21252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5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)</a:t>
            </a:r>
            <a:endParaRPr sz="1000">
              <a:solidFill>
                <a:srgbClr val="21252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if (prune_0) tbl &lt;- prune_table(tbl)</a:t>
            </a:r>
            <a:endParaRPr sz="1000">
              <a:solidFill>
                <a:schemeClr val="lt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1252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5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tbl</a:t>
            </a:r>
            <a:endParaRPr sz="1000">
              <a:solidFill>
                <a:srgbClr val="21252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52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solidFill>
                <a:srgbClr val="21252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1252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1252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6" name="Google Shape;386;p48"/>
          <p:cNvSpPr txBox="1"/>
          <p:nvPr/>
        </p:nvSpPr>
        <p:spPr>
          <a:xfrm>
            <a:off x="3877725" y="1254500"/>
            <a:ext cx="4720200" cy="350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                                A: Drug X    B: Placebo   C: Combination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Deaths                             (N=134)      (N=134)        (N=132) 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——————————————————————————————————————————————————————————————————————————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Total deaths                      23 (17.2%)   18 (13.4%)     19 (14.4%)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ADVERSE EVENT                   8 (34.8%)    6 (33.3%)      10 (52.6%)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DISEASE PROGRESSION             8 (34.8%)    5 (27.8%)      6 (31.6%)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LOST TO FOLLOW UP                2 (8.7%)     1 (5.6%)       1 (5.3%)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MISSING                          2 (8.7%)    3 (16.7%)       1 (5.3%)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</a:t>
            </a:r>
            <a:r>
              <a:rPr lang="en" sz="800" strike="sngStrike">
                <a:solidFill>
                  <a:schemeClr val="lt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Post-study reporting of death       0            0              0       </a:t>
            </a:r>
            <a:endParaRPr sz="800" strike="sngStrike">
              <a:solidFill>
                <a:schemeClr val="lt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SUICIDE                          2 (8.7%)    2 (11.1%)       1 (5.3%)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UNKNOWN                          1 (4.3%)     1 (5.6%)          0    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Treatment-emergent deaths         12 (9.0%)    14 (10.4%)     15 (11.4%)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ADVERSE EVENT                   3 (25.0%)    5 (35.7%)      9 (60.0%)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DISEASE PROGRESSION             3 (25.0%)    5 (35.7%)      4 (26.7%)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LOST TO FOLLOW UP                1 (8.3%)        0              0    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MISSING                         2 (16.7%)     1 (7.1%)       1 (6.7%)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</a:t>
            </a:r>
            <a:r>
              <a:rPr lang="en" sz="800" strike="sngStrike">
                <a:solidFill>
                  <a:schemeClr val="lt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Post-study reporting of death       0            0              0       </a:t>
            </a:r>
            <a:endParaRPr sz="800" strike="sngStrike">
              <a:solidFill>
                <a:schemeClr val="lt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SUICIDE                         2 (16.7%)    2 (14.3%)       1 (6.7%)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UNKNOWN                          1 (8.3%)     1 (7.1%)          0    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Nontreatment-emergent deaths      11 (8.2%)     4 (3.0%)       4 (3.0%)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ADVERSE EVENT                   5 (45.5%)    1 (25.0%)      1 (25.0%)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DISEASE PROGRESSION             5 (45.5%)        0          2 (50.0%)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LOST TO FOLLOW UP                1 (9.1%)    1 (25.0%)      1 (25.0%)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MISSING                             0        2 (50.0%)          0      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</a:t>
            </a:r>
            <a:r>
              <a:rPr lang="en" sz="800" strike="sngStrike">
                <a:solidFill>
                  <a:schemeClr val="lt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Post-study reporting of death       0            0              0</a:t>
            </a:r>
            <a:r>
              <a:rPr lang="en" sz="800">
                <a:solidFill>
                  <a:schemeClr val="lt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    </a:t>
            </a:r>
            <a:r>
              <a:rPr lang="en" sz="800" strike="sngStrike">
                <a:solidFill>
                  <a:schemeClr val="lt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</a:t>
            </a:r>
            <a:endParaRPr sz="800" strike="sngStrike">
              <a:solidFill>
                <a:schemeClr val="lt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</a:t>
            </a:r>
            <a:r>
              <a:rPr lang="en" sz="800" strike="sngStrike">
                <a:solidFill>
                  <a:schemeClr val="lt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SUICIDE                             0            0              0       </a:t>
            </a:r>
            <a:endParaRPr sz="800" strike="sngStrike">
              <a:solidFill>
                <a:schemeClr val="lt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</a:t>
            </a:r>
            <a:r>
              <a:rPr lang="en" sz="800" strike="sngStrike">
                <a:solidFill>
                  <a:schemeClr val="lt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UNKNOWN                             0            0              0      </a:t>
            </a:r>
            <a:r>
              <a:rPr lang="en" sz="8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</a:t>
            </a:r>
            <a:endParaRPr sz="8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9"/>
          <p:cNvSpPr txBox="1"/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Down a TLG-Generating Function</a:t>
            </a:r>
            <a:endParaRPr/>
          </a:p>
        </p:txBody>
      </p:sp>
      <p:sp>
        <p:nvSpPr>
          <p:cNvPr id="392" name="Google Shape;392;p49"/>
          <p:cNvSpPr txBox="1"/>
          <p:nvPr>
            <p:ph idx="1" type="subTitle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anchorCtr="0" anchor="t" bIns="1800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can be further customized via function parameters</a:t>
            </a:r>
            <a:endParaRPr/>
          </a:p>
        </p:txBody>
      </p:sp>
      <p:sp>
        <p:nvSpPr>
          <p:cNvPr id="393" name="Google Shape;393;p49"/>
          <p:cNvSpPr txBox="1"/>
          <p:nvPr/>
        </p:nvSpPr>
        <p:spPr>
          <a:xfrm>
            <a:off x="1560750" y="1213125"/>
            <a:ext cx="6022500" cy="37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Table 7. Deaths, Safety Population, Pooled Analyses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                             A: Drug X    B: Placebo   C: Combination   Risk Difference (%) (95% CI)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Deaths                          (N=134)      (N=134)        (N=132)                 (N=268)     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Total deaths                   23 (17.2%)   18 (13.4%)     19 (14.4%)          3.7 (-4.9 - 12.3)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ADVERSE EVENT                8 (34.8%)    6 (33.3%)      10 (52.6%)           1.5 (-3.8 - 6.8)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DISEASE PROGRESSION          8 (34.8%)    5 (27.8%)      6 (31.6%)            2.2 (-2.9 - 7.4)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LOST TO FOLLOW UP             2 (8.7%)     1 (5.6%)       1 (5.3%)            0.7 (-1.8 - 3.3)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MISSING                       2 (8.7%)    3 (16.7%)       1 (5.3%)           -0.7 (-4.0 - 2.5)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SUICIDE                       2 (8.7%)    2 (11.1%)       1 (5.3%)            0.0 (-2.9 - 2.9)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UNKNOWN                       1 (4.3%)     1 (5.6%)          0                0.0 (-2.1 - 2.1)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Treatment-emergent deaths      12 (9.0%)    14 (10.4%)     15 (11.4%)          -1.5 (-8.6 - 5.6)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ADVERSE EVENT                3 (25.0%)    5 (35.7%)      9 (60.0%)           -1.5 (-5.6 - 2.6)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DISEASE PROGRESSION          3 (25.0%)    5 (35.7%)      4 (26.7%)           -1.5 (-5.6 - 2.6)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LOST TO FOLLOW UP             1 (8.3%)        0              0                0.7 (-0.7 - 2.2)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MISSING                      2 (16.7%)     1 (7.1%)       1 (6.7%)            0.7 (-1.8 - 3.3)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SUICIDE                      2 (16.7%)    2 (14.3%)       1 (6.7%)            0.0 (-2.9 - 2.9)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UNKNOWN                       1 (8.3%)     1 (7.1%)          0                0.0 (-2.1 - 2.1)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Nontreatment-emergent deaths   11 (8.2%)     4 (3.0%)       4 (3.0%)           5.2 (-0.2 - 10.7)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ADVERSE EVENT                5 (45.5%)    1 (25.0%)      1 (25.0%)            3.0 (-0.5 - 6.5)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DISEASE PROGRESSION          5 (45.5%)        0          2 (50.0%)            3.7 (0.5 - 6.9) 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LOST TO FOLLOW UP             1 (9.1%)    1 (25.0%)      1 (25.0%)            0.0 (-2.1 - 2.1)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MISSING                          0        2 (50.0%)          0               -1.5 (-3.5 - 0.6)      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—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Source: [include Applicant source, datasets and/or software tools used].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Abbreviations: AE, adverse event; MedDRA, Medical Dictionary for Regulatory Activities;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N, number of patients in treatment arm; n, number of patients with adverse event</a:t>
            </a:r>
            <a:endParaRPr sz="75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0"/>
          <p:cNvSpPr txBox="1"/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Down a TLG-Generating Function</a:t>
            </a:r>
            <a:endParaRPr/>
          </a:p>
        </p:txBody>
      </p:sp>
      <p:pic>
        <p:nvPicPr>
          <p:cNvPr id="399" name="Google Shape;39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750" y="1283600"/>
            <a:ext cx="5331000" cy="321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Chapter Title" id="404" name="Google Shape;404;p51"/>
          <p:cNvSpPr txBox="1"/>
          <p:nvPr>
            <p:ph type="title"/>
          </p:nvPr>
        </p:nvSpPr>
        <p:spPr>
          <a:xfrm>
            <a:off x="571450" y="2150850"/>
            <a:ext cx="8260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Navigating the {falcon} Website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52"/>
          <p:cNvGrpSpPr/>
          <p:nvPr/>
        </p:nvGrpSpPr>
        <p:grpSpPr>
          <a:xfrm>
            <a:off x="2961600" y="1068224"/>
            <a:ext cx="3220800" cy="2854651"/>
            <a:chOff x="6676850" y="1031787"/>
            <a:chExt cx="3220800" cy="2854651"/>
          </a:xfrm>
        </p:grpSpPr>
        <p:pic>
          <p:nvPicPr>
            <p:cNvPr id="410" name="Google Shape;410;p5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38825" y="1031787"/>
              <a:ext cx="2096826" cy="2096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1" name="Google Shape;411;p52"/>
            <p:cNvSpPr txBox="1"/>
            <p:nvPr/>
          </p:nvSpPr>
          <p:spPr>
            <a:xfrm>
              <a:off x="6676850" y="3409438"/>
              <a:ext cx="32208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u="sng">
                  <a:solidFill>
                    <a:schemeClr val="hlink"/>
                  </a:solidFill>
                  <a:latin typeface="Roche Sans Light"/>
                  <a:ea typeface="Roche Sans Light"/>
                  <a:cs typeface="Roche Sans Light"/>
                  <a:sym typeface="Roche Sans Light"/>
                  <a:hlinkClick r:id="rId4"/>
                </a:rPr>
                <a:t>pharmaverse.github.io/falcon</a:t>
              </a:r>
              <a:endParaRPr sz="1900">
                <a:latin typeface="Roche Sans Light"/>
                <a:ea typeface="Roche Sans Light"/>
                <a:cs typeface="Roche Sans Light"/>
                <a:sym typeface="Roche Sans Light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3"/>
          <p:cNvSpPr txBox="1"/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the Home Page</a:t>
            </a:r>
            <a:endParaRPr/>
          </a:p>
        </p:txBody>
      </p:sp>
      <p:sp>
        <p:nvSpPr>
          <p:cNvPr id="417" name="Google Shape;417;p53"/>
          <p:cNvSpPr txBox="1"/>
          <p:nvPr>
            <p:ph idx="1" type="subTitle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anchorCtr="0" anchor="t" bIns="1800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Introductory information, </a:t>
            </a:r>
            <a:r>
              <a:rPr lang="en"/>
              <a:t>upcoming talks, &amp; the development team</a:t>
            </a:r>
            <a:endParaRPr/>
          </a:p>
        </p:txBody>
      </p:sp>
      <p:pic>
        <p:nvPicPr>
          <p:cNvPr id="418" name="Google Shape;41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600" y="1198250"/>
            <a:ext cx="7970800" cy="3825326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4"/>
          <p:cNvSpPr txBox="1"/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the Home Page</a:t>
            </a:r>
            <a:endParaRPr/>
          </a:p>
        </p:txBody>
      </p:sp>
      <p:sp>
        <p:nvSpPr>
          <p:cNvPr id="424" name="Google Shape;424;p54"/>
          <p:cNvSpPr txBox="1"/>
          <p:nvPr>
            <p:ph idx="1" type="subTitle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anchorCtr="0" anchor="t" bIns="1800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pages reachable from the navigation bar</a:t>
            </a:r>
            <a:endParaRPr/>
          </a:p>
        </p:txBody>
      </p:sp>
      <p:pic>
        <p:nvPicPr>
          <p:cNvPr id="425" name="Google Shape;42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600" y="1198250"/>
            <a:ext cx="7970800" cy="3825326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5"/>
          <p:cNvSpPr txBox="1"/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Template Index - Which Tables are Available?</a:t>
            </a:r>
            <a:endParaRPr/>
          </a:p>
        </p:txBody>
      </p:sp>
      <p:sp>
        <p:nvSpPr>
          <p:cNvPr id="431" name="Google Shape;431;p55"/>
          <p:cNvSpPr txBox="1"/>
          <p:nvPr>
            <p:ph idx="1" type="subTitle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anchorCtr="0" anchor="t" bIns="1800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Accessible via “Template Library Index” button on the Home Page</a:t>
            </a:r>
            <a:endParaRPr/>
          </a:p>
        </p:txBody>
      </p:sp>
      <p:pic>
        <p:nvPicPr>
          <p:cNvPr id="432" name="Google Shape;43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88" y="1198250"/>
            <a:ext cx="7970824" cy="3825326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571450" y="432675"/>
            <a:ext cx="8262000" cy="38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Established Data Standards</a:t>
            </a:r>
            <a:r>
              <a:rPr lang="en"/>
              <a:t> Already Exist in the Pharma Industry</a:t>
            </a:r>
            <a:endParaRPr/>
          </a:p>
        </p:txBody>
      </p:sp>
      <p:sp>
        <p:nvSpPr>
          <p:cNvPr id="105" name="Google Shape;105;p20"/>
          <p:cNvSpPr txBox="1"/>
          <p:nvPr>
            <p:ph idx="1" type="subTitle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anchorCtr="0" anchor="t" bIns="1800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CDISC’s</a:t>
            </a:r>
            <a:r>
              <a:rPr lang="en"/>
              <a:t> SDTM and ADaM standards enable industry collaboration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375" y="2135800"/>
            <a:ext cx="1696149" cy="89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663300" y="4100675"/>
            <a:ext cx="78174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>
                <a:latin typeface="Roche Sans Medium"/>
                <a:ea typeface="Roche Sans Medium"/>
                <a:cs typeface="Roche Sans Medium"/>
                <a:sym typeface="Roche Sans Medium"/>
              </a:rPr>
              <a:t>Can we standardize the </a:t>
            </a:r>
            <a:r>
              <a:rPr lang="en" sz="1900">
                <a:latin typeface="Roche Sans Medium"/>
                <a:ea typeface="Roche Sans Medium"/>
                <a:cs typeface="Roche Sans Medium"/>
                <a:sym typeface="Roche Sans Medium"/>
              </a:rPr>
              <a:t>TLGs </a:t>
            </a:r>
            <a:r>
              <a:rPr lang="en" sz="1900">
                <a:latin typeface="Roche Sans Medium"/>
                <a:ea typeface="Roche Sans Medium"/>
                <a:cs typeface="Roche Sans Medium"/>
                <a:sym typeface="Roche Sans Medium"/>
              </a:rPr>
              <a:t>created using this data?</a:t>
            </a:r>
            <a:endParaRPr sz="1900">
              <a:latin typeface="Roche Sans Medium"/>
              <a:ea typeface="Roche Sans Medium"/>
              <a:cs typeface="Roche Sans Medium"/>
              <a:sym typeface="Roche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che Sans Light"/>
              <a:ea typeface="Roche Sans Light"/>
              <a:cs typeface="Roche Sans Light"/>
              <a:sym typeface="Roche Sans Light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3083500" y="1688025"/>
            <a:ext cx="5401500" cy="821700"/>
          </a:xfrm>
          <a:prstGeom prst="rect">
            <a:avLst/>
          </a:prstGeom>
          <a:solidFill>
            <a:srgbClr val="99E8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400"/>
              </a:spcBef>
              <a:spcAft>
                <a:spcPts val="1000"/>
              </a:spcAft>
              <a:buNone/>
            </a:pPr>
            <a:r>
              <a:rPr lang="en">
                <a:latin typeface="Roche Sans"/>
                <a:ea typeface="Roche Sans"/>
                <a:cs typeface="Roche Sans"/>
                <a:sym typeface="Roche Sans"/>
              </a:rPr>
              <a:t>Data variable attributes (names, inputs, data types, etc.) are standardized across datasets and companies in the industry</a:t>
            </a:r>
            <a:endParaRPr>
              <a:latin typeface="Roche Sans"/>
              <a:ea typeface="Roche Sans"/>
              <a:cs typeface="Roche Sans"/>
              <a:sym typeface="Roche Sans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3083500" y="2754550"/>
            <a:ext cx="5401500" cy="821700"/>
          </a:xfrm>
          <a:prstGeom prst="rect">
            <a:avLst/>
          </a:prstGeom>
          <a:solidFill>
            <a:srgbClr val="99E8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latin typeface="Roche Sans"/>
                <a:ea typeface="Roche Sans"/>
                <a:cs typeface="Roche Sans"/>
                <a:sym typeface="Roche Sans"/>
              </a:rPr>
              <a:t>TLGs created by different companies process data the                       same way but differ in layout/appearance</a:t>
            </a:r>
            <a:endParaRPr sz="1300">
              <a:latin typeface="Roche Sans"/>
              <a:ea typeface="Roche Sans"/>
              <a:cs typeface="Roche Sans"/>
              <a:sym typeface="Roche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6"/>
          <p:cNvSpPr txBox="1"/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Deeper Dive into Table Templates</a:t>
            </a:r>
            <a:endParaRPr/>
          </a:p>
        </p:txBody>
      </p:sp>
      <p:sp>
        <p:nvSpPr>
          <p:cNvPr id="438" name="Google Shape;438;p56"/>
          <p:cNvSpPr txBox="1"/>
          <p:nvPr>
            <p:ph idx="1" type="subTitle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anchorCtr="0" anchor="t" bIns="1800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 screenshot taken from the FDA Safety TLGs Integrated Guide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9" name="Google Shape;43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975" y="1194050"/>
            <a:ext cx="7930025" cy="3814021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7"/>
          <p:cNvSpPr txBox="1"/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Deeper Dive into Table Templates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57"/>
          <p:cNvSpPr txBox="1"/>
          <p:nvPr>
            <p:ph idx="1" type="subTitle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anchorCtr="0" anchor="t" bIns="1800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created using {falcon}</a:t>
            </a:r>
            <a:endParaRPr/>
          </a:p>
        </p:txBody>
      </p:sp>
      <p:pic>
        <p:nvPicPr>
          <p:cNvPr id="446" name="Google Shape;44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463" y="1198300"/>
            <a:ext cx="7909077" cy="3791576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8"/>
          <p:cNvSpPr txBox="1"/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Deeper Dive into Table Templates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8"/>
          <p:cNvSpPr txBox="1"/>
          <p:nvPr>
            <p:ph idx="1" type="subTitle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anchorCtr="0" anchor="t" bIns="1800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used to generate the table via the </a:t>
            </a:r>
            <a:r>
              <a:rPr lang="en"/>
              <a:t>make_table_09</a:t>
            </a:r>
            <a:r>
              <a:rPr lang="en"/>
              <a:t> function</a:t>
            </a:r>
            <a:endParaRPr/>
          </a:p>
        </p:txBody>
      </p:sp>
      <p:pic>
        <p:nvPicPr>
          <p:cNvPr id="453" name="Google Shape;45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462" y="1201224"/>
            <a:ext cx="7909077" cy="3799839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9"/>
          <p:cNvSpPr txBox="1"/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Deeper Dive into Table Templates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59"/>
          <p:cNvSpPr txBox="1"/>
          <p:nvPr>
            <p:ph idx="1" type="subTitle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anchorCtr="0" anchor="t" bIns="1800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on the function used to generate the table</a:t>
            </a:r>
            <a:endParaRPr/>
          </a:p>
        </p:txBody>
      </p:sp>
      <p:pic>
        <p:nvPicPr>
          <p:cNvPr id="460" name="Google Shape;46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450" y="1196226"/>
            <a:ext cx="7909101" cy="3795711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0"/>
          <p:cNvSpPr txBox="1"/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Deeper Dive into Table Templates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60"/>
          <p:cNvSpPr txBox="1"/>
          <p:nvPr>
            <p:ph idx="1" type="subTitle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anchorCtr="0" anchor="t" bIns="1800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on the function used to generate the 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7" name="Google Shape;46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450" y="1193837"/>
            <a:ext cx="7909101" cy="3803962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Chapter Title" id="472" name="Google Shape;472;p61"/>
          <p:cNvSpPr txBox="1"/>
          <p:nvPr>
            <p:ph type="title"/>
          </p:nvPr>
        </p:nvSpPr>
        <p:spPr>
          <a:xfrm>
            <a:off x="571450" y="2150850"/>
            <a:ext cx="8260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Goals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2"/>
          <p:cNvSpPr/>
          <p:nvPr/>
        </p:nvSpPr>
        <p:spPr>
          <a:xfrm>
            <a:off x="3227100" y="1303050"/>
            <a:ext cx="2689800" cy="2537400"/>
          </a:xfrm>
          <a:prstGeom prst="star5">
            <a:avLst>
              <a:gd fmla="val 20997" name="adj"/>
              <a:gd fmla="val 105146" name="hf"/>
              <a:gd fmla="val 110557" name="vf"/>
            </a:avLst>
          </a:prstGeom>
          <a:solidFill>
            <a:srgbClr val="99E8BC"/>
          </a:solidFill>
          <a:ln cap="flat" cmpd="sng" w="19050">
            <a:solidFill>
              <a:srgbClr val="236C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latin typeface="Roche Sans"/>
                <a:ea typeface="Roche Sans"/>
                <a:cs typeface="Roche Sans"/>
                <a:sym typeface="Roche Sans"/>
              </a:rPr>
              <a:t>Easier collaboration &amp; more efficient submission</a:t>
            </a:r>
            <a:endParaRPr sz="1300">
              <a:latin typeface="Roche Sans"/>
              <a:ea typeface="Roche Sans"/>
              <a:cs typeface="Roche Sans"/>
              <a:sym typeface="Roche Sans"/>
            </a:endParaRPr>
          </a:p>
        </p:txBody>
      </p:sp>
      <p:sp>
        <p:nvSpPr>
          <p:cNvPr id="478" name="Google Shape;478;p62"/>
          <p:cNvSpPr/>
          <p:nvPr/>
        </p:nvSpPr>
        <p:spPr>
          <a:xfrm>
            <a:off x="461100" y="1303050"/>
            <a:ext cx="2689800" cy="2537400"/>
          </a:xfrm>
          <a:prstGeom prst="star5">
            <a:avLst>
              <a:gd fmla="val 20997" name="adj"/>
              <a:gd fmla="val 105146" name="hf"/>
              <a:gd fmla="val 110557" name="vf"/>
            </a:avLst>
          </a:prstGeom>
          <a:solidFill>
            <a:srgbClr val="99E8BC"/>
          </a:solidFill>
          <a:ln cap="flat" cmpd="sng" w="19050">
            <a:solidFill>
              <a:srgbClr val="236C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latin typeface="Roche Sans"/>
                <a:ea typeface="Roche Sans"/>
                <a:cs typeface="Roche Sans"/>
                <a:sym typeface="Roche Sans"/>
              </a:rPr>
              <a:t>Best practices &amp; standard layouts for TLGs</a:t>
            </a:r>
            <a:endParaRPr sz="1200">
              <a:latin typeface="Roche Sans"/>
              <a:ea typeface="Roche Sans"/>
              <a:cs typeface="Roche Sans"/>
              <a:sym typeface="Roche Sans"/>
            </a:endParaRPr>
          </a:p>
        </p:txBody>
      </p:sp>
      <p:sp>
        <p:nvSpPr>
          <p:cNvPr id="479" name="Google Shape;479;p62"/>
          <p:cNvSpPr txBox="1"/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480" name="Google Shape;480;p62"/>
          <p:cNvSpPr/>
          <p:nvPr/>
        </p:nvSpPr>
        <p:spPr>
          <a:xfrm>
            <a:off x="5993100" y="1303050"/>
            <a:ext cx="2689800" cy="2537400"/>
          </a:xfrm>
          <a:prstGeom prst="star5">
            <a:avLst>
              <a:gd fmla="val 20997" name="adj"/>
              <a:gd fmla="val 105146" name="hf"/>
              <a:gd fmla="val 110557" name="vf"/>
            </a:avLst>
          </a:prstGeom>
          <a:solidFill>
            <a:srgbClr val="99E8BC"/>
          </a:solidFill>
          <a:ln cap="flat" cmpd="sng" w="19050">
            <a:solidFill>
              <a:srgbClr val="236C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latin typeface="Roche Sans"/>
                <a:ea typeface="Roche Sans"/>
                <a:cs typeface="Roche Sans"/>
                <a:sym typeface="Roche Sans"/>
              </a:rPr>
              <a:t>Strengthen open-source products</a:t>
            </a:r>
            <a:endParaRPr sz="1200">
              <a:latin typeface="Roche Sans"/>
              <a:ea typeface="Roche Sans"/>
              <a:cs typeface="Roche Sans"/>
              <a:sym typeface="Roche San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3"/>
          <p:cNvSpPr txBox="1"/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Roadmap</a:t>
            </a:r>
            <a:endParaRPr/>
          </a:p>
        </p:txBody>
      </p:sp>
      <p:grpSp>
        <p:nvGrpSpPr>
          <p:cNvPr id="486" name="Google Shape;486;p63"/>
          <p:cNvGrpSpPr/>
          <p:nvPr/>
        </p:nvGrpSpPr>
        <p:grpSpPr>
          <a:xfrm>
            <a:off x="716326" y="1207437"/>
            <a:ext cx="7711358" cy="3399719"/>
            <a:chOff x="712650" y="1464275"/>
            <a:chExt cx="7711358" cy="3131073"/>
          </a:xfrm>
        </p:grpSpPr>
        <p:sp>
          <p:nvSpPr>
            <p:cNvPr id="487" name="Google Shape;487;p63"/>
            <p:cNvSpPr txBox="1"/>
            <p:nvPr/>
          </p:nvSpPr>
          <p:spPr>
            <a:xfrm flipH="1">
              <a:off x="2207831" y="2927853"/>
              <a:ext cx="14931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Roche Sans Medium"/>
                  <a:ea typeface="Roche Sans Medium"/>
                  <a:cs typeface="Roche Sans Medium"/>
                  <a:sym typeface="Roche Sans Medium"/>
                </a:rPr>
                <a:t>Team Setup</a:t>
              </a:r>
              <a:endParaRPr b="0" i="0" sz="1500" u="none" cap="none" strike="noStrike">
                <a:solidFill>
                  <a:srgbClr val="000000"/>
                </a:solidFill>
                <a:latin typeface="Roche Sans Medium"/>
                <a:ea typeface="Roche Sans Medium"/>
                <a:cs typeface="Roche Sans Medium"/>
                <a:sym typeface="Roche Sans Medium"/>
              </a:endParaRPr>
            </a:p>
          </p:txBody>
        </p:sp>
        <p:sp>
          <p:nvSpPr>
            <p:cNvPr id="488" name="Google Shape;488;p63"/>
            <p:cNvSpPr txBox="1"/>
            <p:nvPr/>
          </p:nvSpPr>
          <p:spPr>
            <a:xfrm flipH="1">
              <a:off x="2208613" y="3195599"/>
              <a:ext cx="1493100" cy="9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che Sans Condensed"/>
                  <a:ea typeface="Roche Sans Condensed"/>
                  <a:cs typeface="Roche Sans Condensed"/>
                  <a:sym typeface="Roche Sans Condensed"/>
                </a:rPr>
                <a:t>GitHub repository &amp; Slack channel were created. Product Owners &amp; Developers were onboarded to the project</a:t>
              </a:r>
              <a:endParaRPr sz="1100">
                <a:latin typeface="Roche Sans Condensed"/>
                <a:ea typeface="Roche Sans Condensed"/>
                <a:cs typeface="Roche Sans Condensed"/>
                <a:sym typeface="Roche Sans Condensed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100">
                <a:latin typeface="Roche Sans Condensed"/>
                <a:ea typeface="Roche Sans Condensed"/>
                <a:cs typeface="Roche Sans Condensed"/>
                <a:sym typeface="Roche Sans Condensed"/>
              </a:endParaRPr>
            </a:p>
          </p:txBody>
        </p:sp>
        <p:sp>
          <p:nvSpPr>
            <p:cNvPr id="489" name="Google Shape;489;p63"/>
            <p:cNvSpPr txBox="1"/>
            <p:nvPr/>
          </p:nvSpPr>
          <p:spPr>
            <a:xfrm flipH="1">
              <a:off x="5197588" y="2339702"/>
              <a:ext cx="14931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Roche Sans Medium"/>
                  <a:ea typeface="Roche Sans Medium"/>
                  <a:cs typeface="Roche Sans Medium"/>
                  <a:sym typeface="Roche Sans Medium"/>
                </a:rPr>
                <a:t>Increasing Awareness</a:t>
              </a:r>
              <a:endParaRPr b="0" i="0" sz="1500" u="none" cap="none" strike="noStrike">
                <a:solidFill>
                  <a:srgbClr val="000000"/>
                </a:solidFill>
                <a:latin typeface="Roche Sans Medium"/>
                <a:ea typeface="Roche Sans Medium"/>
                <a:cs typeface="Roche Sans Medium"/>
                <a:sym typeface="Roche Sans Medium"/>
              </a:endParaRPr>
            </a:p>
          </p:txBody>
        </p:sp>
        <p:sp>
          <p:nvSpPr>
            <p:cNvPr id="490" name="Google Shape;490;p63"/>
            <p:cNvSpPr txBox="1"/>
            <p:nvPr/>
          </p:nvSpPr>
          <p:spPr>
            <a:xfrm flipH="1">
              <a:off x="3703475" y="2683500"/>
              <a:ext cx="14931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Roche Sans Medium"/>
                  <a:ea typeface="Roche Sans Medium"/>
                  <a:cs typeface="Roche Sans Medium"/>
                  <a:sym typeface="Roche Sans Medium"/>
                </a:rPr>
                <a:t>Active Development</a:t>
              </a:r>
              <a:endParaRPr b="0" i="0" sz="1500" u="none" cap="none" strike="noStrike">
                <a:solidFill>
                  <a:srgbClr val="000000"/>
                </a:solidFill>
                <a:latin typeface="Roche Sans Medium"/>
                <a:ea typeface="Roche Sans Medium"/>
                <a:cs typeface="Roche Sans Medium"/>
                <a:sym typeface="Roche Sans Medium"/>
              </a:endParaRPr>
            </a:p>
          </p:txBody>
        </p:sp>
        <p:sp>
          <p:nvSpPr>
            <p:cNvPr id="491" name="Google Shape;491;p63"/>
            <p:cNvSpPr txBox="1"/>
            <p:nvPr/>
          </p:nvSpPr>
          <p:spPr>
            <a:xfrm flipH="1">
              <a:off x="6691700" y="1993777"/>
              <a:ext cx="14931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Roche Sans Medium"/>
                  <a:ea typeface="Roche Sans Medium"/>
                  <a:cs typeface="Roche Sans Medium"/>
                  <a:sym typeface="Roche Sans Medium"/>
                </a:rPr>
                <a:t>Future Plans</a:t>
              </a:r>
              <a:endParaRPr b="0" i="0" sz="1500" u="none" cap="none" strike="noStrike">
                <a:solidFill>
                  <a:srgbClr val="000000"/>
                </a:solidFill>
                <a:latin typeface="Roche Sans Medium"/>
                <a:ea typeface="Roche Sans Medium"/>
                <a:cs typeface="Roche Sans Medium"/>
                <a:sym typeface="Roche Sans Medium"/>
              </a:endParaRPr>
            </a:p>
          </p:txBody>
        </p:sp>
        <p:sp>
          <p:nvSpPr>
            <p:cNvPr id="492" name="Google Shape;492;p63"/>
            <p:cNvSpPr txBox="1"/>
            <p:nvPr/>
          </p:nvSpPr>
          <p:spPr>
            <a:xfrm flipH="1">
              <a:off x="713825" y="3170684"/>
              <a:ext cx="14931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Roche Sans Medium"/>
                  <a:ea typeface="Roche Sans Medium"/>
                  <a:cs typeface="Roche Sans Medium"/>
                  <a:sym typeface="Roche Sans Medium"/>
                </a:rPr>
                <a:t>Kickoff</a:t>
              </a:r>
              <a:endParaRPr b="0" i="0" sz="1500" u="none" cap="none" strike="noStrike">
                <a:solidFill>
                  <a:srgbClr val="000000"/>
                </a:solidFill>
                <a:latin typeface="Roche Sans Medium"/>
                <a:ea typeface="Roche Sans Medium"/>
                <a:cs typeface="Roche Sans Medium"/>
                <a:sym typeface="Roche Sans Medium"/>
              </a:endParaRPr>
            </a:p>
          </p:txBody>
        </p:sp>
        <p:sp>
          <p:nvSpPr>
            <p:cNvPr id="493" name="Google Shape;493;p63"/>
            <p:cNvSpPr txBox="1"/>
            <p:nvPr/>
          </p:nvSpPr>
          <p:spPr>
            <a:xfrm flipH="1">
              <a:off x="712650" y="3381452"/>
              <a:ext cx="1493100" cy="7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che Sans Condensed"/>
                  <a:ea typeface="Roche Sans Condensed"/>
                  <a:cs typeface="Roche Sans Condensed"/>
                  <a:sym typeface="Roche Sans Condensed"/>
                </a:rPr>
                <a:t>Companies agreed to co-develop TLG templates, using FDA’s guide as a starting point</a:t>
              </a:r>
              <a:endParaRPr b="0" i="0" sz="1100" u="none" cap="none" strike="noStrike">
                <a:solidFill>
                  <a:srgbClr val="000000"/>
                </a:solidFill>
                <a:latin typeface="Roche Sans Condensed"/>
                <a:ea typeface="Roche Sans Condensed"/>
                <a:cs typeface="Roche Sans Condensed"/>
                <a:sym typeface="Roche Sans Condensed"/>
              </a:endParaRPr>
            </a:p>
          </p:txBody>
        </p:sp>
        <p:sp>
          <p:nvSpPr>
            <p:cNvPr id="494" name="Google Shape;494;p63"/>
            <p:cNvSpPr/>
            <p:nvPr/>
          </p:nvSpPr>
          <p:spPr>
            <a:xfrm>
              <a:off x="712925" y="2683475"/>
              <a:ext cx="1493400" cy="135300"/>
            </a:xfrm>
            <a:prstGeom prst="rect">
              <a:avLst/>
            </a:prstGeom>
            <a:solidFill>
              <a:srgbClr val="236C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63"/>
            <p:cNvSpPr/>
            <p:nvPr/>
          </p:nvSpPr>
          <p:spPr>
            <a:xfrm>
              <a:off x="2207950" y="2378675"/>
              <a:ext cx="1493100" cy="135300"/>
            </a:xfrm>
            <a:prstGeom prst="rect">
              <a:avLst/>
            </a:prstGeom>
            <a:solidFill>
              <a:srgbClr val="2E8B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63"/>
            <p:cNvSpPr/>
            <p:nvPr/>
          </p:nvSpPr>
          <p:spPr>
            <a:xfrm>
              <a:off x="3701200" y="2073875"/>
              <a:ext cx="1493100" cy="135300"/>
            </a:xfrm>
            <a:prstGeom prst="rect">
              <a:avLst/>
            </a:prstGeom>
            <a:solidFill>
              <a:srgbClr val="3CB3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63"/>
            <p:cNvSpPr/>
            <p:nvPr/>
          </p:nvSpPr>
          <p:spPr>
            <a:xfrm>
              <a:off x="5196647" y="1769075"/>
              <a:ext cx="1493100" cy="135300"/>
            </a:xfrm>
            <a:prstGeom prst="rect">
              <a:avLst/>
            </a:prstGeom>
            <a:solidFill>
              <a:srgbClr val="41C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63"/>
            <p:cNvSpPr/>
            <p:nvPr/>
          </p:nvSpPr>
          <p:spPr>
            <a:xfrm>
              <a:off x="6692100" y="1464275"/>
              <a:ext cx="1493100" cy="135300"/>
            </a:xfrm>
            <a:prstGeom prst="rect">
              <a:avLst/>
            </a:prstGeom>
            <a:solidFill>
              <a:srgbClr val="43D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9" name="Google Shape;499;p63"/>
            <p:cNvCxnSpPr/>
            <p:nvPr/>
          </p:nvCxnSpPr>
          <p:spPr>
            <a:xfrm>
              <a:off x="6692108" y="1464275"/>
              <a:ext cx="0" cy="2812500"/>
            </a:xfrm>
            <a:prstGeom prst="straightConnector1">
              <a:avLst/>
            </a:prstGeom>
            <a:noFill/>
            <a:ln cap="flat" cmpd="sng" w="9525">
              <a:solidFill>
                <a:srgbClr val="43DC87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0" name="Google Shape;500;p63"/>
            <p:cNvCxnSpPr/>
            <p:nvPr/>
          </p:nvCxnSpPr>
          <p:spPr>
            <a:xfrm>
              <a:off x="5196648" y="1769075"/>
              <a:ext cx="0" cy="2533800"/>
            </a:xfrm>
            <a:prstGeom prst="straightConnector1">
              <a:avLst/>
            </a:prstGeom>
            <a:noFill/>
            <a:ln cap="flat" cmpd="sng" w="9525">
              <a:solidFill>
                <a:srgbClr val="41C8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1" name="Google Shape;501;p63"/>
            <p:cNvCxnSpPr/>
            <p:nvPr/>
          </p:nvCxnSpPr>
          <p:spPr>
            <a:xfrm>
              <a:off x="3701188" y="2073875"/>
              <a:ext cx="0" cy="2248800"/>
            </a:xfrm>
            <a:prstGeom prst="straightConnector1">
              <a:avLst/>
            </a:prstGeom>
            <a:noFill/>
            <a:ln cap="flat" cmpd="sng" w="9525">
              <a:solidFill>
                <a:srgbClr val="3CB37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2" name="Google Shape;502;p63"/>
            <p:cNvCxnSpPr/>
            <p:nvPr/>
          </p:nvCxnSpPr>
          <p:spPr>
            <a:xfrm>
              <a:off x="2207941" y="2378675"/>
              <a:ext cx="0" cy="1923600"/>
            </a:xfrm>
            <a:prstGeom prst="straightConnector1">
              <a:avLst/>
            </a:prstGeom>
            <a:noFill/>
            <a:ln cap="flat" cmpd="sng" w="9525">
              <a:solidFill>
                <a:srgbClr val="2E8B57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3" name="Google Shape;503;p63"/>
            <p:cNvCxnSpPr/>
            <p:nvPr/>
          </p:nvCxnSpPr>
          <p:spPr>
            <a:xfrm>
              <a:off x="712913" y="2683475"/>
              <a:ext cx="0" cy="1754100"/>
            </a:xfrm>
            <a:prstGeom prst="straightConnector1">
              <a:avLst/>
            </a:prstGeom>
            <a:noFill/>
            <a:ln cap="flat" cmpd="sng" w="9525">
              <a:solidFill>
                <a:srgbClr val="236C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04" name="Google Shape;504;p63"/>
            <p:cNvSpPr/>
            <p:nvPr/>
          </p:nvSpPr>
          <p:spPr>
            <a:xfrm>
              <a:off x="6692108" y="4210448"/>
              <a:ext cx="1731900" cy="384900"/>
            </a:xfrm>
            <a:prstGeom prst="homePlate">
              <a:avLst>
                <a:gd fmla="val 60232" name="adj"/>
              </a:avLst>
            </a:prstGeom>
            <a:solidFill>
              <a:srgbClr val="43D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rgbClr val="FFFFFF"/>
                  </a:solidFill>
                  <a:latin typeface="Roche Sans"/>
                  <a:ea typeface="Roche Sans"/>
                  <a:cs typeface="Roche Sans"/>
                  <a:sym typeface="Roche Sans"/>
                </a:rPr>
                <a:t>2024+</a:t>
              </a:r>
              <a:endParaRPr b="1" i="0" sz="1400" u="none" cap="none" strike="noStrike">
                <a:solidFill>
                  <a:srgbClr val="000000"/>
                </a:solidFill>
                <a:latin typeface="Roche Sans"/>
                <a:ea typeface="Roche Sans"/>
                <a:cs typeface="Roche Sans"/>
                <a:sym typeface="Roche Sans"/>
              </a:endParaRPr>
            </a:p>
          </p:txBody>
        </p:sp>
        <p:sp>
          <p:nvSpPr>
            <p:cNvPr id="505" name="Google Shape;505;p63"/>
            <p:cNvSpPr/>
            <p:nvPr/>
          </p:nvSpPr>
          <p:spPr>
            <a:xfrm>
              <a:off x="5199138" y="4210448"/>
              <a:ext cx="1731900" cy="384900"/>
            </a:xfrm>
            <a:prstGeom prst="homePlate">
              <a:avLst>
                <a:gd fmla="val 59870" name="adj"/>
              </a:avLst>
            </a:prstGeom>
            <a:solidFill>
              <a:srgbClr val="41C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rgbClr val="FFFFFF"/>
                  </a:solidFill>
                  <a:latin typeface="Roche Sans"/>
                  <a:ea typeface="Roche Sans"/>
                  <a:cs typeface="Roche Sans"/>
                  <a:sym typeface="Roche Sans"/>
                </a:rPr>
                <a:t>Q4</a:t>
              </a:r>
              <a:endParaRPr b="1" i="0" sz="1400" u="none" cap="none" strike="noStrike">
                <a:solidFill>
                  <a:srgbClr val="000000"/>
                </a:solidFill>
                <a:latin typeface="Roche Sans"/>
                <a:ea typeface="Roche Sans"/>
                <a:cs typeface="Roche Sans"/>
                <a:sym typeface="Roche Sans"/>
              </a:endParaRPr>
            </a:p>
          </p:txBody>
        </p:sp>
        <p:sp>
          <p:nvSpPr>
            <p:cNvPr id="506" name="Google Shape;506;p63"/>
            <p:cNvSpPr/>
            <p:nvPr/>
          </p:nvSpPr>
          <p:spPr>
            <a:xfrm>
              <a:off x="3701200" y="4210448"/>
              <a:ext cx="1731900" cy="384900"/>
            </a:xfrm>
            <a:prstGeom prst="homePlate">
              <a:avLst>
                <a:gd fmla="val 58567" name="adj"/>
              </a:avLst>
            </a:prstGeom>
            <a:solidFill>
              <a:srgbClr val="3CB3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rgbClr val="FFFFFF"/>
                  </a:solidFill>
                  <a:latin typeface="Roche Sans"/>
                  <a:ea typeface="Roche Sans"/>
                  <a:cs typeface="Roche Sans"/>
                  <a:sym typeface="Roche Sans"/>
                </a:rPr>
                <a:t>Q2-Q3</a:t>
              </a:r>
              <a:endParaRPr b="1" i="0" sz="1400" u="none" cap="none" strike="noStrike">
                <a:solidFill>
                  <a:srgbClr val="000000"/>
                </a:solidFill>
                <a:latin typeface="Roche Sans"/>
                <a:ea typeface="Roche Sans"/>
                <a:cs typeface="Roche Sans"/>
                <a:sym typeface="Roche Sans"/>
              </a:endParaRPr>
            </a:p>
          </p:txBody>
        </p:sp>
        <p:sp>
          <p:nvSpPr>
            <p:cNvPr id="507" name="Google Shape;507;p63"/>
            <p:cNvSpPr/>
            <p:nvPr/>
          </p:nvSpPr>
          <p:spPr>
            <a:xfrm>
              <a:off x="2206163" y="4210448"/>
              <a:ext cx="1731900" cy="384900"/>
            </a:xfrm>
            <a:prstGeom prst="homePlate">
              <a:avLst>
                <a:gd fmla="val 62409" name="adj"/>
              </a:avLst>
            </a:prstGeom>
            <a:solidFill>
              <a:srgbClr val="2E8B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rgbClr val="FFFFFF"/>
                  </a:solidFill>
                  <a:latin typeface="Roche Sans"/>
                  <a:ea typeface="Roche Sans"/>
                  <a:cs typeface="Roche Sans"/>
                  <a:sym typeface="Roche Sans"/>
                </a:rPr>
                <a:t>2023 Q1</a:t>
              </a:r>
              <a:endParaRPr b="1" i="0" sz="1400" u="none" cap="none" strike="noStrike">
                <a:solidFill>
                  <a:srgbClr val="000000"/>
                </a:solidFill>
                <a:latin typeface="Roche Sans"/>
                <a:ea typeface="Roche Sans"/>
                <a:cs typeface="Roche Sans"/>
                <a:sym typeface="Roche Sans"/>
              </a:endParaRPr>
            </a:p>
          </p:txBody>
        </p:sp>
        <p:sp>
          <p:nvSpPr>
            <p:cNvPr id="508" name="Google Shape;508;p63"/>
            <p:cNvSpPr/>
            <p:nvPr/>
          </p:nvSpPr>
          <p:spPr>
            <a:xfrm>
              <a:off x="712913" y="4210448"/>
              <a:ext cx="1731900" cy="384900"/>
            </a:xfrm>
            <a:prstGeom prst="homePlate">
              <a:avLst>
                <a:gd fmla="val 62325" name="adj"/>
              </a:avLst>
            </a:prstGeom>
            <a:solidFill>
              <a:srgbClr val="236C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2400" u="none" cap="none" strike="noStrike">
                  <a:solidFill>
                    <a:srgbClr val="FFFFFF"/>
                  </a:solidFill>
                  <a:latin typeface="Roche Sans"/>
                  <a:ea typeface="Roche Sans"/>
                  <a:cs typeface="Roche Sans"/>
                  <a:sym typeface="Roche Sans"/>
                </a:rPr>
                <a:t>2022 Q4</a:t>
              </a:r>
              <a:endParaRPr b="1" i="0" sz="1400" u="none" cap="none" strike="noStrike">
                <a:solidFill>
                  <a:srgbClr val="000000"/>
                </a:solidFill>
                <a:latin typeface="Roche Sans"/>
                <a:ea typeface="Roche Sans"/>
                <a:cs typeface="Roche Sans"/>
                <a:sym typeface="Roche Sans"/>
              </a:endParaRPr>
            </a:p>
          </p:txBody>
        </p:sp>
        <p:sp>
          <p:nvSpPr>
            <p:cNvPr id="509" name="Google Shape;509;p63"/>
            <p:cNvSpPr txBox="1"/>
            <p:nvPr/>
          </p:nvSpPr>
          <p:spPr>
            <a:xfrm flipH="1">
              <a:off x="3702375" y="3035732"/>
              <a:ext cx="1493100" cy="127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che Sans Condensed"/>
                  <a:ea typeface="Roche Sans Condensed"/>
                  <a:cs typeface="Roche Sans Condensed"/>
                  <a:sym typeface="Roche Sans Condensed"/>
                </a:rPr>
                <a:t>A website was launched to share development progress, template code, upcoming events, etc. ~20 templates are now publicly available</a:t>
              </a:r>
              <a:endParaRPr sz="1100">
                <a:latin typeface="Roche Sans Condensed"/>
                <a:ea typeface="Roche Sans Condensed"/>
                <a:cs typeface="Roche Sans Condensed"/>
                <a:sym typeface="Roche Sans Condensed"/>
              </a:endParaRPr>
            </a:p>
          </p:txBody>
        </p:sp>
        <p:sp>
          <p:nvSpPr>
            <p:cNvPr id="510" name="Google Shape;510;p63"/>
            <p:cNvSpPr txBox="1"/>
            <p:nvPr/>
          </p:nvSpPr>
          <p:spPr>
            <a:xfrm flipH="1">
              <a:off x="5197425" y="2790126"/>
              <a:ext cx="1493100" cy="127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che Sans Condensed"/>
                  <a:ea typeface="Roche Sans Condensed"/>
                  <a:cs typeface="Roche Sans Condensed"/>
                  <a:sym typeface="Roche Sans Condensed"/>
                </a:rPr>
                <a:t>{falcon} will be presented at PHUSE EU in November. CDISC and more pharma companies have reached out to inquire about future collaborations</a:t>
              </a:r>
              <a:endParaRPr sz="1100">
                <a:latin typeface="Roche Sans Condensed"/>
                <a:ea typeface="Roche Sans Condensed"/>
                <a:cs typeface="Roche Sans Condensed"/>
                <a:sym typeface="Roche Sans Condensed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100">
                <a:latin typeface="Roche Sans Condensed"/>
                <a:ea typeface="Roche Sans Condensed"/>
                <a:cs typeface="Roche Sans Condensed"/>
                <a:sym typeface="Roche Sans Condensed"/>
              </a:endParaRPr>
            </a:p>
          </p:txBody>
        </p:sp>
        <p:sp>
          <p:nvSpPr>
            <p:cNvPr id="511" name="Google Shape;511;p63"/>
            <p:cNvSpPr txBox="1"/>
            <p:nvPr/>
          </p:nvSpPr>
          <p:spPr>
            <a:xfrm flipH="1">
              <a:off x="6692100" y="2295449"/>
              <a:ext cx="1493100" cy="170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che Sans Condensed"/>
                  <a:ea typeface="Roche Sans Condensed"/>
                  <a:cs typeface="Roche Sans Condensed"/>
                  <a:sym typeface="Roche Sans Condensed"/>
                </a:rPr>
                <a:t>- CRAN release</a:t>
              </a:r>
              <a:endParaRPr b="0" i="0" sz="1100" u="none" cap="none" strike="noStrike">
                <a:solidFill>
                  <a:srgbClr val="000000"/>
                </a:solidFill>
                <a:latin typeface="Roche Sans Condensed"/>
                <a:ea typeface="Roche Sans Condensed"/>
                <a:cs typeface="Roche Sans Condensed"/>
                <a:sym typeface="Roche Sans Condensed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che Sans Condensed"/>
                  <a:ea typeface="Roche Sans Condensed"/>
                  <a:cs typeface="Roche Sans Condensed"/>
                  <a:sym typeface="Roche Sans Condensed"/>
                </a:rPr>
                <a:t>- Alignment with CDISC’s ARD/ARM efforts</a:t>
              </a:r>
              <a:endParaRPr b="0" i="0" sz="1100" u="none" cap="none" strike="noStrike">
                <a:solidFill>
                  <a:srgbClr val="000000"/>
                </a:solidFill>
                <a:latin typeface="Roche Sans Condensed"/>
                <a:ea typeface="Roche Sans Condensed"/>
                <a:cs typeface="Roche Sans Condensed"/>
                <a:sym typeface="Roche Sans Condensed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che Sans Condensed"/>
                  <a:ea typeface="Roche Sans Condensed"/>
                  <a:cs typeface="Roche Sans Condensed"/>
                  <a:sym typeface="Roche Sans Condensed"/>
                </a:rPr>
                <a:t>- Expanding scope of work to common analyses in trials, and further promoting a harmonized TLG standard</a:t>
              </a:r>
              <a:endParaRPr b="0" i="0" sz="1100" u="none" cap="none" strike="noStrike">
                <a:solidFill>
                  <a:srgbClr val="000000"/>
                </a:solidFill>
                <a:latin typeface="Roche Sans Condensed"/>
                <a:ea typeface="Roche Sans Condensed"/>
                <a:cs typeface="Roche Sans Condensed"/>
                <a:sym typeface="Roche Sans Condensed"/>
              </a:endParaRPr>
            </a:p>
          </p:txBody>
        </p:sp>
        <p:pic>
          <p:nvPicPr>
            <p:cNvPr id="512" name="Google Shape;512;p6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85675" y="2849005"/>
              <a:ext cx="373925" cy="373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3" name="Google Shape;513;p6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273200" y="2565467"/>
              <a:ext cx="373925" cy="373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4" name="Google Shape;514;p6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68763" y="2259363"/>
              <a:ext cx="373925" cy="373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5" name="Google Shape;515;p6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255199" y="1960036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16" name="Google Shape;516;p63"/>
            <p:cNvGrpSpPr/>
            <p:nvPr/>
          </p:nvGrpSpPr>
          <p:grpSpPr>
            <a:xfrm>
              <a:off x="6781017" y="1685844"/>
              <a:ext cx="301762" cy="301759"/>
              <a:chOff x="6952825" y="1989275"/>
              <a:chExt cx="346375" cy="343650"/>
            </a:xfrm>
          </p:grpSpPr>
          <p:sp>
            <p:nvSpPr>
              <p:cNvPr id="517" name="Google Shape;517;p63"/>
              <p:cNvSpPr/>
              <p:nvPr/>
            </p:nvSpPr>
            <p:spPr>
              <a:xfrm>
                <a:off x="6953325" y="2319300"/>
                <a:ext cx="13600" cy="13625"/>
              </a:xfrm>
              <a:custGeom>
                <a:rect b="b" l="l" r="r" t="t"/>
                <a:pathLst>
                  <a:path extrusionOk="0" h="545" w="544">
                    <a:moveTo>
                      <a:pt x="272" y="1"/>
                    </a:moveTo>
                    <a:cubicBezTo>
                      <a:pt x="122" y="1"/>
                      <a:pt x="1" y="121"/>
                      <a:pt x="1" y="272"/>
                    </a:cubicBezTo>
                    <a:cubicBezTo>
                      <a:pt x="1" y="422"/>
                      <a:pt x="122" y="545"/>
                      <a:pt x="272" y="545"/>
                    </a:cubicBezTo>
                    <a:cubicBezTo>
                      <a:pt x="422" y="545"/>
                      <a:pt x="543" y="422"/>
                      <a:pt x="543" y="272"/>
                    </a:cubicBezTo>
                    <a:cubicBezTo>
                      <a:pt x="543" y="121"/>
                      <a:pt x="422" y="1"/>
                      <a:pt x="2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63"/>
              <p:cNvSpPr/>
              <p:nvPr/>
            </p:nvSpPr>
            <p:spPr>
              <a:xfrm>
                <a:off x="7126800" y="2147075"/>
                <a:ext cx="13575" cy="13575"/>
              </a:xfrm>
              <a:custGeom>
                <a:rect b="b" l="l" r="r" t="t"/>
                <a:pathLst>
                  <a:path extrusionOk="0" h="543" w="543">
                    <a:moveTo>
                      <a:pt x="272" y="0"/>
                    </a:moveTo>
                    <a:cubicBezTo>
                      <a:pt x="121" y="0"/>
                      <a:pt x="0" y="121"/>
                      <a:pt x="0" y="271"/>
                    </a:cubicBezTo>
                    <a:cubicBezTo>
                      <a:pt x="0" y="422"/>
                      <a:pt x="121" y="543"/>
                      <a:pt x="272" y="543"/>
                    </a:cubicBezTo>
                    <a:cubicBezTo>
                      <a:pt x="420" y="543"/>
                      <a:pt x="543" y="422"/>
                      <a:pt x="543" y="271"/>
                    </a:cubicBezTo>
                    <a:cubicBezTo>
                      <a:pt x="543" y="121"/>
                      <a:pt x="420" y="0"/>
                      <a:pt x="27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63"/>
              <p:cNvSpPr/>
              <p:nvPr/>
            </p:nvSpPr>
            <p:spPr>
              <a:xfrm>
                <a:off x="7170275" y="2059500"/>
                <a:ext cx="63325" cy="57675"/>
              </a:xfrm>
              <a:custGeom>
                <a:rect b="b" l="l" r="r" t="t"/>
                <a:pathLst>
                  <a:path extrusionOk="0" h="2307" w="2533">
                    <a:moveTo>
                      <a:pt x="1266" y="542"/>
                    </a:moveTo>
                    <a:cubicBezTo>
                      <a:pt x="1429" y="542"/>
                      <a:pt x="1583" y="607"/>
                      <a:pt x="1699" y="722"/>
                    </a:cubicBezTo>
                    <a:cubicBezTo>
                      <a:pt x="1937" y="960"/>
                      <a:pt x="1937" y="1349"/>
                      <a:pt x="1699" y="1587"/>
                    </a:cubicBezTo>
                    <a:cubicBezTo>
                      <a:pt x="1580" y="1706"/>
                      <a:pt x="1423" y="1765"/>
                      <a:pt x="1266" y="1765"/>
                    </a:cubicBezTo>
                    <a:cubicBezTo>
                      <a:pt x="1110" y="1765"/>
                      <a:pt x="953" y="1706"/>
                      <a:pt x="834" y="1587"/>
                    </a:cubicBezTo>
                    <a:cubicBezTo>
                      <a:pt x="596" y="1349"/>
                      <a:pt x="596" y="960"/>
                      <a:pt x="834" y="722"/>
                    </a:cubicBezTo>
                    <a:cubicBezTo>
                      <a:pt x="949" y="607"/>
                      <a:pt x="1103" y="542"/>
                      <a:pt x="1266" y="542"/>
                    </a:cubicBezTo>
                    <a:close/>
                    <a:moveTo>
                      <a:pt x="1266" y="0"/>
                    </a:moveTo>
                    <a:cubicBezTo>
                      <a:pt x="958" y="0"/>
                      <a:pt x="669" y="119"/>
                      <a:pt x="451" y="337"/>
                    </a:cubicBezTo>
                    <a:cubicBezTo>
                      <a:pt x="0" y="788"/>
                      <a:pt x="0" y="1521"/>
                      <a:pt x="451" y="1970"/>
                    </a:cubicBezTo>
                    <a:cubicBezTo>
                      <a:pt x="674" y="2195"/>
                      <a:pt x="971" y="2307"/>
                      <a:pt x="1266" y="2307"/>
                    </a:cubicBezTo>
                    <a:cubicBezTo>
                      <a:pt x="1561" y="2307"/>
                      <a:pt x="1858" y="2195"/>
                      <a:pt x="2082" y="1970"/>
                    </a:cubicBezTo>
                    <a:cubicBezTo>
                      <a:pt x="2532" y="1521"/>
                      <a:pt x="2532" y="788"/>
                      <a:pt x="2082" y="337"/>
                    </a:cubicBezTo>
                    <a:cubicBezTo>
                      <a:pt x="1864" y="119"/>
                      <a:pt x="1574" y="0"/>
                      <a:pt x="126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63"/>
              <p:cNvSpPr/>
              <p:nvPr/>
            </p:nvSpPr>
            <p:spPr>
              <a:xfrm>
                <a:off x="6974850" y="2245200"/>
                <a:ext cx="67875" cy="66625"/>
              </a:xfrm>
              <a:custGeom>
                <a:rect b="b" l="l" r="r" t="t"/>
                <a:pathLst>
                  <a:path extrusionOk="0" h="2665" w="2715">
                    <a:moveTo>
                      <a:pt x="1601" y="0"/>
                    </a:moveTo>
                    <a:cubicBezTo>
                      <a:pt x="1560" y="0"/>
                      <a:pt x="1518" y="10"/>
                      <a:pt x="1479" y="29"/>
                    </a:cubicBezTo>
                    <a:lnTo>
                      <a:pt x="831" y="352"/>
                    </a:lnTo>
                    <a:cubicBezTo>
                      <a:pt x="378" y="577"/>
                      <a:pt x="74" y="1032"/>
                      <a:pt x="39" y="1537"/>
                    </a:cubicBezTo>
                    <a:lnTo>
                      <a:pt x="14" y="1913"/>
                    </a:lnTo>
                    <a:cubicBezTo>
                      <a:pt x="1" y="2114"/>
                      <a:pt x="74" y="2314"/>
                      <a:pt x="219" y="2457"/>
                    </a:cubicBezTo>
                    <a:cubicBezTo>
                      <a:pt x="351" y="2589"/>
                      <a:pt x="530" y="2664"/>
                      <a:pt x="715" y="2664"/>
                    </a:cubicBezTo>
                    <a:cubicBezTo>
                      <a:pt x="732" y="2664"/>
                      <a:pt x="747" y="2662"/>
                      <a:pt x="763" y="2662"/>
                    </a:cubicBezTo>
                    <a:lnTo>
                      <a:pt x="1139" y="2637"/>
                    </a:lnTo>
                    <a:cubicBezTo>
                      <a:pt x="1644" y="2602"/>
                      <a:pt x="2099" y="2299"/>
                      <a:pt x="2324" y="1845"/>
                    </a:cubicBezTo>
                    <a:lnTo>
                      <a:pt x="2647" y="1196"/>
                    </a:lnTo>
                    <a:cubicBezTo>
                      <a:pt x="2714" y="1063"/>
                      <a:pt x="2659" y="900"/>
                      <a:pt x="2526" y="834"/>
                    </a:cubicBezTo>
                    <a:cubicBezTo>
                      <a:pt x="2487" y="814"/>
                      <a:pt x="2445" y="805"/>
                      <a:pt x="2404" y="805"/>
                    </a:cubicBezTo>
                    <a:cubicBezTo>
                      <a:pt x="2305" y="805"/>
                      <a:pt x="2210" y="860"/>
                      <a:pt x="2163" y="955"/>
                    </a:cubicBezTo>
                    <a:lnTo>
                      <a:pt x="1839" y="1603"/>
                    </a:lnTo>
                    <a:cubicBezTo>
                      <a:pt x="1699" y="1885"/>
                      <a:pt x="1417" y="2074"/>
                      <a:pt x="1102" y="2096"/>
                    </a:cubicBezTo>
                    <a:lnTo>
                      <a:pt x="726" y="2122"/>
                    </a:lnTo>
                    <a:cubicBezTo>
                      <a:pt x="723" y="2122"/>
                      <a:pt x="719" y="2122"/>
                      <a:pt x="716" y="2122"/>
                    </a:cubicBezTo>
                    <a:cubicBezTo>
                      <a:pt x="658" y="2122"/>
                      <a:pt x="621" y="2093"/>
                      <a:pt x="602" y="2074"/>
                    </a:cubicBezTo>
                    <a:cubicBezTo>
                      <a:pt x="582" y="2054"/>
                      <a:pt x="551" y="2014"/>
                      <a:pt x="556" y="1949"/>
                    </a:cubicBezTo>
                    <a:lnTo>
                      <a:pt x="582" y="1574"/>
                    </a:lnTo>
                    <a:cubicBezTo>
                      <a:pt x="602" y="1261"/>
                      <a:pt x="791" y="977"/>
                      <a:pt x="1073" y="837"/>
                    </a:cubicBezTo>
                    <a:lnTo>
                      <a:pt x="1721" y="515"/>
                    </a:lnTo>
                    <a:cubicBezTo>
                      <a:pt x="1855" y="447"/>
                      <a:pt x="1910" y="284"/>
                      <a:pt x="1842" y="150"/>
                    </a:cubicBezTo>
                    <a:cubicBezTo>
                      <a:pt x="1796" y="55"/>
                      <a:pt x="1700" y="0"/>
                      <a:pt x="16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63"/>
              <p:cNvSpPr/>
              <p:nvPr/>
            </p:nvSpPr>
            <p:spPr>
              <a:xfrm>
                <a:off x="6952825" y="1989275"/>
                <a:ext cx="346375" cy="343600"/>
              </a:xfrm>
              <a:custGeom>
                <a:rect b="b" l="l" r="r" t="t"/>
                <a:pathLst>
                  <a:path extrusionOk="0" h="13744" w="13855">
                    <a:moveTo>
                      <a:pt x="4953" y="4244"/>
                    </a:moveTo>
                    <a:lnTo>
                      <a:pt x="6089" y="4277"/>
                    </a:lnTo>
                    <a:lnTo>
                      <a:pt x="4072" y="6759"/>
                    </a:lnTo>
                    <a:lnTo>
                      <a:pt x="915" y="6598"/>
                    </a:lnTo>
                    <a:lnTo>
                      <a:pt x="2076" y="5437"/>
                    </a:lnTo>
                    <a:cubicBezTo>
                      <a:pt x="2844" y="4667"/>
                      <a:pt x="3867" y="4244"/>
                      <a:pt x="4953" y="4244"/>
                    </a:cubicBezTo>
                    <a:close/>
                    <a:moveTo>
                      <a:pt x="13218" y="542"/>
                    </a:moveTo>
                    <a:cubicBezTo>
                      <a:pt x="13248" y="542"/>
                      <a:pt x="13268" y="558"/>
                      <a:pt x="13279" y="566"/>
                    </a:cubicBezTo>
                    <a:cubicBezTo>
                      <a:pt x="13288" y="577"/>
                      <a:pt x="13304" y="599"/>
                      <a:pt x="13303" y="632"/>
                    </a:cubicBezTo>
                    <a:lnTo>
                      <a:pt x="13297" y="764"/>
                    </a:lnTo>
                    <a:cubicBezTo>
                      <a:pt x="13187" y="2987"/>
                      <a:pt x="12117" y="5043"/>
                      <a:pt x="10360" y="6408"/>
                    </a:cubicBezTo>
                    <a:lnTo>
                      <a:pt x="6107" y="9707"/>
                    </a:lnTo>
                    <a:cubicBezTo>
                      <a:pt x="5756" y="9500"/>
                      <a:pt x="5428" y="9257"/>
                      <a:pt x="5125" y="8982"/>
                    </a:cubicBezTo>
                    <a:lnTo>
                      <a:pt x="6560" y="7547"/>
                    </a:lnTo>
                    <a:cubicBezTo>
                      <a:pt x="6664" y="7443"/>
                      <a:pt x="6664" y="7271"/>
                      <a:pt x="6560" y="7164"/>
                    </a:cubicBezTo>
                    <a:cubicBezTo>
                      <a:pt x="6507" y="7111"/>
                      <a:pt x="6437" y="7085"/>
                      <a:pt x="6368" y="7085"/>
                    </a:cubicBezTo>
                    <a:cubicBezTo>
                      <a:pt x="6298" y="7085"/>
                      <a:pt x="6228" y="7111"/>
                      <a:pt x="6175" y="7164"/>
                    </a:cubicBezTo>
                    <a:lnTo>
                      <a:pt x="4744" y="8597"/>
                    </a:lnTo>
                    <a:cubicBezTo>
                      <a:pt x="4480" y="8306"/>
                      <a:pt x="4248" y="7989"/>
                      <a:pt x="4050" y="7648"/>
                    </a:cubicBezTo>
                    <a:lnTo>
                      <a:pt x="7535" y="3357"/>
                    </a:lnTo>
                    <a:cubicBezTo>
                      <a:pt x="8870" y="1713"/>
                      <a:pt x="10847" y="693"/>
                      <a:pt x="12960" y="559"/>
                    </a:cubicBezTo>
                    <a:lnTo>
                      <a:pt x="13213" y="543"/>
                    </a:lnTo>
                    <a:cubicBezTo>
                      <a:pt x="13215" y="543"/>
                      <a:pt x="13216" y="542"/>
                      <a:pt x="13218" y="542"/>
                    </a:cubicBezTo>
                    <a:close/>
                    <a:moveTo>
                      <a:pt x="3966" y="8504"/>
                    </a:moveTo>
                    <a:cubicBezTo>
                      <a:pt x="4143" y="8742"/>
                      <a:pt x="4337" y="8965"/>
                      <a:pt x="4546" y="9176"/>
                    </a:cubicBezTo>
                    <a:cubicBezTo>
                      <a:pt x="4546" y="9176"/>
                      <a:pt x="4546" y="9176"/>
                      <a:pt x="4546" y="9178"/>
                    </a:cubicBezTo>
                    <a:cubicBezTo>
                      <a:pt x="4779" y="9411"/>
                      <a:pt x="5028" y="9625"/>
                      <a:pt x="5294" y="9819"/>
                    </a:cubicBezTo>
                    <a:cubicBezTo>
                      <a:pt x="5200" y="9896"/>
                      <a:pt x="5103" y="9977"/>
                      <a:pt x="5010" y="10056"/>
                    </a:cubicBezTo>
                    <a:cubicBezTo>
                      <a:pt x="4869" y="10173"/>
                      <a:pt x="4722" y="10294"/>
                      <a:pt x="4588" y="10406"/>
                    </a:cubicBezTo>
                    <a:cubicBezTo>
                      <a:pt x="4328" y="10264"/>
                      <a:pt x="4092" y="10089"/>
                      <a:pt x="3887" y="9880"/>
                    </a:cubicBezTo>
                    <a:cubicBezTo>
                      <a:pt x="3687" y="9680"/>
                      <a:pt x="3518" y="9451"/>
                      <a:pt x="3381" y="9198"/>
                    </a:cubicBezTo>
                    <a:lnTo>
                      <a:pt x="3966" y="8504"/>
                    </a:lnTo>
                    <a:close/>
                    <a:moveTo>
                      <a:pt x="9523" y="7743"/>
                    </a:moveTo>
                    <a:lnTo>
                      <a:pt x="9523" y="8808"/>
                    </a:lnTo>
                    <a:lnTo>
                      <a:pt x="9521" y="8808"/>
                    </a:lnTo>
                    <a:cubicBezTo>
                      <a:pt x="9521" y="9896"/>
                      <a:pt x="9098" y="10919"/>
                      <a:pt x="8328" y="11688"/>
                    </a:cubicBezTo>
                    <a:lnTo>
                      <a:pt x="7166" y="12850"/>
                    </a:lnTo>
                    <a:lnTo>
                      <a:pt x="7005" y="9696"/>
                    </a:lnTo>
                    <a:lnTo>
                      <a:pt x="9523" y="7743"/>
                    </a:lnTo>
                    <a:close/>
                    <a:moveTo>
                      <a:pt x="13222" y="1"/>
                    </a:moveTo>
                    <a:cubicBezTo>
                      <a:pt x="13207" y="1"/>
                      <a:pt x="13193" y="1"/>
                      <a:pt x="13178" y="2"/>
                    </a:cubicBezTo>
                    <a:lnTo>
                      <a:pt x="12925" y="17"/>
                    </a:lnTo>
                    <a:cubicBezTo>
                      <a:pt x="10662" y="162"/>
                      <a:pt x="8544" y="1255"/>
                      <a:pt x="7113" y="3014"/>
                    </a:cubicBezTo>
                    <a:lnTo>
                      <a:pt x="6520" y="3747"/>
                    </a:lnTo>
                    <a:lnTo>
                      <a:pt x="4964" y="3701"/>
                    </a:lnTo>
                    <a:lnTo>
                      <a:pt x="4957" y="3701"/>
                    </a:lnTo>
                    <a:cubicBezTo>
                      <a:pt x="3724" y="3701"/>
                      <a:pt x="2564" y="4181"/>
                      <a:pt x="1692" y="5054"/>
                    </a:cubicBezTo>
                    <a:lnTo>
                      <a:pt x="99" y="6646"/>
                    </a:lnTo>
                    <a:cubicBezTo>
                      <a:pt x="24" y="6721"/>
                      <a:pt x="1" y="6835"/>
                      <a:pt x="39" y="6935"/>
                    </a:cubicBezTo>
                    <a:cubicBezTo>
                      <a:pt x="77" y="7034"/>
                      <a:pt x="171" y="7102"/>
                      <a:pt x="277" y="7108"/>
                    </a:cubicBezTo>
                    <a:lnTo>
                      <a:pt x="3649" y="7282"/>
                    </a:lnTo>
                    <a:lnTo>
                      <a:pt x="3511" y="7450"/>
                    </a:lnTo>
                    <a:cubicBezTo>
                      <a:pt x="3441" y="7536"/>
                      <a:pt x="3430" y="7655"/>
                      <a:pt x="3484" y="7751"/>
                    </a:cubicBezTo>
                    <a:cubicBezTo>
                      <a:pt x="3537" y="7848"/>
                      <a:pt x="3592" y="7943"/>
                      <a:pt x="3650" y="8038"/>
                    </a:cubicBezTo>
                    <a:lnTo>
                      <a:pt x="2850" y="8987"/>
                    </a:lnTo>
                    <a:cubicBezTo>
                      <a:pt x="2782" y="9068"/>
                      <a:pt x="2767" y="9182"/>
                      <a:pt x="2813" y="9277"/>
                    </a:cubicBezTo>
                    <a:cubicBezTo>
                      <a:pt x="2987" y="9647"/>
                      <a:pt x="3218" y="9979"/>
                      <a:pt x="3502" y="10263"/>
                    </a:cubicBezTo>
                    <a:cubicBezTo>
                      <a:pt x="3791" y="10554"/>
                      <a:pt x="4129" y="10794"/>
                      <a:pt x="4508" y="10972"/>
                    </a:cubicBezTo>
                    <a:cubicBezTo>
                      <a:pt x="4545" y="10990"/>
                      <a:pt x="4583" y="10997"/>
                      <a:pt x="4623" y="10997"/>
                    </a:cubicBezTo>
                    <a:cubicBezTo>
                      <a:pt x="4684" y="10997"/>
                      <a:pt x="4744" y="10977"/>
                      <a:pt x="4794" y="10937"/>
                    </a:cubicBezTo>
                    <a:cubicBezTo>
                      <a:pt x="4966" y="10798"/>
                      <a:pt x="5166" y="10633"/>
                      <a:pt x="5356" y="10471"/>
                    </a:cubicBezTo>
                    <a:cubicBezTo>
                      <a:pt x="5494" y="10358"/>
                      <a:pt x="5633" y="10241"/>
                      <a:pt x="5765" y="10133"/>
                    </a:cubicBezTo>
                    <a:cubicBezTo>
                      <a:pt x="5842" y="10180"/>
                      <a:pt x="5922" y="10226"/>
                      <a:pt x="6001" y="10270"/>
                    </a:cubicBezTo>
                    <a:cubicBezTo>
                      <a:pt x="6043" y="10292"/>
                      <a:pt x="6087" y="10303"/>
                      <a:pt x="6131" y="10303"/>
                    </a:cubicBezTo>
                    <a:cubicBezTo>
                      <a:pt x="6190" y="10303"/>
                      <a:pt x="6248" y="10283"/>
                      <a:pt x="6298" y="10246"/>
                    </a:cubicBezTo>
                    <a:lnTo>
                      <a:pt x="6483" y="10101"/>
                    </a:lnTo>
                    <a:lnTo>
                      <a:pt x="6657" y="13487"/>
                    </a:lnTo>
                    <a:cubicBezTo>
                      <a:pt x="6663" y="13594"/>
                      <a:pt x="6730" y="13689"/>
                      <a:pt x="6829" y="13727"/>
                    </a:cubicBezTo>
                    <a:cubicBezTo>
                      <a:pt x="6862" y="13738"/>
                      <a:pt x="6893" y="13744"/>
                      <a:pt x="6926" y="13744"/>
                    </a:cubicBezTo>
                    <a:cubicBezTo>
                      <a:pt x="6998" y="13744"/>
                      <a:pt x="7068" y="13716"/>
                      <a:pt x="7119" y="13665"/>
                    </a:cubicBezTo>
                    <a:lnTo>
                      <a:pt x="8711" y="12073"/>
                    </a:lnTo>
                    <a:cubicBezTo>
                      <a:pt x="9583" y="11201"/>
                      <a:pt x="10063" y="10041"/>
                      <a:pt x="10063" y="8808"/>
                    </a:cubicBezTo>
                    <a:lnTo>
                      <a:pt x="10063" y="7324"/>
                    </a:lnTo>
                    <a:lnTo>
                      <a:pt x="10692" y="6836"/>
                    </a:lnTo>
                    <a:cubicBezTo>
                      <a:pt x="12575" y="5374"/>
                      <a:pt x="13722" y="3172"/>
                      <a:pt x="13838" y="790"/>
                    </a:cubicBezTo>
                    <a:lnTo>
                      <a:pt x="13845" y="658"/>
                    </a:lnTo>
                    <a:cubicBezTo>
                      <a:pt x="13854" y="480"/>
                      <a:pt x="13785" y="306"/>
                      <a:pt x="13658" y="182"/>
                    </a:cubicBezTo>
                    <a:cubicBezTo>
                      <a:pt x="13542" y="66"/>
                      <a:pt x="13384" y="1"/>
                      <a:pt x="1322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22" name="Google Shape;522;p63"/>
            <p:cNvCxnSpPr/>
            <p:nvPr/>
          </p:nvCxnSpPr>
          <p:spPr>
            <a:xfrm>
              <a:off x="8184808" y="1464275"/>
              <a:ext cx="0" cy="2812500"/>
            </a:xfrm>
            <a:prstGeom prst="straightConnector1">
              <a:avLst/>
            </a:prstGeom>
            <a:noFill/>
            <a:ln cap="flat" cmpd="sng" w="9525">
              <a:solidFill>
                <a:srgbClr val="43DC87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23" name="Google Shape;523;p63"/>
          <p:cNvSpPr/>
          <p:nvPr/>
        </p:nvSpPr>
        <p:spPr>
          <a:xfrm>
            <a:off x="5056600" y="1043088"/>
            <a:ext cx="3429000" cy="3728400"/>
          </a:xfrm>
          <a:prstGeom prst="rect">
            <a:avLst/>
          </a:prstGeom>
          <a:noFill/>
          <a:ln cap="flat" cmpd="sng" w="76200">
            <a:solidFill>
              <a:srgbClr val="236C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che Sans Light"/>
              <a:ea typeface="Roche Sans Light"/>
              <a:cs typeface="Roche Sans Light"/>
              <a:sym typeface="Roche Sans Ligh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Chapter Title" id="528" name="Google Shape;528;p64"/>
          <p:cNvSpPr txBox="1"/>
          <p:nvPr>
            <p:ph type="title"/>
          </p:nvPr>
        </p:nvSpPr>
        <p:spPr>
          <a:xfrm>
            <a:off x="571450" y="2150850"/>
            <a:ext cx="8260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Call for Collaboration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5"/>
          <p:cNvSpPr txBox="1"/>
          <p:nvPr/>
        </p:nvSpPr>
        <p:spPr>
          <a:xfrm>
            <a:off x="571450" y="432675"/>
            <a:ext cx="74316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che Sans Medium"/>
                <a:ea typeface="Roche Sans Medium"/>
                <a:cs typeface="Roche Sans Medium"/>
                <a:sym typeface="Roche Sans Medium"/>
              </a:rPr>
              <a:t>Project Coordination</a:t>
            </a:r>
            <a:endParaRPr sz="2200">
              <a:latin typeface="Roche Sans Medium"/>
              <a:ea typeface="Roche Sans Medium"/>
              <a:cs typeface="Roche Sans Medium"/>
              <a:sym typeface="Roche Sans Medium"/>
            </a:endParaRPr>
          </a:p>
        </p:txBody>
      </p:sp>
      <p:sp>
        <p:nvSpPr>
          <p:cNvPr id="534" name="Google Shape;534;p65"/>
          <p:cNvSpPr txBox="1"/>
          <p:nvPr/>
        </p:nvSpPr>
        <p:spPr>
          <a:xfrm>
            <a:off x="571450" y="889800"/>
            <a:ext cx="7431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706B69"/>
                </a:solidFill>
                <a:latin typeface="Roche Sans Condensed Light"/>
                <a:ea typeface="Roche Sans Condensed Light"/>
                <a:cs typeface="Roche Sans Condensed Light"/>
                <a:sym typeface="Roche Sans Condensed Light"/>
              </a:rPr>
              <a:t>How does a cross-company team work?</a:t>
            </a:r>
            <a:endParaRPr sz="1700">
              <a:solidFill>
                <a:srgbClr val="706B69"/>
              </a:solidFill>
              <a:latin typeface="Roche Sans Condensed Light"/>
              <a:ea typeface="Roche Sans Condensed Light"/>
              <a:cs typeface="Roche Sans Condensed Light"/>
              <a:sym typeface="Roche Sans Condensed Light"/>
            </a:endParaRPr>
          </a:p>
        </p:txBody>
      </p:sp>
      <p:grpSp>
        <p:nvGrpSpPr>
          <p:cNvPr id="535" name="Google Shape;535;p65"/>
          <p:cNvGrpSpPr/>
          <p:nvPr/>
        </p:nvGrpSpPr>
        <p:grpSpPr>
          <a:xfrm>
            <a:off x="728650" y="1612050"/>
            <a:ext cx="7686700" cy="2663475"/>
            <a:chOff x="871075" y="1571075"/>
            <a:chExt cx="7686700" cy="2663475"/>
          </a:xfrm>
        </p:grpSpPr>
        <p:sp>
          <p:nvSpPr>
            <p:cNvPr id="536" name="Google Shape;536;p65"/>
            <p:cNvSpPr txBox="1"/>
            <p:nvPr/>
          </p:nvSpPr>
          <p:spPr>
            <a:xfrm>
              <a:off x="5903975" y="2816750"/>
              <a:ext cx="2653800" cy="1417800"/>
            </a:xfrm>
            <a:prstGeom prst="rect">
              <a:avLst/>
            </a:prstGeom>
            <a:solidFill>
              <a:srgbClr val="99E8B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Roche Sans"/>
                  <a:ea typeface="Roche Sans"/>
                  <a:cs typeface="Roche Sans"/>
                  <a:sym typeface="Roche Sans"/>
                </a:rPr>
                <a:t>Developers</a:t>
              </a:r>
              <a:endParaRPr b="1" i="0" sz="1400" u="none" cap="none" strike="noStrike">
                <a:solidFill>
                  <a:srgbClr val="000000"/>
                </a:solidFill>
                <a:latin typeface="Roche Sans"/>
                <a:ea typeface="Roche Sans"/>
                <a:cs typeface="Roche Sans"/>
                <a:sym typeface="Roche Sans"/>
              </a:endParaRPr>
            </a:p>
            <a:p>
              <a:pPr indent="-317500" lvl="0" marL="457200" marR="0" rtl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che Sans Light"/>
                <a:buChar char="-"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che Sans Light"/>
                  <a:ea typeface="Roche Sans Light"/>
                  <a:cs typeface="Roche Sans Light"/>
                  <a:sym typeface="Roche Sans Light"/>
                </a:rPr>
                <a:t>Agile package development</a:t>
              </a:r>
              <a:endParaRPr b="0" i="0" sz="1400" u="none" cap="none" strike="noStrike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endParaRPr>
            </a:p>
            <a:p>
              <a:pPr indent="-3175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che Sans Light"/>
                <a:buChar char="-"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che Sans Light"/>
                  <a:ea typeface="Roche Sans Light"/>
                  <a:cs typeface="Roche Sans Light"/>
                  <a:sym typeface="Roche Sans Light"/>
                </a:rPr>
                <a:t>Weekly standup meeting</a:t>
              </a:r>
              <a:endParaRPr b="0" i="0" sz="1400" u="none" cap="none" strike="noStrike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endParaRPr>
            </a:p>
            <a:p>
              <a:pPr indent="-3175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che Sans Light"/>
                <a:buChar char="-"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che Sans Light"/>
                  <a:ea typeface="Roche Sans Light"/>
                  <a:cs typeface="Roche Sans Light"/>
                  <a:sym typeface="Roche Sans Light"/>
                </a:rPr>
                <a:t>GitHub project board to track progress</a:t>
              </a:r>
              <a:endParaRPr b="0" i="0" sz="1400" u="none" cap="none" strike="noStrike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endParaRPr>
            </a:p>
          </p:txBody>
        </p:sp>
        <p:pic>
          <p:nvPicPr>
            <p:cNvPr id="537" name="Google Shape;537;p6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77800" y="1571075"/>
              <a:ext cx="1169350" cy="1169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8" name="Google Shape;538;p6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34788" y="1571075"/>
              <a:ext cx="1322025" cy="13220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39" name="Google Shape;539;p65"/>
            <p:cNvGrpSpPr/>
            <p:nvPr/>
          </p:nvGrpSpPr>
          <p:grpSpPr>
            <a:xfrm>
              <a:off x="6036525" y="1661087"/>
              <a:ext cx="2289974" cy="989350"/>
              <a:chOff x="6036525" y="1661087"/>
              <a:chExt cx="2289974" cy="989350"/>
            </a:xfrm>
          </p:grpSpPr>
          <p:pic>
            <p:nvPicPr>
              <p:cNvPr id="540" name="Google Shape;540;p6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47112" t="0"/>
              <a:stretch/>
            </p:blipFill>
            <p:spPr>
              <a:xfrm>
                <a:off x="6036525" y="1866935"/>
                <a:ext cx="591425" cy="577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1" name="Google Shape;541;p6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730950" y="1661087"/>
                <a:ext cx="1595549" cy="9893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42" name="Google Shape;542;p6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105575" y="2893100"/>
              <a:ext cx="780450" cy="780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65"/>
            <p:cNvSpPr txBox="1"/>
            <p:nvPr/>
          </p:nvSpPr>
          <p:spPr>
            <a:xfrm>
              <a:off x="871075" y="2816750"/>
              <a:ext cx="2182800" cy="1213500"/>
            </a:xfrm>
            <a:prstGeom prst="rect">
              <a:avLst/>
            </a:prstGeom>
            <a:solidFill>
              <a:srgbClr val="99E8B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Roche Sans"/>
                  <a:ea typeface="Roche Sans"/>
                  <a:cs typeface="Roche Sans"/>
                  <a:sym typeface="Roche Sans"/>
                </a:rPr>
                <a:t>Product Owners</a:t>
              </a:r>
              <a:endParaRPr b="1" i="0" sz="1400" u="none" cap="none" strike="noStrike">
                <a:solidFill>
                  <a:srgbClr val="000000"/>
                </a:solidFill>
                <a:latin typeface="Roche Sans"/>
                <a:ea typeface="Roche Sans"/>
                <a:cs typeface="Roche Sans"/>
                <a:sym typeface="Roche Sans"/>
              </a:endParaRPr>
            </a:p>
            <a:p>
              <a:pPr indent="-317500" lvl="0" marL="457200" marR="0" rtl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che Sans Light"/>
                <a:buChar char="-"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che Sans Light"/>
                  <a:ea typeface="Roche Sans Light"/>
                  <a:cs typeface="Roche Sans Light"/>
                  <a:sym typeface="Roche Sans Light"/>
                </a:rPr>
                <a:t>Feature prioritization</a:t>
              </a:r>
              <a:endParaRPr b="0" i="0" sz="1400" u="none" cap="none" strike="noStrike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endParaRPr>
            </a:p>
            <a:p>
              <a:pPr indent="-3175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che Sans Light"/>
                <a:buChar char="-"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che Sans Light"/>
                  <a:ea typeface="Roche Sans Light"/>
                  <a:cs typeface="Roche Sans Light"/>
                  <a:sym typeface="Roche Sans Light"/>
                </a:rPr>
                <a:t>Refine requirements</a:t>
              </a:r>
              <a:endParaRPr b="0" i="0" sz="1400" u="none" cap="none" strike="noStrike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endParaRPr>
            </a:p>
            <a:p>
              <a:pPr indent="-3175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che Sans Light"/>
                <a:buChar char="-"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che Sans Light"/>
                  <a:ea typeface="Roche Sans Light"/>
                  <a:cs typeface="Roche Sans Light"/>
                  <a:sym typeface="Roche Sans Light"/>
                </a:rPr>
                <a:t>Project roadmap</a:t>
              </a:r>
              <a:endParaRPr b="0" i="0" sz="1400" u="none" cap="none" strike="noStrike">
                <a:solidFill>
                  <a:srgbClr val="000000"/>
                </a:solidFill>
                <a:latin typeface="Roche Sans Light"/>
                <a:ea typeface="Roche Sans Light"/>
                <a:cs typeface="Roche Sans Light"/>
                <a:sym typeface="Roche Sans Light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441000" y="432675"/>
            <a:ext cx="8262000" cy="38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FDA Integrated Guide for Standard Safety Tables and Figures</a:t>
            </a:r>
            <a:endParaRPr/>
          </a:p>
        </p:txBody>
      </p:sp>
      <p:sp>
        <p:nvSpPr>
          <p:cNvPr id="115" name="Google Shape;115;p21"/>
          <p:cNvSpPr txBox="1"/>
          <p:nvPr>
            <p:ph idx="2" type="body"/>
          </p:nvPr>
        </p:nvSpPr>
        <p:spPr>
          <a:xfrm>
            <a:off x="3704175" y="2507050"/>
            <a:ext cx="5097000" cy="20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">
                <a:latin typeface="Roche Sans Medium"/>
                <a:ea typeface="Roche Sans Medium"/>
                <a:cs typeface="Roche Sans Medium"/>
                <a:sym typeface="Roche Sans Medium"/>
              </a:rPr>
              <a:t>A c</a:t>
            </a:r>
            <a:r>
              <a:rPr lang="en">
                <a:latin typeface="Roche Sans Medium"/>
                <a:ea typeface="Roche Sans Medium"/>
                <a:cs typeface="Roche Sans Medium"/>
                <a:sym typeface="Roche Sans Medium"/>
              </a:rPr>
              <a:t>ommon toolkit:</a:t>
            </a:r>
            <a:r>
              <a:rPr lang="en"/>
              <a:t>  </a:t>
            </a:r>
            <a:r>
              <a:rPr lang="en"/>
              <a:t>Use open-source R packages already available on CRAN for TLG creation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■"/>
            </a:pPr>
            <a:r>
              <a:rPr lang="en">
                <a:latin typeface="Roche Sans Medium"/>
                <a:ea typeface="Roche Sans Medium"/>
                <a:cs typeface="Roche Sans Medium"/>
                <a:sym typeface="Roche Sans Medium"/>
              </a:rPr>
              <a:t>Pooled Resources</a:t>
            </a:r>
            <a:r>
              <a:rPr lang="en">
                <a:latin typeface="Roche Sans Medium"/>
                <a:ea typeface="Roche Sans Medium"/>
                <a:cs typeface="Roche Sans Medium"/>
                <a:sym typeface="Roche Sans Medium"/>
              </a:rPr>
              <a:t>:</a:t>
            </a:r>
            <a:r>
              <a:rPr lang="en"/>
              <a:t>  Developers from different companies collaborate to establish best practices and </a:t>
            </a:r>
            <a:r>
              <a:rPr lang="en"/>
              <a:t>design</a:t>
            </a:r>
            <a:r>
              <a:rPr lang="en"/>
              <a:t> standardized templates for each TLG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Char char="■"/>
            </a:pPr>
            <a:r>
              <a:rPr lang="en">
                <a:latin typeface="Roche Sans Medium"/>
                <a:ea typeface="Roche Sans Medium"/>
                <a:cs typeface="Roche Sans Medium"/>
                <a:sym typeface="Roche Sans Medium"/>
              </a:rPr>
              <a:t>One</a:t>
            </a:r>
            <a:r>
              <a:rPr lang="en">
                <a:latin typeface="Roche Sans Medium"/>
                <a:ea typeface="Roche Sans Medium"/>
                <a:cs typeface="Roche Sans Medium"/>
                <a:sym typeface="Roche Sans Medium"/>
              </a:rPr>
              <a:t> layout:  </a:t>
            </a:r>
            <a:r>
              <a:rPr lang="en"/>
              <a:t>Standardized layouts allow for easy </a:t>
            </a:r>
            <a:r>
              <a:rPr lang="en"/>
              <a:t>collaboration</a:t>
            </a:r>
            <a:r>
              <a:rPr lang="en"/>
              <a:t> in the future and </a:t>
            </a:r>
            <a:r>
              <a:rPr lang="en"/>
              <a:t>a more efficient data review process, allowing pharma companies to deliver products quicker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1342825"/>
            <a:ext cx="2713025" cy="317142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7" name="Google Shape;117;p21"/>
          <p:cNvSpPr/>
          <p:nvPr/>
        </p:nvSpPr>
        <p:spPr>
          <a:xfrm>
            <a:off x="4035075" y="1443050"/>
            <a:ext cx="4435200" cy="775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2E8B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che Sans Medium"/>
                <a:ea typeface="Roche Sans Medium"/>
                <a:cs typeface="Roche Sans Medium"/>
                <a:sym typeface="Roche Sans Medium"/>
              </a:rPr>
              <a:t>Idea: We can implement the FDA guide together to create cohesive TLG outputs</a:t>
            </a:r>
            <a:endParaRPr>
              <a:latin typeface="Roche Sans Medium"/>
              <a:ea typeface="Roche Sans Medium"/>
              <a:cs typeface="Roche Sans Medium"/>
              <a:sym typeface="Roche Sans Medium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6"/>
          <p:cNvSpPr txBox="1"/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Collaboration</a:t>
            </a:r>
            <a:endParaRPr/>
          </a:p>
        </p:txBody>
      </p:sp>
      <p:sp>
        <p:nvSpPr>
          <p:cNvPr id="549" name="Google Shape;549;p66"/>
          <p:cNvSpPr txBox="1"/>
          <p:nvPr>
            <p:ph idx="1" type="subTitle"/>
          </p:nvPr>
        </p:nvSpPr>
        <p:spPr>
          <a:xfrm>
            <a:off x="571450" y="889800"/>
            <a:ext cx="7431600" cy="324000"/>
          </a:xfrm>
          <a:prstGeom prst="rect">
            <a:avLst/>
          </a:prstGeom>
        </p:spPr>
        <p:txBody>
          <a:bodyPr anchorCtr="0" anchor="t" bIns="1800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 the {falcon} project!</a:t>
            </a:r>
            <a:endParaRPr/>
          </a:p>
        </p:txBody>
      </p:sp>
      <p:grpSp>
        <p:nvGrpSpPr>
          <p:cNvPr id="550" name="Google Shape;550;p66"/>
          <p:cNvGrpSpPr/>
          <p:nvPr/>
        </p:nvGrpSpPr>
        <p:grpSpPr>
          <a:xfrm>
            <a:off x="249513" y="1685375"/>
            <a:ext cx="8832025" cy="1870425"/>
            <a:chOff x="249513" y="1761575"/>
            <a:chExt cx="8832025" cy="1870425"/>
          </a:xfrm>
        </p:grpSpPr>
        <p:pic>
          <p:nvPicPr>
            <p:cNvPr id="551" name="Google Shape;551;p6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37138" y="1843600"/>
              <a:ext cx="1202975" cy="1202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2" name="Google Shape;552;p66"/>
            <p:cNvSpPr txBox="1"/>
            <p:nvPr/>
          </p:nvSpPr>
          <p:spPr>
            <a:xfrm>
              <a:off x="2798725" y="3231800"/>
              <a:ext cx="1279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chemeClr val="hlink"/>
                  </a:solidFill>
                  <a:latin typeface="Roche Sans Light"/>
                  <a:ea typeface="Roche Sans Light"/>
                  <a:cs typeface="Roche Sans Light"/>
                  <a:sym typeface="Roche Sans Light"/>
                  <a:hlinkClick r:id="rId4"/>
                </a:rPr>
                <a:t>bit.ly/48KVL2R</a:t>
              </a:r>
              <a:endParaRPr u="sng">
                <a:solidFill>
                  <a:schemeClr val="hlink"/>
                </a:solidFill>
                <a:latin typeface="Roche Sans Light"/>
                <a:ea typeface="Roche Sans Light"/>
                <a:cs typeface="Roche Sans Light"/>
                <a:sym typeface="Roche Sans Light"/>
              </a:endParaRPr>
            </a:p>
          </p:txBody>
        </p:sp>
        <p:pic>
          <p:nvPicPr>
            <p:cNvPr id="553" name="Google Shape;553;p6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38825" y="1761575"/>
              <a:ext cx="1367025" cy="1367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4" name="Google Shape;554;p66"/>
            <p:cNvSpPr txBox="1"/>
            <p:nvPr/>
          </p:nvSpPr>
          <p:spPr>
            <a:xfrm>
              <a:off x="6763138" y="3231800"/>
              <a:ext cx="2318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chemeClr val="hlink"/>
                  </a:solidFill>
                  <a:latin typeface="Roche Sans Light"/>
                  <a:ea typeface="Roche Sans Light"/>
                  <a:cs typeface="Roche Sans Light"/>
                  <a:sym typeface="Roche Sans Light"/>
                  <a:hlinkClick r:id="rId6"/>
                </a:rPr>
                <a:t>pharmaverse.github.io/falcon</a:t>
              </a:r>
              <a:endParaRPr>
                <a:latin typeface="Roche Sans Light"/>
                <a:ea typeface="Roche Sans Light"/>
                <a:cs typeface="Roche Sans Light"/>
                <a:sym typeface="Roche Sans Light"/>
              </a:endParaRPr>
            </a:p>
          </p:txBody>
        </p:sp>
        <p:pic>
          <p:nvPicPr>
            <p:cNvPr id="555" name="Google Shape;555;p6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037986" y="1843611"/>
              <a:ext cx="1202950" cy="1202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6" name="Google Shape;556;p66"/>
            <p:cNvSpPr txBox="1"/>
            <p:nvPr/>
          </p:nvSpPr>
          <p:spPr>
            <a:xfrm>
              <a:off x="4999550" y="3231800"/>
              <a:ext cx="1279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chemeClr val="hlink"/>
                  </a:solidFill>
                  <a:latin typeface="Roche Sans Light"/>
                  <a:ea typeface="Roche Sans Light"/>
                  <a:cs typeface="Roche Sans Light"/>
                  <a:sym typeface="Roche Sans Light"/>
                  <a:hlinkClick r:id="rId8"/>
                </a:rPr>
                <a:t>bit.ly/45txBaq</a:t>
              </a:r>
              <a:r>
                <a:rPr lang="en">
                  <a:latin typeface="Roche Sans Light"/>
                  <a:ea typeface="Roche Sans Light"/>
                  <a:cs typeface="Roche Sans Light"/>
                  <a:sym typeface="Roche Sans Light"/>
                </a:rPr>
                <a:t> </a:t>
              </a:r>
              <a:endParaRPr>
                <a:latin typeface="Roche Sans Light"/>
                <a:ea typeface="Roche Sans Light"/>
                <a:cs typeface="Roche Sans Light"/>
                <a:sym typeface="Roche Sans Light"/>
              </a:endParaRPr>
            </a:p>
          </p:txBody>
        </p:sp>
        <p:pic>
          <p:nvPicPr>
            <p:cNvPr id="557" name="Google Shape;557;p66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71450" y="1761575"/>
              <a:ext cx="1367025" cy="1367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8" name="Google Shape;558;p66"/>
            <p:cNvSpPr txBox="1"/>
            <p:nvPr/>
          </p:nvSpPr>
          <p:spPr>
            <a:xfrm>
              <a:off x="249513" y="3231800"/>
              <a:ext cx="2010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chemeClr val="hlink"/>
                  </a:solidFill>
                  <a:latin typeface="Roche Sans Light"/>
                  <a:ea typeface="Roche Sans Light"/>
                  <a:cs typeface="Roche Sans Light"/>
                  <a:sym typeface="Roche Sans Light"/>
                  <a:hlinkClick r:id="rId10"/>
                </a:rPr>
                <a:t>pharmaverse.org</a:t>
              </a:r>
              <a:endParaRPr>
                <a:latin typeface="Roche Sans Light"/>
                <a:ea typeface="Roche Sans Light"/>
                <a:cs typeface="Roche Sans Light"/>
                <a:sym typeface="Roche Sans Light"/>
              </a:endParaRPr>
            </a:p>
          </p:txBody>
        </p:sp>
      </p:grpSp>
      <p:sp>
        <p:nvSpPr>
          <p:cNvPr id="559" name="Google Shape;559;p66"/>
          <p:cNvSpPr txBox="1"/>
          <p:nvPr/>
        </p:nvSpPr>
        <p:spPr>
          <a:xfrm>
            <a:off x="470400" y="4152100"/>
            <a:ext cx="820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latin typeface="Roche Sans Light"/>
                <a:ea typeface="Roche Sans Light"/>
                <a:cs typeface="Roche Sans Light"/>
                <a:sym typeface="Roche Sans Light"/>
              </a:rPr>
              <a:t>Visit the </a:t>
            </a:r>
            <a:r>
              <a:rPr lang="en" sz="1600" u="sng">
                <a:solidFill>
                  <a:schemeClr val="dk1"/>
                </a:solidFill>
                <a:latin typeface="Roche Sans Light"/>
                <a:ea typeface="Roche Sans Light"/>
                <a:cs typeface="Roche Sans Light"/>
                <a:sym typeface="Roche Sans Light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About page</a:t>
            </a:r>
            <a:r>
              <a:rPr lang="en" sz="1600">
                <a:latin typeface="Roche Sans Light"/>
                <a:ea typeface="Roche Sans Light"/>
                <a:cs typeface="Roche Sans Light"/>
                <a:sym typeface="Roche Sans Light"/>
              </a:rPr>
              <a:t> on our website for additional details on how you can join as a collaborator!</a:t>
            </a:r>
            <a:endParaRPr sz="1600">
              <a:latin typeface="Roche Sans Light"/>
              <a:ea typeface="Roche Sans Light"/>
              <a:cs typeface="Roche Sans Light"/>
              <a:sym typeface="Roche Sans Ligh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Google Shape;564;p6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2621925" y="737937"/>
            <a:ext cx="3900126" cy="3900126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67"/>
          <p:cNvSpPr txBox="1"/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Acknowledgments</a:t>
            </a:r>
            <a:endParaRPr/>
          </a:p>
        </p:txBody>
      </p:sp>
      <p:sp>
        <p:nvSpPr>
          <p:cNvPr id="566" name="Google Shape;566;p67"/>
          <p:cNvSpPr txBox="1"/>
          <p:nvPr/>
        </p:nvSpPr>
        <p:spPr>
          <a:xfrm>
            <a:off x="4572000" y="1181100"/>
            <a:ext cx="4391100" cy="27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che Sans"/>
                <a:ea typeface="Roche Sans"/>
                <a:cs typeface="Roche Sans"/>
                <a:sym typeface="Roche Sans"/>
              </a:rPr>
              <a:t>Korbinian Matthias</a:t>
            </a:r>
            <a:r>
              <a:rPr lang="en">
                <a:latin typeface="Roche Sans"/>
                <a:ea typeface="Roche Sans"/>
                <a:cs typeface="Roche Sans"/>
                <a:sym typeface="Roche Sans"/>
              </a:rPr>
              <a:t> - Boehringer Ingelheim</a:t>
            </a:r>
            <a:endParaRPr>
              <a:latin typeface="Roche Sans"/>
              <a:ea typeface="Roche Sans"/>
              <a:cs typeface="Roche Sans"/>
              <a:sym typeface="Roche Sans"/>
            </a:endParaRPr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>
                <a:latin typeface="Roche Sans"/>
                <a:ea typeface="Roche Sans"/>
                <a:cs typeface="Roche Sans"/>
                <a:sym typeface="Roche Sans"/>
              </a:rPr>
              <a:t>Lian Lin</a:t>
            </a:r>
            <a:r>
              <a:rPr lang="en">
                <a:latin typeface="Roche Sans"/>
                <a:ea typeface="Roche Sans"/>
                <a:cs typeface="Roche Sans"/>
                <a:sym typeface="Roche Sans"/>
              </a:rPr>
              <a:t> - Moderna</a:t>
            </a:r>
            <a:endParaRPr>
              <a:latin typeface="Roche Sans"/>
              <a:ea typeface="Roche Sans"/>
              <a:cs typeface="Roche Sans"/>
              <a:sym typeface="Roche Sans"/>
            </a:endParaRPr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>
                <a:latin typeface="Roche Sans"/>
                <a:ea typeface="Roche Sans"/>
                <a:cs typeface="Roche Sans"/>
                <a:sym typeface="Roche Sans"/>
              </a:rPr>
              <a:t>Padmaja Chiruvolu</a:t>
            </a:r>
            <a:r>
              <a:rPr lang="en">
                <a:latin typeface="Roche Sans"/>
                <a:ea typeface="Roche Sans"/>
                <a:cs typeface="Roche Sans"/>
                <a:sym typeface="Roche Sans"/>
              </a:rPr>
              <a:t> - Amgen</a:t>
            </a:r>
            <a:endParaRPr>
              <a:latin typeface="Roche Sans"/>
              <a:ea typeface="Roche Sans"/>
              <a:cs typeface="Roche Sans"/>
              <a:sym typeface="Roche Sans"/>
            </a:endParaRPr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>
                <a:latin typeface="Roche Sans"/>
                <a:ea typeface="Roche Sans"/>
                <a:cs typeface="Roche Sans"/>
                <a:sym typeface="Roche Sans"/>
              </a:rPr>
              <a:t>Pawel Rucki</a:t>
            </a:r>
            <a:r>
              <a:rPr lang="en">
                <a:latin typeface="Roche Sans"/>
                <a:ea typeface="Roche Sans"/>
                <a:cs typeface="Roche Sans"/>
                <a:sym typeface="Roche Sans"/>
              </a:rPr>
              <a:t> - Roche</a:t>
            </a:r>
            <a:endParaRPr>
              <a:latin typeface="Roche Sans"/>
              <a:ea typeface="Roche Sans"/>
              <a:cs typeface="Roche Sans"/>
              <a:sym typeface="Roche Sans"/>
            </a:endParaRPr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>
                <a:latin typeface="Roche Sans"/>
                <a:ea typeface="Roche Sans"/>
                <a:cs typeface="Roche Sans"/>
                <a:sym typeface="Roche Sans"/>
              </a:rPr>
              <a:t>Vincent Shen</a:t>
            </a:r>
            <a:r>
              <a:rPr lang="en">
                <a:latin typeface="Roche Sans"/>
                <a:ea typeface="Roche Sans"/>
                <a:cs typeface="Roche Sans"/>
                <a:sym typeface="Roche Sans"/>
              </a:rPr>
              <a:t> - Roche</a:t>
            </a:r>
            <a:endParaRPr>
              <a:latin typeface="Roche Sans"/>
              <a:ea typeface="Roche Sans"/>
              <a:cs typeface="Roche Sans"/>
              <a:sym typeface="Roche Sans"/>
            </a:endParaRPr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>
                <a:latin typeface="Roche Sans"/>
                <a:ea typeface="Roche Sans"/>
                <a:cs typeface="Roche Sans"/>
                <a:sym typeface="Roche Sans"/>
              </a:rPr>
              <a:t>Yichen Wang</a:t>
            </a:r>
            <a:r>
              <a:rPr lang="en">
                <a:latin typeface="Roche Sans"/>
                <a:ea typeface="Roche Sans"/>
                <a:cs typeface="Roche Sans"/>
                <a:sym typeface="Roche Sans"/>
              </a:rPr>
              <a:t> - Moderna</a:t>
            </a:r>
            <a:endParaRPr>
              <a:latin typeface="Roche Sans"/>
              <a:ea typeface="Roche Sans"/>
              <a:cs typeface="Roche Sans"/>
              <a:sym typeface="Roche Sans"/>
            </a:endParaRPr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>
                <a:latin typeface="Roche Sans"/>
                <a:ea typeface="Roche Sans"/>
                <a:cs typeface="Roche Sans"/>
                <a:sym typeface="Roche Sans"/>
              </a:rPr>
              <a:t>Yoshito Koujin</a:t>
            </a:r>
            <a:r>
              <a:rPr lang="en">
                <a:latin typeface="Roche Sans"/>
                <a:ea typeface="Roche Sans"/>
                <a:cs typeface="Roche Sans"/>
                <a:sym typeface="Roche Sans"/>
              </a:rPr>
              <a:t> - Boehringer Ingelheim</a:t>
            </a:r>
            <a:endParaRPr>
              <a:latin typeface="Roche Sans"/>
              <a:ea typeface="Roche Sans"/>
              <a:cs typeface="Roche Sans"/>
              <a:sym typeface="Roche Sans"/>
            </a:endParaRPr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>
                <a:latin typeface="Roche Sans"/>
                <a:ea typeface="Roche Sans"/>
                <a:cs typeface="Roche Sans"/>
                <a:sym typeface="Roche Sans"/>
              </a:rPr>
              <a:t>Yuye Wang</a:t>
            </a:r>
            <a:r>
              <a:rPr lang="en">
                <a:latin typeface="Roche Sans"/>
                <a:ea typeface="Roche Sans"/>
                <a:cs typeface="Roche Sans"/>
                <a:sym typeface="Roche Sans"/>
              </a:rPr>
              <a:t> - Moderna</a:t>
            </a:r>
            <a:endParaRPr>
              <a:latin typeface="Roche Sans"/>
              <a:ea typeface="Roche Sans"/>
              <a:cs typeface="Roche Sans"/>
              <a:sym typeface="Roche San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che Sans"/>
              <a:ea typeface="Roche Sans"/>
              <a:cs typeface="Roche Sans"/>
              <a:sym typeface="Roche Sans"/>
            </a:endParaRPr>
          </a:p>
        </p:txBody>
      </p:sp>
      <p:sp>
        <p:nvSpPr>
          <p:cNvPr id="567" name="Google Shape;567;p67"/>
          <p:cNvSpPr txBox="1"/>
          <p:nvPr/>
        </p:nvSpPr>
        <p:spPr>
          <a:xfrm>
            <a:off x="666750" y="1181100"/>
            <a:ext cx="374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che Sans"/>
                <a:ea typeface="Roche Sans"/>
                <a:cs typeface="Roche Sans"/>
                <a:sym typeface="Roche Sans"/>
              </a:rPr>
              <a:t>Abinaya Yogasekaram</a:t>
            </a:r>
            <a:r>
              <a:rPr lang="en">
                <a:latin typeface="Roche Sans"/>
                <a:ea typeface="Roche Sans"/>
                <a:cs typeface="Roche Sans"/>
                <a:sym typeface="Roche Sans"/>
              </a:rPr>
              <a:t> - Roche</a:t>
            </a:r>
            <a:endParaRPr>
              <a:latin typeface="Roche Sans"/>
              <a:ea typeface="Roche Sans"/>
              <a:cs typeface="Roche Sans"/>
              <a:sym typeface="Roche Sans"/>
            </a:endParaRPr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>
                <a:latin typeface="Roche Sans"/>
                <a:ea typeface="Roche Sans"/>
                <a:cs typeface="Roche Sans"/>
                <a:sym typeface="Roche Sans"/>
              </a:rPr>
              <a:t>Alex Assuied</a:t>
            </a:r>
            <a:r>
              <a:rPr lang="en">
                <a:latin typeface="Roche Sans"/>
                <a:ea typeface="Roche Sans"/>
                <a:cs typeface="Roche Sans"/>
                <a:sym typeface="Roche Sans"/>
              </a:rPr>
              <a:t> - Sanofi</a:t>
            </a:r>
            <a:endParaRPr>
              <a:latin typeface="Roche Sans"/>
              <a:ea typeface="Roche Sans"/>
              <a:cs typeface="Roche Sans"/>
              <a:sym typeface="Roche Sans"/>
            </a:endParaRPr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>
                <a:latin typeface="Roche Sans"/>
                <a:ea typeface="Roche Sans"/>
                <a:cs typeface="Roche Sans"/>
                <a:sym typeface="Roche Sans"/>
              </a:rPr>
              <a:t>Emily de la Rua</a:t>
            </a:r>
            <a:r>
              <a:rPr lang="en">
                <a:latin typeface="Roche Sans"/>
                <a:ea typeface="Roche Sans"/>
                <a:cs typeface="Roche Sans"/>
                <a:sym typeface="Roche Sans"/>
              </a:rPr>
              <a:t> - Roche</a:t>
            </a:r>
            <a:endParaRPr>
              <a:latin typeface="Roche Sans"/>
              <a:ea typeface="Roche Sans"/>
              <a:cs typeface="Roche Sans"/>
              <a:sym typeface="Roche Sans"/>
            </a:endParaRPr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>
                <a:latin typeface="Roche Sans"/>
                <a:ea typeface="Roche Sans"/>
                <a:cs typeface="Roche Sans"/>
                <a:sym typeface="Roche Sans"/>
              </a:rPr>
              <a:t>Freeman Wang</a:t>
            </a:r>
            <a:r>
              <a:rPr lang="en">
                <a:latin typeface="Roche Sans"/>
                <a:ea typeface="Roche Sans"/>
                <a:cs typeface="Roche Sans"/>
                <a:sym typeface="Roche Sans"/>
              </a:rPr>
              <a:t> - Sanofi</a:t>
            </a:r>
            <a:endParaRPr>
              <a:latin typeface="Roche Sans"/>
              <a:ea typeface="Roche Sans"/>
              <a:cs typeface="Roche Sans"/>
              <a:sym typeface="Roche Sans"/>
            </a:endParaRPr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>
                <a:latin typeface="Roche Sans"/>
                <a:ea typeface="Roche Sans"/>
                <a:cs typeface="Roche Sans"/>
                <a:sym typeface="Roche Sans"/>
              </a:rPr>
              <a:t>Huan Lu</a:t>
            </a:r>
            <a:r>
              <a:rPr lang="en">
                <a:latin typeface="Roche Sans"/>
                <a:ea typeface="Roche Sans"/>
                <a:cs typeface="Roche Sans"/>
                <a:sym typeface="Roche Sans"/>
              </a:rPr>
              <a:t> - Sanofi</a:t>
            </a:r>
            <a:endParaRPr>
              <a:latin typeface="Roche Sans"/>
              <a:ea typeface="Roche Sans"/>
              <a:cs typeface="Roche Sans"/>
              <a:sym typeface="Roche Sans"/>
            </a:endParaRPr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>
                <a:latin typeface="Roche Sans"/>
                <a:ea typeface="Roche Sans"/>
                <a:cs typeface="Roche Sans"/>
                <a:sym typeface="Roche Sans"/>
              </a:rPr>
              <a:t>Jaime Pires</a:t>
            </a:r>
            <a:r>
              <a:rPr lang="en">
                <a:latin typeface="Roche Sans"/>
                <a:ea typeface="Roche Sans"/>
                <a:cs typeface="Roche Sans"/>
                <a:sym typeface="Roche Sans"/>
              </a:rPr>
              <a:t> - Roche</a:t>
            </a:r>
            <a:endParaRPr>
              <a:latin typeface="Roche Sans"/>
              <a:ea typeface="Roche Sans"/>
              <a:cs typeface="Roche Sans"/>
              <a:sym typeface="Roche Sans"/>
            </a:endParaRPr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>
                <a:latin typeface="Roche Sans"/>
                <a:ea typeface="Roche Sans"/>
                <a:cs typeface="Roche Sans"/>
                <a:sym typeface="Roche Sans"/>
              </a:rPr>
              <a:t>Jessica Knizia</a:t>
            </a:r>
            <a:r>
              <a:rPr lang="en">
                <a:latin typeface="Roche Sans"/>
                <a:ea typeface="Roche Sans"/>
                <a:cs typeface="Roche Sans"/>
                <a:sym typeface="Roche Sans"/>
              </a:rPr>
              <a:t> - Boehringer Ingelheim</a:t>
            </a:r>
            <a:endParaRPr>
              <a:latin typeface="Roche Sans"/>
              <a:ea typeface="Roche Sans"/>
              <a:cs typeface="Roche Sans"/>
              <a:sym typeface="Roche Sans"/>
            </a:endParaRPr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>
                <a:latin typeface="Roche Sans"/>
                <a:ea typeface="Roche Sans"/>
                <a:cs typeface="Roche Sans"/>
                <a:sym typeface="Roche Sans"/>
              </a:rPr>
              <a:t>Juergen Boehl</a:t>
            </a:r>
            <a:r>
              <a:rPr lang="en">
                <a:latin typeface="Roche Sans"/>
                <a:ea typeface="Roche Sans"/>
                <a:cs typeface="Roche Sans"/>
                <a:sym typeface="Roche Sans"/>
              </a:rPr>
              <a:t> - Boehringer Ingelheim</a:t>
            </a:r>
            <a:endParaRPr>
              <a:latin typeface="Roche Sans"/>
              <a:ea typeface="Roche Sans"/>
              <a:cs typeface="Roche Sans"/>
              <a:sym typeface="Roche Sans"/>
            </a:endParaRPr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>
                <a:latin typeface="Roche Sans"/>
                <a:ea typeface="Roche Sans"/>
                <a:cs typeface="Roche Sans"/>
                <a:sym typeface="Roche Sans"/>
              </a:rPr>
              <a:t>Kavitha Allala</a:t>
            </a:r>
            <a:r>
              <a:rPr lang="en">
                <a:latin typeface="Roche Sans"/>
                <a:ea typeface="Roche Sans"/>
                <a:cs typeface="Roche Sans"/>
                <a:sym typeface="Roche Sans"/>
              </a:rPr>
              <a:t> - Boehringer Ingelheim</a:t>
            </a:r>
            <a:endParaRPr>
              <a:latin typeface="Roche Sans"/>
              <a:ea typeface="Roche Sans"/>
              <a:cs typeface="Roche Sans"/>
              <a:sym typeface="Roche San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che Sans"/>
              <a:ea typeface="Roche Sans"/>
              <a:cs typeface="Roche Sans"/>
              <a:sym typeface="Roche San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8"/>
          <p:cNvSpPr txBox="1"/>
          <p:nvPr>
            <p:ph type="title"/>
          </p:nvPr>
        </p:nvSpPr>
        <p:spPr>
          <a:xfrm>
            <a:off x="856800" y="2380950"/>
            <a:ext cx="7430400" cy="3816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Thank you!</a:t>
            </a:r>
            <a:endParaRPr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3361" y="1513114"/>
            <a:ext cx="2117274" cy="211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Chapter Title" id="127" name="Google Shape;127;p23"/>
          <p:cNvSpPr txBox="1"/>
          <p:nvPr>
            <p:ph type="title"/>
          </p:nvPr>
        </p:nvSpPr>
        <p:spPr>
          <a:xfrm>
            <a:off x="571450" y="2150850"/>
            <a:ext cx="8260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Current Progress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Current Team</a:t>
            </a:r>
            <a:endParaRPr/>
          </a:p>
        </p:txBody>
      </p:sp>
      <p:grpSp>
        <p:nvGrpSpPr>
          <p:cNvPr id="133" name="Google Shape;133;p24"/>
          <p:cNvGrpSpPr/>
          <p:nvPr/>
        </p:nvGrpSpPr>
        <p:grpSpPr>
          <a:xfrm>
            <a:off x="842725" y="3241628"/>
            <a:ext cx="7458552" cy="782400"/>
            <a:chOff x="1014625" y="2180553"/>
            <a:chExt cx="7458552" cy="782400"/>
          </a:xfrm>
        </p:grpSpPr>
        <p:pic>
          <p:nvPicPr>
            <p:cNvPr id="134" name="Google Shape;134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81600" y="2380950"/>
              <a:ext cx="1691576" cy="38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24"/>
            <p:cNvPicPr preferRelativeResize="0"/>
            <p:nvPr/>
          </p:nvPicPr>
          <p:blipFill rotWithShape="1">
            <a:blip r:embed="rId4">
              <a:alphaModFix/>
            </a:blip>
            <a:srcRect b="-8" l="0" r="0" t="12266"/>
            <a:stretch/>
          </p:blipFill>
          <p:spPr>
            <a:xfrm>
              <a:off x="2523800" y="2260449"/>
              <a:ext cx="2003251" cy="622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14625" y="2222288"/>
              <a:ext cx="1070923" cy="698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24"/>
            <p:cNvPicPr preferRelativeResize="0"/>
            <p:nvPr/>
          </p:nvPicPr>
          <p:blipFill rotWithShape="1">
            <a:blip r:embed="rId6">
              <a:alphaModFix/>
            </a:blip>
            <a:srcRect b="0" l="8652" r="7825" t="0"/>
            <a:stretch/>
          </p:blipFill>
          <p:spPr>
            <a:xfrm>
              <a:off x="4942826" y="2180553"/>
              <a:ext cx="1422995" cy="782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8" name="Google Shape;138;p24"/>
          <p:cNvGrpSpPr/>
          <p:nvPr/>
        </p:nvGrpSpPr>
        <p:grpSpPr>
          <a:xfrm>
            <a:off x="1062625" y="1583313"/>
            <a:ext cx="2719800" cy="984000"/>
            <a:chOff x="1056875" y="1735700"/>
            <a:chExt cx="2719800" cy="984000"/>
          </a:xfrm>
        </p:grpSpPr>
        <p:sp>
          <p:nvSpPr>
            <p:cNvPr id="139" name="Google Shape;139;p24"/>
            <p:cNvSpPr/>
            <p:nvPr/>
          </p:nvSpPr>
          <p:spPr>
            <a:xfrm>
              <a:off x="1056875" y="1735700"/>
              <a:ext cx="2719800" cy="984000"/>
            </a:xfrm>
            <a:prstGeom prst="rect">
              <a:avLst/>
            </a:prstGeom>
            <a:noFill/>
            <a:ln cap="flat" cmpd="sng" w="28575">
              <a:solidFill>
                <a:srgbClr val="41C8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che Sans Light"/>
                <a:ea typeface="Roche Sans Light"/>
                <a:cs typeface="Roche Sans Light"/>
                <a:sym typeface="Roche Sans Light"/>
              </a:endParaRPr>
            </a:p>
          </p:txBody>
        </p:sp>
        <p:sp>
          <p:nvSpPr>
            <p:cNvPr id="140" name="Google Shape;140;p24"/>
            <p:cNvSpPr txBox="1"/>
            <p:nvPr/>
          </p:nvSpPr>
          <p:spPr>
            <a:xfrm>
              <a:off x="1999150" y="2027600"/>
              <a:ext cx="164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1000"/>
                </a:spcBef>
                <a:spcAft>
                  <a:spcPts val="1000"/>
                </a:spcAft>
                <a:buNone/>
              </a:pPr>
              <a:r>
                <a:rPr lang="en">
                  <a:latin typeface="Roche Sans Medium"/>
                  <a:ea typeface="Roche Sans Medium"/>
                  <a:cs typeface="Roche Sans Medium"/>
                  <a:sym typeface="Roche Sans Medium"/>
                </a:rPr>
                <a:t>6 Product Owners</a:t>
              </a:r>
              <a:endParaRPr>
                <a:latin typeface="Roche Sans Medium"/>
                <a:ea typeface="Roche Sans Medium"/>
                <a:cs typeface="Roche Sans Medium"/>
                <a:sym typeface="Roche Sans Medium"/>
              </a:endParaRPr>
            </a:p>
          </p:txBody>
        </p:sp>
        <p:pic>
          <p:nvPicPr>
            <p:cNvPr id="141" name="Google Shape;141;p2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265650" y="1935285"/>
              <a:ext cx="584826" cy="5848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2" name="Google Shape;142;p24"/>
          <p:cNvGrpSpPr/>
          <p:nvPr/>
        </p:nvGrpSpPr>
        <p:grpSpPr>
          <a:xfrm>
            <a:off x="4684750" y="1583300"/>
            <a:ext cx="3488400" cy="984000"/>
            <a:chOff x="4684750" y="1735713"/>
            <a:chExt cx="3488400" cy="984000"/>
          </a:xfrm>
        </p:grpSpPr>
        <p:sp>
          <p:nvSpPr>
            <p:cNvPr id="143" name="Google Shape;143;p24"/>
            <p:cNvSpPr/>
            <p:nvPr/>
          </p:nvSpPr>
          <p:spPr>
            <a:xfrm>
              <a:off x="4684750" y="1735713"/>
              <a:ext cx="3488400" cy="984000"/>
            </a:xfrm>
            <a:prstGeom prst="rect">
              <a:avLst/>
            </a:prstGeom>
            <a:noFill/>
            <a:ln cap="flat" cmpd="sng" w="28575">
              <a:solidFill>
                <a:srgbClr val="41C8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che Sans Light"/>
                <a:ea typeface="Roche Sans Light"/>
                <a:cs typeface="Roche Sans Light"/>
                <a:sym typeface="Roche Sans Light"/>
              </a:endParaRPr>
            </a:p>
          </p:txBody>
        </p:sp>
        <p:pic>
          <p:nvPicPr>
            <p:cNvPr id="144" name="Google Shape;144;p2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917475" y="1894141"/>
              <a:ext cx="1075924" cy="6671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24"/>
            <p:cNvSpPr txBox="1"/>
            <p:nvPr/>
          </p:nvSpPr>
          <p:spPr>
            <a:xfrm>
              <a:off x="6206875" y="2027613"/>
              <a:ext cx="1825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1000"/>
                </a:spcBef>
                <a:spcAft>
                  <a:spcPts val="1000"/>
                </a:spcAft>
                <a:buNone/>
              </a:pPr>
              <a:r>
                <a:rPr lang="en">
                  <a:latin typeface="Roche Sans Medium"/>
                  <a:ea typeface="Roche Sans Medium"/>
                  <a:cs typeface="Roche Sans Medium"/>
                  <a:sym typeface="Roche Sans Medium"/>
                </a:rPr>
                <a:t>9 Active Developers</a:t>
              </a:r>
              <a:endParaRPr>
                <a:latin typeface="Roche Sans Medium"/>
                <a:ea typeface="Roche Sans Medium"/>
                <a:cs typeface="Roche Sans Medium"/>
                <a:sym typeface="Roche Sans Medium"/>
              </a:endParaRPr>
            </a:p>
          </p:txBody>
        </p:sp>
      </p:grpSp>
      <p:sp>
        <p:nvSpPr>
          <p:cNvPr id="146" name="Google Shape;146;p24"/>
          <p:cNvSpPr txBox="1"/>
          <p:nvPr/>
        </p:nvSpPr>
        <p:spPr>
          <a:xfrm>
            <a:off x="887775" y="197275"/>
            <a:ext cx="40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che Sans Light"/>
              <a:ea typeface="Roche Sans Light"/>
              <a:cs typeface="Roche Sans Light"/>
              <a:sym typeface="Roche Sans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571450" y="432675"/>
            <a:ext cx="7431600" cy="38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Have We Accomplished So Far?</a:t>
            </a:r>
            <a:endParaRPr/>
          </a:p>
        </p:txBody>
      </p:sp>
      <p:grpSp>
        <p:nvGrpSpPr>
          <p:cNvPr id="152" name="Google Shape;152;p25"/>
          <p:cNvGrpSpPr/>
          <p:nvPr/>
        </p:nvGrpSpPr>
        <p:grpSpPr>
          <a:xfrm>
            <a:off x="1468038" y="1633550"/>
            <a:ext cx="6207913" cy="2826261"/>
            <a:chOff x="1468038" y="1519250"/>
            <a:chExt cx="6207913" cy="2826261"/>
          </a:xfrm>
        </p:grpSpPr>
        <p:cxnSp>
          <p:nvCxnSpPr>
            <p:cNvPr id="153" name="Google Shape;153;p25"/>
            <p:cNvCxnSpPr/>
            <p:nvPr/>
          </p:nvCxnSpPr>
          <p:spPr>
            <a:xfrm>
              <a:off x="5936375" y="1519250"/>
              <a:ext cx="10500" cy="2466300"/>
            </a:xfrm>
            <a:prstGeom prst="straightConnector1">
              <a:avLst/>
            </a:prstGeom>
            <a:noFill/>
            <a:ln cap="flat" cmpd="sng" w="9525">
              <a:solidFill>
                <a:srgbClr val="41C8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4" name="Google Shape;154;p25"/>
            <p:cNvSpPr/>
            <p:nvPr/>
          </p:nvSpPr>
          <p:spPr>
            <a:xfrm>
              <a:off x="5944051" y="3960611"/>
              <a:ext cx="1731900" cy="384900"/>
            </a:xfrm>
            <a:prstGeom prst="homePlate">
              <a:avLst>
                <a:gd fmla="val 59870" name="adj"/>
              </a:avLst>
            </a:prstGeom>
            <a:solidFill>
              <a:srgbClr val="41C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rgbClr val="FFFFFF"/>
                  </a:solidFill>
                  <a:latin typeface="Roche Sans"/>
                  <a:ea typeface="Roche Sans"/>
                  <a:cs typeface="Roche Sans"/>
                  <a:sym typeface="Roche Sans"/>
                </a:rPr>
                <a:t>Q4</a:t>
              </a:r>
              <a:endParaRPr b="1" i="0" sz="1400" u="none" cap="none" strike="noStrike">
                <a:solidFill>
                  <a:srgbClr val="000000"/>
                </a:solidFill>
                <a:latin typeface="Roche Sans"/>
                <a:ea typeface="Roche Sans"/>
                <a:cs typeface="Roche Sans"/>
                <a:sym typeface="Roche Sans"/>
              </a:endParaRPr>
            </a:p>
          </p:txBody>
        </p:sp>
        <p:sp>
          <p:nvSpPr>
            <p:cNvPr id="155" name="Google Shape;155;p25"/>
            <p:cNvSpPr txBox="1"/>
            <p:nvPr/>
          </p:nvSpPr>
          <p:spPr>
            <a:xfrm flipH="1">
              <a:off x="2963218" y="2678003"/>
              <a:ext cx="14931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Roche Sans Medium"/>
                  <a:ea typeface="Roche Sans Medium"/>
                  <a:cs typeface="Roche Sans Medium"/>
                  <a:sym typeface="Roche Sans Medium"/>
                </a:rPr>
                <a:t>Team Setup</a:t>
              </a:r>
              <a:endParaRPr b="0" i="0" sz="1500" u="none" cap="none" strike="noStrike">
                <a:solidFill>
                  <a:srgbClr val="000000"/>
                </a:solidFill>
                <a:latin typeface="Roche Sans Medium"/>
                <a:ea typeface="Roche Sans Medium"/>
                <a:cs typeface="Roche Sans Medium"/>
                <a:sym typeface="Roche Sans Medium"/>
              </a:endParaRPr>
            </a:p>
          </p:txBody>
        </p:sp>
        <p:sp>
          <p:nvSpPr>
            <p:cNvPr id="156" name="Google Shape;156;p25"/>
            <p:cNvSpPr txBox="1"/>
            <p:nvPr/>
          </p:nvSpPr>
          <p:spPr>
            <a:xfrm flipH="1">
              <a:off x="2964000" y="2945749"/>
              <a:ext cx="1493100" cy="9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che Sans Condensed"/>
                  <a:ea typeface="Roche Sans Condensed"/>
                  <a:cs typeface="Roche Sans Condensed"/>
                  <a:sym typeface="Roche Sans Condensed"/>
                </a:rPr>
                <a:t>Git</a:t>
              </a:r>
              <a:r>
                <a:rPr lang="en" sz="1100">
                  <a:latin typeface="Roche Sans Condensed"/>
                  <a:ea typeface="Roche Sans Condensed"/>
                  <a:cs typeface="Roche Sans Condensed"/>
                  <a:sym typeface="Roche Sans Condensed"/>
                </a:rPr>
                <a:t>H</a:t>
              </a:r>
              <a:r>
                <a:rPr b="0" i="0" lang="en" sz="1100" u="none" cap="none" strike="noStrike">
                  <a:solidFill>
                    <a:srgbClr val="000000"/>
                  </a:solidFill>
                  <a:latin typeface="Roche Sans Condensed"/>
                  <a:ea typeface="Roche Sans Condensed"/>
                  <a:cs typeface="Roche Sans Condensed"/>
                  <a:sym typeface="Roche Sans Condensed"/>
                </a:rPr>
                <a:t>ub repository &amp; </a:t>
              </a:r>
              <a:r>
                <a:rPr lang="en" sz="1100">
                  <a:latin typeface="Roche Sans Condensed"/>
                  <a:ea typeface="Roche Sans Condensed"/>
                  <a:cs typeface="Roche Sans Condensed"/>
                  <a:sym typeface="Roche Sans Condensed"/>
                </a:rPr>
                <a:t>S</a:t>
              </a:r>
              <a:r>
                <a:rPr b="0" i="0" lang="en" sz="1100" u="none" cap="none" strike="noStrike">
                  <a:solidFill>
                    <a:srgbClr val="000000"/>
                  </a:solidFill>
                  <a:latin typeface="Roche Sans Condensed"/>
                  <a:ea typeface="Roche Sans Condensed"/>
                  <a:cs typeface="Roche Sans Condensed"/>
                  <a:sym typeface="Roche Sans Condensed"/>
                </a:rPr>
                <a:t>lack channel w</a:t>
              </a:r>
              <a:r>
                <a:rPr lang="en" sz="1100">
                  <a:latin typeface="Roche Sans Condensed"/>
                  <a:ea typeface="Roche Sans Condensed"/>
                  <a:cs typeface="Roche Sans Condensed"/>
                  <a:sym typeface="Roche Sans Condensed"/>
                </a:rPr>
                <a:t>ere </a:t>
              </a:r>
              <a:r>
                <a:rPr b="0" i="0" lang="en" sz="1100" u="none" cap="none" strike="noStrike">
                  <a:solidFill>
                    <a:srgbClr val="000000"/>
                  </a:solidFill>
                  <a:latin typeface="Roche Sans Condensed"/>
                  <a:ea typeface="Roche Sans Condensed"/>
                  <a:cs typeface="Roche Sans Condensed"/>
                  <a:sym typeface="Roche Sans Condensed"/>
                </a:rPr>
                <a:t>created. Product </a:t>
              </a:r>
              <a:r>
                <a:rPr lang="en" sz="1100">
                  <a:latin typeface="Roche Sans Condensed"/>
                  <a:ea typeface="Roche Sans Condensed"/>
                  <a:cs typeface="Roche Sans Condensed"/>
                  <a:sym typeface="Roche Sans Condensed"/>
                </a:rPr>
                <a:t>O</a:t>
              </a:r>
              <a:r>
                <a:rPr b="0" i="0" lang="en" sz="1100" u="none" cap="none" strike="noStrike">
                  <a:solidFill>
                    <a:srgbClr val="000000"/>
                  </a:solidFill>
                  <a:latin typeface="Roche Sans Condensed"/>
                  <a:ea typeface="Roche Sans Condensed"/>
                  <a:cs typeface="Roche Sans Condensed"/>
                  <a:sym typeface="Roche Sans Condensed"/>
                </a:rPr>
                <a:t>wners &amp; </a:t>
              </a:r>
              <a:r>
                <a:rPr lang="en" sz="1100">
                  <a:latin typeface="Roche Sans Condensed"/>
                  <a:ea typeface="Roche Sans Condensed"/>
                  <a:cs typeface="Roche Sans Condensed"/>
                  <a:sym typeface="Roche Sans Condensed"/>
                </a:rPr>
                <a:t>D</a:t>
              </a:r>
              <a:r>
                <a:rPr b="0" i="0" lang="en" sz="1100" u="none" cap="none" strike="noStrike">
                  <a:solidFill>
                    <a:srgbClr val="000000"/>
                  </a:solidFill>
                  <a:latin typeface="Roche Sans Condensed"/>
                  <a:ea typeface="Roche Sans Condensed"/>
                  <a:cs typeface="Roche Sans Condensed"/>
                  <a:sym typeface="Roche Sans Condensed"/>
                </a:rPr>
                <a:t>evelopers were onboarded to the project</a:t>
              </a:r>
              <a:endParaRPr b="0" i="0" sz="1100" u="none" cap="none" strike="noStrike">
                <a:solidFill>
                  <a:srgbClr val="000000"/>
                </a:solidFill>
                <a:latin typeface="Roche Sans Condensed"/>
                <a:ea typeface="Roche Sans Condensed"/>
                <a:cs typeface="Roche Sans Condensed"/>
                <a:sym typeface="Roche Sans Condensed"/>
              </a:endParaRPr>
            </a:p>
          </p:txBody>
        </p:sp>
        <p:sp>
          <p:nvSpPr>
            <p:cNvPr id="157" name="Google Shape;157;p25"/>
            <p:cNvSpPr txBox="1"/>
            <p:nvPr/>
          </p:nvSpPr>
          <p:spPr>
            <a:xfrm flipH="1">
              <a:off x="4458863" y="2433650"/>
              <a:ext cx="14931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Roche Sans Medium"/>
                  <a:ea typeface="Roche Sans Medium"/>
                  <a:cs typeface="Roche Sans Medium"/>
                  <a:sym typeface="Roche Sans Medium"/>
                </a:rPr>
                <a:t>Active Development</a:t>
              </a:r>
              <a:endParaRPr b="0" i="0" sz="1500" u="none" cap="none" strike="noStrike">
                <a:solidFill>
                  <a:srgbClr val="000000"/>
                </a:solidFill>
                <a:latin typeface="Roche Sans Medium"/>
                <a:ea typeface="Roche Sans Medium"/>
                <a:cs typeface="Roche Sans Medium"/>
                <a:sym typeface="Roche Sans Medium"/>
              </a:endParaRPr>
            </a:p>
          </p:txBody>
        </p:sp>
        <p:sp>
          <p:nvSpPr>
            <p:cNvPr id="158" name="Google Shape;158;p25"/>
            <p:cNvSpPr txBox="1"/>
            <p:nvPr/>
          </p:nvSpPr>
          <p:spPr>
            <a:xfrm flipH="1">
              <a:off x="1469213" y="2920834"/>
              <a:ext cx="14931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Roche Sans Medium"/>
                  <a:ea typeface="Roche Sans Medium"/>
                  <a:cs typeface="Roche Sans Medium"/>
                  <a:sym typeface="Roche Sans Medium"/>
                </a:rPr>
                <a:t>Kickoff</a:t>
              </a:r>
              <a:endParaRPr b="0" i="0" sz="1500" u="none" cap="none" strike="noStrike">
                <a:solidFill>
                  <a:srgbClr val="000000"/>
                </a:solidFill>
                <a:latin typeface="Roche Sans Medium"/>
                <a:ea typeface="Roche Sans Medium"/>
                <a:cs typeface="Roche Sans Medium"/>
                <a:sym typeface="Roche Sans Medium"/>
              </a:endParaRPr>
            </a:p>
          </p:txBody>
        </p:sp>
        <p:sp>
          <p:nvSpPr>
            <p:cNvPr id="159" name="Google Shape;159;p25"/>
            <p:cNvSpPr txBox="1"/>
            <p:nvPr/>
          </p:nvSpPr>
          <p:spPr>
            <a:xfrm flipH="1">
              <a:off x="1468038" y="3131602"/>
              <a:ext cx="1493100" cy="7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che Sans Condensed"/>
                  <a:ea typeface="Roche Sans Condensed"/>
                  <a:cs typeface="Roche Sans Condensed"/>
                  <a:sym typeface="Roche Sans Condensed"/>
                </a:rPr>
                <a:t>Companies agreed to co-develop TLG templates, using FDA’s guide as a starting point</a:t>
              </a:r>
              <a:endParaRPr b="0" i="0" sz="1100" u="none" cap="none" strike="noStrike">
                <a:solidFill>
                  <a:srgbClr val="000000"/>
                </a:solidFill>
                <a:latin typeface="Roche Sans Condensed"/>
                <a:ea typeface="Roche Sans Condensed"/>
                <a:cs typeface="Roche Sans Condensed"/>
                <a:sym typeface="Roche Sans Condensed"/>
              </a:endParaRPr>
            </a:p>
          </p:txBody>
        </p:sp>
        <p:sp>
          <p:nvSpPr>
            <p:cNvPr id="160" name="Google Shape;160;p25"/>
            <p:cNvSpPr/>
            <p:nvPr/>
          </p:nvSpPr>
          <p:spPr>
            <a:xfrm>
              <a:off x="1468313" y="2433625"/>
              <a:ext cx="1493400" cy="135300"/>
            </a:xfrm>
            <a:prstGeom prst="rect">
              <a:avLst/>
            </a:prstGeom>
            <a:solidFill>
              <a:srgbClr val="236C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5"/>
            <p:cNvSpPr/>
            <p:nvPr/>
          </p:nvSpPr>
          <p:spPr>
            <a:xfrm>
              <a:off x="2963338" y="2128825"/>
              <a:ext cx="1493100" cy="135300"/>
            </a:xfrm>
            <a:prstGeom prst="rect">
              <a:avLst/>
            </a:prstGeom>
            <a:solidFill>
              <a:srgbClr val="2E8B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4456588" y="1824025"/>
              <a:ext cx="1485000" cy="135300"/>
            </a:xfrm>
            <a:prstGeom prst="rect">
              <a:avLst/>
            </a:prstGeom>
            <a:solidFill>
              <a:srgbClr val="3CB3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3" name="Google Shape;163;p25"/>
            <p:cNvCxnSpPr/>
            <p:nvPr/>
          </p:nvCxnSpPr>
          <p:spPr>
            <a:xfrm>
              <a:off x="4456576" y="1824025"/>
              <a:ext cx="0" cy="2248800"/>
            </a:xfrm>
            <a:prstGeom prst="straightConnector1">
              <a:avLst/>
            </a:prstGeom>
            <a:noFill/>
            <a:ln cap="flat" cmpd="sng" w="9525">
              <a:solidFill>
                <a:srgbClr val="3CB37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" name="Google Shape;164;p25"/>
            <p:cNvCxnSpPr/>
            <p:nvPr/>
          </p:nvCxnSpPr>
          <p:spPr>
            <a:xfrm>
              <a:off x="2963329" y="2128825"/>
              <a:ext cx="0" cy="1923600"/>
            </a:xfrm>
            <a:prstGeom prst="straightConnector1">
              <a:avLst/>
            </a:prstGeom>
            <a:noFill/>
            <a:ln cap="flat" cmpd="sng" w="9525">
              <a:solidFill>
                <a:srgbClr val="2E8B57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" name="Google Shape;165;p25"/>
            <p:cNvCxnSpPr/>
            <p:nvPr/>
          </p:nvCxnSpPr>
          <p:spPr>
            <a:xfrm>
              <a:off x="1468301" y="2433625"/>
              <a:ext cx="0" cy="1910400"/>
            </a:xfrm>
            <a:prstGeom prst="straightConnector1">
              <a:avLst/>
            </a:prstGeom>
            <a:noFill/>
            <a:ln cap="flat" cmpd="sng" w="9525">
              <a:solidFill>
                <a:srgbClr val="236C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6" name="Google Shape;166;p25"/>
            <p:cNvSpPr/>
            <p:nvPr/>
          </p:nvSpPr>
          <p:spPr>
            <a:xfrm>
              <a:off x="4456588" y="3960600"/>
              <a:ext cx="1731900" cy="384900"/>
            </a:xfrm>
            <a:prstGeom prst="homePlate">
              <a:avLst>
                <a:gd fmla="val 58567" name="adj"/>
              </a:avLst>
            </a:prstGeom>
            <a:solidFill>
              <a:srgbClr val="3CB3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rgbClr val="FFFFFF"/>
                  </a:solidFill>
                  <a:latin typeface="Roche Sans"/>
                  <a:ea typeface="Roche Sans"/>
                  <a:cs typeface="Roche Sans"/>
                  <a:sym typeface="Roche Sans"/>
                </a:rPr>
                <a:t>Q2-Q3</a:t>
              </a:r>
              <a:endParaRPr b="1" i="0" sz="1400" u="none" cap="none" strike="noStrike">
                <a:solidFill>
                  <a:srgbClr val="000000"/>
                </a:solidFill>
                <a:latin typeface="Roche Sans"/>
                <a:ea typeface="Roche Sans"/>
                <a:cs typeface="Roche Sans"/>
                <a:sym typeface="Roche Sans"/>
              </a:endParaRPr>
            </a:p>
          </p:txBody>
        </p:sp>
        <p:sp>
          <p:nvSpPr>
            <p:cNvPr id="167" name="Google Shape;167;p25"/>
            <p:cNvSpPr/>
            <p:nvPr/>
          </p:nvSpPr>
          <p:spPr>
            <a:xfrm>
              <a:off x="2961551" y="3960598"/>
              <a:ext cx="1731900" cy="384900"/>
            </a:xfrm>
            <a:prstGeom prst="homePlate">
              <a:avLst>
                <a:gd fmla="val 62409" name="adj"/>
              </a:avLst>
            </a:prstGeom>
            <a:solidFill>
              <a:srgbClr val="2E8B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rgbClr val="FFFFFF"/>
                  </a:solidFill>
                  <a:latin typeface="Roche Sans"/>
                  <a:ea typeface="Roche Sans"/>
                  <a:cs typeface="Roche Sans"/>
                  <a:sym typeface="Roche Sans"/>
                </a:rPr>
                <a:t>2023 Q1</a:t>
              </a:r>
              <a:endParaRPr b="1" i="0" sz="1400" u="none" cap="none" strike="noStrike">
                <a:solidFill>
                  <a:srgbClr val="000000"/>
                </a:solidFill>
                <a:latin typeface="Roche Sans"/>
                <a:ea typeface="Roche Sans"/>
                <a:cs typeface="Roche Sans"/>
                <a:sym typeface="Roche Sans"/>
              </a:endParaRPr>
            </a:p>
          </p:txBody>
        </p:sp>
        <p:sp>
          <p:nvSpPr>
            <p:cNvPr id="168" name="Google Shape;168;p25"/>
            <p:cNvSpPr/>
            <p:nvPr/>
          </p:nvSpPr>
          <p:spPr>
            <a:xfrm>
              <a:off x="1468300" y="3960600"/>
              <a:ext cx="1731900" cy="384900"/>
            </a:xfrm>
            <a:prstGeom prst="homePlate">
              <a:avLst>
                <a:gd fmla="val 62325" name="adj"/>
              </a:avLst>
            </a:prstGeom>
            <a:solidFill>
              <a:srgbClr val="236C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2400" u="none" cap="none" strike="noStrike">
                  <a:solidFill>
                    <a:srgbClr val="FFFFFF"/>
                  </a:solidFill>
                  <a:latin typeface="Roche Sans"/>
                  <a:ea typeface="Roche Sans"/>
                  <a:cs typeface="Roche Sans"/>
                  <a:sym typeface="Roche Sans"/>
                </a:rPr>
                <a:t>2022 Q4</a:t>
              </a:r>
              <a:endParaRPr b="1" i="0" sz="1400" u="none" cap="none" strike="noStrike">
                <a:solidFill>
                  <a:srgbClr val="000000"/>
                </a:solidFill>
                <a:latin typeface="Roche Sans"/>
                <a:ea typeface="Roche Sans"/>
                <a:cs typeface="Roche Sans"/>
                <a:sym typeface="Roche Sans"/>
              </a:endParaRPr>
            </a:p>
          </p:txBody>
        </p:sp>
        <p:sp>
          <p:nvSpPr>
            <p:cNvPr id="169" name="Google Shape;169;p25"/>
            <p:cNvSpPr txBox="1"/>
            <p:nvPr/>
          </p:nvSpPr>
          <p:spPr>
            <a:xfrm flipH="1">
              <a:off x="4457763" y="2785882"/>
              <a:ext cx="1493100" cy="127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che Sans Condensed"/>
                  <a:ea typeface="Roche Sans Condensed"/>
                  <a:cs typeface="Roche Sans Condensed"/>
                  <a:sym typeface="Roche Sans Condensed"/>
                </a:rPr>
                <a:t>A website was launched to share development progress, template code, upcoming events, etc. </a:t>
              </a:r>
              <a:r>
                <a:rPr b="0" i="0" lang="en" sz="1100" u="none" cap="none" strike="noStrike">
                  <a:solidFill>
                    <a:srgbClr val="000000"/>
                  </a:solidFill>
                  <a:latin typeface="Roche Sans Condensed"/>
                  <a:ea typeface="Roche Sans Condensed"/>
                  <a:cs typeface="Roche Sans Condensed"/>
                  <a:sym typeface="Roche Sans Condensed"/>
                </a:rPr>
                <a:t>~20</a:t>
              </a:r>
              <a:r>
                <a:rPr b="0" i="0" lang="en" sz="1100" u="none" cap="none" strike="noStrike">
                  <a:solidFill>
                    <a:srgbClr val="000000"/>
                  </a:solidFill>
                  <a:latin typeface="Roche Sans Condensed"/>
                  <a:ea typeface="Roche Sans Condensed"/>
                  <a:cs typeface="Roche Sans Condensed"/>
                  <a:sym typeface="Roche Sans Condensed"/>
                </a:rPr>
                <a:t> templates are now publicly available</a:t>
              </a:r>
              <a:endParaRPr b="0" i="0" sz="1100" u="none" cap="none" strike="noStrike">
                <a:solidFill>
                  <a:srgbClr val="000000"/>
                </a:solidFill>
                <a:latin typeface="Roche Sans Condensed"/>
                <a:ea typeface="Roche Sans Condensed"/>
                <a:cs typeface="Roche Sans Condensed"/>
                <a:sym typeface="Roche Sans Condensed"/>
              </a:endParaRPr>
            </a:p>
          </p:txBody>
        </p:sp>
        <p:pic>
          <p:nvPicPr>
            <p:cNvPr id="170" name="Google Shape;170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41063" y="2599155"/>
              <a:ext cx="373925" cy="373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28588" y="2315617"/>
              <a:ext cx="373925" cy="373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24151" y="2009513"/>
              <a:ext cx="373925" cy="373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Google Shape;173;p25"/>
            <p:cNvSpPr txBox="1"/>
            <p:nvPr/>
          </p:nvSpPr>
          <p:spPr>
            <a:xfrm flipH="1">
              <a:off x="5942501" y="2089865"/>
              <a:ext cx="14931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Roche Sans Medium"/>
                  <a:ea typeface="Roche Sans Medium"/>
                  <a:cs typeface="Roche Sans Medium"/>
                  <a:sym typeface="Roche Sans Medium"/>
                </a:rPr>
                <a:t>Increasing Awareness</a:t>
              </a:r>
              <a:endParaRPr b="0" i="0" sz="1500" u="none" cap="none" strike="noStrike">
                <a:solidFill>
                  <a:srgbClr val="000000"/>
                </a:solidFill>
                <a:latin typeface="Roche Sans Medium"/>
                <a:ea typeface="Roche Sans Medium"/>
                <a:cs typeface="Roche Sans Medium"/>
                <a:sym typeface="Roche Sans Medium"/>
              </a:endParaRPr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5941250" y="1519250"/>
              <a:ext cx="1493400" cy="135300"/>
            </a:xfrm>
            <a:prstGeom prst="rect">
              <a:avLst/>
            </a:prstGeom>
            <a:solidFill>
              <a:srgbClr val="41C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5"/>
            <p:cNvSpPr txBox="1"/>
            <p:nvPr/>
          </p:nvSpPr>
          <p:spPr>
            <a:xfrm flipH="1">
              <a:off x="5942338" y="2540289"/>
              <a:ext cx="1493100" cy="127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>
                  <a:latin typeface="Roche Sans Condensed"/>
                  <a:ea typeface="Roche Sans Condensed"/>
                  <a:cs typeface="Roche Sans Condensed"/>
                  <a:sym typeface="Roche Sans Condensed"/>
                </a:rPr>
                <a:t>{falcon} will be presented at PHUSE EU in November. </a:t>
              </a:r>
              <a:r>
                <a:rPr b="0" i="0" lang="en" sz="1100" u="none" cap="none" strike="noStrike">
                  <a:solidFill>
                    <a:srgbClr val="000000"/>
                  </a:solidFill>
                  <a:latin typeface="Roche Sans Condensed"/>
                  <a:ea typeface="Roche Sans Condensed"/>
                  <a:cs typeface="Roche Sans Condensed"/>
                  <a:sym typeface="Roche Sans Condensed"/>
                </a:rPr>
                <a:t>CDISC and more pharma companies have reached out to inquire about future collaborations</a:t>
              </a:r>
              <a:endParaRPr b="0" i="0" sz="1100" u="none" cap="none" strike="noStrike">
                <a:solidFill>
                  <a:srgbClr val="000000"/>
                </a:solidFill>
                <a:latin typeface="Roche Sans Condensed"/>
                <a:ea typeface="Roche Sans Condensed"/>
                <a:cs typeface="Roche Sans Condensed"/>
                <a:sym typeface="Roche Sans Condensed"/>
              </a:endParaRPr>
            </a:p>
          </p:txBody>
        </p:sp>
        <p:pic>
          <p:nvPicPr>
            <p:cNvPr id="176" name="Google Shape;176;p2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00112" y="1710199"/>
              <a:ext cx="324000" cy="324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7" name="Google Shape;177;p25"/>
            <p:cNvCxnSpPr/>
            <p:nvPr/>
          </p:nvCxnSpPr>
          <p:spPr>
            <a:xfrm>
              <a:off x="7434638" y="1519250"/>
              <a:ext cx="0" cy="2448600"/>
            </a:xfrm>
            <a:prstGeom prst="straightConnector1">
              <a:avLst/>
            </a:prstGeom>
            <a:noFill/>
            <a:ln cap="flat" cmpd="sng" w="9525">
              <a:solidFill>
                <a:srgbClr val="41C8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lcon">
  <a:themeElements>
    <a:clrScheme name="Custom">
      <a:dk1>
        <a:srgbClr val="0B41CD"/>
      </a:dk1>
      <a:lt1>
        <a:srgbClr val="1482FA"/>
      </a:lt1>
      <a:dk2>
        <a:srgbClr val="BDE3FF"/>
      </a:dk2>
      <a:lt2>
        <a:srgbClr val="FAC9B5"/>
      </a:lt2>
      <a:accent1>
        <a:srgbClr val="ED4A0D"/>
      </a:accent1>
      <a:accent2>
        <a:srgbClr val="BC36F0"/>
      </a:accent2>
      <a:accent3>
        <a:srgbClr val="C40000"/>
      </a:accent3>
      <a:accent4>
        <a:srgbClr val="022366"/>
      </a:accent4>
      <a:accent5>
        <a:srgbClr val="FAD6C7"/>
      </a:accent5>
      <a:accent6>
        <a:srgbClr val="FFE8DE"/>
      </a:accent6>
      <a:hlink>
        <a:srgbClr val="0B41CD"/>
      </a:hlink>
      <a:folHlink>
        <a:srgbClr val="0B41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