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2" r:id="rId2"/>
  </p:sldMasterIdLst>
  <p:notesMasterIdLst>
    <p:notesMasterId r:id="rId12"/>
  </p:notesMasterIdLst>
  <p:sldIdLst>
    <p:sldId id="258" r:id="rId3"/>
    <p:sldId id="271" r:id="rId4"/>
    <p:sldId id="275" r:id="rId5"/>
    <p:sldId id="276" r:id="rId6"/>
    <p:sldId id="277" r:id="rId7"/>
    <p:sldId id="278" r:id="rId8"/>
    <p:sldId id="281" r:id="rId9"/>
    <p:sldId id="279" r:id="rId10"/>
    <p:sldId id="274" r:id="rId11"/>
  </p:sldIdLst>
  <p:sldSz cx="12192000" cy="6858000"/>
  <p:notesSz cx="6858000" cy="9144000"/>
  <p:embeddedFontLst>
    <p:embeddedFont>
      <p:font typeface="Bahnschrift" panose="020B0502040204020203" pitchFamily="34" charset="0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swald" panose="00000500000000000000" pitchFamily="2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QxjadSHkMbR0vk89Efq2UjoHv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2452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2449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0255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7875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8748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8354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7244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0453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4103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1123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8275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7278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4681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809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19672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5068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323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59311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kaggle.com/" TargetMode="External"/><Relationship Id="rId5" Type="http://schemas.openxmlformats.org/officeDocument/2006/relationships/hyperlink" Target="https://data.worldbank.org/" TargetMode="External"/><Relationship Id="rId4" Type="http://schemas.openxmlformats.org/officeDocument/2006/relationships/hyperlink" Target="http://www.speedtest.ne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"/>
          <p:cNvSpPr txBox="1"/>
          <p:nvPr/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Oswald"/>
              <a:buNone/>
            </a:pPr>
            <a:endParaRPr sz="8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2" name="Google Shape;172;p2"/>
          <p:cNvSpPr txBox="1"/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chemeClr val="lt1"/>
                </a:solidFill>
              </a:rPr>
              <a:t>Phillip Harmon</a:t>
            </a:r>
            <a:endParaRPr dirty="0"/>
          </a:p>
        </p:txBody>
      </p:sp>
      <p:sp>
        <p:nvSpPr>
          <p:cNvPr id="173" name="Google Shape;173;p2"/>
          <p:cNvSpPr txBox="1"/>
          <p:nvPr/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Oswald"/>
              <a:buNone/>
            </a:pPr>
            <a:r>
              <a:rPr lang="en-US" sz="6600" b="0" i="0" u="none" strike="noStrike" cap="none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Projection of GDP Growth in Conjunction with Internet Accessibility</a:t>
            </a:r>
            <a:endParaRPr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ctrTitle"/>
          </p:nvPr>
        </p:nvSpPr>
        <p:spPr>
          <a:xfrm>
            <a:off x="2644344" y="198909"/>
            <a:ext cx="8023800" cy="87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Goals and Motivation</a:t>
            </a:r>
            <a:endParaRPr b="1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1"/>
          </p:nvPr>
        </p:nvSpPr>
        <p:spPr>
          <a:xfrm>
            <a:off x="2644344" y="1330859"/>
            <a:ext cx="8023800" cy="477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6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Determine the relationship between increases in internet accessibility and economic development in a nation</a:t>
            </a:r>
          </a:p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endParaRPr lang="en-US" sz="3600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6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Produce a model that can predict future economic growth due to changes in internet </a:t>
            </a:r>
            <a:r>
              <a:rPr lang="en-US" sz="3600" dirty="0" err="1">
                <a:latin typeface="Bahnschrift" panose="020B0502040204020203" pitchFamily="34" charset="0"/>
                <a:ea typeface="Arial"/>
                <a:cs typeface="Arial"/>
                <a:sym typeface="Arial"/>
              </a:rPr>
              <a:t>accessiblility</a:t>
            </a:r>
            <a:endParaRPr lang="en-US" sz="3600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ctrTitle"/>
          </p:nvPr>
        </p:nvSpPr>
        <p:spPr>
          <a:xfrm>
            <a:off x="2644344" y="198909"/>
            <a:ext cx="8023800" cy="87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>
                <a:latin typeface="Bahnschrift" panose="020B0502040204020203" pitchFamily="34" charset="0"/>
                <a:ea typeface="Arial"/>
                <a:cs typeface="Arial"/>
                <a:sym typeface="Arial"/>
              </a:rPr>
              <a:t>Dataset Selection</a:t>
            </a:r>
            <a:endParaRPr lang="en-US" b="1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1"/>
          </p:nvPr>
        </p:nvSpPr>
        <p:spPr>
          <a:xfrm>
            <a:off x="2644344" y="1330859"/>
            <a:ext cx="8437098" cy="477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20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Two datasets were chosen to address this problem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lang="en-US" sz="2000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000" dirty="0" err="1">
                <a:latin typeface="Bahnschrift" panose="020B0502040204020203" pitchFamily="34" charset="0"/>
                <a:ea typeface="Arial"/>
                <a:cs typeface="Arial"/>
                <a:sym typeface="Arial"/>
              </a:rPr>
              <a:t>Speedtest</a:t>
            </a:r>
            <a:r>
              <a:rPr lang="en-US" sz="20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 Data by </a:t>
            </a:r>
            <a:r>
              <a:rPr lang="en-US" sz="2000" dirty="0" err="1">
                <a:latin typeface="Bahnschrift" panose="020B0502040204020203" pitchFamily="34" charset="0"/>
                <a:ea typeface="Arial"/>
                <a:cs typeface="Arial"/>
                <a:sym typeface="Arial"/>
              </a:rPr>
              <a:t>Ookla</a:t>
            </a:r>
            <a:endParaRPr lang="en-US" sz="2000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  <a:p>
            <a:pPr marL="571500" indent="-571500" algn="l">
              <a:lnSpc>
                <a:spcPct val="120000"/>
              </a:lnSpc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Contains data on internet speeds across many countries, broken down by quarter, for years 2020-2022</a:t>
            </a:r>
          </a:p>
          <a:p>
            <a:pPr marL="571500" indent="-571500" algn="l">
              <a:lnSpc>
                <a:spcPct val="120000"/>
              </a:lnSpc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Source: </a:t>
            </a:r>
            <a:r>
              <a:rPr lang="en-US" sz="2000" dirty="0" err="1">
                <a:latin typeface="Bahnschrift" panose="020B0502040204020203" pitchFamily="34" charset="0"/>
                <a:ea typeface="Arial"/>
                <a:cs typeface="Arial"/>
                <a:sym typeface="Arial"/>
              </a:rPr>
              <a:t>Ookla’s</a:t>
            </a:r>
            <a:r>
              <a:rPr lang="en-US" sz="20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 Speed Test Service (</a:t>
            </a:r>
            <a:r>
              <a:rPr lang="en-US" sz="2000" dirty="0">
                <a:latin typeface="Bahnschrift" panose="020B0502040204020203" pitchFamily="34" charset="0"/>
                <a:ea typeface="Arial"/>
                <a:cs typeface="Arial"/>
                <a:sym typeface="Arial"/>
                <a:hlinkClick r:id="rId4"/>
              </a:rPr>
              <a:t>www.speedtest.net</a:t>
            </a:r>
            <a:r>
              <a:rPr lang="en-US" sz="20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)</a:t>
            </a:r>
          </a:p>
          <a:p>
            <a:pPr marL="1028700" lvl="1" indent="-571500" algn="l">
              <a:lnSpc>
                <a:spcPct val="120000"/>
              </a:lnSpc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endParaRPr lang="en-US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SzPts val="3600"/>
            </a:pPr>
            <a:r>
              <a:rPr lang="en-US" sz="20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GDP Annual Growth for Each Country (1960 – 2020) NEW</a:t>
            </a:r>
          </a:p>
          <a:p>
            <a:pPr marL="571500" indent="-571500" algn="l">
              <a:lnSpc>
                <a:spcPct val="120000"/>
              </a:lnSpc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Contains annual GDP data for many countries from the years 1960-2020</a:t>
            </a:r>
          </a:p>
          <a:p>
            <a:pPr marL="571500" indent="-571500" algn="l">
              <a:lnSpc>
                <a:spcPct val="120000"/>
              </a:lnSpc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Source: World Bank National Accounts Data and OECD National Accounts (</a:t>
            </a:r>
            <a:r>
              <a:rPr lang="en-US" sz="2000" dirty="0">
                <a:latin typeface="Bahnschrift" panose="020B0502040204020203" pitchFamily="34" charset="0"/>
                <a:ea typeface="Arial"/>
                <a:cs typeface="Arial"/>
                <a:sym typeface="Arial"/>
                <a:hlinkClick r:id="rId5"/>
              </a:rPr>
              <a:t>data.worldbank.org</a:t>
            </a:r>
            <a:r>
              <a:rPr lang="en-US" sz="20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)</a:t>
            </a:r>
          </a:p>
          <a:p>
            <a:pPr marL="1028700" lvl="1" indent="-571500" algn="l">
              <a:lnSpc>
                <a:spcPct val="120000"/>
              </a:lnSpc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endParaRPr lang="en-US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SzPts val="3600"/>
            </a:pPr>
            <a:r>
              <a:rPr lang="en-US" sz="20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Both of these datasets were obtained from Kaggle (</a:t>
            </a:r>
            <a:r>
              <a:rPr lang="en-US" sz="2000" dirty="0">
                <a:latin typeface="Bahnschrift" panose="020B0502040204020203" pitchFamily="34" charset="0"/>
                <a:ea typeface="Arial"/>
                <a:cs typeface="Arial"/>
                <a:sym typeface="Arial"/>
                <a:hlinkClick r:id="rId6"/>
              </a:rPr>
              <a:t>www.kaggle.com</a:t>
            </a:r>
            <a:r>
              <a:rPr lang="en-US" sz="20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253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ctrTitle"/>
          </p:nvPr>
        </p:nvSpPr>
        <p:spPr>
          <a:xfrm>
            <a:off x="2644344" y="198909"/>
            <a:ext cx="8023800" cy="87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Data Analysis</a:t>
            </a:r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1"/>
          </p:nvPr>
        </p:nvSpPr>
        <p:spPr>
          <a:xfrm>
            <a:off x="2644344" y="1149790"/>
            <a:ext cx="8437098" cy="1132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buSzPts val="3600"/>
            </a:pPr>
            <a:r>
              <a:rPr lang="en-US" sz="20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The input datasets were merged and organized using an extra python script which removed blank data entries, and matched internet speed data to GDP data by country and year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1CA754-DA07-F73E-F51F-8EDC34F9C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422" y="2468268"/>
            <a:ext cx="5708037" cy="3756257"/>
          </a:xfrm>
          <a:prstGeom prst="rect">
            <a:avLst/>
          </a:prstGeom>
        </p:spPr>
      </p:pic>
      <p:sp>
        <p:nvSpPr>
          <p:cNvPr id="5" name="Google Shape;115;p20">
            <a:extLst>
              <a:ext uri="{FF2B5EF4-FFF2-40B4-BE49-F238E27FC236}">
                <a16:creationId xmlns:a16="http://schemas.microsoft.com/office/drawing/2014/main" id="{95543CEA-75B7-B52F-4AFD-EA431C6CA950}"/>
              </a:ext>
            </a:extLst>
          </p:cNvPr>
          <p:cNvSpPr txBox="1">
            <a:spLocks/>
          </p:cNvSpPr>
          <p:nvPr/>
        </p:nvSpPr>
        <p:spPr>
          <a:xfrm>
            <a:off x="7715459" y="2282405"/>
            <a:ext cx="3999319" cy="394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buSzPts val="3600"/>
            </a:pPr>
            <a:r>
              <a:rPr lang="en-US" sz="1400" b="1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Country</a:t>
            </a:r>
            <a:r>
              <a:rPr lang="en-US" sz="14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: the country which corresponds to the data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SzPts val="3600"/>
            </a:pPr>
            <a:endParaRPr lang="en-US" sz="1400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SzPts val="3600"/>
            </a:pPr>
            <a:r>
              <a:rPr lang="en-US" sz="1400" b="1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Upload</a:t>
            </a:r>
            <a:r>
              <a:rPr lang="en-US" sz="14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: the change in average internet upload speed for the year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SzPts val="3600"/>
            </a:pPr>
            <a:endParaRPr lang="en-US" sz="1400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SzPts val="3600"/>
            </a:pPr>
            <a:r>
              <a:rPr lang="en-US" sz="1400" b="1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Download</a:t>
            </a:r>
            <a:r>
              <a:rPr lang="en-US" sz="14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: the change in average internet download speed for the year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SzPts val="3600"/>
            </a:pPr>
            <a:endParaRPr lang="en-US" sz="1400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SzPts val="3600"/>
            </a:pPr>
            <a:r>
              <a:rPr lang="en-US" sz="1400" b="1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Latency</a:t>
            </a:r>
            <a:r>
              <a:rPr lang="en-US" sz="14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: the change in average internet latency for the year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SzPts val="3600"/>
            </a:pPr>
            <a:endParaRPr lang="en-US" sz="1400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SzPts val="3600"/>
            </a:pPr>
            <a:r>
              <a:rPr lang="en-US" sz="1400" b="1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Mobile</a:t>
            </a:r>
            <a:r>
              <a:rPr lang="en-US" sz="14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: Boolean indicating whether this data was for mobile speeds or fixed connection speeds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SzPts val="3600"/>
            </a:pPr>
            <a:endParaRPr lang="en-US" sz="1400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SzPts val="3600"/>
            </a:pPr>
            <a:r>
              <a:rPr lang="en-US" sz="1400" b="1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GDP Growth</a:t>
            </a:r>
            <a:r>
              <a:rPr lang="en-US" sz="14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: Change in GDP for the year</a:t>
            </a:r>
          </a:p>
        </p:txBody>
      </p:sp>
    </p:spTree>
    <p:extLst>
      <p:ext uri="{BB962C8B-B14F-4D97-AF65-F5344CB8AC3E}">
        <p14:creationId xmlns:p14="http://schemas.microsoft.com/office/powerpoint/2010/main" val="63229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ctrTitle"/>
          </p:nvPr>
        </p:nvSpPr>
        <p:spPr>
          <a:xfrm>
            <a:off x="2644344" y="198909"/>
            <a:ext cx="8023800" cy="87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Model Selection</a:t>
            </a:r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1"/>
          </p:nvPr>
        </p:nvSpPr>
        <p:spPr>
          <a:xfrm>
            <a:off x="2644344" y="1149790"/>
            <a:ext cx="8437098" cy="1845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buSzPts val="3600"/>
            </a:pPr>
            <a:r>
              <a:rPr lang="en-US" sz="20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Fully Connected Neural Network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4 Hidden Layers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16, 13, 9, and 4 Nodes per layer respectively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Tanh nonlinear activation functions on all hidden layers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472 total trainable parameters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E3C6104-E5D1-6676-D307-07457B3261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732962"/>
              </p:ext>
            </p:extLst>
          </p:nvPr>
        </p:nvGraphicFramePr>
        <p:xfrm>
          <a:off x="2798893" y="2995141"/>
          <a:ext cx="8128000" cy="366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4" imgW="0" imgH="360" progId="FoxitReader.Document">
                  <p:embed/>
                </p:oleObj>
              </mc:Choice>
              <mc:Fallback>
                <p:oleObj name="PDF" r:id="rId4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98893" y="2995141"/>
                        <a:ext cx="8128000" cy="366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354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ctrTitle"/>
          </p:nvPr>
        </p:nvSpPr>
        <p:spPr>
          <a:xfrm>
            <a:off x="2644344" y="198909"/>
            <a:ext cx="8023800" cy="87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Training Analysis</a:t>
            </a:r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1"/>
          </p:nvPr>
        </p:nvSpPr>
        <p:spPr>
          <a:xfrm>
            <a:off x="2945395" y="1067956"/>
            <a:ext cx="3150605" cy="116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buSzPts val="3600"/>
            </a:pPr>
            <a:r>
              <a:rPr lang="en-US" sz="20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Input Scaling : min/max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SzPts val="3600"/>
            </a:pPr>
            <a:r>
              <a:rPr lang="en-US" sz="20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Train/Test Split : 80%/20%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SzPts val="3600"/>
            </a:pPr>
            <a:r>
              <a:rPr lang="en-US" sz="20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Learning Rate : 1e-6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0F48B0C-5699-27EC-6A45-40EFAA190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118" y="2060702"/>
            <a:ext cx="7376251" cy="4033319"/>
          </a:xfrm>
          <a:prstGeom prst="rect">
            <a:avLst/>
          </a:prstGeom>
        </p:spPr>
      </p:pic>
      <p:sp>
        <p:nvSpPr>
          <p:cNvPr id="7" name="Google Shape;115;p20">
            <a:extLst>
              <a:ext uri="{FF2B5EF4-FFF2-40B4-BE49-F238E27FC236}">
                <a16:creationId xmlns:a16="http://schemas.microsoft.com/office/drawing/2014/main" id="{DB20E4B3-4833-360D-E18D-274CDA5CD54E}"/>
              </a:ext>
            </a:extLst>
          </p:cNvPr>
          <p:cNvSpPr txBox="1">
            <a:spLocks/>
          </p:cNvSpPr>
          <p:nvPr/>
        </p:nvSpPr>
        <p:spPr>
          <a:xfrm>
            <a:off x="3454249" y="5932012"/>
            <a:ext cx="7376251" cy="77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buSzPts val="3600"/>
            </a:pPr>
            <a:r>
              <a:rPr lang="en-US" sz="20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Final Training Loss : 9.16e-3     Final Validation Loss : 6.06e-3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Pts val="3600"/>
            </a:pPr>
            <a:r>
              <a:rPr lang="en-US" sz="20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Loss Over Whole Dataset : 8.54e-3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2E4C86-83BE-D96C-8DCD-AF2C2AB15D21}"/>
              </a:ext>
            </a:extLst>
          </p:cNvPr>
          <p:cNvSpPr txBox="1"/>
          <p:nvPr/>
        </p:nvSpPr>
        <p:spPr>
          <a:xfrm>
            <a:off x="8015365" y="1058551"/>
            <a:ext cx="2329004" cy="116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" panose="020B0502040204020203" pitchFamily="34" charset="0"/>
                <a:ea typeface="Arial"/>
                <a:cs typeface="Arial"/>
                <a:sym typeface="Arial"/>
              </a:rPr>
              <a:t>Epochs : 100,000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" panose="020B0502040204020203" pitchFamily="34" charset="0"/>
                <a:ea typeface="Arial"/>
                <a:cs typeface="Arial"/>
                <a:sym typeface="Arial"/>
              </a:rPr>
              <a:t>Optimizer : Adam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" panose="020B0502040204020203" pitchFamily="34" charset="0"/>
                <a:ea typeface="Arial"/>
                <a:cs typeface="Arial"/>
                <a:sym typeface="Arial"/>
              </a:rPr>
              <a:t>Loss :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" panose="020B0502040204020203" pitchFamily="34" charset="0"/>
                <a:ea typeface="Arial"/>
                <a:cs typeface="Arial"/>
                <a:sym typeface="Arial"/>
              </a:rPr>
              <a:t>nn.MSELoss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004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ctrTitle"/>
          </p:nvPr>
        </p:nvSpPr>
        <p:spPr>
          <a:xfrm>
            <a:off x="2644344" y="198909"/>
            <a:ext cx="8023800" cy="87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>
                <a:latin typeface="Bahnschrift" panose="020B0502040204020203" pitchFamily="34" charset="0"/>
                <a:ea typeface="Arial"/>
                <a:cs typeface="Arial"/>
                <a:sym typeface="Arial"/>
              </a:rPr>
              <a:t>Outcomes</a:t>
            </a:r>
            <a:endParaRPr lang="en-US" b="1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170C4EB-C407-7EFE-EE4F-F223B8507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162" y="3944790"/>
            <a:ext cx="5029200" cy="2714301"/>
          </a:xfrm>
          <a:prstGeom prst="rect">
            <a:avLst/>
          </a:prstGeom>
        </p:spPr>
      </p:pic>
      <p:pic>
        <p:nvPicPr>
          <p:cNvPr id="9" name="Picture 8" descr="A picture containing text, shoji, crossword puzzle&#10;&#10;Description automatically generated">
            <a:extLst>
              <a:ext uri="{FF2B5EF4-FFF2-40B4-BE49-F238E27FC236}">
                <a16:creationId xmlns:a16="http://schemas.microsoft.com/office/drawing/2014/main" id="{F3BA5DDD-355A-08F5-1195-815ABFE4B4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119" y="1290712"/>
            <a:ext cx="5029200" cy="2654078"/>
          </a:xfrm>
          <a:prstGeom prst="rect">
            <a:avLst/>
          </a:prstGeom>
        </p:spPr>
      </p:pic>
      <p:pic>
        <p:nvPicPr>
          <p:cNvPr id="12" name="Picture 11" descr="A picture containing text, shoji, crossword puzzle, tiled&#10;&#10;Description automatically generated">
            <a:extLst>
              <a:ext uri="{FF2B5EF4-FFF2-40B4-BE49-F238E27FC236}">
                <a16:creationId xmlns:a16="http://schemas.microsoft.com/office/drawing/2014/main" id="{9A27A6DC-B0DB-B552-D91B-9EB4E5DD1A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238" y="4015604"/>
            <a:ext cx="5029200" cy="2714301"/>
          </a:xfrm>
          <a:prstGeom prst="rect">
            <a:avLst/>
          </a:prstGeom>
        </p:spPr>
      </p:pic>
      <p:sp>
        <p:nvSpPr>
          <p:cNvPr id="13" name="Google Shape;115;p20">
            <a:extLst>
              <a:ext uri="{FF2B5EF4-FFF2-40B4-BE49-F238E27FC236}">
                <a16:creationId xmlns:a16="http://schemas.microsoft.com/office/drawing/2014/main" id="{E58EE223-D433-D5D0-CA5D-7BFCA1DC72A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56319" y="1539550"/>
            <a:ext cx="4402043" cy="225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buSzPts val="3600"/>
            </a:pPr>
            <a:r>
              <a:rPr lang="en-US" sz="20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The plots here show naïve independent effects of the change of each internet speed parameter on the change in GDP</a:t>
            </a:r>
          </a:p>
        </p:txBody>
      </p:sp>
    </p:spTree>
    <p:extLst>
      <p:ext uri="{BB962C8B-B14F-4D97-AF65-F5344CB8AC3E}">
        <p14:creationId xmlns:p14="http://schemas.microsoft.com/office/powerpoint/2010/main" val="294512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ctrTitle"/>
          </p:nvPr>
        </p:nvSpPr>
        <p:spPr>
          <a:xfrm>
            <a:off x="2644344" y="198909"/>
            <a:ext cx="8023800" cy="87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Areas for Improvement</a:t>
            </a:r>
          </a:p>
        </p:txBody>
      </p:sp>
      <p:sp>
        <p:nvSpPr>
          <p:cNvPr id="4" name="Google Shape;115;p20">
            <a:extLst>
              <a:ext uri="{FF2B5EF4-FFF2-40B4-BE49-F238E27FC236}">
                <a16:creationId xmlns:a16="http://schemas.microsoft.com/office/drawing/2014/main" id="{37079AAD-966D-46AC-FA80-D58DFDBFB387}"/>
              </a:ext>
            </a:extLst>
          </p:cNvPr>
          <p:cNvSpPr txBox="1">
            <a:spLocks/>
          </p:cNvSpPr>
          <p:nvPr/>
        </p:nvSpPr>
        <p:spPr>
          <a:xfrm>
            <a:off x="2644344" y="1967269"/>
            <a:ext cx="8023799" cy="386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342900" algn="l">
              <a:lnSpc>
                <a:spcPct val="120000"/>
              </a:lnSpc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Increase the sample size of the data</a:t>
            </a:r>
          </a:p>
          <a:p>
            <a:pPr marL="800100" lvl="1" indent="-342900" algn="l">
              <a:lnSpc>
                <a:spcPct val="120000"/>
              </a:lnSpc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The available data was limited in scope of year</a:t>
            </a:r>
          </a:p>
          <a:p>
            <a:pPr marL="800100" lvl="1" indent="-342900" algn="l">
              <a:lnSpc>
                <a:spcPct val="120000"/>
              </a:lnSpc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More years of data will likely yield a more practically useful model</a:t>
            </a:r>
          </a:p>
          <a:p>
            <a:pPr marL="800100" lvl="1" indent="-342900" algn="l">
              <a:lnSpc>
                <a:spcPct val="120000"/>
              </a:lnSpc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endParaRPr lang="en-US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Implement a user interface to allow the input of current data to make predictions about near-future events</a:t>
            </a:r>
          </a:p>
          <a:p>
            <a:pPr marL="800100" lvl="1" indent="-342900" algn="l">
              <a:lnSpc>
                <a:spcPct val="120000"/>
              </a:lnSpc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This would allow for the model to be used in a real-world setting, rather than just as an engineer’s toy</a:t>
            </a:r>
          </a:p>
        </p:txBody>
      </p:sp>
    </p:spTree>
    <p:extLst>
      <p:ext uri="{BB962C8B-B14F-4D97-AF65-F5344CB8AC3E}">
        <p14:creationId xmlns:p14="http://schemas.microsoft.com/office/powerpoint/2010/main" val="1711777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ctrTitle"/>
          </p:nvPr>
        </p:nvSpPr>
        <p:spPr>
          <a:xfrm>
            <a:off x="1524000" y="1747514"/>
            <a:ext cx="8040130" cy="799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800" b="1" dirty="0">
                <a:latin typeface="Arial"/>
                <a:ea typeface="Arial"/>
                <a:cs typeface="Arial"/>
                <a:sym typeface="Arial"/>
              </a:rPr>
              <a:t>Thank You for Your Time</a:t>
            </a:r>
            <a:endParaRPr sz="48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804013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Questions?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421</Words>
  <Application>Microsoft Office PowerPoint</Application>
  <PresentationFormat>Widescreen</PresentationFormat>
  <Paragraphs>58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Oswald</vt:lpstr>
      <vt:lpstr>Bahnschrift</vt:lpstr>
      <vt:lpstr>Arial</vt:lpstr>
      <vt:lpstr>Office Theme</vt:lpstr>
      <vt:lpstr>1_Office Theme</vt:lpstr>
      <vt:lpstr>Foxit PDF Document</vt:lpstr>
      <vt:lpstr>PowerPoint Presentation</vt:lpstr>
      <vt:lpstr>Goals and Motivation</vt:lpstr>
      <vt:lpstr>Dataset Selection</vt:lpstr>
      <vt:lpstr>Data Analysis</vt:lpstr>
      <vt:lpstr>Model Selection</vt:lpstr>
      <vt:lpstr>Training Analysis</vt:lpstr>
      <vt:lpstr>Outcomes</vt:lpstr>
      <vt:lpstr>Areas for Improvement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Phillip Harmon</cp:lastModifiedBy>
  <cp:revision>4</cp:revision>
  <dcterms:created xsi:type="dcterms:W3CDTF">2021-06-07T21:42:08Z</dcterms:created>
  <dcterms:modified xsi:type="dcterms:W3CDTF">2022-12-15T03:27:40Z</dcterms:modified>
</cp:coreProperties>
</file>