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4" r:id="rId8"/>
    <p:sldId id="265" r:id="rId9"/>
    <p:sldId id="266" r:id="rId10"/>
    <p:sldId id="261" r:id="rId11"/>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609F1-2CC1-5111-2602-6726A54651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85383C81-E385-5A1C-3E19-0D20CF4E51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8162B230-A115-1CF4-F3F7-1A39F07C952F}"/>
              </a:ext>
            </a:extLst>
          </p:cNvPr>
          <p:cNvSpPr>
            <a:spLocks noGrp="1"/>
          </p:cNvSpPr>
          <p:nvPr>
            <p:ph type="dt" sz="half" idx="10"/>
          </p:nvPr>
        </p:nvSpPr>
        <p:spPr/>
        <p:txBody>
          <a:bodyPr/>
          <a:lstStyle/>
          <a:p>
            <a:fld id="{F0845897-8BF9-4E81-BCC0-638C62A7CEAF}" type="datetimeFigureOut">
              <a:rPr lang="en-NG" smtClean="0"/>
              <a:t>08/01/2024</a:t>
            </a:fld>
            <a:endParaRPr lang="en-NG"/>
          </a:p>
        </p:txBody>
      </p:sp>
      <p:sp>
        <p:nvSpPr>
          <p:cNvPr id="5" name="Footer Placeholder 4">
            <a:extLst>
              <a:ext uri="{FF2B5EF4-FFF2-40B4-BE49-F238E27FC236}">
                <a16:creationId xmlns:a16="http://schemas.microsoft.com/office/drawing/2014/main" id="{369E1B52-63C6-BEC5-7CE3-53DB347D0864}"/>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845F41A-0963-67BE-29AA-9A4EDA48A204}"/>
              </a:ext>
            </a:extLst>
          </p:cNvPr>
          <p:cNvSpPr>
            <a:spLocks noGrp="1"/>
          </p:cNvSpPr>
          <p:nvPr>
            <p:ph type="sldNum" sz="quarter" idx="12"/>
          </p:nvPr>
        </p:nvSpPr>
        <p:spPr/>
        <p:txBody>
          <a:bodyPr/>
          <a:lstStyle/>
          <a:p>
            <a:fld id="{F0A6BBE5-161C-41E4-BF9A-3EF6E1F90239}" type="slidenum">
              <a:rPr lang="en-NG" smtClean="0"/>
              <a:t>‹#›</a:t>
            </a:fld>
            <a:endParaRPr lang="en-NG"/>
          </a:p>
        </p:txBody>
      </p:sp>
    </p:spTree>
    <p:extLst>
      <p:ext uri="{BB962C8B-B14F-4D97-AF65-F5344CB8AC3E}">
        <p14:creationId xmlns:p14="http://schemas.microsoft.com/office/powerpoint/2010/main" val="3468687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531BB-3114-C1C8-D6D2-C328C77E0105}"/>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A5131040-A810-5E1D-4FE7-FD651647C4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FC429368-A1E2-5B81-7593-2E386D569D55}"/>
              </a:ext>
            </a:extLst>
          </p:cNvPr>
          <p:cNvSpPr>
            <a:spLocks noGrp="1"/>
          </p:cNvSpPr>
          <p:nvPr>
            <p:ph type="dt" sz="half" idx="10"/>
          </p:nvPr>
        </p:nvSpPr>
        <p:spPr/>
        <p:txBody>
          <a:bodyPr/>
          <a:lstStyle/>
          <a:p>
            <a:fld id="{F0845897-8BF9-4E81-BCC0-638C62A7CEAF}" type="datetimeFigureOut">
              <a:rPr lang="en-NG" smtClean="0"/>
              <a:t>08/01/2024</a:t>
            </a:fld>
            <a:endParaRPr lang="en-NG"/>
          </a:p>
        </p:txBody>
      </p:sp>
      <p:sp>
        <p:nvSpPr>
          <p:cNvPr id="5" name="Footer Placeholder 4">
            <a:extLst>
              <a:ext uri="{FF2B5EF4-FFF2-40B4-BE49-F238E27FC236}">
                <a16:creationId xmlns:a16="http://schemas.microsoft.com/office/drawing/2014/main" id="{5E38023B-4ABF-7FBF-8521-005A39409AE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EEAE06E-1D54-14D2-5549-AC7524F52C0B}"/>
              </a:ext>
            </a:extLst>
          </p:cNvPr>
          <p:cNvSpPr>
            <a:spLocks noGrp="1"/>
          </p:cNvSpPr>
          <p:nvPr>
            <p:ph type="sldNum" sz="quarter" idx="12"/>
          </p:nvPr>
        </p:nvSpPr>
        <p:spPr/>
        <p:txBody>
          <a:bodyPr/>
          <a:lstStyle/>
          <a:p>
            <a:fld id="{F0A6BBE5-161C-41E4-BF9A-3EF6E1F90239}" type="slidenum">
              <a:rPr lang="en-NG" smtClean="0"/>
              <a:t>‹#›</a:t>
            </a:fld>
            <a:endParaRPr lang="en-NG"/>
          </a:p>
        </p:txBody>
      </p:sp>
    </p:spTree>
    <p:extLst>
      <p:ext uri="{BB962C8B-B14F-4D97-AF65-F5344CB8AC3E}">
        <p14:creationId xmlns:p14="http://schemas.microsoft.com/office/powerpoint/2010/main" val="383187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669F23-354F-D84D-90F7-64CFD6946E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B36D2432-67A6-CEE4-BF82-CFF712BBB7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4FF632F-DBA0-58A7-CFCD-776B732AC83C}"/>
              </a:ext>
            </a:extLst>
          </p:cNvPr>
          <p:cNvSpPr>
            <a:spLocks noGrp="1"/>
          </p:cNvSpPr>
          <p:nvPr>
            <p:ph type="dt" sz="half" idx="10"/>
          </p:nvPr>
        </p:nvSpPr>
        <p:spPr/>
        <p:txBody>
          <a:bodyPr/>
          <a:lstStyle/>
          <a:p>
            <a:fld id="{F0845897-8BF9-4E81-BCC0-638C62A7CEAF}" type="datetimeFigureOut">
              <a:rPr lang="en-NG" smtClean="0"/>
              <a:t>08/01/2024</a:t>
            </a:fld>
            <a:endParaRPr lang="en-NG"/>
          </a:p>
        </p:txBody>
      </p:sp>
      <p:sp>
        <p:nvSpPr>
          <p:cNvPr id="5" name="Footer Placeholder 4">
            <a:extLst>
              <a:ext uri="{FF2B5EF4-FFF2-40B4-BE49-F238E27FC236}">
                <a16:creationId xmlns:a16="http://schemas.microsoft.com/office/drawing/2014/main" id="{BF5543EA-6E1C-450E-B56B-F69403957D71}"/>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057279C-5735-4B1C-A8CD-DCE6AAD51ACB}"/>
              </a:ext>
            </a:extLst>
          </p:cNvPr>
          <p:cNvSpPr>
            <a:spLocks noGrp="1"/>
          </p:cNvSpPr>
          <p:nvPr>
            <p:ph type="sldNum" sz="quarter" idx="12"/>
          </p:nvPr>
        </p:nvSpPr>
        <p:spPr/>
        <p:txBody>
          <a:bodyPr/>
          <a:lstStyle/>
          <a:p>
            <a:fld id="{F0A6BBE5-161C-41E4-BF9A-3EF6E1F90239}" type="slidenum">
              <a:rPr lang="en-NG" smtClean="0"/>
              <a:t>‹#›</a:t>
            </a:fld>
            <a:endParaRPr lang="en-NG"/>
          </a:p>
        </p:txBody>
      </p:sp>
    </p:spTree>
    <p:extLst>
      <p:ext uri="{BB962C8B-B14F-4D97-AF65-F5344CB8AC3E}">
        <p14:creationId xmlns:p14="http://schemas.microsoft.com/office/powerpoint/2010/main" val="3162815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AFB41-49AC-5D11-2E5D-8EAEE0B79E8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95FACCAB-33CB-7D63-8057-D8049E3D21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03909CA3-4628-8558-0FAF-2A47B872CE9E}"/>
              </a:ext>
            </a:extLst>
          </p:cNvPr>
          <p:cNvSpPr>
            <a:spLocks noGrp="1"/>
          </p:cNvSpPr>
          <p:nvPr>
            <p:ph type="dt" sz="half" idx="10"/>
          </p:nvPr>
        </p:nvSpPr>
        <p:spPr/>
        <p:txBody>
          <a:bodyPr/>
          <a:lstStyle/>
          <a:p>
            <a:fld id="{F0845897-8BF9-4E81-BCC0-638C62A7CEAF}" type="datetimeFigureOut">
              <a:rPr lang="en-NG" smtClean="0"/>
              <a:t>08/01/2024</a:t>
            </a:fld>
            <a:endParaRPr lang="en-NG"/>
          </a:p>
        </p:txBody>
      </p:sp>
      <p:sp>
        <p:nvSpPr>
          <p:cNvPr id="5" name="Footer Placeholder 4">
            <a:extLst>
              <a:ext uri="{FF2B5EF4-FFF2-40B4-BE49-F238E27FC236}">
                <a16:creationId xmlns:a16="http://schemas.microsoft.com/office/drawing/2014/main" id="{A7951551-1D98-2E7C-3BB0-40321E9F7C9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1BAE0EC-D2FB-0D51-1A9B-42A105B49753}"/>
              </a:ext>
            </a:extLst>
          </p:cNvPr>
          <p:cNvSpPr>
            <a:spLocks noGrp="1"/>
          </p:cNvSpPr>
          <p:nvPr>
            <p:ph type="sldNum" sz="quarter" idx="12"/>
          </p:nvPr>
        </p:nvSpPr>
        <p:spPr/>
        <p:txBody>
          <a:bodyPr/>
          <a:lstStyle/>
          <a:p>
            <a:fld id="{F0A6BBE5-161C-41E4-BF9A-3EF6E1F90239}" type="slidenum">
              <a:rPr lang="en-NG" smtClean="0"/>
              <a:t>‹#›</a:t>
            </a:fld>
            <a:endParaRPr lang="en-NG"/>
          </a:p>
        </p:txBody>
      </p:sp>
    </p:spTree>
    <p:extLst>
      <p:ext uri="{BB962C8B-B14F-4D97-AF65-F5344CB8AC3E}">
        <p14:creationId xmlns:p14="http://schemas.microsoft.com/office/powerpoint/2010/main" val="1488013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9475-8DB1-991C-6DB1-D27D0A26C1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39EF38F8-AEA8-986C-7D06-A41B2B73C4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B83A06-568F-3768-43AC-2B065AE25987}"/>
              </a:ext>
            </a:extLst>
          </p:cNvPr>
          <p:cNvSpPr>
            <a:spLocks noGrp="1"/>
          </p:cNvSpPr>
          <p:nvPr>
            <p:ph type="dt" sz="half" idx="10"/>
          </p:nvPr>
        </p:nvSpPr>
        <p:spPr/>
        <p:txBody>
          <a:bodyPr/>
          <a:lstStyle/>
          <a:p>
            <a:fld id="{F0845897-8BF9-4E81-BCC0-638C62A7CEAF}" type="datetimeFigureOut">
              <a:rPr lang="en-NG" smtClean="0"/>
              <a:t>08/01/2024</a:t>
            </a:fld>
            <a:endParaRPr lang="en-NG"/>
          </a:p>
        </p:txBody>
      </p:sp>
      <p:sp>
        <p:nvSpPr>
          <p:cNvPr id="5" name="Footer Placeholder 4">
            <a:extLst>
              <a:ext uri="{FF2B5EF4-FFF2-40B4-BE49-F238E27FC236}">
                <a16:creationId xmlns:a16="http://schemas.microsoft.com/office/drawing/2014/main" id="{8CC30AFC-179C-00BA-4762-0A545E19ED24}"/>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E494575-1587-6901-3CDD-4EC51C6B7911}"/>
              </a:ext>
            </a:extLst>
          </p:cNvPr>
          <p:cNvSpPr>
            <a:spLocks noGrp="1"/>
          </p:cNvSpPr>
          <p:nvPr>
            <p:ph type="sldNum" sz="quarter" idx="12"/>
          </p:nvPr>
        </p:nvSpPr>
        <p:spPr/>
        <p:txBody>
          <a:bodyPr/>
          <a:lstStyle/>
          <a:p>
            <a:fld id="{F0A6BBE5-161C-41E4-BF9A-3EF6E1F90239}" type="slidenum">
              <a:rPr lang="en-NG" smtClean="0"/>
              <a:t>‹#›</a:t>
            </a:fld>
            <a:endParaRPr lang="en-NG"/>
          </a:p>
        </p:txBody>
      </p:sp>
    </p:spTree>
    <p:extLst>
      <p:ext uri="{BB962C8B-B14F-4D97-AF65-F5344CB8AC3E}">
        <p14:creationId xmlns:p14="http://schemas.microsoft.com/office/powerpoint/2010/main" val="2902369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E87CC-7EBE-9707-3162-CB62F75AE0BC}"/>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8E871642-62AA-2D44-DAAA-D071184740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3B9B57ED-DC6F-C911-FCF0-3E006C6FCC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3B7745FE-6D26-70D6-75A0-BD1510FDCFF1}"/>
              </a:ext>
            </a:extLst>
          </p:cNvPr>
          <p:cNvSpPr>
            <a:spLocks noGrp="1"/>
          </p:cNvSpPr>
          <p:nvPr>
            <p:ph type="dt" sz="half" idx="10"/>
          </p:nvPr>
        </p:nvSpPr>
        <p:spPr/>
        <p:txBody>
          <a:bodyPr/>
          <a:lstStyle/>
          <a:p>
            <a:fld id="{F0845897-8BF9-4E81-BCC0-638C62A7CEAF}" type="datetimeFigureOut">
              <a:rPr lang="en-NG" smtClean="0"/>
              <a:t>08/01/2024</a:t>
            </a:fld>
            <a:endParaRPr lang="en-NG"/>
          </a:p>
        </p:txBody>
      </p:sp>
      <p:sp>
        <p:nvSpPr>
          <p:cNvPr id="6" name="Footer Placeholder 5">
            <a:extLst>
              <a:ext uri="{FF2B5EF4-FFF2-40B4-BE49-F238E27FC236}">
                <a16:creationId xmlns:a16="http://schemas.microsoft.com/office/drawing/2014/main" id="{2DAAAAC4-9600-FAC9-E954-D50E0F1865AB}"/>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3B766020-2CC5-0DF4-81BE-BD57A0CCDA0F}"/>
              </a:ext>
            </a:extLst>
          </p:cNvPr>
          <p:cNvSpPr>
            <a:spLocks noGrp="1"/>
          </p:cNvSpPr>
          <p:nvPr>
            <p:ph type="sldNum" sz="quarter" idx="12"/>
          </p:nvPr>
        </p:nvSpPr>
        <p:spPr/>
        <p:txBody>
          <a:bodyPr/>
          <a:lstStyle/>
          <a:p>
            <a:fld id="{F0A6BBE5-161C-41E4-BF9A-3EF6E1F90239}" type="slidenum">
              <a:rPr lang="en-NG" smtClean="0"/>
              <a:t>‹#›</a:t>
            </a:fld>
            <a:endParaRPr lang="en-NG"/>
          </a:p>
        </p:txBody>
      </p:sp>
    </p:spTree>
    <p:extLst>
      <p:ext uri="{BB962C8B-B14F-4D97-AF65-F5344CB8AC3E}">
        <p14:creationId xmlns:p14="http://schemas.microsoft.com/office/powerpoint/2010/main" val="32683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1E607-9BD0-81F8-C106-622AE27158F4}"/>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EDEEDDAF-7F5B-42B1-98C4-D2AA57C81F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A8E3DE-7C90-20C8-6A2D-5C9B24851C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850685F3-74DB-0459-D4D0-F429C8C064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FC49A5-34AE-418C-F49D-46438E3E63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880E3F72-F6B2-99CA-64A8-775B6090EDAF}"/>
              </a:ext>
            </a:extLst>
          </p:cNvPr>
          <p:cNvSpPr>
            <a:spLocks noGrp="1"/>
          </p:cNvSpPr>
          <p:nvPr>
            <p:ph type="dt" sz="half" idx="10"/>
          </p:nvPr>
        </p:nvSpPr>
        <p:spPr/>
        <p:txBody>
          <a:bodyPr/>
          <a:lstStyle/>
          <a:p>
            <a:fld id="{F0845897-8BF9-4E81-BCC0-638C62A7CEAF}" type="datetimeFigureOut">
              <a:rPr lang="en-NG" smtClean="0"/>
              <a:t>08/01/2024</a:t>
            </a:fld>
            <a:endParaRPr lang="en-NG"/>
          </a:p>
        </p:txBody>
      </p:sp>
      <p:sp>
        <p:nvSpPr>
          <p:cNvPr id="8" name="Footer Placeholder 7">
            <a:extLst>
              <a:ext uri="{FF2B5EF4-FFF2-40B4-BE49-F238E27FC236}">
                <a16:creationId xmlns:a16="http://schemas.microsoft.com/office/drawing/2014/main" id="{208EFF63-B6CD-8B28-1B29-D87B582E359D}"/>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E33E16C5-E155-A4BB-CAE5-56B83A55A438}"/>
              </a:ext>
            </a:extLst>
          </p:cNvPr>
          <p:cNvSpPr>
            <a:spLocks noGrp="1"/>
          </p:cNvSpPr>
          <p:nvPr>
            <p:ph type="sldNum" sz="quarter" idx="12"/>
          </p:nvPr>
        </p:nvSpPr>
        <p:spPr/>
        <p:txBody>
          <a:bodyPr/>
          <a:lstStyle/>
          <a:p>
            <a:fld id="{F0A6BBE5-161C-41E4-BF9A-3EF6E1F90239}" type="slidenum">
              <a:rPr lang="en-NG" smtClean="0"/>
              <a:t>‹#›</a:t>
            </a:fld>
            <a:endParaRPr lang="en-NG"/>
          </a:p>
        </p:txBody>
      </p:sp>
    </p:spTree>
    <p:extLst>
      <p:ext uri="{BB962C8B-B14F-4D97-AF65-F5344CB8AC3E}">
        <p14:creationId xmlns:p14="http://schemas.microsoft.com/office/powerpoint/2010/main" val="428180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EBCC-9226-0978-7C56-A747BC408692}"/>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213F349D-1813-FC49-0470-72985E16ABF1}"/>
              </a:ext>
            </a:extLst>
          </p:cNvPr>
          <p:cNvSpPr>
            <a:spLocks noGrp="1"/>
          </p:cNvSpPr>
          <p:nvPr>
            <p:ph type="dt" sz="half" idx="10"/>
          </p:nvPr>
        </p:nvSpPr>
        <p:spPr/>
        <p:txBody>
          <a:bodyPr/>
          <a:lstStyle/>
          <a:p>
            <a:fld id="{F0845897-8BF9-4E81-BCC0-638C62A7CEAF}" type="datetimeFigureOut">
              <a:rPr lang="en-NG" smtClean="0"/>
              <a:t>08/01/2024</a:t>
            </a:fld>
            <a:endParaRPr lang="en-NG"/>
          </a:p>
        </p:txBody>
      </p:sp>
      <p:sp>
        <p:nvSpPr>
          <p:cNvPr id="4" name="Footer Placeholder 3">
            <a:extLst>
              <a:ext uri="{FF2B5EF4-FFF2-40B4-BE49-F238E27FC236}">
                <a16:creationId xmlns:a16="http://schemas.microsoft.com/office/drawing/2014/main" id="{741E22AA-BC57-C86B-694E-E90B8DA15C24}"/>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8D74E52B-CEB5-2DB6-C8FF-C3C95DB443EE}"/>
              </a:ext>
            </a:extLst>
          </p:cNvPr>
          <p:cNvSpPr>
            <a:spLocks noGrp="1"/>
          </p:cNvSpPr>
          <p:nvPr>
            <p:ph type="sldNum" sz="quarter" idx="12"/>
          </p:nvPr>
        </p:nvSpPr>
        <p:spPr/>
        <p:txBody>
          <a:bodyPr/>
          <a:lstStyle/>
          <a:p>
            <a:fld id="{F0A6BBE5-161C-41E4-BF9A-3EF6E1F90239}" type="slidenum">
              <a:rPr lang="en-NG" smtClean="0"/>
              <a:t>‹#›</a:t>
            </a:fld>
            <a:endParaRPr lang="en-NG"/>
          </a:p>
        </p:txBody>
      </p:sp>
    </p:spTree>
    <p:extLst>
      <p:ext uri="{BB962C8B-B14F-4D97-AF65-F5344CB8AC3E}">
        <p14:creationId xmlns:p14="http://schemas.microsoft.com/office/powerpoint/2010/main" val="1241220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006B9A-1BCD-379A-4F8E-5A1954FA73AB}"/>
              </a:ext>
            </a:extLst>
          </p:cNvPr>
          <p:cNvSpPr>
            <a:spLocks noGrp="1"/>
          </p:cNvSpPr>
          <p:nvPr>
            <p:ph type="dt" sz="half" idx="10"/>
          </p:nvPr>
        </p:nvSpPr>
        <p:spPr/>
        <p:txBody>
          <a:bodyPr/>
          <a:lstStyle/>
          <a:p>
            <a:fld id="{F0845897-8BF9-4E81-BCC0-638C62A7CEAF}" type="datetimeFigureOut">
              <a:rPr lang="en-NG" smtClean="0"/>
              <a:t>08/01/2024</a:t>
            </a:fld>
            <a:endParaRPr lang="en-NG"/>
          </a:p>
        </p:txBody>
      </p:sp>
      <p:sp>
        <p:nvSpPr>
          <p:cNvPr id="3" name="Footer Placeholder 2">
            <a:extLst>
              <a:ext uri="{FF2B5EF4-FFF2-40B4-BE49-F238E27FC236}">
                <a16:creationId xmlns:a16="http://schemas.microsoft.com/office/drawing/2014/main" id="{568325A0-578E-F727-C5DF-04DE2FEDDD98}"/>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178A5BEB-B56A-45F5-A367-AA616DBCC34E}"/>
              </a:ext>
            </a:extLst>
          </p:cNvPr>
          <p:cNvSpPr>
            <a:spLocks noGrp="1"/>
          </p:cNvSpPr>
          <p:nvPr>
            <p:ph type="sldNum" sz="quarter" idx="12"/>
          </p:nvPr>
        </p:nvSpPr>
        <p:spPr/>
        <p:txBody>
          <a:bodyPr/>
          <a:lstStyle/>
          <a:p>
            <a:fld id="{F0A6BBE5-161C-41E4-BF9A-3EF6E1F90239}" type="slidenum">
              <a:rPr lang="en-NG" smtClean="0"/>
              <a:t>‹#›</a:t>
            </a:fld>
            <a:endParaRPr lang="en-NG"/>
          </a:p>
        </p:txBody>
      </p:sp>
    </p:spTree>
    <p:extLst>
      <p:ext uri="{BB962C8B-B14F-4D97-AF65-F5344CB8AC3E}">
        <p14:creationId xmlns:p14="http://schemas.microsoft.com/office/powerpoint/2010/main" val="262680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04701-F65C-3793-5176-B401A068A3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A207D700-A03C-66CD-041F-CCE05E86E8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8D63A184-BA6B-B8DF-E18E-049232AAF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F004BE-F173-D3EF-5D26-6A31C5C15D45}"/>
              </a:ext>
            </a:extLst>
          </p:cNvPr>
          <p:cNvSpPr>
            <a:spLocks noGrp="1"/>
          </p:cNvSpPr>
          <p:nvPr>
            <p:ph type="dt" sz="half" idx="10"/>
          </p:nvPr>
        </p:nvSpPr>
        <p:spPr/>
        <p:txBody>
          <a:bodyPr/>
          <a:lstStyle/>
          <a:p>
            <a:fld id="{F0845897-8BF9-4E81-BCC0-638C62A7CEAF}" type="datetimeFigureOut">
              <a:rPr lang="en-NG" smtClean="0"/>
              <a:t>08/01/2024</a:t>
            </a:fld>
            <a:endParaRPr lang="en-NG"/>
          </a:p>
        </p:txBody>
      </p:sp>
      <p:sp>
        <p:nvSpPr>
          <p:cNvPr id="6" name="Footer Placeholder 5">
            <a:extLst>
              <a:ext uri="{FF2B5EF4-FFF2-40B4-BE49-F238E27FC236}">
                <a16:creationId xmlns:a16="http://schemas.microsoft.com/office/drawing/2014/main" id="{4EB0BC58-3D1F-8F4C-ABD4-066826B54239}"/>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E1BF361E-600E-174F-4674-8398CBF25BBA}"/>
              </a:ext>
            </a:extLst>
          </p:cNvPr>
          <p:cNvSpPr>
            <a:spLocks noGrp="1"/>
          </p:cNvSpPr>
          <p:nvPr>
            <p:ph type="sldNum" sz="quarter" idx="12"/>
          </p:nvPr>
        </p:nvSpPr>
        <p:spPr/>
        <p:txBody>
          <a:bodyPr/>
          <a:lstStyle/>
          <a:p>
            <a:fld id="{F0A6BBE5-161C-41E4-BF9A-3EF6E1F90239}" type="slidenum">
              <a:rPr lang="en-NG" smtClean="0"/>
              <a:t>‹#›</a:t>
            </a:fld>
            <a:endParaRPr lang="en-NG"/>
          </a:p>
        </p:txBody>
      </p:sp>
    </p:spTree>
    <p:extLst>
      <p:ext uri="{BB962C8B-B14F-4D97-AF65-F5344CB8AC3E}">
        <p14:creationId xmlns:p14="http://schemas.microsoft.com/office/powerpoint/2010/main" val="3212760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333C-B8BF-3BCD-1387-87DA3B587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2C9E54F0-7366-D5AB-53D9-2DA98B029E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A13CBF74-8D39-D16E-256E-BFE393ED1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87579F-1DC6-0501-77CE-04E2DD4310AB}"/>
              </a:ext>
            </a:extLst>
          </p:cNvPr>
          <p:cNvSpPr>
            <a:spLocks noGrp="1"/>
          </p:cNvSpPr>
          <p:nvPr>
            <p:ph type="dt" sz="half" idx="10"/>
          </p:nvPr>
        </p:nvSpPr>
        <p:spPr/>
        <p:txBody>
          <a:bodyPr/>
          <a:lstStyle/>
          <a:p>
            <a:fld id="{F0845897-8BF9-4E81-BCC0-638C62A7CEAF}" type="datetimeFigureOut">
              <a:rPr lang="en-NG" smtClean="0"/>
              <a:t>08/01/2024</a:t>
            </a:fld>
            <a:endParaRPr lang="en-NG"/>
          </a:p>
        </p:txBody>
      </p:sp>
      <p:sp>
        <p:nvSpPr>
          <p:cNvPr id="6" name="Footer Placeholder 5">
            <a:extLst>
              <a:ext uri="{FF2B5EF4-FFF2-40B4-BE49-F238E27FC236}">
                <a16:creationId xmlns:a16="http://schemas.microsoft.com/office/drawing/2014/main" id="{560A9C6A-E613-37A5-F52D-A60986A2E820}"/>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1763F4B6-C033-3467-F54C-C8478190B95C}"/>
              </a:ext>
            </a:extLst>
          </p:cNvPr>
          <p:cNvSpPr>
            <a:spLocks noGrp="1"/>
          </p:cNvSpPr>
          <p:nvPr>
            <p:ph type="sldNum" sz="quarter" idx="12"/>
          </p:nvPr>
        </p:nvSpPr>
        <p:spPr/>
        <p:txBody>
          <a:bodyPr/>
          <a:lstStyle/>
          <a:p>
            <a:fld id="{F0A6BBE5-161C-41E4-BF9A-3EF6E1F90239}" type="slidenum">
              <a:rPr lang="en-NG" smtClean="0"/>
              <a:t>‹#›</a:t>
            </a:fld>
            <a:endParaRPr lang="en-NG"/>
          </a:p>
        </p:txBody>
      </p:sp>
    </p:spTree>
    <p:extLst>
      <p:ext uri="{BB962C8B-B14F-4D97-AF65-F5344CB8AC3E}">
        <p14:creationId xmlns:p14="http://schemas.microsoft.com/office/powerpoint/2010/main" val="390585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0917E5-65BD-E4ED-F07B-A40F9641EF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FFBEBE1D-EC59-F501-8E89-E34854E5C1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287D0C9-2FB3-F0BB-F3A0-E9A72A077D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845897-8BF9-4E81-BCC0-638C62A7CEAF}" type="datetimeFigureOut">
              <a:rPr lang="en-NG" smtClean="0"/>
              <a:t>08/01/2024</a:t>
            </a:fld>
            <a:endParaRPr lang="en-NG"/>
          </a:p>
        </p:txBody>
      </p:sp>
      <p:sp>
        <p:nvSpPr>
          <p:cNvPr id="5" name="Footer Placeholder 4">
            <a:extLst>
              <a:ext uri="{FF2B5EF4-FFF2-40B4-BE49-F238E27FC236}">
                <a16:creationId xmlns:a16="http://schemas.microsoft.com/office/drawing/2014/main" id="{6FC36721-BB34-AB90-E5B6-1E43973FBF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FD705F60-BEE9-5ABB-AAC0-E13B8CE293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A6BBE5-161C-41E4-BF9A-3EF6E1F90239}" type="slidenum">
              <a:rPr lang="en-NG" smtClean="0"/>
              <a:t>‹#›</a:t>
            </a:fld>
            <a:endParaRPr lang="en-NG"/>
          </a:p>
        </p:txBody>
      </p:sp>
    </p:spTree>
    <p:extLst>
      <p:ext uri="{BB962C8B-B14F-4D97-AF65-F5344CB8AC3E}">
        <p14:creationId xmlns:p14="http://schemas.microsoft.com/office/powerpoint/2010/main" val="222518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3EBB-A9AA-37E1-6CFA-B11406323ABE}"/>
              </a:ext>
            </a:extLst>
          </p:cNvPr>
          <p:cNvSpPr>
            <a:spLocks noGrp="1"/>
          </p:cNvSpPr>
          <p:nvPr>
            <p:ph type="ctrTitle"/>
          </p:nvPr>
        </p:nvSpPr>
        <p:spPr>
          <a:xfrm>
            <a:off x="1647568" y="1041400"/>
            <a:ext cx="9144000" cy="2387600"/>
          </a:xfrm>
        </p:spPr>
        <p:txBody>
          <a:bodyPr>
            <a:normAutofit fontScale="90000"/>
          </a:bodyPr>
          <a:lstStyle/>
          <a:p>
            <a:r>
              <a:rPr lang="en-GB" sz="1600" b="1" dirty="0"/>
              <a:t>DESIGN AND IMPLEMENTATION OF AN ONLINE COURSE EVALUATION SYSTEM (CASE STUDY OF FEDERAL UNIVERSITY, DUTSE. JIGAWA STATE.) </a:t>
            </a:r>
            <a:br>
              <a:rPr lang="en-GB" sz="1600" b="1" dirty="0"/>
            </a:br>
            <a:br>
              <a:rPr lang="en-GB" sz="1600" b="1" dirty="0"/>
            </a:br>
            <a:br>
              <a:rPr lang="en-GB" sz="1600" b="1" dirty="0"/>
            </a:br>
            <a:br>
              <a:rPr lang="en-GB" sz="1600" b="1" dirty="0"/>
            </a:br>
            <a:br>
              <a:rPr lang="en-GB" sz="1600" b="1" dirty="0"/>
            </a:br>
            <a:br>
              <a:rPr lang="en-GB" sz="1600" b="1" dirty="0"/>
            </a:br>
            <a:r>
              <a:rPr lang="en-GB" sz="1600" b="1" dirty="0"/>
              <a:t>BY UMAR HAMZA ADAM </a:t>
            </a:r>
            <a:br>
              <a:rPr lang="en-GB" sz="1600" b="1" dirty="0"/>
            </a:br>
            <a:r>
              <a:rPr lang="en-GB" sz="1600" b="1" dirty="0"/>
              <a:t>FCP/CSC/18/1022 </a:t>
            </a:r>
            <a:br>
              <a:rPr lang="en-GB" sz="1600" dirty="0"/>
            </a:br>
            <a:br>
              <a:rPr lang="en-GB" sz="1600" dirty="0"/>
            </a:br>
            <a:br>
              <a:rPr lang="en-GB" sz="1600" dirty="0"/>
            </a:br>
            <a:endParaRPr lang="en-NG" sz="1600" dirty="0"/>
          </a:p>
        </p:txBody>
      </p:sp>
      <p:sp>
        <p:nvSpPr>
          <p:cNvPr id="3" name="Subtitle 2">
            <a:extLst>
              <a:ext uri="{FF2B5EF4-FFF2-40B4-BE49-F238E27FC236}">
                <a16:creationId xmlns:a16="http://schemas.microsoft.com/office/drawing/2014/main" id="{DE13F7A6-F223-9BFF-7B7F-E077D73C7B58}"/>
              </a:ext>
            </a:extLst>
          </p:cNvPr>
          <p:cNvSpPr>
            <a:spLocks noGrp="1"/>
          </p:cNvSpPr>
          <p:nvPr>
            <p:ph type="subTitle" idx="1"/>
          </p:nvPr>
        </p:nvSpPr>
        <p:spPr/>
        <p:txBody>
          <a:bodyPr/>
          <a:lstStyle/>
          <a:p>
            <a:r>
              <a:rPr kumimoji="0" lang="en-GB" sz="1400" b="1" i="0" u="none" strike="noStrike" kern="1200" cap="none" spc="0" normalizeH="0" baseline="0" noProof="0" dirty="0">
                <a:ln>
                  <a:noFill/>
                </a:ln>
                <a:solidFill>
                  <a:prstClr val="black"/>
                </a:solidFill>
                <a:effectLst/>
                <a:uLnTx/>
                <a:uFillTx/>
                <a:latin typeface="Calibri Light" panose="020F0302020204030204"/>
                <a:ea typeface="+mj-ea"/>
                <a:cs typeface="+mj-cs"/>
              </a:rPr>
              <a:t>PRESENTING TO THE DEPARTMENT OF COMPUTER SCIENCE, FACULTY OF COMPUTING,</a:t>
            </a:r>
            <a:br>
              <a:rPr kumimoji="0" lang="en-GB" sz="1400" b="1" i="0" u="none" strike="noStrike" kern="1200" cap="none" spc="0" normalizeH="0" baseline="0" noProof="0" dirty="0">
                <a:ln>
                  <a:noFill/>
                </a:ln>
                <a:solidFill>
                  <a:prstClr val="black"/>
                </a:solidFill>
                <a:effectLst/>
                <a:uLnTx/>
                <a:uFillTx/>
                <a:latin typeface="Calibri Light" panose="020F0302020204030204"/>
                <a:ea typeface="+mj-ea"/>
                <a:cs typeface="+mj-cs"/>
              </a:rPr>
            </a:br>
            <a:r>
              <a:rPr kumimoji="0" lang="en-GB" sz="1400" b="1" i="0" u="none" strike="noStrike" kern="1200" cap="none" spc="0" normalizeH="0" baseline="0" noProof="0" dirty="0">
                <a:ln>
                  <a:noFill/>
                </a:ln>
                <a:solidFill>
                  <a:prstClr val="black"/>
                </a:solidFill>
                <a:effectLst/>
                <a:uLnTx/>
                <a:uFillTx/>
                <a:latin typeface="Calibri Light" panose="020F0302020204030204"/>
                <a:ea typeface="+mj-ea"/>
                <a:cs typeface="+mj-cs"/>
              </a:rPr>
              <a:t> FEDERAL UNIVERSITY DUTSE, JIGAWA STATE, NIGERIA</a:t>
            </a:r>
            <a:br>
              <a:rPr kumimoji="0" lang="en-GB" sz="1400" b="1" i="0" u="none" strike="noStrike" kern="1200" cap="none" spc="0" normalizeH="0" baseline="0" noProof="0" dirty="0">
                <a:ln>
                  <a:noFill/>
                </a:ln>
                <a:solidFill>
                  <a:prstClr val="black"/>
                </a:solidFill>
                <a:effectLst/>
                <a:uLnTx/>
                <a:uFillTx/>
                <a:latin typeface="Calibri Light" panose="020F0302020204030204"/>
                <a:ea typeface="+mj-ea"/>
                <a:cs typeface="+mj-cs"/>
              </a:rPr>
            </a:br>
            <a:r>
              <a:rPr kumimoji="0" lang="en-GB" sz="1400" b="1" i="0" u="none" strike="noStrike" kern="1200" cap="none" spc="0" normalizeH="0" baseline="0" noProof="0" dirty="0">
                <a:ln>
                  <a:noFill/>
                </a:ln>
                <a:solidFill>
                  <a:prstClr val="black"/>
                </a:solidFill>
                <a:effectLst/>
                <a:uLnTx/>
                <a:uFillTx/>
                <a:latin typeface="Calibri Light" panose="020F0302020204030204"/>
                <a:ea typeface="+mj-ea"/>
                <a:cs typeface="+mj-cs"/>
              </a:rPr>
              <a:t> IN PARTIAL FULFILMENT OF THE REQUIREMENT FOR THE AWARD OF BACHELOR OF SCIENCE (B.SC) DEGREE IN COMPUTER SCIENCE.</a:t>
            </a:r>
            <a:endParaRPr lang="en-NG" b="1" dirty="0"/>
          </a:p>
        </p:txBody>
      </p:sp>
    </p:spTree>
    <p:extLst>
      <p:ext uri="{BB962C8B-B14F-4D97-AF65-F5344CB8AC3E}">
        <p14:creationId xmlns:p14="http://schemas.microsoft.com/office/powerpoint/2010/main" val="1544650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94B521-7369-133B-A205-9902FC2F272D}"/>
              </a:ext>
            </a:extLst>
          </p:cNvPr>
          <p:cNvSpPr txBox="1"/>
          <p:nvPr/>
        </p:nvSpPr>
        <p:spPr>
          <a:xfrm>
            <a:off x="479854" y="1902940"/>
            <a:ext cx="11232292" cy="3416320"/>
          </a:xfrm>
          <a:prstGeom prst="rect">
            <a:avLst/>
          </a:prstGeom>
          <a:noFill/>
        </p:spPr>
        <p:txBody>
          <a:bodyPr wrap="square">
            <a:spAutoFit/>
          </a:bodyPr>
          <a:lstStyle/>
          <a:p>
            <a:r>
              <a:rPr lang="en-GB" dirty="0"/>
              <a:t>In conclusion, Federal University, Dutse (FUD) has made a substantial advancement in the efficacy and efficiency of lecturer assessment procedures with the successful design and implementation of the Online Course Evaluation System (OCES). Through the application of contemporary technology, OCES addresses the drawbacks of conventional approaches and offers a user-friendly platform with solid data security, automated processes, and real-time feedback. OCES has a favourable impact on response rates and user happiness, as demonstrated by the case study at FUD. The project's findings provide insightful information for educational institutions looking to improve the efficiency of their professor evaluation processes. OCES is a model for comparable developments in higher education and complements FUD's dedication to academic quality. In the future, OCES's ongoing development and application will support a culture of ongoing enhancement in lecturer evaluation, creating a setting that supports high-quality instruction and learning. This project serves as evidence of the revolutionary potential 35 of technology to improve academic procedures and emphasizes the significance of modifying creative solutions to satisfy the changing requirements of higher education establishments.</a:t>
            </a:r>
            <a:endParaRPr lang="en-NG" dirty="0"/>
          </a:p>
        </p:txBody>
      </p:sp>
      <p:sp>
        <p:nvSpPr>
          <p:cNvPr id="5" name="TextBox 4">
            <a:extLst>
              <a:ext uri="{FF2B5EF4-FFF2-40B4-BE49-F238E27FC236}">
                <a16:creationId xmlns:a16="http://schemas.microsoft.com/office/drawing/2014/main" id="{80581E08-6D31-9767-7DFC-321541BD06F2}"/>
              </a:ext>
            </a:extLst>
          </p:cNvPr>
          <p:cNvSpPr txBox="1"/>
          <p:nvPr/>
        </p:nvSpPr>
        <p:spPr>
          <a:xfrm>
            <a:off x="479854" y="1354074"/>
            <a:ext cx="6098058" cy="369332"/>
          </a:xfrm>
          <a:prstGeom prst="rect">
            <a:avLst/>
          </a:prstGeom>
          <a:noFill/>
        </p:spPr>
        <p:txBody>
          <a:bodyPr wrap="square">
            <a:spAutoFit/>
          </a:bodyPr>
          <a:lstStyle/>
          <a:p>
            <a:r>
              <a:rPr lang="en-GB" b="1" dirty="0"/>
              <a:t>CONCLUSION:</a:t>
            </a:r>
            <a:endParaRPr lang="en-NG" b="1" dirty="0"/>
          </a:p>
        </p:txBody>
      </p:sp>
    </p:spTree>
    <p:extLst>
      <p:ext uri="{BB962C8B-B14F-4D97-AF65-F5344CB8AC3E}">
        <p14:creationId xmlns:p14="http://schemas.microsoft.com/office/powerpoint/2010/main" val="3504379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FEBF71-EA50-EDF0-F6E7-2F9E10848E31}"/>
              </a:ext>
            </a:extLst>
          </p:cNvPr>
          <p:cNvSpPr txBox="1"/>
          <p:nvPr/>
        </p:nvSpPr>
        <p:spPr>
          <a:xfrm>
            <a:off x="1025610" y="2471351"/>
            <a:ext cx="9922475" cy="1200329"/>
          </a:xfrm>
          <a:prstGeom prst="rect">
            <a:avLst/>
          </a:prstGeom>
          <a:noFill/>
        </p:spPr>
        <p:txBody>
          <a:bodyPr wrap="square">
            <a:spAutoFit/>
          </a:bodyPr>
          <a:lstStyle/>
          <a:p>
            <a:r>
              <a:rPr lang="en-GB" dirty="0"/>
              <a:t>The development of an Online Course Evaluation System is essential for Federal University Dutse to collect valuable feedback from students and improve the quality of education. With the proposed methodology and deliverables, in view on the aforementioned paragraphs, I wish to contribute to the enhancement of the university's educational experience.</a:t>
            </a:r>
            <a:endParaRPr lang="en-NG" dirty="0"/>
          </a:p>
        </p:txBody>
      </p:sp>
      <p:sp>
        <p:nvSpPr>
          <p:cNvPr id="5" name="TextBox 4">
            <a:extLst>
              <a:ext uri="{FF2B5EF4-FFF2-40B4-BE49-F238E27FC236}">
                <a16:creationId xmlns:a16="http://schemas.microsoft.com/office/drawing/2014/main" id="{6DAECDB0-05EC-F82E-86C2-5C3E28A0588C}"/>
              </a:ext>
            </a:extLst>
          </p:cNvPr>
          <p:cNvSpPr txBox="1"/>
          <p:nvPr/>
        </p:nvSpPr>
        <p:spPr>
          <a:xfrm>
            <a:off x="1025610" y="1872734"/>
            <a:ext cx="6098058" cy="369332"/>
          </a:xfrm>
          <a:prstGeom prst="rect">
            <a:avLst/>
          </a:prstGeom>
          <a:noFill/>
        </p:spPr>
        <p:txBody>
          <a:bodyPr wrap="square">
            <a:spAutoFit/>
          </a:bodyPr>
          <a:lstStyle/>
          <a:p>
            <a:r>
              <a:rPr lang="en-GB" b="1" dirty="0"/>
              <a:t>CHAPTER ONE: INTRODUCTION TO THE STUDY;</a:t>
            </a:r>
            <a:endParaRPr lang="en-NG" b="1" dirty="0"/>
          </a:p>
        </p:txBody>
      </p:sp>
    </p:spTree>
    <p:extLst>
      <p:ext uri="{BB962C8B-B14F-4D97-AF65-F5344CB8AC3E}">
        <p14:creationId xmlns:p14="http://schemas.microsoft.com/office/powerpoint/2010/main" val="3828946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8D1DB5-AB81-8285-0CFF-F26C2C816151}"/>
              </a:ext>
            </a:extLst>
          </p:cNvPr>
          <p:cNvSpPr txBox="1"/>
          <p:nvPr/>
        </p:nvSpPr>
        <p:spPr>
          <a:xfrm>
            <a:off x="172996" y="2088292"/>
            <a:ext cx="11442356" cy="1200329"/>
          </a:xfrm>
          <a:prstGeom prst="rect">
            <a:avLst/>
          </a:prstGeom>
          <a:noFill/>
        </p:spPr>
        <p:txBody>
          <a:bodyPr wrap="square">
            <a:spAutoFit/>
          </a:bodyPr>
          <a:lstStyle/>
          <a:p>
            <a:r>
              <a:rPr lang="en-GB" dirty="0"/>
              <a:t>This chapter has provided an overview of literature related to Online Course Evaluation Systems, emphasizing their evolution, benefits, challenges, and limited exploration within the Nigerian university context. The subsequent chapters will delve into the methodology, design, and implementation of an OCES at Federal University Dutse, considering the unique factors that shape the academic environment</a:t>
            </a:r>
            <a:endParaRPr lang="en-NG" dirty="0"/>
          </a:p>
        </p:txBody>
      </p:sp>
      <p:sp>
        <p:nvSpPr>
          <p:cNvPr id="5" name="TextBox 4">
            <a:extLst>
              <a:ext uri="{FF2B5EF4-FFF2-40B4-BE49-F238E27FC236}">
                <a16:creationId xmlns:a16="http://schemas.microsoft.com/office/drawing/2014/main" id="{260FE5A4-7ED1-EDE3-4C5D-69B1F2FCAFFC}"/>
              </a:ext>
            </a:extLst>
          </p:cNvPr>
          <p:cNvSpPr txBox="1"/>
          <p:nvPr/>
        </p:nvSpPr>
        <p:spPr>
          <a:xfrm>
            <a:off x="172996" y="1279610"/>
            <a:ext cx="6098058" cy="369332"/>
          </a:xfrm>
          <a:prstGeom prst="rect">
            <a:avLst/>
          </a:prstGeom>
          <a:noFill/>
        </p:spPr>
        <p:txBody>
          <a:bodyPr wrap="square">
            <a:spAutoFit/>
          </a:bodyPr>
          <a:lstStyle/>
          <a:p>
            <a:r>
              <a:rPr lang="en-GB" b="1" dirty="0"/>
              <a:t>CHAPTER TWO: LITERATURE REVIEW;</a:t>
            </a:r>
            <a:endParaRPr lang="en-NG" b="1" dirty="0"/>
          </a:p>
        </p:txBody>
      </p:sp>
    </p:spTree>
    <p:extLst>
      <p:ext uri="{BB962C8B-B14F-4D97-AF65-F5344CB8AC3E}">
        <p14:creationId xmlns:p14="http://schemas.microsoft.com/office/powerpoint/2010/main" val="2044875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266F4C-0113-8372-FDED-23D5086B27E0}"/>
              </a:ext>
            </a:extLst>
          </p:cNvPr>
          <p:cNvSpPr txBox="1"/>
          <p:nvPr/>
        </p:nvSpPr>
        <p:spPr>
          <a:xfrm>
            <a:off x="395416" y="1841156"/>
            <a:ext cx="11392930" cy="1754326"/>
          </a:xfrm>
          <a:prstGeom prst="rect">
            <a:avLst/>
          </a:prstGeom>
          <a:noFill/>
        </p:spPr>
        <p:txBody>
          <a:bodyPr wrap="square">
            <a:spAutoFit/>
          </a:bodyPr>
          <a:lstStyle/>
          <a:p>
            <a:r>
              <a:rPr lang="en-GB" dirty="0"/>
              <a:t>This chapter has helped us understand how important it is to choose the right IDE, programming language, database, and operating system for the proposed system. The new system must be available and have some new features in order to solve all of the problems with the old and comparable systems. With the right software, however, developers can create a system that meets all user requirements. While managing their system to save, share, or conduct course evaluations for it to be very effective and efficient system helps target users and makes it simpler for them, developers have quickly discussed all the software that an online course evaluation system needs to gain target fulfilment.</a:t>
            </a:r>
            <a:endParaRPr lang="en-NG" dirty="0"/>
          </a:p>
        </p:txBody>
      </p:sp>
      <p:sp>
        <p:nvSpPr>
          <p:cNvPr id="5" name="TextBox 4">
            <a:extLst>
              <a:ext uri="{FF2B5EF4-FFF2-40B4-BE49-F238E27FC236}">
                <a16:creationId xmlns:a16="http://schemas.microsoft.com/office/drawing/2014/main" id="{0E4756FF-F86A-D94E-AE17-07E414AD549F}"/>
              </a:ext>
            </a:extLst>
          </p:cNvPr>
          <p:cNvSpPr txBox="1"/>
          <p:nvPr/>
        </p:nvSpPr>
        <p:spPr>
          <a:xfrm>
            <a:off x="395416" y="1020118"/>
            <a:ext cx="6098058" cy="369332"/>
          </a:xfrm>
          <a:prstGeom prst="rect">
            <a:avLst/>
          </a:prstGeom>
          <a:noFill/>
        </p:spPr>
        <p:txBody>
          <a:bodyPr wrap="square">
            <a:spAutoFit/>
          </a:bodyPr>
          <a:lstStyle/>
          <a:p>
            <a:r>
              <a:rPr lang="en-GB" b="1" dirty="0"/>
              <a:t>CHAPTER THREE: SYSTEM ANALYSIS AND DESIGN;</a:t>
            </a:r>
            <a:endParaRPr lang="en-NG" b="1" dirty="0"/>
          </a:p>
        </p:txBody>
      </p:sp>
    </p:spTree>
    <p:extLst>
      <p:ext uri="{BB962C8B-B14F-4D97-AF65-F5344CB8AC3E}">
        <p14:creationId xmlns:p14="http://schemas.microsoft.com/office/powerpoint/2010/main" val="1528188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CF99C8-DF00-05C7-34A9-02D860E9831D}"/>
              </a:ext>
            </a:extLst>
          </p:cNvPr>
          <p:cNvSpPr txBox="1"/>
          <p:nvPr/>
        </p:nvSpPr>
        <p:spPr>
          <a:xfrm>
            <a:off x="308918" y="673090"/>
            <a:ext cx="11170509" cy="369332"/>
          </a:xfrm>
          <a:prstGeom prst="rect">
            <a:avLst/>
          </a:prstGeom>
          <a:noFill/>
        </p:spPr>
        <p:txBody>
          <a:bodyPr wrap="square">
            <a:spAutoFit/>
          </a:bodyPr>
          <a:lstStyle/>
          <a:p>
            <a:r>
              <a:rPr lang="en-GB" b="1" dirty="0"/>
              <a:t>CHAPTER FOUR: SYSTEM IMPLEMENTATION AND TESTING;</a:t>
            </a:r>
            <a:endParaRPr lang="en-NG" b="1" dirty="0"/>
          </a:p>
        </p:txBody>
      </p:sp>
      <p:sp>
        <p:nvSpPr>
          <p:cNvPr id="5" name="TextBox 4">
            <a:extLst>
              <a:ext uri="{FF2B5EF4-FFF2-40B4-BE49-F238E27FC236}">
                <a16:creationId xmlns:a16="http://schemas.microsoft.com/office/drawing/2014/main" id="{FF1FB48B-2A93-AF5B-92BA-9472EB71B2B2}"/>
              </a:ext>
            </a:extLst>
          </p:cNvPr>
          <p:cNvSpPr txBox="1"/>
          <p:nvPr/>
        </p:nvSpPr>
        <p:spPr>
          <a:xfrm>
            <a:off x="308918" y="1354250"/>
            <a:ext cx="11343504" cy="3139321"/>
          </a:xfrm>
          <a:prstGeom prst="rect">
            <a:avLst/>
          </a:prstGeom>
          <a:noFill/>
        </p:spPr>
        <p:txBody>
          <a:bodyPr wrap="square">
            <a:spAutoFit/>
          </a:bodyPr>
          <a:lstStyle/>
          <a:p>
            <a:r>
              <a:rPr lang="en-GB" dirty="0"/>
              <a:t>The present study, entitled "Design and Implementation of an Online course evaluation System: A Case Study of Federal University, Dutse," aims to overcome the drawbacks of conventional lecturer assessment techniques by presenting an Online course evaluation System (OCES) that is optimized for Federal University, Dutse. The project starts with a thorough examination of the current evaluation techniques, which is followed by a review of the literature to lay the theoretical groundwork. The goal of the design phase is to provide an intuitive system with functions like automated reminders and real-time feedback. Modern web technologies are used throughout the implementation phase to guarantee data security and scalability. The project assesses OCES's influence on the lecturer assessment procedure at FUD through a case study, examining indicators such as response rates and user satisfaction. The results offer insightful information to organizations thinking about making comparable advancements. In the end, OCES is in line with FUD's dedication to scholarly achievement by providing a customized solution for improved lecturer evaluation in higher education.</a:t>
            </a:r>
          </a:p>
        </p:txBody>
      </p:sp>
    </p:spTree>
    <p:extLst>
      <p:ext uri="{BB962C8B-B14F-4D97-AF65-F5344CB8AC3E}">
        <p14:creationId xmlns:p14="http://schemas.microsoft.com/office/powerpoint/2010/main" val="1826497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5323-EED0-B86C-D4A2-A072536A98F7}"/>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                                                   USE-CASE ILLUSTRATION OF THE SYSTEM</a:t>
            </a:r>
            <a:endParaRPr lang="en-NG" b="1" dirty="0"/>
          </a:p>
        </p:txBody>
      </p:sp>
      <p:sp>
        <p:nvSpPr>
          <p:cNvPr id="3" name="Text Placeholder 2">
            <a:extLst>
              <a:ext uri="{FF2B5EF4-FFF2-40B4-BE49-F238E27FC236}">
                <a16:creationId xmlns:a16="http://schemas.microsoft.com/office/drawing/2014/main" id="{BF2928DA-8562-FF5B-B58A-0CAAF35E5F06}"/>
              </a:ext>
            </a:extLst>
          </p:cNvPr>
          <p:cNvSpPr>
            <a:spLocks noGrp="1"/>
          </p:cNvSpPr>
          <p:nvPr>
            <p:ph type="body" idx="1"/>
          </p:nvPr>
        </p:nvSpPr>
        <p:spPr/>
        <p:txBody>
          <a:bodyPr>
            <a:normAutofit/>
          </a:bodyPr>
          <a:lstStyle/>
          <a:p>
            <a:endParaRPr lang="en-US"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user:</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dirty="0"/>
          </a:p>
        </p:txBody>
      </p:sp>
      <p:pic>
        <p:nvPicPr>
          <p:cNvPr id="7" name="Content Placeholder 6">
            <a:extLst>
              <a:ext uri="{FF2B5EF4-FFF2-40B4-BE49-F238E27FC236}">
                <a16:creationId xmlns:a16="http://schemas.microsoft.com/office/drawing/2014/main" id="{1B984F2B-7FBC-0D0D-D9B7-65EEF82CB000}"/>
              </a:ext>
            </a:extLst>
          </p:cNvPr>
          <p:cNvPicPr>
            <a:picLocks noGrp="1" noChangeAspect="1"/>
          </p:cNvPicPr>
          <p:nvPr>
            <p:ph sz="half" idx="2"/>
          </p:nvPr>
        </p:nvPicPr>
        <p:blipFill>
          <a:blip r:embed="rId2"/>
          <a:stretch>
            <a:fillRect/>
          </a:stretch>
        </p:blipFill>
        <p:spPr>
          <a:xfrm>
            <a:off x="839788" y="2619632"/>
            <a:ext cx="5157787" cy="3570031"/>
          </a:xfrm>
          <a:prstGeom prst="rect">
            <a:avLst/>
          </a:prstGeom>
          <a:ln w="88900" cap="sq" cmpd="thickThin">
            <a:solidFill>
              <a:srgbClr val="000000"/>
            </a:solidFill>
            <a:prstDash val="solid"/>
            <a:miter lim="800000"/>
          </a:ln>
          <a:effectLst>
            <a:innerShdw blurRad="76200">
              <a:srgbClr val="000000"/>
            </a:innerShdw>
          </a:effectLst>
        </p:spPr>
      </p:pic>
      <p:sp>
        <p:nvSpPr>
          <p:cNvPr id="5" name="Text Placeholder 4">
            <a:extLst>
              <a:ext uri="{FF2B5EF4-FFF2-40B4-BE49-F238E27FC236}">
                <a16:creationId xmlns:a16="http://schemas.microsoft.com/office/drawing/2014/main" id="{4AEBFC05-F8F7-6C6A-A161-B5B6EBC7227F}"/>
              </a:ext>
            </a:extLst>
          </p:cNvPr>
          <p:cNvSpPr>
            <a:spLocks noGrp="1"/>
          </p:cNvSpPr>
          <p:nvPr>
            <p:ph type="body" sz="quarter" idx="3"/>
          </p:nvPr>
        </p:nvSpPr>
        <p:spPr/>
        <p:txBody>
          <a:bodyPr>
            <a:normAutofit/>
          </a:bodyPr>
          <a:lstStyle/>
          <a:p>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For admins:</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dirty="0"/>
          </a:p>
        </p:txBody>
      </p:sp>
      <p:pic>
        <p:nvPicPr>
          <p:cNvPr id="8" name="Content Placeholder 7">
            <a:extLst>
              <a:ext uri="{FF2B5EF4-FFF2-40B4-BE49-F238E27FC236}">
                <a16:creationId xmlns:a16="http://schemas.microsoft.com/office/drawing/2014/main" id="{ADE402FD-F80F-2824-7311-C5E2BEC548CB}"/>
              </a:ext>
            </a:extLst>
          </p:cNvPr>
          <p:cNvPicPr>
            <a:picLocks noGrp="1" noChangeAspect="1"/>
          </p:cNvPicPr>
          <p:nvPr>
            <p:ph sz="quarter" idx="4"/>
          </p:nvPr>
        </p:nvPicPr>
        <p:blipFill>
          <a:blip r:embed="rId3"/>
          <a:stretch>
            <a:fillRect/>
          </a:stretch>
        </p:blipFill>
        <p:spPr>
          <a:xfrm>
            <a:off x="6172200" y="2619633"/>
            <a:ext cx="5183188" cy="357003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3202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29A96-0FAC-DF1E-A513-20A7800B19F9}"/>
              </a:ext>
            </a:extLst>
          </p:cNvPr>
          <p:cNvSpPr>
            <a:spLocks noGrp="1"/>
          </p:cNvSpPr>
          <p:nvPr>
            <p:ph type="title"/>
          </p:nvPr>
        </p:nvSpPr>
        <p:spPr/>
        <p:txBody>
          <a:bodyPr>
            <a:normAutofit/>
          </a:bodyPr>
          <a:lstStyle/>
          <a:p>
            <a:r>
              <a:rPr lang="en-US" sz="2000" b="1" dirty="0">
                <a:effectLst/>
                <a:latin typeface="Times New Roman" panose="02020603050405020304" pitchFamily="18" charset="0"/>
                <a:ea typeface="Calibri" panose="020F0502020204030204" pitchFamily="34" charset="0"/>
              </a:rPr>
              <a:t>                       DESCRIPTION OF THE IMPLEMENTED SYSTEM</a:t>
            </a:r>
            <a:endParaRPr lang="en-NG" sz="2000" b="1" dirty="0"/>
          </a:p>
        </p:txBody>
      </p:sp>
      <p:sp>
        <p:nvSpPr>
          <p:cNvPr id="3" name="Text Placeholder 2">
            <a:extLst>
              <a:ext uri="{FF2B5EF4-FFF2-40B4-BE49-F238E27FC236}">
                <a16:creationId xmlns:a16="http://schemas.microsoft.com/office/drawing/2014/main" id="{0CCEC8C5-439F-6390-DE33-4B1B7E61D2EC}"/>
              </a:ext>
            </a:extLst>
          </p:cNvPr>
          <p:cNvSpPr>
            <a:spLocks noGrp="1"/>
          </p:cNvSpPr>
          <p:nvPr>
            <p:ph type="body" idx="1"/>
          </p:nvPr>
        </p:nvSpPr>
        <p:spPr/>
        <p:txBody>
          <a:bodyPr/>
          <a:lstStyle/>
          <a:p>
            <a:r>
              <a:rPr lang="en-US" sz="1800" b="1" dirty="0">
                <a:effectLst/>
                <a:latin typeface="Times New Roman" panose="02020603050405020304" pitchFamily="18" charset="0"/>
                <a:ea typeface="Calibri" panose="020F0502020204030204" pitchFamily="34" charset="0"/>
              </a:rPr>
              <a:t>login page:</a:t>
            </a:r>
            <a:endParaRPr lang="en-NG" dirty="0"/>
          </a:p>
        </p:txBody>
      </p:sp>
      <p:pic>
        <p:nvPicPr>
          <p:cNvPr id="7" name="Content Placeholder 6">
            <a:extLst>
              <a:ext uri="{FF2B5EF4-FFF2-40B4-BE49-F238E27FC236}">
                <a16:creationId xmlns:a16="http://schemas.microsoft.com/office/drawing/2014/main" id="{65CC2948-5D33-7EDE-A5A3-64F71D8C6F3D}"/>
              </a:ext>
            </a:extLst>
          </p:cNvPr>
          <p:cNvPicPr>
            <a:picLocks noGrp="1" noChangeAspect="1"/>
          </p:cNvPicPr>
          <p:nvPr>
            <p:ph sz="half" idx="2"/>
          </p:nvPr>
        </p:nvPicPr>
        <p:blipFill>
          <a:blip r:embed="rId2"/>
          <a:stretch>
            <a:fillRect/>
          </a:stretch>
        </p:blipFill>
        <p:spPr>
          <a:xfrm>
            <a:off x="643266" y="2594920"/>
            <a:ext cx="5354310" cy="3594744"/>
          </a:xfrm>
          <a:prstGeom prst="rect">
            <a:avLst/>
          </a:prstGeom>
        </p:spPr>
      </p:pic>
      <p:sp>
        <p:nvSpPr>
          <p:cNvPr id="5" name="Text Placeholder 4">
            <a:extLst>
              <a:ext uri="{FF2B5EF4-FFF2-40B4-BE49-F238E27FC236}">
                <a16:creationId xmlns:a16="http://schemas.microsoft.com/office/drawing/2014/main" id="{3291B83B-B499-D5F1-689A-B2D711E379EF}"/>
              </a:ext>
            </a:extLst>
          </p:cNvPr>
          <p:cNvSpPr>
            <a:spLocks noGrp="1"/>
          </p:cNvSpPr>
          <p:nvPr>
            <p:ph type="body" sz="quarter" idx="3"/>
          </p:nvPr>
        </p:nvSpPr>
        <p:spPr/>
        <p:txBody>
          <a:bodyPr/>
          <a:lstStyle/>
          <a:p>
            <a:r>
              <a:rPr lang="en-US" sz="1800" b="1" dirty="0">
                <a:effectLst/>
                <a:latin typeface="Times New Roman" panose="02020603050405020304" pitchFamily="18" charset="0"/>
                <a:ea typeface="Calibri" panose="020F0502020204030204" pitchFamily="34" charset="0"/>
              </a:rPr>
              <a:t>evaluation page:</a:t>
            </a:r>
            <a:endParaRPr lang="en-NG" dirty="0"/>
          </a:p>
        </p:txBody>
      </p:sp>
      <p:pic>
        <p:nvPicPr>
          <p:cNvPr id="8" name="Content Placeholder 7">
            <a:extLst>
              <a:ext uri="{FF2B5EF4-FFF2-40B4-BE49-F238E27FC236}">
                <a16:creationId xmlns:a16="http://schemas.microsoft.com/office/drawing/2014/main" id="{052747CA-624B-9356-B0D1-B35E0A7DEF9C}"/>
              </a:ext>
            </a:extLst>
          </p:cNvPr>
          <p:cNvPicPr>
            <a:picLocks noGrp="1" noChangeAspect="1"/>
          </p:cNvPicPr>
          <p:nvPr>
            <p:ph sz="quarter" idx="4"/>
          </p:nvPr>
        </p:nvPicPr>
        <p:blipFill>
          <a:blip r:embed="rId3"/>
          <a:stretch>
            <a:fillRect/>
          </a:stretch>
        </p:blipFill>
        <p:spPr>
          <a:xfrm>
            <a:off x="6172200" y="2594920"/>
            <a:ext cx="5183188" cy="3594744"/>
          </a:xfrm>
          <a:prstGeom prst="rect">
            <a:avLst/>
          </a:prstGeom>
        </p:spPr>
      </p:pic>
    </p:spTree>
    <p:extLst>
      <p:ext uri="{BB962C8B-B14F-4D97-AF65-F5344CB8AC3E}">
        <p14:creationId xmlns:p14="http://schemas.microsoft.com/office/powerpoint/2010/main" val="1205207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5575-0BFA-B833-7320-D786ECE0FB1B}"/>
              </a:ext>
            </a:extLst>
          </p:cNvPr>
          <p:cNvSpPr>
            <a:spLocks noGrp="1"/>
          </p:cNvSpPr>
          <p:nvPr>
            <p:ph type="title"/>
          </p:nvPr>
        </p:nvSpPr>
        <p:spPr/>
        <p:txBody>
          <a:bodyPr>
            <a:normAutofit/>
          </a:bodyPr>
          <a:lstStyle/>
          <a:p>
            <a:r>
              <a:rPr lang="en-US" sz="2000" b="1" dirty="0">
                <a:effectLst/>
                <a:latin typeface="Times New Roman" panose="02020603050405020304" pitchFamily="18" charset="0"/>
                <a:ea typeface="Calibri" panose="020F0502020204030204" pitchFamily="34" charset="0"/>
              </a:rPr>
              <a:t>                          DESCRIPTION OF THE IMPLEMENTED SYSTEM</a:t>
            </a:r>
            <a:endParaRPr lang="en-NG" sz="2000" dirty="0"/>
          </a:p>
        </p:txBody>
      </p:sp>
      <p:sp>
        <p:nvSpPr>
          <p:cNvPr id="3" name="Text Placeholder 2">
            <a:extLst>
              <a:ext uri="{FF2B5EF4-FFF2-40B4-BE49-F238E27FC236}">
                <a16:creationId xmlns:a16="http://schemas.microsoft.com/office/drawing/2014/main" id="{29FCDEBA-9FB3-8DBD-1CC4-1E287354B47A}"/>
              </a:ext>
            </a:extLst>
          </p:cNvPr>
          <p:cNvSpPr>
            <a:spLocks noGrp="1"/>
          </p:cNvSpPr>
          <p:nvPr>
            <p:ph type="body" idx="1"/>
          </p:nvPr>
        </p:nvSpPr>
        <p:spPr/>
        <p:txBody>
          <a:bodyPr/>
          <a:lstStyle/>
          <a:p>
            <a:r>
              <a:rPr lang="en-US" sz="1800" b="1" dirty="0">
                <a:effectLst/>
                <a:latin typeface="Times New Roman" panose="02020603050405020304" pitchFamily="18" charset="0"/>
                <a:ea typeface="Calibri" panose="020F0502020204030204" pitchFamily="34" charset="0"/>
              </a:rPr>
              <a:t>Evaluation report page:</a:t>
            </a:r>
            <a:endParaRPr lang="en-NG" dirty="0"/>
          </a:p>
        </p:txBody>
      </p:sp>
      <p:pic>
        <p:nvPicPr>
          <p:cNvPr id="7" name="Content Placeholder 6">
            <a:extLst>
              <a:ext uri="{FF2B5EF4-FFF2-40B4-BE49-F238E27FC236}">
                <a16:creationId xmlns:a16="http://schemas.microsoft.com/office/drawing/2014/main" id="{7D1A607B-24B8-67E3-58A6-CDDE29A11248}"/>
              </a:ext>
            </a:extLst>
          </p:cNvPr>
          <p:cNvPicPr>
            <a:picLocks noGrp="1" noChangeAspect="1"/>
          </p:cNvPicPr>
          <p:nvPr>
            <p:ph sz="half" idx="2"/>
          </p:nvPr>
        </p:nvPicPr>
        <p:blipFill>
          <a:blip r:embed="rId2"/>
          <a:stretch>
            <a:fillRect/>
          </a:stretch>
        </p:blipFill>
        <p:spPr>
          <a:xfrm>
            <a:off x="839788" y="2505075"/>
            <a:ext cx="5157787" cy="3684588"/>
          </a:xfrm>
          <a:prstGeom prst="rect">
            <a:avLst/>
          </a:prstGeom>
        </p:spPr>
      </p:pic>
      <p:sp>
        <p:nvSpPr>
          <p:cNvPr id="5" name="Text Placeholder 4">
            <a:extLst>
              <a:ext uri="{FF2B5EF4-FFF2-40B4-BE49-F238E27FC236}">
                <a16:creationId xmlns:a16="http://schemas.microsoft.com/office/drawing/2014/main" id="{198B3E52-3758-BD3F-695C-E6B9C73A20B5}"/>
              </a:ext>
            </a:extLst>
          </p:cNvPr>
          <p:cNvSpPr>
            <a:spLocks noGrp="1"/>
          </p:cNvSpPr>
          <p:nvPr>
            <p:ph type="body" sz="quarter" idx="3"/>
          </p:nvPr>
        </p:nvSpPr>
        <p:spPr/>
        <p:txBody>
          <a:bodyPr/>
          <a:lstStyle/>
          <a:p>
            <a:r>
              <a:rPr lang="en-US" sz="1800" b="1" dirty="0">
                <a:effectLst/>
                <a:latin typeface="Times New Roman" panose="02020603050405020304" pitchFamily="18" charset="0"/>
                <a:ea typeface="Calibri" panose="020F0502020204030204" pitchFamily="34" charset="0"/>
              </a:rPr>
              <a:t>Students list:</a:t>
            </a:r>
            <a:endParaRPr lang="en-NG" dirty="0"/>
          </a:p>
        </p:txBody>
      </p:sp>
      <p:pic>
        <p:nvPicPr>
          <p:cNvPr id="8" name="Content Placeholder 7">
            <a:extLst>
              <a:ext uri="{FF2B5EF4-FFF2-40B4-BE49-F238E27FC236}">
                <a16:creationId xmlns:a16="http://schemas.microsoft.com/office/drawing/2014/main" id="{D2006B7F-DD3F-13B9-FBD0-4C50178C4C2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172200" y="2505075"/>
            <a:ext cx="5183188" cy="3684588"/>
          </a:xfrm>
          <a:prstGeom prst="rect">
            <a:avLst/>
          </a:prstGeom>
          <a:noFill/>
          <a:ln>
            <a:noFill/>
          </a:ln>
        </p:spPr>
      </p:pic>
    </p:spTree>
    <p:extLst>
      <p:ext uri="{BB962C8B-B14F-4D97-AF65-F5344CB8AC3E}">
        <p14:creationId xmlns:p14="http://schemas.microsoft.com/office/powerpoint/2010/main" val="321082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DCFB5-39D6-66F0-6A53-242FA8652811}"/>
              </a:ext>
            </a:extLst>
          </p:cNvPr>
          <p:cNvSpPr>
            <a:spLocks noGrp="1"/>
          </p:cNvSpPr>
          <p:nvPr>
            <p:ph type="title"/>
          </p:nvPr>
        </p:nvSpPr>
        <p:spPr/>
        <p:txBody>
          <a:bodyPr/>
          <a:lstStyle/>
          <a:p>
            <a:br>
              <a:rPr lang="en-US" sz="1800" b="1" dirty="0">
                <a:effectLst/>
                <a:latin typeface="Times New Roman" panose="02020603050405020304" pitchFamily="18" charset="0"/>
                <a:ea typeface="Calibri" panose="020F0502020204030204" pitchFamily="34" charset="0"/>
              </a:rPr>
            </a:br>
            <a:br>
              <a:rPr lang="en-US" sz="1800" b="1" dirty="0">
                <a:effectLst/>
                <a:latin typeface="Times New Roman" panose="02020603050405020304" pitchFamily="18" charset="0"/>
                <a:ea typeface="Calibri" panose="020F0502020204030204" pitchFamily="34" charset="0"/>
              </a:rPr>
            </a:b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rPr>
              <a:t>Admin panel:</a:t>
            </a:r>
            <a:endParaRPr lang="en-NG" dirty="0"/>
          </a:p>
        </p:txBody>
      </p:sp>
      <p:pic>
        <p:nvPicPr>
          <p:cNvPr id="4" name="Content Placeholder 3">
            <a:extLst>
              <a:ext uri="{FF2B5EF4-FFF2-40B4-BE49-F238E27FC236}">
                <a16:creationId xmlns:a16="http://schemas.microsoft.com/office/drawing/2014/main" id="{EDF4CE8B-F63B-5817-F1FF-0372BA4BB11A}"/>
              </a:ext>
            </a:extLst>
          </p:cNvPr>
          <p:cNvPicPr>
            <a:picLocks noGrp="1" noChangeAspect="1"/>
          </p:cNvPicPr>
          <p:nvPr>
            <p:ph idx="1"/>
          </p:nvPr>
        </p:nvPicPr>
        <p:blipFill>
          <a:blip r:embed="rId2"/>
          <a:stretch>
            <a:fillRect/>
          </a:stretch>
        </p:blipFill>
        <p:spPr>
          <a:xfrm>
            <a:off x="838200" y="1755090"/>
            <a:ext cx="10515600" cy="4773501"/>
          </a:xfrm>
          <a:prstGeom prst="rect">
            <a:avLst/>
          </a:prstGeom>
        </p:spPr>
      </p:pic>
    </p:spTree>
    <p:extLst>
      <p:ext uri="{BB962C8B-B14F-4D97-AF65-F5344CB8AC3E}">
        <p14:creationId xmlns:p14="http://schemas.microsoft.com/office/powerpoint/2010/main" val="3814154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781</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DESIGN AND IMPLEMENTATION OF AN ONLINE COURSE EVALUATION SYSTEM (CASE STUDY OF FEDERAL UNIVERSITY, DUTSE. JIGAWA STATE.)       BY UMAR HAMZA ADAM  FCP/CSC/18/1022    </vt:lpstr>
      <vt:lpstr>PowerPoint Presentation</vt:lpstr>
      <vt:lpstr>PowerPoint Presentation</vt:lpstr>
      <vt:lpstr>PowerPoint Presentation</vt:lpstr>
      <vt:lpstr>PowerPoint Presentation</vt:lpstr>
      <vt:lpstr>                                                   USE-CASE ILLUSTRATION OF THE SYSTEM</vt:lpstr>
      <vt:lpstr>                       DESCRIPTION OF THE IMPLEMENTED SYSTEM</vt:lpstr>
      <vt:lpstr>                          DESCRIPTION OF THE IMPLEMENTED SYSTEM</vt:lpstr>
      <vt:lpstr>   Admin panel: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AN ONLINE COURSE EVALUATION SYSTEM (CASE STUDY OF FEDERAL UNIVERSITY, DUTSE. JIGAWA STATE.)       BY UMAR HAMZA ADAM  FCP/CSC/18/1022</dc:title>
  <dc:creator>KANO SIFMIS 020</dc:creator>
  <cp:lastModifiedBy>KANO SIFMIS 020</cp:lastModifiedBy>
  <cp:revision>9</cp:revision>
  <dcterms:created xsi:type="dcterms:W3CDTF">2024-01-03T18:15:15Z</dcterms:created>
  <dcterms:modified xsi:type="dcterms:W3CDTF">2024-01-08T18:45:09Z</dcterms:modified>
</cp:coreProperties>
</file>