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367"/>
        <p:guide pos="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font" Target="fonts/Roboto-bold.fntdata"/><Relationship Id="rId46" Type="http://schemas.openxmlformats.org/officeDocument/2006/relationships/font" Target="fonts/OpenSans-bold.fntdata"/><Relationship Id="rId23" Type="http://schemas.openxmlformats.org/officeDocument/2006/relationships/font" Target="fonts/Roboto-regular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48" Type="http://schemas.openxmlformats.org/officeDocument/2006/relationships/font" Target="fonts/OpenSans-boldItalic.fntdata"/><Relationship Id="rId25" Type="http://schemas.openxmlformats.org/officeDocument/2006/relationships/font" Target="fonts/Roboto-italic.fntdata"/><Relationship Id="rId47" Type="http://schemas.openxmlformats.org/officeDocument/2006/relationships/font" Target="fonts/OpenSans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2fabfe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32fabfe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739a7ca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739a7ca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7f1d9e46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57f1d9e46c_0_36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44223205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7442232059_0_28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442232059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7442232059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27442232059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75215e33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75215e33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739a7c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5739a7ca70_0_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2a2e5c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2a2e5c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44223205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744223205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422320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4422320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75215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75215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739a7ca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5739a7ca70_0_11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44223205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44223205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7e588d42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a7e588d42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7f1d9e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7f1d9e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44223205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44223205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745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>
  <p:cSld name="92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>
            <p:ph idx="2" type="pic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5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8" name="Google Shape;88;p25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9" name="Google Shape;89;p25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1">
  <p:cSld name="25_Custom Layout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OBJECT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1">
  <p:cSld name="46_Custom Layout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8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1 1">
  <p:cSld name="46_Custom Layout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9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2">
  <p:cSld name="46_Custom Layout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0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3" showMasterSp="0">
  <p:cSld name="TITLE_AND_BODY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450503" y="4447448"/>
            <a:ext cx="823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type="title"/>
          </p:nvPr>
        </p:nvSpPr>
        <p:spPr>
          <a:xfrm>
            <a:off x="452436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■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4498181" y="4905374"/>
            <a:ext cx="142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type="title"/>
          </p:nvPr>
        </p:nvSpPr>
        <p:spPr>
          <a:xfrm>
            <a:off x="3512789" y="1589437"/>
            <a:ext cx="2118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" type="body"/>
          </p:nvPr>
        </p:nvSpPr>
        <p:spPr>
          <a:xfrm>
            <a:off x="1207294" y="1583531"/>
            <a:ext cx="67293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2">
  <p:cSld name="25_Custom Layout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>
            <p:ph type="title"/>
          </p:nvPr>
        </p:nvSpPr>
        <p:spPr>
          <a:xfrm>
            <a:off x="1521619" y="710027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1" name="Google Shape;121;p35"/>
          <p:cNvSpPr txBox="1"/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549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 1">
  <p:cSld name="89_Custom Layou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6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5" name="Google Shape;125;p36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6" name="Google Shape;126;p36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 1">
  <p:cSld name="92_Custom Layout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3">
  <p:cSld name="25_Custom Layout_3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 1">
  <p:cSld name="TITLE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1812726" y="863947"/>
            <a:ext cx="55188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1812726" y="2652117"/>
            <a:ext cx="5518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 2">
  <p:cSld name="TITLE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 2">
  <p:cSld name="89_Custom Layout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4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2" name="Google Shape;142;p41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3" name="Google Shape;143;p4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1">
  <p:cSld name="OBJECT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4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 1">
  <p:cSld name="1_Custom Layou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52" name="Google Shape;152;p43"/>
          <p:cNvSpPr txBox="1"/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667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8" name="Google Shape;158;p44"/>
          <p:cNvSpPr txBox="1"/>
          <p:nvPr>
            <p:ph idx="12" type="sldNum"/>
          </p:nvPr>
        </p:nvSpPr>
        <p:spPr>
          <a:xfrm>
            <a:off x="4464356" y="4878958"/>
            <a:ext cx="208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Slide">
  <p:cSld name="50_Title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"/>
          <p:cNvSpPr/>
          <p:nvPr>
            <p:ph idx="2" type="pic"/>
          </p:nvPr>
        </p:nvSpPr>
        <p:spPr>
          <a:xfrm>
            <a:off x="3118417" y="692398"/>
            <a:ext cx="2907300" cy="290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5" name="Google Shape;1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">
  <p:cSld name="TITLE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5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205" name="Google Shape;205;p57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2 1">
  <p:cSld name="46_Custom Layout_2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8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8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1" name="Google Shape;211;p5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2" name="Google Shape;212;p5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92649" y="140589"/>
            <a:ext cx="4714921" cy="72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19" name="Google Shape;219;p6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  <p:pic>
        <p:nvPicPr>
          <p:cNvPr id="220" name="Google Shape;22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>
            <p:ph idx="1" type="subTitle"/>
          </p:nvPr>
        </p:nvSpPr>
        <p:spPr>
          <a:xfrm>
            <a:off x="583275" y="393850"/>
            <a:ext cx="76455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9"/>
          <p:cNvSpPr txBox="1"/>
          <p:nvPr/>
        </p:nvSpPr>
        <p:spPr>
          <a:xfrm>
            <a:off x="149425" y="1297700"/>
            <a:ext cx="30279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Графік справжніх vs передбачених значень.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Лінійна регресія: Модель продемонструвала помірну точність, проте має тенденцію до недооцінки високих значень.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Випадковий ліс: Модель забезпечила вищу точність, краще працює з нелінійними залежностями, але може перенавчатися на даних.</a:t>
            </a:r>
            <a:endParaRPr/>
          </a:p>
        </p:txBody>
      </p:sp>
      <p:pic>
        <p:nvPicPr>
          <p:cNvPr id="309" name="Google Shape;30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500" y="966575"/>
            <a:ext cx="5863499" cy="32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0"/>
          <p:cNvSpPr/>
          <p:nvPr/>
        </p:nvSpPr>
        <p:spPr>
          <a:xfrm>
            <a:off x="-112750" y="14745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15" name="Google Shape;3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6175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0"/>
          <p:cNvSpPr txBox="1"/>
          <p:nvPr>
            <p:ph idx="1" type="subTitle"/>
          </p:nvPr>
        </p:nvSpPr>
        <p:spPr>
          <a:xfrm>
            <a:off x="629800" y="700700"/>
            <a:ext cx="6518100" cy="5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Аналіз помилок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0"/>
          <p:cNvSpPr txBox="1"/>
          <p:nvPr/>
        </p:nvSpPr>
        <p:spPr>
          <a:xfrm>
            <a:off x="1124350" y="1031088"/>
            <a:ext cx="5529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Головні помилки для високих значень оренди.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21" name="Google Shape;321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7447" y="1584403"/>
            <a:ext cx="6380067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27" name="Google Shape;32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1"/>
          <p:cNvSpPr txBox="1"/>
          <p:nvPr>
            <p:ph idx="1" type="subTitle"/>
          </p:nvPr>
        </p:nvSpPr>
        <p:spPr>
          <a:xfrm>
            <a:off x="664475" y="561950"/>
            <a:ext cx="6284100" cy="5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якості моделей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71"/>
          <p:cNvSpPr txBox="1"/>
          <p:nvPr/>
        </p:nvSpPr>
        <p:spPr>
          <a:xfrm>
            <a:off x="322450" y="998825"/>
            <a:ext cx="83994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Метрики оцінки якості моделей: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Лінійна регресія: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Середня абсолютна похибка (MAE): 0.34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Квадратичне середнє відхилення (RMSE): 0.65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Випадковий ліс: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Середня абсолютна похибка (MAE): 0.26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Квадратичне середнє відхилення (RMSE): 0.70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Порівняння: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Лінійна регресія демонструє меншу похибку для більшості випадків і є стабільною моделлю для прогнозування.</a:t>
            </a:r>
            <a:br>
              <a:rPr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Випадковий ліс показує кращу точність за MAE, але трохи вищу похибку за RMSE, що може вказувати на більші похибки для окремих точок.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2"/>
          <p:cNvSpPr txBox="1"/>
          <p:nvPr/>
        </p:nvSpPr>
        <p:spPr>
          <a:xfrm>
            <a:off x="399825" y="532625"/>
            <a:ext cx="329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Висновки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350" y="2253584"/>
            <a:ext cx="3881876" cy="28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61050">
            <a:off x="7065873" y="-1307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76897">
            <a:off x="3734442" y="3385878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72"/>
          <p:cNvSpPr txBox="1"/>
          <p:nvPr/>
        </p:nvSpPr>
        <p:spPr>
          <a:xfrm>
            <a:off x="847025" y="1242600"/>
            <a:ext cx="64884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Лінійна регресія краще підходить для задач із помірними залежностями.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Випадковий ліс рекомендований для більш складних задач із високою варіативністю даних, але потребує налаштування, щоб уникнути перенавчання.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idx="1" type="subTitle"/>
          </p:nvPr>
        </p:nvSpPr>
        <p:spPr>
          <a:xfrm>
            <a:off x="510175" y="547025"/>
            <a:ext cx="669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що тепер?</a:t>
            </a:r>
            <a:endParaRPr sz="27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003" y="1207027"/>
            <a:ext cx="2425644" cy="4041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3"/>
          <p:cNvSpPr txBox="1"/>
          <p:nvPr/>
        </p:nvSpPr>
        <p:spPr>
          <a:xfrm rot="-781295">
            <a:off x="5902498" y="2238761"/>
            <a:ext cx="764253" cy="1231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273DA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8000">
              <a:solidFill>
                <a:srgbClr val="273D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73"/>
          <p:cNvSpPr txBox="1"/>
          <p:nvPr/>
        </p:nvSpPr>
        <p:spPr>
          <a:xfrm rot="1379699">
            <a:off x="7859927" y="1727231"/>
            <a:ext cx="764878" cy="123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273DA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8000">
              <a:solidFill>
                <a:srgbClr val="273D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73"/>
          <p:cNvSpPr txBox="1"/>
          <p:nvPr/>
        </p:nvSpPr>
        <p:spPr>
          <a:xfrm rot="-1200219">
            <a:off x="6211766" y="1201472"/>
            <a:ext cx="571796" cy="923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73DA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6000">
              <a:solidFill>
                <a:srgbClr val="273D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p73"/>
          <p:cNvSpPr txBox="1"/>
          <p:nvPr/>
        </p:nvSpPr>
        <p:spPr>
          <a:xfrm rot="-781295">
            <a:off x="8494340" y="3162837"/>
            <a:ext cx="764253" cy="1231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273DA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8000">
              <a:solidFill>
                <a:srgbClr val="273D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73"/>
          <p:cNvSpPr txBox="1"/>
          <p:nvPr/>
        </p:nvSpPr>
        <p:spPr>
          <a:xfrm rot="1560096">
            <a:off x="5010432" y="3461136"/>
            <a:ext cx="859497" cy="1385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solidFill>
                  <a:srgbClr val="273DA4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9000">
              <a:solidFill>
                <a:srgbClr val="273D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6" name="Google Shape;35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63" name="Google Shape;36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74"/>
          <p:cNvPicPr preferRelativeResize="0"/>
          <p:nvPr/>
        </p:nvPicPr>
        <p:blipFill rotWithShape="1">
          <a:blip r:embed="rId5">
            <a:alphaModFix/>
          </a:blip>
          <a:srcRect b="22305" l="0" r="0" t="0"/>
          <a:stretch/>
        </p:blipFill>
        <p:spPr>
          <a:xfrm>
            <a:off x="5470425" y="2357375"/>
            <a:ext cx="3403150" cy="25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74"/>
          <p:cNvSpPr txBox="1"/>
          <p:nvPr>
            <p:ph idx="1" type="subTitle"/>
          </p:nvPr>
        </p:nvSpPr>
        <p:spPr>
          <a:xfrm>
            <a:off x="583275" y="565700"/>
            <a:ext cx="85206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" name="Google Shape;367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74"/>
          <p:cNvSpPr txBox="1"/>
          <p:nvPr/>
        </p:nvSpPr>
        <p:spPr>
          <a:xfrm>
            <a:off x="322450" y="1108925"/>
            <a:ext cx="70152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Проект допоміг краще зрозуміти процес аналізу даних.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Подяка: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Дякую за можливість пройти курс і покращити свої навички!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72" y="2693025"/>
            <a:ext cx="2604025" cy="22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75" y="940573"/>
            <a:ext cx="2771824" cy="27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1"/>
          <p:cNvSpPr txBox="1"/>
          <p:nvPr/>
        </p:nvSpPr>
        <p:spPr>
          <a:xfrm>
            <a:off x="3755625" y="894000"/>
            <a:ext cx="48768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Богдан Ражик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33 роки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Програміст в IT компанії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йогою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проводити час за переглядом фільмів, зі своєю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донькою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 також люблю подорожувати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2"/>
          <p:cNvSpPr txBox="1"/>
          <p:nvPr>
            <p:ph idx="1" type="subTitle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3"/>
          <p:cNvSpPr txBox="1"/>
          <p:nvPr>
            <p:ph idx="1" type="subTitle"/>
          </p:nvPr>
        </p:nvSpPr>
        <p:spPr>
          <a:xfrm>
            <a:off x="363725" y="393850"/>
            <a:ext cx="575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5200" y="2836825"/>
            <a:ext cx="3664332" cy="22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91698">
            <a:off x="6207545" y="3590268"/>
            <a:ext cx="818012" cy="2482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3"/>
          <p:cNvSpPr txBox="1"/>
          <p:nvPr/>
        </p:nvSpPr>
        <p:spPr>
          <a:xfrm>
            <a:off x="583275" y="894000"/>
            <a:ext cx="80916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Загальна кількість записів:</a:t>
            </a:r>
            <a:r>
              <a:rPr lang="en">
                <a:solidFill>
                  <a:schemeClr val="lt1"/>
                </a:solidFill>
              </a:rPr>
              <a:t> 4746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Кількість змінних:</a:t>
            </a:r>
            <a:r>
              <a:rPr lang="en">
                <a:solidFill>
                  <a:schemeClr val="lt1"/>
                </a:solidFill>
              </a:rPr>
              <a:t> 12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Виконано перевірку наявності пропущених значень: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Загальна кількість пропущених значень до обробки: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Кількість пропущених значень після обробки: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Видалено рядків: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Типи даних: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Числові: Rent, Size, Bathroom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Категоріальні: Area Type, City, Furnishing Status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Методи обробки: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Для числових змінних пропуски замінені на середнє значення.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Для категоріальних змінних пропуски замінені модою.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253" name="Google Shape;25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64"/>
          <p:cNvPicPr preferRelativeResize="0"/>
          <p:nvPr/>
        </p:nvPicPr>
        <p:blipFill rotWithShape="1">
          <a:blip r:embed="rId5">
            <a:alphaModFix/>
          </a:blip>
          <a:srcRect b="14799" l="0" r="8817" t="0"/>
          <a:stretch/>
        </p:blipFill>
        <p:spPr>
          <a:xfrm rot="-2230968">
            <a:off x="7263630" y="2655827"/>
            <a:ext cx="2044538" cy="28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4"/>
          <p:cNvSpPr txBox="1"/>
          <p:nvPr/>
        </p:nvSpPr>
        <p:spPr>
          <a:xfrm>
            <a:off x="838650" y="437000"/>
            <a:ext cx="74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257" name="Google Shape;257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4"/>
          <p:cNvSpPr txBox="1"/>
          <p:nvPr/>
        </p:nvSpPr>
        <p:spPr>
          <a:xfrm>
            <a:off x="583275" y="894000"/>
            <a:ext cx="47727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Визначено кореляцію між змінними: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Найвища позитивна кореляція: Rent та Size.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Низька кореляція: Rent та City (категоріальна).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Побудовано теплову карту кореляцій для числових змінних.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0" name="Google Shape;26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1452" y="943762"/>
            <a:ext cx="3673899" cy="32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5"/>
          <p:cNvSpPr txBox="1"/>
          <p:nvPr>
            <p:ph idx="1" type="subTitle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6"/>
          <p:cNvSpPr txBox="1"/>
          <p:nvPr/>
        </p:nvSpPr>
        <p:spPr>
          <a:xfrm>
            <a:off x="478550" y="1153900"/>
            <a:ext cx="51168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Створено 2 моделі: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Лінійна регресія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Випадковий ліс (Random Forest)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Набори даних: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Тренувальна вибірка: 80%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Тестова вибірка: 20%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66"/>
          <p:cNvSpPr txBox="1"/>
          <p:nvPr>
            <p:ph idx="1" type="subTitle"/>
          </p:nvPr>
        </p:nvSpPr>
        <p:spPr>
          <a:xfrm>
            <a:off x="478550" y="461675"/>
            <a:ext cx="6759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650" y="2041405"/>
            <a:ext cx="2969875" cy="27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65422">
            <a:off x="7502651" y="530000"/>
            <a:ext cx="1251873" cy="12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09090">
            <a:off x="4120351" y="3845125"/>
            <a:ext cx="1251874" cy="125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549839">
            <a:off x="1742729" y="4178062"/>
            <a:ext cx="774593" cy="7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"/>
          <p:cNvSpPr txBox="1"/>
          <p:nvPr>
            <p:ph idx="1" type="subTitle"/>
          </p:nvPr>
        </p:nvSpPr>
        <p:spPr>
          <a:xfrm>
            <a:off x="329175" y="393850"/>
            <a:ext cx="4225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117948" y="-2261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7"/>
          <p:cNvSpPr txBox="1"/>
          <p:nvPr/>
        </p:nvSpPr>
        <p:spPr>
          <a:xfrm>
            <a:off x="1706625" y="1160950"/>
            <a:ext cx="60087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Модель                            MAE                      RMSE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Лінійна регресія                0.34                         0.65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Випадковий ліс                 0.26                         0.70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8"/>
          <p:cNvSpPr txBox="1"/>
          <p:nvPr>
            <p:ph idx="1" type="subTitle"/>
          </p:nvPr>
        </p:nvSpPr>
        <p:spPr>
          <a:xfrm>
            <a:off x="311700" y="1153450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