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embeddedFontLst>
    <p:embeddedFont>
      <p:font typeface="Lora"/>
      <p:regular r:id="rId40"/>
      <p:bold r:id="rId41"/>
      <p:italic r:id="rId42"/>
      <p:boldItalic r:id="rId43"/>
    </p:embeddedFont>
    <p:embeddedFont>
      <p:font typeface="Average"/>
      <p:regular r:id="rId44"/>
    </p:embeddedFont>
    <p:embeddedFont>
      <p:font typeface="Oswald"/>
      <p:regular r:id="rId45"/>
      <p:bold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ora-regular.fntdata"/><Relationship Id="rId20" Type="http://schemas.openxmlformats.org/officeDocument/2006/relationships/slide" Target="slides/slide15.xml"/><Relationship Id="rId42" Type="http://schemas.openxmlformats.org/officeDocument/2006/relationships/font" Target="fonts/Lora-italic.fntdata"/><Relationship Id="rId41" Type="http://schemas.openxmlformats.org/officeDocument/2006/relationships/font" Target="fonts/Lora-bold.fntdata"/><Relationship Id="rId22" Type="http://schemas.openxmlformats.org/officeDocument/2006/relationships/slide" Target="slides/slide17.xml"/><Relationship Id="rId44" Type="http://schemas.openxmlformats.org/officeDocument/2006/relationships/font" Target="fonts/Average-regular.fntdata"/><Relationship Id="rId21" Type="http://schemas.openxmlformats.org/officeDocument/2006/relationships/slide" Target="slides/slide16.xml"/><Relationship Id="rId43" Type="http://schemas.openxmlformats.org/officeDocument/2006/relationships/font" Target="fonts/Lora-boldItalic.fntdata"/><Relationship Id="rId24" Type="http://schemas.openxmlformats.org/officeDocument/2006/relationships/slide" Target="slides/slide19.xml"/><Relationship Id="rId46" Type="http://schemas.openxmlformats.org/officeDocument/2006/relationships/font" Target="fonts/Oswald-bold.fntdata"/><Relationship Id="rId23" Type="http://schemas.openxmlformats.org/officeDocument/2006/relationships/slide" Target="slides/slide18.xml"/><Relationship Id="rId45" Type="http://schemas.openxmlformats.org/officeDocument/2006/relationships/font" Target="fonts/Oswald-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5e2818cb7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5e2818cb7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5e2818cb7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5e2818cb7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Nobody likes to drive out to campus just to add a new user- you can do it all remotely with SSH.</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5e2818cb7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5e2818cb7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5e2818cb7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5e2818cb7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we get a public IP from campus, we’ll have an A-record listed here. </a:t>
            </a:r>
            <a:endParaRPr/>
          </a:p>
          <a:p>
            <a:pPr indent="0" lvl="0" marL="0" rtl="0" algn="l">
              <a:spcBef>
                <a:spcPts val="0"/>
              </a:spcBef>
              <a:spcAft>
                <a:spcPts val="0"/>
              </a:spcAft>
              <a:buNone/>
            </a:pPr>
            <a:r>
              <a:rPr lang="en"/>
              <a:t>Display chaosreader.tk &amp; chaosreader.ddns.net</a:t>
            </a:r>
            <a:endParaRPr/>
          </a:p>
          <a:p>
            <a:pPr indent="0" lvl="0" marL="0" rtl="0" algn="l">
              <a:spcBef>
                <a:spcPts val="0"/>
              </a:spcBef>
              <a:spcAft>
                <a:spcPts val="0"/>
              </a:spcAft>
              <a:buNone/>
            </a:pPr>
            <a:r>
              <a:rPr lang="en"/>
              <a:t>You can stack any number of CNAME’s to any single IP.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5e2818cb7a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5e2818cb7a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DNS records can be hosted through 3rd party services- we used Freenom (not sponsored) to register a .tk domain, which just points to our .ddns.net address.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5e2818cb7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5e2818cb7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5e2818cb7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5e2818cb7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5e2818cb7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5e2818cb7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least 2GB RAM, VDI, we gave ours around 40GB but whatever works for your setup.</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5e2818cb7a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5e2818cb7a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the tricky part- you get a NAT out of the box on Adapter 1, but we need a Host-only Adapter to connect out the back.</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5e2818cb7a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5e2818cb7a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Congrats- that’s the bare minimum to get a VM server running. You may want to install Apache w/ Ubuntu Server just so you have something to do, but at this point it’s useable but not accessible.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5df5ede70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5df5ede70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Introduce ourselves</a:t>
            </a:r>
            <a:endParaRPr/>
          </a:p>
          <a:p>
            <a:pPr indent="0" lvl="0" marL="0" rtl="0" algn="l">
              <a:spcBef>
                <a:spcPts val="0"/>
              </a:spcBef>
              <a:spcAft>
                <a:spcPts val="0"/>
              </a:spcAft>
              <a:buNone/>
            </a:pPr>
            <a:r>
              <a:rPr lang="en"/>
              <a:t>What does FSLC do</a:t>
            </a:r>
            <a:endParaRPr/>
          </a:p>
          <a:p>
            <a:pPr indent="0" lvl="0" marL="0" rtl="0" algn="l">
              <a:spcBef>
                <a:spcPts val="0"/>
              </a:spcBef>
              <a:spcAft>
                <a:spcPts val="0"/>
              </a:spcAft>
              <a:buNone/>
            </a:pPr>
            <a:r>
              <a:rPr lang="en"/>
              <a:t>Membership</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5e2818cb7a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5e2818cb7a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that our host-only adapter is referenced as device enp0s8 and pulls from our 192.168.56.0/24 subnet</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5e2818cb7a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5e2818cb7a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5e2818cb7a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5e2818cb7a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50">
                <a:highlight>
                  <a:srgbClr val="FFFFFF"/>
                </a:highlight>
                <a:latin typeface="Lora"/>
                <a:ea typeface="Lora"/>
                <a:cs typeface="Lora"/>
                <a:sym typeface="Lora"/>
              </a:rPr>
              <a:t>IP masquerading</a:t>
            </a:r>
            <a:r>
              <a:rPr lang="en" sz="1250">
                <a:highlight>
                  <a:srgbClr val="FFFFFF"/>
                </a:highlight>
                <a:latin typeface="Lora"/>
                <a:ea typeface="Lora"/>
                <a:cs typeface="Lora"/>
                <a:sym typeface="Lora"/>
              </a:rPr>
              <a:t> is a technique that hides an entire IP address space, usually consisting of private IP addresses, behind a single IP address in another, usually public address space. The hidden addresses are changed into a single (public) IP address as the source address of the outgoing IP packets so they appear as originating not from the hidden host but from the routing device itself. Because of the popularity of this technique to conserve IPv4 address space, the term </a:t>
            </a:r>
            <a:r>
              <a:rPr i="1" lang="en" sz="1250">
                <a:highlight>
                  <a:srgbClr val="FFFFFF"/>
                </a:highlight>
                <a:latin typeface="Lora"/>
                <a:ea typeface="Lora"/>
                <a:cs typeface="Lora"/>
                <a:sym typeface="Lora"/>
              </a:rPr>
              <a:t>NAT</a:t>
            </a:r>
            <a:r>
              <a:rPr lang="en" sz="1250">
                <a:highlight>
                  <a:srgbClr val="FFFFFF"/>
                </a:highlight>
                <a:latin typeface="Lora"/>
                <a:ea typeface="Lora"/>
                <a:cs typeface="Lora"/>
                <a:sym typeface="Lora"/>
              </a:rPr>
              <a:t> has become virtually synonymous with IP masquerading.</a:t>
            </a:r>
            <a:endParaRPr sz="1250">
              <a:highlight>
                <a:srgbClr val="FFFFFF"/>
              </a:highlight>
              <a:latin typeface="Lora"/>
              <a:ea typeface="Lora"/>
              <a:cs typeface="Lora"/>
              <a:sym typeface="Lora"/>
            </a:endParaRPr>
          </a:p>
          <a:p>
            <a:pPr indent="0" lvl="0" marL="0" rtl="0" algn="l">
              <a:lnSpc>
                <a:spcPct val="115000"/>
              </a:lnSpc>
              <a:spcBef>
                <a:spcPts val="110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5e2818cb7a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5e2818cb7a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Nginx config reads this file to determine setup. This lets us re-use ports as much as we’d like, and why so many apps are run through the web- ports are made easily accessible.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5e2818cb7a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5e2818cb7a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Here’s a oneliner to forward a web server on port 8000 out of your VM to be publicly accessible at port 8000. </a:t>
            </a:r>
            <a:endParaRPr/>
          </a:p>
          <a:p>
            <a:pPr indent="0" lvl="0" marL="0" rtl="0" algn="l">
              <a:spcBef>
                <a:spcPts val="0"/>
              </a:spcBef>
              <a:spcAft>
                <a:spcPts val="0"/>
              </a:spcAft>
              <a:buNone/>
            </a:pPr>
            <a:r>
              <a:rPr lang="en"/>
              <a:t> For example, we forwarded a 445, 136, 137, and 138 out for our samba server, available on the campus VPN. - samba demo</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5e2818cb7a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5e2818cb7a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Unfortunately, how routing information is stored varies with Linux distributions we are not going to show how to script loading these configurations on startup- it varies wildly from distro to distro. However, we will use this opportunity to demonstrate the linux man command. For example the command # man iptables-save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5e2818cb7a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5e2818cb7a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5e2818cb7a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5e2818cb7a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cp will not behave the way you expect it to- to backup, use the export feature. Snapshots can be useful if you’re experimenting with your configuration.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5de3adfb2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5de3adfb2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Linux Club?</a:t>
            </a:r>
            <a:endParaRPr/>
          </a:p>
          <a:p>
            <a:pPr indent="0" lvl="0" marL="0" rtl="0" algn="l">
              <a:spcBef>
                <a:spcPts val="0"/>
              </a:spcBef>
              <a:spcAft>
                <a:spcPts val="0"/>
              </a:spcAft>
              <a:buNone/>
            </a:pPr>
            <a:r>
              <a:rPr lang="en"/>
              <a:t>It’s a group where a bunch of nerds get to hang out together</a:t>
            </a:r>
            <a:endParaRPr/>
          </a:p>
          <a:p>
            <a:pPr indent="0" lvl="0" marL="0" rtl="0" algn="l">
              <a:spcBef>
                <a:spcPts val="0"/>
              </a:spcBef>
              <a:spcAft>
                <a:spcPts val="0"/>
              </a:spcAft>
              <a:buNone/>
            </a:pPr>
            <a:r>
              <a:rPr lang="en"/>
              <a:t>Anecdote - when I started using linux, I didn’t know other people who were cool</a:t>
            </a:r>
            <a:endParaRPr/>
          </a:p>
          <a:p>
            <a:pPr indent="0" lvl="0" marL="0" rtl="0" algn="l">
              <a:spcBef>
                <a:spcPts val="0"/>
              </a:spcBef>
              <a:spcAft>
                <a:spcPts val="0"/>
              </a:spcAft>
              <a:buNone/>
            </a:pPr>
            <a:r>
              <a:rPr lang="en"/>
              <a:t>Membership / who shows up / improvements?</a:t>
            </a:r>
            <a:endParaRPr/>
          </a:p>
          <a:p>
            <a:pPr indent="0" lvl="0" marL="0" rtl="0" algn="l">
              <a:spcBef>
                <a:spcPts val="0"/>
              </a:spcBef>
              <a:spcAft>
                <a:spcPts val="0"/>
              </a:spcAft>
              <a:buNone/>
            </a:pPr>
            <a:r>
              <a:rPr lang="en"/>
              <a:t>Why is it important- two reasons- segue-</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5de3adfb2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5de3adfb2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fostering a CS community (which can be rare) and engaging programmers in social activities</a:t>
            </a:r>
            <a:endParaRPr/>
          </a:p>
          <a:p>
            <a:pPr indent="0" lvl="0" marL="0" rtl="0" algn="l">
              <a:spcBef>
                <a:spcPts val="0"/>
              </a:spcBef>
              <a:spcAft>
                <a:spcPts val="0"/>
              </a:spcAft>
              <a:buNone/>
            </a:pPr>
            <a:r>
              <a:rPr lang="en"/>
              <a:t>Other majors / aspects of study tend to build communities and relationships, but programmers tend to be a bit a-social</a:t>
            </a:r>
            <a:endParaRPr/>
          </a:p>
          <a:p>
            <a:pPr indent="0" lvl="0" marL="0" rtl="0" algn="l">
              <a:spcBef>
                <a:spcPts val="0"/>
              </a:spcBef>
              <a:spcAft>
                <a:spcPts val="0"/>
              </a:spcAft>
              <a:buNone/>
            </a:pPr>
            <a:r>
              <a:rPr lang="en"/>
              <a:t>Creating connections is very important - also important is -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5de3adfb2a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5de3adfb2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 everyone has the knowledge (or even the hard drive space) to install linux.</a:t>
            </a:r>
            <a:endParaRPr/>
          </a:p>
          <a:p>
            <a:pPr indent="0" lvl="0" marL="0" rtl="0" algn="l">
              <a:spcBef>
                <a:spcPts val="0"/>
              </a:spcBef>
              <a:spcAft>
                <a:spcPts val="0"/>
              </a:spcAft>
              <a:buNone/>
            </a:pPr>
            <a:r>
              <a:rPr lang="en"/>
              <a:t>Remember- this is a commitment, and people are afraid to leave windows</a:t>
            </a:r>
            <a:endParaRPr/>
          </a:p>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5de3adfb2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5de3adfb2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people take to linux easily, some need a hand</a:t>
            </a:r>
            <a:endParaRPr/>
          </a:p>
          <a:p>
            <a:pPr indent="0" lvl="0" marL="0" rtl="0" algn="l">
              <a:spcBef>
                <a:spcPts val="0"/>
              </a:spcBef>
              <a:spcAft>
                <a:spcPts val="0"/>
              </a:spcAft>
              <a:buNone/>
            </a:pPr>
            <a:r>
              <a:rPr lang="en"/>
              <a:t>Teaching people about why linux is cool can get them interested / ahead of the game in industry techniques</a:t>
            </a:r>
            <a:endParaRPr/>
          </a:p>
          <a:p>
            <a:pPr indent="0" lvl="0" marL="0" rtl="0" algn="l">
              <a:spcBef>
                <a:spcPts val="0"/>
              </a:spcBef>
              <a:spcAft>
                <a:spcPts val="0"/>
              </a:spcAft>
              <a:buNone/>
            </a:pPr>
            <a:r>
              <a:rPr lang="en"/>
              <a:t>I got my job almost primarily off of linux experience, these are valuable skills that can be difficult to learn without introduction- making linux less scary</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5de3adfb2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5de3adfb2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 we run the club? We talk about anything that interests us in linux. Usually start with introductory / beginner stuff, progress to more advanced presentations</a:t>
            </a:r>
            <a:endParaRPr/>
          </a:p>
          <a:p>
            <a:pPr indent="0" lvl="0" marL="0" rtl="0" algn="l">
              <a:spcBef>
                <a:spcPts val="0"/>
              </a:spcBef>
              <a:spcAft>
                <a:spcPts val="0"/>
              </a:spcAft>
              <a:buNone/>
            </a:pPr>
            <a:r>
              <a:rPr lang="en"/>
              <a:t>Community involvement is important here- taking time to have discussion about technical topics, or having community members give presentations about what interests them</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5de3adfb2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5de3adfb2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Linux club sounds cool, and it’s definitely something you can pull off, but there’s also work that you need to put in to get the ball rolling.</a:t>
            </a:r>
            <a:endParaRPr/>
          </a:p>
          <a:p>
            <a:pPr indent="0" lvl="0" marL="0" rtl="0" algn="l">
              <a:spcBef>
                <a:spcPts val="0"/>
              </a:spcBef>
              <a:spcAft>
                <a:spcPts val="0"/>
              </a:spcAft>
              <a:buNone/>
            </a:pPr>
            <a:r>
              <a:rPr lang="en"/>
              <a:t>Here are some of the issues we ran into, and how we’ve overcome them.</a:t>
            </a:r>
            <a:endParaRPr/>
          </a:p>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5de3adfb2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5de3adfb2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Running a club can be tough for just one person- getting community involvement and building leadership is really important.</a:t>
            </a:r>
            <a:endParaRPr/>
          </a:p>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5de3adfb2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5de3adfb2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 I start one- talk to administration, you’ll probably find a professor who’s enthusiastic.</a:t>
            </a:r>
            <a:endParaRPr/>
          </a:p>
          <a:p>
            <a:pPr indent="0" lvl="0" marL="0" rtl="0" algn="l">
              <a:spcBef>
                <a:spcPts val="0"/>
              </a:spcBef>
              <a:spcAft>
                <a:spcPts val="0"/>
              </a:spcAft>
              <a:buNone/>
            </a:pPr>
            <a:r>
              <a:rPr lang="en"/>
              <a:t>In our experience, a faculty advisor doesn’t have to be particularly involved for the club to be successful, but it can help.</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5de3adfb2a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5de3adfb2a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 the years, we generally do Installfest at the beginning of semesters, and it’s been successful- but the drawbacks are hard to ignore</a:t>
            </a:r>
            <a:endParaRPr/>
          </a:p>
          <a:p>
            <a:pPr indent="0" lvl="0" marL="0" rtl="0" algn="l">
              <a:spcBef>
                <a:spcPts val="0"/>
              </a:spcBef>
              <a:spcAft>
                <a:spcPts val="0"/>
              </a:spcAft>
              <a:buNone/>
            </a:pPr>
            <a:r>
              <a:rPr lang="en"/>
              <a:t>VM servers are cool, and if we could make an easy way / guide to do it, they would fulfill our need pretty easily. This setup will make takeover / maintenance a lot easier too.</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5df5ede70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5df5ede70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start, we’ll install ubuntu server on our main host machine. If you’re not familiar with Linux, go ahead and download ubuntu server from their site.</a:t>
            </a:r>
            <a:endParaRPr/>
          </a:p>
          <a:p>
            <a:pPr indent="0" lvl="0" marL="0" rtl="0" algn="l">
              <a:spcBef>
                <a:spcPts val="0"/>
              </a:spcBef>
              <a:spcAft>
                <a:spcPts val="0"/>
              </a:spcAft>
              <a:buNone/>
            </a:pPr>
            <a:r>
              <a:rPr lang="en"/>
              <a:t>Depending on the machine you have, it may be easier to use the alternate installer- we had to use it, but if one doesn’t work just try the other.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5df5ede70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5df5ede70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any scrubs out there using windows who’ve never made a bootable USB before, just use etcher or rufus</a:t>
            </a:r>
            <a:endParaRPr/>
          </a:p>
          <a:p>
            <a:pPr indent="0" lvl="0" marL="0" rtl="0" algn="l">
              <a:spcBef>
                <a:spcPts val="0"/>
              </a:spcBef>
              <a:spcAft>
                <a:spcPts val="0"/>
              </a:spcAft>
              <a:buNone/>
            </a:pPr>
            <a:r>
              <a:rPr lang="en"/>
              <a:t>Be aware that it will completely format the USB, so don’t get too attached to any saved data</a:t>
            </a:r>
            <a:endParaRPr/>
          </a:p>
          <a:p>
            <a:pPr indent="0" lvl="0" marL="0" rtl="0" algn="l">
              <a:spcBef>
                <a:spcPts val="0"/>
              </a:spcBef>
              <a:spcAft>
                <a:spcPts val="0"/>
              </a:spcAft>
              <a:buNone/>
            </a:pPr>
            <a:r>
              <a:rPr lang="en"/>
              <a:t>You may need to format your USB, setting it as MBR &amp; leave it unpartitioned is easiest</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5df5ede70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5df5ede70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you’re cool and use a unix-based system, you can do this in a terminal with just a couple commands.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5df5ede70f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5df5ede70f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 ahead and plug in your USB to your server and install. Once complete, you should have a barebones ubuntu server.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5df5ede70f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5df5ede70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 Id="rId3"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Everyone Can Be Root</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Oswald"/>
                <a:ea typeface="Oswald"/>
                <a:cs typeface="Oswald"/>
                <a:sym typeface="Oswald"/>
              </a:rPr>
              <a:t>Matthew Lister &amp; Ethan Payne</a:t>
            </a:r>
            <a:endParaRPr sz="3000">
              <a:latin typeface="Oswald"/>
              <a:ea typeface="Oswald"/>
              <a:cs typeface="Oswald"/>
              <a:sym typeface="Oswa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Start X11 Server &amp; Enable nginx</a:t>
            </a:r>
            <a:endParaRPr/>
          </a:p>
        </p:txBody>
      </p:sp>
      <p:sp>
        <p:nvSpPr>
          <p:cNvPr id="114" name="Google Shape;114;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Consolas"/>
                <a:ea typeface="Consolas"/>
                <a:cs typeface="Consolas"/>
                <a:sym typeface="Consolas"/>
              </a:rPr>
              <a:t>$ sudo systemctl start graphical.target</a:t>
            </a:r>
            <a:endParaRPr sz="2400">
              <a:latin typeface="Consolas"/>
              <a:ea typeface="Consolas"/>
              <a:cs typeface="Consolas"/>
              <a:sym typeface="Consolas"/>
            </a:endParaRPr>
          </a:p>
          <a:p>
            <a:pPr indent="0" lvl="0" marL="0" rtl="0" algn="l">
              <a:spcBef>
                <a:spcPts val="1600"/>
              </a:spcBef>
              <a:spcAft>
                <a:spcPts val="0"/>
              </a:spcAft>
              <a:buNone/>
            </a:pPr>
            <a:r>
              <a:rPr lang="en" sz="2400">
                <a:latin typeface="Consolas"/>
                <a:ea typeface="Consolas"/>
                <a:cs typeface="Consolas"/>
                <a:sym typeface="Consolas"/>
              </a:rPr>
              <a:t>$ sudo sytemctl start nginx</a:t>
            </a:r>
            <a:endParaRPr sz="2400">
              <a:latin typeface="Consolas"/>
              <a:ea typeface="Consolas"/>
              <a:cs typeface="Consolas"/>
              <a:sym typeface="Consolas"/>
            </a:endParaRPr>
          </a:p>
          <a:p>
            <a:pPr indent="0" lvl="0" marL="0" marR="152400" rtl="0" algn="l">
              <a:lnSpc>
                <a:spcPct val="145000"/>
              </a:lnSpc>
              <a:spcBef>
                <a:spcPts val="1600"/>
              </a:spcBef>
              <a:spcAft>
                <a:spcPts val="0"/>
              </a:spcAft>
              <a:buNone/>
            </a:pPr>
            <a:r>
              <a:rPr lang="en" sz="2400">
                <a:latin typeface="Consolas"/>
                <a:ea typeface="Consolas"/>
                <a:cs typeface="Consolas"/>
                <a:sym typeface="Consolas"/>
              </a:rPr>
              <a:t>$ sudo systemctl enable nginx</a:t>
            </a:r>
            <a:endParaRPr sz="2400">
              <a:latin typeface="Consolas"/>
              <a:ea typeface="Consolas"/>
              <a:cs typeface="Consolas"/>
              <a:sym typeface="Consolas"/>
            </a:endParaRPr>
          </a:p>
          <a:p>
            <a:pPr indent="0" lvl="0" marL="0" marR="152400" rtl="0" algn="l">
              <a:lnSpc>
                <a:spcPct val="145000"/>
              </a:lnSpc>
              <a:spcBef>
                <a:spcPts val="1200"/>
              </a:spcBef>
              <a:spcAft>
                <a:spcPts val="0"/>
              </a:spcAft>
              <a:buNone/>
            </a:pPr>
            <a:r>
              <a:rPr lang="en" sz="2400">
                <a:latin typeface="Consolas"/>
                <a:ea typeface="Consolas"/>
                <a:cs typeface="Consolas"/>
                <a:sym typeface="Consolas"/>
              </a:rPr>
              <a:t>s</a:t>
            </a:r>
            <a:r>
              <a:rPr lang="en" sz="2400">
                <a:latin typeface="Consolas"/>
                <a:ea typeface="Consolas"/>
                <a:cs typeface="Consolas"/>
                <a:sym typeface="Consolas"/>
              </a:rPr>
              <a:t>ystemctl </a:t>
            </a:r>
            <a:r>
              <a:rPr lang="en" sz="2400">
                <a:latin typeface="Oswald"/>
                <a:ea typeface="Oswald"/>
                <a:cs typeface="Oswald"/>
                <a:sym typeface="Oswald"/>
              </a:rPr>
              <a:t>is a service manager for Linux</a:t>
            </a:r>
            <a:endParaRPr sz="2400">
              <a:latin typeface="Oswald"/>
              <a:ea typeface="Oswald"/>
              <a:cs typeface="Oswald"/>
              <a:sym typeface="Oswald"/>
            </a:endParaRPr>
          </a:p>
          <a:p>
            <a:pPr indent="0" lvl="0" marL="0" rtl="0" algn="l">
              <a:spcBef>
                <a:spcPts val="12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S SHell to Remotely Administer</a:t>
            </a:r>
            <a:endParaRPr/>
          </a:p>
        </p:txBody>
      </p:sp>
      <p:sp>
        <p:nvSpPr>
          <p:cNvPr id="120" name="Google Shape;120;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Consolas"/>
                <a:ea typeface="Consolas"/>
                <a:cs typeface="Consolas"/>
                <a:sym typeface="Consolas"/>
              </a:rPr>
              <a:t>$ ssh -X user@server</a:t>
            </a:r>
            <a:endParaRPr sz="2400">
              <a:latin typeface="Consolas"/>
              <a:ea typeface="Consolas"/>
              <a:cs typeface="Consolas"/>
              <a:sym typeface="Consolas"/>
            </a:endParaRPr>
          </a:p>
          <a:p>
            <a:pPr indent="0" lvl="0" marL="0" rtl="0" algn="l">
              <a:spcBef>
                <a:spcPts val="1600"/>
              </a:spcBef>
              <a:spcAft>
                <a:spcPts val="0"/>
              </a:spcAft>
              <a:buNone/>
            </a:pPr>
            <a:r>
              <a:rPr lang="en" sz="2400">
                <a:latin typeface="Consolas"/>
                <a:ea typeface="Consolas"/>
                <a:cs typeface="Consolas"/>
                <a:sym typeface="Consolas"/>
              </a:rPr>
              <a:t>/etc/ssh/sshd_config -</a:t>
            </a:r>
            <a:endParaRPr sz="2400">
              <a:latin typeface="Consolas"/>
              <a:ea typeface="Consolas"/>
              <a:cs typeface="Consolas"/>
              <a:sym typeface="Consolas"/>
            </a:endParaRPr>
          </a:p>
          <a:p>
            <a:pPr indent="0" lvl="0" marL="0" rtl="0" algn="l">
              <a:spcBef>
                <a:spcPts val="1600"/>
              </a:spcBef>
              <a:spcAft>
                <a:spcPts val="1600"/>
              </a:spcAft>
              <a:buNone/>
            </a:pPr>
            <a:r>
              <a:rPr lang="en" sz="2400">
                <a:latin typeface="Consolas"/>
                <a:ea typeface="Consolas"/>
                <a:cs typeface="Consolas"/>
                <a:sym typeface="Consolas"/>
              </a:rPr>
              <a:t>X11Forwarding yes</a:t>
            </a:r>
            <a:endParaRPr sz="2400">
              <a:latin typeface="Consolas"/>
              <a:ea typeface="Consolas"/>
              <a:cs typeface="Consolas"/>
              <a:sym typeface="Consola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Local DNS Records</a:t>
            </a:r>
            <a:endParaRPr/>
          </a:p>
        </p:txBody>
      </p:sp>
      <p:sp>
        <p:nvSpPr>
          <p:cNvPr id="126" name="Google Shape;126;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7" name="Google Shape;127;p24"/>
          <p:cNvPicPr preferRelativeResize="0"/>
          <p:nvPr/>
        </p:nvPicPr>
        <p:blipFill>
          <a:blip r:embed="rId3">
            <a:alphaModFix/>
          </a:blip>
          <a:stretch>
            <a:fillRect/>
          </a:stretch>
        </p:blipFill>
        <p:spPr>
          <a:xfrm>
            <a:off x="742950" y="1917700"/>
            <a:ext cx="7658100" cy="1885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Char char="+"/>
            </a:pPr>
            <a:r>
              <a:rPr lang="en"/>
              <a:t>Campus DNS</a:t>
            </a:r>
            <a:endParaRPr/>
          </a:p>
        </p:txBody>
      </p:sp>
      <p:sp>
        <p:nvSpPr>
          <p:cNvPr id="133" name="Google Shape;133;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4" name="Google Shape;134;p25"/>
          <p:cNvPicPr preferRelativeResize="0"/>
          <p:nvPr/>
        </p:nvPicPr>
        <p:blipFill>
          <a:blip r:embed="rId3">
            <a:alphaModFix/>
          </a:blip>
          <a:stretch>
            <a:fillRect/>
          </a:stretch>
        </p:blipFill>
        <p:spPr>
          <a:xfrm>
            <a:off x="0" y="1223149"/>
            <a:ext cx="9144000" cy="36236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6"/>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DNS Management</a:t>
            </a:r>
            <a:endParaRPr sz="2400"/>
          </a:p>
        </p:txBody>
      </p:sp>
      <p:pic>
        <p:nvPicPr>
          <p:cNvPr id="140" name="Google Shape;140;p26"/>
          <p:cNvPicPr preferRelativeResize="0"/>
          <p:nvPr/>
        </p:nvPicPr>
        <p:blipFill>
          <a:blip r:embed="rId3">
            <a:alphaModFix/>
          </a:blip>
          <a:stretch>
            <a:fillRect/>
          </a:stretch>
        </p:blipFill>
        <p:spPr>
          <a:xfrm>
            <a:off x="2567600" y="144350"/>
            <a:ext cx="6124575" cy="4086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IP Forwarding</a:t>
            </a:r>
            <a:endParaRPr/>
          </a:p>
        </p:txBody>
      </p:sp>
      <p:sp>
        <p:nvSpPr>
          <p:cNvPr id="146" name="Google Shape;146;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Consolas"/>
                <a:ea typeface="Consolas"/>
                <a:cs typeface="Consolas"/>
                <a:sym typeface="Consolas"/>
              </a:rPr>
              <a:t>$ vim /etc/sysctl.conf</a:t>
            </a:r>
            <a:endParaRPr sz="2400">
              <a:latin typeface="Consolas"/>
              <a:ea typeface="Consolas"/>
              <a:cs typeface="Consolas"/>
              <a:sym typeface="Consolas"/>
            </a:endParaRPr>
          </a:p>
          <a:p>
            <a:pPr indent="0" lvl="0" marL="0" rtl="0" algn="l">
              <a:spcBef>
                <a:spcPts val="1600"/>
              </a:spcBef>
              <a:spcAft>
                <a:spcPts val="0"/>
              </a:spcAft>
              <a:buNone/>
            </a:pPr>
            <a:r>
              <a:rPr lang="en" sz="2400">
                <a:latin typeface="Consolas"/>
                <a:ea typeface="Consolas"/>
                <a:cs typeface="Consolas"/>
                <a:sym typeface="Consolas"/>
              </a:rPr>
              <a:t>  net.ipv4.ip_forward = 1</a:t>
            </a:r>
            <a:endParaRPr sz="2400">
              <a:latin typeface="Consolas"/>
              <a:ea typeface="Consolas"/>
              <a:cs typeface="Consolas"/>
              <a:sym typeface="Consolas"/>
            </a:endParaRPr>
          </a:p>
          <a:p>
            <a:pPr indent="0" lvl="0" marL="0" rtl="0" algn="l">
              <a:spcBef>
                <a:spcPts val="1600"/>
              </a:spcBef>
              <a:spcAft>
                <a:spcPts val="0"/>
              </a:spcAft>
              <a:buNone/>
            </a:pPr>
            <a:r>
              <a:rPr lang="en" sz="2400">
                <a:latin typeface="Oswald"/>
                <a:ea typeface="Oswald"/>
                <a:cs typeface="Oswald"/>
                <a:sym typeface="Oswald"/>
              </a:rPr>
              <a:t>Reload kernel parameters on the fly to enable IP Forwarding</a:t>
            </a:r>
            <a:endParaRPr sz="2400">
              <a:latin typeface="Oswald"/>
              <a:ea typeface="Oswald"/>
              <a:cs typeface="Oswald"/>
              <a:sym typeface="Oswald"/>
            </a:endParaRPr>
          </a:p>
          <a:p>
            <a:pPr indent="0" lvl="0" marL="0" rtl="0" algn="l">
              <a:spcBef>
                <a:spcPts val="1600"/>
              </a:spcBef>
              <a:spcAft>
                <a:spcPts val="1600"/>
              </a:spcAft>
              <a:buNone/>
            </a:pPr>
            <a:r>
              <a:rPr lang="en" sz="2400">
                <a:latin typeface="Consolas"/>
                <a:ea typeface="Consolas"/>
                <a:cs typeface="Consolas"/>
                <a:sym typeface="Consolas"/>
              </a:rPr>
              <a:t>$ sudo sysctl -p </a:t>
            </a:r>
            <a:endParaRPr sz="2400">
              <a:latin typeface="Consolas"/>
              <a:ea typeface="Consolas"/>
              <a:cs typeface="Consolas"/>
              <a:sym typeface="Consola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8"/>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Start Virtualbox- </a:t>
            </a:r>
            <a:r>
              <a:rPr lang="en">
                <a:latin typeface="Consolas"/>
                <a:ea typeface="Consolas"/>
                <a:cs typeface="Consolas"/>
                <a:sym typeface="Consolas"/>
              </a:rPr>
              <a:t>$ virtualbox</a:t>
            </a:r>
            <a:endParaRPr/>
          </a:p>
        </p:txBody>
      </p:sp>
      <p:pic>
        <p:nvPicPr>
          <p:cNvPr id="152" name="Google Shape;152;p28"/>
          <p:cNvPicPr preferRelativeResize="0"/>
          <p:nvPr/>
        </p:nvPicPr>
        <p:blipFill>
          <a:blip r:embed="rId3">
            <a:alphaModFix/>
          </a:blip>
          <a:stretch>
            <a:fillRect/>
          </a:stretch>
        </p:blipFill>
        <p:spPr>
          <a:xfrm>
            <a:off x="1418850" y="154400"/>
            <a:ext cx="6634701" cy="3961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9"/>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Create new VM’s</a:t>
            </a:r>
            <a:endParaRPr/>
          </a:p>
        </p:txBody>
      </p:sp>
      <p:pic>
        <p:nvPicPr>
          <p:cNvPr id="158" name="Google Shape;158;p29"/>
          <p:cNvPicPr preferRelativeResize="0"/>
          <p:nvPr/>
        </p:nvPicPr>
        <p:blipFill>
          <a:blip r:embed="rId3">
            <a:alphaModFix/>
          </a:blip>
          <a:stretch>
            <a:fillRect/>
          </a:stretch>
        </p:blipFill>
        <p:spPr>
          <a:xfrm>
            <a:off x="1725350" y="181350"/>
            <a:ext cx="5048250" cy="38385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3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Networking</a:t>
            </a:r>
            <a:endParaRPr/>
          </a:p>
        </p:txBody>
      </p:sp>
      <p:pic>
        <p:nvPicPr>
          <p:cNvPr id="164" name="Google Shape;164;p30"/>
          <p:cNvPicPr preferRelativeResize="0"/>
          <p:nvPr/>
        </p:nvPicPr>
        <p:blipFill>
          <a:blip r:embed="rId3">
            <a:alphaModFix/>
          </a:blip>
          <a:stretch>
            <a:fillRect/>
          </a:stretch>
        </p:blipFill>
        <p:spPr>
          <a:xfrm>
            <a:off x="1997825" y="210300"/>
            <a:ext cx="6698625" cy="45013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31"/>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Run your VM!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USU Free Software &amp; Linux Club</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VM Networking</a:t>
            </a:r>
            <a:endParaRPr/>
          </a:p>
        </p:txBody>
      </p:sp>
      <p:sp>
        <p:nvSpPr>
          <p:cNvPr id="175" name="Google Shape;175;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latin typeface="Consolas"/>
                <a:ea typeface="Consolas"/>
                <a:cs typeface="Consolas"/>
                <a:sym typeface="Consolas"/>
              </a:rPr>
              <a:t>$ ip addr </a:t>
            </a:r>
            <a:endParaRPr sz="2400">
              <a:latin typeface="Consolas"/>
              <a:ea typeface="Consolas"/>
              <a:cs typeface="Consolas"/>
              <a:sym typeface="Consolas"/>
            </a:endParaRPr>
          </a:p>
        </p:txBody>
      </p:sp>
      <p:pic>
        <p:nvPicPr>
          <p:cNvPr id="176" name="Google Shape;176;p32"/>
          <p:cNvPicPr preferRelativeResize="0"/>
          <p:nvPr/>
        </p:nvPicPr>
        <p:blipFill>
          <a:blip r:embed="rId3">
            <a:alphaModFix/>
          </a:blip>
          <a:stretch>
            <a:fillRect/>
          </a:stretch>
        </p:blipFill>
        <p:spPr>
          <a:xfrm>
            <a:off x="128575" y="1714000"/>
            <a:ext cx="8886825" cy="31051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VM Networking Cont.</a:t>
            </a:r>
            <a:endParaRPr/>
          </a:p>
        </p:txBody>
      </p:sp>
      <p:sp>
        <p:nvSpPr>
          <p:cNvPr id="182" name="Google Shape;182;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Consolas"/>
                <a:ea typeface="Consolas"/>
                <a:cs typeface="Consolas"/>
                <a:sym typeface="Consolas"/>
              </a:rPr>
              <a:t>$ </a:t>
            </a:r>
            <a:r>
              <a:rPr lang="en" sz="2400">
                <a:latin typeface="Consolas"/>
                <a:ea typeface="Consolas"/>
                <a:cs typeface="Consolas"/>
                <a:sym typeface="Consolas"/>
              </a:rPr>
              <a:t>ip route show default </a:t>
            </a:r>
            <a:r>
              <a:rPr lang="en" sz="2400">
                <a:latin typeface="Oswald"/>
                <a:ea typeface="Oswald"/>
                <a:cs typeface="Oswald"/>
                <a:sym typeface="Oswald"/>
              </a:rPr>
              <a:t>- List default Network Device</a:t>
            </a:r>
            <a:endParaRPr sz="2400">
              <a:latin typeface="Oswald"/>
              <a:ea typeface="Oswald"/>
              <a:cs typeface="Oswald"/>
              <a:sym typeface="Oswald"/>
            </a:endParaRPr>
          </a:p>
          <a:p>
            <a:pPr indent="0" lvl="0" marL="0" rtl="0" algn="l">
              <a:lnSpc>
                <a:spcPct val="125000"/>
              </a:lnSpc>
              <a:spcBef>
                <a:spcPts val="1800"/>
              </a:spcBef>
              <a:spcAft>
                <a:spcPts val="0"/>
              </a:spcAft>
              <a:buNone/>
            </a:pPr>
            <a:r>
              <a:rPr lang="en" sz="2400">
                <a:latin typeface="Consolas"/>
                <a:ea typeface="Consolas"/>
                <a:cs typeface="Consolas"/>
                <a:sym typeface="Consolas"/>
              </a:rPr>
              <a:t>$ ip route add default via \</a:t>
            </a:r>
            <a:endParaRPr sz="2400">
              <a:latin typeface="Consolas"/>
              <a:ea typeface="Consolas"/>
              <a:cs typeface="Consolas"/>
              <a:sym typeface="Consolas"/>
            </a:endParaRPr>
          </a:p>
          <a:p>
            <a:pPr indent="0" lvl="0" marL="0" rtl="0" algn="l">
              <a:lnSpc>
                <a:spcPct val="125000"/>
              </a:lnSpc>
              <a:spcBef>
                <a:spcPts val="1800"/>
              </a:spcBef>
              <a:spcAft>
                <a:spcPts val="0"/>
              </a:spcAft>
              <a:buNone/>
            </a:pPr>
            <a:r>
              <a:rPr lang="en" sz="2400">
                <a:latin typeface="Consolas"/>
                <a:ea typeface="Consolas"/>
                <a:cs typeface="Consolas"/>
                <a:sym typeface="Consolas"/>
              </a:rPr>
              <a:t>  192.168.56.1 dev enp0s8</a:t>
            </a:r>
            <a:endParaRPr sz="2400">
              <a:latin typeface="Consolas"/>
              <a:ea typeface="Consolas"/>
              <a:cs typeface="Consolas"/>
              <a:sym typeface="Consolas"/>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Host Networking</a:t>
            </a:r>
            <a:endParaRPr/>
          </a:p>
        </p:txBody>
      </p:sp>
      <p:sp>
        <p:nvSpPr>
          <p:cNvPr id="188" name="Google Shape;188;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25000"/>
              </a:lnSpc>
              <a:spcBef>
                <a:spcPts val="1800"/>
              </a:spcBef>
              <a:spcAft>
                <a:spcPts val="0"/>
              </a:spcAft>
              <a:buNone/>
            </a:pPr>
            <a:r>
              <a:rPr lang="en" sz="2400">
                <a:latin typeface="Consolas"/>
                <a:ea typeface="Consolas"/>
                <a:cs typeface="Consolas"/>
                <a:sym typeface="Consolas"/>
              </a:rPr>
              <a:t>$ iptables -t nat -A POSTROUTING \ </a:t>
            </a:r>
            <a:endParaRPr sz="2400">
              <a:latin typeface="Consolas"/>
              <a:ea typeface="Consolas"/>
              <a:cs typeface="Consolas"/>
              <a:sym typeface="Consolas"/>
            </a:endParaRPr>
          </a:p>
          <a:p>
            <a:pPr indent="0" lvl="0" marL="0" rtl="0" algn="l">
              <a:lnSpc>
                <a:spcPct val="125000"/>
              </a:lnSpc>
              <a:spcBef>
                <a:spcPts val="1800"/>
              </a:spcBef>
              <a:spcAft>
                <a:spcPts val="0"/>
              </a:spcAft>
              <a:buNone/>
            </a:pPr>
            <a:r>
              <a:rPr lang="en" sz="2400">
                <a:latin typeface="Consolas"/>
                <a:ea typeface="Consolas"/>
                <a:cs typeface="Consolas"/>
                <a:sym typeface="Consolas"/>
              </a:rPr>
              <a:t>  -o eno2 -j MASQUERADE</a:t>
            </a:r>
            <a:endParaRPr sz="2400">
              <a:latin typeface="Consolas"/>
              <a:ea typeface="Consolas"/>
              <a:cs typeface="Consolas"/>
              <a:sym typeface="Consolas"/>
            </a:endParaRPr>
          </a:p>
          <a:p>
            <a:pPr indent="0" lvl="0" marL="0" rtl="0" algn="l">
              <a:lnSpc>
                <a:spcPct val="125000"/>
              </a:lnSpc>
              <a:spcBef>
                <a:spcPts val="1800"/>
              </a:spcBef>
              <a:spcAft>
                <a:spcPts val="0"/>
              </a:spcAft>
              <a:buNone/>
            </a:pPr>
            <a:r>
              <a:rPr lang="en" sz="2400">
                <a:latin typeface="Oswald"/>
                <a:ea typeface="Oswald"/>
                <a:cs typeface="Oswald"/>
                <a:sym typeface="Oswald"/>
              </a:rPr>
              <a:t>Note that ‘</a:t>
            </a:r>
            <a:r>
              <a:rPr lang="en" sz="2400">
                <a:latin typeface="Consolas"/>
                <a:ea typeface="Consolas"/>
                <a:cs typeface="Consolas"/>
                <a:sym typeface="Consolas"/>
              </a:rPr>
              <a:t>-o</a:t>
            </a:r>
            <a:r>
              <a:rPr lang="en" sz="2400">
                <a:latin typeface="Oswald"/>
                <a:ea typeface="Oswald"/>
                <a:cs typeface="Oswald"/>
                <a:sym typeface="Oswald"/>
              </a:rPr>
              <a:t>’ signifies our output interface, so replace ‘</a:t>
            </a:r>
            <a:r>
              <a:rPr lang="en" sz="2400">
                <a:latin typeface="Consolas"/>
                <a:ea typeface="Consolas"/>
                <a:cs typeface="Consolas"/>
                <a:sym typeface="Consolas"/>
              </a:rPr>
              <a:t>eno2</a:t>
            </a:r>
            <a:r>
              <a:rPr lang="en" sz="2400">
                <a:latin typeface="Oswald"/>
                <a:ea typeface="Oswald"/>
                <a:cs typeface="Oswald"/>
                <a:sym typeface="Oswald"/>
              </a:rPr>
              <a:t>’ with whatever your network interface is listed as on your host. </a:t>
            </a:r>
            <a:endParaRPr sz="2400">
              <a:latin typeface="Oswald"/>
              <a:ea typeface="Oswald"/>
              <a:cs typeface="Oswald"/>
              <a:sym typeface="Oswald"/>
            </a:endParaRPr>
          </a:p>
          <a:p>
            <a:pPr indent="0" lvl="0" marL="0" rtl="0" algn="l">
              <a:spcBef>
                <a:spcPts val="1200"/>
              </a:spcBef>
              <a:spcAft>
                <a:spcPts val="16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 up nginx as a reverse proxy</a:t>
            </a:r>
            <a:endParaRPr/>
          </a:p>
        </p:txBody>
      </p:sp>
      <p:sp>
        <p:nvSpPr>
          <p:cNvPr id="194" name="Google Shape;194;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5" name="Google Shape;195;p35"/>
          <p:cNvPicPr preferRelativeResize="0"/>
          <p:nvPr/>
        </p:nvPicPr>
        <p:blipFill rotWithShape="1">
          <a:blip r:embed="rId3">
            <a:alphaModFix/>
          </a:blip>
          <a:srcRect b="39412" l="0" r="2257" t="0"/>
          <a:stretch/>
        </p:blipFill>
        <p:spPr>
          <a:xfrm>
            <a:off x="1740175" y="1152475"/>
            <a:ext cx="5986574" cy="34163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Forward Specialized Services</a:t>
            </a:r>
            <a:endParaRPr/>
          </a:p>
        </p:txBody>
      </p:sp>
      <p:sp>
        <p:nvSpPr>
          <p:cNvPr id="201" name="Google Shape;201;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400">
                <a:solidFill>
                  <a:schemeClr val="lt2"/>
                </a:solidFill>
                <a:latin typeface="Consolas"/>
                <a:ea typeface="Consolas"/>
                <a:cs typeface="Consolas"/>
                <a:sym typeface="Consolas"/>
              </a:rPr>
              <a:t># iptables -t nat -A PREROUTING -p tcp \</a:t>
            </a:r>
            <a:endParaRPr sz="2400">
              <a:solidFill>
                <a:schemeClr val="lt2"/>
              </a:solidFill>
              <a:latin typeface="Consolas"/>
              <a:ea typeface="Consolas"/>
              <a:cs typeface="Consolas"/>
              <a:sym typeface="Consolas"/>
            </a:endParaRPr>
          </a:p>
          <a:p>
            <a:pPr indent="0" lvl="0" marL="0" rtl="0" algn="l">
              <a:lnSpc>
                <a:spcPct val="100000"/>
              </a:lnSpc>
              <a:spcBef>
                <a:spcPts val="0"/>
              </a:spcBef>
              <a:spcAft>
                <a:spcPts val="0"/>
              </a:spcAft>
              <a:buNone/>
            </a:pPr>
            <a:r>
              <a:rPr lang="en" sz="2400">
                <a:solidFill>
                  <a:schemeClr val="lt2"/>
                </a:solidFill>
                <a:latin typeface="Consolas"/>
                <a:ea typeface="Consolas"/>
                <a:cs typeface="Consolas"/>
                <a:sym typeface="Consolas"/>
              </a:rPr>
              <a:t>  --dport 8000 -j DNAT \</a:t>
            </a:r>
            <a:endParaRPr sz="2400">
              <a:solidFill>
                <a:schemeClr val="lt2"/>
              </a:solidFill>
              <a:latin typeface="Consolas"/>
              <a:ea typeface="Consolas"/>
              <a:cs typeface="Consolas"/>
              <a:sym typeface="Consolas"/>
            </a:endParaRPr>
          </a:p>
          <a:p>
            <a:pPr indent="0" lvl="0" marL="0" rtl="0" algn="l">
              <a:lnSpc>
                <a:spcPct val="100000"/>
              </a:lnSpc>
              <a:spcBef>
                <a:spcPts val="0"/>
              </a:spcBef>
              <a:spcAft>
                <a:spcPts val="0"/>
              </a:spcAft>
              <a:buNone/>
            </a:pPr>
            <a:r>
              <a:rPr lang="en" sz="2400">
                <a:solidFill>
                  <a:schemeClr val="lt2"/>
                </a:solidFill>
                <a:latin typeface="Consolas"/>
                <a:ea typeface="Consolas"/>
                <a:cs typeface="Consolas"/>
                <a:sym typeface="Consolas"/>
              </a:rPr>
              <a:t>  –to-destination 192.168.56.104:8000</a:t>
            </a:r>
            <a:endParaRPr sz="2400">
              <a:solidFill>
                <a:schemeClr val="lt2"/>
              </a:solidFill>
              <a:latin typeface="Consolas"/>
              <a:ea typeface="Consolas"/>
              <a:cs typeface="Consolas"/>
              <a:sym typeface="Consola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Permanent iptables config</a:t>
            </a:r>
            <a:endParaRPr/>
          </a:p>
        </p:txBody>
      </p:sp>
      <p:sp>
        <p:nvSpPr>
          <p:cNvPr id="207" name="Google Shape;207;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latin typeface="Consolas"/>
                <a:ea typeface="Consolas"/>
                <a:cs typeface="Consolas"/>
                <a:sym typeface="Consolas"/>
              </a:rPr>
              <a:t># man iptables-save </a:t>
            </a:r>
            <a:endParaRPr sz="2400">
              <a:latin typeface="Consolas"/>
              <a:ea typeface="Consolas"/>
              <a:cs typeface="Consolas"/>
              <a:sym typeface="Consola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SSH Jump Box</a:t>
            </a:r>
            <a:endParaRPr/>
          </a:p>
        </p:txBody>
      </p:sp>
      <p:sp>
        <p:nvSpPr>
          <p:cNvPr id="213" name="Google Shape;213;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Oswald"/>
                <a:ea typeface="Oswald"/>
                <a:cs typeface="Oswald"/>
                <a:sym typeface="Oswald"/>
              </a:rPr>
              <a:t>With the current setup, users will use the host as a jump box to administer to the individual vms. The syntax is: </a:t>
            </a:r>
            <a:endParaRPr sz="2400">
              <a:latin typeface="Oswald"/>
              <a:ea typeface="Oswald"/>
              <a:cs typeface="Oswald"/>
              <a:sym typeface="Oswald"/>
            </a:endParaRPr>
          </a:p>
          <a:p>
            <a:pPr indent="0" lvl="0" marL="0" rtl="0" algn="l">
              <a:spcBef>
                <a:spcPts val="1600"/>
              </a:spcBef>
              <a:spcAft>
                <a:spcPts val="0"/>
              </a:spcAft>
              <a:buNone/>
            </a:pPr>
            <a:r>
              <a:rPr lang="en" sz="2400">
                <a:latin typeface="Consolas"/>
                <a:ea typeface="Consolas"/>
                <a:cs typeface="Consolas"/>
                <a:sym typeface="Consolas"/>
              </a:rPr>
              <a:t>$ ssh -J [user]@[hypervisor] [user]@[vm] </a:t>
            </a:r>
            <a:endParaRPr sz="2400">
              <a:latin typeface="Consolas"/>
              <a:ea typeface="Consolas"/>
              <a:cs typeface="Consolas"/>
              <a:sym typeface="Consolas"/>
            </a:endParaRPr>
          </a:p>
          <a:p>
            <a:pPr indent="0" lvl="0" marL="0" rtl="0" algn="l">
              <a:spcBef>
                <a:spcPts val="1600"/>
              </a:spcBef>
              <a:spcAft>
                <a:spcPts val="1600"/>
              </a:spcAft>
              <a:buNone/>
            </a:pPr>
            <a:r>
              <a:rPr lang="en" sz="2400">
                <a:latin typeface="Oswald"/>
                <a:ea typeface="Oswald"/>
                <a:cs typeface="Oswald"/>
                <a:sym typeface="Oswald"/>
              </a:rPr>
              <a:t>Alternatively, you can use iptables to send all port 22 requests to a vm and then jump from there. This shrinks the security footprint of the hypervisor. Just don’t forget to set up a way to administer to the hypervisor.</a:t>
            </a:r>
            <a:endParaRPr sz="2400">
              <a:latin typeface="Oswald"/>
              <a:ea typeface="Oswald"/>
              <a:cs typeface="Oswald"/>
              <a:sym typeface="Oswa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39"/>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VM Snapshots &amp; Exports</a:t>
            </a:r>
            <a:endParaRPr/>
          </a:p>
        </p:txBody>
      </p:sp>
      <p:pic>
        <p:nvPicPr>
          <p:cNvPr id="219" name="Google Shape;219;p39"/>
          <p:cNvPicPr preferRelativeResize="0"/>
          <p:nvPr/>
        </p:nvPicPr>
        <p:blipFill>
          <a:blip r:embed="rId3">
            <a:alphaModFix/>
          </a:blip>
          <a:stretch>
            <a:fillRect/>
          </a:stretch>
        </p:blipFill>
        <p:spPr>
          <a:xfrm>
            <a:off x="2941052" y="52925"/>
            <a:ext cx="6063801" cy="46514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40"/>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Linux Club- Why do you need one?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41"/>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Community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Getting everyone a Linux box</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42"/>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Skill Development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4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Linux Club- What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44"/>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Challenges &amp; Solutions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45"/>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Not a 1-man job</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46"/>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Linux Club- How</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Getting everyone a Linux Box- two ways to fix this</a:t>
            </a:r>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Font typeface="Oswald"/>
              <a:buAutoNum type="arabicPeriod"/>
            </a:pPr>
            <a:r>
              <a:rPr lang="en" sz="2400">
                <a:latin typeface="Oswald"/>
                <a:ea typeface="Oswald"/>
                <a:cs typeface="Oswald"/>
                <a:sym typeface="Oswald"/>
              </a:rPr>
              <a:t>InstallFest</a:t>
            </a:r>
            <a:endParaRPr sz="2400">
              <a:latin typeface="Oswald"/>
              <a:ea typeface="Oswald"/>
              <a:cs typeface="Oswald"/>
              <a:sym typeface="Oswald"/>
            </a:endParaRPr>
          </a:p>
          <a:p>
            <a:pPr indent="-381000" lvl="1" marL="914400" rtl="0" algn="l">
              <a:spcBef>
                <a:spcPts val="0"/>
              </a:spcBef>
              <a:spcAft>
                <a:spcPts val="0"/>
              </a:spcAft>
              <a:buSzPts val="2400"/>
              <a:buFont typeface="Oswald"/>
              <a:buChar char="○"/>
            </a:pPr>
            <a:r>
              <a:rPr lang="en" sz="2400">
                <a:latin typeface="Oswald"/>
                <a:ea typeface="Oswald"/>
                <a:cs typeface="Oswald"/>
                <a:sym typeface="Oswald"/>
              </a:rPr>
              <a:t>Pros- community building</a:t>
            </a:r>
            <a:endParaRPr sz="2400">
              <a:latin typeface="Oswald"/>
              <a:ea typeface="Oswald"/>
              <a:cs typeface="Oswald"/>
              <a:sym typeface="Oswald"/>
            </a:endParaRPr>
          </a:p>
          <a:p>
            <a:pPr indent="-381000" lvl="1" marL="914400" rtl="0" algn="l">
              <a:spcBef>
                <a:spcPts val="0"/>
              </a:spcBef>
              <a:spcAft>
                <a:spcPts val="0"/>
              </a:spcAft>
              <a:buSzPts val="2400"/>
              <a:buFont typeface="Oswald"/>
              <a:buChar char="○"/>
            </a:pPr>
            <a:r>
              <a:rPr lang="en" sz="2400">
                <a:latin typeface="Oswald"/>
                <a:ea typeface="Oswald"/>
                <a:cs typeface="Oswald"/>
                <a:sym typeface="Oswald"/>
              </a:rPr>
              <a:t>Cons- bricked machines, debugging</a:t>
            </a:r>
            <a:endParaRPr sz="2400">
              <a:latin typeface="Oswald"/>
              <a:ea typeface="Oswald"/>
              <a:cs typeface="Oswald"/>
              <a:sym typeface="Oswald"/>
            </a:endParaRPr>
          </a:p>
          <a:p>
            <a:pPr indent="-381000" lvl="0" marL="457200" rtl="0" algn="l">
              <a:spcBef>
                <a:spcPts val="0"/>
              </a:spcBef>
              <a:spcAft>
                <a:spcPts val="0"/>
              </a:spcAft>
              <a:buSzPts val="2400"/>
              <a:buFont typeface="Oswald"/>
              <a:buAutoNum type="arabicPeriod"/>
            </a:pPr>
            <a:r>
              <a:rPr lang="en" sz="2400">
                <a:latin typeface="Oswald"/>
                <a:ea typeface="Oswald"/>
                <a:cs typeface="Oswald"/>
                <a:sym typeface="Oswald"/>
              </a:rPr>
              <a:t>VM Server</a:t>
            </a:r>
            <a:endParaRPr sz="2400">
              <a:latin typeface="Oswald"/>
              <a:ea typeface="Oswald"/>
              <a:cs typeface="Oswald"/>
              <a:sym typeface="Oswald"/>
            </a:endParaRPr>
          </a:p>
          <a:p>
            <a:pPr indent="-381000" lvl="1" marL="914400" rtl="0" algn="l">
              <a:spcBef>
                <a:spcPts val="0"/>
              </a:spcBef>
              <a:spcAft>
                <a:spcPts val="0"/>
              </a:spcAft>
              <a:buSzPts val="2400"/>
              <a:buFont typeface="Oswald"/>
              <a:buChar char="○"/>
            </a:pPr>
            <a:r>
              <a:rPr lang="en" sz="2400">
                <a:latin typeface="Oswald"/>
                <a:ea typeface="Oswald"/>
                <a:cs typeface="Oswald"/>
                <a:sym typeface="Oswald"/>
              </a:rPr>
              <a:t>Pros- quick and easy new machines</a:t>
            </a:r>
            <a:endParaRPr sz="2400">
              <a:latin typeface="Oswald"/>
              <a:ea typeface="Oswald"/>
              <a:cs typeface="Oswald"/>
              <a:sym typeface="Oswald"/>
            </a:endParaRPr>
          </a:p>
          <a:p>
            <a:pPr indent="-381000" lvl="1" marL="914400" rtl="0" algn="l">
              <a:spcBef>
                <a:spcPts val="0"/>
              </a:spcBef>
              <a:spcAft>
                <a:spcPts val="0"/>
              </a:spcAft>
              <a:buSzPts val="2400"/>
              <a:buFont typeface="Oswald"/>
              <a:buChar char="○"/>
            </a:pPr>
            <a:r>
              <a:rPr lang="en" sz="2400">
                <a:latin typeface="Oswald"/>
                <a:ea typeface="Oswald"/>
                <a:cs typeface="Oswald"/>
                <a:sym typeface="Oswald"/>
              </a:rPr>
              <a:t>Cons- networking &amp; administration</a:t>
            </a:r>
            <a:endParaRPr sz="2400">
              <a:latin typeface="Oswald"/>
              <a:ea typeface="Oswald"/>
              <a:cs typeface="Oswald"/>
              <a:sym typeface="Oswa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Download ISO</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sz="2400">
              <a:latin typeface="Consolas"/>
              <a:ea typeface="Consolas"/>
              <a:cs typeface="Consolas"/>
              <a:sym typeface="Consolas"/>
            </a:endParaRPr>
          </a:p>
        </p:txBody>
      </p:sp>
      <p:pic>
        <p:nvPicPr>
          <p:cNvPr id="83" name="Google Shape;83;p17"/>
          <p:cNvPicPr preferRelativeResize="0"/>
          <p:nvPr/>
        </p:nvPicPr>
        <p:blipFill>
          <a:blip r:embed="rId3">
            <a:alphaModFix/>
          </a:blip>
          <a:stretch>
            <a:fillRect/>
          </a:stretch>
        </p:blipFill>
        <p:spPr>
          <a:xfrm>
            <a:off x="270200" y="1303112"/>
            <a:ext cx="8520602" cy="311513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Bootable USB in Windows / Mac - balena.io/etcher</a:t>
            </a:r>
            <a:endParaRPr/>
          </a:p>
        </p:txBody>
      </p:sp>
      <p:pic>
        <p:nvPicPr>
          <p:cNvPr id="89" name="Google Shape;89;p18"/>
          <p:cNvPicPr preferRelativeResize="0"/>
          <p:nvPr/>
        </p:nvPicPr>
        <p:blipFill>
          <a:blip r:embed="rId3">
            <a:alphaModFix/>
          </a:blip>
          <a:stretch>
            <a:fillRect/>
          </a:stretch>
        </p:blipFill>
        <p:spPr>
          <a:xfrm>
            <a:off x="1619225" y="1102575"/>
            <a:ext cx="6373611" cy="38209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Bootable USB for cool people</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Oswald"/>
                <a:ea typeface="Oswald"/>
                <a:cs typeface="Oswald"/>
                <a:sym typeface="Oswald"/>
              </a:rPr>
              <a:t>Find your device</a:t>
            </a:r>
            <a:endParaRPr sz="2400">
              <a:latin typeface="Oswald"/>
              <a:ea typeface="Oswald"/>
              <a:cs typeface="Oswald"/>
              <a:sym typeface="Oswald"/>
            </a:endParaRPr>
          </a:p>
          <a:p>
            <a:pPr indent="0" lvl="0" marL="0" rtl="0" algn="l">
              <a:spcBef>
                <a:spcPts val="1600"/>
              </a:spcBef>
              <a:spcAft>
                <a:spcPts val="0"/>
              </a:spcAft>
              <a:buNone/>
            </a:pPr>
            <a:r>
              <a:rPr lang="en" sz="2400">
                <a:latin typeface="Consolas"/>
                <a:ea typeface="Consolas"/>
                <a:cs typeface="Consolas"/>
                <a:sym typeface="Consolas"/>
              </a:rPr>
              <a:t>$ lsblk  |  $ diskutil list</a:t>
            </a:r>
            <a:endParaRPr sz="2400">
              <a:latin typeface="Consolas"/>
              <a:ea typeface="Consolas"/>
              <a:cs typeface="Consolas"/>
              <a:sym typeface="Consolas"/>
            </a:endParaRPr>
          </a:p>
          <a:p>
            <a:pPr indent="0" lvl="0" marL="0" rtl="0" algn="l">
              <a:spcBef>
                <a:spcPts val="1600"/>
              </a:spcBef>
              <a:spcAft>
                <a:spcPts val="0"/>
              </a:spcAft>
              <a:buNone/>
            </a:pPr>
            <a:r>
              <a:rPr lang="en" sz="2400">
                <a:latin typeface="Oswald"/>
                <a:ea typeface="Oswald"/>
                <a:cs typeface="Oswald"/>
                <a:sym typeface="Oswald"/>
              </a:rPr>
              <a:t>Copy image with disk destroyer</a:t>
            </a:r>
            <a:endParaRPr sz="2400">
              <a:latin typeface="Oswald"/>
              <a:ea typeface="Oswald"/>
              <a:cs typeface="Oswald"/>
              <a:sym typeface="Oswald"/>
            </a:endParaRPr>
          </a:p>
          <a:p>
            <a:pPr indent="0" lvl="0" marL="0" rtl="0" algn="l">
              <a:spcBef>
                <a:spcPts val="1600"/>
              </a:spcBef>
              <a:spcAft>
                <a:spcPts val="0"/>
              </a:spcAft>
              <a:buNone/>
            </a:pPr>
            <a:r>
              <a:rPr lang="en" sz="2400">
                <a:latin typeface="Consolas"/>
                <a:ea typeface="Consolas"/>
                <a:cs typeface="Consolas"/>
                <a:sym typeface="Consolas"/>
              </a:rPr>
              <a:t>$ sudo dd if=ubuntu-server.iso of=/dev/sdX</a:t>
            </a:r>
            <a:endParaRPr sz="2400">
              <a:latin typeface="Consolas"/>
              <a:ea typeface="Consolas"/>
              <a:cs typeface="Consolas"/>
              <a:sym typeface="Consolas"/>
            </a:endParaRPr>
          </a:p>
          <a:p>
            <a:pPr indent="0" lvl="0" marL="0" rtl="0" algn="l">
              <a:spcBef>
                <a:spcPts val="1600"/>
              </a:spcBef>
              <a:spcAft>
                <a:spcPts val="0"/>
              </a:spcAft>
              <a:buNone/>
            </a:pPr>
            <a:r>
              <a:rPr lang="en" sz="2400">
                <a:latin typeface="Oswald"/>
                <a:ea typeface="Oswald"/>
                <a:cs typeface="Oswald"/>
                <a:sym typeface="Oswald"/>
              </a:rPr>
              <a:t>Done!</a:t>
            </a:r>
            <a:endParaRPr sz="2400">
              <a:latin typeface="Consolas"/>
              <a:ea typeface="Consolas"/>
              <a:cs typeface="Consolas"/>
              <a:sym typeface="Consolas"/>
            </a:endParaRPr>
          </a:p>
          <a:p>
            <a:pPr indent="0" lvl="0" marL="0" rtl="0" algn="l">
              <a:spcBef>
                <a:spcPts val="1600"/>
              </a:spcBef>
              <a:spcAft>
                <a:spcPts val="1600"/>
              </a:spcAft>
              <a:buNone/>
            </a:pPr>
            <a:r>
              <a:t/>
            </a:r>
            <a:endParaRPr sz="2400">
              <a:latin typeface="Oswald"/>
              <a:ea typeface="Oswald"/>
              <a:cs typeface="Oswald"/>
              <a:sym typeface="Oswald"/>
            </a:endParaRPr>
          </a:p>
        </p:txBody>
      </p:sp>
      <p:pic>
        <p:nvPicPr>
          <p:cNvPr id="96" name="Google Shape;96;p19"/>
          <p:cNvPicPr preferRelativeResize="0"/>
          <p:nvPr/>
        </p:nvPicPr>
        <p:blipFill rotWithShape="1">
          <a:blip r:embed="rId3">
            <a:alphaModFix/>
          </a:blip>
          <a:srcRect b="0" l="297" r="9588" t="0"/>
          <a:stretch/>
        </p:blipFill>
        <p:spPr>
          <a:xfrm>
            <a:off x="4572000" y="163500"/>
            <a:ext cx="4376950" cy="1565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Plug in USB &amp; Install</a:t>
            </a:r>
            <a:endParaRPr/>
          </a:p>
        </p:txBody>
      </p:sp>
      <p:sp>
        <p:nvSpPr>
          <p:cNvPr id="102" name="Google Shape;102;p20"/>
          <p:cNvSpPr txBox="1"/>
          <p:nvPr/>
        </p:nvSpPr>
        <p:spPr>
          <a:xfrm>
            <a:off x="1792800" y="3253325"/>
            <a:ext cx="5558400" cy="64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chemeClr val="dk2"/>
                </a:solidFill>
                <a:latin typeface="Oswald"/>
                <a:ea typeface="Oswald"/>
                <a:cs typeface="Oswald"/>
                <a:sym typeface="Oswald"/>
              </a:rPr>
              <a:t>Don’t forget to include OpenSSH Server!</a:t>
            </a:r>
            <a:endParaRPr sz="2400">
              <a:solidFill>
                <a:schemeClr val="dk2"/>
              </a:solidFill>
              <a:latin typeface="Oswald"/>
              <a:ea typeface="Oswald"/>
              <a:cs typeface="Oswald"/>
              <a:sym typeface="Oswa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83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Obtain Dependencies</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2400">
                <a:latin typeface="Consolas"/>
                <a:ea typeface="Consolas"/>
                <a:cs typeface="Consolas"/>
                <a:sym typeface="Consolas"/>
              </a:rPr>
              <a:t>$ sudo apt update</a:t>
            </a:r>
            <a:endParaRPr sz="2400">
              <a:latin typeface="Consolas"/>
              <a:ea typeface="Consolas"/>
              <a:cs typeface="Consolas"/>
              <a:sym typeface="Consolas"/>
            </a:endParaRPr>
          </a:p>
          <a:p>
            <a:pPr indent="0" lvl="0" marL="0" rtl="0" algn="l">
              <a:lnSpc>
                <a:spcPct val="150000"/>
              </a:lnSpc>
              <a:spcBef>
                <a:spcPts val="0"/>
              </a:spcBef>
              <a:spcAft>
                <a:spcPts val="0"/>
              </a:spcAft>
              <a:buNone/>
            </a:pPr>
            <a:r>
              <a:rPr lang="en" sz="2400">
                <a:latin typeface="Consolas"/>
                <a:ea typeface="Consolas"/>
                <a:cs typeface="Consolas"/>
                <a:sym typeface="Consolas"/>
              </a:rPr>
              <a:t>$ sudo apt install virtualbox \</a:t>
            </a:r>
            <a:endParaRPr sz="2400">
              <a:latin typeface="Consolas"/>
              <a:ea typeface="Consolas"/>
              <a:cs typeface="Consolas"/>
              <a:sym typeface="Consolas"/>
            </a:endParaRPr>
          </a:p>
          <a:p>
            <a:pPr indent="0" lvl="0" marL="0" rtl="0" algn="l">
              <a:lnSpc>
                <a:spcPct val="150000"/>
              </a:lnSpc>
              <a:spcBef>
                <a:spcPts val="0"/>
              </a:spcBef>
              <a:spcAft>
                <a:spcPts val="0"/>
              </a:spcAft>
              <a:buNone/>
            </a:pPr>
            <a:r>
              <a:rPr lang="en" sz="2400">
                <a:latin typeface="Consolas"/>
                <a:ea typeface="Consolas"/>
                <a:cs typeface="Consolas"/>
                <a:sym typeface="Consolas"/>
              </a:rPr>
              <a:t>  virtualbox-guest-additions-iso</a:t>
            </a:r>
            <a:endParaRPr sz="2400">
              <a:latin typeface="Consolas"/>
              <a:ea typeface="Consolas"/>
              <a:cs typeface="Consolas"/>
              <a:sym typeface="Consolas"/>
            </a:endParaRPr>
          </a:p>
          <a:p>
            <a:pPr indent="0" lvl="0" marL="0" rtl="0" algn="l">
              <a:lnSpc>
                <a:spcPct val="150000"/>
              </a:lnSpc>
              <a:spcBef>
                <a:spcPts val="0"/>
              </a:spcBef>
              <a:spcAft>
                <a:spcPts val="0"/>
              </a:spcAft>
              <a:buNone/>
            </a:pPr>
            <a:r>
              <a:rPr lang="en" sz="2400">
                <a:latin typeface="Consolas"/>
                <a:ea typeface="Consolas"/>
                <a:cs typeface="Consolas"/>
                <a:sym typeface="Consolas"/>
              </a:rPr>
              <a:t>$ sudo apt install xorg</a:t>
            </a:r>
            <a:endParaRPr sz="2400">
              <a:latin typeface="Consolas"/>
              <a:ea typeface="Consolas"/>
              <a:cs typeface="Consolas"/>
              <a:sym typeface="Consolas"/>
            </a:endParaRPr>
          </a:p>
          <a:p>
            <a:pPr indent="0" lvl="0" marL="0" rtl="0" algn="l">
              <a:lnSpc>
                <a:spcPct val="150000"/>
              </a:lnSpc>
              <a:spcBef>
                <a:spcPts val="0"/>
              </a:spcBef>
              <a:spcAft>
                <a:spcPts val="0"/>
              </a:spcAft>
              <a:buNone/>
            </a:pPr>
            <a:r>
              <a:rPr lang="en" sz="2400">
                <a:latin typeface="Consolas"/>
                <a:ea typeface="Consolas"/>
                <a:cs typeface="Consolas"/>
                <a:sym typeface="Consolas"/>
              </a:rPr>
              <a:t>$ sudo apt install nginx</a:t>
            </a:r>
            <a:endParaRPr sz="2400">
              <a:latin typeface="Consolas"/>
              <a:ea typeface="Consolas"/>
              <a:cs typeface="Consolas"/>
              <a:sym typeface="Consolas"/>
            </a:endParaRPr>
          </a:p>
          <a:p>
            <a:pPr indent="0" lvl="0" marL="0" rtl="0" algn="l">
              <a:lnSpc>
                <a:spcPct val="150000"/>
              </a:lnSpc>
              <a:spcBef>
                <a:spcPts val="0"/>
              </a:spcBef>
              <a:spcAft>
                <a:spcPts val="0"/>
              </a:spcAft>
              <a:buNone/>
            </a:pPr>
            <a:r>
              <a:rPr lang="en" sz="2400">
                <a:latin typeface="Oswald"/>
                <a:ea typeface="Oswald"/>
                <a:cs typeface="Oswald"/>
                <a:sym typeface="Oswald"/>
              </a:rPr>
              <a:t>And download another copy of Ubuntu Server.</a:t>
            </a:r>
            <a:endParaRPr sz="2400">
              <a:latin typeface="Oswald"/>
              <a:ea typeface="Oswald"/>
              <a:cs typeface="Oswald"/>
              <a:sym typeface="Oswald"/>
            </a:endParaRPr>
          </a:p>
          <a:p>
            <a:pPr indent="0" lvl="0" marL="0" rtl="0" algn="l">
              <a:lnSpc>
                <a:spcPct val="150000"/>
              </a:lnSpc>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