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5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60" r:id="rId4"/>
    <p:sldId id="312" r:id="rId5"/>
    <p:sldId id="313" r:id="rId6"/>
    <p:sldId id="316" r:id="rId7"/>
    <p:sldId id="319" r:id="rId8"/>
    <p:sldId id="314" r:id="rId9"/>
    <p:sldId id="317" r:id="rId10"/>
    <p:sldId id="315" r:id="rId11"/>
    <p:sldId id="318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83">
          <p15:clr>
            <a:srgbClr val="747775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CEAF4"/>
    <a:srgbClr val="FFFFFF"/>
    <a:srgbClr val="9265CC"/>
    <a:srgbClr val="F8F8F8"/>
    <a:srgbClr val="B66EC2"/>
    <a:srgbClr val="9364CC"/>
    <a:srgbClr val="B3F4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C89536-2C70-4FEF-8241-8E95A49E7625}">
  <a:tblStyle styleId="{8FC89536-2C70-4FEF-8241-8E95A49E76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14"/>
      </p:cViewPr>
      <p:guideLst>
        <p:guide orient="horz" pos="5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3A0A2F0-D2A5-8806-1AF6-90B3DAE8F9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6E0146-DBFE-FEDD-9F90-CBFD752789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EB8D04-F5B0-4CE3-BB7B-019432AFEFBE}" type="datetimeFigureOut">
              <a:rPr lang="vi-VN" smtClean="0"/>
              <a:t>09/03/2024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B5EF9A-9FFE-64A5-69CC-3A7A2CAF2D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3FAA5B-B7D8-4883-0D03-5BDE7C47E4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55A76-9B17-45EF-AE44-174C90F0641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902460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2f89187e4e_0_2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2f89187e4e_0_2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37ae5cde2c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37ae5cde2c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765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e1fc50fc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e1fc50fc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3246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5acefc58e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5acefc58e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2f89187e4e_0_4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2f89187e4e_0_4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238dfbb53c3_0_8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238dfbb53c3_0_8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4684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37ae5cde2c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37ae5cde2c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2917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e1fc50fc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e1fc50fc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164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e1fc50fc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e1fc50fc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2222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2f89187e4e_0_4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2f89187e4e_0_4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3939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237ae5cde2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237ae5cde2c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7179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465"/>
            <a:ext cx="9144003" cy="513457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286450" y="1456491"/>
            <a:ext cx="4571100" cy="144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700"/>
              <a:buNone/>
              <a:defRPr sz="35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286450" y="3122000"/>
            <a:ext cx="4571100" cy="4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/>
          <p:nvPr/>
        </p:nvSpPr>
        <p:spPr>
          <a:xfrm>
            <a:off x="490350" y="341100"/>
            <a:ext cx="8163300" cy="446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7" name="Google Shape;257;p34"/>
          <p:cNvGrpSpPr/>
          <p:nvPr/>
        </p:nvGrpSpPr>
        <p:grpSpPr>
          <a:xfrm>
            <a:off x="-11" y="-8219"/>
            <a:ext cx="9144005" cy="5151722"/>
            <a:chOff x="-11" y="-8219"/>
            <a:chExt cx="9144005" cy="5151722"/>
          </a:xfrm>
        </p:grpSpPr>
        <p:pic>
          <p:nvPicPr>
            <p:cNvPr id="258" name="Google Shape;258;p3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-11" y="3204975"/>
              <a:ext cx="1249886" cy="19385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9" name="Google Shape;259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7565300" y="281937"/>
              <a:ext cx="1868850" cy="128853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0" y="4465"/>
            <a:ext cx="9144003" cy="513457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250125" y="2640225"/>
            <a:ext cx="42114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500"/>
              <a:buNone/>
              <a:defRPr sz="44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1250125" y="1641375"/>
            <a:ext cx="1076100" cy="8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300"/>
              <a:buNone/>
              <a:defRPr sz="4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490350" y="341100"/>
            <a:ext cx="8163300" cy="446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713225" y="444725"/>
            <a:ext cx="7717500" cy="6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34" name="Google Shape;34;p6"/>
          <p:cNvGrpSpPr/>
          <p:nvPr/>
        </p:nvGrpSpPr>
        <p:grpSpPr>
          <a:xfrm>
            <a:off x="0" y="0"/>
            <a:ext cx="9144000" cy="5139025"/>
            <a:chOff x="0" y="0"/>
            <a:chExt cx="9144000" cy="5139025"/>
          </a:xfrm>
        </p:grpSpPr>
        <p:pic>
          <p:nvPicPr>
            <p:cNvPr id="35" name="Google Shape;35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4634501"/>
              <a:ext cx="975600" cy="5045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" name="Google Shape;36;p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8168400" y="0"/>
              <a:ext cx="975600" cy="981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/>
          <p:nvPr/>
        </p:nvSpPr>
        <p:spPr>
          <a:xfrm>
            <a:off x="490350" y="341100"/>
            <a:ext cx="8163300" cy="446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62;p13"/>
          <p:cNvGrpSpPr/>
          <p:nvPr/>
        </p:nvGrpSpPr>
        <p:grpSpPr>
          <a:xfrm>
            <a:off x="-6204" y="-33676"/>
            <a:ext cx="9150204" cy="5188451"/>
            <a:chOff x="-6204" y="-33676"/>
            <a:chExt cx="9150204" cy="5188451"/>
          </a:xfrm>
        </p:grpSpPr>
        <p:pic>
          <p:nvPicPr>
            <p:cNvPr id="63" name="Google Shape;63;p13"/>
            <p:cNvPicPr preferRelativeResize="0"/>
            <p:nvPr/>
          </p:nvPicPr>
          <p:blipFill rotWithShape="1">
            <a:blip r:embed="rId2">
              <a:alphaModFix/>
            </a:blip>
            <a:srcRect r="33181"/>
            <a:stretch/>
          </p:blipFill>
          <p:spPr>
            <a:xfrm rot="10800000" flipH="1">
              <a:off x="-6204" y="-33676"/>
              <a:ext cx="2249502" cy="1122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Google Shape;64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7716249" y="3694551"/>
              <a:ext cx="1427751" cy="14602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713225" y="444725"/>
            <a:ext cx="7717500" cy="60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"/>
          </p:nvPr>
        </p:nvSpPr>
        <p:spPr>
          <a:xfrm>
            <a:off x="1987024" y="1660225"/>
            <a:ext cx="23208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2" hasCustomPrompt="1"/>
          </p:nvPr>
        </p:nvSpPr>
        <p:spPr>
          <a:xfrm>
            <a:off x="1058388" y="1537083"/>
            <a:ext cx="876300" cy="80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3"/>
          </p:nvPr>
        </p:nvSpPr>
        <p:spPr>
          <a:xfrm>
            <a:off x="1987024" y="2460624"/>
            <a:ext cx="23208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4" hasCustomPrompt="1"/>
          </p:nvPr>
        </p:nvSpPr>
        <p:spPr>
          <a:xfrm>
            <a:off x="1058388" y="2337479"/>
            <a:ext cx="876300" cy="80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5"/>
          </p:nvPr>
        </p:nvSpPr>
        <p:spPr>
          <a:xfrm>
            <a:off x="5787249" y="1660225"/>
            <a:ext cx="23208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6" hasCustomPrompt="1"/>
          </p:nvPr>
        </p:nvSpPr>
        <p:spPr>
          <a:xfrm>
            <a:off x="4858613" y="1537083"/>
            <a:ext cx="876300" cy="80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7"/>
          </p:nvPr>
        </p:nvSpPr>
        <p:spPr>
          <a:xfrm>
            <a:off x="5787249" y="2460622"/>
            <a:ext cx="23208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8" hasCustomPrompt="1"/>
          </p:nvPr>
        </p:nvSpPr>
        <p:spPr>
          <a:xfrm>
            <a:off x="4858613" y="2337479"/>
            <a:ext cx="876300" cy="80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9"/>
          </p:nvPr>
        </p:nvSpPr>
        <p:spPr>
          <a:xfrm>
            <a:off x="1987024" y="3261024"/>
            <a:ext cx="23208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13" hasCustomPrompt="1"/>
          </p:nvPr>
        </p:nvSpPr>
        <p:spPr>
          <a:xfrm>
            <a:off x="1058388" y="3137879"/>
            <a:ext cx="876300" cy="80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4"/>
          </p:nvPr>
        </p:nvSpPr>
        <p:spPr>
          <a:xfrm>
            <a:off x="5787249" y="3261024"/>
            <a:ext cx="23208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15" hasCustomPrompt="1"/>
          </p:nvPr>
        </p:nvSpPr>
        <p:spPr>
          <a:xfrm>
            <a:off x="4858613" y="3137879"/>
            <a:ext cx="876300" cy="80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465"/>
            <a:ext cx="9144003" cy="5134572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3809075" y="2640225"/>
            <a:ext cx="42114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4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title" idx="2" hasCustomPrompt="1"/>
          </p:nvPr>
        </p:nvSpPr>
        <p:spPr>
          <a:xfrm>
            <a:off x="6944375" y="1641375"/>
            <a:ext cx="1076100" cy="8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300"/>
              <a:buNone/>
              <a:defRPr sz="4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/>
          <p:nvPr/>
        </p:nvSpPr>
        <p:spPr>
          <a:xfrm>
            <a:off x="490350" y="341100"/>
            <a:ext cx="8163300" cy="446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body" idx="1"/>
          </p:nvPr>
        </p:nvSpPr>
        <p:spPr>
          <a:xfrm>
            <a:off x="782175" y="1957000"/>
            <a:ext cx="3763200" cy="18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ed Hat Display"/>
              <a:buChar char="𑁋"/>
              <a:defRPr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Font typeface="Red Hat Display"/>
              <a:buChar char="○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Font typeface="Red Hat Display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Font typeface="Red Hat Display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Font typeface="Red Hat Display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Font typeface="Red Hat Display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Font typeface="Red Hat Display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Font typeface="Red Hat Display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Font typeface="Red Hat Display"/>
              <a:buChar char="■"/>
              <a:defRPr/>
            </a:lvl9pPr>
          </a:lstStyle>
          <a:p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title"/>
          </p:nvPr>
        </p:nvSpPr>
        <p:spPr>
          <a:xfrm>
            <a:off x="713225" y="444725"/>
            <a:ext cx="7717500" cy="6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2"/>
          <p:cNvSpPr>
            <a:spLocks noGrp="1"/>
          </p:cNvSpPr>
          <p:nvPr>
            <p:ph type="pic" idx="2"/>
          </p:nvPr>
        </p:nvSpPr>
        <p:spPr>
          <a:xfrm>
            <a:off x="4978775" y="1875550"/>
            <a:ext cx="3281700" cy="20511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41" name="Google Shape;141;p22"/>
          <p:cNvGrpSpPr/>
          <p:nvPr/>
        </p:nvGrpSpPr>
        <p:grpSpPr>
          <a:xfrm>
            <a:off x="-12875" y="-9100"/>
            <a:ext cx="9177150" cy="5179151"/>
            <a:chOff x="-12875" y="-9100"/>
            <a:chExt cx="9177150" cy="5179151"/>
          </a:xfrm>
        </p:grpSpPr>
        <p:pic>
          <p:nvPicPr>
            <p:cNvPr id="142" name="Google Shape;142;p2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flipH="1">
              <a:off x="5965151" y="4102975"/>
              <a:ext cx="3199124" cy="10670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-1363" y="-20613"/>
              <a:ext cx="980850" cy="10038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5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/>
          <p:nvPr/>
        </p:nvSpPr>
        <p:spPr>
          <a:xfrm>
            <a:off x="490350" y="341100"/>
            <a:ext cx="8163300" cy="446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8"/>
          <p:cNvSpPr txBox="1">
            <a:spLocks noGrp="1"/>
          </p:cNvSpPr>
          <p:nvPr>
            <p:ph type="title"/>
          </p:nvPr>
        </p:nvSpPr>
        <p:spPr>
          <a:xfrm>
            <a:off x="713225" y="444725"/>
            <a:ext cx="7717500" cy="6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8"/>
          <p:cNvSpPr txBox="1">
            <a:spLocks noGrp="1"/>
          </p:cNvSpPr>
          <p:nvPr>
            <p:ph type="subTitle" idx="1"/>
          </p:nvPr>
        </p:nvSpPr>
        <p:spPr>
          <a:xfrm>
            <a:off x="865625" y="3457248"/>
            <a:ext cx="22626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8"/>
          <p:cNvSpPr txBox="1">
            <a:spLocks noGrp="1"/>
          </p:cNvSpPr>
          <p:nvPr>
            <p:ph type="subTitle" idx="2"/>
          </p:nvPr>
        </p:nvSpPr>
        <p:spPr>
          <a:xfrm>
            <a:off x="865625" y="2971775"/>
            <a:ext cx="22626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92" name="Google Shape;192;p28"/>
          <p:cNvSpPr txBox="1">
            <a:spLocks noGrp="1"/>
          </p:cNvSpPr>
          <p:nvPr>
            <p:ph type="subTitle" idx="3"/>
          </p:nvPr>
        </p:nvSpPr>
        <p:spPr>
          <a:xfrm>
            <a:off x="6015775" y="3457248"/>
            <a:ext cx="22626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8"/>
          <p:cNvSpPr txBox="1">
            <a:spLocks noGrp="1"/>
          </p:cNvSpPr>
          <p:nvPr>
            <p:ph type="subTitle" idx="4"/>
          </p:nvPr>
        </p:nvSpPr>
        <p:spPr>
          <a:xfrm>
            <a:off x="6015775" y="2971775"/>
            <a:ext cx="22626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94" name="Google Shape;194;p28"/>
          <p:cNvSpPr txBox="1">
            <a:spLocks noGrp="1"/>
          </p:cNvSpPr>
          <p:nvPr>
            <p:ph type="subTitle" idx="5"/>
          </p:nvPr>
        </p:nvSpPr>
        <p:spPr>
          <a:xfrm>
            <a:off x="3440700" y="3457248"/>
            <a:ext cx="22626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8"/>
          <p:cNvSpPr txBox="1">
            <a:spLocks noGrp="1"/>
          </p:cNvSpPr>
          <p:nvPr>
            <p:ph type="subTitle" idx="6"/>
          </p:nvPr>
        </p:nvSpPr>
        <p:spPr>
          <a:xfrm>
            <a:off x="3440700" y="2971775"/>
            <a:ext cx="22626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grpSp>
        <p:nvGrpSpPr>
          <p:cNvPr id="196" name="Google Shape;196;p28"/>
          <p:cNvGrpSpPr/>
          <p:nvPr/>
        </p:nvGrpSpPr>
        <p:grpSpPr>
          <a:xfrm>
            <a:off x="0" y="0"/>
            <a:ext cx="9144000" cy="5179150"/>
            <a:chOff x="0" y="0"/>
            <a:chExt cx="9144000" cy="5179150"/>
          </a:xfrm>
        </p:grpSpPr>
        <p:pic>
          <p:nvPicPr>
            <p:cNvPr id="197" name="Google Shape;197;p2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8027916" y="4056200"/>
              <a:ext cx="1116084" cy="1122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8" name="Google Shape;198;p28"/>
            <p:cNvPicPr preferRelativeResize="0"/>
            <p:nvPr/>
          </p:nvPicPr>
          <p:blipFill rotWithShape="1">
            <a:blip r:embed="rId3">
              <a:alphaModFix/>
            </a:blip>
            <a:srcRect l="35367" b="31119"/>
            <a:stretch/>
          </p:blipFill>
          <p:spPr>
            <a:xfrm>
              <a:off x="0" y="0"/>
              <a:ext cx="1030269" cy="11229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33"/>
          <p:cNvPicPr preferRelativeResize="0"/>
          <p:nvPr/>
        </p:nvPicPr>
        <p:blipFill rotWithShape="1">
          <a:blip r:embed="rId2">
            <a:alphaModFix/>
          </a:blip>
          <a:srcRect l="357" r="347"/>
          <a:stretch/>
        </p:blipFill>
        <p:spPr>
          <a:xfrm flipH="1">
            <a:off x="1" y="0"/>
            <a:ext cx="9143997" cy="5171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4725"/>
            <a:ext cx="77175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Instrument Sans"/>
              <a:buNone/>
              <a:defRPr sz="3200">
                <a:solidFill>
                  <a:schemeClr val="dk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Instrument Sans"/>
              <a:buNone/>
              <a:defRPr sz="3200">
                <a:solidFill>
                  <a:schemeClr val="dk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Instrument Sans"/>
              <a:buNone/>
              <a:defRPr sz="3200">
                <a:solidFill>
                  <a:schemeClr val="dk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Instrument Sans"/>
              <a:buNone/>
              <a:defRPr sz="3200">
                <a:solidFill>
                  <a:schemeClr val="dk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Instrument Sans"/>
              <a:buNone/>
              <a:defRPr sz="3200">
                <a:solidFill>
                  <a:schemeClr val="dk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Instrument Sans"/>
              <a:buNone/>
              <a:defRPr sz="3200">
                <a:solidFill>
                  <a:schemeClr val="dk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Instrument Sans"/>
              <a:buNone/>
              <a:defRPr sz="3200">
                <a:solidFill>
                  <a:schemeClr val="dk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Instrument Sans"/>
              <a:buNone/>
              <a:defRPr sz="3200">
                <a:solidFill>
                  <a:schemeClr val="dk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Instrument Sans"/>
              <a:buNone/>
              <a:defRPr sz="3200">
                <a:solidFill>
                  <a:schemeClr val="dk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59" r:id="rId5"/>
    <p:sldLayoutId id="2147483661" r:id="rId6"/>
    <p:sldLayoutId id="2147483668" r:id="rId7"/>
    <p:sldLayoutId id="2147483674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46962"/>
          </p15:clr>
        </p15:guide>
        <p15:guide id="2" pos="5311">
          <p15:clr>
            <a:srgbClr val="E46962"/>
          </p15:clr>
        </p15:guide>
        <p15:guide id="3" orient="horz" pos="340">
          <p15:clr>
            <a:srgbClr val="E46962"/>
          </p15:clr>
        </p15:guide>
        <p15:guide id="4" orient="horz" pos="2903">
          <p15:clr>
            <a:srgbClr val="E46962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/>
          <p:nvPr/>
        </p:nvSpPr>
        <p:spPr>
          <a:xfrm>
            <a:off x="1430100" y="1026051"/>
            <a:ext cx="6283800" cy="3091500"/>
          </a:xfrm>
          <a:prstGeom prst="rect">
            <a:avLst/>
          </a:prstGeom>
          <a:solidFill>
            <a:srgbClr val="0C0047">
              <a:alpha val="54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7" name="Google Shape;277;p41"/>
          <p:cNvCxnSpPr/>
          <p:nvPr/>
        </p:nvCxnSpPr>
        <p:spPr>
          <a:xfrm>
            <a:off x="2417250" y="3020622"/>
            <a:ext cx="4309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8" name="Google Shape;278;p41"/>
          <p:cNvSpPr txBox="1">
            <a:spLocks noGrp="1"/>
          </p:cNvSpPr>
          <p:nvPr>
            <p:ph type="ctrTitle"/>
          </p:nvPr>
        </p:nvSpPr>
        <p:spPr>
          <a:xfrm>
            <a:off x="2286450" y="1456491"/>
            <a:ext cx="4571100" cy="144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</a:rPr>
              <a:t>Automated software testing</a:t>
            </a:r>
            <a:endParaRPr lang="en-US" sz="3900">
              <a:solidFill>
                <a:schemeClr val="lt1"/>
              </a:solidFill>
            </a:endParaRPr>
          </a:p>
        </p:txBody>
      </p:sp>
      <p:sp>
        <p:nvSpPr>
          <p:cNvPr id="279" name="Google Shape;279;p41"/>
          <p:cNvSpPr txBox="1">
            <a:spLocks noGrp="1"/>
          </p:cNvSpPr>
          <p:nvPr>
            <p:ph type="subTitle" idx="1"/>
          </p:nvPr>
        </p:nvSpPr>
        <p:spPr>
          <a:xfrm>
            <a:off x="2286450" y="3121999"/>
            <a:ext cx="4571100" cy="8710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Documentation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2"/>
          <p:cNvSpPr/>
          <p:nvPr/>
        </p:nvSpPr>
        <p:spPr>
          <a:xfrm>
            <a:off x="3366225" y="1063950"/>
            <a:ext cx="4993500" cy="3015600"/>
          </a:xfrm>
          <a:prstGeom prst="rect">
            <a:avLst/>
          </a:prstGeom>
          <a:solidFill>
            <a:srgbClr val="0C0047">
              <a:alpha val="54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52"/>
          <p:cNvSpPr txBox="1">
            <a:spLocks noGrp="1"/>
          </p:cNvSpPr>
          <p:nvPr>
            <p:ph type="title"/>
          </p:nvPr>
        </p:nvSpPr>
        <p:spPr>
          <a:xfrm>
            <a:off x="3809075" y="2640225"/>
            <a:ext cx="42114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How to run</a:t>
            </a:r>
          </a:p>
        </p:txBody>
      </p:sp>
      <p:cxnSp>
        <p:nvCxnSpPr>
          <p:cNvPr id="458" name="Google Shape;458;p52"/>
          <p:cNvCxnSpPr/>
          <p:nvPr/>
        </p:nvCxnSpPr>
        <p:spPr>
          <a:xfrm>
            <a:off x="7219950" y="2626450"/>
            <a:ext cx="727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9" name="Google Shape;459;p52"/>
          <p:cNvSpPr txBox="1">
            <a:spLocks noGrp="1"/>
          </p:cNvSpPr>
          <p:nvPr>
            <p:ph type="title" idx="2"/>
          </p:nvPr>
        </p:nvSpPr>
        <p:spPr>
          <a:xfrm>
            <a:off x="6944375" y="1641375"/>
            <a:ext cx="1076100" cy="8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04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97682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8"/>
          <p:cNvSpPr txBox="1">
            <a:spLocks noGrp="1"/>
          </p:cNvSpPr>
          <p:nvPr>
            <p:ph type="body" idx="1"/>
          </p:nvPr>
        </p:nvSpPr>
        <p:spPr>
          <a:xfrm>
            <a:off x="713226" y="1460408"/>
            <a:ext cx="7717499" cy="27497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/>
              <a:t>Open the test architect and import the necessary repository in testArchitect </a:t>
            </a:r>
          </a:p>
          <a:p>
            <a:pPr marL="22860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/>
              <a:t>Select the project corresponding to each website that needs to be tested</a:t>
            </a:r>
          </a:p>
          <a:p>
            <a:pPr marL="22860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/>
              <a:t>Log in with an administrator account with an empty password then execute the test module included in the selected project.</a:t>
            </a:r>
          </a:p>
        </p:txBody>
      </p:sp>
      <p:sp>
        <p:nvSpPr>
          <p:cNvPr id="342" name="Google Shape;342;p48"/>
          <p:cNvSpPr txBox="1">
            <a:spLocks noGrp="1"/>
          </p:cNvSpPr>
          <p:nvPr>
            <p:ph type="title"/>
          </p:nvPr>
        </p:nvSpPr>
        <p:spPr>
          <a:xfrm>
            <a:off x="713225" y="444725"/>
            <a:ext cx="7717500" cy="6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How to run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81943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3"/>
          <p:cNvSpPr txBox="1">
            <a:spLocks noGrp="1"/>
          </p:cNvSpPr>
          <p:nvPr>
            <p:ph type="title"/>
          </p:nvPr>
        </p:nvSpPr>
        <p:spPr>
          <a:xfrm>
            <a:off x="713225" y="444725"/>
            <a:ext cx="7717500" cy="6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94" name="Google Shape;294;p43"/>
          <p:cNvSpPr txBox="1">
            <a:spLocks noGrp="1"/>
          </p:cNvSpPr>
          <p:nvPr>
            <p:ph type="subTitle" idx="1"/>
          </p:nvPr>
        </p:nvSpPr>
        <p:spPr>
          <a:xfrm>
            <a:off x="1987024" y="1660225"/>
            <a:ext cx="23208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/>
              <a:t>Group members</a:t>
            </a:r>
            <a:r>
              <a:rPr lang="en" sz="2000"/>
              <a:t> </a:t>
            </a:r>
            <a:endParaRPr sz="2000"/>
          </a:p>
        </p:txBody>
      </p:sp>
      <p:sp>
        <p:nvSpPr>
          <p:cNvPr id="295" name="Google Shape;295;p43"/>
          <p:cNvSpPr txBox="1">
            <a:spLocks noGrp="1"/>
          </p:cNvSpPr>
          <p:nvPr>
            <p:ph type="title" idx="2"/>
          </p:nvPr>
        </p:nvSpPr>
        <p:spPr>
          <a:xfrm>
            <a:off x="1058388" y="1537083"/>
            <a:ext cx="876300" cy="8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96" name="Google Shape;296;p43"/>
          <p:cNvSpPr txBox="1">
            <a:spLocks noGrp="1"/>
          </p:cNvSpPr>
          <p:nvPr>
            <p:ph type="subTitle" idx="3"/>
          </p:nvPr>
        </p:nvSpPr>
        <p:spPr>
          <a:xfrm>
            <a:off x="1987024" y="3076128"/>
            <a:ext cx="23208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/>
              <a:t>Pre-requisites</a:t>
            </a:r>
          </a:p>
        </p:txBody>
      </p:sp>
      <p:sp>
        <p:nvSpPr>
          <p:cNvPr id="297" name="Google Shape;297;p43"/>
          <p:cNvSpPr txBox="1">
            <a:spLocks noGrp="1"/>
          </p:cNvSpPr>
          <p:nvPr>
            <p:ph type="title" idx="4"/>
          </p:nvPr>
        </p:nvSpPr>
        <p:spPr>
          <a:xfrm>
            <a:off x="1058388" y="2952983"/>
            <a:ext cx="876300" cy="8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98" name="Google Shape;298;p43"/>
          <p:cNvSpPr txBox="1">
            <a:spLocks noGrp="1"/>
          </p:cNvSpPr>
          <p:nvPr>
            <p:ph type="subTitle" idx="5"/>
          </p:nvPr>
        </p:nvSpPr>
        <p:spPr>
          <a:xfrm>
            <a:off x="5787249" y="1660225"/>
            <a:ext cx="23208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vi-VN" sz="2000"/>
              <a:t>Group work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299" name="Google Shape;299;p43"/>
          <p:cNvSpPr txBox="1">
            <a:spLocks noGrp="1"/>
          </p:cNvSpPr>
          <p:nvPr>
            <p:ph type="title" idx="6"/>
          </p:nvPr>
        </p:nvSpPr>
        <p:spPr>
          <a:xfrm>
            <a:off x="4858613" y="1537083"/>
            <a:ext cx="876300" cy="8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00" name="Google Shape;300;p43"/>
          <p:cNvSpPr txBox="1">
            <a:spLocks noGrp="1"/>
          </p:cNvSpPr>
          <p:nvPr>
            <p:ph type="subTitle" idx="7"/>
          </p:nvPr>
        </p:nvSpPr>
        <p:spPr>
          <a:xfrm>
            <a:off x="5787249" y="3076126"/>
            <a:ext cx="23208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/>
              <a:t>How to run</a:t>
            </a:r>
            <a:endParaRPr sz="2000"/>
          </a:p>
        </p:txBody>
      </p:sp>
      <p:sp>
        <p:nvSpPr>
          <p:cNvPr id="301" name="Google Shape;301;p43"/>
          <p:cNvSpPr txBox="1">
            <a:spLocks noGrp="1"/>
          </p:cNvSpPr>
          <p:nvPr>
            <p:ph type="title" idx="8"/>
          </p:nvPr>
        </p:nvSpPr>
        <p:spPr>
          <a:xfrm>
            <a:off x="4858613" y="2952983"/>
            <a:ext cx="876300" cy="8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5"/>
          <p:cNvSpPr/>
          <p:nvPr/>
        </p:nvSpPr>
        <p:spPr>
          <a:xfrm>
            <a:off x="807275" y="1063950"/>
            <a:ext cx="4993500" cy="3015600"/>
          </a:xfrm>
          <a:prstGeom prst="rect">
            <a:avLst/>
          </a:prstGeom>
          <a:solidFill>
            <a:srgbClr val="0C0047">
              <a:alpha val="54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45"/>
          <p:cNvSpPr txBox="1">
            <a:spLocks noGrp="1"/>
          </p:cNvSpPr>
          <p:nvPr>
            <p:ph type="title"/>
          </p:nvPr>
        </p:nvSpPr>
        <p:spPr>
          <a:xfrm>
            <a:off x="1250125" y="2640225"/>
            <a:ext cx="42114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000"/>
              <a:t>Group members </a:t>
            </a:r>
          </a:p>
        </p:txBody>
      </p:sp>
      <p:sp>
        <p:nvSpPr>
          <p:cNvPr id="320" name="Google Shape;320;p45"/>
          <p:cNvSpPr txBox="1">
            <a:spLocks noGrp="1"/>
          </p:cNvSpPr>
          <p:nvPr>
            <p:ph type="title" idx="2"/>
          </p:nvPr>
        </p:nvSpPr>
        <p:spPr>
          <a:xfrm>
            <a:off x="1250125" y="1641375"/>
            <a:ext cx="1076100" cy="8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321" name="Google Shape;321;p45"/>
          <p:cNvCxnSpPr/>
          <p:nvPr/>
        </p:nvCxnSpPr>
        <p:spPr>
          <a:xfrm>
            <a:off x="1388325" y="2626450"/>
            <a:ext cx="645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69"/>
          <p:cNvSpPr txBox="1">
            <a:spLocks noGrp="1"/>
          </p:cNvSpPr>
          <p:nvPr>
            <p:ph type="title"/>
          </p:nvPr>
        </p:nvSpPr>
        <p:spPr>
          <a:xfrm>
            <a:off x="713225" y="444725"/>
            <a:ext cx="7717500" cy="6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group members</a:t>
            </a:r>
            <a:endParaRPr/>
          </a:p>
        </p:txBody>
      </p:sp>
      <p:sp>
        <p:nvSpPr>
          <p:cNvPr id="743" name="Google Shape;743;p69"/>
          <p:cNvSpPr txBox="1">
            <a:spLocks noGrp="1"/>
          </p:cNvSpPr>
          <p:nvPr>
            <p:ph type="subTitle" idx="1"/>
          </p:nvPr>
        </p:nvSpPr>
        <p:spPr>
          <a:xfrm>
            <a:off x="2309400" y="3457248"/>
            <a:ext cx="22626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Backend developer</a:t>
            </a:r>
            <a:endParaRPr/>
          </a:p>
        </p:txBody>
      </p:sp>
      <p:sp>
        <p:nvSpPr>
          <p:cNvPr id="744" name="Google Shape;744;p69"/>
          <p:cNvSpPr txBox="1">
            <a:spLocks noGrp="1"/>
          </p:cNvSpPr>
          <p:nvPr>
            <p:ph type="subTitle" idx="2"/>
          </p:nvPr>
        </p:nvSpPr>
        <p:spPr>
          <a:xfrm>
            <a:off x="2309400" y="2971775"/>
            <a:ext cx="22626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>
                <a:latin typeface="Roboto" panose="02000000000000000000" pitchFamily="2" charset="0"/>
                <a:ea typeface="Roboto" panose="02000000000000000000" pitchFamily="2" charset="0"/>
              </a:rPr>
              <a:t>Phạm Phước Tấn</a:t>
            </a:r>
            <a:endParaRPr sz="16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47" name="Google Shape;747;p69"/>
          <p:cNvSpPr txBox="1">
            <a:spLocks noGrp="1"/>
          </p:cNvSpPr>
          <p:nvPr>
            <p:ph type="subTitle" idx="5"/>
          </p:nvPr>
        </p:nvSpPr>
        <p:spPr>
          <a:xfrm>
            <a:off x="4510443" y="3457248"/>
            <a:ext cx="22626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Automation tester</a:t>
            </a:r>
            <a:endParaRPr/>
          </a:p>
        </p:txBody>
      </p:sp>
      <p:sp>
        <p:nvSpPr>
          <p:cNvPr id="748" name="Google Shape;748;p69"/>
          <p:cNvSpPr txBox="1">
            <a:spLocks noGrp="1"/>
          </p:cNvSpPr>
          <p:nvPr>
            <p:ph type="subTitle" idx="6"/>
          </p:nvPr>
        </p:nvSpPr>
        <p:spPr>
          <a:xfrm>
            <a:off x="4510443" y="2971775"/>
            <a:ext cx="22626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>
                <a:latin typeface="Roboto" panose="02000000000000000000" pitchFamily="2" charset="0"/>
                <a:ea typeface="Roboto" panose="02000000000000000000" pitchFamily="2" charset="0"/>
              </a:rPr>
              <a:t>Hà Sỹ Tấn Phát</a:t>
            </a:r>
            <a:endParaRPr sz="16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49" name="Google Shape;749;p69" descr="Male profile"/>
          <p:cNvPicPr preferRelativeResize="0"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788500" y="1538355"/>
            <a:ext cx="1304400" cy="1304400"/>
          </a:xfrm>
          <a:prstGeom prst="rect">
            <a:avLst/>
          </a:prstGeom>
        </p:spPr>
      </p:pic>
      <p:pic>
        <p:nvPicPr>
          <p:cNvPr id="751" name="Google Shape;751;p69" descr="Male profile"/>
          <p:cNvPicPr preferRelativeResize="0"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989543" y="1538355"/>
            <a:ext cx="1304400" cy="130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6634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2"/>
          <p:cNvSpPr/>
          <p:nvPr/>
        </p:nvSpPr>
        <p:spPr>
          <a:xfrm>
            <a:off x="3366225" y="1063950"/>
            <a:ext cx="4993500" cy="3015600"/>
          </a:xfrm>
          <a:prstGeom prst="rect">
            <a:avLst/>
          </a:prstGeom>
          <a:solidFill>
            <a:srgbClr val="0C0047">
              <a:alpha val="54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52"/>
          <p:cNvSpPr txBox="1">
            <a:spLocks noGrp="1"/>
          </p:cNvSpPr>
          <p:nvPr>
            <p:ph type="title"/>
          </p:nvPr>
        </p:nvSpPr>
        <p:spPr>
          <a:xfrm>
            <a:off x="3809075" y="2640225"/>
            <a:ext cx="42114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Group work</a:t>
            </a:r>
          </a:p>
        </p:txBody>
      </p:sp>
      <p:cxnSp>
        <p:nvCxnSpPr>
          <p:cNvPr id="458" name="Google Shape;458;p52"/>
          <p:cNvCxnSpPr/>
          <p:nvPr/>
        </p:nvCxnSpPr>
        <p:spPr>
          <a:xfrm>
            <a:off x="7219950" y="2626450"/>
            <a:ext cx="727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9" name="Google Shape;459;p52"/>
          <p:cNvSpPr txBox="1">
            <a:spLocks noGrp="1"/>
          </p:cNvSpPr>
          <p:nvPr>
            <p:ph type="title" idx="2"/>
          </p:nvPr>
        </p:nvSpPr>
        <p:spPr>
          <a:xfrm>
            <a:off x="6944375" y="1641375"/>
            <a:ext cx="1076100" cy="8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61990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8"/>
          <p:cNvSpPr txBox="1">
            <a:spLocks noGrp="1"/>
          </p:cNvSpPr>
          <p:nvPr>
            <p:ph type="body" idx="1"/>
          </p:nvPr>
        </p:nvSpPr>
        <p:spPr>
          <a:xfrm>
            <a:off x="800401" y="1044725"/>
            <a:ext cx="7543148" cy="3106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Each person in the team will be responsible for testing websites in different areas, specifically as follows:</a:t>
            </a:r>
            <a:br>
              <a:rPr lang="vi-VN"/>
            </a:br>
            <a:endParaRPr/>
          </a:p>
        </p:txBody>
      </p:sp>
      <p:sp>
        <p:nvSpPr>
          <p:cNvPr id="342" name="Google Shape;342;p48"/>
          <p:cNvSpPr txBox="1">
            <a:spLocks noGrp="1"/>
          </p:cNvSpPr>
          <p:nvPr>
            <p:ph type="title"/>
          </p:nvPr>
        </p:nvSpPr>
        <p:spPr>
          <a:xfrm>
            <a:off x="713225" y="444725"/>
            <a:ext cx="7717500" cy="6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Group work</a:t>
            </a:r>
          </a:p>
        </p:txBody>
      </p:sp>
      <p:graphicFrame>
        <p:nvGraphicFramePr>
          <p:cNvPr id="2" name="Google Shape;679;p66">
            <a:extLst>
              <a:ext uri="{FF2B5EF4-FFF2-40B4-BE49-F238E27FC236}">
                <a16:creationId xmlns:a16="http://schemas.microsoft.com/office/drawing/2014/main" id="{1697818F-C776-F4D0-001A-9C51740701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168848"/>
              </p:ext>
            </p:extLst>
          </p:nvPr>
        </p:nvGraphicFramePr>
        <p:xfrm>
          <a:off x="819500" y="1402625"/>
          <a:ext cx="7505000" cy="2996950"/>
        </p:xfrm>
        <a:graphic>
          <a:graphicData uri="http://schemas.openxmlformats.org/drawingml/2006/table">
            <a:tbl>
              <a:tblPr>
                <a:noFill/>
                <a:tableStyleId>{8FC89536-2C70-4FEF-8241-8E95A49E7625}</a:tableStyleId>
              </a:tblPr>
              <a:tblGrid>
                <a:gridCol w="2259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5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2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Instrument Sans"/>
                          <a:sym typeface="Instrument Sans"/>
                        </a:rPr>
                        <a:t>Member</a:t>
                      </a:r>
                      <a:endParaRPr sz="1800" b="1">
                        <a:solidFill>
                          <a:schemeClr val="dk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Instrument Sans"/>
                        <a:sym typeface="Instrument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Instrument Sans"/>
                          <a:sym typeface="Instrument Sans"/>
                        </a:rPr>
                        <a:t>Related work</a:t>
                      </a:r>
                      <a:endParaRPr sz="1800" b="1">
                        <a:solidFill>
                          <a:schemeClr val="dk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Instrument Sans"/>
                        <a:sym typeface="Instrument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4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b="1">
                          <a:solidFill>
                            <a:schemeClr val="dk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DM Sans"/>
                          <a:sym typeface="DM Sans"/>
                        </a:rPr>
                        <a:t>Phạm Phước Tấn</a:t>
                      </a:r>
                      <a:endParaRPr sz="1100" b="1">
                        <a:solidFill>
                          <a:schemeClr val="dk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>
                          <a:solidFill>
                            <a:schemeClr val="dk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DM Sans"/>
                          <a:sym typeface="DM Sans"/>
                        </a:rPr>
                        <a:t>Website: https://websitedemos.net/furniture-shop-04/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DM Sans"/>
                          <a:sym typeface="DM Sans"/>
                        </a:rPr>
                        <a:t>Role: handle and work to complete the store website.</a:t>
                      </a:r>
                      <a:br>
                        <a:rPr lang="en-US" sz="1100">
                          <a:solidFill>
                            <a:schemeClr val="dk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DM Sans"/>
                          <a:sym typeface="DM Sans"/>
                        </a:rPr>
                      </a:br>
                      <a:endParaRPr sz="1100">
                        <a:solidFill>
                          <a:schemeClr val="dk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7920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8"/>
          <p:cNvSpPr txBox="1">
            <a:spLocks noGrp="1"/>
          </p:cNvSpPr>
          <p:nvPr>
            <p:ph type="body" idx="1"/>
          </p:nvPr>
        </p:nvSpPr>
        <p:spPr>
          <a:xfrm>
            <a:off x="800401" y="1044725"/>
            <a:ext cx="7543148" cy="3106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Each person in the team will be responsible for testing websites in different areas, specifically as follows:</a:t>
            </a:r>
            <a:br>
              <a:rPr lang="vi-VN"/>
            </a:br>
            <a:endParaRPr/>
          </a:p>
        </p:txBody>
      </p:sp>
      <p:sp>
        <p:nvSpPr>
          <p:cNvPr id="342" name="Google Shape;342;p48"/>
          <p:cNvSpPr txBox="1">
            <a:spLocks noGrp="1"/>
          </p:cNvSpPr>
          <p:nvPr>
            <p:ph type="title"/>
          </p:nvPr>
        </p:nvSpPr>
        <p:spPr>
          <a:xfrm>
            <a:off x="713225" y="444725"/>
            <a:ext cx="7717500" cy="6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Group work</a:t>
            </a:r>
          </a:p>
        </p:txBody>
      </p:sp>
      <p:graphicFrame>
        <p:nvGraphicFramePr>
          <p:cNvPr id="2" name="Google Shape;679;p66">
            <a:extLst>
              <a:ext uri="{FF2B5EF4-FFF2-40B4-BE49-F238E27FC236}">
                <a16:creationId xmlns:a16="http://schemas.microsoft.com/office/drawing/2014/main" id="{1697818F-C776-F4D0-001A-9C51740701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822037"/>
              </p:ext>
            </p:extLst>
          </p:nvPr>
        </p:nvGraphicFramePr>
        <p:xfrm>
          <a:off x="819500" y="1402625"/>
          <a:ext cx="7505000" cy="2996950"/>
        </p:xfrm>
        <a:graphic>
          <a:graphicData uri="http://schemas.openxmlformats.org/drawingml/2006/table">
            <a:tbl>
              <a:tblPr>
                <a:noFill/>
                <a:tableStyleId>{8FC89536-2C70-4FEF-8241-8E95A49E7625}</a:tableStyleId>
              </a:tblPr>
              <a:tblGrid>
                <a:gridCol w="2259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5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2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Instrument Sans"/>
                          <a:sym typeface="Instrument Sans"/>
                        </a:rPr>
                        <a:t>Member</a:t>
                      </a:r>
                      <a:endParaRPr sz="1800" b="1">
                        <a:solidFill>
                          <a:schemeClr val="dk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Instrument Sans"/>
                        <a:sym typeface="Instrument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Instrument Sans"/>
                          <a:sym typeface="Instrument Sans"/>
                        </a:rPr>
                        <a:t>Related work</a:t>
                      </a:r>
                      <a:endParaRPr sz="1800" b="1">
                        <a:solidFill>
                          <a:schemeClr val="dk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Instrument Sans"/>
                        <a:sym typeface="Instrument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4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b="1">
                          <a:solidFill>
                            <a:schemeClr val="dk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sym typeface="DM Sans"/>
                        </a:rPr>
                        <a:t>Hà Sỹ Tấn </a:t>
                      </a:r>
                      <a:r>
                        <a:rPr lang="vi-VN" altLang="ja-JP" sz="1100" b="1">
                          <a:solidFill>
                            <a:schemeClr val="dk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sym typeface="DM Sans"/>
                        </a:rPr>
                        <a:t>Phát</a:t>
                      </a:r>
                      <a:endParaRPr sz="1100" b="1">
                        <a:solidFill>
                          <a:schemeClr val="dk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>
                          <a:solidFill>
                            <a:schemeClr val="dk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sym typeface="DM Sans"/>
                        </a:rPr>
                        <a:t>Website: https://demo.hyva.io/</a:t>
                      </a:r>
                      <a:br>
                        <a:rPr lang="vi-VN" sz="1100">
                          <a:solidFill>
                            <a:schemeClr val="dk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sym typeface="DM Sans"/>
                        </a:rPr>
                      </a:br>
                      <a:r>
                        <a:rPr lang="en-US" sz="1100">
                          <a:solidFill>
                            <a:schemeClr val="dk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sym typeface="DM Sans"/>
                        </a:rPr>
                        <a:t>Role: Create a PowerPoint for team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sym typeface="DM Sans"/>
                        </a:rPr>
                        <a:t>work in 3 test cases:</a:t>
                      </a:r>
                      <a:endParaRPr lang="vi-VN" sz="1100">
                        <a:solidFill>
                          <a:schemeClr val="dk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sym typeface="DM Sans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sym typeface="DM Sans"/>
                        </a:rPr>
                        <a:t>Validate the capability for users to add selected items to their wishlist following a comparison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sym typeface="DM Sans"/>
                        </a:rPr>
                        <a:t>Confirm that users can successfully initiate and complete a new order, ensuring a smooth and efficient transaction process from product selection to order placement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sym typeface="DM Sans"/>
                        </a:rPr>
                        <a:t>Validate the user's ability to create a new address, enhancing flexibility in shipping options, and confirm the feature allowing users to add comments to certain items in the wishlist for personalized notes and preferences</a:t>
                      </a:r>
                      <a:endParaRPr sz="1100">
                        <a:solidFill>
                          <a:schemeClr val="dk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3061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5"/>
          <p:cNvSpPr/>
          <p:nvPr/>
        </p:nvSpPr>
        <p:spPr>
          <a:xfrm>
            <a:off x="807275" y="1063950"/>
            <a:ext cx="4993500" cy="3015600"/>
          </a:xfrm>
          <a:prstGeom prst="rect">
            <a:avLst/>
          </a:prstGeom>
          <a:solidFill>
            <a:srgbClr val="0C0047">
              <a:alpha val="54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45"/>
          <p:cNvSpPr txBox="1">
            <a:spLocks noGrp="1"/>
          </p:cNvSpPr>
          <p:nvPr>
            <p:ph type="title"/>
          </p:nvPr>
        </p:nvSpPr>
        <p:spPr>
          <a:xfrm>
            <a:off x="1250125" y="2640225"/>
            <a:ext cx="42114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000"/>
              <a:t>Pre-requisites</a:t>
            </a:r>
          </a:p>
        </p:txBody>
      </p:sp>
      <p:sp>
        <p:nvSpPr>
          <p:cNvPr id="320" name="Google Shape;320;p45"/>
          <p:cNvSpPr txBox="1">
            <a:spLocks noGrp="1"/>
          </p:cNvSpPr>
          <p:nvPr>
            <p:ph type="title" idx="2"/>
          </p:nvPr>
        </p:nvSpPr>
        <p:spPr>
          <a:xfrm>
            <a:off x="1250125" y="1641375"/>
            <a:ext cx="1076100" cy="8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03</a:t>
            </a:r>
            <a:endParaRPr/>
          </a:p>
        </p:txBody>
      </p:sp>
      <p:cxnSp>
        <p:nvCxnSpPr>
          <p:cNvPr id="321" name="Google Shape;321;p45"/>
          <p:cNvCxnSpPr/>
          <p:nvPr/>
        </p:nvCxnSpPr>
        <p:spPr>
          <a:xfrm>
            <a:off x="1388325" y="2626450"/>
            <a:ext cx="645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70033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1" name="Google Shape;831;p71"/>
          <p:cNvCxnSpPr/>
          <p:nvPr/>
        </p:nvCxnSpPr>
        <p:spPr>
          <a:xfrm rot="10800000">
            <a:off x="717000" y="2701656"/>
            <a:ext cx="7710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2" name="Google Shape;832;p71"/>
          <p:cNvCxnSpPr>
            <a:cxnSpLocks/>
            <a:endCxn id="5" idx="0"/>
          </p:cNvCxnSpPr>
          <p:nvPr/>
        </p:nvCxnSpPr>
        <p:spPr>
          <a:xfrm flipH="1">
            <a:off x="4560038" y="1320006"/>
            <a:ext cx="15862" cy="231952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3" name="Google Shape;833;p71"/>
          <p:cNvSpPr txBox="1">
            <a:spLocks noGrp="1"/>
          </p:cNvSpPr>
          <p:nvPr>
            <p:ph type="title"/>
          </p:nvPr>
        </p:nvSpPr>
        <p:spPr>
          <a:xfrm>
            <a:off x="713225" y="444725"/>
            <a:ext cx="7717500" cy="6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Pre-requisites</a:t>
            </a:r>
          </a:p>
        </p:txBody>
      </p:sp>
      <p:sp>
        <p:nvSpPr>
          <p:cNvPr id="834" name="Google Shape;834;p71"/>
          <p:cNvSpPr txBox="1"/>
          <p:nvPr/>
        </p:nvSpPr>
        <p:spPr>
          <a:xfrm>
            <a:off x="1709600" y="1345850"/>
            <a:ext cx="2431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200" b="1">
                <a:solidFill>
                  <a:schemeClr val="dk1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Browser version</a:t>
            </a:r>
          </a:p>
        </p:txBody>
      </p:sp>
      <p:sp>
        <p:nvSpPr>
          <p:cNvPr id="835" name="Google Shape;835;p71"/>
          <p:cNvSpPr txBox="1"/>
          <p:nvPr/>
        </p:nvSpPr>
        <p:spPr>
          <a:xfrm>
            <a:off x="1709600" y="1766900"/>
            <a:ext cx="2431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Chrome browser is installed with the latest version</a:t>
            </a:r>
          </a:p>
        </p:txBody>
      </p:sp>
      <p:sp>
        <p:nvSpPr>
          <p:cNvPr id="836" name="Google Shape;836;p71"/>
          <p:cNvSpPr txBox="1"/>
          <p:nvPr/>
        </p:nvSpPr>
        <p:spPr>
          <a:xfrm flipH="1">
            <a:off x="4979276" y="1345850"/>
            <a:ext cx="2431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200" b="1">
                <a:solidFill>
                  <a:schemeClr val="dk1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b</a:t>
            </a:r>
            <a:r>
              <a:rPr lang="en" sz="2200" b="1">
                <a:solidFill>
                  <a:schemeClr val="dk1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rowser scale</a:t>
            </a:r>
            <a:endParaRPr sz="2200" b="1">
              <a:solidFill>
                <a:schemeClr val="dk1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</p:txBody>
      </p:sp>
      <p:sp>
        <p:nvSpPr>
          <p:cNvPr id="837" name="Google Shape;837;p71"/>
          <p:cNvSpPr txBox="1"/>
          <p:nvPr/>
        </p:nvSpPr>
        <p:spPr>
          <a:xfrm flipH="1">
            <a:off x="4979276" y="1766900"/>
            <a:ext cx="2431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The website's zoom in the Chrome browser is set to 100%</a:t>
            </a:r>
          </a:p>
        </p:txBody>
      </p:sp>
      <p:sp>
        <p:nvSpPr>
          <p:cNvPr id="838" name="Google Shape;838;p71"/>
          <p:cNvSpPr txBox="1"/>
          <p:nvPr/>
        </p:nvSpPr>
        <p:spPr>
          <a:xfrm>
            <a:off x="1709600" y="2890550"/>
            <a:ext cx="2431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200" b="1">
                <a:solidFill>
                  <a:schemeClr val="dk1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Network Access</a:t>
            </a:r>
            <a:endParaRPr sz="2200" b="1">
              <a:solidFill>
                <a:schemeClr val="dk1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</p:txBody>
      </p:sp>
      <p:sp>
        <p:nvSpPr>
          <p:cNvPr id="839" name="Google Shape;839;p71"/>
          <p:cNvSpPr txBox="1"/>
          <p:nvPr/>
        </p:nvSpPr>
        <p:spPr>
          <a:xfrm>
            <a:off x="1709600" y="3311600"/>
            <a:ext cx="2431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The internet is stable</a:t>
            </a:r>
          </a:p>
        </p:txBody>
      </p:sp>
      <p:sp>
        <p:nvSpPr>
          <p:cNvPr id="840" name="Google Shape;840;p71"/>
          <p:cNvSpPr txBox="1"/>
          <p:nvPr/>
        </p:nvSpPr>
        <p:spPr>
          <a:xfrm flipH="1">
            <a:off x="4979276" y="2890550"/>
            <a:ext cx="2431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200" b="1">
                <a:solidFill>
                  <a:schemeClr val="dk1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browser pop-ups</a:t>
            </a:r>
            <a:endParaRPr sz="2200" b="1">
              <a:solidFill>
                <a:schemeClr val="dk1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</p:txBody>
      </p:sp>
      <p:sp>
        <p:nvSpPr>
          <p:cNvPr id="841" name="Google Shape;841;p71"/>
          <p:cNvSpPr txBox="1"/>
          <p:nvPr/>
        </p:nvSpPr>
        <p:spPr>
          <a:xfrm flipH="1">
            <a:off x="4979276" y="3311600"/>
            <a:ext cx="2431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Adjust pop-up notifications of browser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" name="Google Shape;840;p71">
            <a:extLst>
              <a:ext uri="{FF2B5EF4-FFF2-40B4-BE49-F238E27FC236}">
                <a16:creationId xmlns:a16="http://schemas.microsoft.com/office/drawing/2014/main" id="{0F85AC92-4B1A-99D2-4BFF-9EEE8B3DB2A9}"/>
              </a:ext>
            </a:extLst>
          </p:cNvPr>
          <p:cNvSpPr txBox="1"/>
          <p:nvPr/>
        </p:nvSpPr>
        <p:spPr>
          <a:xfrm flipH="1">
            <a:off x="3344438" y="3639531"/>
            <a:ext cx="2431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200" b="1">
                <a:solidFill>
                  <a:schemeClr val="dk1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Language setting</a:t>
            </a:r>
            <a:endParaRPr sz="2200" b="1">
              <a:solidFill>
                <a:schemeClr val="dk1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</p:txBody>
      </p:sp>
      <p:sp>
        <p:nvSpPr>
          <p:cNvPr id="6" name="Google Shape;841;p71">
            <a:extLst>
              <a:ext uri="{FF2B5EF4-FFF2-40B4-BE49-F238E27FC236}">
                <a16:creationId xmlns:a16="http://schemas.microsoft.com/office/drawing/2014/main" id="{E97818A2-5D73-6693-D1A7-0AB97C3F5B2C}"/>
              </a:ext>
            </a:extLst>
          </p:cNvPr>
          <p:cNvSpPr txBox="1"/>
          <p:nvPr/>
        </p:nvSpPr>
        <p:spPr>
          <a:xfrm flipH="1">
            <a:off x="3344438" y="4060581"/>
            <a:ext cx="2431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Set the default language as English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4032539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Psychometric Test in Job Interviews by Slidesgo">
  <a:themeElements>
    <a:clrScheme name="Simple Light">
      <a:dk1>
        <a:srgbClr val="0C0047"/>
      </a:dk1>
      <a:lt1>
        <a:srgbClr val="FFFFFF"/>
      </a:lt1>
      <a:dk2>
        <a:srgbClr val="F8F8F8"/>
      </a:dk2>
      <a:lt2>
        <a:srgbClr val="16E0F5"/>
      </a:lt2>
      <a:accent1>
        <a:srgbClr val="BC7AFD"/>
      </a:accent1>
      <a:accent2>
        <a:srgbClr val="7D65F0"/>
      </a:accent2>
      <a:accent3>
        <a:srgbClr val="2846DB"/>
      </a:accent3>
      <a:accent4>
        <a:srgbClr val="FFFFFF"/>
      </a:accent4>
      <a:accent5>
        <a:srgbClr val="FFFFFF"/>
      </a:accent5>
      <a:accent6>
        <a:srgbClr val="FFFFFF"/>
      </a:accent6>
      <a:hlink>
        <a:srgbClr val="0C004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317</Words>
  <Application>Microsoft Office PowerPoint</Application>
  <PresentationFormat>On-screen Show (16:9)</PresentationFormat>
  <Paragraphs>56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Instrument Sans</vt:lpstr>
      <vt:lpstr>Manrope SemiBold</vt:lpstr>
      <vt:lpstr>Red Hat Display</vt:lpstr>
      <vt:lpstr>Arial</vt:lpstr>
      <vt:lpstr>DM Sans</vt:lpstr>
      <vt:lpstr>Roboto</vt:lpstr>
      <vt:lpstr>Psychometric Test in Job Interviews by Slidesgo</vt:lpstr>
      <vt:lpstr>Automated software testing</vt:lpstr>
      <vt:lpstr>Table of contents</vt:lpstr>
      <vt:lpstr>Group members </vt:lpstr>
      <vt:lpstr>group members</vt:lpstr>
      <vt:lpstr>Group work</vt:lpstr>
      <vt:lpstr>Group work</vt:lpstr>
      <vt:lpstr>Group work</vt:lpstr>
      <vt:lpstr>Pre-requisites</vt:lpstr>
      <vt:lpstr>Pre-requisites</vt:lpstr>
      <vt:lpstr>How to run</vt:lpstr>
      <vt:lpstr>How to run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software testing</dc:title>
  <cp:lastModifiedBy>Tấn Phát Hà</cp:lastModifiedBy>
  <cp:revision>61</cp:revision>
  <dcterms:modified xsi:type="dcterms:W3CDTF">2024-03-09T08:34:48Z</dcterms:modified>
</cp:coreProperties>
</file>