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Proxima Nova"/>
      <p:regular r:id="rId35"/>
      <p:bold r:id="rId36"/>
      <p:italic r:id="rId37"/>
      <p:boldItalic r:id="rId38"/>
    </p:embeddedFont>
    <p:embeddedFont>
      <p:font typeface="Tahom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dUajDAPMxHKC/W02GraVnwjpE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roximaNova-italic.fntdata"/><Relationship Id="rId14" Type="http://schemas.openxmlformats.org/officeDocument/2006/relationships/slide" Target="slides/slide10.xml"/><Relationship Id="rId36" Type="http://schemas.openxmlformats.org/officeDocument/2006/relationships/font" Target="fonts/ProximaNova-bold.fntdata"/><Relationship Id="rId17" Type="http://schemas.openxmlformats.org/officeDocument/2006/relationships/slide" Target="slides/slide13.xml"/><Relationship Id="rId39" Type="http://schemas.openxmlformats.org/officeDocument/2006/relationships/font" Target="fonts/Tahoma-regular.fntdata"/><Relationship Id="rId16" Type="http://schemas.openxmlformats.org/officeDocument/2006/relationships/slide" Target="slides/slide12.xml"/><Relationship Id="rId38" Type="http://schemas.openxmlformats.org/officeDocument/2006/relationships/font" Target="fonts/ProximaNova-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5" name="Google Shape;7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4" name="Google Shape;7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3" name="Google Shape;75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0" name="Google Shape;76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8" name="Google Shape;76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3" name="Google Shape;79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Title: size 45</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solidFill>
                  <a:schemeClr val="dk1"/>
                </a:solidFill>
              </a:rPr>
              <a:t>Title: size 28</a:t>
            </a:r>
            <a:endParaRPr>
              <a:solidFill>
                <a:schemeClr val="dk1"/>
              </a:solidFill>
            </a:endParaRPr>
          </a:p>
          <a:p>
            <a:pPr indent="0" lvl="0" marL="0" rtl="0" algn="l">
              <a:spcBef>
                <a:spcPts val="0"/>
              </a:spcBef>
              <a:spcAft>
                <a:spcPts val="0"/>
              </a:spcAft>
              <a:buClr>
                <a:schemeClr val="dk1"/>
              </a:buClr>
              <a:buSzPts val="1200"/>
              <a:buFont typeface="Calibri"/>
              <a:buNone/>
            </a:pPr>
            <a:r>
              <a:rPr lang="en-US">
                <a:solidFill>
                  <a:schemeClr val="dk1"/>
                </a:solidFill>
              </a:rPr>
              <a:t>Main idea: size 18</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Sub idea: size 16</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p:cSld name="Tiêu đề">
    <p:spTree>
      <p:nvGrpSpPr>
        <p:cNvPr id="15" name="Shape 15"/>
        <p:cNvGrpSpPr/>
        <p:nvPr/>
      </p:nvGrpSpPr>
      <p:grpSpPr>
        <a:xfrm>
          <a:off x="0" y="0"/>
          <a:ext cx="0" cy="0"/>
          <a:chOff x="0" y="0"/>
          <a:chExt cx="0" cy="0"/>
        </a:xfrm>
      </p:grpSpPr>
      <p:sp>
        <p:nvSpPr>
          <p:cNvPr id="16" name="Google Shape;16;p32"/>
          <p:cNvSpPr txBox="1"/>
          <p:nvPr>
            <p:ph idx="11" type="ftr"/>
          </p:nvPr>
        </p:nvSpPr>
        <p:spPr>
          <a:xfrm>
            <a:off x="2353680" y="6480629"/>
            <a:ext cx="4288103" cy="2367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2"/>
          <p:cNvSpPr/>
          <p:nvPr/>
        </p:nvSpPr>
        <p:spPr>
          <a:xfrm rot="10800000">
            <a:off x="-1" y="0"/>
            <a:ext cx="12192000" cy="6858000"/>
          </a:xfrm>
          <a:custGeom>
            <a:rect b="b" l="l" r="r" t="t"/>
            <a:pathLst>
              <a:path extrusionOk="0" h="6858000" w="12192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32"/>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9" name="Google Shape;19;p32"/>
          <p:cNvGrpSpPr/>
          <p:nvPr/>
        </p:nvGrpSpPr>
        <p:grpSpPr>
          <a:xfrm>
            <a:off x="58527" y="40944"/>
            <a:ext cx="2869771" cy="1563379"/>
            <a:chOff x="44879" y="27296"/>
            <a:chExt cx="2869771" cy="1563379"/>
          </a:xfrm>
        </p:grpSpPr>
        <p:cxnSp>
          <p:nvCxnSpPr>
            <p:cNvPr id="20" name="Google Shape;20;p32"/>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1" name="Google Shape;21;p32"/>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2" name="Google Shape;22;p32"/>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3" name="Google Shape;23;p32"/>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4" name="Google Shape;24;p32"/>
          <p:cNvGrpSpPr/>
          <p:nvPr/>
        </p:nvGrpSpPr>
        <p:grpSpPr>
          <a:xfrm rot="10800000">
            <a:off x="9263702" y="5253677"/>
            <a:ext cx="2869771" cy="1563379"/>
            <a:chOff x="44879" y="27296"/>
            <a:chExt cx="2869771" cy="1563379"/>
          </a:xfrm>
        </p:grpSpPr>
        <p:cxnSp>
          <p:nvCxnSpPr>
            <p:cNvPr id="25" name="Google Shape;25;p32"/>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6" name="Google Shape;26;p32"/>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7" name="Google Shape;27;p32"/>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8" name="Google Shape;28;p32"/>
          <p:cNvSpPr/>
          <p:nvPr/>
        </p:nvSpPr>
        <p:spPr>
          <a:xfrm flipH="1">
            <a:off x="5441009" y="0"/>
            <a:ext cx="6750991" cy="304800"/>
          </a:xfrm>
          <a:custGeom>
            <a:rect b="b" l="l" r="r" t="t"/>
            <a:pathLst>
              <a:path extrusionOk="0" h="304800" w="6750991">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32"/>
          <p:cNvSpPr/>
          <p:nvPr/>
        </p:nvSpPr>
        <p:spPr>
          <a:xfrm flipH="1" rot="10800000">
            <a:off x="0" y="6553200"/>
            <a:ext cx="6750991" cy="304800"/>
          </a:xfrm>
          <a:custGeom>
            <a:rect b="b" l="l" r="r" t="t"/>
            <a:pathLst>
              <a:path extrusionOk="0" h="304800" w="6750991">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clipart, vector graphics&#10;&#10;Description automatically generated" id="30" name="Google Shape;30;p32"/>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31" name="Google Shape;31;p32"/>
          <p:cNvSpPr txBox="1"/>
          <p:nvPr/>
        </p:nvSpPr>
        <p:spPr>
          <a:xfrm>
            <a:off x="956926" y="326133"/>
            <a:ext cx="3996607"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46"/>
                </a:solidFill>
                <a:latin typeface="Arial"/>
                <a:ea typeface="Arial"/>
                <a:cs typeface="Arial"/>
                <a:sym typeface="Arial"/>
              </a:rPr>
              <a:t>ĐẠI HỌC QUỐC GIA TP. HỒ CHÍ MINH</a:t>
            </a:r>
            <a:endParaRPr/>
          </a:p>
          <a:p>
            <a:pPr indent="0" lvl="0" marL="0" marR="0" rtl="0" algn="l">
              <a:spcBef>
                <a:spcPts val="0"/>
              </a:spcBef>
              <a:spcAft>
                <a:spcPts val="0"/>
              </a:spcAft>
              <a:buNone/>
            </a:pPr>
            <a:r>
              <a:rPr b="1" lang="en-US" sz="1400">
                <a:solidFill>
                  <a:srgbClr val="000046"/>
                </a:solidFill>
                <a:latin typeface="Arial"/>
                <a:ea typeface="Arial"/>
                <a:cs typeface="Arial"/>
                <a:sym typeface="Arial"/>
              </a:rPr>
              <a:t>TRƯỜNG ĐẠI HỌC CÔNG NGHỆ THÔNG TIN</a:t>
            </a:r>
            <a:endParaRPr/>
          </a:p>
        </p:txBody>
      </p:sp>
      <p:sp>
        <p:nvSpPr>
          <p:cNvPr id="32" name="Google Shape;32;p32"/>
          <p:cNvSpPr/>
          <p:nvPr/>
        </p:nvSpPr>
        <p:spPr>
          <a:xfrm>
            <a:off x="11924591" y="658314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 name="Google Shape;33;p32"/>
          <p:cNvSpPr txBox="1"/>
          <p:nvPr>
            <p:ph idx="12" type="sldNum"/>
          </p:nvPr>
        </p:nvSpPr>
        <p:spPr>
          <a:xfrm>
            <a:off x="11894359" y="6566401"/>
            <a:ext cx="291600" cy="2916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700" u="none" cap="none" strike="noStrike">
                <a:solidFill>
                  <a:schemeClr val="dk1"/>
                </a:solidFill>
                <a:latin typeface="Arial"/>
                <a:ea typeface="Arial"/>
                <a:cs typeface="Arial"/>
                <a:sym typeface="Arial"/>
              </a:defRPr>
            </a:lvl1pPr>
            <a:lvl2pPr indent="0" lvl="1" marL="0" marR="0" algn="ctr">
              <a:spcBef>
                <a:spcPts val="0"/>
              </a:spcBef>
              <a:buNone/>
              <a:defRPr b="0" i="0" sz="700" u="none" cap="none" strike="noStrike">
                <a:solidFill>
                  <a:schemeClr val="dk1"/>
                </a:solidFill>
                <a:latin typeface="Arial"/>
                <a:ea typeface="Arial"/>
                <a:cs typeface="Arial"/>
                <a:sym typeface="Arial"/>
              </a:defRPr>
            </a:lvl2pPr>
            <a:lvl3pPr indent="0" lvl="2" marL="0" marR="0" algn="ctr">
              <a:spcBef>
                <a:spcPts val="0"/>
              </a:spcBef>
              <a:buNone/>
              <a:defRPr b="0" i="0" sz="700" u="none" cap="none" strike="noStrike">
                <a:solidFill>
                  <a:schemeClr val="dk1"/>
                </a:solidFill>
                <a:latin typeface="Arial"/>
                <a:ea typeface="Arial"/>
                <a:cs typeface="Arial"/>
                <a:sym typeface="Arial"/>
              </a:defRPr>
            </a:lvl3pPr>
            <a:lvl4pPr indent="0" lvl="3" marL="0" marR="0" algn="ctr">
              <a:spcBef>
                <a:spcPts val="0"/>
              </a:spcBef>
              <a:buNone/>
              <a:defRPr b="0" i="0" sz="700" u="none" cap="none" strike="noStrike">
                <a:solidFill>
                  <a:schemeClr val="dk1"/>
                </a:solidFill>
                <a:latin typeface="Arial"/>
                <a:ea typeface="Arial"/>
                <a:cs typeface="Arial"/>
                <a:sym typeface="Arial"/>
              </a:defRPr>
            </a:lvl4pPr>
            <a:lvl5pPr indent="0" lvl="4" marL="0" marR="0" algn="ctr">
              <a:spcBef>
                <a:spcPts val="0"/>
              </a:spcBef>
              <a:buNone/>
              <a:defRPr b="0" i="0" sz="700" u="none" cap="none" strike="noStrike">
                <a:solidFill>
                  <a:schemeClr val="dk1"/>
                </a:solidFill>
                <a:latin typeface="Arial"/>
                <a:ea typeface="Arial"/>
                <a:cs typeface="Arial"/>
                <a:sym typeface="Arial"/>
              </a:defRPr>
            </a:lvl5pPr>
            <a:lvl6pPr indent="0" lvl="5" marL="0" marR="0" algn="ctr">
              <a:spcBef>
                <a:spcPts val="0"/>
              </a:spcBef>
              <a:buNone/>
              <a:defRPr b="0" i="0" sz="700" u="none" cap="none" strike="noStrike">
                <a:solidFill>
                  <a:schemeClr val="dk1"/>
                </a:solidFill>
                <a:latin typeface="Arial"/>
                <a:ea typeface="Arial"/>
                <a:cs typeface="Arial"/>
                <a:sym typeface="Arial"/>
              </a:defRPr>
            </a:lvl6pPr>
            <a:lvl7pPr indent="0" lvl="6" marL="0" marR="0" algn="ctr">
              <a:spcBef>
                <a:spcPts val="0"/>
              </a:spcBef>
              <a:buNone/>
              <a:defRPr b="0" i="0" sz="700" u="none" cap="none" strike="noStrike">
                <a:solidFill>
                  <a:schemeClr val="dk1"/>
                </a:solidFill>
                <a:latin typeface="Arial"/>
                <a:ea typeface="Arial"/>
                <a:cs typeface="Arial"/>
                <a:sym typeface="Arial"/>
              </a:defRPr>
            </a:lvl7pPr>
            <a:lvl8pPr indent="0" lvl="7" marL="0" marR="0" algn="ctr">
              <a:spcBef>
                <a:spcPts val="0"/>
              </a:spcBef>
              <a:buNone/>
              <a:defRPr b="0" i="0" sz="700" u="none" cap="none" strike="noStrike">
                <a:solidFill>
                  <a:schemeClr val="dk1"/>
                </a:solidFill>
                <a:latin typeface="Arial"/>
                <a:ea typeface="Arial"/>
                <a:cs typeface="Arial"/>
                <a:sym typeface="Arial"/>
              </a:defRPr>
            </a:lvl8pPr>
            <a:lvl9pPr indent="0" lvl="8" marL="0" marR="0" algn="ctr">
              <a:spcBef>
                <a:spcPts val="0"/>
              </a:spcBef>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32"/>
          <p:cNvSpPr txBox="1"/>
          <p:nvPr>
            <p:ph idx="1" type="body"/>
          </p:nvPr>
        </p:nvSpPr>
        <p:spPr>
          <a:xfrm>
            <a:off x="1850807" y="2208158"/>
            <a:ext cx="8490387" cy="696165"/>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4400"/>
              <a:buNone/>
              <a:defRPr b="1" sz="4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2" type="body"/>
          </p:nvPr>
        </p:nvSpPr>
        <p:spPr>
          <a:xfrm>
            <a:off x="876991" y="3039455"/>
            <a:ext cx="10438019" cy="45944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000046"/>
              </a:buClr>
              <a:buSzPts val="2000"/>
              <a:buNone/>
              <a:defRPr b="1" sz="2000">
                <a:solidFill>
                  <a:srgbClr val="000046"/>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3" type="body"/>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4" type="body"/>
          </p:nvPr>
        </p:nvSpPr>
        <p:spPr>
          <a:xfrm>
            <a:off x="1850807" y="3630811"/>
            <a:ext cx="8490387" cy="64421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BFBFBF"/>
              </a:buClr>
              <a:buSzPts val="1200"/>
              <a:buNone/>
              <a:defRPr sz="1200">
                <a:solidFill>
                  <a:srgbClr val="BFBFBF"/>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0" type="dt"/>
          </p:nvPr>
        </p:nvSpPr>
        <p:spPr>
          <a:xfrm>
            <a:off x="6767806" y="6476999"/>
            <a:ext cx="2495896" cy="2367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ẫu nội dung 4" type="objTx">
  <p:cSld name="OBJECT_WITH_CAPTION_TEXT">
    <p:spTree>
      <p:nvGrpSpPr>
        <p:cNvPr id="262" name="Shape 262"/>
        <p:cNvGrpSpPr/>
        <p:nvPr/>
      </p:nvGrpSpPr>
      <p:grpSpPr>
        <a:xfrm>
          <a:off x="0" y="0"/>
          <a:ext cx="0" cy="0"/>
          <a:chOff x="0" y="0"/>
          <a:chExt cx="0" cy="0"/>
        </a:xfrm>
      </p:grpSpPr>
      <p:sp>
        <p:nvSpPr>
          <p:cNvPr id="263" name="Google Shape;263;p41"/>
          <p:cNvSpPr txBox="1"/>
          <p:nvPr>
            <p:ph type="title"/>
          </p:nvPr>
        </p:nvSpPr>
        <p:spPr>
          <a:xfrm>
            <a:off x="839788" y="417399"/>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72FF"/>
              </a:buClr>
              <a:buSzPts val="4000"/>
              <a:buFont typeface="Times New Roman"/>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41"/>
          <p:cNvSpPr txBox="1"/>
          <p:nvPr>
            <p:ph idx="1" type="body"/>
          </p:nvPr>
        </p:nvSpPr>
        <p:spPr>
          <a:xfrm>
            <a:off x="5183188" y="417400"/>
            <a:ext cx="6172200" cy="5788448"/>
          </a:xfrm>
          <a:prstGeom prst="rect">
            <a:avLst/>
          </a:prstGeom>
          <a:noFill/>
          <a:ln>
            <a:noFill/>
          </a:ln>
        </p:spPr>
        <p:txBody>
          <a:bodyPr anchorCtr="0" anchor="t" bIns="45700" lIns="91425" spcFirstLastPara="1" rIns="91425" wrap="square" tIns="45700">
            <a:normAutofit/>
          </a:bodyPr>
          <a:lstStyle>
            <a:lvl1pPr indent="-431800" lvl="0" marL="457200" algn="l">
              <a:lnSpc>
                <a:spcPct val="130000"/>
              </a:lnSpc>
              <a:spcBef>
                <a:spcPts val="300"/>
              </a:spcBef>
              <a:spcAft>
                <a:spcPts val="0"/>
              </a:spcAft>
              <a:buClr>
                <a:schemeClr val="dk1"/>
              </a:buClr>
              <a:buSzPts val="3200"/>
              <a:buChar char="•"/>
              <a:defRPr sz="3200">
                <a:latin typeface="Arial"/>
                <a:ea typeface="Arial"/>
                <a:cs typeface="Arial"/>
                <a:sym typeface="Arial"/>
              </a:defRPr>
            </a:lvl1pPr>
            <a:lvl2pPr indent="-406400" lvl="1" marL="914400" algn="l">
              <a:lnSpc>
                <a:spcPct val="130000"/>
              </a:lnSpc>
              <a:spcBef>
                <a:spcPts val="300"/>
              </a:spcBef>
              <a:spcAft>
                <a:spcPts val="0"/>
              </a:spcAft>
              <a:buClr>
                <a:schemeClr val="dk1"/>
              </a:buClr>
              <a:buSzPts val="2800"/>
              <a:buChar char="•"/>
              <a:defRPr sz="2800">
                <a:latin typeface="Arial"/>
                <a:ea typeface="Arial"/>
                <a:cs typeface="Arial"/>
                <a:sym typeface="Arial"/>
              </a:defRPr>
            </a:lvl2pPr>
            <a:lvl3pPr indent="-381000" lvl="2" marL="1371600" algn="l">
              <a:lnSpc>
                <a:spcPct val="130000"/>
              </a:lnSpc>
              <a:spcBef>
                <a:spcPts val="300"/>
              </a:spcBef>
              <a:spcAft>
                <a:spcPts val="0"/>
              </a:spcAft>
              <a:buClr>
                <a:schemeClr val="dk1"/>
              </a:buClr>
              <a:buSzPts val="2400"/>
              <a:buChar char="•"/>
              <a:defRPr sz="2400">
                <a:latin typeface="Arial"/>
                <a:ea typeface="Arial"/>
                <a:cs typeface="Arial"/>
                <a:sym typeface="Arial"/>
              </a:defRPr>
            </a:lvl3pPr>
            <a:lvl4pPr indent="-355600" lvl="3" marL="1828800" algn="l">
              <a:lnSpc>
                <a:spcPct val="130000"/>
              </a:lnSpc>
              <a:spcBef>
                <a:spcPts val="300"/>
              </a:spcBef>
              <a:spcAft>
                <a:spcPts val="0"/>
              </a:spcAft>
              <a:buClr>
                <a:schemeClr val="dk1"/>
              </a:buClr>
              <a:buSzPts val="2000"/>
              <a:buChar char="•"/>
              <a:defRPr sz="2000">
                <a:latin typeface="Arial"/>
                <a:ea typeface="Arial"/>
                <a:cs typeface="Arial"/>
                <a:sym typeface="Arial"/>
              </a:defRPr>
            </a:lvl4pPr>
            <a:lvl5pPr indent="-355600" lvl="4" marL="2286000" algn="l">
              <a:lnSpc>
                <a:spcPct val="130000"/>
              </a:lnSpc>
              <a:spcBef>
                <a:spcPts val="300"/>
              </a:spcBef>
              <a:spcAft>
                <a:spcPts val="0"/>
              </a:spcAft>
              <a:buClr>
                <a:schemeClr val="dk1"/>
              </a:buClr>
              <a:buSzPts val="2000"/>
              <a:buChar char="•"/>
              <a:defRPr sz="2000">
                <a:latin typeface="Arial"/>
                <a:ea typeface="Arial"/>
                <a:cs typeface="Arial"/>
                <a:sym typeface="Aria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5" name="Google Shape;265;p41"/>
          <p:cNvSpPr txBox="1"/>
          <p:nvPr>
            <p:ph idx="2" type="body"/>
          </p:nvPr>
        </p:nvSpPr>
        <p:spPr>
          <a:xfrm>
            <a:off x="839788" y="2164080"/>
            <a:ext cx="3932237" cy="404176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6" name="Google Shape;266;p41"/>
          <p:cNvSpPr txBox="1"/>
          <p:nvPr>
            <p:ph idx="11" type="ftr"/>
          </p:nvPr>
        </p:nvSpPr>
        <p:spPr>
          <a:xfrm>
            <a:off x="3564835" y="6481647"/>
            <a:ext cx="5062330"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1"/>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41"/>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9" name="Google Shape;269;p41"/>
          <p:cNvGrpSpPr/>
          <p:nvPr/>
        </p:nvGrpSpPr>
        <p:grpSpPr>
          <a:xfrm>
            <a:off x="58527" y="40944"/>
            <a:ext cx="2869771" cy="1563379"/>
            <a:chOff x="44879" y="27296"/>
            <a:chExt cx="2869771" cy="1563379"/>
          </a:xfrm>
        </p:grpSpPr>
        <p:cxnSp>
          <p:nvCxnSpPr>
            <p:cNvPr id="270" name="Google Shape;270;p41"/>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71" name="Google Shape;271;p41"/>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72" name="Google Shape;272;p41"/>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73" name="Google Shape;273;p41"/>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74" name="Google Shape;274;p41"/>
          <p:cNvGrpSpPr/>
          <p:nvPr/>
        </p:nvGrpSpPr>
        <p:grpSpPr>
          <a:xfrm rot="10800000">
            <a:off x="9263702" y="5253677"/>
            <a:ext cx="2869771" cy="1563379"/>
            <a:chOff x="44879" y="27296"/>
            <a:chExt cx="2869771" cy="1563379"/>
          </a:xfrm>
        </p:grpSpPr>
        <p:cxnSp>
          <p:nvCxnSpPr>
            <p:cNvPr id="275" name="Google Shape;275;p41"/>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76" name="Google Shape;276;p41"/>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77" name="Google Shape;277;p41"/>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78" name="Google Shape;278;p41"/>
          <p:cNvSpPr/>
          <p:nvPr/>
        </p:nvSpPr>
        <p:spPr>
          <a:xfrm>
            <a:off x="11928288" y="6594127"/>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279" name="Google Shape;279;p41"/>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41"/>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41"/>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41"/>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41"/>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41"/>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lipart, vector graphics&#10;&#10;Description automatically generated" id="285" name="Google Shape;285;p41"/>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286" name="Google Shape;286;p41"/>
          <p:cNvSpPr txBox="1"/>
          <p:nvPr>
            <p:ph idx="12" type="sldNum"/>
          </p:nvPr>
        </p:nvSpPr>
        <p:spPr>
          <a:xfrm>
            <a:off x="11899446" y="6565285"/>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87" name="Google Shape;287;p41"/>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ẫu nội dung 5" type="picTx">
  <p:cSld name="PICTURE_WITH_CAPTION_TEXT">
    <p:spTree>
      <p:nvGrpSpPr>
        <p:cNvPr id="288" name="Shape 288"/>
        <p:cNvGrpSpPr/>
        <p:nvPr/>
      </p:nvGrpSpPr>
      <p:grpSpPr>
        <a:xfrm>
          <a:off x="0" y="0"/>
          <a:ext cx="0" cy="0"/>
          <a:chOff x="0" y="0"/>
          <a:chExt cx="0" cy="0"/>
        </a:xfrm>
      </p:grpSpPr>
      <p:sp>
        <p:nvSpPr>
          <p:cNvPr id="289" name="Google Shape;289;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72FF"/>
              </a:buClr>
              <a:buSzPts val="4000"/>
              <a:buFont typeface="Times New Roman"/>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0" name="Google Shape;290;p42"/>
          <p:cNvSpPr/>
          <p:nvPr>
            <p:ph idx="2" type="pic"/>
          </p:nvPr>
        </p:nvSpPr>
        <p:spPr>
          <a:xfrm>
            <a:off x="5183188" y="457201"/>
            <a:ext cx="6172200" cy="5403850"/>
          </a:xfrm>
          <a:prstGeom prst="rect">
            <a:avLst/>
          </a:prstGeom>
          <a:noFill/>
          <a:ln>
            <a:noFill/>
          </a:ln>
        </p:spPr>
      </p:sp>
      <p:sp>
        <p:nvSpPr>
          <p:cNvPr id="291" name="Google Shape;291;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2" name="Google Shape;292;p42"/>
          <p:cNvSpPr txBox="1"/>
          <p:nvPr>
            <p:ph idx="11" type="ftr"/>
          </p:nvPr>
        </p:nvSpPr>
        <p:spPr>
          <a:xfrm>
            <a:off x="3485322" y="6481647"/>
            <a:ext cx="5221356"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42"/>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42"/>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95" name="Google Shape;295;p42"/>
          <p:cNvGrpSpPr/>
          <p:nvPr/>
        </p:nvGrpSpPr>
        <p:grpSpPr>
          <a:xfrm>
            <a:off x="58527" y="40944"/>
            <a:ext cx="2869771" cy="1563379"/>
            <a:chOff x="44879" y="27296"/>
            <a:chExt cx="2869771" cy="1563379"/>
          </a:xfrm>
        </p:grpSpPr>
        <p:cxnSp>
          <p:nvCxnSpPr>
            <p:cNvPr id="296" name="Google Shape;296;p42"/>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97" name="Google Shape;297;p42"/>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98" name="Google Shape;298;p42"/>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99" name="Google Shape;299;p42"/>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0" name="Google Shape;300;p42"/>
          <p:cNvGrpSpPr/>
          <p:nvPr/>
        </p:nvGrpSpPr>
        <p:grpSpPr>
          <a:xfrm rot="10800000">
            <a:off x="9263702" y="5253677"/>
            <a:ext cx="2869771" cy="1563379"/>
            <a:chOff x="44879" y="27296"/>
            <a:chExt cx="2869771" cy="1563379"/>
          </a:xfrm>
        </p:grpSpPr>
        <p:cxnSp>
          <p:nvCxnSpPr>
            <p:cNvPr id="301" name="Google Shape;301;p42"/>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302" name="Google Shape;302;p42"/>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303" name="Google Shape;303;p42"/>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304" name="Google Shape;304;p42"/>
          <p:cNvSpPr/>
          <p:nvPr/>
        </p:nvSpPr>
        <p:spPr>
          <a:xfrm>
            <a:off x="11929297" y="6593855"/>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05" name="Google Shape;305;p42"/>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42"/>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42"/>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42"/>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42"/>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42"/>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lipart, vector graphics&#10;&#10;Description automatically generated" id="311" name="Google Shape;311;p42"/>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312" name="Google Shape;312;p42"/>
          <p:cNvSpPr txBox="1"/>
          <p:nvPr>
            <p:ph idx="12" type="sldNum"/>
          </p:nvPr>
        </p:nvSpPr>
        <p:spPr>
          <a:xfrm>
            <a:off x="11900455" y="6565013"/>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13" name="Google Shape;313;p42"/>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4" name="Shape 314"/>
        <p:cNvGrpSpPr/>
        <p:nvPr/>
      </p:nvGrpSpPr>
      <p:grpSpPr>
        <a:xfrm>
          <a:off x="0" y="0"/>
          <a:ext cx="0" cy="0"/>
          <a:chOff x="0" y="0"/>
          <a:chExt cx="0" cy="0"/>
        </a:xfrm>
      </p:grpSpPr>
      <p:sp>
        <p:nvSpPr>
          <p:cNvPr id="315" name="Google Shape;315;p43"/>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90000"/>
              </a:lnSpc>
              <a:spcBef>
                <a:spcPts val="0"/>
              </a:spcBef>
              <a:spcAft>
                <a:spcPts val="0"/>
              </a:spcAft>
              <a:buClr>
                <a:srgbClr val="0072FF"/>
              </a:buClr>
              <a:buSzPts val="5200"/>
              <a:buFont typeface="Times New Roman"/>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p:txBody>
      </p:sp>
      <p:sp>
        <p:nvSpPr>
          <p:cNvPr id="316" name="Google Shape;316;p43"/>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800"/>
              <a:buNone/>
              <a:defRPr sz="3733"/>
            </a:lvl1pPr>
            <a:lvl2pPr lvl="1" algn="ctr">
              <a:lnSpc>
                <a:spcPct val="100000"/>
              </a:lnSpc>
              <a:spcBef>
                <a:spcPts val="0"/>
              </a:spcBef>
              <a:spcAft>
                <a:spcPts val="0"/>
              </a:spcAft>
              <a:buClr>
                <a:schemeClr val="dk1"/>
              </a:buClr>
              <a:buSzPts val="2800"/>
              <a:buNone/>
              <a:defRPr sz="3733"/>
            </a:lvl2pPr>
            <a:lvl3pPr lvl="2" algn="ctr">
              <a:lnSpc>
                <a:spcPct val="100000"/>
              </a:lnSpc>
              <a:spcBef>
                <a:spcPts val="0"/>
              </a:spcBef>
              <a:spcAft>
                <a:spcPts val="0"/>
              </a:spcAft>
              <a:buClr>
                <a:schemeClr val="dk1"/>
              </a:buClr>
              <a:buSzPts val="2800"/>
              <a:buNone/>
              <a:defRPr sz="3733"/>
            </a:lvl3pPr>
            <a:lvl4pPr lvl="3" algn="ctr">
              <a:lnSpc>
                <a:spcPct val="100000"/>
              </a:lnSpc>
              <a:spcBef>
                <a:spcPts val="0"/>
              </a:spcBef>
              <a:spcAft>
                <a:spcPts val="0"/>
              </a:spcAft>
              <a:buClr>
                <a:schemeClr val="dk1"/>
              </a:buClr>
              <a:buSzPts val="2800"/>
              <a:buNone/>
              <a:defRPr sz="3733"/>
            </a:lvl4pPr>
            <a:lvl5pPr lvl="4" algn="ctr">
              <a:lnSpc>
                <a:spcPct val="100000"/>
              </a:lnSpc>
              <a:spcBef>
                <a:spcPts val="0"/>
              </a:spcBef>
              <a:spcAft>
                <a:spcPts val="0"/>
              </a:spcAft>
              <a:buClr>
                <a:schemeClr val="dk1"/>
              </a:buClr>
              <a:buSzPts val="2800"/>
              <a:buNone/>
              <a:defRPr sz="3733"/>
            </a:lvl5pPr>
            <a:lvl6pPr lvl="5" algn="ctr">
              <a:lnSpc>
                <a:spcPct val="100000"/>
              </a:lnSpc>
              <a:spcBef>
                <a:spcPts val="0"/>
              </a:spcBef>
              <a:spcAft>
                <a:spcPts val="0"/>
              </a:spcAft>
              <a:buClr>
                <a:schemeClr val="dk1"/>
              </a:buClr>
              <a:buSzPts val="2800"/>
              <a:buNone/>
              <a:defRPr sz="3733"/>
            </a:lvl6pPr>
            <a:lvl7pPr lvl="6" algn="ctr">
              <a:lnSpc>
                <a:spcPct val="100000"/>
              </a:lnSpc>
              <a:spcBef>
                <a:spcPts val="0"/>
              </a:spcBef>
              <a:spcAft>
                <a:spcPts val="0"/>
              </a:spcAft>
              <a:buClr>
                <a:schemeClr val="dk1"/>
              </a:buClr>
              <a:buSzPts val="2800"/>
              <a:buNone/>
              <a:defRPr sz="3733"/>
            </a:lvl7pPr>
            <a:lvl8pPr lvl="7" algn="ctr">
              <a:lnSpc>
                <a:spcPct val="100000"/>
              </a:lnSpc>
              <a:spcBef>
                <a:spcPts val="0"/>
              </a:spcBef>
              <a:spcAft>
                <a:spcPts val="0"/>
              </a:spcAft>
              <a:buClr>
                <a:schemeClr val="dk1"/>
              </a:buClr>
              <a:buSzPts val="2800"/>
              <a:buNone/>
              <a:defRPr sz="3733"/>
            </a:lvl8pPr>
            <a:lvl9pPr lvl="8" algn="ctr">
              <a:lnSpc>
                <a:spcPct val="100000"/>
              </a:lnSpc>
              <a:spcBef>
                <a:spcPts val="0"/>
              </a:spcBef>
              <a:spcAft>
                <a:spcPts val="0"/>
              </a:spcAft>
              <a:buClr>
                <a:schemeClr val="dk1"/>
              </a:buClr>
              <a:buSzPts val="2800"/>
              <a:buNone/>
              <a:defRPr sz="3733"/>
            </a:lvl9pPr>
          </a:lstStyle>
          <a:p/>
        </p:txBody>
      </p:sp>
      <p:sp>
        <p:nvSpPr>
          <p:cNvPr id="317" name="Google Shape;317;p4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cSld name="Mục lục">
    <p:spTree>
      <p:nvGrpSpPr>
        <p:cNvPr id="39" name="Shape 39"/>
        <p:cNvGrpSpPr/>
        <p:nvPr/>
      </p:nvGrpSpPr>
      <p:grpSpPr>
        <a:xfrm>
          <a:off x="0" y="0"/>
          <a:ext cx="0" cy="0"/>
          <a:chOff x="0" y="0"/>
          <a:chExt cx="0" cy="0"/>
        </a:xfrm>
      </p:grpSpPr>
      <p:sp>
        <p:nvSpPr>
          <p:cNvPr id="40" name="Google Shape;40;p33"/>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1" name="Google Shape;41;p33"/>
          <p:cNvGrpSpPr/>
          <p:nvPr/>
        </p:nvGrpSpPr>
        <p:grpSpPr>
          <a:xfrm rot="10800000">
            <a:off x="9263702" y="5930537"/>
            <a:ext cx="2869771" cy="886519"/>
            <a:chOff x="44879" y="27296"/>
            <a:chExt cx="2869771" cy="886519"/>
          </a:xfrm>
        </p:grpSpPr>
        <p:cxnSp>
          <p:nvCxnSpPr>
            <p:cNvPr id="42" name="Google Shape;42;p33"/>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43" name="Google Shape;43;p33"/>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44" name="Google Shape;44;p33"/>
            <p:cNvCxnSpPr/>
            <p:nvPr/>
          </p:nvCxnSpPr>
          <p:spPr>
            <a:xfrm rot="10800000">
              <a:off x="52214" y="654128"/>
              <a:ext cx="0" cy="259687"/>
            </a:xfrm>
            <a:prstGeom prst="straightConnector1">
              <a:avLst/>
            </a:prstGeom>
            <a:noFill/>
            <a:ln cap="rnd" cmpd="sng" w="38100">
              <a:solidFill>
                <a:srgbClr val="00C6FF"/>
              </a:solidFill>
              <a:prstDash val="solid"/>
              <a:round/>
              <a:headEnd len="sm" w="sm" type="none"/>
              <a:tailEnd len="sm" w="sm" type="none"/>
            </a:ln>
          </p:spPr>
        </p:cxnSp>
      </p:grpSp>
      <p:sp>
        <p:nvSpPr>
          <p:cNvPr id="45" name="Google Shape;45;p33"/>
          <p:cNvSpPr txBox="1"/>
          <p:nvPr>
            <p:ph idx="11" type="ftr"/>
          </p:nvPr>
        </p:nvSpPr>
        <p:spPr>
          <a:xfrm>
            <a:off x="3465443" y="6466114"/>
            <a:ext cx="5261114" cy="2553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6" name="Google Shape;46;p33"/>
          <p:cNvGrpSpPr/>
          <p:nvPr/>
        </p:nvGrpSpPr>
        <p:grpSpPr>
          <a:xfrm>
            <a:off x="-1259888" y="1121391"/>
            <a:ext cx="4841288" cy="5054000"/>
            <a:chOff x="-1259888" y="901609"/>
            <a:chExt cx="4841288" cy="5054000"/>
          </a:xfrm>
        </p:grpSpPr>
        <p:grpSp>
          <p:nvGrpSpPr>
            <p:cNvPr id="47" name="Google Shape;47;p33"/>
            <p:cNvGrpSpPr/>
            <p:nvPr/>
          </p:nvGrpSpPr>
          <p:grpSpPr>
            <a:xfrm>
              <a:off x="-1225468" y="901609"/>
              <a:ext cx="4806868" cy="664514"/>
              <a:chOff x="0" y="901609"/>
              <a:chExt cx="4806868" cy="664514"/>
            </a:xfrm>
          </p:grpSpPr>
          <p:cxnSp>
            <p:nvCxnSpPr>
              <p:cNvPr id="48" name="Google Shape;48;p33"/>
              <p:cNvCxnSpPr/>
              <p:nvPr/>
            </p:nvCxnSpPr>
            <p:spPr>
              <a:xfrm>
                <a:off x="0" y="1566123"/>
                <a:ext cx="2533933" cy="0"/>
              </a:xfrm>
              <a:prstGeom prst="straightConnector1">
                <a:avLst/>
              </a:prstGeom>
              <a:noFill/>
              <a:ln cap="rnd" cmpd="sng" w="38100">
                <a:solidFill>
                  <a:srgbClr val="0072FF"/>
                </a:solidFill>
                <a:prstDash val="solid"/>
                <a:round/>
                <a:headEnd len="sm" w="sm" type="none"/>
                <a:tailEnd len="sm" w="sm" type="none"/>
              </a:ln>
            </p:spPr>
          </p:cxnSp>
          <p:cxnSp>
            <p:nvCxnSpPr>
              <p:cNvPr id="49" name="Google Shape;49;p33"/>
              <p:cNvCxnSpPr/>
              <p:nvPr/>
            </p:nvCxnSpPr>
            <p:spPr>
              <a:xfrm flipH="1" rot="10800000">
                <a:off x="2520285" y="1059987"/>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50" name="Google Shape;50;p33"/>
              <p:cNvCxnSpPr/>
              <p:nvPr/>
            </p:nvCxnSpPr>
            <p:spPr>
              <a:xfrm>
                <a:off x="3111690" y="1059987"/>
                <a:ext cx="1378423" cy="0"/>
              </a:xfrm>
              <a:prstGeom prst="straightConnector1">
                <a:avLst/>
              </a:prstGeom>
              <a:noFill/>
              <a:ln cap="rnd" cmpd="sng" w="38100">
                <a:solidFill>
                  <a:srgbClr val="0072FF"/>
                </a:solidFill>
                <a:prstDash val="solid"/>
                <a:round/>
                <a:headEnd len="sm" w="sm" type="none"/>
                <a:tailEnd len="sm" w="sm" type="none"/>
              </a:ln>
            </p:spPr>
          </p:cxnSp>
          <p:sp>
            <p:nvSpPr>
              <p:cNvPr id="51" name="Google Shape;51;p33"/>
              <p:cNvSpPr/>
              <p:nvPr/>
            </p:nvSpPr>
            <p:spPr>
              <a:xfrm>
                <a:off x="4490113" y="901609"/>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2" name="Google Shape;52;p33"/>
            <p:cNvGrpSpPr/>
            <p:nvPr/>
          </p:nvGrpSpPr>
          <p:grpSpPr>
            <a:xfrm flipH="1" rot="10800000">
              <a:off x="-1225468" y="5291095"/>
              <a:ext cx="4806868" cy="664514"/>
              <a:chOff x="0" y="1232525"/>
              <a:chExt cx="4806868" cy="664514"/>
            </a:xfrm>
          </p:grpSpPr>
          <p:cxnSp>
            <p:nvCxnSpPr>
              <p:cNvPr id="53" name="Google Shape;53;p33"/>
              <p:cNvCxnSpPr/>
              <p:nvPr/>
            </p:nvCxnSpPr>
            <p:spPr>
              <a:xfrm>
                <a:off x="0" y="1897039"/>
                <a:ext cx="2533933" cy="0"/>
              </a:xfrm>
              <a:prstGeom prst="straightConnector1">
                <a:avLst/>
              </a:prstGeom>
              <a:noFill/>
              <a:ln cap="rnd" cmpd="sng" w="38100">
                <a:solidFill>
                  <a:srgbClr val="0072FF"/>
                </a:solidFill>
                <a:prstDash val="solid"/>
                <a:round/>
                <a:headEnd len="sm" w="sm" type="none"/>
                <a:tailEnd len="sm" w="sm" type="none"/>
              </a:ln>
            </p:spPr>
          </p:cxnSp>
          <p:cxnSp>
            <p:nvCxnSpPr>
              <p:cNvPr id="54" name="Google Shape;54;p33"/>
              <p:cNvCxnSpPr/>
              <p:nvPr/>
            </p:nvCxnSpPr>
            <p:spPr>
              <a:xfrm flipH="1" rot="10800000">
                <a:off x="2520285" y="1390903"/>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55" name="Google Shape;55;p33"/>
              <p:cNvCxnSpPr/>
              <p:nvPr/>
            </p:nvCxnSpPr>
            <p:spPr>
              <a:xfrm>
                <a:off x="3111690" y="1390903"/>
                <a:ext cx="1378423" cy="0"/>
              </a:xfrm>
              <a:prstGeom prst="straightConnector1">
                <a:avLst/>
              </a:prstGeom>
              <a:noFill/>
              <a:ln cap="rnd" cmpd="sng" w="38100">
                <a:solidFill>
                  <a:srgbClr val="0072FF"/>
                </a:solidFill>
                <a:prstDash val="solid"/>
                <a:round/>
                <a:headEnd len="sm" w="sm" type="none"/>
                <a:tailEnd len="sm" w="sm" type="none"/>
              </a:ln>
            </p:spPr>
          </p:cxnSp>
          <p:sp>
            <p:nvSpPr>
              <p:cNvPr id="56" name="Google Shape;56;p33"/>
              <p:cNvSpPr/>
              <p:nvPr/>
            </p:nvSpPr>
            <p:spPr>
              <a:xfrm>
                <a:off x="4490113" y="123252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7" name="Google Shape;57;p33"/>
            <p:cNvGrpSpPr/>
            <p:nvPr/>
          </p:nvGrpSpPr>
          <p:grpSpPr>
            <a:xfrm>
              <a:off x="-1225469" y="1860637"/>
              <a:ext cx="3835321" cy="547270"/>
              <a:chOff x="-1" y="1860637"/>
              <a:chExt cx="3835321" cy="547270"/>
            </a:xfrm>
          </p:grpSpPr>
          <p:sp>
            <p:nvSpPr>
              <p:cNvPr id="58" name="Google Shape;58;p33"/>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9" name="Google Shape;59;p33"/>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60" name="Google Shape;60;p33"/>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61" name="Google Shape;61;p33"/>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62" name="Google Shape;62;p33"/>
            <p:cNvGrpSpPr/>
            <p:nvPr/>
          </p:nvGrpSpPr>
          <p:grpSpPr>
            <a:xfrm flipH="1" rot="10800000">
              <a:off x="-1259888" y="4408929"/>
              <a:ext cx="3835321" cy="547270"/>
              <a:chOff x="-1" y="1860637"/>
              <a:chExt cx="3835321" cy="547270"/>
            </a:xfrm>
          </p:grpSpPr>
          <p:sp>
            <p:nvSpPr>
              <p:cNvPr id="63" name="Google Shape;63;p33"/>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4" name="Google Shape;64;p33"/>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65" name="Google Shape;65;p33"/>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66" name="Google Shape;66;p33"/>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67" name="Google Shape;67;p33"/>
            <p:cNvGrpSpPr/>
            <p:nvPr/>
          </p:nvGrpSpPr>
          <p:grpSpPr>
            <a:xfrm>
              <a:off x="-1252333" y="2715185"/>
              <a:ext cx="2776521" cy="436736"/>
              <a:chOff x="-26865" y="2715185"/>
              <a:chExt cx="2776521" cy="436736"/>
            </a:xfrm>
          </p:grpSpPr>
          <p:cxnSp>
            <p:nvCxnSpPr>
              <p:cNvPr id="68" name="Google Shape;68;p33"/>
              <p:cNvCxnSpPr/>
              <p:nvPr/>
            </p:nvCxnSpPr>
            <p:spPr>
              <a:xfrm>
                <a:off x="-26865" y="3151921"/>
                <a:ext cx="1402723" cy="0"/>
              </a:xfrm>
              <a:prstGeom prst="straightConnector1">
                <a:avLst/>
              </a:prstGeom>
              <a:noFill/>
              <a:ln cap="rnd" cmpd="sng" w="38100">
                <a:solidFill>
                  <a:srgbClr val="0072FF"/>
                </a:solidFill>
                <a:prstDash val="solid"/>
                <a:round/>
                <a:headEnd len="sm" w="sm" type="none"/>
                <a:tailEnd len="sm" w="sm" type="none"/>
              </a:ln>
            </p:spPr>
          </p:cxnSp>
          <p:cxnSp>
            <p:nvCxnSpPr>
              <p:cNvPr id="69" name="Google Shape;69;p33"/>
              <p:cNvCxnSpPr/>
              <p:nvPr/>
            </p:nvCxnSpPr>
            <p:spPr>
              <a:xfrm flipH="1" rot="10800000">
                <a:off x="1368303" y="2877197"/>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70" name="Google Shape;70;p33"/>
              <p:cNvCxnSpPr/>
              <p:nvPr/>
            </p:nvCxnSpPr>
            <p:spPr>
              <a:xfrm>
                <a:off x="1695690" y="2877197"/>
                <a:ext cx="763061" cy="0"/>
              </a:xfrm>
              <a:prstGeom prst="straightConnector1">
                <a:avLst/>
              </a:prstGeom>
              <a:noFill/>
              <a:ln cap="rnd" cmpd="sng" w="38100">
                <a:solidFill>
                  <a:srgbClr val="0072FF"/>
                </a:solidFill>
                <a:prstDash val="solid"/>
                <a:round/>
                <a:headEnd len="sm" w="sm" type="none"/>
                <a:tailEnd len="sm" w="sm" type="none"/>
              </a:ln>
            </p:spPr>
          </p:cxnSp>
          <p:sp>
            <p:nvSpPr>
              <p:cNvPr id="71" name="Google Shape;71;p33"/>
              <p:cNvSpPr/>
              <p:nvPr/>
            </p:nvSpPr>
            <p:spPr>
              <a:xfrm>
                <a:off x="2432901" y="271518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2" name="Google Shape;72;p33"/>
            <p:cNvGrpSpPr/>
            <p:nvPr/>
          </p:nvGrpSpPr>
          <p:grpSpPr>
            <a:xfrm>
              <a:off x="-1225468" y="3843225"/>
              <a:ext cx="2802371" cy="433101"/>
              <a:chOff x="-34420" y="3843718"/>
              <a:chExt cx="2802371" cy="433101"/>
            </a:xfrm>
          </p:grpSpPr>
          <p:cxnSp>
            <p:nvCxnSpPr>
              <p:cNvPr id="73" name="Google Shape;73;p33"/>
              <p:cNvCxnSpPr/>
              <p:nvPr/>
            </p:nvCxnSpPr>
            <p:spPr>
              <a:xfrm>
                <a:off x="-34420" y="3843718"/>
                <a:ext cx="1402723" cy="0"/>
              </a:xfrm>
              <a:prstGeom prst="straightConnector1">
                <a:avLst/>
              </a:prstGeom>
              <a:noFill/>
              <a:ln cap="rnd" cmpd="sng" w="38100">
                <a:solidFill>
                  <a:srgbClr val="0072FF"/>
                </a:solidFill>
                <a:prstDash val="solid"/>
                <a:round/>
                <a:headEnd len="sm" w="sm" type="none"/>
                <a:tailEnd len="sm" w="sm" type="none"/>
              </a:ln>
            </p:spPr>
          </p:cxnSp>
          <p:cxnSp>
            <p:nvCxnSpPr>
              <p:cNvPr id="74" name="Google Shape;74;p33"/>
              <p:cNvCxnSpPr/>
              <p:nvPr/>
            </p:nvCxnSpPr>
            <p:spPr>
              <a:xfrm>
                <a:off x="1360748" y="3843718"/>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75" name="Google Shape;75;p33"/>
              <p:cNvCxnSpPr/>
              <p:nvPr/>
            </p:nvCxnSpPr>
            <p:spPr>
              <a:xfrm>
                <a:off x="1688135" y="4118442"/>
                <a:ext cx="763061" cy="0"/>
              </a:xfrm>
              <a:prstGeom prst="straightConnector1">
                <a:avLst/>
              </a:prstGeom>
              <a:noFill/>
              <a:ln cap="rnd" cmpd="sng" w="38100">
                <a:solidFill>
                  <a:srgbClr val="0072FF"/>
                </a:solidFill>
                <a:prstDash val="solid"/>
                <a:round/>
                <a:headEnd len="sm" w="sm" type="none"/>
                <a:tailEnd len="sm" w="sm" type="none"/>
              </a:ln>
            </p:spPr>
          </p:cxnSp>
          <p:sp>
            <p:nvSpPr>
              <p:cNvPr id="76" name="Google Shape;76;p33"/>
              <p:cNvSpPr/>
              <p:nvPr/>
            </p:nvSpPr>
            <p:spPr>
              <a:xfrm>
                <a:off x="2451196" y="3960064"/>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77" name="Google Shape;77;p33"/>
          <p:cNvGrpSpPr/>
          <p:nvPr/>
        </p:nvGrpSpPr>
        <p:grpSpPr>
          <a:xfrm flipH="1">
            <a:off x="8607643" y="1121391"/>
            <a:ext cx="4841288" cy="5054000"/>
            <a:chOff x="-1259888" y="901609"/>
            <a:chExt cx="4841288" cy="5054000"/>
          </a:xfrm>
        </p:grpSpPr>
        <p:grpSp>
          <p:nvGrpSpPr>
            <p:cNvPr id="78" name="Google Shape;78;p33"/>
            <p:cNvGrpSpPr/>
            <p:nvPr/>
          </p:nvGrpSpPr>
          <p:grpSpPr>
            <a:xfrm>
              <a:off x="-1225468" y="901609"/>
              <a:ext cx="4806868" cy="664514"/>
              <a:chOff x="0" y="901609"/>
              <a:chExt cx="4806868" cy="664514"/>
            </a:xfrm>
          </p:grpSpPr>
          <p:cxnSp>
            <p:nvCxnSpPr>
              <p:cNvPr id="79" name="Google Shape;79;p33"/>
              <p:cNvCxnSpPr/>
              <p:nvPr/>
            </p:nvCxnSpPr>
            <p:spPr>
              <a:xfrm>
                <a:off x="0" y="1566123"/>
                <a:ext cx="2533933" cy="0"/>
              </a:xfrm>
              <a:prstGeom prst="straightConnector1">
                <a:avLst/>
              </a:prstGeom>
              <a:noFill/>
              <a:ln cap="rnd" cmpd="sng" w="38100">
                <a:solidFill>
                  <a:srgbClr val="0072FF"/>
                </a:solidFill>
                <a:prstDash val="solid"/>
                <a:round/>
                <a:headEnd len="sm" w="sm" type="none"/>
                <a:tailEnd len="sm" w="sm" type="none"/>
              </a:ln>
            </p:spPr>
          </p:cxnSp>
          <p:cxnSp>
            <p:nvCxnSpPr>
              <p:cNvPr id="80" name="Google Shape;80;p33"/>
              <p:cNvCxnSpPr/>
              <p:nvPr/>
            </p:nvCxnSpPr>
            <p:spPr>
              <a:xfrm flipH="1" rot="10800000">
                <a:off x="2520285" y="1059987"/>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81" name="Google Shape;81;p33"/>
              <p:cNvCxnSpPr/>
              <p:nvPr/>
            </p:nvCxnSpPr>
            <p:spPr>
              <a:xfrm>
                <a:off x="3111690" y="1059987"/>
                <a:ext cx="1378423" cy="0"/>
              </a:xfrm>
              <a:prstGeom prst="straightConnector1">
                <a:avLst/>
              </a:prstGeom>
              <a:noFill/>
              <a:ln cap="rnd" cmpd="sng" w="38100">
                <a:solidFill>
                  <a:srgbClr val="0072FF"/>
                </a:solidFill>
                <a:prstDash val="solid"/>
                <a:round/>
                <a:headEnd len="sm" w="sm" type="none"/>
                <a:tailEnd len="sm" w="sm" type="none"/>
              </a:ln>
            </p:spPr>
          </p:cxnSp>
          <p:sp>
            <p:nvSpPr>
              <p:cNvPr id="82" name="Google Shape;82;p33"/>
              <p:cNvSpPr/>
              <p:nvPr/>
            </p:nvSpPr>
            <p:spPr>
              <a:xfrm>
                <a:off x="4490113" y="901609"/>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3" name="Google Shape;83;p33"/>
            <p:cNvGrpSpPr/>
            <p:nvPr/>
          </p:nvGrpSpPr>
          <p:grpSpPr>
            <a:xfrm flipH="1" rot="10800000">
              <a:off x="-1225468" y="5291095"/>
              <a:ext cx="4806868" cy="664514"/>
              <a:chOff x="0" y="1232525"/>
              <a:chExt cx="4806868" cy="664514"/>
            </a:xfrm>
          </p:grpSpPr>
          <p:cxnSp>
            <p:nvCxnSpPr>
              <p:cNvPr id="84" name="Google Shape;84;p33"/>
              <p:cNvCxnSpPr/>
              <p:nvPr/>
            </p:nvCxnSpPr>
            <p:spPr>
              <a:xfrm>
                <a:off x="0" y="1897039"/>
                <a:ext cx="2533933" cy="0"/>
              </a:xfrm>
              <a:prstGeom prst="straightConnector1">
                <a:avLst/>
              </a:prstGeom>
              <a:noFill/>
              <a:ln cap="rnd" cmpd="sng" w="38100">
                <a:solidFill>
                  <a:srgbClr val="0072FF"/>
                </a:solidFill>
                <a:prstDash val="solid"/>
                <a:round/>
                <a:headEnd len="sm" w="sm" type="none"/>
                <a:tailEnd len="sm" w="sm" type="none"/>
              </a:ln>
            </p:spPr>
          </p:cxnSp>
          <p:cxnSp>
            <p:nvCxnSpPr>
              <p:cNvPr id="85" name="Google Shape;85;p33"/>
              <p:cNvCxnSpPr/>
              <p:nvPr/>
            </p:nvCxnSpPr>
            <p:spPr>
              <a:xfrm flipH="1" rot="10800000">
                <a:off x="2520285" y="1390903"/>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86" name="Google Shape;86;p33"/>
              <p:cNvCxnSpPr/>
              <p:nvPr/>
            </p:nvCxnSpPr>
            <p:spPr>
              <a:xfrm>
                <a:off x="3111690" y="1390903"/>
                <a:ext cx="1378423" cy="0"/>
              </a:xfrm>
              <a:prstGeom prst="straightConnector1">
                <a:avLst/>
              </a:prstGeom>
              <a:noFill/>
              <a:ln cap="rnd" cmpd="sng" w="38100">
                <a:solidFill>
                  <a:srgbClr val="0072FF"/>
                </a:solidFill>
                <a:prstDash val="solid"/>
                <a:round/>
                <a:headEnd len="sm" w="sm" type="none"/>
                <a:tailEnd len="sm" w="sm" type="none"/>
              </a:ln>
            </p:spPr>
          </p:cxnSp>
          <p:sp>
            <p:nvSpPr>
              <p:cNvPr id="87" name="Google Shape;87;p33"/>
              <p:cNvSpPr/>
              <p:nvPr/>
            </p:nvSpPr>
            <p:spPr>
              <a:xfrm>
                <a:off x="4490113" y="123252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8" name="Google Shape;88;p33"/>
            <p:cNvGrpSpPr/>
            <p:nvPr/>
          </p:nvGrpSpPr>
          <p:grpSpPr>
            <a:xfrm>
              <a:off x="-1225469" y="1860637"/>
              <a:ext cx="3835321" cy="547270"/>
              <a:chOff x="-1" y="1860637"/>
              <a:chExt cx="3835321" cy="547270"/>
            </a:xfrm>
          </p:grpSpPr>
          <p:sp>
            <p:nvSpPr>
              <p:cNvPr id="89" name="Google Shape;89;p33"/>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0" name="Google Shape;90;p33"/>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91" name="Google Shape;91;p33"/>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92" name="Google Shape;92;p33"/>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93" name="Google Shape;93;p33"/>
            <p:cNvGrpSpPr/>
            <p:nvPr/>
          </p:nvGrpSpPr>
          <p:grpSpPr>
            <a:xfrm flipH="1" rot="10800000">
              <a:off x="-1259888" y="4408929"/>
              <a:ext cx="3835321" cy="547270"/>
              <a:chOff x="-1" y="1860637"/>
              <a:chExt cx="3835321" cy="547270"/>
            </a:xfrm>
          </p:grpSpPr>
          <p:sp>
            <p:nvSpPr>
              <p:cNvPr id="94" name="Google Shape;94;p33"/>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5" name="Google Shape;95;p33"/>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96" name="Google Shape;96;p33"/>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97" name="Google Shape;97;p33"/>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98" name="Google Shape;98;p33"/>
            <p:cNvGrpSpPr/>
            <p:nvPr/>
          </p:nvGrpSpPr>
          <p:grpSpPr>
            <a:xfrm>
              <a:off x="-1252333" y="2715185"/>
              <a:ext cx="2776521" cy="436736"/>
              <a:chOff x="-26865" y="2715185"/>
              <a:chExt cx="2776521" cy="436736"/>
            </a:xfrm>
          </p:grpSpPr>
          <p:cxnSp>
            <p:nvCxnSpPr>
              <p:cNvPr id="99" name="Google Shape;99;p33"/>
              <p:cNvCxnSpPr/>
              <p:nvPr/>
            </p:nvCxnSpPr>
            <p:spPr>
              <a:xfrm>
                <a:off x="-26865" y="3151921"/>
                <a:ext cx="1402723" cy="0"/>
              </a:xfrm>
              <a:prstGeom prst="straightConnector1">
                <a:avLst/>
              </a:prstGeom>
              <a:noFill/>
              <a:ln cap="rnd" cmpd="sng" w="38100">
                <a:solidFill>
                  <a:srgbClr val="0072FF"/>
                </a:solidFill>
                <a:prstDash val="solid"/>
                <a:round/>
                <a:headEnd len="sm" w="sm" type="none"/>
                <a:tailEnd len="sm" w="sm" type="none"/>
              </a:ln>
            </p:spPr>
          </p:cxnSp>
          <p:cxnSp>
            <p:nvCxnSpPr>
              <p:cNvPr id="100" name="Google Shape;100;p33"/>
              <p:cNvCxnSpPr/>
              <p:nvPr/>
            </p:nvCxnSpPr>
            <p:spPr>
              <a:xfrm flipH="1" rot="10800000">
                <a:off x="1368303" y="2877197"/>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101" name="Google Shape;101;p33"/>
              <p:cNvCxnSpPr/>
              <p:nvPr/>
            </p:nvCxnSpPr>
            <p:spPr>
              <a:xfrm>
                <a:off x="1695690" y="2877197"/>
                <a:ext cx="763061" cy="0"/>
              </a:xfrm>
              <a:prstGeom prst="straightConnector1">
                <a:avLst/>
              </a:prstGeom>
              <a:noFill/>
              <a:ln cap="rnd" cmpd="sng" w="38100">
                <a:solidFill>
                  <a:srgbClr val="0072FF"/>
                </a:solidFill>
                <a:prstDash val="solid"/>
                <a:round/>
                <a:headEnd len="sm" w="sm" type="none"/>
                <a:tailEnd len="sm" w="sm" type="none"/>
              </a:ln>
            </p:spPr>
          </p:cxnSp>
          <p:sp>
            <p:nvSpPr>
              <p:cNvPr id="102" name="Google Shape;102;p33"/>
              <p:cNvSpPr/>
              <p:nvPr/>
            </p:nvSpPr>
            <p:spPr>
              <a:xfrm>
                <a:off x="2432901" y="271518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3" name="Google Shape;103;p33"/>
            <p:cNvGrpSpPr/>
            <p:nvPr/>
          </p:nvGrpSpPr>
          <p:grpSpPr>
            <a:xfrm>
              <a:off x="-1225468" y="3843225"/>
              <a:ext cx="2802371" cy="433101"/>
              <a:chOff x="-34420" y="3843718"/>
              <a:chExt cx="2802371" cy="433101"/>
            </a:xfrm>
          </p:grpSpPr>
          <p:cxnSp>
            <p:nvCxnSpPr>
              <p:cNvPr id="104" name="Google Shape;104;p33"/>
              <p:cNvCxnSpPr/>
              <p:nvPr/>
            </p:nvCxnSpPr>
            <p:spPr>
              <a:xfrm>
                <a:off x="-34420" y="3843718"/>
                <a:ext cx="1402723" cy="0"/>
              </a:xfrm>
              <a:prstGeom prst="straightConnector1">
                <a:avLst/>
              </a:prstGeom>
              <a:noFill/>
              <a:ln cap="rnd" cmpd="sng" w="38100">
                <a:solidFill>
                  <a:srgbClr val="0072FF"/>
                </a:solidFill>
                <a:prstDash val="solid"/>
                <a:round/>
                <a:headEnd len="sm" w="sm" type="none"/>
                <a:tailEnd len="sm" w="sm" type="none"/>
              </a:ln>
            </p:spPr>
          </p:cxnSp>
          <p:cxnSp>
            <p:nvCxnSpPr>
              <p:cNvPr id="105" name="Google Shape;105;p33"/>
              <p:cNvCxnSpPr/>
              <p:nvPr/>
            </p:nvCxnSpPr>
            <p:spPr>
              <a:xfrm>
                <a:off x="1360748" y="3843718"/>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106" name="Google Shape;106;p33"/>
              <p:cNvCxnSpPr/>
              <p:nvPr/>
            </p:nvCxnSpPr>
            <p:spPr>
              <a:xfrm>
                <a:off x="1688135" y="4118442"/>
                <a:ext cx="763061" cy="0"/>
              </a:xfrm>
              <a:prstGeom prst="straightConnector1">
                <a:avLst/>
              </a:prstGeom>
              <a:noFill/>
              <a:ln cap="rnd" cmpd="sng" w="38100">
                <a:solidFill>
                  <a:srgbClr val="0072FF"/>
                </a:solidFill>
                <a:prstDash val="solid"/>
                <a:round/>
                <a:headEnd len="sm" w="sm" type="none"/>
                <a:tailEnd len="sm" w="sm" type="none"/>
              </a:ln>
            </p:spPr>
          </p:cxnSp>
          <p:sp>
            <p:nvSpPr>
              <p:cNvPr id="107" name="Google Shape;107;p33"/>
              <p:cNvSpPr/>
              <p:nvPr/>
            </p:nvSpPr>
            <p:spPr>
              <a:xfrm>
                <a:off x="2451196" y="3960064"/>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108" name="Google Shape;108;p33"/>
          <p:cNvSpPr/>
          <p:nvPr/>
        </p:nvSpPr>
        <p:spPr>
          <a:xfrm>
            <a:off x="11924591" y="658314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109" name="Google Shape;109;p33"/>
          <p:cNvSpPr txBox="1"/>
          <p:nvPr>
            <p:ph idx="12" type="sldNum"/>
          </p:nvPr>
        </p:nvSpPr>
        <p:spPr>
          <a:xfrm>
            <a:off x="11900400" y="6566400"/>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0" name="Google Shape;110;p33"/>
          <p:cNvSpPr txBox="1"/>
          <p:nvPr/>
        </p:nvSpPr>
        <p:spPr>
          <a:xfrm>
            <a:off x="4702630" y="640081"/>
            <a:ext cx="3028822" cy="646331"/>
          </a:xfrm>
          <a:prstGeom prst="rect">
            <a:avLst/>
          </a:prstGeom>
          <a:gradFill>
            <a:gsLst>
              <a:gs pos="0">
                <a:srgbClr val="0072FF"/>
              </a:gs>
              <a:gs pos="100000">
                <a:srgbClr val="00C6FF"/>
              </a:gs>
            </a:gsLst>
            <a:path path="circle">
              <a:fillToRect b="50%" l="50%" r="50%" t="50%"/>
            </a:path>
            <a:tileRect/>
          </a:gra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NỘI DUNG</a:t>
            </a:r>
            <a:endParaRPr/>
          </a:p>
        </p:txBody>
      </p:sp>
      <p:sp>
        <p:nvSpPr>
          <p:cNvPr id="111" name="Google Shape;111;p33"/>
          <p:cNvSpPr txBox="1"/>
          <p:nvPr>
            <p:ph idx="1" type="body"/>
          </p:nvPr>
        </p:nvSpPr>
        <p:spPr>
          <a:xfrm>
            <a:off x="2735144" y="1286346"/>
            <a:ext cx="6721714" cy="4699000"/>
          </a:xfrm>
          <a:prstGeom prst="rect">
            <a:avLst/>
          </a:prstGeom>
          <a:noFill/>
          <a:ln>
            <a:noFill/>
          </a:ln>
        </p:spPr>
        <p:txBody>
          <a:bodyPr anchorCtr="0" anchor="ctr"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Font typeface="Calibri"/>
              <a:buAutoNum type="arabicPeriod"/>
              <a:defRPr sz="2800">
                <a:latin typeface="Arial"/>
                <a:ea typeface="Arial"/>
                <a:cs typeface="Arial"/>
                <a:sym typeface="Arial"/>
              </a:defRPr>
            </a:lvl1pPr>
            <a:lvl2pPr indent="-381000" lvl="1" marL="914400" algn="ctr">
              <a:lnSpc>
                <a:spcPct val="90000"/>
              </a:lnSpc>
              <a:spcBef>
                <a:spcPts val="500"/>
              </a:spcBef>
              <a:spcAft>
                <a:spcPts val="0"/>
              </a:spcAft>
              <a:buClr>
                <a:schemeClr val="dk1"/>
              </a:buClr>
              <a:buSzPts val="2400"/>
              <a:buFont typeface="Calibri"/>
              <a:buAutoNum type="arabicPeriod"/>
              <a:defRPr>
                <a:latin typeface="Arial"/>
                <a:ea typeface="Arial"/>
                <a:cs typeface="Arial"/>
                <a:sym typeface="Arial"/>
              </a:defRPr>
            </a:lvl2pPr>
            <a:lvl3pPr indent="-355600" lvl="2" marL="1371600" algn="ctr">
              <a:lnSpc>
                <a:spcPct val="90000"/>
              </a:lnSpc>
              <a:spcBef>
                <a:spcPts val="500"/>
              </a:spcBef>
              <a:spcAft>
                <a:spcPts val="0"/>
              </a:spcAft>
              <a:buClr>
                <a:schemeClr val="dk1"/>
              </a:buClr>
              <a:buSzPts val="2000"/>
              <a:buFont typeface="Calibri"/>
              <a:buAutoNum type="arabicPeriod"/>
              <a:defRPr>
                <a:latin typeface="Arial"/>
                <a:ea typeface="Arial"/>
                <a:cs typeface="Arial"/>
                <a:sym typeface="Arial"/>
              </a:defRPr>
            </a:lvl3pPr>
            <a:lvl4pPr indent="-342900" lvl="3" marL="18288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4pPr>
            <a:lvl5pPr indent="-342900" lvl="4" marL="22860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p:nvPr/>
        </p:nvSpPr>
        <p:spPr>
          <a:xfrm rot="10800000">
            <a:off x="0" y="0"/>
            <a:ext cx="715617" cy="616911"/>
          </a:xfrm>
          <a:prstGeom prst="triangle">
            <a:avLst>
              <a:gd fmla="val 100000" name="adj"/>
            </a:avLst>
          </a:prstGeom>
          <a:solidFill>
            <a:srgbClr val="0072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3" name="Google Shape;113;p33"/>
          <p:cNvGrpSpPr/>
          <p:nvPr/>
        </p:nvGrpSpPr>
        <p:grpSpPr>
          <a:xfrm>
            <a:off x="58527" y="40944"/>
            <a:ext cx="2869771" cy="886519"/>
            <a:chOff x="44879" y="27296"/>
            <a:chExt cx="2869771" cy="886519"/>
          </a:xfrm>
        </p:grpSpPr>
        <p:cxnSp>
          <p:nvCxnSpPr>
            <p:cNvPr id="114" name="Google Shape;114;p33"/>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115" name="Google Shape;115;p33"/>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116" name="Google Shape;116;p33"/>
            <p:cNvCxnSpPr/>
            <p:nvPr/>
          </p:nvCxnSpPr>
          <p:spPr>
            <a:xfrm rot="10800000">
              <a:off x="52214" y="654128"/>
              <a:ext cx="0" cy="259687"/>
            </a:xfrm>
            <a:prstGeom prst="straightConnector1">
              <a:avLst/>
            </a:prstGeom>
            <a:noFill/>
            <a:ln cap="flat" cmpd="sng" w="38100">
              <a:solidFill>
                <a:srgbClr val="00C6FF"/>
              </a:solidFill>
              <a:prstDash val="solid"/>
              <a:miter lim="800000"/>
              <a:headEnd len="sm" w="sm" type="none"/>
              <a:tailEnd len="sm" w="sm" type="none"/>
            </a:ln>
          </p:spPr>
        </p:cxnSp>
      </p:grpSp>
      <p:pic>
        <p:nvPicPr>
          <p:cNvPr descr="A picture containing clipart, vector graphics&#10;&#10;Description automatically generated" id="117" name="Google Shape;117;p33"/>
          <p:cNvPicPr preferRelativeResize="0"/>
          <p:nvPr/>
        </p:nvPicPr>
        <p:blipFill rotWithShape="1">
          <a:blip r:embed="rId2">
            <a:alphaModFix/>
          </a:blip>
          <a:srcRect b="0" l="0" r="0" t="0"/>
          <a:stretch/>
        </p:blipFill>
        <p:spPr>
          <a:xfrm>
            <a:off x="412638" y="362637"/>
            <a:ext cx="544288" cy="450213"/>
          </a:xfrm>
          <a:prstGeom prst="rect">
            <a:avLst/>
          </a:prstGeom>
          <a:noFill/>
          <a:ln>
            <a:noFill/>
          </a:ln>
        </p:spPr>
      </p:pic>
      <p:sp>
        <p:nvSpPr>
          <p:cNvPr id="118" name="Google Shape;118;p33"/>
          <p:cNvSpPr txBox="1"/>
          <p:nvPr>
            <p:ph idx="10" type="dt"/>
          </p:nvPr>
        </p:nvSpPr>
        <p:spPr>
          <a:xfrm>
            <a:off x="796022" y="6454635"/>
            <a:ext cx="2132276" cy="2668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bg>
      <p:bgPr>
        <a:solidFill>
          <a:srgbClr val="FFFFFF"/>
        </a:solidFill>
      </p:bgPr>
    </p:bg>
    <p:spTree>
      <p:nvGrpSpPr>
        <p:cNvPr id="119" name="Shape 119"/>
        <p:cNvGrpSpPr/>
        <p:nvPr/>
      </p:nvGrpSpPr>
      <p:grpSpPr>
        <a:xfrm>
          <a:off x="0" y="0"/>
          <a:ext cx="0" cy="0"/>
          <a:chOff x="0" y="0"/>
          <a:chExt cx="0" cy="0"/>
        </a:xfrm>
      </p:grpSpPr>
      <p:cxnSp>
        <p:nvCxnSpPr>
          <p:cNvPr id="120" name="Google Shape;120;p34"/>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121" name="Google Shape;121;p34"/>
          <p:cNvSpPr txBox="1"/>
          <p:nvPr>
            <p:ph type="title"/>
          </p:nvPr>
        </p:nvSpPr>
        <p:spPr>
          <a:xfrm>
            <a:off x="680600" y="2743200"/>
            <a:ext cx="10830800" cy="10384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2"/>
              </a:buClr>
              <a:buSzPts val="3600"/>
              <a:buFont typeface="Times New Roman"/>
              <a:buNone/>
              <a:defRPr sz="4800">
                <a:solidFill>
                  <a:schemeClr val="dk2"/>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p:txBody>
      </p:sp>
      <p:sp>
        <p:nvSpPr>
          <p:cNvPr id="122" name="Google Shape;122;p34"/>
          <p:cNvSpPr txBox="1"/>
          <p:nvPr>
            <p:ph idx="12" type="sldNum"/>
          </p:nvPr>
        </p:nvSpPr>
        <p:spPr>
          <a:xfrm>
            <a:off x="11296611" y="6217623"/>
            <a:ext cx="731600" cy="524800"/>
          </a:xfrm>
          <a:prstGeom prst="rect">
            <a:avLst/>
          </a:prstGeom>
          <a:noFill/>
          <a:ln>
            <a:noFill/>
          </a:ln>
        </p:spPr>
        <p:txBody>
          <a:bodyPr anchorCtr="0" anchor="t" bIns="91425" lIns="91425" spcFirstLastPara="1" rIns="91425" wrap="square" tIns="91425">
            <a:noAutofit/>
          </a:bodyPr>
          <a:lstStyle>
            <a:lvl1pPr indent="0" lvl="0" marL="0" algn="r">
              <a:buClr>
                <a:schemeClr val="lt1"/>
              </a:buClr>
              <a:buSzPts val="1200"/>
              <a:buFont typeface="Calibri"/>
              <a:buNone/>
              <a:defRPr sz="1200">
                <a:solidFill>
                  <a:schemeClr val="lt1"/>
                </a:solidFill>
                <a:latin typeface="Calibri"/>
                <a:ea typeface="Calibri"/>
                <a:cs typeface="Calibri"/>
                <a:sym typeface="Calibri"/>
              </a:defRPr>
            </a:lvl1pPr>
            <a:lvl2pPr indent="0" lvl="1" marL="0" algn="r">
              <a:buClr>
                <a:schemeClr val="lt1"/>
              </a:buClr>
              <a:buSzPts val="1200"/>
              <a:buFont typeface="Calibri"/>
              <a:buNone/>
              <a:defRPr sz="1200">
                <a:solidFill>
                  <a:schemeClr val="lt1"/>
                </a:solidFill>
                <a:latin typeface="Calibri"/>
                <a:ea typeface="Calibri"/>
                <a:cs typeface="Calibri"/>
                <a:sym typeface="Calibri"/>
              </a:defRPr>
            </a:lvl2pPr>
            <a:lvl3pPr indent="0" lvl="2" marL="0" algn="r">
              <a:buClr>
                <a:schemeClr val="lt1"/>
              </a:buClr>
              <a:buSzPts val="1200"/>
              <a:buFont typeface="Calibri"/>
              <a:buNone/>
              <a:defRPr sz="1200">
                <a:solidFill>
                  <a:schemeClr val="lt1"/>
                </a:solidFill>
                <a:latin typeface="Calibri"/>
                <a:ea typeface="Calibri"/>
                <a:cs typeface="Calibri"/>
                <a:sym typeface="Calibri"/>
              </a:defRPr>
            </a:lvl3pPr>
            <a:lvl4pPr indent="0" lvl="3" marL="0" algn="r">
              <a:buClr>
                <a:schemeClr val="lt1"/>
              </a:buClr>
              <a:buSzPts val="1200"/>
              <a:buFont typeface="Calibri"/>
              <a:buNone/>
              <a:defRPr sz="1200">
                <a:solidFill>
                  <a:schemeClr val="lt1"/>
                </a:solidFill>
                <a:latin typeface="Calibri"/>
                <a:ea typeface="Calibri"/>
                <a:cs typeface="Calibri"/>
                <a:sym typeface="Calibri"/>
              </a:defRPr>
            </a:lvl4pPr>
            <a:lvl5pPr indent="0" lvl="4" marL="0" algn="r">
              <a:buClr>
                <a:schemeClr val="lt1"/>
              </a:buClr>
              <a:buSzPts val="1200"/>
              <a:buFont typeface="Calibri"/>
              <a:buNone/>
              <a:defRPr sz="1200">
                <a:solidFill>
                  <a:schemeClr val="lt1"/>
                </a:solidFill>
                <a:latin typeface="Calibri"/>
                <a:ea typeface="Calibri"/>
                <a:cs typeface="Calibri"/>
                <a:sym typeface="Calibri"/>
              </a:defRPr>
            </a:lvl5pPr>
            <a:lvl6pPr indent="0" lvl="5" marL="0" algn="r">
              <a:buClr>
                <a:schemeClr val="lt1"/>
              </a:buClr>
              <a:buSzPts val="1200"/>
              <a:buFont typeface="Calibri"/>
              <a:buNone/>
              <a:defRPr sz="1200">
                <a:solidFill>
                  <a:schemeClr val="lt1"/>
                </a:solidFill>
                <a:latin typeface="Calibri"/>
                <a:ea typeface="Calibri"/>
                <a:cs typeface="Calibri"/>
                <a:sym typeface="Calibri"/>
              </a:defRPr>
            </a:lvl6pPr>
            <a:lvl7pPr indent="0" lvl="6" marL="0" algn="r">
              <a:buClr>
                <a:schemeClr val="lt1"/>
              </a:buClr>
              <a:buSzPts val="1200"/>
              <a:buFont typeface="Calibri"/>
              <a:buNone/>
              <a:defRPr sz="1200">
                <a:solidFill>
                  <a:schemeClr val="lt1"/>
                </a:solidFill>
                <a:latin typeface="Calibri"/>
                <a:ea typeface="Calibri"/>
                <a:cs typeface="Calibri"/>
                <a:sym typeface="Calibri"/>
              </a:defRPr>
            </a:lvl7pPr>
            <a:lvl8pPr indent="0" lvl="7" marL="0" algn="r">
              <a:buClr>
                <a:schemeClr val="lt1"/>
              </a:buClr>
              <a:buSzPts val="1200"/>
              <a:buFont typeface="Calibri"/>
              <a:buNone/>
              <a:defRPr sz="1200">
                <a:solidFill>
                  <a:schemeClr val="lt1"/>
                </a:solidFill>
                <a:latin typeface="Calibri"/>
                <a:ea typeface="Calibri"/>
                <a:cs typeface="Calibri"/>
                <a:sym typeface="Calibri"/>
              </a:defRPr>
            </a:lvl8pPr>
            <a:lvl9pPr indent="0" lvl="8" marL="0" algn="r">
              <a:buClr>
                <a:schemeClr val="lt1"/>
              </a:buClr>
              <a:buSzPts val="1200"/>
              <a:buFont typeface="Calibri"/>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34"/>
          <p:cNvSpPr txBox="1"/>
          <p:nvPr>
            <p:ph idx="1" type="subTitle"/>
          </p:nvPr>
        </p:nvSpPr>
        <p:spPr>
          <a:xfrm>
            <a:off x="680600" y="4243084"/>
            <a:ext cx="10830800" cy="84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400"/>
              <a:buNone/>
              <a:defRPr sz="3200">
                <a:solidFill>
                  <a:schemeClr val="dk2"/>
                </a:solidFill>
              </a:defRPr>
            </a:lvl1pPr>
            <a:lvl2pPr lvl="1" algn="l">
              <a:lnSpc>
                <a:spcPct val="100000"/>
              </a:lnSpc>
              <a:spcBef>
                <a:spcPts val="2133"/>
              </a:spcBef>
              <a:spcAft>
                <a:spcPts val="0"/>
              </a:spcAft>
              <a:buClr>
                <a:schemeClr val="lt1"/>
              </a:buClr>
              <a:buSzPts val="2400"/>
              <a:buNone/>
              <a:defRPr sz="3200">
                <a:solidFill>
                  <a:schemeClr val="lt1"/>
                </a:solidFill>
              </a:defRPr>
            </a:lvl2pPr>
            <a:lvl3pPr lvl="2" algn="l">
              <a:lnSpc>
                <a:spcPct val="100000"/>
              </a:lnSpc>
              <a:spcBef>
                <a:spcPts val="2133"/>
              </a:spcBef>
              <a:spcAft>
                <a:spcPts val="0"/>
              </a:spcAft>
              <a:buClr>
                <a:schemeClr val="lt1"/>
              </a:buClr>
              <a:buSzPts val="2400"/>
              <a:buNone/>
              <a:defRPr sz="3200">
                <a:solidFill>
                  <a:schemeClr val="lt1"/>
                </a:solidFill>
              </a:defRPr>
            </a:lvl3pPr>
            <a:lvl4pPr lvl="3" algn="l">
              <a:lnSpc>
                <a:spcPct val="100000"/>
              </a:lnSpc>
              <a:spcBef>
                <a:spcPts val="2133"/>
              </a:spcBef>
              <a:spcAft>
                <a:spcPts val="0"/>
              </a:spcAft>
              <a:buClr>
                <a:schemeClr val="lt1"/>
              </a:buClr>
              <a:buSzPts val="2400"/>
              <a:buNone/>
              <a:defRPr sz="3200">
                <a:solidFill>
                  <a:schemeClr val="lt1"/>
                </a:solidFill>
              </a:defRPr>
            </a:lvl4pPr>
            <a:lvl5pPr lvl="4" algn="l">
              <a:lnSpc>
                <a:spcPct val="100000"/>
              </a:lnSpc>
              <a:spcBef>
                <a:spcPts val="2133"/>
              </a:spcBef>
              <a:spcAft>
                <a:spcPts val="0"/>
              </a:spcAft>
              <a:buClr>
                <a:schemeClr val="lt1"/>
              </a:buClr>
              <a:buSzPts val="2400"/>
              <a:buNone/>
              <a:defRPr sz="3200">
                <a:solidFill>
                  <a:schemeClr val="lt1"/>
                </a:solidFill>
              </a:defRPr>
            </a:lvl5pPr>
            <a:lvl6pPr lvl="5" algn="l">
              <a:lnSpc>
                <a:spcPct val="100000"/>
              </a:lnSpc>
              <a:spcBef>
                <a:spcPts val="2133"/>
              </a:spcBef>
              <a:spcAft>
                <a:spcPts val="0"/>
              </a:spcAft>
              <a:buClr>
                <a:schemeClr val="lt1"/>
              </a:buClr>
              <a:buSzPts val="2400"/>
              <a:buNone/>
              <a:defRPr sz="3200">
                <a:solidFill>
                  <a:schemeClr val="lt1"/>
                </a:solidFill>
              </a:defRPr>
            </a:lvl6pPr>
            <a:lvl7pPr lvl="6" algn="l">
              <a:lnSpc>
                <a:spcPct val="100000"/>
              </a:lnSpc>
              <a:spcBef>
                <a:spcPts val="2133"/>
              </a:spcBef>
              <a:spcAft>
                <a:spcPts val="0"/>
              </a:spcAft>
              <a:buClr>
                <a:schemeClr val="lt1"/>
              </a:buClr>
              <a:buSzPts val="2400"/>
              <a:buNone/>
              <a:defRPr sz="3200">
                <a:solidFill>
                  <a:schemeClr val="lt1"/>
                </a:solidFill>
              </a:defRPr>
            </a:lvl7pPr>
            <a:lvl8pPr lvl="7" algn="l">
              <a:lnSpc>
                <a:spcPct val="100000"/>
              </a:lnSpc>
              <a:spcBef>
                <a:spcPts val="2133"/>
              </a:spcBef>
              <a:spcAft>
                <a:spcPts val="0"/>
              </a:spcAft>
              <a:buClr>
                <a:schemeClr val="lt1"/>
              </a:buClr>
              <a:buSzPts val="2400"/>
              <a:buNone/>
              <a:defRPr sz="3200">
                <a:solidFill>
                  <a:schemeClr val="lt1"/>
                </a:solidFill>
              </a:defRPr>
            </a:lvl8pPr>
            <a:lvl9pPr lvl="8" algn="l">
              <a:lnSpc>
                <a:spcPct val="100000"/>
              </a:lnSpc>
              <a:spcBef>
                <a:spcPts val="2133"/>
              </a:spcBef>
              <a:spcAft>
                <a:spcPts val="0"/>
              </a:spcAft>
              <a:buClr>
                <a:schemeClr val="lt1"/>
              </a:buClr>
              <a:buSzPts val="2400"/>
              <a:buNone/>
              <a:defRPr sz="32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4" name="Shape 124"/>
        <p:cNvGrpSpPr/>
        <p:nvPr/>
      </p:nvGrpSpPr>
      <p:grpSpPr>
        <a:xfrm>
          <a:off x="0" y="0"/>
          <a:ext cx="0" cy="0"/>
          <a:chOff x="0" y="0"/>
          <a:chExt cx="0" cy="0"/>
        </a:xfrm>
      </p:grpSpPr>
      <p:sp>
        <p:nvSpPr>
          <p:cNvPr id="125" name="Google Shape;125;p35"/>
          <p:cNvSpPr txBox="1"/>
          <p:nvPr>
            <p:ph type="title"/>
          </p:nvPr>
        </p:nvSpPr>
        <p:spPr>
          <a:xfrm>
            <a:off x="415601" y="186251"/>
            <a:ext cx="4987673" cy="7636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rgbClr val="1B786E"/>
              </a:buClr>
              <a:buSzPts val="2800"/>
              <a:buFont typeface="Arial"/>
              <a:buNone/>
              <a:defRPr b="1" i="0" sz="3733" u="none" cap="none" strike="noStrike">
                <a:solidFill>
                  <a:srgbClr val="1B786E"/>
                </a:solidFill>
                <a:latin typeface="Arial"/>
                <a:ea typeface="Arial"/>
                <a:cs typeface="Arial"/>
                <a:sym typeface="Aria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 name="Google Shape;126;p3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atin typeface="Calibri"/>
                <a:ea typeface="Calibri"/>
                <a:cs typeface="Calibri"/>
                <a:sym typeface="Calibri"/>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127" name="Google Shape;127;p3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28" name="Google Shape;128;p35"/>
          <p:cNvPicPr preferRelativeResize="0"/>
          <p:nvPr/>
        </p:nvPicPr>
        <p:blipFill rotWithShape="1">
          <a:blip r:embed="rId2">
            <a:alphaModFix/>
          </a:blip>
          <a:srcRect b="0" l="0" r="0" t="0"/>
          <a:stretch/>
        </p:blipFill>
        <p:spPr>
          <a:xfrm>
            <a:off x="11417665" y="91859"/>
            <a:ext cx="717471" cy="559496"/>
          </a:xfrm>
          <a:prstGeom prst="rect">
            <a:avLst/>
          </a:prstGeom>
          <a:noFill/>
          <a:ln>
            <a:noFill/>
          </a:ln>
        </p:spPr>
      </p:pic>
      <p:sp>
        <p:nvSpPr>
          <p:cNvPr id="129" name="Google Shape;129;p35"/>
          <p:cNvSpPr txBox="1"/>
          <p:nvPr/>
        </p:nvSpPr>
        <p:spPr>
          <a:xfrm>
            <a:off x="3252591" y="6365597"/>
            <a:ext cx="5686819" cy="492402"/>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Clr>
                <a:schemeClr val="dk2"/>
              </a:buClr>
              <a:buSzPts val="1600"/>
              <a:buFont typeface="Calibri"/>
              <a:buNone/>
            </a:pPr>
            <a:r>
              <a:rPr lang="en-US" sz="1600">
                <a:solidFill>
                  <a:schemeClr val="dk2"/>
                </a:solidFill>
                <a:latin typeface="Calibri"/>
                <a:ea typeface="Calibri"/>
                <a:cs typeface="Calibri"/>
                <a:sym typeface="Calibri"/>
              </a:rPr>
              <a:t> Trường</a:t>
            </a:r>
            <a:r>
              <a:rPr lang="en-US" sz="1600">
                <a:solidFill>
                  <a:schemeClr val="dk2"/>
                </a:solidFill>
                <a:latin typeface="Calibri"/>
                <a:ea typeface="Calibri"/>
                <a:cs typeface="Calibri"/>
                <a:sym typeface="Calibri"/>
              </a:rPr>
              <a:t> ĐH CNTT – Lập trình Python cho Máy học (CS116)</a:t>
            </a:r>
            <a:endParaRPr sz="1600">
              <a:solidFill>
                <a:schemeClr val="dk2"/>
              </a:solidFill>
              <a:latin typeface="Calibri"/>
              <a:ea typeface="Calibri"/>
              <a:cs typeface="Calibri"/>
              <a:sym typeface="Calibri"/>
            </a:endParaRPr>
          </a:p>
        </p:txBody>
      </p:sp>
      <p:cxnSp>
        <p:nvCxnSpPr>
          <p:cNvPr id="130" name="Google Shape;130;p35"/>
          <p:cNvCxnSpPr/>
          <p:nvPr/>
        </p:nvCxnSpPr>
        <p:spPr>
          <a:xfrm flipH="1" rot="10800000">
            <a:off x="430533" y="911800"/>
            <a:ext cx="4862800" cy="108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g trống" type="blank">
  <p:cSld name="BLANK">
    <p:spTree>
      <p:nvGrpSpPr>
        <p:cNvPr id="131" name="Shape 131"/>
        <p:cNvGrpSpPr/>
        <p:nvPr/>
      </p:nvGrpSpPr>
      <p:grpSpPr>
        <a:xfrm>
          <a:off x="0" y="0"/>
          <a:ext cx="0" cy="0"/>
          <a:chOff x="0" y="0"/>
          <a:chExt cx="0" cy="0"/>
        </a:xfrm>
      </p:grpSpPr>
      <p:sp>
        <p:nvSpPr>
          <p:cNvPr id="132" name="Google Shape;132;p36"/>
          <p:cNvSpPr txBox="1"/>
          <p:nvPr>
            <p:ph idx="11" type="ftr"/>
          </p:nvPr>
        </p:nvSpPr>
        <p:spPr>
          <a:xfrm>
            <a:off x="3684104" y="6481647"/>
            <a:ext cx="4823792"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6"/>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36"/>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5" name="Google Shape;135;p36"/>
          <p:cNvGrpSpPr/>
          <p:nvPr/>
        </p:nvGrpSpPr>
        <p:grpSpPr>
          <a:xfrm>
            <a:off x="58527" y="40944"/>
            <a:ext cx="2869771" cy="1563379"/>
            <a:chOff x="44879" y="27296"/>
            <a:chExt cx="2869771" cy="1563379"/>
          </a:xfrm>
        </p:grpSpPr>
        <p:cxnSp>
          <p:nvCxnSpPr>
            <p:cNvPr id="136" name="Google Shape;136;p36"/>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137" name="Google Shape;137;p36"/>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138" name="Google Shape;138;p36"/>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139" name="Google Shape;139;p36"/>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0" name="Google Shape;140;p36"/>
          <p:cNvGrpSpPr/>
          <p:nvPr/>
        </p:nvGrpSpPr>
        <p:grpSpPr>
          <a:xfrm rot="10800000">
            <a:off x="9263702" y="5253677"/>
            <a:ext cx="2869771" cy="1563379"/>
            <a:chOff x="44879" y="27296"/>
            <a:chExt cx="2869771" cy="1563379"/>
          </a:xfrm>
        </p:grpSpPr>
        <p:cxnSp>
          <p:nvCxnSpPr>
            <p:cNvPr id="141" name="Google Shape;141;p36"/>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142" name="Google Shape;142;p36"/>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143" name="Google Shape;143;p36"/>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144" name="Google Shape;144;p36"/>
          <p:cNvSpPr/>
          <p:nvPr/>
        </p:nvSpPr>
        <p:spPr>
          <a:xfrm>
            <a:off x="11926541" y="6589084"/>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145" name="Google Shape;145;p36"/>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36"/>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36"/>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36"/>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36"/>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36"/>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lipart, vector graphics&#10;&#10;Description automatically generated" id="151" name="Google Shape;151;p36"/>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152" name="Google Shape;152;p36"/>
          <p:cNvSpPr txBox="1"/>
          <p:nvPr>
            <p:ph idx="12" type="sldNum"/>
          </p:nvPr>
        </p:nvSpPr>
        <p:spPr>
          <a:xfrm>
            <a:off x="11897699" y="6560242"/>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53" name="Google Shape;153;p36"/>
          <p:cNvSpPr txBox="1"/>
          <p:nvPr>
            <p:ph idx="10" type="dt"/>
          </p:nvPr>
        </p:nvSpPr>
        <p:spPr>
          <a:xfrm>
            <a:off x="838200" y="6481647"/>
            <a:ext cx="2148299"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ương">
  <p:cSld name="Tiêu đề chương">
    <p:spTree>
      <p:nvGrpSpPr>
        <p:cNvPr id="154" name="Shape 154"/>
        <p:cNvGrpSpPr/>
        <p:nvPr/>
      </p:nvGrpSpPr>
      <p:grpSpPr>
        <a:xfrm>
          <a:off x="0" y="0"/>
          <a:ext cx="0" cy="0"/>
          <a:chOff x="0" y="0"/>
          <a:chExt cx="0" cy="0"/>
        </a:xfrm>
      </p:grpSpPr>
      <p:pic>
        <p:nvPicPr>
          <p:cNvPr descr="Background pattern&#10;&#10;Description automatically generated" id="155" name="Google Shape;155;p37"/>
          <p:cNvPicPr preferRelativeResize="0"/>
          <p:nvPr/>
        </p:nvPicPr>
        <p:blipFill rotWithShape="1">
          <a:blip r:embed="rId2">
            <a:alphaModFix/>
          </a:blip>
          <a:srcRect b="0" l="0" r="0" t="0"/>
          <a:stretch/>
        </p:blipFill>
        <p:spPr>
          <a:xfrm>
            <a:off x="-1" y="-1"/>
            <a:ext cx="12192001" cy="6854889"/>
          </a:xfrm>
          <a:prstGeom prst="rect">
            <a:avLst/>
          </a:prstGeom>
          <a:noFill/>
          <a:ln>
            <a:noFill/>
          </a:ln>
        </p:spPr>
      </p:pic>
      <p:sp>
        <p:nvSpPr>
          <p:cNvPr id="156" name="Google Shape;156;p37"/>
          <p:cNvSpPr/>
          <p:nvPr/>
        </p:nvSpPr>
        <p:spPr>
          <a:xfrm>
            <a:off x="0" y="-3113"/>
            <a:ext cx="12192000" cy="6858000"/>
          </a:xfrm>
          <a:prstGeom prst="rect">
            <a:avLst/>
          </a:prstGeom>
          <a:gradFill>
            <a:gsLst>
              <a:gs pos="0">
                <a:srgbClr val="0A4671">
                  <a:alpha val="74901"/>
                </a:srgbClr>
              </a:gs>
              <a:gs pos="100000">
                <a:srgbClr val="0A467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37"/>
          <p:cNvSpPr/>
          <p:nvPr/>
        </p:nvSpPr>
        <p:spPr>
          <a:xfrm>
            <a:off x="16026" y="4629289"/>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37"/>
          <p:cNvSpPr/>
          <p:nvPr/>
        </p:nvSpPr>
        <p:spPr>
          <a:xfrm>
            <a:off x="16026" y="5005641"/>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37"/>
          <p:cNvSpPr/>
          <p:nvPr/>
        </p:nvSpPr>
        <p:spPr>
          <a:xfrm>
            <a:off x="16026" y="5381993"/>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37"/>
          <p:cNvSpPr/>
          <p:nvPr/>
        </p:nvSpPr>
        <p:spPr>
          <a:xfrm>
            <a:off x="16026" y="5758345"/>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37"/>
          <p:cNvSpPr/>
          <p:nvPr/>
        </p:nvSpPr>
        <p:spPr>
          <a:xfrm>
            <a:off x="16026" y="6134697"/>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37"/>
          <p:cNvSpPr/>
          <p:nvPr/>
        </p:nvSpPr>
        <p:spPr>
          <a:xfrm>
            <a:off x="16026" y="6511050"/>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37"/>
          <p:cNvSpPr/>
          <p:nvPr/>
        </p:nvSpPr>
        <p:spPr>
          <a:xfrm rot="10800000">
            <a:off x="0" y="0"/>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64" name="Google Shape;164;p37"/>
          <p:cNvGrpSpPr/>
          <p:nvPr/>
        </p:nvGrpSpPr>
        <p:grpSpPr>
          <a:xfrm>
            <a:off x="58527" y="40944"/>
            <a:ext cx="2869771" cy="1563379"/>
            <a:chOff x="44879" y="27296"/>
            <a:chExt cx="2869771" cy="1563379"/>
          </a:xfrm>
        </p:grpSpPr>
        <p:cxnSp>
          <p:nvCxnSpPr>
            <p:cNvPr id="165" name="Google Shape;165;p37"/>
            <p:cNvCxnSpPr/>
            <p:nvPr/>
          </p:nvCxnSpPr>
          <p:spPr>
            <a:xfrm rot="10800000">
              <a:off x="766351" y="34631"/>
              <a:ext cx="2148299" cy="0"/>
            </a:xfrm>
            <a:prstGeom prst="straightConnector1">
              <a:avLst/>
            </a:prstGeom>
            <a:noFill/>
            <a:ln cap="flat" cmpd="sng" w="38100">
              <a:solidFill>
                <a:srgbClr val="00F7FF"/>
              </a:solidFill>
              <a:prstDash val="solid"/>
              <a:miter lim="800000"/>
              <a:headEnd len="sm" w="sm" type="none"/>
              <a:tailEnd len="sm" w="sm" type="none"/>
            </a:ln>
          </p:spPr>
        </p:cxnSp>
        <p:cxnSp>
          <p:nvCxnSpPr>
            <p:cNvPr id="166" name="Google Shape;166;p37"/>
            <p:cNvCxnSpPr/>
            <p:nvPr/>
          </p:nvCxnSpPr>
          <p:spPr>
            <a:xfrm flipH="1">
              <a:off x="44879" y="27296"/>
              <a:ext cx="737495" cy="644210"/>
            </a:xfrm>
            <a:prstGeom prst="straightConnector1">
              <a:avLst/>
            </a:prstGeom>
            <a:noFill/>
            <a:ln cap="flat" cmpd="sng" w="38100">
              <a:solidFill>
                <a:srgbClr val="00F7FF"/>
              </a:solidFill>
              <a:prstDash val="solid"/>
              <a:miter lim="800000"/>
              <a:headEnd len="sm" w="sm" type="none"/>
              <a:tailEnd len="sm" w="sm" type="none"/>
            </a:ln>
          </p:spPr>
        </p:cxnSp>
        <p:cxnSp>
          <p:nvCxnSpPr>
            <p:cNvPr id="167" name="Google Shape;167;p37"/>
            <p:cNvCxnSpPr/>
            <p:nvPr/>
          </p:nvCxnSpPr>
          <p:spPr>
            <a:xfrm rot="10800000">
              <a:off x="52214" y="654128"/>
              <a:ext cx="0" cy="936547"/>
            </a:xfrm>
            <a:prstGeom prst="straightConnector1">
              <a:avLst/>
            </a:prstGeom>
            <a:noFill/>
            <a:ln cap="flat" cmpd="sng" w="38100">
              <a:solidFill>
                <a:srgbClr val="00F7FF"/>
              </a:solidFill>
              <a:prstDash val="solid"/>
              <a:miter lim="800000"/>
              <a:headEnd len="sm" w="sm" type="none"/>
              <a:tailEnd len="sm" w="sm" type="none"/>
            </a:ln>
          </p:spPr>
        </p:cxnSp>
      </p:grpSp>
      <p:sp>
        <p:nvSpPr>
          <p:cNvPr id="168" name="Google Shape;168;p37"/>
          <p:cNvSpPr/>
          <p:nvPr/>
        </p:nvSpPr>
        <p:spPr>
          <a:xfrm>
            <a:off x="11476383" y="6241089"/>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69" name="Google Shape;169;p37"/>
          <p:cNvGrpSpPr/>
          <p:nvPr/>
        </p:nvGrpSpPr>
        <p:grpSpPr>
          <a:xfrm rot="10800000">
            <a:off x="9263702" y="5253677"/>
            <a:ext cx="2869771" cy="1563379"/>
            <a:chOff x="44879" y="27296"/>
            <a:chExt cx="2869771" cy="1563379"/>
          </a:xfrm>
        </p:grpSpPr>
        <p:cxnSp>
          <p:nvCxnSpPr>
            <p:cNvPr id="170" name="Google Shape;170;p37"/>
            <p:cNvCxnSpPr/>
            <p:nvPr/>
          </p:nvCxnSpPr>
          <p:spPr>
            <a:xfrm rot="10800000">
              <a:off x="766351" y="34631"/>
              <a:ext cx="2148299" cy="0"/>
            </a:xfrm>
            <a:prstGeom prst="straightConnector1">
              <a:avLst/>
            </a:prstGeom>
            <a:noFill/>
            <a:ln cap="rnd" cmpd="sng" w="38100">
              <a:solidFill>
                <a:srgbClr val="00F7FF"/>
              </a:solidFill>
              <a:prstDash val="solid"/>
              <a:round/>
              <a:headEnd len="sm" w="sm" type="none"/>
              <a:tailEnd len="sm" w="sm" type="none"/>
            </a:ln>
          </p:spPr>
        </p:cxnSp>
        <p:cxnSp>
          <p:nvCxnSpPr>
            <p:cNvPr id="171" name="Google Shape;171;p37"/>
            <p:cNvCxnSpPr/>
            <p:nvPr/>
          </p:nvCxnSpPr>
          <p:spPr>
            <a:xfrm flipH="1">
              <a:off x="44879" y="27296"/>
              <a:ext cx="737495" cy="644210"/>
            </a:xfrm>
            <a:prstGeom prst="straightConnector1">
              <a:avLst/>
            </a:prstGeom>
            <a:noFill/>
            <a:ln cap="rnd" cmpd="sng" w="38100">
              <a:solidFill>
                <a:srgbClr val="00F7FF"/>
              </a:solidFill>
              <a:prstDash val="solid"/>
              <a:round/>
              <a:headEnd len="sm" w="sm" type="none"/>
              <a:tailEnd len="sm" w="sm" type="none"/>
            </a:ln>
          </p:spPr>
        </p:cxnSp>
        <p:cxnSp>
          <p:nvCxnSpPr>
            <p:cNvPr id="172" name="Google Shape;172;p37"/>
            <p:cNvCxnSpPr/>
            <p:nvPr/>
          </p:nvCxnSpPr>
          <p:spPr>
            <a:xfrm rot="10800000">
              <a:off x="52214" y="654128"/>
              <a:ext cx="0" cy="936547"/>
            </a:xfrm>
            <a:prstGeom prst="straightConnector1">
              <a:avLst/>
            </a:prstGeom>
            <a:noFill/>
            <a:ln cap="rnd" cmpd="sng" w="38100">
              <a:solidFill>
                <a:srgbClr val="00F7FF"/>
              </a:solidFill>
              <a:prstDash val="solid"/>
              <a:round/>
              <a:headEnd len="sm" w="sm" type="none"/>
              <a:tailEnd len="sm" w="sm" type="none"/>
            </a:ln>
          </p:spPr>
        </p:cxnSp>
      </p:grpSp>
      <p:sp>
        <p:nvSpPr>
          <p:cNvPr id="173" name="Google Shape;173;p37"/>
          <p:cNvSpPr/>
          <p:nvPr/>
        </p:nvSpPr>
        <p:spPr>
          <a:xfrm>
            <a:off x="11928738" y="658315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174" name="Google Shape;174;p37"/>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37"/>
          <p:cNvSpPr txBox="1"/>
          <p:nvPr>
            <p:ph idx="12" type="sldNum"/>
          </p:nvPr>
        </p:nvSpPr>
        <p:spPr>
          <a:xfrm>
            <a:off x="11899392" y="6542216"/>
            <a:ext cx="292608" cy="31578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6" name="Google Shape;176;p37"/>
          <p:cNvSpPr txBox="1"/>
          <p:nvPr>
            <p:ph idx="1" type="body"/>
          </p:nvPr>
        </p:nvSpPr>
        <p:spPr>
          <a:xfrm>
            <a:off x="1470930" y="2095027"/>
            <a:ext cx="6264164" cy="88465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F7FF"/>
              </a:buClr>
              <a:buSzPts val="4400"/>
              <a:buNone/>
              <a:defRPr b="1" sz="4400">
                <a:solidFill>
                  <a:srgbClr val="00F7F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37"/>
          <p:cNvSpPr txBox="1"/>
          <p:nvPr>
            <p:ph idx="2" type="body"/>
          </p:nvPr>
        </p:nvSpPr>
        <p:spPr>
          <a:xfrm>
            <a:off x="1470930" y="3169159"/>
            <a:ext cx="8913813" cy="6951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1" sz="2800">
                <a:solidFill>
                  <a:schemeClr val="lt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7"/>
          <p:cNvSpPr txBox="1"/>
          <p:nvPr>
            <p:ph idx="3" type="body"/>
          </p:nvPr>
        </p:nvSpPr>
        <p:spPr>
          <a:xfrm>
            <a:off x="1470930" y="4137397"/>
            <a:ext cx="7147030" cy="916698"/>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000"/>
              </a:spcBef>
              <a:spcAft>
                <a:spcPts val="0"/>
              </a:spcAft>
              <a:buClr>
                <a:srgbClr val="F2F2F2"/>
              </a:buClr>
              <a:buSzPts val="1000"/>
              <a:buNone/>
              <a:defRPr sz="1000">
                <a:solidFill>
                  <a:srgbClr val="F2F2F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37"/>
          <p:cNvSpPr txBox="1"/>
          <p:nvPr>
            <p:ph idx="4" type="body"/>
          </p:nvPr>
        </p:nvSpPr>
        <p:spPr>
          <a:xfrm>
            <a:off x="8896576" y="5231902"/>
            <a:ext cx="2521280" cy="157781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00F7FF"/>
              </a:buClr>
              <a:buSzPts val="12000"/>
              <a:buNone/>
              <a:defRPr b="1" sz="12000">
                <a:solidFill>
                  <a:srgbClr val="00F7F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80" name="Google Shape;180;p37"/>
          <p:cNvCxnSpPr/>
          <p:nvPr/>
        </p:nvCxnSpPr>
        <p:spPr>
          <a:xfrm>
            <a:off x="1574156" y="2979683"/>
            <a:ext cx="3565003" cy="0"/>
          </a:xfrm>
          <a:prstGeom prst="straightConnector1">
            <a:avLst/>
          </a:prstGeom>
          <a:noFill/>
          <a:ln cap="rnd" cmpd="sng" w="25400">
            <a:solidFill>
              <a:srgbClr val="00F7FF"/>
            </a:solidFill>
            <a:prstDash val="solid"/>
            <a:round/>
            <a:headEnd len="sm" w="sm" type="none"/>
            <a:tailEnd len="sm" w="sm" type="none"/>
          </a:ln>
        </p:spPr>
      </p:cxnSp>
      <p:sp>
        <p:nvSpPr>
          <p:cNvPr id="181" name="Google Shape;181;p37"/>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D8D8D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7"/>
          <p:cNvSpPr txBox="1"/>
          <p:nvPr>
            <p:ph idx="11" type="ftr"/>
          </p:nvPr>
        </p:nvSpPr>
        <p:spPr>
          <a:xfrm>
            <a:off x="3677478" y="6481647"/>
            <a:ext cx="4475922"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D8D8D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ẫu nội dung 1" type="obj">
  <p:cSld name="OBJECT">
    <p:spTree>
      <p:nvGrpSpPr>
        <p:cNvPr id="183" name="Shape 183"/>
        <p:cNvGrpSpPr/>
        <p:nvPr/>
      </p:nvGrpSpPr>
      <p:grpSpPr>
        <a:xfrm>
          <a:off x="0" y="0"/>
          <a:ext cx="0" cy="0"/>
          <a:chOff x="0" y="0"/>
          <a:chExt cx="0" cy="0"/>
        </a:xfrm>
      </p:grpSpPr>
      <p:sp>
        <p:nvSpPr>
          <p:cNvPr id="184" name="Google Shape;184;p38"/>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38"/>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6" name="Google Shape;186;p38"/>
          <p:cNvGrpSpPr/>
          <p:nvPr/>
        </p:nvGrpSpPr>
        <p:grpSpPr>
          <a:xfrm>
            <a:off x="58527" y="40944"/>
            <a:ext cx="2869771" cy="1563379"/>
            <a:chOff x="44879" y="27296"/>
            <a:chExt cx="2869771" cy="1563379"/>
          </a:xfrm>
        </p:grpSpPr>
        <p:cxnSp>
          <p:nvCxnSpPr>
            <p:cNvPr id="187" name="Google Shape;187;p38"/>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188" name="Google Shape;188;p38"/>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189" name="Google Shape;189;p38"/>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190" name="Google Shape;190;p38"/>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1" name="Google Shape;191;p38"/>
          <p:cNvGrpSpPr/>
          <p:nvPr/>
        </p:nvGrpSpPr>
        <p:grpSpPr>
          <a:xfrm rot="10800000">
            <a:off x="9263702" y="5253677"/>
            <a:ext cx="2869771" cy="1563379"/>
            <a:chOff x="44879" y="27296"/>
            <a:chExt cx="2869771" cy="1563379"/>
          </a:xfrm>
        </p:grpSpPr>
        <p:cxnSp>
          <p:nvCxnSpPr>
            <p:cNvPr id="192" name="Google Shape;192;p38"/>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193" name="Google Shape;193;p38"/>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194" name="Google Shape;194;p38"/>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195" name="Google Shape;195;p38"/>
          <p:cNvSpPr/>
          <p:nvPr/>
        </p:nvSpPr>
        <p:spPr>
          <a:xfrm>
            <a:off x="11924323" y="6588855"/>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196" name="Google Shape;196;p38"/>
          <p:cNvSpPr txBox="1"/>
          <p:nvPr>
            <p:ph type="title"/>
          </p:nvPr>
        </p:nvSpPr>
        <p:spPr>
          <a:xfrm>
            <a:off x="838200" y="625123"/>
            <a:ext cx="10515600" cy="979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2FF"/>
              </a:buClr>
              <a:buSzPts val="4800"/>
              <a:buFont typeface="Times New Roma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38"/>
          <p:cNvSpPr txBox="1"/>
          <p:nvPr>
            <p:ph idx="1" type="body"/>
          </p:nvPr>
        </p:nvSpPr>
        <p:spPr>
          <a:xfrm>
            <a:off x="838200" y="1788160"/>
            <a:ext cx="10515600" cy="4388803"/>
          </a:xfrm>
          <a:prstGeom prst="rect">
            <a:avLst/>
          </a:prstGeom>
          <a:noFill/>
          <a:ln>
            <a:noFill/>
          </a:ln>
        </p:spPr>
        <p:txBody>
          <a:bodyPr anchorCtr="0" anchor="t" bIns="45700" lIns="91425" spcFirstLastPara="1" rIns="91425" wrap="square" tIns="45700">
            <a:normAutofit/>
          </a:bodyPr>
          <a:lstStyle>
            <a:lvl1pPr indent="-406400" lvl="0" marL="457200" algn="l">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l">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l">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l">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l">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38"/>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8"/>
          <p:cNvSpPr txBox="1"/>
          <p:nvPr>
            <p:ph idx="12" type="sldNum"/>
          </p:nvPr>
        </p:nvSpPr>
        <p:spPr>
          <a:xfrm>
            <a:off x="11895481" y="6560013"/>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00" name="Google Shape;200;p38"/>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38"/>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38"/>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38"/>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38"/>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38"/>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lipart, vector graphics&#10;&#10;Description automatically generated" id="206" name="Google Shape;206;p38"/>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207" name="Google Shape;207;p38"/>
          <p:cNvSpPr txBox="1"/>
          <p:nvPr>
            <p:ph idx="10" type="dt"/>
          </p:nvPr>
        </p:nvSpPr>
        <p:spPr>
          <a:xfrm>
            <a:off x="838200" y="6458365"/>
            <a:ext cx="2090098" cy="2631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ẫu nội dung 2" type="twoObj">
  <p:cSld name="TWO_OBJECTS">
    <p:spTree>
      <p:nvGrpSpPr>
        <p:cNvPr id="208" name="Shape 208"/>
        <p:cNvGrpSpPr/>
        <p:nvPr/>
      </p:nvGrpSpPr>
      <p:grpSpPr>
        <a:xfrm>
          <a:off x="0" y="0"/>
          <a:ext cx="0" cy="0"/>
          <a:chOff x="0" y="0"/>
          <a:chExt cx="0" cy="0"/>
        </a:xfrm>
      </p:grpSpPr>
      <p:sp>
        <p:nvSpPr>
          <p:cNvPr id="209" name="Google Shape;209;p39"/>
          <p:cNvSpPr txBox="1"/>
          <p:nvPr>
            <p:ph type="title"/>
          </p:nvPr>
        </p:nvSpPr>
        <p:spPr>
          <a:xfrm>
            <a:off x="838200" y="625709"/>
            <a:ext cx="10515600" cy="97861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2FF"/>
              </a:buClr>
              <a:buSzPts val="4800"/>
              <a:buFont typeface="Times New Roma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9"/>
          <p:cNvSpPr txBox="1"/>
          <p:nvPr>
            <p:ph idx="1" type="body"/>
          </p:nvPr>
        </p:nvSpPr>
        <p:spPr>
          <a:xfrm>
            <a:off x="838200" y="1788167"/>
            <a:ext cx="5181600" cy="4591526"/>
          </a:xfrm>
          <a:prstGeom prst="rect">
            <a:avLst/>
          </a:prstGeom>
          <a:noFill/>
          <a:ln>
            <a:noFill/>
          </a:ln>
        </p:spPr>
        <p:txBody>
          <a:bodyPr anchorCtr="0" anchor="t" bIns="45700" lIns="91425" spcFirstLastPara="1" rIns="91425" wrap="square" tIns="45700">
            <a:normAutofit/>
          </a:bodyPr>
          <a:lstStyle>
            <a:lvl1pPr indent="-406400" lvl="0" marL="457200" algn="l">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l">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l">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l">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l">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9"/>
          <p:cNvSpPr txBox="1"/>
          <p:nvPr>
            <p:ph idx="2" type="body"/>
          </p:nvPr>
        </p:nvSpPr>
        <p:spPr>
          <a:xfrm>
            <a:off x="6172200" y="1788167"/>
            <a:ext cx="5181600" cy="4591526"/>
          </a:xfrm>
          <a:prstGeom prst="rect">
            <a:avLst/>
          </a:prstGeom>
          <a:noFill/>
          <a:ln>
            <a:noFill/>
          </a:ln>
        </p:spPr>
        <p:txBody>
          <a:bodyPr anchorCtr="0" anchor="t" bIns="45700" lIns="91425" spcFirstLastPara="1" rIns="91425" wrap="square" tIns="45700">
            <a:normAutofit/>
          </a:bodyPr>
          <a:lstStyle>
            <a:lvl1pPr indent="-406400" lvl="0" marL="457200" algn="l">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l">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l">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l">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l">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39"/>
          <p:cNvSpPr txBox="1"/>
          <p:nvPr>
            <p:ph idx="11" type="ftr"/>
          </p:nvPr>
        </p:nvSpPr>
        <p:spPr>
          <a:xfrm>
            <a:off x="3535017" y="6481647"/>
            <a:ext cx="5121966"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9"/>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39"/>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5" name="Google Shape;215;p39"/>
          <p:cNvGrpSpPr/>
          <p:nvPr/>
        </p:nvGrpSpPr>
        <p:grpSpPr>
          <a:xfrm>
            <a:off x="58527" y="40944"/>
            <a:ext cx="2869771" cy="1563379"/>
            <a:chOff x="44879" y="27296"/>
            <a:chExt cx="2869771" cy="1563379"/>
          </a:xfrm>
        </p:grpSpPr>
        <p:cxnSp>
          <p:nvCxnSpPr>
            <p:cNvPr id="216" name="Google Shape;216;p39"/>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17" name="Google Shape;217;p39"/>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18" name="Google Shape;218;p39"/>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19" name="Google Shape;219;p39"/>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0" name="Google Shape;220;p39"/>
          <p:cNvGrpSpPr/>
          <p:nvPr/>
        </p:nvGrpSpPr>
        <p:grpSpPr>
          <a:xfrm rot="10800000">
            <a:off x="9263702" y="5253677"/>
            <a:ext cx="2869771" cy="1563379"/>
            <a:chOff x="44879" y="27296"/>
            <a:chExt cx="2869771" cy="1563379"/>
          </a:xfrm>
        </p:grpSpPr>
        <p:cxnSp>
          <p:nvCxnSpPr>
            <p:cNvPr id="221" name="Google Shape;221;p39"/>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22" name="Google Shape;222;p39"/>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23" name="Google Shape;223;p39"/>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24" name="Google Shape;224;p39"/>
          <p:cNvSpPr/>
          <p:nvPr/>
        </p:nvSpPr>
        <p:spPr>
          <a:xfrm>
            <a:off x="11928288" y="6592262"/>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225" name="Google Shape;225;p39"/>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39"/>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39"/>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39"/>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39"/>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39"/>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lipart, vector graphics&#10;&#10;Description automatically generated" id="231" name="Google Shape;231;p39"/>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232" name="Google Shape;232;p39"/>
          <p:cNvSpPr txBox="1"/>
          <p:nvPr>
            <p:ph idx="12" type="sldNum"/>
          </p:nvPr>
        </p:nvSpPr>
        <p:spPr>
          <a:xfrm>
            <a:off x="11899446" y="6563420"/>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33" name="Google Shape;233;p39"/>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ẫu nội dung 3" type="twoTxTwoObj">
  <p:cSld name="TWO_OBJECTS_WITH_TEXT">
    <p:spTree>
      <p:nvGrpSpPr>
        <p:cNvPr id="234" name="Shape 234"/>
        <p:cNvGrpSpPr/>
        <p:nvPr/>
      </p:nvGrpSpPr>
      <p:grpSpPr>
        <a:xfrm>
          <a:off x="0" y="0"/>
          <a:ext cx="0" cy="0"/>
          <a:chOff x="0" y="0"/>
          <a:chExt cx="0" cy="0"/>
        </a:xfrm>
      </p:grpSpPr>
      <p:sp>
        <p:nvSpPr>
          <p:cNvPr id="235" name="Google Shape;235;p40"/>
          <p:cNvSpPr txBox="1"/>
          <p:nvPr>
            <p:ph type="title"/>
          </p:nvPr>
        </p:nvSpPr>
        <p:spPr>
          <a:xfrm>
            <a:off x="838198" y="624247"/>
            <a:ext cx="10515600" cy="979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2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40"/>
          <p:cNvSpPr txBox="1"/>
          <p:nvPr>
            <p:ph idx="1" type="body"/>
          </p:nvPr>
        </p:nvSpPr>
        <p:spPr>
          <a:xfrm>
            <a:off x="839788" y="1767458"/>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7" name="Google Shape;237;p40"/>
          <p:cNvSpPr txBox="1"/>
          <p:nvPr>
            <p:ph idx="2" type="body"/>
          </p:nvPr>
        </p:nvSpPr>
        <p:spPr>
          <a:xfrm>
            <a:off x="839788" y="2755381"/>
            <a:ext cx="5157787" cy="3601907"/>
          </a:xfrm>
          <a:prstGeom prst="rect">
            <a:avLst/>
          </a:prstGeom>
          <a:noFill/>
          <a:ln>
            <a:noFill/>
          </a:ln>
        </p:spPr>
        <p:txBody>
          <a:bodyPr anchorCtr="0" anchor="t" bIns="45700" lIns="91425" spcFirstLastPara="1" rIns="91425" wrap="square" tIns="45700">
            <a:normAutofit/>
          </a:bodyPr>
          <a:lstStyle>
            <a:lvl1pPr indent="-406400" lvl="0" marL="457200" algn="l">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l">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l">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l">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l">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40"/>
          <p:cNvSpPr txBox="1"/>
          <p:nvPr>
            <p:ph idx="3" type="body"/>
          </p:nvPr>
        </p:nvSpPr>
        <p:spPr>
          <a:xfrm>
            <a:off x="6172200" y="1767458"/>
            <a:ext cx="5183188"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9" name="Google Shape;239;p40"/>
          <p:cNvSpPr txBox="1"/>
          <p:nvPr>
            <p:ph idx="4" type="body"/>
          </p:nvPr>
        </p:nvSpPr>
        <p:spPr>
          <a:xfrm>
            <a:off x="6172200" y="2755381"/>
            <a:ext cx="5183188" cy="3601907"/>
          </a:xfrm>
          <a:prstGeom prst="rect">
            <a:avLst/>
          </a:prstGeom>
          <a:noFill/>
          <a:ln>
            <a:noFill/>
          </a:ln>
        </p:spPr>
        <p:txBody>
          <a:bodyPr anchorCtr="0" anchor="t" bIns="45700" lIns="91425" spcFirstLastPara="1" rIns="91425" wrap="square" tIns="45700">
            <a:normAutofit/>
          </a:bodyPr>
          <a:lstStyle>
            <a:lvl1pPr indent="-406400" lvl="0" marL="457200" algn="l">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l">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l">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l">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l">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40"/>
          <p:cNvSpPr txBox="1"/>
          <p:nvPr>
            <p:ph idx="11" type="ftr"/>
          </p:nvPr>
        </p:nvSpPr>
        <p:spPr>
          <a:xfrm>
            <a:off x="3533429" y="6481647"/>
            <a:ext cx="5125142"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40"/>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40"/>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3" name="Google Shape;243;p40"/>
          <p:cNvGrpSpPr/>
          <p:nvPr/>
        </p:nvGrpSpPr>
        <p:grpSpPr>
          <a:xfrm>
            <a:off x="58527" y="40944"/>
            <a:ext cx="2869771" cy="1563379"/>
            <a:chOff x="44879" y="27296"/>
            <a:chExt cx="2869771" cy="1563379"/>
          </a:xfrm>
        </p:grpSpPr>
        <p:cxnSp>
          <p:nvCxnSpPr>
            <p:cNvPr id="244" name="Google Shape;244;p40"/>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45" name="Google Shape;245;p40"/>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46" name="Google Shape;246;p40"/>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47" name="Google Shape;247;p40"/>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8" name="Google Shape;248;p40"/>
          <p:cNvGrpSpPr/>
          <p:nvPr/>
        </p:nvGrpSpPr>
        <p:grpSpPr>
          <a:xfrm rot="10800000">
            <a:off x="9263702" y="5253677"/>
            <a:ext cx="2869771" cy="1563379"/>
            <a:chOff x="44879" y="27296"/>
            <a:chExt cx="2869771" cy="1563379"/>
          </a:xfrm>
        </p:grpSpPr>
        <p:cxnSp>
          <p:nvCxnSpPr>
            <p:cNvPr id="249" name="Google Shape;249;p40"/>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50" name="Google Shape;250;p40"/>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51" name="Google Shape;251;p40"/>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52" name="Google Shape;252;p40"/>
          <p:cNvSpPr/>
          <p:nvPr/>
        </p:nvSpPr>
        <p:spPr>
          <a:xfrm>
            <a:off x="11920781" y="6595999"/>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253" name="Google Shape;253;p40"/>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40"/>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40"/>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40"/>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40"/>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40"/>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lipart, vector graphics&#10;&#10;Description automatically generated" id="259" name="Google Shape;259;p40"/>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260" name="Google Shape;260;p40"/>
          <p:cNvSpPr txBox="1"/>
          <p:nvPr>
            <p:ph idx="12" type="sldNum"/>
          </p:nvPr>
        </p:nvSpPr>
        <p:spPr>
          <a:xfrm>
            <a:off x="11891939" y="6567157"/>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61" name="Google Shape;261;p40"/>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72FF"/>
              </a:buClr>
              <a:buSzPts val="4000"/>
              <a:buFont typeface="Times New Roman"/>
              <a:buNone/>
              <a:defRPr b="1" i="0" sz="4000" u="none" cap="none" strike="noStrike">
                <a:solidFill>
                  <a:srgbClr val="0072FF"/>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30.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www.kaggle.com/code/ryanholbrook/target-encoding" TargetMode="External"/><Relationship Id="rId4" Type="http://schemas.openxmlformats.org/officeDocument/2006/relationships/hyperlink" Target="https://www.kaggle.com/code/ogrellier/python-target-encoding-for-categorical-features" TargetMode="External"/><Relationship Id="rId5" Type="http://schemas.openxmlformats.org/officeDocument/2006/relationships/hyperlink" Target="https://www.kaggle.com/code/mmotoki/hierarchical-bayesian-target-encod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32.png"/><Relationship Id="rId5" Type="http://schemas.openxmlformats.org/officeDocument/2006/relationships/hyperlink" Target="https://www.kaggle.com/code/ryanholbrook/target-encoding" TargetMode="External"/><Relationship Id="rId6" Type="http://schemas.openxmlformats.org/officeDocument/2006/relationships/hyperlink" Target="https://www.kaggle.com/code/ryanholbrook/target-encod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hyperlink" Target="https://adataanalyst.com/machine-learning/comprehensive-guide-feature-enginee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
          <p:cNvSpPr txBox="1"/>
          <p:nvPr>
            <p:ph idx="12" type="sldNum"/>
          </p:nvPr>
        </p:nvSpPr>
        <p:spPr>
          <a:xfrm>
            <a:off x="11894359" y="6566401"/>
            <a:ext cx="291600" cy="29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3" name="Google Shape;323;p1"/>
          <p:cNvSpPr txBox="1"/>
          <p:nvPr>
            <p:ph idx="1" type="body"/>
          </p:nvPr>
        </p:nvSpPr>
        <p:spPr>
          <a:xfrm>
            <a:off x="1914181" y="2841900"/>
            <a:ext cx="8490387" cy="69616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A899"/>
              </a:buClr>
              <a:buSzPts val="3600"/>
              <a:buNone/>
            </a:pPr>
            <a:r>
              <a:rPr b="1" lang="en-US" sz="3600">
                <a:solidFill>
                  <a:srgbClr val="00A899"/>
                </a:solidFill>
                <a:latin typeface="Proxima Nova"/>
                <a:ea typeface="Proxima Nova"/>
                <a:cs typeface="Proxima Nova"/>
                <a:sym typeface="Proxima Nova"/>
              </a:rPr>
              <a:t>Thiết kế và lựa chọn đặc trưng</a:t>
            </a:r>
            <a:endParaRPr b="1" sz="3600">
              <a:solidFill>
                <a:srgbClr val="00A899"/>
              </a:solidFill>
              <a:latin typeface="Proxima Nova"/>
              <a:ea typeface="Proxima Nova"/>
              <a:cs typeface="Proxima Nova"/>
              <a:sym typeface="Proxima Nova"/>
            </a:endParaRPr>
          </a:p>
          <a:p>
            <a:pPr indent="0" lvl="0" marL="0" rtl="0" algn="ctr">
              <a:lnSpc>
                <a:spcPct val="90000"/>
              </a:lnSpc>
              <a:spcBef>
                <a:spcPts val="0"/>
              </a:spcBef>
              <a:spcAft>
                <a:spcPts val="0"/>
              </a:spcAft>
              <a:buClr>
                <a:srgbClr val="00A899"/>
              </a:buClr>
              <a:buSzPts val="3600"/>
              <a:buNone/>
            </a:pPr>
            <a:r>
              <a:rPr lang="en-US" sz="3600">
                <a:solidFill>
                  <a:srgbClr val="00A899"/>
                </a:solidFill>
                <a:latin typeface="Proxima Nova"/>
                <a:ea typeface="Proxima Nova"/>
                <a:cs typeface="Proxima Nova"/>
                <a:sym typeface="Proxima Nova"/>
              </a:rPr>
              <a:t>(Feature engineering and selection)</a:t>
            </a:r>
            <a:endParaRPr b="1" sz="3600">
              <a:solidFill>
                <a:srgbClr val="00A899"/>
              </a:solidFill>
              <a:latin typeface="Proxima Nova"/>
              <a:ea typeface="Proxima Nova"/>
              <a:cs typeface="Proxima Nova"/>
              <a:sym typeface="Proxima Nova"/>
            </a:endParaRPr>
          </a:p>
        </p:txBody>
      </p:sp>
      <p:sp>
        <p:nvSpPr>
          <p:cNvPr id="324" name="Google Shape;324;p1"/>
          <p:cNvSpPr txBox="1"/>
          <p:nvPr>
            <p:ph idx="3" type="body"/>
          </p:nvPr>
        </p:nvSpPr>
        <p:spPr>
          <a:xfrm>
            <a:off x="4680971" y="4410787"/>
            <a:ext cx="2830058" cy="345005"/>
          </a:xfrm>
          <a:prstGeom prst="rect">
            <a:avLst/>
          </a:prstGeom>
          <a:gradFill>
            <a:gsLst>
              <a:gs pos="0">
                <a:srgbClr val="0072FF"/>
              </a:gs>
              <a:gs pos="100000">
                <a:srgbClr val="00C6FF"/>
              </a:gs>
            </a:gsLst>
            <a:lin ang="27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1400"/>
              <a:buNone/>
            </a:pPr>
            <a:r>
              <a:rPr lang="en-US"/>
              <a:t>TS. Nguyễn Vinh Tiệp</a:t>
            </a:r>
            <a:endParaRPr/>
          </a:p>
        </p:txBody>
      </p:sp>
      <p:sp>
        <p:nvSpPr>
          <p:cNvPr id="325" name="Google Shape;325;p1"/>
          <p:cNvSpPr txBox="1"/>
          <p:nvPr>
            <p:ph idx="11" type="ftr"/>
          </p:nvPr>
        </p:nvSpPr>
        <p:spPr>
          <a:xfrm>
            <a:off x="2353680" y="6480629"/>
            <a:ext cx="4288103" cy="23677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0"/>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Tại sao cần Biến đổi Dữ liệu?</a:t>
            </a:r>
            <a:endParaRPr>
              <a:latin typeface="Tahoma"/>
              <a:ea typeface="Tahoma"/>
              <a:cs typeface="Tahoma"/>
              <a:sym typeface="Tahoma"/>
            </a:endParaRPr>
          </a:p>
        </p:txBody>
      </p:sp>
      <p:sp>
        <p:nvSpPr>
          <p:cNvPr id="512" name="Google Shape;512;p10"/>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cxnSp>
        <p:nvCxnSpPr>
          <p:cNvPr id="513" name="Google Shape;513;p10"/>
          <p:cNvCxnSpPr>
            <a:stCxn id="514" idx="6"/>
            <a:endCxn id="515" idx="2"/>
          </p:cNvCxnSpPr>
          <p:nvPr/>
        </p:nvCxnSpPr>
        <p:spPr>
          <a:xfrm>
            <a:off x="3699401" y="3357600"/>
            <a:ext cx="936300" cy="1248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516" name="Google Shape;516;p10"/>
          <p:cNvCxnSpPr>
            <a:stCxn id="514" idx="6"/>
            <a:endCxn id="517" idx="2"/>
          </p:cNvCxnSpPr>
          <p:nvPr/>
        </p:nvCxnSpPr>
        <p:spPr>
          <a:xfrm flipH="1" rot="10800000">
            <a:off x="3699401" y="2109600"/>
            <a:ext cx="936300" cy="1248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518" name="Google Shape;518;p10"/>
          <p:cNvCxnSpPr>
            <a:stCxn id="519" idx="3"/>
            <a:endCxn id="520" idx="2"/>
          </p:cNvCxnSpPr>
          <p:nvPr/>
        </p:nvCxnSpPr>
        <p:spPr>
          <a:xfrm flipH="1" rot="10800000">
            <a:off x="6681456" y="1500100"/>
            <a:ext cx="544200" cy="595500"/>
          </a:xfrm>
          <a:prstGeom prst="bentConnector3">
            <a:avLst>
              <a:gd fmla="val 50004" name="adj1"/>
            </a:avLst>
          </a:prstGeom>
          <a:noFill/>
          <a:ln cap="flat" cmpd="sng" w="9525">
            <a:solidFill>
              <a:srgbClr val="C2C2C2"/>
            </a:solidFill>
            <a:prstDash val="solid"/>
            <a:round/>
            <a:headEnd len="sm" w="sm" type="none"/>
            <a:tailEnd len="sm" w="sm" type="none"/>
          </a:ln>
        </p:spPr>
      </p:cxnSp>
      <p:cxnSp>
        <p:nvCxnSpPr>
          <p:cNvPr id="521" name="Google Shape;521;p10"/>
          <p:cNvCxnSpPr>
            <a:stCxn id="519" idx="3"/>
            <a:endCxn id="522" idx="2"/>
          </p:cNvCxnSpPr>
          <p:nvPr/>
        </p:nvCxnSpPr>
        <p:spPr>
          <a:xfrm>
            <a:off x="6681456" y="2095600"/>
            <a:ext cx="544200" cy="603900"/>
          </a:xfrm>
          <a:prstGeom prst="bentConnector3">
            <a:avLst>
              <a:gd fmla="val 50004" name="adj1"/>
            </a:avLst>
          </a:prstGeom>
          <a:noFill/>
          <a:ln cap="flat" cmpd="sng" w="9525">
            <a:solidFill>
              <a:srgbClr val="C2C2C2"/>
            </a:solidFill>
            <a:prstDash val="solid"/>
            <a:round/>
            <a:headEnd len="sm" w="sm" type="none"/>
            <a:tailEnd len="sm" w="sm" type="none"/>
          </a:ln>
        </p:spPr>
      </p:cxnSp>
      <p:cxnSp>
        <p:nvCxnSpPr>
          <p:cNvPr id="523" name="Google Shape;523;p10"/>
          <p:cNvCxnSpPr>
            <a:stCxn id="524" idx="3"/>
            <a:endCxn id="525" idx="2"/>
          </p:cNvCxnSpPr>
          <p:nvPr/>
        </p:nvCxnSpPr>
        <p:spPr>
          <a:xfrm flipH="1" rot="10800000">
            <a:off x="6790096" y="3923000"/>
            <a:ext cx="435600" cy="652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526" name="Google Shape;526;p10"/>
          <p:cNvCxnSpPr>
            <a:stCxn id="524" idx="3"/>
            <a:endCxn id="527" idx="2"/>
          </p:cNvCxnSpPr>
          <p:nvPr/>
        </p:nvCxnSpPr>
        <p:spPr>
          <a:xfrm>
            <a:off x="6790096" y="4575800"/>
            <a:ext cx="435600" cy="639300"/>
          </a:xfrm>
          <a:prstGeom prst="bentConnector3">
            <a:avLst>
              <a:gd fmla="val 50000" name="adj1"/>
            </a:avLst>
          </a:prstGeom>
          <a:noFill/>
          <a:ln cap="flat" cmpd="sng" w="9525">
            <a:solidFill>
              <a:srgbClr val="C2C2C2"/>
            </a:solidFill>
            <a:prstDash val="solid"/>
            <a:round/>
            <a:headEnd len="sm" w="sm" type="none"/>
            <a:tailEnd len="sm" w="sm" type="none"/>
          </a:ln>
        </p:spPr>
      </p:cxnSp>
      <p:grpSp>
        <p:nvGrpSpPr>
          <p:cNvPr id="528" name="Google Shape;528;p10"/>
          <p:cNvGrpSpPr/>
          <p:nvPr/>
        </p:nvGrpSpPr>
        <p:grpSpPr>
          <a:xfrm>
            <a:off x="7225700" y="1151467"/>
            <a:ext cx="4444000" cy="652800"/>
            <a:chOff x="5592550" y="917150"/>
            <a:chExt cx="3333000" cy="489600"/>
          </a:xfrm>
        </p:grpSpPr>
        <p:sp>
          <p:nvSpPr>
            <p:cNvPr id="529" name="Google Shape;529;p10"/>
            <p:cNvSpPr/>
            <p:nvPr/>
          </p:nvSpPr>
          <p:spPr>
            <a:xfrm>
              <a:off x="5766550" y="917150"/>
              <a:ext cx="3159000" cy="489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t/>
              </a:r>
              <a:endParaRPr b="1" sz="1600">
                <a:solidFill>
                  <a:srgbClr val="3D3D3D"/>
                </a:solidFill>
                <a:latin typeface="Tahoma"/>
                <a:ea typeface="Tahoma"/>
                <a:cs typeface="Tahoma"/>
                <a:sym typeface="Tahoma"/>
              </a:endParaRPr>
            </a:p>
            <a:p>
              <a:pPr indent="0" lvl="0" marL="0" marR="0" rtl="0" algn="ctr">
                <a:spcBef>
                  <a:spcPts val="0"/>
                </a:spcBef>
                <a:spcAft>
                  <a:spcPts val="0"/>
                </a:spcAft>
                <a:buNone/>
              </a:pPr>
              <a:r>
                <a:t/>
              </a:r>
              <a:endParaRPr b="1" sz="1600">
                <a:solidFill>
                  <a:srgbClr val="3D3D3D"/>
                </a:solidFill>
                <a:latin typeface="Tahoma"/>
                <a:ea typeface="Tahoma"/>
                <a:cs typeface="Tahoma"/>
                <a:sym typeface="Tahoma"/>
              </a:endParaRPr>
            </a:p>
            <a:p>
              <a:pPr indent="0" lvl="0" marL="0" marR="0" rtl="0" algn="ctr">
                <a:spcBef>
                  <a:spcPts val="0"/>
                </a:spcBef>
                <a:spcAft>
                  <a:spcPts val="0"/>
                </a:spcAft>
                <a:buNone/>
              </a:pPr>
              <a:r>
                <a:rPr b="1" lang="en-US" sz="1600">
                  <a:solidFill>
                    <a:srgbClr val="3D3D3D"/>
                  </a:solidFill>
                  <a:latin typeface="Tahoma"/>
                  <a:ea typeface="Tahoma"/>
                  <a:cs typeface="Tahoma"/>
                  <a:sym typeface="Tahoma"/>
                </a:rPr>
                <a:t>Tại sao</a:t>
              </a:r>
              <a:r>
                <a:rPr lang="en-US" sz="1600">
                  <a:solidFill>
                    <a:srgbClr val="3D3D3D"/>
                  </a:solidFill>
                  <a:latin typeface="Tahoma"/>
                  <a:ea typeface="Tahoma"/>
                  <a:cs typeface="Tahoma"/>
                  <a:sym typeface="Tahoma"/>
                </a:rPr>
                <a:t>: Biến liên tục có thể làm cho kết quả của mô hình khó hiểu hơn.</a:t>
              </a:r>
              <a:endParaRPr sz="1600">
                <a:solidFill>
                  <a:srgbClr val="3D3D3D"/>
                </a:solidFill>
                <a:latin typeface="Tahoma"/>
                <a:ea typeface="Tahoma"/>
                <a:cs typeface="Tahoma"/>
                <a:sym typeface="Tahoma"/>
              </a:endParaRPr>
            </a:p>
            <a:p>
              <a:pPr indent="0" lvl="0" marL="0" marR="0" rtl="0" algn="ctr">
                <a:spcBef>
                  <a:spcPts val="0"/>
                </a:spcBef>
                <a:spcAft>
                  <a:spcPts val="0"/>
                </a:spcAft>
                <a:buNone/>
              </a:pPr>
              <a:r>
                <a:t/>
              </a:r>
              <a:endParaRPr sz="1600">
                <a:solidFill>
                  <a:srgbClr val="3D3D3D"/>
                </a:solidFill>
                <a:latin typeface="Tahoma"/>
                <a:ea typeface="Tahoma"/>
                <a:cs typeface="Tahoma"/>
                <a:sym typeface="Tahoma"/>
              </a:endParaRPr>
            </a:p>
          </p:txBody>
        </p:sp>
        <p:sp>
          <p:nvSpPr>
            <p:cNvPr id="520" name="Google Shape;520;p10"/>
            <p:cNvSpPr/>
            <p:nvPr/>
          </p:nvSpPr>
          <p:spPr>
            <a:xfrm>
              <a:off x="5592550" y="10915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30" name="Google Shape;530;p10"/>
          <p:cNvGrpSpPr/>
          <p:nvPr/>
        </p:nvGrpSpPr>
        <p:grpSpPr>
          <a:xfrm>
            <a:off x="4635700" y="1790800"/>
            <a:ext cx="2045756" cy="609600"/>
            <a:chOff x="3650050" y="1396650"/>
            <a:chExt cx="1534317" cy="457200"/>
          </a:xfrm>
        </p:grpSpPr>
        <p:sp>
          <p:nvSpPr>
            <p:cNvPr id="519" name="Google Shape;519;p10"/>
            <p:cNvSpPr/>
            <p:nvPr/>
          </p:nvSpPr>
          <p:spPr>
            <a:xfrm>
              <a:off x="3824049" y="1396650"/>
              <a:ext cx="1360318" cy="457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600">
                  <a:solidFill>
                    <a:srgbClr val="3D3D3D"/>
                  </a:solidFill>
                  <a:latin typeface="Tahoma"/>
                  <a:ea typeface="Tahoma"/>
                  <a:cs typeface="Tahoma"/>
                  <a:sym typeface="Tahoma"/>
                </a:rPr>
                <a:t>Vấn đề với việc giải thích kết quả.</a:t>
              </a:r>
              <a:endParaRPr sz="1600">
                <a:solidFill>
                  <a:srgbClr val="3D3D3D"/>
                </a:solidFill>
                <a:latin typeface="Tahoma"/>
                <a:ea typeface="Tahoma"/>
                <a:cs typeface="Tahoma"/>
                <a:sym typeface="Tahoma"/>
              </a:endParaRPr>
            </a:p>
          </p:txBody>
        </p:sp>
        <p:sp>
          <p:nvSpPr>
            <p:cNvPr id="517" name="Google Shape;517;p10"/>
            <p:cNvSpPr/>
            <p:nvPr/>
          </p:nvSpPr>
          <p:spPr>
            <a:xfrm>
              <a:off x="3650050" y="1548750"/>
              <a:ext cx="174000" cy="174000"/>
            </a:xfrm>
            <a:prstGeom prst="ellipse">
              <a:avLst/>
            </a:prstGeom>
            <a:solidFill>
              <a:srgbClr val="41414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31" name="Google Shape;531;p10"/>
          <p:cNvGrpSpPr/>
          <p:nvPr/>
        </p:nvGrpSpPr>
        <p:grpSpPr>
          <a:xfrm>
            <a:off x="172017" y="3060000"/>
            <a:ext cx="3527384" cy="609600"/>
            <a:chOff x="313487" y="2348550"/>
            <a:chExt cx="2645538" cy="457200"/>
          </a:xfrm>
        </p:grpSpPr>
        <p:sp>
          <p:nvSpPr>
            <p:cNvPr id="532" name="Google Shape;532;p10"/>
            <p:cNvSpPr/>
            <p:nvPr/>
          </p:nvSpPr>
          <p:spPr>
            <a:xfrm>
              <a:off x="313487" y="2348550"/>
              <a:ext cx="2465713" cy="457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r">
                <a:spcBef>
                  <a:spcPts val="0"/>
                </a:spcBef>
                <a:spcAft>
                  <a:spcPts val="0"/>
                </a:spcAft>
                <a:buNone/>
              </a:pPr>
              <a:r>
                <a:rPr lang="en-US" sz="1600">
                  <a:solidFill>
                    <a:srgbClr val="3D3D3D"/>
                  </a:solidFill>
                  <a:latin typeface="Tahoma"/>
                  <a:ea typeface="Tahoma"/>
                  <a:cs typeface="Tahoma"/>
                  <a:sym typeface="Tahoma"/>
                </a:rPr>
                <a:t>Tại sao cần Biến đổi Dữ liệu?</a:t>
              </a:r>
              <a:endParaRPr/>
            </a:p>
          </p:txBody>
        </p:sp>
        <p:sp>
          <p:nvSpPr>
            <p:cNvPr id="514" name="Google Shape;514;p10"/>
            <p:cNvSpPr/>
            <p:nvPr/>
          </p:nvSpPr>
          <p:spPr>
            <a:xfrm>
              <a:off x="2785025" y="2484750"/>
              <a:ext cx="174000" cy="174000"/>
            </a:xfrm>
            <a:prstGeom prst="ellipse">
              <a:avLst/>
            </a:prstGeom>
            <a:solidFill>
              <a:srgbClr val="2F2F2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33" name="Google Shape;533;p10"/>
          <p:cNvGrpSpPr/>
          <p:nvPr/>
        </p:nvGrpSpPr>
        <p:grpSpPr>
          <a:xfrm>
            <a:off x="4635699" y="4295400"/>
            <a:ext cx="2154397" cy="560800"/>
            <a:chOff x="3650050" y="3275100"/>
            <a:chExt cx="1615798" cy="420600"/>
          </a:xfrm>
        </p:grpSpPr>
        <p:sp>
          <p:nvSpPr>
            <p:cNvPr id="524" name="Google Shape;524;p10"/>
            <p:cNvSpPr/>
            <p:nvPr/>
          </p:nvSpPr>
          <p:spPr>
            <a:xfrm>
              <a:off x="3824049" y="3275100"/>
              <a:ext cx="1441799" cy="420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600">
                  <a:solidFill>
                    <a:srgbClr val="3D3D3D"/>
                  </a:solidFill>
                  <a:latin typeface="Tahoma"/>
                  <a:ea typeface="Tahoma"/>
                  <a:cs typeface="Tahoma"/>
                  <a:sym typeface="Tahoma"/>
                </a:rPr>
                <a:t>Vấn đề với các mối quan hệ phi tuyến (non-linear relationships).</a:t>
              </a:r>
              <a:endParaRPr sz="1600">
                <a:solidFill>
                  <a:srgbClr val="3D3D3D"/>
                </a:solidFill>
                <a:latin typeface="Tahoma"/>
                <a:ea typeface="Tahoma"/>
                <a:cs typeface="Tahoma"/>
                <a:sym typeface="Tahoma"/>
              </a:endParaRPr>
            </a:p>
          </p:txBody>
        </p:sp>
        <p:sp>
          <p:nvSpPr>
            <p:cNvPr id="515" name="Google Shape;515;p10"/>
            <p:cNvSpPr/>
            <p:nvPr/>
          </p:nvSpPr>
          <p:spPr>
            <a:xfrm>
              <a:off x="3650050" y="3420750"/>
              <a:ext cx="174000" cy="174000"/>
            </a:xfrm>
            <a:prstGeom prst="ellipse">
              <a:avLst/>
            </a:prstGeom>
            <a:solidFill>
              <a:srgbClr val="41414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34" name="Google Shape;534;p10"/>
          <p:cNvGrpSpPr/>
          <p:nvPr/>
        </p:nvGrpSpPr>
        <p:grpSpPr>
          <a:xfrm>
            <a:off x="7225700" y="2338400"/>
            <a:ext cx="3751200" cy="763600"/>
            <a:chOff x="5592550" y="1807350"/>
            <a:chExt cx="2813400" cy="572700"/>
          </a:xfrm>
        </p:grpSpPr>
        <p:sp>
          <p:nvSpPr>
            <p:cNvPr id="535" name="Google Shape;535;p10"/>
            <p:cNvSpPr/>
            <p:nvPr/>
          </p:nvSpPr>
          <p:spPr>
            <a:xfrm>
              <a:off x="5766550" y="1807350"/>
              <a:ext cx="2639400" cy="572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Giải pháp: </a:t>
              </a:r>
              <a:r>
                <a:rPr lang="en-US" sz="1600">
                  <a:solidFill>
                    <a:srgbClr val="3D3D3D"/>
                  </a:solidFill>
                  <a:latin typeface="Tahoma"/>
                  <a:ea typeface="Tahoma"/>
                  <a:cs typeface="Tahoma"/>
                  <a:sym typeface="Tahoma"/>
                </a:rPr>
                <a:t>sử dụng kỹ thuật</a:t>
              </a:r>
              <a:r>
                <a:rPr b="1" lang="en-US" sz="1600">
                  <a:solidFill>
                    <a:srgbClr val="3D3D3D"/>
                  </a:solidFill>
                  <a:latin typeface="Tahoma"/>
                  <a:ea typeface="Tahoma"/>
                  <a:cs typeface="Tahoma"/>
                  <a:sym typeface="Tahoma"/>
                </a:rPr>
                <a:t> </a:t>
              </a:r>
              <a:r>
                <a:rPr lang="en-US" sz="1600">
                  <a:solidFill>
                    <a:srgbClr val="3D3D3D"/>
                  </a:solidFill>
                  <a:latin typeface="Tahoma"/>
                  <a:ea typeface="Tahoma"/>
                  <a:cs typeface="Tahoma"/>
                  <a:sym typeface="Tahoma"/>
                </a:rPr>
                <a:t>binning transformation</a:t>
              </a:r>
              <a:endParaRPr sz="1600">
                <a:solidFill>
                  <a:srgbClr val="3D3D3D"/>
                </a:solidFill>
                <a:latin typeface="Tahoma"/>
                <a:ea typeface="Tahoma"/>
                <a:cs typeface="Tahoma"/>
                <a:sym typeface="Tahoma"/>
              </a:endParaRPr>
            </a:p>
          </p:txBody>
        </p:sp>
        <p:sp>
          <p:nvSpPr>
            <p:cNvPr id="522" name="Google Shape;522;p10"/>
            <p:cNvSpPr/>
            <p:nvPr/>
          </p:nvSpPr>
          <p:spPr>
            <a:xfrm>
              <a:off x="5592550" y="19912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sp>
        <p:nvSpPr>
          <p:cNvPr id="525" name="Google Shape;525;p10"/>
          <p:cNvSpPr/>
          <p:nvPr/>
        </p:nvSpPr>
        <p:spPr>
          <a:xfrm>
            <a:off x="7225700" y="3789952"/>
            <a:ext cx="232000" cy="266081"/>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nvGrpSpPr>
          <p:cNvPr id="536" name="Google Shape;536;p10"/>
          <p:cNvGrpSpPr/>
          <p:nvPr/>
        </p:nvGrpSpPr>
        <p:grpSpPr>
          <a:xfrm>
            <a:off x="7225700" y="4617967"/>
            <a:ext cx="4457800" cy="1058800"/>
            <a:chOff x="5592550" y="3517025"/>
            <a:chExt cx="3343350" cy="794100"/>
          </a:xfrm>
        </p:grpSpPr>
        <p:sp>
          <p:nvSpPr>
            <p:cNvPr id="537" name="Google Shape;537;p10"/>
            <p:cNvSpPr/>
            <p:nvPr/>
          </p:nvSpPr>
          <p:spPr>
            <a:xfrm>
              <a:off x="5798200" y="3517025"/>
              <a:ext cx="3137700" cy="7941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Giải pháp:</a:t>
              </a:r>
              <a:r>
                <a:rPr lang="en-US" sz="1600">
                  <a:solidFill>
                    <a:srgbClr val="3D3D3D"/>
                  </a:solidFill>
                  <a:latin typeface="Tahoma"/>
                  <a:ea typeface="Tahoma"/>
                  <a:cs typeface="Tahoma"/>
                  <a:sym typeface="Tahoma"/>
                </a:rPr>
                <a:t> Một số biến đổi có thể chuyển đổi nó thành mối quan hệ tuyến tính. </a:t>
              </a:r>
              <a:endParaRPr/>
            </a:p>
            <a:p>
              <a:pPr indent="0" lvl="0" marL="0" marR="0" rtl="0" algn="ctr">
                <a:spcBef>
                  <a:spcPts val="0"/>
                </a:spcBef>
                <a:spcAft>
                  <a:spcPts val="0"/>
                </a:spcAft>
                <a:buNone/>
              </a:pPr>
              <a:r>
                <a:rPr lang="en-US" sz="1600">
                  <a:solidFill>
                    <a:srgbClr val="3D3D3D"/>
                  </a:solidFill>
                  <a:latin typeface="Tahoma"/>
                  <a:ea typeface="Tahoma"/>
                  <a:cs typeface="Tahoma"/>
                  <a:sym typeface="Tahoma"/>
                </a:rPr>
                <a:t>Ex: Y = b * exp(a*X) → log(Y) = log(b) + a*X</a:t>
              </a:r>
              <a:endParaRPr sz="1600">
                <a:solidFill>
                  <a:srgbClr val="3D3D3D"/>
                </a:solidFill>
                <a:latin typeface="Tahoma"/>
                <a:ea typeface="Tahoma"/>
                <a:cs typeface="Tahoma"/>
                <a:sym typeface="Tahoma"/>
              </a:endParaRPr>
            </a:p>
            <a:p>
              <a:pPr indent="0" lvl="0" marL="0" marR="0" rtl="0" algn="ctr">
                <a:spcBef>
                  <a:spcPts val="0"/>
                </a:spcBef>
                <a:spcAft>
                  <a:spcPts val="0"/>
                </a:spcAft>
                <a:buNone/>
              </a:pPr>
              <a:r>
                <a:t/>
              </a:r>
              <a:endParaRPr sz="1600">
                <a:solidFill>
                  <a:srgbClr val="3D3D3D"/>
                </a:solidFill>
                <a:latin typeface="Tahoma"/>
                <a:ea typeface="Tahoma"/>
                <a:cs typeface="Tahoma"/>
                <a:sym typeface="Tahoma"/>
              </a:endParaRPr>
            </a:p>
          </p:txBody>
        </p:sp>
        <p:sp>
          <p:nvSpPr>
            <p:cNvPr id="527" name="Google Shape;527;p10"/>
            <p:cNvSpPr/>
            <p:nvPr/>
          </p:nvSpPr>
          <p:spPr>
            <a:xfrm>
              <a:off x="5592550" y="38779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sp>
        <p:nvSpPr>
          <p:cNvPr id="538" name="Google Shape;538;p10"/>
          <p:cNvSpPr/>
          <p:nvPr/>
        </p:nvSpPr>
        <p:spPr>
          <a:xfrm>
            <a:off x="7457700" y="3596596"/>
            <a:ext cx="4212000" cy="6528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t/>
            </a:r>
            <a:endParaRPr b="1" sz="1600">
              <a:solidFill>
                <a:srgbClr val="3D3D3D"/>
              </a:solidFill>
              <a:latin typeface="Tahoma"/>
              <a:ea typeface="Tahoma"/>
              <a:cs typeface="Tahoma"/>
              <a:sym typeface="Tahoma"/>
            </a:endParaRPr>
          </a:p>
          <a:p>
            <a:pPr indent="0" lvl="0" marL="0" marR="0" rtl="0" algn="ctr">
              <a:spcBef>
                <a:spcPts val="0"/>
              </a:spcBef>
              <a:spcAft>
                <a:spcPts val="0"/>
              </a:spcAft>
              <a:buNone/>
            </a:pPr>
            <a:r>
              <a:t/>
            </a:r>
            <a:endParaRPr b="1" sz="1600">
              <a:solidFill>
                <a:srgbClr val="3D3D3D"/>
              </a:solidFill>
              <a:latin typeface="Tahoma"/>
              <a:ea typeface="Tahoma"/>
              <a:cs typeface="Tahoma"/>
              <a:sym typeface="Tahoma"/>
            </a:endParaRPr>
          </a:p>
          <a:p>
            <a:pPr indent="0" lvl="0" marL="0" marR="0" rtl="0" algn="ctr">
              <a:spcBef>
                <a:spcPts val="0"/>
              </a:spcBef>
              <a:spcAft>
                <a:spcPts val="0"/>
              </a:spcAft>
              <a:buNone/>
            </a:pPr>
            <a:r>
              <a:rPr b="1" lang="en-US" sz="1600">
                <a:solidFill>
                  <a:srgbClr val="3D3D3D"/>
                </a:solidFill>
                <a:latin typeface="Tahoma"/>
                <a:ea typeface="Tahoma"/>
                <a:cs typeface="Tahoma"/>
                <a:sym typeface="Tahoma"/>
              </a:rPr>
              <a:t> Tai sao:</a:t>
            </a:r>
            <a:r>
              <a:rPr lang="en-US" sz="1600">
                <a:solidFill>
                  <a:srgbClr val="3D3D3D"/>
                </a:solidFill>
                <a:latin typeface="Tahoma"/>
                <a:ea typeface="Tahoma"/>
                <a:cs typeface="Tahoma"/>
                <a:sym typeface="Tahoma"/>
              </a:rPr>
              <a:t> Các mối quan hệ phi tuyến phức tạp làm cho việc mô hình hóa và giải thích trở nên khó khăn hơn.</a:t>
            </a:r>
            <a:endParaRPr/>
          </a:p>
          <a:p>
            <a:pPr indent="0" lvl="0" marL="0" marR="0" rtl="0" algn="ctr">
              <a:spcBef>
                <a:spcPts val="0"/>
              </a:spcBef>
              <a:spcAft>
                <a:spcPts val="0"/>
              </a:spcAft>
              <a:buNone/>
            </a:pPr>
            <a:r>
              <a:t/>
            </a:r>
            <a:endParaRPr sz="1600">
              <a:solidFill>
                <a:srgbClr val="3D3D3D"/>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1"/>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Biến đổi dữ liệu – Data Transformation</a:t>
            </a:r>
            <a:endParaRPr>
              <a:latin typeface="Tahoma"/>
              <a:ea typeface="Tahoma"/>
              <a:cs typeface="Tahoma"/>
              <a:sym typeface="Tahoma"/>
            </a:endParaRPr>
          </a:p>
        </p:txBody>
      </p:sp>
      <p:sp>
        <p:nvSpPr>
          <p:cNvPr id="544" name="Google Shape;544;p11"/>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grpSp>
        <p:nvGrpSpPr>
          <p:cNvPr id="545" name="Google Shape;545;p11"/>
          <p:cNvGrpSpPr/>
          <p:nvPr/>
        </p:nvGrpSpPr>
        <p:grpSpPr>
          <a:xfrm>
            <a:off x="6986009" y="2802601"/>
            <a:ext cx="2472000" cy="2472000"/>
            <a:chOff x="6077707" y="1644751"/>
            <a:chExt cx="1854000" cy="1854000"/>
          </a:xfrm>
        </p:grpSpPr>
        <p:sp>
          <p:nvSpPr>
            <p:cNvPr id="546" name="Google Shape;546;p11"/>
            <p:cNvSpPr/>
            <p:nvPr/>
          </p:nvSpPr>
          <p:spPr>
            <a:xfrm>
              <a:off x="6077707" y="1644751"/>
              <a:ext cx="1854000" cy="1854000"/>
            </a:xfrm>
            <a:prstGeom prst="ellipse">
              <a:avLst/>
            </a:prstGeom>
            <a:solidFill>
              <a:srgbClr val="155B54"/>
            </a:solidFill>
            <a:ln cap="flat" cmpd="sng" w="28575">
              <a:solidFill>
                <a:srgbClr val="83E3D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47" name="Google Shape;547;p11"/>
            <p:cNvSpPr txBox="1"/>
            <p:nvPr/>
          </p:nvSpPr>
          <p:spPr>
            <a:xfrm>
              <a:off x="6559250" y="2347115"/>
              <a:ext cx="1290600" cy="5214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lang="en-US" sz="1600">
                  <a:solidFill>
                    <a:srgbClr val="FFFFFF"/>
                  </a:solidFill>
                  <a:latin typeface="Tahoma"/>
                  <a:ea typeface="Tahoma"/>
                  <a:cs typeface="Tahoma"/>
                  <a:sym typeface="Tahoma"/>
                </a:rPr>
                <a:t>Robust Scaler</a:t>
              </a:r>
              <a:endParaRPr sz="1600">
                <a:solidFill>
                  <a:srgbClr val="FFFFFF"/>
                </a:solidFill>
                <a:latin typeface="Tahoma"/>
                <a:ea typeface="Tahoma"/>
                <a:cs typeface="Tahoma"/>
                <a:sym typeface="Tahoma"/>
              </a:endParaRPr>
            </a:p>
          </p:txBody>
        </p:sp>
      </p:grpSp>
      <p:grpSp>
        <p:nvGrpSpPr>
          <p:cNvPr id="548" name="Google Shape;548;p11"/>
          <p:cNvGrpSpPr/>
          <p:nvPr/>
        </p:nvGrpSpPr>
        <p:grpSpPr>
          <a:xfrm>
            <a:off x="4823607" y="2802601"/>
            <a:ext cx="2472000" cy="2472000"/>
            <a:chOff x="4455905" y="1644751"/>
            <a:chExt cx="1854000" cy="1854000"/>
          </a:xfrm>
        </p:grpSpPr>
        <p:sp>
          <p:nvSpPr>
            <p:cNvPr id="549" name="Google Shape;549;p11"/>
            <p:cNvSpPr/>
            <p:nvPr/>
          </p:nvSpPr>
          <p:spPr>
            <a:xfrm>
              <a:off x="4455905" y="1644751"/>
              <a:ext cx="1854000" cy="1854000"/>
            </a:xfrm>
            <a:prstGeom prst="ellipse">
              <a:avLst/>
            </a:prstGeom>
            <a:solidFill>
              <a:srgbClr val="1B786E"/>
            </a:solidFill>
            <a:ln cap="flat" cmpd="sng" w="28575">
              <a:solidFill>
                <a:srgbClr val="83E3D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50" name="Google Shape;550;p11"/>
            <p:cNvSpPr txBox="1"/>
            <p:nvPr/>
          </p:nvSpPr>
          <p:spPr>
            <a:xfrm>
              <a:off x="4688100" y="2311050"/>
              <a:ext cx="1579200" cy="5214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lang="en-US" sz="1600">
                  <a:solidFill>
                    <a:srgbClr val="FFFFFF"/>
                  </a:solidFill>
                  <a:latin typeface="Tahoma"/>
                  <a:ea typeface="Tahoma"/>
                  <a:cs typeface="Tahoma"/>
                  <a:sym typeface="Tahoma"/>
                </a:rPr>
                <a:t>Log Transformation</a:t>
              </a:r>
              <a:endParaRPr sz="1600">
                <a:solidFill>
                  <a:srgbClr val="FFFFFF"/>
                </a:solidFill>
                <a:latin typeface="Tahoma"/>
                <a:ea typeface="Tahoma"/>
                <a:cs typeface="Tahoma"/>
                <a:sym typeface="Tahoma"/>
              </a:endParaRPr>
            </a:p>
          </p:txBody>
        </p:sp>
      </p:grpSp>
      <p:grpSp>
        <p:nvGrpSpPr>
          <p:cNvPr id="551" name="Google Shape;551;p11"/>
          <p:cNvGrpSpPr/>
          <p:nvPr/>
        </p:nvGrpSpPr>
        <p:grpSpPr>
          <a:xfrm>
            <a:off x="2661203" y="2802616"/>
            <a:ext cx="2472000" cy="2472000"/>
            <a:chOff x="2834102" y="1644762"/>
            <a:chExt cx="1854000" cy="1854000"/>
          </a:xfrm>
        </p:grpSpPr>
        <p:sp>
          <p:nvSpPr>
            <p:cNvPr id="552" name="Google Shape;552;p11"/>
            <p:cNvSpPr/>
            <p:nvPr/>
          </p:nvSpPr>
          <p:spPr>
            <a:xfrm>
              <a:off x="2834102" y="1644762"/>
              <a:ext cx="1854000" cy="1854000"/>
            </a:xfrm>
            <a:prstGeom prst="ellipse">
              <a:avLst/>
            </a:prstGeom>
            <a:solidFill>
              <a:srgbClr val="1D7E74"/>
            </a:solidFill>
            <a:ln cap="flat" cmpd="sng" w="28575">
              <a:solidFill>
                <a:srgbClr val="83E3D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53" name="Google Shape;553;p11"/>
            <p:cNvSpPr txBox="1"/>
            <p:nvPr/>
          </p:nvSpPr>
          <p:spPr>
            <a:xfrm>
              <a:off x="3205202" y="2311050"/>
              <a:ext cx="1290600" cy="5214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lang="en-US" sz="1600">
                  <a:solidFill>
                    <a:srgbClr val="FFFFFF"/>
                  </a:solidFill>
                  <a:latin typeface="Tahoma"/>
                  <a:ea typeface="Tahoma"/>
                  <a:cs typeface="Tahoma"/>
                  <a:sym typeface="Tahoma"/>
                </a:rPr>
                <a:t>Standardization</a:t>
              </a:r>
              <a:endParaRPr sz="1600">
                <a:solidFill>
                  <a:srgbClr val="FFFFFF"/>
                </a:solidFill>
                <a:latin typeface="Tahoma"/>
                <a:ea typeface="Tahoma"/>
                <a:cs typeface="Tahoma"/>
                <a:sym typeface="Tahoma"/>
              </a:endParaRPr>
            </a:p>
          </p:txBody>
        </p:sp>
      </p:grpSp>
      <p:grpSp>
        <p:nvGrpSpPr>
          <p:cNvPr id="554" name="Google Shape;554;p11"/>
          <p:cNvGrpSpPr/>
          <p:nvPr/>
        </p:nvGrpSpPr>
        <p:grpSpPr>
          <a:xfrm>
            <a:off x="498800" y="2802616"/>
            <a:ext cx="2472000" cy="2472000"/>
            <a:chOff x="1212300" y="1644762"/>
            <a:chExt cx="1854000" cy="1854000"/>
          </a:xfrm>
        </p:grpSpPr>
        <p:sp>
          <p:nvSpPr>
            <p:cNvPr id="555" name="Google Shape;555;p11"/>
            <p:cNvSpPr/>
            <p:nvPr/>
          </p:nvSpPr>
          <p:spPr>
            <a:xfrm>
              <a:off x="1212300" y="1644762"/>
              <a:ext cx="1854000" cy="1854000"/>
            </a:xfrm>
            <a:prstGeom prst="ellipse">
              <a:avLst/>
            </a:prstGeom>
            <a:solidFill>
              <a:srgbClr val="1F887E"/>
            </a:solidFill>
            <a:ln cap="flat" cmpd="sng" w="28575">
              <a:solidFill>
                <a:srgbClr val="83E3D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56" name="Google Shape;556;p11"/>
            <p:cNvSpPr txBox="1"/>
            <p:nvPr/>
          </p:nvSpPr>
          <p:spPr>
            <a:xfrm>
              <a:off x="1494000" y="2285875"/>
              <a:ext cx="1404900" cy="5214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lang="en-US" sz="1600">
                  <a:solidFill>
                    <a:srgbClr val="FFFFFF"/>
                  </a:solidFill>
                  <a:latin typeface="Tahoma"/>
                  <a:ea typeface="Tahoma"/>
                  <a:cs typeface="Tahoma"/>
                  <a:sym typeface="Tahoma"/>
                </a:rPr>
                <a:t>Min - Max Scaling</a:t>
              </a:r>
              <a:endParaRPr sz="1600">
                <a:solidFill>
                  <a:srgbClr val="FFFFFF"/>
                </a:solidFill>
                <a:latin typeface="Tahoma"/>
                <a:ea typeface="Tahoma"/>
                <a:cs typeface="Tahoma"/>
                <a:sym typeface="Tahoma"/>
              </a:endParaRPr>
            </a:p>
          </p:txBody>
        </p:sp>
      </p:grpSp>
      <p:grpSp>
        <p:nvGrpSpPr>
          <p:cNvPr id="557" name="Google Shape;557;p11"/>
          <p:cNvGrpSpPr/>
          <p:nvPr/>
        </p:nvGrpSpPr>
        <p:grpSpPr>
          <a:xfrm>
            <a:off x="9304409" y="2802601"/>
            <a:ext cx="2472000" cy="2472000"/>
            <a:chOff x="6077707" y="1644751"/>
            <a:chExt cx="1854000" cy="1854000"/>
          </a:xfrm>
        </p:grpSpPr>
        <p:sp>
          <p:nvSpPr>
            <p:cNvPr id="558" name="Google Shape;558;p11"/>
            <p:cNvSpPr/>
            <p:nvPr/>
          </p:nvSpPr>
          <p:spPr>
            <a:xfrm>
              <a:off x="6077707" y="1644751"/>
              <a:ext cx="1854000" cy="1854000"/>
            </a:xfrm>
            <a:prstGeom prst="ellipse">
              <a:avLst/>
            </a:prstGeom>
            <a:solidFill>
              <a:srgbClr val="155B54"/>
            </a:solidFill>
            <a:ln cap="flat" cmpd="sng" w="28575">
              <a:solidFill>
                <a:srgbClr val="83E3D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59" name="Google Shape;559;p11"/>
            <p:cNvSpPr txBox="1"/>
            <p:nvPr/>
          </p:nvSpPr>
          <p:spPr>
            <a:xfrm>
              <a:off x="6515950" y="2311040"/>
              <a:ext cx="1290600" cy="5214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lang="en-US" sz="1600">
                  <a:solidFill>
                    <a:srgbClr val="FFFFFF"/>
                  </a:solidFill>
                  <a:latin typeface="Tahoma"/>
                  <a:ea typeface="Tahoma"/>
                  <a:cs typeface="Tahoma"/>
                  <a:sym typeface="Tahoma"/>
                </a:rPr>
                <a:t>Discretization</a:t>
              </a:r>
              <a:endParaRPr sz="1600">
                <a:solidFill>
                  <a:srgbClr val="FFFFFF"/>
                </a:solidFill>
                <a:latin typeface="Tahoma"/>
                <a:ea typeface="Tahoma"/>
                <a:cs typeface="Tahoma"/>
                <a:sym typeface="Tahoma"/>
              </a:endParaRPr>
            </a:p>
          </p:txBody>
        </p:sp>
      </p:grpSp>
      <p:sp>
        <p:nvSpPr>
          <p:cNvPr id="560" name="Google Shape;560;p11"/>
          <p:cNvSpPr txBox="1"/>
          <p:nvPr/>
        </p:nvSpPr>
        <p:spPr>
          <a:xfrm>
            <a:off x="498799" y="1215934"/>
            <a:ext cx="3799823"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b="1" lang="en-US" sz="2400" u="sng">
                <a:solidFill>
                  <a:schemeClr val="dk2"/>
                </a:solidFill>
                <a:latin typeface="Tahoma"/>
                <a:ea typeface="Tahoma"/>
                <a:cs typeface="Tahoma"/>
                <a:sym typeface="Tahoma"/>
              </a:rPr>
              <a:t>Dữ liệu dạng số</a:t>
            </a:r>
            <a:endParaRPr b="1" sz="2400" u="sng">
              <a:solidFill>
                <a:schemeClr val="dk2"/>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12"/>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Kỹ thuật Min-Max Scaling</a:t>
            </a:r>
            <a:endParaRPr>
              <a:latin typeface="Tahoma"/>
              <a:ea typeface="Tahoma"/>
              <a:cs typeface="Tahoma"/>
              <a:sym typeface="Tahoma"/>
            </a:endParaRPr>
          </a:p>
        </p:txBody>
      </p:sp>
      <p:sp>
        <p:nvSpPr>
          <p:cNvPr id="566" name="Google Shape;566;p12"/>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567" name="Google Shape;567;p12"/>
          <p:cNvSpPr txBox="1"/>
          <p:nvPr/>
        </p:nvSpPr>
        <p:spPr>
          <a:xfrm>
            <a:off x="415600" y="1193651"/>
            <a:ext cx="11360800" cy="4889600"/>
          </a:xfrm>
          <a:prstGeom prst="rect">
            <a:avLst/>
          </a:prstGeom>
          <a:noFill/>
          <a:ln>
            <a:noFill/>
          </a:ln>
        </p:spPr>
        <p:txBody>
          <a:bodyPr anchorCtr="0" anchor="t" bIns="121900" lIns="121900" spcFirstLastPara="1" rIns="121900" wrap="square" tIns="121900">
            <a:normAutofit/>
          </a:bodyPr>
          <a:lstStyle/>
          <a:p>
            <a:pPr indent="-423323" lvl="0" marL="609585" marR="0" rtl="0" algn="l">
              <a:lnSpc>
                <a:spcPct val="115000"/>
              </a:lnSpc>
              <a:spcBef>
                <a:spcPts val="0"/>
              </a:spcBef>
              <a:spcAft>
                <a:spcPts val="0"/>
              </a:spcAft>
              <a:buClr>
                <a:srgbClr val="595959"/>
              </a:buClr>
              <a:buSzPts val="1400"/>
              <a:buFont typeface="Proxima Nova"/>
              <a:buChar char="❏"/>
            </a:pPr>
            <a:r>
              <a:rPr lang="en-US" sz="2400">
                <a:solidFill>
                  <a:srgbClr val="595959"/>
                </a:solidFill>
                <a:latin typeface="Tahoma"/>
                <a:ea typeface="Tahoma"/>
                <a:cs typeface="Tahoma"/>
                <a:sym typeface="Tahoma"/>
              </a:rPr>
              <a:t>Normalization (Min-Max Scaling): Chuẩn hóa (Normalization) tỷ lệ lại dữ liệu thành một phạm vi cố định, thường là phạm vi từ [0, 1].</a:t>
            </a:r>
            <a:endParaRPr b="1" sz="2400">
              <a:solidFill>
                <a:srgbClr val="595959"/>
              </a:solidFill>
              <a:latin typeface="Tahoma"/>
              <a:ea typeface="Tahoma"/>
              <a:cs typeface="Tahoma"/>
              <a:sym typeface="Tahoma"/>
            </a:endParaRPr>
          </a:p>
        </p:txBody>
      </p:sp>
      <p:pic>
        <p:nvPicPr>
          <p:cNvPr id="568" name="Google Shape;568;p12"/>
          <p:cNvPicPr preferRelativeResize="0"/>
          <p:nvPr/>
        </p:nvPicPr>
        <p:blipFill rotWithShape="1">
          <a:blip r:embed="rId3">
            <a:alphaModFix/>
          </a:blip>
          <a:srcRect b="0" l="0" r="0" t="0"/>
          <a:stretch/>
        </p:blipFill>
        <p:spPr>
          <a:xfrm>
            <a:off x="896067" y="3119918"/>
            <a:ext cx="4718600" cy="1956500"/>
          </a:xfrm>
          <a:prstGeom prst="rect">
            <a:avLst/>
          </a:prstGeom>
          <a:noFill/>
          <a:ln>
            <a:noFill/>
          </a:ln>
        </p:spPr>
      </p:pic>
      <p:pic>
        <p:nvPicPr>
          <p:cNvPr id="569" name="Google Shape;569;p12"/>
          <p:cNvPicPr preferRelativeResize="0"/>
          <p:nvPr/>
        </p:nvPicPr>
        <p:blipFill rotWithShape="1">
          <a:blip r:embed="rId4">
            <a:alphaModFix/>
          </a:blip>
          <a:srcRect b="0" l="0" r="0" t="0"/>
          <a:stretch/>
        </p:blipFill>
        <p:spPr>
          <a:xfrm>
            <a:off x="1660812" y="2296500"/>
            <a:ext cx="2362200" cy="660400"/>
          </a:xfrm>
          <a:prstGeom prst="rect">
            <a:avLst/>
          </a:prstGeom>
          <a:noFill/>
          <a:ln>
            <a:noFill/>
          </a:ln>
        </p:spPr>
      </p:pic>
      <p:pic>
        <p:nvPicPr>
          <p:cNvPr id="570" name="Google Shape;570;p12"/>
          <p:cNvPicPr preferRelativeResize="0"/>
          <p:nvPr/>
        </p:nvPicPr>
        <p:blipFill rotWithShape="1">
          <a:blip r:embed="rId5">
            <a:alphaModFix/>
          </a:blip>
          <a:srcRect b="0" l="0" r="0" t="0"/>
          <a:stretch/>
        </p:blipFill>
        <p:spPr>
          <a:xfrm>
            <a:off x="6415933" y="2991256"/>
            <a:ext cx="4718600" cy="1915129"/>
          </a:xfrm>
          <a:prstGeom prst="rect">
            <a:avLst/>
          </a:prstGeom>
          <a:noFill/>
          <a:ln>
            <a:noFill/>
          </a:ln>
        </p:spPr>
      </p:pic>
      <p:pic>
        <p:nvPicPr>
          <p:cNvPr id="571" name="Google Shape;571;p12"/>
          <p:cNvPicPr preferRelativeResize="0"/>
          <p:nvPr/>
        </p:nvPicPr>
        <p:blipFill rotWithShape="1">
          <a:blip r:embed="rId6">
            <a:alphaModFix/>
          </a:blip>
          <a:srcRect b="0" l="0" r="0" t="0"/>
          <a:stretch/>
        </p:blipFill>
        <p:spPr>
          <a:xfrm>
            <a:off x="6415933" y="2290444"/>
            <a:ext cx="4647867" cy="575867"/>
          </a:xfrm>
          <a:prstGeom prst="rect">
            <a:avLst/>
          </a:prstGeom>
          <a:noFill/>
          <a:ln>
            <a:noFill/>
          </a:ln>
        </p:spPr>
      </p:pic>
      <p:sp>
        <p:nvSpPr>
          <p:cNvPr id="572" name="Google Shape;572;p12"/>
          <p:cNvSpPr txBox="1"/>
          <p:nvPr/>
        </p:nvSpPr>
        <p:spPr>
          <a:xfrm>
            <a:off x="610741" y="5025452"/>
            <a:ext cx="5379796"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Trước khi áp dụng Min-Max Scaling</a:t>
            </a:r>
            <a:endParaRPr sz="2400">
              <a:solidFill>
                <a:srgbClr val="595959"/>
              </a:solidFill>
              <a:latin typeface="Tahoma"/>
              <a:ea typeface="Tahoma"/>
              <a:cs typeface="Tahoma"/>
              <a:sym typeface="Tahoma"/>
            </a:endParaRPr>
          </a:p>
        </p:txBody>
      </p:sp>
      <p:sp>
        <p:nvSpPr>
          <p:cNvPr id="573" name="Google Shape;573;p12"/>
          <p:cNvSpPr txBox="1"/>
          <p:nvPr/>
        </p:nvSpPr>
        <p:spPr>
          <a:xfrm>
            <a:off x="6415933" y="5018545"/>
            <a:ext cx="5379796"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Sau khi áp dụng Min-Max Scaling</a:t>
            </a:r>
            <a:endParaRPr sz="2400">
              <a:solidFill>
                <a:srgbClr val="595959"/>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3"/>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Ví dụ</a:t>
            </a:r>
            <a:endParaRPr>
              <a:latin typeface="Tahoma"/>
              <a:ea typeface="Tahoma"/>
              <a:cs typeface="Tahoma"/>
              <a:sym typeface="Tahoma"/>
            </a:endParaRPr>
          </a:p>
        </p:txBody>
      </p:sp>
      <p:sp>
        <p:nvSpPr>
          <p:cNvPr id="579" name="Google Shape;579;p13"/>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pic>
        <p:nvPicPr>
          <p:cNvPr id="580" name="Google Shape;580;p13"/>
          <p:cNvPicPr preferRelativeResize="0"/>
          <p:nvPr/>
        </p:nvPicPr>
        <p:blipFill rotWithShape="1">
          <a:blip r:embed="rId3">
            <a:alphaModFix/>
          </a:blip>
          <a:srcRect b="0" l="0" r="0" t="0"/>
          <a:stretch/>
        </p:blipFill>
        <p:spPr>
          <a:xfrm>
            <a:off x="629217" y="1367250"/>
            <a:ext cx="4889800" cy="2071333"/>
          </a:xfrm>
          <a:prstGeom prst="rect">
            <a:avLst/>
          </a:prstGeom>
          <a:noFill/>
          <a:ln>
            <a:noFill/>
          </a:ln>
        </p:spPr>
      </p:pic>
      <p:pic>
        <p:nvPicPr>
          <p:cNvPr id="581" name="Google Shape;581;p13"/>
          <p:cNvPicPr preferRelativeResize="0"/>
          <p:nvPr/>
        </p:nvPicPr>
        <p:blipFill rotWithShape="1">
          <a:blip r:embed="rId4">
            <a:alphaModFix/>
          </a:blip>
          <a:srcRect b="0" l="0" r="0" t="0"/>
          <a:stretch/>
        </p:blipFill>
        <p:spPr>
          <a:xfrm>
            <a:off x="2739284" y="3838316"/>
            <a:ext cx="8823499" cy="2071333"/>
          </a:xfrm>
          <a:prstGeom prst="rect">
            <a:avLst/>
          </a:prstGeom>
          <a:noFill/>
          <a:ln>
            <a:noFill/>
          </a:ln>
        </p:spPr>
      </p:pic>
      <p:sp>
        <p:nvSpPr>
          <p:cNvPr id="582" name="Google Shape;582;p13"/>
          <p:cNvSpPr txBox="1"/>
          <p:nvPr/>
        </p:nvSpPr>
        <p:spPr>
          <a:xfrm>
            <a:off x="7095216" y="1953367"/>
            <a:ext cx="2591991" cy="984845"/>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Sử dụng thư viện Scikit-lean</a:t>
            </a:r>
            <a:endParaRPr sz="2400">
              <a:solidFill>
                <a:srgbClr val="595959"/>
              </a:solidFill>
              <a:latin typeface="Tahoma"/>
              <a:ea typeface="Tahoma"/>
              <a:cs typeface="Tahoma"/>
              <a:sym typeface="Tahoma"/>
            </a:endParaRPr>
          </a:p>
        </p:txBody>
      </p:sp>
      <p:sp>
        <p:nvSpPr>
          <p:cNvPr id="583" name="Google Shape;583;p13"/>
          <p:cNvSpPr/>
          <p:nvPr/>
        </p:nvSpPr>
        <p:spPr>
          <a:xfrm>
            <a:off x="7832351" y="3006464"/>
            <a:ext cx="259600" cy="763600"/>
          </a:xfrm>
          <a:prstGeom prst="downArrow">
            <a:avLst>
              <a:gd fmla="val 50000" name="adj1"/>
              <a:gd fmla="val 50000" name="adj2"/>
            </a:avLst>
          </a:prstGeom>
          <a:solidFill>
            <a:srgbClr val="A2C4C9"/>
          </a:solidFill>
          <a:ln cap="flat" cmpd="sng" w="9525">
            <a:solidFill>
              <a:srgbClr val="A2C4C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84" name="Google Shape;584;p13"/>
          <p:cNvSpPr/>
          <p:nvPr/>
        </p:nvSpPr>
        <p:spPr>
          <a:xfrm>
            <a:off x="5912384" y="2226784"/>
            <a:ext cx="982000" cy="267200"/>
          </a:xfrm>
          <a:prstGeom prst="lef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585" name="Google Shape;585;p13"/>
          <p:cNvSpPr txBox="1"/>
          <p:nvPr/>
        </p:nvSpPr>
        <p:spPr>
          <a:xfrm>
            <a:off x="6113217" y="1760517"/>
            <a:ext cx="98200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Yes</a:t>
            </a:r>
            <a:endParaRPr sz="2400">
              <a:solidFill>
                <a:schemeClr val="dk1"/>
              </a:solidFill>
              <a:latin typeface="Tahoma"/>
              <a:ea typeface="Tahoma"/>
              <a:cs typeface="Tahoma"/>
              <a:sym typeface="Tahoma"/>
            </a:endParaRPr>
          </a:p>
        </p:txBody>
      </p:sp>
      <p:sp>
        <p:nvSpPr>
          <p:cNvPr id="586" name="Google Shape;586;p13"/>
          <p:cNvSpPr txBox="1"/>
          <p:nvPr/>
        </p:nvSpPr>
        <p:spPr>
          <a:xfrm>
            <a:off x="8010184" y="2772751"/>
            <a:ext cx="87520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No</a:t>
            </a:r>
            <a:endParaRPr sz="2400">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4"/>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A899"/>
              </a:buClr>
              <a:buSzPts val="2800"/>
              <a:buFont typeface="Tahoma"/>
              <a:buNone/>
            </a:pPr>
            <a:r>
              <a:rPr lang="en-US">
                <a:solidFill>
                  <a:srgbClr val="00A899"/>
                </a:solidFill>
                <a:latin typeface="Tahoma"/>
                <a:ea typeface="Tahoma"/>
                <a:cs typeface="Tahoma"/>
                <a:sym typeface="Tahoma"/>
              </a:rPr>
              <a:t>Kỹ thuật Standardization (Z-score scaling)</a:t>
            </a:r>
            <a:endParaRPr>
              <a:solidFill>
                <a:srgbClr val="00A899"/>
              </a:solidFill>
              <a:latin typeface="Tahoma"/>
              <a:ea typeface="Tahoma"/>
              <a:cs typeface="Tahoma"/>
              <a:sym typeface="Tahoma"/>
            </a:endParaRPr>
          </a:p>
        </p:txBody>
      </p:sp>
      <p:sp>
        <p:nvSpPr>
          <p:cNvPr id="592" name="Google Shape;592;p14"/>
          <p:cNvSpPr txBox="1"/>
          <p:nvPr>
            <p:ph idx="12" type="sldNum"/>
          </p:nvPr>
        </p:nvSpPr>
        <p:spPr>
          <a:xfrm>
            <a:off x="11324229" y="5943968"/>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593" name="Google Shape;593;p14"/>
          <p:cNvSpPr txBox="1"/>
          <p:nvPr/>
        </p:nvSpPr>
        <p:spPr>
          <a:xfrm>
            <a:off x="330784" y="1147467"/>
            <a:ext cx="11360800" cy="4965600"/>
          </a:xfrm>
          <a:prstGeom prst="rect">
            <a:avLst/>
          </a:prstGeom>
          <a:noFill/>
          <a:ln>
            <a:noFill/>
          </a:ln>
        </p:spPr>
        <p:txBody>
          <a:bodyPr anchorCtr="0" anchor="t" bIns="121900" lIns="121900" spcFirstLastPara="1" rIns="121900" wrap="square" tIns="121900">
            <a:normAutofit/>
          </a:bodyPr>
          <a:lstStyle/>
          <a:p>
            <a:pPr indent="-423323" lvl="0" marL="609585" marR="0" rtl="0" algn="l">
              <a:lnSpc>
                <a:spcPct val="115000"/>
              </a:lnSpc>
              <a:spcBef>
                <a:spcPts val="0"/>
              </a:spcBef>
              <a:spcAft>
                <a:spcPts val="0"/>
              </a:spcAft>
              <a:buClr>
                <a:srgbClr val="595959"/>
              </a:buClr>
              <a:buSzPts val="1400"/>
              <a:buFont typeface="Proxima Nova"/>
              <a:buChar char="❏"/>
            </a:pPr>
            <a:r>
              <a:rPr lang="en-US" sz="2400">
                <a:solidFill>
                  <a:srgbClr val="595959"/>
                </a:solidFill>
                <a:latin typeface="Tahoma"/>
                <a:ea typeface="Tahoma"/>
                <a:cs typeface="Tahoma"/>
                <a:sym typeface="Tahoma"/>
              </a:rPr>
              <a:t>Điều này đặc biệt hữu ích cho các thuật toán mà giả định rằng các đặc trưng tuân theo phân phối Gaussian hoặc khi các đặc trưng có các đơn vị và tỷ lệ khác nhau.</a:t>
            </a:r>
            <a:endParaRPr sz="2400">
              <a:solidFill>
                <a:srgbClr val="595959"/>
              </a:solidFill>
              <a:latin typeface="Tahoma"/>
              <a:ea typeface="Tahoma"/>
              <a:cs typeface="Tahoma"/>
              <a:sym typeface="Tahoma"/>
            </a:endParaRPr>
          </a:p>
        </p:txBody>
      </p:sp>
      <p:pic>
        <p:nvPicPr>
          <p:cNvPr id="594" name="Google Shape;594;p14"/>
          <p:cNvPicPr preferRelativeResize="0"/>
          <p:nvPr/>
        </p:nvPicPr>
        <p:blipFill rotWithShape="1">
          <a:blip r:embed="rId3">
            <a:alphaModFix/>
          </a:blip>
          <a:srcRect b="0" l="0" r="0" t="0"/>
          <a:stretch/>
        </p:blipFill>
        <p:spPr>
          <a:xfrm>
            <a:off x="1054217" y="3832422"/>
            <a:ext cx="4718600" cy="1956500"/>
          </a:xfrm>
          <a:prstGeom prst="rect">
            <a:avLst/>
          </a:prstGeom>
          <a:noFill/>
          <a:ln>
            <a:noFill/>
          </a:ln>
        </p:spPr>
      </p:pic>
      <p:sp>
        <p:nvSpPr>
          <p:cNvPr id="595" name="Google Shape;595;p14"/>
          <p:cNvSpPr txBox="1"/>
          <p:nvPr/>
        </p:nvSpPr>
        <p:spPr>
          <a:xfrm>
            <a:off x="848988" y="5701260"/>
            <a:ext cx="5379796"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Trước khi áp dụng Standard Scaling</a:t>
            </a:r>
            <a:endParaRPr sz="2400">
              <a:solidFill>
                <a:srgbClr val="595959"/>
              </a:solidFill>
              <a:latin typeface="Tahoma"/>
              <a:ea typeface="Tahoma"/>
              <a:cs typeface="Tahoma"/>
              <a:sym typeface="Tahoma"/>
            </a:endParaRPr>
          </a:p>
        </p:txBody>
      </p:sp>
      <p:pic>
        <p:nvPicPr>
          <p:cNvPr id="596" name="Google Shape;596;p14"/>
          <p:cNvPicPr preferRelativeResize="0"/>
          <p:nvPr/>
        </p:nvPicPr>
        <p:blipFill rotWithShape="1">
          <a:blip r:embed="rId4">
            <a:alphaModFix/>
          </a:blip>
          <a:srcRect b="0" l="0" r="0" t="0"/>
          <a:stretch/>
        </p:blipFill>
        <p:spPr>
          <a:xfrm>
            <a:off x="6654180" y="3810088"/>
            <a:ext cx="4524357" cy="1839000"/>
          </a:xfrm>
          <a:prstGeom prst="rect">
            <a:avLst/>
          </a:prstGeom>
          <a:noFill/>
          <a:ln>
            <a:noFill/>
          </a:ln>
        </p:spPr>
      </p:pic>
      <p:pic>
        <p:nvPicPr>
          <p:cNvPr id="597" name="Google Shape;597;p14"/>
          <p:cNvPicPr preferRelativeResize="0"/>
          <p:nvPr/>
        </p:nvPicPr>
        <p:blipFill rotWithShape="1">
          <a:blip r:embed="rId5">
            <a:alphaModFix/>
          </a:blip>
          <a:srcRect b="0" l="0" r="0" t="0"/>
          <a:stretch/>
        </p:blipFill>
        <p:spPr>
          <a:xfrm>
            <a:off x="4916933" y="2380802"/>
            <a:ext cx="2358133" cy="1349767"/>
          </a:xfrm>
          <a:prstGeom prst="rect">
            <a:avLst/>
          </a:prstGeom>
          <a:noFill/>
          <a:ln>
            <a:noFill/>
          </a:ln>
        </p:spPr>
      </p:pic>
      <p:sp>
        <p:nvSpPr>
          <p:cNvPr id="598" name="Google Shape;598;p14"/>
          <p:cNvSpPr txBox="1"/>
          <p:nvPr/>
        </p:nvSpPr>
        <p:spPr>
          <a:xfrm>
            <a:off x="6654180" y="5694353"/>
            <a:ext cx="5379796"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Sau khi áp dụng Standard Scaling</a:t>
            </a:r>
            <a:endParaRPr sz="2400">
              <a:solidFill>
                <a:srgbClr val="595959"/>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5"/>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A899"/>
              </a:buClr>
              <a:buSzPts val="2800"/>
              <a:buFont typeface="Tahoma"/>
              <a:buNone/>
            </a:pPr>
            <a:r>
              <a:rPr lang="en-US">
                <a:solidFill>
                  <a:srgbClr val="00A899"/>
                </a:solidFill>
                <a:latin typeface="Tahoma"/>
                <a:ea typeface="Tahoma"/>
                <a:cs typeface="Tahoma"/>
                <a:sym typeface="Tahoma"/>
              </a:rPr>
              <a:t>Kỹ thuật Standardization (Z-score scaling)</a:t>
            </a:r>
            <a:endParaRPr>
              <a:solidFill>
                <a:srgbClr val="00A899"/>
              </a:solidFill>
              <a:latin typeface="Tahoma"/>
              <a:ea typeface="Tahoma"/>
              <a:cs typeface="Tahoma"/>
              <a:sym typeface="Tahoma"/>
            </a:endParaRPr>
          </a:p>
        </p:txBody>
      </p:sp>
      <p:pic>
        <p:nvPicPr>
          <p:cNvPr id="604" name="Google Shape;604;p15"/>
          <p:cNvPicPr preferRelativeResize="0"/>
          <p:nvPr/>
        </p:nvPicPr>
        <p:blipFill rotWithShape="1">
          <a:blip r:embed="rId3">
            <a:alphaModFix/>
          </a:blip>
          <a:srcRect b="0" l="0" r="0" t="0"/>
          <a:stretch/>
        </p:blipFill>
        <p:spPr>
          <a:xfrm>
            <a:off x="468501" y="1383234"/>
            <a:ext cx="5354700" cy="2342533"/>
          </a:xfrm>
          <a:prstGeom prst="rect">
            <a:avLst/>
          </a:prstGeom>
          <a:noFill/>
          <a:ln>
            <a:noFill/>
          </a:ln>
        </p:spPr>
      </p:pic>
      <p:pic>
        <p:nvPicPr>
          <p:cNvPr id="605" name="Google Shape;605;p15"/>
          <p:cNvPicPr preferRelativeResize="0"/>
          <p:nvPr/>
        </p:nvPicPr>
        <p:blipFill rotWithShape="1">
          <a:blip r:embed="rId4">
            <a:alphaModFix/>
          </a:blip>
          <a:srcRect b="0" l="0" r="0" t="0"/>
          <a:stretch/>
        </p:blipFill>
        <p:spPr>
          <a:xfrm>
            <a:off x="2529967" y="3945134"/>
            <a:ext cx="9047632" cy="2238767"/>
          </a:xfrm>
          <a:prstGeom prst="rect">
            <a:avLst/>
          </a:prstGeom>
          <a:noFill/>
          <a:ln>
            <a:noFill/>
          </a:ln>
        </p:spPr>
      </p:pic>
      <p:sp>
        <p:nvSpPr>
          <p:cNvPr id="606" name="Google Shape;606;p15"/>
          <p:cNvSpPr txBox="1"/>
          <p:nvPr/>
        </p:nvSpPr>
        <p:spPr>
          <a:xfrm>
            <a:off x="6983567" y="1902488"/>
            <a:ext cx="3130666" cy="984845"/>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Sử dụng thư viện scikit-learn </a:t>
            </a:r>
            <a:endParaRPr sz="2400">
              <a:solidFill>
                <a:srgbClr val="595959"/>
              </a:solidFill>
              <a:latin typeface="Tahoma"/>
              <a:ea typeface="Tahoma"/>
              <a:cs typeface="Tahoma"/>
              <a:sym typeface="Tahoma"/>
            </a:endParaRPr>
          </a:p>
        </p:txBody>
      </p:sp>
      <p:sp>
        <p:nvSpPr>
          <p:cNvPr id="607" name="Google Shape;607;p15"/>
          <p:cNvSpPr/>
          <p:nvPr/>
        </p:nvSpPr>
        <p:spPr>
          <a:xfrm>
            <a:off x="7837051" y="2962167"/>
            <a:ext cx="259600" cy="763600"/>
          </a:xfrm>
          <a:prstGeom prst="downArrow">
            <a:avLst>
              <a:gd fmla="val 50000" name="adj1"/>
              <a:gd fmla="val 50000" name="adj2"/>
            </a:avLst>
          </a:prstGeom>
          <a:solidFill>
            <a:srgbClr val="A2C4C9"/>
          </a:solidFill>
          <a:ln cap="flat" cmpd="sng" w="9525">
            <a:solidFill>
              <a:srgbClr val="A2C4C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08" name="Google Shape;608;p15"/>
          <p:cNvSpPr/>
          <p:nvPr/>
        </p:nvSpPr>
        <p:spPr>
          <a:xfrm>
            <a:off x="5912384" y="2226784"/>
            <a:ext cx="982000" cy="267200"/>
          </a:xfrm>
          <a:prstGeom prst="lef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09" name="Google Shape;609;p15"/>
          <p:cNvSpPr txBox="1"/>
          <p:nvPr/>
        </p:nvSpPr>
        <p:spPr>
          <a:xfrm>
            <a:off x="6113217" y="1760517"/>
            <a:ext cx="98200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Yes</a:t>
            </a:r>
            <a:endParaRPr sz="2400">
              <a:solidFill>
                <a:schemeClr val="dk1"/>
              </a:solidFill>
              <a:latin typeface="Tahoma"/>
              <a:ea typeface="Tahoma"/>
              <a:cs typeface="Tahoma"/>
              <a:sym typeface="Tahoma"/>
            </a:endParaRPr>
          </a:p>
        </p:txBody>
      </p:sp>
      <p:sp>
        <p:nvSpPr>
          <p:cNvPr id="610" name="Google Shape;610;p15"/>
          <p:cNvSpPr txBox="1"/>
          <p:nvPr/>
        </p:nvSpPr>
        <p:spPr>
          <a:xfrm>
            <a:off x="8010184" y="3059934"/>
            <a:ext cx="87520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No</a:t>
            </a:r>
            <a:endParaRPr sz="2400">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6"/>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Kỹ thuật Log Transformation</a:t>
            </a:r>
            <a:endParaRPr>
              <a:solidFill>
                <a:srgbClr val="00A899"/>
              </a:solidFill>
              <a:latin typeface="Tahoma"/>
              <a:ea typeface="Tahoma"/>
              <a:cs typeface="Tahoma"/>
              <a:sym typeface="Tahoma"/>
            </a:endParaRPr>
          </a:p>
        </p:txBody>
      </p:sp>
      <p:sp>
        <p:nvSpPr>
          <p:cNvPr id="616" name="Google Shape;616;p16"/>
          <p:cNvSpPr txBox="1"/>
          <p:nvPr/>
        </p:nvSpPr>
        <p:spPr>
          <a:xfrm>
            <a:off x="415600" y="928368"/>
            <a:ext cx="11360800" cy="5347200"/>
          </a:xfrm>
          <a:prstGeom prst="rect">
            <a:avLst/>
          </a:prstGeom>
          <a:noFill/>
          <a:ln>
            <a:noFill/>
          </a:ln>
        </p:spPr>
        <p:txBody>
          <a:bodyPr anchorCtr="0" anchor="t" bIns="121900" lIns="121900" spcFirstLastPara="1" rIns="121900" wrap="square" tIns="121900">
            <a:normAutofit/>
          </a:bodyPr>
          <a:lstStyle/>
          <a:p>
            <a:pPr indent="-423323" lvl="0" marL="609585" marR="0" rtl="0" algn="just">
              <a:lnSpc>
                <a:spcPct val="115000"/>
              </a:lnSpc>
              <a:spcBef>
                <a:spcPts val="0"/>
              </a:spcBef>
              <a:spcAft>
                <a:spcPts val="0"/>
              </a:spcAft>
              <a:buClr>
                <a:srgbClr val="595959"/>
              </a:buClr>
              <a:buSzPts val="1400"/>
              <a:buFont typeface="Tahoma"/>
              <a:buChar char="❏"/>
            </a:pPr>
            <a:r>
              <a:rPr lang="en-US" sz="2400">
                <a:solidFill>
                  <a:srgbClr val="595959"/>
                </a:solidFill>
                <a:latin typeface="Tahoma"/>
                <a:ea typeface="Tahoma"/>
                <a:cs typeface="Tahoma"/>
                <a:sym typeface="Tahoma"/>
              </a:rPr>
              <a:t>Biến đổi logarithm (Log transformation) được sử dụng để giảm tác động của giá trị ngoại lệ (outliers) và xử lý phân phối dữ liệu bị lệch lạc (handle skewed).</a:t>
            </a:r>
            <a:endParaRPr sz="2400">
              <a:solidFill>
                <a:srgbClr val="595959"/>
              </a:solidFill>
              <a:latin typeface="Tahoma"/>
              <a:ea typeface="Tahoma"/>
              <a:cs typeface="Tahoma"/>
              <a:sym typeface="Tahoma"/>
            </a:endParaRPr>
          </a:p>
          <a:p>
            <a:pPr indent="-423323" lvl="0" marL="609585" marR="0" rtl="0" algn="just">
              <a:lnSpc>
                <a:spcPct val="115000"/>
              </a:lnSpc>
              <a:spcBef>
                <a:spcPts val="0"/>
              </a:spcBef>
              <a:spcAft>
                <a:spcPts val="0"/>
              </a:spcAft>
              <a:buClr>
                <a:srgbClr val="595959"/>
              </a:buClr>
              <a:buSzPts val="1400"/>
              <a:buFont typeface="Tahoma"/>
              <a:buChar char="❏"/>
            </a:pPr>
            <a:r>
              <a:rPr lang="en-US" sz="2400">
                <a:solidFill>
                  <a:srgbClr val="595959"/>
                </a:solidFill>
                <a:latin typeface="Tahoma"/>
                <a:ea typeface="Tahoma"/>
                <a:cs typeface="Tahoma"/>
                <a:sym typeface="Tahoma"/>
              </a:rPr>
              <a:t>Bằng cách áp dụng hàm logarithm cho dữ liệu, nó nén phạm vi của dữ liệu và làm cho phân phối trở nên đối xứng hơn.</a:t>
            </a:r>
            <a:endParaRPr sz="2400">
              <a:solidFill>
                <a:srgbClr val="595959"/>
              </a:solidFill>
              <a:latin typeface="Tahoma"/>
              <a:ea typeface="Tahoma"/>
              <a:cs typeface="Tahoma"/>
              <a:sym typeface="Tahoma"/>
            </a:endParaRPr>
          </a:p>
        </p:txBody>
      </p:sp>
      <p:pic>
        <p:nvPicPr>
          <p:cNvPr id="617" name="Google Shape;617;p16"/>
          <p:cNvPicPr preferRelativeResize="0"/>
          <p:nvPr/>
        </p:nvPicPr>
        <p:blipFill rotWithShape="1">
          <a:blip r:embed="rId3">
            <a:alphaModFix/>
          </a:blip>
          <a:srcRect b="0" l="0" r="0" t="0"/>
          <a:stretch/>
        </p:blipFill>
        <p:spPr>
          <a:xfrm>
            <a:off x="3674137" y="3130083"/>
            <a:ext cx="4960707" cy="2989818"/>
          </a:xfrm>
          <a:prstGeom prst="rect">
            <a:avLst/>
          </a:prstGeom>
          <a:noFill/>
          <a:ln>
            <a:noFill/>
          </a:ln>
        </p:spPr>
      </p:pic>
      <p:sp>
        <p:nvSpPr>
          <p:cNvPr id="618" name="Google Shape;618;p16"/>
          <p:cNvSpPr txBox="1"/>
          <p:nvPr/>
        </p:nvSpPr>
        <p:spPr>
          <a:xfrm>
            <a:off x="2707237" y="6029367"/>
            <a:ext cx="6777525" cy="492402"/>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1600">
                <a:solidFill>
                  <a:srgbClr val="595959"/>
                </a:solidFill>
                <a:latin typeface="Tahoma"/>
                <a:ea typeface="Tahoma"/>
                <a:cs typeface="Tahoma"/>
                <a:sym typeface="Tahoma"/>
              </a:rPr>
              <a:t>Biểu đồ histogram trước (bên trái) và sau (bên phải) biến đổi logarithm.</a:t>
            </a:r>
            <a:endParaRPr sz="1600">
              <a:solidFill>
                <a:srgbClr val="595959"/>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7"/>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A899"/>
              </a:buClr>
              <a:buSzPts val="2800"/>
              <a:buFont typeface="Tahoma"/>
              <a:buNone/>
            </a:pPr>
            <a:r>
              <a:rPr lang="en-US">
                <a:solidFill>
                  <a:srgbClr val="00A899"/>
                </a:solidFill>
                <a:latin typeface="Tahoma"/>
                <a:ea typeface="Tahoma"/>
                <a:cs typeface="Tahoma"/>
                <a:sym typeface="Tahoma"/>
              </a:rPr>
              <a:t>Discretization (</a:t>
            </a:r>
            <a:r>
              <a:rPr lang="en-US">
                <a:latin typeface="Tahoma"/>
                <a:ea typeface="Tahoma"/>
                <a:cs typeface="Tahoma"/>
                <a:sym typeface="Tahoma"/>
              </a:rPr>
              <a:t>B</a:t>
            </a:r>
            <a:r>
              <a:rPr lang="en-US">
                <a:solidFill>
                  <a:srgbClr val="00A899"/>
                </a:solidFill>
                <a:latin typeface="Tahoma"/>
                <a:ea typeface="Tahoma"/>
                <a:cs typeface="Tahoma"/>
                <a:sym typeface="Tahoma"/>
              </a:rPr>
              <a:t>inning)</a:t>
            </a:r>
            <a:endParaRPr>
              <a:solidFill>
                <a:srgbClr val="00A899"/>
              </a:solidFill>
              <a:latin typeface="Tahoma"/>
              <a:ea typeface="Tahoma"/>
              <a:cs typeface="Tahoma"/>
              <a:sym typeface="Tahoma"/>
            </a:endParaRPr>
          </a:p>
        </p:txBody>
      </p:sp>
      <p:sp>
        <p:nvSpPr>
          <p:cNvPr id="624" name="Google Shape;624;p17"/>
          <p:cNvSpPr txBox="1"/>
          <p:nvPr/>
        </p:nvSpPr>
        <p:spPr>
          <a:xfrm>
            <a:off x="415600" y="1022143"/>
            <a:ext cx="11360800" cy="4555200"/>
          </a:xfrm>
          <a:prstGeom prst="rect">
            <a:avLst/>
          </a:prstGeom>
          <a:noFill/>
          <a:ln>
            <a:noFill/>
          </a:ln>
        </p:spPr>
        <p:txBody>
          <a:bodyPr anchorCtr="0" anchor="t" bIns="121900" lIns="121900" spcFirstLastPara="1" rIns="121900" wrap="square" tIns="121900">
            <a:normAutofit/>
          </a:bodyPr>
          <a:lstStyle/>
          <a:p>
            <a:pPr indent="-423323" lvl="0" marL="609585" marR="0" rtl="0" algn="l">
              <a:lnSpc>
                <a:spcPct val="115000"/>
              </a:lnSpc>
              <a:spcBef>
                <a:spcPts val="0"/>
              </a:spcBef>
              <a:spcAft>
                <a:spcPts val="0"/>
              </a:spcAft>
              <a:buClr>
                <a:srgbClr val="595959"/>
              </a:buClr>
              <a:buSzPts val="1400"/>
              <a:buFont typeface="Tahoma"/>
              <a:buChar char="❏"/>
            </a:pPr>
            <a:r>
              <a:rPr b="1" lang="en-US" sz="2400">
                <a:solidFill>
                  <a:srgbClr val="595959"/>
                </a:solidFill>
                <a:latin typeface="Tahoma"/>
                <a:ea typeface="Tahoma"/>
                <a:cs typeface="Tahoma"/>
                <a:sym typeface="Tahoma"/>
              </a:rPr>
              <a:t>Rời rạc hóa </a:t>
            </a:r>
            <a:r>
              <a:rPr lang="en-US" sz="2400">
                <a:solidFill>
                  <a:srgbClr val="595959"/>
                </a:solidFill>
                <a:latin typeface="Tahoma"/>
                <a:ea typeface="Tahoma"/>
                <a:cs typeface="Tahoma"/>
                <a:sym typeface="Tahoma"/>
              </a:rPr>
              <a:t>(quantization hoặc binning) là một kỹ thuật chuyển đổi biến liên tục thành các danh mục rời rạc bằng cách chia phạm vi của biến thành các khoảng (bins) hoặc khoảng cách cố định.</a:t>
            </a:r>
            <a:endParaRPr sz="2400">
              <a:solidFill>
                <a:srgbClr val="595959"/>
              </a:solidFill>
              <a:latin typeface="Tahoma"/>
              <a:ea typeface="Tahoma"/>
              <a:cs typeface="Tahoma"/>
              <a:sym typeface="Tahoma"/>
            </a:endParaRPr>
          </a:p>
          <a:p>
            <a:pPr indent="-423323" lvl="0" marL="609585" marR="0" rtl="0" algn="l">
              <a:lnSpc>
                <a:spcPct val="115000"/>
              </a:lnSpc>
              <a:spcBef>
                <a:spcPts val="0"/>
              </a:spcBef>
              <a:spcAft>
                <a:spcPts val="0"/>
              </a:spcAft>
              <a:buClr>
                <a:srgbClr val="595959"/>
              </a:buClr>
              <a:buSzPts val="1400"/>
              <a:buFont typeface="Tahoma"/>
              <a:buChar char="❏"/>
            </a:pPr>
            <a:r>
              <a:rPr lang="en-US" sz="2400">
                <a:solidFill>
                  <a:srgbClr val="595959"/>
                </a:solidFill>
                <a:latin typeface="Tahoma"/>
                <a:ea typeface="Tahoma"/>
                <a:cs typeface="Tahoma"/>
                <a:sym typeface="Tahoma"/>
              </a:rPr>
              <a:t>Việc này có thể giúp xử lý dữ liệu nhiễu, đơn giản hóa mô hình hoặc tiết lộ các mẫu trong dữ liệu mà không rõ ràng với biến liên tục.</a:t>
            </a:r>
            <a:endParaRPr sz="2400">
              <a:solidFill>
                <a:srgbClr val="595959"/>
              </a:solidFill>
              <a:latin typeface="Tahoma"/>
              <a:ea typeface="Tahoma"/>
              <a:cs typeface="Tahoma"/>
              <a:sym typeface="Tahoma"/>
            </a:endParaRPr>
          </a:p>
        </p:txBody>
      </p:sp>
      <p:pic>
        <p:nvPicPr>
          <p:cNvPr id="625" name="Google Shape;625;p17"/>
          <p:cNvPicPr preferRelativeResize="0"/>
          <p:nvPr/>
        </p:nvPicPr>
        <p:blipFill rotWithShape="1">
          <a:blip r:embed="rId3">
            <a:alphaModFix/>
          </a:blip>
          <a:srcRect b="0" l="0" r="0" t="0"/>
          <a:stretch/>
        </p:blipFill>
        <p:spPr>
          <a:xfrm>
            <a:off x="2026527" y="3608843"/>
            <a:ext cx="1951033" cy="1968500"/>
          </a:xfrm>
          <a:prstGeom prst="rect">
            <a:avLst/>
          </a:prstGeom>
          <a:noFill/>
          <a:ln>
            <a:noFill/>
          </a:ln>
        </p:spPr>
      </p:pic>
      <p:pic>
        <p:nvPicPr>
          <p:cNvPr id="626" name="Google Shape;626;p17"/>
          <p:cNvPicPr preferRelativeResize="0"/>
          <p:nvPr/>
        </p:nvPicPr>
        <p:blipFill rotWithShape="1">
          <a:blip r:embed="rId4">
            <a:alphaModFix/>
          </a:blip>
          <a:srcRect b="0" l="0" r="0" t="0"/>
          <a:stretch/>
        </p:blipFill>
        <p:spPr>
          <a:xfrm>
            <a:off x="7381451" y="3644737"/>
            <a:ext cx="2400300" cy="2108200"/>
          </a:xfrm>
          <a:prstGeom prst="rect">
            <a:avLst/>
          </a:prstGeom>
          <a:noFill/>
          <a:ln>
            <a:noFill/>
          </a:ln>
        </p:spPr>
      </p:pic>
      <p:sp>
        <p:nvSpPr>
          <p:cNvPr id="627" name="Google Shape;627;p17"/>
          <p:cNvSpPr/>
          <p:nvPr/>
        </p:nvSpPr>
        <p:spPr>
          <a:xfrm>
            <a:off x="4466966" y="4601670"/>
            <a:ext cx="2443200" cy="3560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28" name="Google Shape;628;p17"/>
          <p:cNvSpPr txBox="1"/>
          <p:nvPr/>
        </p:nvSpPr>
        <p:spPr>
          <a:xfrm>
            <a:off x="2275160" y="5662485"/>
            <a:ext cx="170240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Liên tục</a:t>
            </a:r>
            <a:endParaRPr sz="2400">
              <a:solidFill>
                <a:srgbClr val="595959"/>
              </a:solidFill>
              <a:latin typeface="Tahoma"/>
              <a:ea typeface="Tahoma"/>
              <a:cs typeface="Tahoma"/>
              <a:sym typeface="Tahoma"/>
            </a:endParaRPr>
          </a:p>
        </p:txBody>
      </p:sp>
      <p:sp>
        <p:nvSpPr>
          <p:cNvPr id="629" name="Google Shape;629;p17"/>
          <p:cNvSpPr txBox="1"/>
          <p:nvPr/>
        </p:nvSpPr>
        <p:spPr>
          <a:xfrm>
            <a:off x="8052485" y="5577343"/>
            <a:ext cx="146640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Rời rạc</a:t>
            </a:r>
            <a:endParaRPr sz="2400">
              <a:solidFill>
                <a:srgbClr val="595959"/>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8"/>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A899"/>
              </a:buClr>
              <a:buSzPts val="2800"/>
              <a:buFont typeface="Tahoma"/>
              <a:buNone/>
            </a:pPr>
            <a:r>
              <a:rPr lang="en-US">
                <a:solidFill>
                  <a:srgbClr val="00A899"/>
                </a:solidFill>
                <a:latin typeface="Tahoma"/>
                <a:ea typeface="Tahoma"/>
                <a:cs typeface="Tahoma"/>
                <a:sym typeface="Tahoma"/>
              </a:rPr>
              <a:t>Ví dụ</a:t>
            </a:r>
            <a:endParaRPr>
              <a:solidFill>
                <a:srgbClr val="00A899"/>
              </a:solidFill>
              <a:latin typeface="Tahoma"/>
              <a:ea typeface="Tahoma"/>
              <a:cs typeface="Tahoma"/>
              <a:sym typeface="Tahoma"/>
            </a:endParaRPr>
          </a:p>
        </p:txBody>
      </p:sp>
      <p:pic>
        <p:nvPicPr>
          <p:cNvPr id="635" name="Google Shape;635;p18"/>
          <p:cNvPicPr preferRelativeResize="0"/>
          <p:nvPr/>
        </p:nvPicPr>
        <p:blipFill rotWithShape="1">
          <a:blip r:embed="rId3">
            <a:alphaModFix/>
          </a:blip>
          <a:srcRect b="0" l="0" r="0" t="0"/>
          <a:stretch/>
        </p:blipFill>
        <p:spPr>
          <a:xfrm>
            <a:off x="2899967" y="924619"/>
            <a:ext cx="4948596" cy="1515472"/>
          </a:xfrm>
          <a:prstGeom prst="rect">
            <a:avLst/>
          </a:prstGeom>
          <a:noFill/>
          <a:ln>
            <a:noFill/>
          </a:ln>
        </p:spPr>
      </p:pic>
      <p:pic>
        <p:nvPicPr>
          <p:cNvPr id="636" name="Google Shape;636;p18"/>
          <p:cNvPicPr preferRelativeResize="0"/>
          <p:nvPr/>
        </p:nvPicPr>
        <p:blipFill rotWithShape="1">
          <a:blip r:embed="rId4">
            <a:alphaModFix/>
          </a:blip>
          <a:srcRect b="0" l="0" r="0" t="0"/>
          <a:stretch/>
        </p:blipFill>
        <p:spPr>
          <a:xfrm>
            <a:off x="2899968" y="2614353"/>
            <a:ext cx="5831345" cy="1840035"/>
          </a:xfrm>
          <a:prstGeom prst="rect">
            <a:avLst/>
          </a:prstGeom>
          <a:noFill/>
          <a:ln>
            <a:noFill/>
          </a:ln>
        </p:spPr>
      </p:pic>
      <p:pic>
        <p:nvPicPr>
          <p:cNvPr id="637" name="Google Shape;637;p18"/>
          <p:cNvPicPr preferRelativeResize="0"/>
          <p:nvPr/>
        </p:nvPicPr>
        <p:blipFill rotWithShape="1">
          <a:blip r:embed="rId5">
            <a:alphaModFix/>
          </a:blip>
          <a:srcRect b="0" l="0" r="0" t="0"/>
          <a:stretch/>
        </p:blipFill>
        <p:spPr>
          <a:xfrm>
            <a:off x="2899967" y="4628638"/>
            <a:ext cx="7605899" cy="13047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9"/>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A899"/>
              </a:buClr>
              <a:buSzPts val="2800"/>
              <a:buFont typeface="Tahoma"/>
              <a:buNone/>
            </a:pPr>
            <a:r>
              <a:rPr lang="en-US">
                <a:solidFill>
                  <a:srgbClr val="00A899"/>
                </a:solidFill>
                <a:latin typeface="Tahoma"/>
                <a:ea typeface="Tahoma"/>
                <a:cs typeface="Tahoma"/>
                <a:sym typeface="Tahoma"/>
              </a:rPr>
              <a:t>Chuẩn hóa đặc trưng bằng Robust Scaler</a:t>
            </a:r>
            <a:endParaRPr>
              <a:solidFill>
                <a:srgbClr val="00A899"/>
              </a:solidFill>
              <a:latin typeface="Tahoma"/>
              <a:ea typeface="Tahoma"/>
              <a:cs typeface="Tahoma"/>
              <a:sym typeface="Tahoma"/>
            </a:endParaRPr>
          </a:p>
        </p:txBody>
      </p:sp>
      <p:sp>
        <p:nvSpPr>
          <p:cNvPr id="643" name="Google Shape;643;p19"/>
          <p:cNvSpPr txBox="1"/>
          <p:nvPr/>
        </p:nvSpPr>
        <p:spPr>
          <a:xfrm>
            <a:off x="760284" y="1106834"/>
            <a:ext cx="10457200" cy="2369839"/>
          </a:xfrm>
          <a:prstGeom prst="rect">
            <a:avLst/>
          </a:prstGeom>
          <a:noFill/>
          <a:ln>
            <a:noFill/>
          </a:ln>
        </p:spPr>
        <p:txBody>
          <a:bodyPr anchorCtr="0" anchor="t" bIns="121900" lIns="121900" spcFirstLastPara="1" rIns="121900" wrap="square" tIns="121900">
            <a:spAutoFit/>
          </a:bodyPr>
          <a:lstStyle/>
          <a:p>
            <a:pPr indent="-423323" lvl="0" marL="609585" marR="0" rtl="0" algn="just">
              <a:lnSpc>
                <a:spcPct val="115000"/>
              </a:lnSpc>
              <a:spcBef>
                <a:spcPts val="0"/>
              </a:spcBef>
              <a:spcAft>
                <a:spcPts val="0"/>
              </a:spcAft>
              <a:buClr>
                <a:srgbClr val="595959"/>
              </a:buClr>
              <a:buSzPts val="1400"/>
              <a:buFont typeface="Proxima Nova"/>
              <a:buChar char="❏"/>
            </a:pPr>
            <a:r>
              <a:rPr lang="en-US" sz="2400">
                <a:solidFill>
                  <a:srgbClr val="595959"/>
                </a:solidFill>
                <a:latin typeface="Tahoma"/>
                <a:ea typeface="Tahoma"/>
                <a:cs typeface="Tahoma"/>
                <a:sym typeface="Tahoma"/>
              </a:rPr>
              <a:t>Robust scaling sử dụng giá trị trung vị và phạm vi giữa các phân vị (interquartile range) để tỷ lệ dữ liệu, làm cho nó ít nhạy cảm hơn đối với giá trị ngoại lệ so với Min-Max hoặc Z-score scaling. </a:t>
            </a:r>
            <a:endParaRPr sz="2400">
              <a:solidFill>
                <a:srgbClr val="595959"/>
              </a:solidFill>
              <a:latin typeface="Tahoma"/>
              <a:ea typeface="Tahoma"/>
              <a:cs typeface="Tahoma"/>
              <a:sym typeface="Tahoma"/>
            </a:endParaRPr>
          </a:p>
          <a:p>
            <a:pPr indent="-423323" lvl="0" marL="609585" marR="0" rtl="0" algn="just">
              <a:lnSpc>
                <a:spcPct val="115000"/>
              </a:lnSpc>
              <a:spcBef>
                <a:spcPts val="0"/>
              </a:spcBef>
              <a:spcAft>
                <a:spcPts val="0"/>
              </a:spcAft>
              <a:buClr>
                <a:srgbClr val="595959"/>
              </a:buClr>
              <a:buSzPts val="1400"/>
              <a:buFont typeface="Proxima Nova"/>
              <a:buChar char="❏"/>
            </a:pPr>
            <a:r>
              <a:rPr b="1" i="1" lang="en-US" sz="2400">
                <a:solidFill>
                  <a:srgbClr val="595959"/>
                </a:solidFill>
                <a:latin typeface="Tahoma"/>
                <a:ea typeface="Tahoma"/>
                <a:cs typeface="Tahoma"/>
                <a:sym typeface="Tahoma"/>
              </a:rPr>
              <a:t>Điều này hữu ích khi bộ dữ liệu chứa giá trị ngoại lệ hoặc khi phân phối dữ liệu không đối xứng..</a:t>
            </a:r>
            <a:endParaRPr b="1" i="1" sz="2400">
              <a:solidFill>
                <a:schemeClr val="dk1"/>
              </a:solidFill>
              <a:latin typeface="Tahoma"/>
              <a:ea typeface="Tahoma"/>
              <a:cs typeface="Tahoma"/>
              <a:sym typeface="Tahoma"/>
            </a:endParaRPr>
          </a:p>
        </p:txBody>
      </p:sp>
      <p:pic>
        <p:nvPicPr>
          <p:cNvPr id="644" name="Google Shape;644;p19"/>
          <p:cNvPicPr preferRelativeResize="0"/>
          <p:nvPr/>
        </p:nvPicPr>
        <p:blipFill rotWithShape="1">
          <a:blip r:embed="rId3">
            <a:alphaModFix/>
          </a:blip>
          <a:srcRect b="0" l="0" r="0" t="0"/>
          <a:stretch/>
        </p:blipFill>
        <p:spPr>
          <a:xfrm>
            <a:off x="1235233" y="4070482"/>
            <a:ext cx="4718600" cy="1956500"/>
          </a:xfrm>
          <a:prstGeom prst="rect">
            <a:avLst/>
          </a:prstGeom>
          <a:noFill/>
          <a:ln>
            <a:noFill/>
          </a:ln>
        </p:spPr>
      </p:pic>
      <p:sp>
        <p:nvSpPr>
          <p:cNvPr id="645" name="Google Shape;645;p19"/>
          <p:cNvSpPr txBox="1"/>
          <p:nvPr/>
        </p:nvSpPr>
        <p:spPr>
          <a:xfrm>
            <a:off x="2225024" y="5884979"/>
            <a:ext cx="324327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Trước Robust Scaler</a:t>
            </a:r>
            <a:endParaRPr sz="2400">
              <a:solidFill>
                <a:srgbClr val="595959"/>
              </a:solidFill>
              <a:latin typeface="Tahoma"/>
              <a:ea typeface="Tahoma"/>
              <a:cs typeface="Tahoma"/>
              <a:sym typeface="Tahoma"/>
            </a:endParaRPr>
          </a:p>
        </p:txBody>
      </p:sp>
      <p:sp>
        <p:nvSpPr>
          <p:cNvPr id="646" name="Google Shape;646;p19"/>
          <p:cNvSpPr txBox="1"/>
          <p:nvPr/>
        </p:nvSpPr>
        <p:spPr>
          <a:xfrm>
            <a:off x="7616731" y="5862896"/>
            <a:ext cx="297200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Sau Robust Scaler</a:t>
            </a:r>
            <a:endParaRPr sz="2400">
              <a:solidFill>
                <a:srgbClr val="595959"/>
              </a:solidFill>
              <a:latin typeface="Tahoma"/>
              <a:ea typeface="Tahoma"/>
              <a:cs typeface="Tahoma"/>
              <a:sym typeface="Tahoma"/>
            </a:endParaRPr>
          </a:p>
        </p:txBody>
      </p:sp>
      <p:pic>
        <p:nvPicPr>
          <p:cNvPr id="647" name="Google Shape;647;p19"/>
          <p:cNvPicPr preferRelativeResize="0"/>
          <p:nvPr/>
        </p:nvPicPr>
        <p:blipFill rotWithShape="1">
          <a:blip r:embed="rId4">
            <a:alphaModFix/>
          </a:blip>
          <a:srcRect b="0" l="0" r="0" t="0"/>
          <a:stretch/>
        </p:blipFill>
        <p:spPr>
          <a:xfrm>
            <a:off x="6605767" y="4070498"/>
            <a:ext cx="4390781" cy="1799000"/>
          </a:xfrm>
          <a:prstGeom prst="rect">
            <a:avLst/>
          </a:prstGeom>
          <a:noFill/>
          <a:ln>
            <a:noFill/>
          </a:ln>
        </p:spPr>
      </p:pic>
      <p:pic>
        <p:nvPicPr>
          <p:cNvPr id="648" name="Google Shape;648;p19"/>
          <p:cNvPicPr preferRelativeResize="0"/>
          <p:nvPr/>
        </p:nvPicPr>
        <p:blipFill rotWithShape="1">
          <a:blip r:embed="rId5">
            <a:alphaModFix/>
          </a:blip>
          <a:srcRect b="0" l="0" r="0" t="0"/>
          <a:stretch/>
        </p:blipFill>
        <p:spPr>
          <a:xfrm>
            <a:off x="7113986" y="3049564"/>
            <a:ext cx="2124547" cy="9443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
          <p:cNvSpPr txBox="1"/>
          <p:nvPr>
            <p:ph idx="11" type="ftr"/>
          </p:nvPr>
        </p:nvSpPr>
        <p:spPr>
          <a:xfrm>
            <a:off x="3465443" y="6466114"/>
            <a:ext cx="5261114" cy="25536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Thực hiện bởi Trường Đại học Công nghệ Thông tin, ĐHQG-HCM</a:t>
            </a:r>
            <a:endParaRPr/>
          </a:p>
        </p:txBody>
      </p:sp>
      <p:sp>
        <p:nvSpPr>
          <p:cNvPr id="331" name="Google Shape;331;p2"/>
          <p:cNvSpPr txBox="1"/>
          <p:nvPr>
            <p:ph idx="12" type="sldNum"/>
          </p:nvPr>
        </p:nvSpPr>
        <p:spPr>
          <a:xfrm>
            <a:off x="11900400" y="6566400"/>
            <a:ext cx="291600" cy="29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32" name="Google Shape;332;p2"/>
          <p:cNvSpPr txBox="1"/>
          <p:nvPr>
            <p:ph idx="1" type="body"/>
          </p:nvPr>
        </p:nvSpPr>
        <p:spPr>
          <a:xfrm>
            <a:off x="2272420" y="1286346"/>
            <a:ext cx="7994210" cy="4699000"/>
          </a:xfrm>
          <a:prstGeom prst="rect">
            <a:avLst/>
          </a:prstGeom>
          <a:noFill/>
          <a:ln>
            <a:noFill/>
          </a:ln>
        </p:spPr>
        <p:txBody>
          <a:bodyPr anchorCtr="0" anchor="ctr" bIns="45700" lIns="91425" spcFirstLastPara="1" rIns="91425" wrap="square" tIns="45700">
            <a:normAutofit/>
          </a:bodyPr>
          <a:lstStyle/>
          <a:p>
            <a:pPr indent="-342900" lvl="0" marL="457200" rtl="0" algn="l">
              <a:lnSpc>
                <a:spcPct val="130000"/>
              </a:lnSpc>
              <a:spcBef>
                <a:spcPts val="0"/>
              </a:spcBef>
              <a:spcAft>
                <a:spcPts val="0"/>
              </a:spcAft>
              <a:buClr>
                <a:srgbClr val="595959"/>
              </a:buClr>
              <a:buSzPts val="1800"/>
              <a:buChar char="●"/>
            </a:pPr>
            <a:r>
              <a:rPr lang="en-US">
                <a:solidFill>
                  <a:srgbClr val="595959"/>
                </a:solidFill>
              </a:rPr>
              <a:t>Thiết kế đặc trưng và biến đổi dữ liệu</a:t>
            </a:r>
            <a:endParaRPr>
              <a:solidFill>
                <a:srgbClr val="595959"/>
              </a:solidFill>
            </a:endParaRPr>
          </a:p>
          <a:p>
            <a:pPr indent="-342900" lvl="0" marL="457200" rtl="0" algn="l">
              <a:lnSpc>
                <a:spcPct val="130000"/>
              </a:lnSpc>
              <a:spcBef>
                <a:spcPts val="0"/>
              </a:spcBef>
              <a:spcAft>
                <a:spcPts val="0"/>
              </a:spcAft>
              <a:buClr>
                <a:srgbClr val="595959"/>
              </a:buClr>
              <a:buSzPts val="1800"/>
              <a:buChar char="●"/>
            </a:pPr>
            <a:r>
              <a:rPr lang="en-US">
                <a:solidFill>
                  <a:srgbClr val="595959"/>
                </a:solidFill>
              </a:rPr>
              <a:t>Tiền xử lý dữ liệu</a:t>
            </a:r>
            <a:endParaRPr>
              <a:solidFill>
                <a:srgbClr val="595959"/>
              </a:solidFill>
            </a:endParaRPr>
          </a:p>
          <a:p>
            <a:pPr indent="-342900" lvl="0" marL="457200" rtl="0" algn="l">
              <a:lnSpc>
                <a:spcPct val="130000"/>
              </a:lnSpc>
              <a:spcBef>
                <a:spcPts val="0"/>
              </a:spcBef>
              <a:spcAft>
                <a:spcPts val="0"/>
              </a:spcAft>
              <a:buClr>
                <a:srgbClr val="595959"/>
              </a:buClr>
              <a:buSzPts val="1800"/>
              <a:buChar char="●"/>
            </a:pPr>
            <a:r>
              <a:rPr lang="en-US">
                <a:solidFill>
                  <a:srgbClr val="595959"/>
                </a:solidFill>
              </a:rPr>
              <a:t>Kỹ thuật thiết kế đặc trưng</a:t>
            </a:r>
            <a:endParaRPr>
              <a:solidFill>
                <a:srgbClr val="595959"/>
              </a:solidFill>
            </a:endParaRPr>
          </a:p>
          <a:p>
            <a:pPr indent="-342900" lvl="0" marL="457200" rtl="0" algn="l">
              <a:lnSpc>
                <a:spcPct val="130000"/>
              </a:lnSpc>
              <a:spcBef>
                <a:spcPts val="0"/>
              </a:spcBef>
              <a:spcAft>
                <a:spcPts val="0"/>
              </a:spcAft>
              <a:buClr>
                <a:srgbClr val="595959"/>
              </a:buClr>
              <a:buSzPts val="1800"/>
              <a:buChar char="●"/>
            </a:pPr>
            <a:r>
              <a:rPr lang="en-US">
                <a:solidFill>
                  <a:srgbClr val="595959"/>
                </a:solidFill>
              </a:rPr>
              <a:t>Tăng tốc độ thiết kế đặc trưng</a:t>
            </a:r>
            <a:endParaRPr>
              <a:solidFill>
                <a:srgbClr val="595959"/>
              </a:solidFill>
            </a:endParaRPr>
          </a:p>
          <a:p>
            <a:pPr indent="-342900" lvl="0" marL="457200" rtl="0" algn="l">
              <a:lnSpc>
                <a:spcPct val="130000"/>
              </a:lnSpc>
              <a:spcBef>
                <a:spcPts val="0"/>
              </a:spcBef>
              <a:spcAft>
                <a:spcPts val="0"/>
              </a:spcAft>
              <a:buClr>
                <a:srgbClr val="595959"/>
              </a:buClr>
              <a:buSzPts val="1800"/>
              <a:buChar char="●"/>
            </a:pPr>
            <a:r>
              <a:rPr lang="en-US">
                <a:solidFill>
                  <a:srgbClr val="595959"/>
                </a:solidFill>
              </a:rPr>
              <a:t>Kỹ thuật lựa chọn đặc trưng và công cụ</a:t>
            </a:r>
            <a:endParaRPr/>
          </a:p>
        </p:txBody>
      </p:sp>
      <p:sp>
        <p:nvSpPr>
          <p:cNvPr id="333" name="Google Shape;333;p2"/>
          <p:cNvSpPr txBox="1"/>
          <p:nvPr>
            <p:ph idx="10" type="dt"/>
          </p:nvPr>
        </p:nvSpPr>
        <p:spPr>
          <a:xfrm>
            <a:off x="796022" y="6454635"/>
            <a:ext cx="2132276" cy="2668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September 10, 2023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0"/>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A899"/>
              </a:buClr>
              <a:buSzPts val="2800"/>
              <a:buFont typeface="Tahoma"/>
              <a:buNone/>
            </a:pPr>
            <a:r>
              <a:rPr lang="en-US">
                <a:solidFill>
                  <a:srgbClr val="00A899"/>
                </a:solidFill>
                <a:latin typeface="Tahoma"/>
                <a:ea typeface="Tahoma"/>
                <a:cs typeface="Tahoma"/>
                <a:sym typeface="Tahoma"/>
              </a:rPr>
              <a:t>Example</a:t>
            </a:r>
            <a:endParaRPr>
              <a:solidFill>
                <a:srgbClr val="00A899"/>
              </a:solidFill>
              <a:latin typeface="Tahoma"/>
              <a:ea typeface="Tahoma"/>
              <a:cs typeface="Tahoma"/>
              <a:sym typeface="Tahoma"/>
            </a:endParaRPr>
          </a:p>
        </p:txBody>
      </p:sp>
      <p:pic>
        <p:nvPicPr>
          <p:cNvPr id="654" name="Google Shape;654;p20"/>
          <p:cNvPicPr preferRelativeResize="0"/>
          <p:nvPr/>
        </p:nvPicPr>
        <p:blipFill rotWithShape="1">
          <a:blip r:embed="rId3">
            <a:alphaModFix/>
          </a:blip>
          <a:srcRect b="0" l="0" r="0" t="0"/>
          <a:stretch/>
        </p:blipFill>
        <p:spPr>
          <a:xfrm>
            <a:off x="659834" y="1896700"/>
            <a:ext cx="5563535" cy="2551200"/>
          </a:xfrm>
          <a:prstGeom prst="rect">
            <a:avLst/>
          </a:prstGeom>
          <a:noFill/>
          <a:ln>
            <a:noFill/>
          </a:ln>
        </p:spPr>
      </p:pic>
      <p:sp>
        <p:nvSpPr>
          <p:cNvPr id="655" name="Google Shape;655;p20"/>
          <p:cNvSpPr txBox="1"/>
          <p:nvPr/>
        </p:nvSpPr>
        <p:spPr>
          <a:xfrm>
            <a:off x="1611517" y="4744634"/>
            <a:ext cx="3485584"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Sử dụng scikit-learn</a:t>
            </a:r>
            <a:endParaRPr sz="2400">
              <a:solidFill>
                <a:srgbClr val="595959"/>
              </a:solidFill>
              <a:latin typeface="Tahoma"/>
              <a:ea typeface="Tahoma"/>
              <a:cs typeface="Tahoma"/>
              <a:sym typeface="Tahoma"/>
            </a:endParaRPr>
          </a:p>
        </p:txBody>
      </p:sp>
      <p:sp>
        <p:nvSpPr>
          <p:cNvPr id="656" name="Google Shape;656;p20"/>
          <p:cNvSpPr txBox="1"/>
          <p:nvPr/>
        </p:nvSpPr>
        <p:spPr>
          <a:xfrm>
            <a:off x="8012317" y="4744634"/>
            <a:ext cx="3150606"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2400">
                <a:solidFill>
                  <a:srgbClr val="595959"/>
                </a:solidFill>
                <a:latin typeface="Tahoma"/>
                <a:ea typeface="Tahoma"/>
                <a:cs typeface="Tahoma"/>
                <a:sym typeface="Tahoma"/>
              </a:rPr>
              <a:t>Sử dụng pandas</a:t>
            </a:r>
            <a:endParaRPr sz="2400">
              <a:solidFill>
                <a:srgbClr val="595959"/>
              </a:solidFill>
              <a:latin typeface="Tahoma"/>
              <a:ea typeface="Tahoma"/>
              <a:cs typeface="Tahoma"/>
              <a:sym typeface="Tahoma"/>
            </a:endParaRPr>
          </a:p>
        </p:txBody>
      </p:sp>
      <p:pic>
        <p:nvPicPr>
          <p:cNvPr id="657" name="Google Shape;657;p20"/>
          <p:cNvPicPr preferRelativeResize="0"/>
          <p:nvPr/>
        </p:nvPicPr>
        <p:blipFill rotWithShape="1">
          <a:blip r:embed="rId4">
            <a:alphaModFix/>
          </a:blip>
          <a:srcRect b="0" l="0" r="0" t="0"/>
          <a:stretch/>
        </p:blipFill>
        <p:spPr>
          <a:xfrm>
            <a:off x="6490267" y="1896700"/>
            <a:ext cx="5041900" cy="255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21"/>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A899"/>
              </a:buClr>
              <a:buSzPts val="2800"/>
              <a:buFont typeface="Tahoma"/>
              <a:buNone/>
            </a:pPr>
            <a:r>
              <a:rPr lang="en-US">
                <a:solidFill>
                  <a:srgbClr val="00A899"/>
                </a:solidFill>
                <a:latin typeface="Tahoma"/>
                <a:ea typeface="Tahoma"/>
                <a:cs typeface="Tahoma"/>
                <a:sym typeface="Tahoma"/>
              </a:rPr>
              <a:t>Kết luận</a:t>
            </a:r>
            <a:endParaRPr>
              <a:solidFill>
                <a:srgbClr val="00A899"/>
              </a:solidFill>
              <a:latin typeface="Tahoma"/>
              <a:ea typeface="Tahoma"/>
              <a:cs typeface="Tahoma"/>
              <a:sym typeface="Tahoma"/>
            </a:endParaRPr>
          </a:p>
        </p:txBody>
      </p:sp>
      <p:sp>
        <p:nvSpPr>
          <p:cNvPr id="663" name="Google Shape;663;p21"/>
          <p:cNvSpPr txBox="1"/>
          <p:nvPr/>
        </p:nvSpPr>
        <p:spPr>
          <a:xfrm>
            <a:off x="415600" y="1040800"/>
            <a:ext cx="11360800" cy="5164400"/>
          </a:xfrm>
          <a:prstGeom prst="rect">
            <a:avLst/>
          </a:prstGeom>
          <a:noFill/>
          <a:ln>
            <a:noFill/>
          </a:ln>
        </p:spPr>
        <p:txBody>
          <a:bodyPr anchorCtr="0" anchor="t" bIns="121900" lIns="121900" spcFirstLastPara="1" rIns="121900" wrap="square" tIns="121900">
            <a:normAutofit/>
          </a:bodyPr>
          <a:lstStyle/>
          <a:p>
            <a:pPr indent="0" lvl="0" marL="0" marR="0" rtl="0" algn="l">
              <a:lnSpc>
                <a:spcPct val="115000"/>
              </a:lnSpc>
              <a:spcBef>
                <a:spcPts val="0"/>
              </a:spcBef>
              <a:spcAft>
                <a:spcPts val="0"/>
              </a:spcAft>
              <a:buNone/>
            </a:pPr>
            <a:r>
              <a:t/>
            </a:r>
            <a:endParaRPr sz="2400">
              <a:solidFill>
                <a:srgbClr val="595959"/>
              </a:solidFill>
              <a:latin typeface="Tahoma"/>
              <a:ea typeface="Tahoma"/>
              <a:cs typeface="Tahoma"/>
              <a:sym typeface="Tahoma"/>
            </a:endParaRPr>
          </a:p>
        </p:txBody>
      </p:sp>
      <p:grpSp>
        <p:nvGrpSpPr>
          <p:cNvPr id="664" name="Google Shape;664;p21"/>
          <p:cNvGrpSpPr/>
          <p:nvPr/>
        </p:nvGrpSpPr>
        <p:grpSpPr>
          <a:xfrm>
            <a:off x="2123999" y="5039766"/>
            <a:ext cx="8100463" cy="858001"/>
            <a:chOff x="1593000" y="2322568"/>
            <a:chExt cx="5957975" cy="643500"/>
          </a:xfrm>
        </p:grpSpPr>
        <p:sp>
          <p:nvSpPr>
            <p:cNvPr id="665" name="Google Shape;665;p21"/>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66" name="Google Shape;666;p21"/>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67" name="Google Shape;667;p21"/>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68" name="Google Shape;668;p21"/>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None/>
              </a:pPr>
              <a:r>
                <a:rPr lang="en-US" sz="1600">
                  <a:solidFill>
                    <a:srgbClr val="FFFFFF"/>
                  </a:solidFill>
                  <a:latin typeface="Tahoma"/>
                  <a:ea typeface="Tahoma"/>
                  <a:cs typeface="Tahoma"/>
                  <a:sym typeface="Tahoma"/>
                </a:rPr>
                <a:t>Robust Scaling</a:t>
              </a:r>
              <a:endParaRPr sz="1600">
                <a:solidFill>
                  <a:srgbClr val="FFFFFF"/>
                </a:solidFill>
                <a:latin typeface="Tahoma"/>
                <a:ea typeface="Tahoma"/>
                <a:cs typeface="Tahoma"/>
                <a:sym typeface="Tahoma"/>
              </a:endParaRPr>
            </a:p>
          </p:txBody>
        </p:sp>
        <p:sp>
          <p:nvSpPr>
            <p:cNvPr id="669" name="Google Shape;669;p21"/>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0" name="Google Shape;670;p21"/>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3466">
                  <a:solidFill>
                    <a:srgbClr val="FFFFFF"/>
                  </a:solidFill>
                  <a:latin typeface="Tahoma"/>
                  <a:ea typeface="Tahoma"/>
                  <a:cs typeface="Tahoma"/>
                  <a:sym typeface="Tahoma"/>
                </a:rPr>
                <a:t>05</a:t>
              </a:r>
              <a:endParaRPr sz="3466">
                <a:solidFill>
                  <a:srgbClr val="FFFFFF"/>
                </a:solidFill>
                <a:latin typeface="Tahoma"/>
                <a:ea typeface="Tahoma"/>
                <a:cs typeface="Tahoma"/>
                <a:sym typeface="Tahoma"/>
              </a:endParaRPr>
            </a:p>
          </p:txBody>
        </p:sp>
        <p:sp>
          <p:nvSpPr>
            <p:cNvPr id="671" name="Google Shape;671;p21"/>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72524" lvl="0" marL="609585" marR="0" rtl="0" algn="l">
                <a:lnSpc>
                  <a:spcPct val="115000"/>
                </a:lnSpc>
                <a:spcBef>
                  <a:spcPts val="0"/>
                </a:spcBef>
                <a:spcAft>
                  <a:spcPts val="0"/>
                </a:spcAft>
                <a:buClr>
                  <a:srgbClr val="0C58D3"/>
                </a:buClr>
                <a:buSzPts val="800"/>
                <a:buFont typeface="Roboto"/>
                <a:buChar char="●"/>
              </a:pPr>
              <a:r>
                <a:rPr lang="en-US" sz="1067">
                  <a:solidFill>
                    <a:srgbClr val="0C58D3"/>
                  </a:solidFill>
                  <a:latin typeface="Tahoma"/>
                  <a:ea typeface="Tahoma"/>
                  <a:cs typeface="Tahoma"/>
                  <a:sym typeface="Tahoma"/>
                </a:rPr>
                <a:t>x_norm = (x - median(x) )/IQR</a:t>
              </a:r>
              <a:endParaRPr sz="1067">
                <a:solidFill>
                  <a:srgbClr val="0C58D3"/>
                </a:solidFill>
                <a:latin typeface="Tahoma"/>
                <a:ea typeface="Tahoma"/>
                <a:cs typeface="Tahoma"/>
                <a:sym typeface="Tahoma"/>
              </a:endParaRPr>
            </a:p>
            <a:p>
              <a:pPr indent="-372524" lvl="0" marL="609585" marR="0" rtl="0" algn="l">
                <a:lnSpc>
                  <a:spcPct val="115000"/>
                </a:lnSpc>
                <a:spcBef>
                  <a:spcPts val="0"/>
                </a:spcBef>
                <a:spcAft>
                  <a:spcPts val="0"/>
                </a:spcAft>
                <a:buClr>
                  <a:srgbClr val="0C58D3"/>
                </a:buClr>
                <a:buSzPts val="800"/>
                <a:buFont typeface="Roboto"/>
                <a:buChar char="●"/>
              </a:pPr>
              <a:r>
                <a:rPr lang="en-US" sz="1067">
                  <a:solidFill>
                    <a:srgbClr val="0C58D3"/>
                  </a:solidFill>
                  <a:latin typeface="Tahoma"/>
                  <a:ea typeface="Tahoma"/>
                  <a:cs typeface="Tahoma"/>
                  <a:sym typeface="Tahoma"/>
                </a:rPr>
                <a:t>Làm cho nó ít nhạy cảm hơn đối với các giá trị ngoại lệ so với việc tỷ lệ Min-Max hoặc Z-score. </a:t>
              </a:r>
              <a:endParaRPr sz="1067">
                <a:solidFill>
                  <a:srgbClr val="0C58D3"/>
                </a:solidFill>
                <a:latin typeface="Tahoma"/>
                <a:ea typeface="Tahoma"/>
                <a:cs typeface="Tahoma"/>
                <a:sym typeface="Tahoma"/>
              </a:endParaRPr>
            </a:p>
            <a:p>
              <a:pPr indent="-372524" lvl="0" marL="609585" marR="0" rtl="0" algn="l">
                <a:lnSpc>
                  <a:spcPct val="115000"/>
                </a:lnSpc>
                <a:spcBef>
                  <a:spcPts val="0"/>
                </a:spcBef>
                <a:spcAft>
                  <a:spcPts val="0"/>
                </a:spcAft>
                <a:buClr>
                  <a:srgbClr val="0C58D3"/>
                </a:buClr>
                <a:buSzPts val="800"/>
                <a:buFont typeface="Roboto"/>
                <a:buChar char="●"/>
              </a:pPr>
              <a:r>
                <a:rPr lang="en-US" sz="1067">
                  <a:solidFill>
                    <a:srgbClr val="0C58D3"/>
                  </a:solidFill>
                  <a:latin typeface="Tahoma"/>
                  <a:ea typeface="Tahoma"/>
                  <a:cs typeface="Tahoma"/>
                  <a:sym typeface="Tahoma"/>
                </a:rPr>
                <a:t>Hữu ích khi bộ dữ liệu chứa các giá trị ngoại lệ hoặc phân phối dữ liệu không đối xứng.</a:t>
              </a:r>
              <a:endParaRPr sz="1067">
                <a:solidFill>
                  <a:srgbClr val="0C58D3"/>
                </a:solidFill>
                <a:latin typeface="Tahoma"/>
                <a:ea typeface="Tahoma"/>
                <a:cs typeface="Tahoma"/>
                <a:sym typeface="Tahoma"/>
              </a:endParaRPr>
            </a:p>
          </p:txBody>
        </p:sp>
      </p:grpSp>
      <p:grpSp>
        <p:nvGrpSpPr>
          <p:cNvPr id="672" name="Google Shape;672;p21"/>
          <p:cNvGrpSpPr/>
          <p:nvPr/>
        </p:nvGrpSpPr>
        <p:grpSpPr>
          <a:xfrm>
            <a:off x="2123999" y="4166599"/>
            <a:ext cx="8100463" cy="858001"/>
            <a:chOff x="1593000" y="2322568"/>
            <a:chExt cx="5957975" cy="643500"/>
          </a:xfrm>
        </p:grpSpPr>
        <p:sp>
          <p:nvSpPr>
            <p:cNvPr id="673" name="Google Shape;673;p21"/>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4" name="Google Shape;674;p21"/>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5" name="Google Shape;675;p21"/>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6" name="Google Shape;676;p21"/>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None/>
              </a:pPr>
              <a:r>
                <a:rPr lang="en-US" sz="1600">
                  <a:solidFill>
                    <a:srgbClr val="FFFFFF"/>
                  </a:solidFill>
                  <a:latin typeface="Tahoma"/>
                  <a:ea typeface="Tahoma"/>
                  <a:cs typeface="Tahoma"/>
                  <a:sym typeface="Tahoma"/>
                </a:rPr>
                <a:t>Binning</a:t>
              </a:r>
              <a:endParaRPr sz="1600">
                <a:solidFill>
                  <a:srgbClr val="FFFFFF"/>
                </a:solidFill>
                <a:latin typeface="Tahoma"/>
                <a:ea typeface="Tahoma"/>
                <a:cs typeface="Tahoma"/>
                <a:sym typeface="Tahoma"/>
              </a:endParaRPr>
            </a:p>
          </p:txBody>
        </p:sp>
        <p:sp>
          <p:nvSpPr>
            <p:cNvPr id="677" name="Google Shape;677;p21"/>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8" name="Google Shape;678;p21"/>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3466">
                  <a:solidFill>
                    <a:srgbClr val="FFFFFF"/>
                  </a:solidFill>
                  <a:latin typeface="Tahoma"/>
                  <a:ea typeface="Tahoma"/>
                  <a:cs typeface="Tahoma"/>
                  <a:sym typeface="Tahoma"/>
                </a:rPr>
                <a:t>04</a:t>
              </a:r>
              <a:endParaRPr sz="3466">
                <a:solidFill>
                  <a:srgbClr val="FFFFFF"/>
                </a:solidFill>
                <a:latin typeface="Tahoma"/>
                <a:ea typeface="Tahoma"/>
                <a:cs typeface="Tahoma"/>
                <a:sym typeface="Tahoma"/>
              </a:endParaRPr>
            </a:p>
          </p:txBody>
        </p:sp>
        <p:sp>
          <p:nvSpPr>
            <p:cNvPr id="679" name="Google Shape;679;p21"/>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72524" lvl="0" marL="609585" marR="0" rtl="0" algn="l">
                <a:lnSpc>
                  <a:spcPct val="115000"/>
                </a:lnSpc>
                <a:spcBef>
                  <a:spcPts val="0"/>
                </a:spcBef>
                <a:spcAft>
                  <a:spcPts val="0"/>
                </a:spcAft>
                <a:buClr>
                  <a:srgbClr val="0C58D3"/>
                </a:buClr>
                <a:buSzPts val="800"/>
                <a:buFont typeface="Tahoma"/>
                <a:buChar char="●"/>
              </a:pPr>
              <a:r>
                <a:rPr lang="en-US" sz="1067">
                  <a:solidFill>
                    <a:srgbClr val="0C58D3"/>
                  </a:solidFill>
                  <a:latin typeface="Tahoma"/>
                  <a:ea typeface="Tahoma"/>
                  <a:cs typeface="Tahoma"/>
                  <a:sym typeface="Tahoma"/>
                </a:rPr>
                <a:t>Chuyển đổi biến liên tục thành các danh mục rời rạc bằng cách chia phạm vi của biến thành các khoảng (bins). </a:t>
              </a:r>
              <a:endParaRPr sz="1067">
                <a:solidFill>
                  <a:srgbClr val="0C58D3"/>
                </a:solidFill>
                <a:latin typeface="Tahoma"/>
                <a:ea typeface="Tahoma"/>
                <a:cs typeface="Tahoma"/>
                <a:sym typeface="Tahoma"/>
              </a:endParaRPr>
            </a:p>
            <a:p>
              <a:pPr indent="-372524" lvl="0" marL="609585" marR="0" rtl="0" algn="l">
                <a:lnSpc>
                  <a:spcPct val="115000"/>
                </a:lnSpc>
                <a:spcBef>
                  <a:spcPts val="0"/>
                </a:spcBef>
                <a:spcAft>
                  <a:spcPts val="0"/>
                </a:spcAft>
                <a:buClr>
                  <a:srgbClr val="0C58D3"/>
                </a:buClr>
                <a:buSzPts val="800"/>
                <a:buFont typeface="Tahoma"/>
                <a:buChar char="●"/>
              </a:pPr>
              <a:r>
                <a:rPr lang="en-US" sz="1067">
                  <a:solidFill>
                    <a:srgbClr val="0C58D3"/>
                  </a:solidFill>
                  <a:latin typeface="Tahoma"/>
                  <a:ea typeface="Tahoma"/>
                  <a:cs typeface="Tahoma"/>
                  <a:sym typeface="Tahoma"/>
                </a:rPr>
                <a:t>Xử lý dữ liệu nhiễu, đơn giản hóa mô hình.</a:t>
              </a:r>
              <a:endParaRPr sz="1067">
                <a:solidFill>
                  <a:srgbClr val="0C58D3"/>
                </a:solidFill>
                <a:latin typeface="Tahoma"/>
                <a:ea typeface="Tahoma"/>
                <a:cs typeface="Tahoma"/>
                <a:sym typeface="Tahoma"/>
              </a:endParaRPr>
            </a:p>
          </p:txBody>
        </p:sp>
      </p:grpSp>
      <p:grpSp>
        <p:nvGrpSpPr>
          <p:cNvPr id="680" name="Google Shape;680;p21"/>
          <p:cNvGrpSpPr/>
          <p:nvPr/>
        </p:nvGrpSpPr>
        <p:grpSpPr>
          <a:xfrm>
            <a:off x="2123999" y="3293432"/>
            <a:ext cx="8100463" cy="858001"/>
            <a:chOff x="1593000" y="2322568"/>
            <a:chExt cx="5957975" cy="643500"/>
          </a:xfrm>
        </p:grpSpPr>
        <p:sp>
          <p:nvSpPr>
            <p:cNvPr id="681" name="Google Shape;681;p21"/>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82" name="Google Shape;682;p21"/>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83" name="Google Shape;683;p21"/>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84" name="Google Shape;684;p21"/>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None/>
              </a:pPr>
              <a:r>
                <a:rPr lang="en-US" sz="1600">
                  <a:solidFill>
                    <a:srgbClr val="FFFFFF"/>
                  </a:solidFill>
                  <a:latin typeface="Tahoma"/>
                  <a:ea typeface="Tahoma"/>
                  <a:cs typeface="Tahoma"/>
                  <a:sym typeface="Tahoma"/>
                </a:rPr>
                <a:t>Log Transformation</a:t>
              </a:r>
              <a:endParaRPr sz="1600">
                <a:solidFill>
                  <a:srgbClr val="FFFFFF"/>
                </a:solidFill>
                <a:latin typeface="Tahoma"/>
                <a:ea typeface="Tahoma"/>
                <a:cs typeface="Tahoma"/>
                <a:sym typeface="Tahoma"/>
              </a:endParaRPr>
            </a:p>
          </p:txBody>
        </p:sp>
        <p:sp>
          <p:nvSpPr>
            <p:cNvPr id="685" name="Google Shape;685;p21"/>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86" name="Google Shape;686;p21"/>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3466">
                  <a:solidFill>
                    <a:srgbClr val="FFFFFF"/>
                  </a:solidFill>
                  <a:latin typeface="Tahoma"/>
                  <a:ea typeface="Tahoma"/>
                  <a:cs typeface="Tahoma"/>
                  <a:sym typeface="Tahoma"/>
                </a:rPr>
                <a:t>03</a:t>
              </a:r>
              <a:endParaRPr sz="3466">
                <a:solidFill>
                  <a:srgbClr val="FFFFFF"/>
                </a:solidFill>
                <a:latin typeface="Tahoma"/>
                <a:ea typeface="Tahoma"/>
                <a:cs typeface="Tahoma"/>
                <a:sym typeface="Tahoma"/>
              </a:endParaRPr>
            </a:p>
          </p:txBody>
        </p:sp>
        <p:sp>
          <p:nvSpPr>
            <p:cNvPr id="687" name="Google Shape;687;p21"/>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72524" lvl="0" marL="609585" marR="0" rtl="0" algn="l">
                <a:lnSpc>
                  <a:spcPct val="115000"/>
                </a:lnSpc>
                <a:spcBef>
                  <a:spcPts val="0"/>
                </a:spcBef>
                <a:spcAft>
                  <a:spcPts val="0"/>
                </a:spcAft>
                <a:buClr>
                  <a:srgbClr val="0C58D3"/>
                </a:buClr>
                <a:buSzPts val="800"/>
                <a:buFont typeface="Tahoma"/>
                <a:buChar char="●"/>
              </a:pPr>
              <a:r>
                <a:rPr lang="en-US" sz="1067">
                  <a:solidFill>
                    <a:srgbClr val="0C58D3"/>
                  </a:solidFill>
                  <a:latin typeface="Tahoma"/>
                  <a:ea typeface="Tahoma"/>
                  <a:cs typeface="Tahoma"/>
                  <a:sym typeface="Tahoma"/>
                </a:rPr>
                <a:t>x_norm = log(x) or x_norm = log(1+x)</a:t>
              </a:r>
              <a:endParaRPr sz="1067">
                <a:solidFill>
                  <a:srgbClr val="0C58D3"/>
                </a:solidFill>
                <a:latin typeface="Tahoma"/>
                <a:ea typeface="Tahoma"/>
                <a:cs typeface="Tahoma"/>
                <a:sym typeface="Tahoma"/>
              </a:endParaRPr>
            </a:p>
            <a:p>
              <a:pPr indent="-372524" lvl="0" marL="609585" marR="0" rtl="0" algn="l">
                <a:lnSpc>
                  <a:spcPct val="115000"/>
                </a:lnSpc>
                <a:spcBef>
                  <a:spcPts val="0"/>
                </a:spcBef>
                <a:spcAft>
                  <a:spcPts val="0"/>
                </a:spcAft>
                <a:buClr>
                  <a:srgbClr val="0C58D3"/>
                </a:buClr>
                <a:buSzPts val="800"/>
                <a:buFont typeface="Tahoma"/>
                <a:buChar char="●"/>
              </a:pPr>
              <a:r>
                <a:rPr lang="en-US" sz="1067">
                  <a:solidFill>
                    <a:srgbClr val="0C58D3"/>
                  </a:solidFill>
                  <a:latin typeface="Tahoma"/>
                  <a:ea typeface="Tahoma"/>
                  <a:cs typeface="Tahoma"/>
                  <a:sym typeface="Tahoma"/>
                </a:rPr>
                <a:t>Giảm tác động của các giá trị ngoại lệ và xử lý các phân phối dữ liệu bị lệch.</a:t>
              </a:r>
              <a:endParaRPr sz="1067">
                <a:solidFill>
                  <a:srgbClr val="0C58D3"/>
                </a:solidFill>
                <a:latin typeface="Tahoma"/>
                <a:ea typeface="Tahoma"/>
                <a:cs typeface="Tahoma"/>
                <a:sym typeface="Tahoma"/>
              </a:endParaRPr>
            </a:p>
          </p:txBody>
        </p:sp>
      </p:grpSp>
      <p:grpSp>
        <p:nvGrpSpPr>
          <p:cNvPr id="688" name="Google Shape;688;p21"/>
          <p:cNvGrpSpPr/>
          <p:nvPr/>
        </p:nvGrpSpPr>
        <p:grpSpPr>
          <a:xfrm>
            <a:off x="2123999" y="2420266"/>
            <a:ext cx="8100463" cy="858001"/>
            <a:chOff x="1593000" y="2322568"/>
            <a:chExt cx="5957975" cy="643500"/>
          </a:xfrm>
        </p:grpSpPr>
        <p:sp>
          <p:nvSpPr>
            <p:cNvPr id="689" name="Google Shape;689;p21"/>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90" name="Google Shape;690;p21"/>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91" name="Google Shape;691;p21"/>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92" name="Google Shape;692;p21"/>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None/>
              </a:pPr>
              <a:r>
                <a:rPr lang="en-US" sz="1600">
                  <a:solidFill>
                    <a:srgbClr val="FFFFFF"/>
                  </a:solidFill>
                  <a:latin typeface="Tahoma"/>
                  <a:ea typeface="Tahoma"/>
                  <a:cs typeface="Tahoma"/>
                  <a:sym typeface="Tahoma"/>
                </a:rPr>
                <a:t>Standard Scaling</a:t>
              </a:r>
              <a:endParaRPr sz="1600">
                <a:solidFill>
                  <a:srgbClr val="FFFFFF"/>
                </a:solidFill>
                <a:latin typeface="Tahoma"/>
                <a:ea typeface="Tahoma"/>
                <a:cs typeface="Tahoma"/>
                <a:sym typeface="Tahoma"/>
              </a:endParaRPr>
            </a:p>
          </p:txBody>
        </p:sp>
        <p:sp>
          <p:nvSpPr>
            <p:cNvPr id="693" name="Google Shape;693;p21"/>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94" name="Google Shape;694;p21"/>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3466">
                  <a:solidFill>
                    <a:srgbClr val="FFFFFF"/>
                  </a:solidFill>
                  <a:latin typeface="Tahoma"/>
                  <a:ea typeface="Tahoma"/>
                  <a:cs typeface="Tahoma"/>
                  <a:sym typeface="Tahoma"/>
                </a:rPr>
                <a:t>02</a:t>
              </a:r>
              <a:endParaRPr sz="3466">
                <a:solidFill>
                  <a:srgbClr val="FFFFFF"/>
                </a:solidFill>
                <a:latin typeface="Tahoma"/>
                <a:ea typeface="Tahoma"/>
                <a:cs typeface="Tahoma"/>
                <a:sym typeface="Tahoma"/>
              </a:endParaRPr>
            </a:p>
          </p:txBody>
        </p:sp>
        <p:sp>
          <p:nvSpPr>
            <p:cNvPr id="695" name="Google Shape;695;p21"/>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72524" lvl="0" marL="609585" marR="0" rtl="0" algn="l">
                <a:lnSpc>
                  <a:spcPct val="115000"/>
                </a:lnSpc>
                <a:spcBef>
                  <a:spcPts val="0"/>
                </a:spcBef>
                <a:spcAft>
                  <a:spcPts val="0"/>
                </a:spcAft>
                <a:buClr>
                  <a:srgbClr val="0C58D3"/>
                </a:buClr>
                <a:buSzPts val="800"/>
                <a:buFont typeface="Tahoma"/>
                <a:buChar char="●"/>
              </a:pPr>
              <a:r>
                <a:rPr lang="en-US" sz="1067">
                  <a:solidFill>
                    <a:srgbClr val="0C58D3"/>
                  </a:solidFill>
                  <a:latin typeface="Tahoma"/>
                  <a:ea typeface="Tahoma"/>
                  <a:cs typeface="Tahoma"/>
                  <a:sym typeface="Tahoma"/>
                </a:rPr>
                <a:t>x_norm = (x - mean(x) )/std(x)</a:t>
              </a:r>
              <a:endParaRPr sz="1067">
                <a:solidFill>
                  <a:srgbClr val="0C58D3"/>
                </a:solidFill>
                <a:latin typeface="Tahoma"/>
                <a:ea typeface="Tahoma"/>
                <a:cs typeface="Tahoma"/>
                <a:sym typeface="Tahoma"/>
              </a:endParaRPr>
            </a:p>
            <a:p>
              <a:pPr indent="-372524" lvl="0" marL="609585" marR="0" rtl="0" algn="l">
                <a:lnSpc>
                  <a:spcPct val="115000"/>
                </a:lnSpc>
                <a:spcBef>
                  <a:spcPts val="0"/>
                </a:spcBef>
                <a:spcAft>
                  <a:spcPts val="0"/>
                </a:spcAft>
                <a:buClr>
                  <a:srgbClr val="0C58D3"/>
                </a:buClr>
                <a:buSzPts val="800"/>
                <a:buFont typeface="Tahoma"/>
                <a:buChar char="●"/>
              </a:pPr>
              <a:r>
                <a:rPr lang="en-US" sz="1067">
                  <a:solidFill>
                    <a:srgbClr val="0C58D3"/>
                  </a:solidFill>
                  <a:latin typeface="Tahoma"/>
                  <a:ea typeface="Tahoma"/>
                  <a:cs typeface="Tahoma"/>
                  <a:sym typeface="Tahoma"/>
                </a:rPr>
                <a:t>Phân phối của đặc trưng không chứa các giá trị ngoại lệ cực đoan, giả định rằng đặc trưng tuân theo phân phối Gaussian hoặc có các đơn vị và tỷ lệ khác nhau.</a:t>
              </a:r>
              <a:endParaRPr sz="1067">
                <a:solidFill>
                  <a:srgbClr val="0C58D3"/>
                </a:solidFill>
                <a:latin typeface="Tahoma"/>
                <a:ea typeface="Tahoma"/>
                <a:cs typeface="Tahoma"/>
                <a:sym typeface="Tahoma"/>
              </a:endParaRPr>
            </a:p>
          </p:txBody>
        </p:sp>
      </p:grpSp>
      <p:grpSp>
        <p:nvGrpSpPr>
          <p:cNvPr id="696" name="Google Shape;696;p21"/>
          <p:cNvGrpSpPr/>
          <p:nvPr/>
        </p:nvGrpSpPr>
        <p:grpSpPr>
          <a:xfrm>
            <a:off x="2123999" y="1547099"/>
            <a:ext cx="8100463" cy="858001"/>
            <a:chOff x="1593000" y="2322568"/>
            <a:chExt cx="5957975" cy="643500"/>
          </a:xfrm>
        </p:grpSpPr>
        <p:sp>
          <p:nvSpPr>
            <p:cNvPr id="697" name="Google Shape;697;p21"/>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98" name="Google Shape;698;p21"/>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99" name="Google Shape;699;p21"/>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00" name="Google Shape;700;p21"/>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None/>
              </a:pPr>
              <a:r>
                <a:rPr lang="en-US" sz="1600">
                  <a:solidFill>
                    <a:srgbClr val="FFFFFF"/>
                  </a:solidFill>
                  <a:latin typeface="Tahoma"/>
                  <a:ea typeface="Tahoma"/>
                  <a:cs typeface="Tahoma"/>
                  <a:sym typeface="Tahoma"/>
                </a:rPr>
                <a:t>Min - Max Scaling</a:t>
              </a:r>
              <a:endParaRPr sz="1600">
                <a:solidFill>
                  <a:srgbClr val="FFFFFF"/>
                </a:solidFill>
                <a:latin typeface="Tahoma"/>
                <a:ea typeface="Tahoma"/>
                <a:cs typeface="Tahoma"/>
                <a:sym typeface="Tahoma"/>
              </a:endParaRPr>
            </a:p>
          </p:txBody>
        </p:sp>
        <p:sp>
          <p:nvSpPr>
            <p:cNvPr id="701" name="Google Shape;701;p21"/>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02" name="Google Shape;702;p21"/>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3466">
                  <a:solidFill>
                    <a:srgbClr val="FFFFFF"/>
                  </a:solidFill>
                  <a:latin typeface="Tahoma"/>
                  <a:ea typeface="Tahoma"/>
                  <a:cs typeface="Tahoma"/>
                  <a:sym typeface="Tahoma"/>
                </a:rPr>
                <a:t>01</a:t>
              </a:r>
              <a:endParaRPr sz="3466">
                <a:solidFill>
                  <a:srgbClr val="FFFFFF"/>
                </a:solidFill>
                <a:latin typeface="Tahoma"/>
                <a:ea typeface="Tahoma"/>
                <a:cs typeface="Tahoma"/>
                <a:sym typeface="Tahoma"/>
              </a:endParaRPr>
            </a:p>
          </p:txBody>
        </p:sp>
        <p:sp>
          <p:nvSpPr>
            <p:cNvPr id="703" name="Google Shape;703;p21"/>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72524" lvl="0" marL="609585" marR="0" rtl="0" algn="l">
                <a:lnSpc>
                  <a:spcPct val="115000"/>
                </a:lnSpc>
                <a:spcBef>
                  <a:spcPts val="0"/>
                </a:spcBef>
                <a:spcAft>
                  <a:spcPts val="0"/>
                </a:spcAft>
                <a:buClr>
                  <a:srgbClr val="0C58D3"/>
                </a:buClr>
                <a:buSzPts val="800"/>
                <a:buFont typeface="Tahoma"/>
                <a:buChar char="●"/>
              </a:pPr>
              <a:r>
                <a:rPr lang="en-US" sz="1067">
                  <a:solidFill>
                    <a:srgbClr val="0C58D3"/>
                  </a:solidFill>
                  <a:latin typeface="Tahoma"/>
                  <a:ea typeface="Tahoma"/>
                  <a:cs typeface="Tahoma"/>
                  <a:sym typeface="Tahoma"/>
                </a:rPr>
                <a:t>x_norm = (x - x_min)/(x_max - x_min)</a:t>
              </a:r>
              <a:endParaRPr sz="1067">
                <a:solidFill>
                  <a:srgbClr val="0C58D3"/>
                </a:solidFill>
                <a:latin typeface="Tahoma"/>
                <a:ea typeface="Tahoma"/>
                <a:cs typeface="Tahoma"/>
                <a:sym typeface="Tahoma"/>
              </a:endParaRPr>
            </a:p>
            <a:p>
              <a:pPr indent="-372524" lvl="0" marL="609585" marR="0" rtl="0" algn="l">
                <a:lnSpc>
                  <a:spcPct val="115000"/>
                </a:lnSpc>
                <a:spcBef>
                  <a:spcPts val="0"/>
                </a:spcBef>
                <a:spcAft>
                  <a:spcPts val="0"/>
                </a:spcAft>
                <a:buClr>
                  <a:srgbClr val="0C58D3"/>
                </a:buClr>
                <a:buSzPts val="800"/>
                <a:buFont typeface="Tahoma"/>
                <a:buChar char="●"/>
              </a:pPr>
              <a:r>
                <a:rPr lang="en-US" sz="1067">
                  <a:solidFill>
                    <a:srgbClr val="0C58D3"/>
                  </a:solidFill>
                  <a:latin typeface="Tahoma"/>
                  <a:ea typeface="Tahoma"/>
                  <a:cs typeface="Tahoma"/>
                  <a:sym typeface="Tahoma"/>
                </a:rPr>
                <a:t>Khi đặc trưng phân bố gần đều trên một phạm vi cố định.</a:t>
              </a:r>
              <a:endParaRPr sz="1067">
                <a:solidFill>
                  <a:srgbClr val="0C58D3"/>
                </a:solidFill>
                <a:latin typeface="Tahoma"/>
                <a:ea typeface="Tahoma"/>
                <a:cs typeface="Tahoma"/>
                <a:sym typeface="Tahoma"/>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22"/>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Chuyển hóa dữ liệu</a:t>
            </a:r>
            <a:endParaRPr>
              <a:latin typeface="Tahoma"/>
              <a:ea typeface="Tahoma"/>
              <a:cs typeface="Tahoma"/>
              <a:sym typeface="Tahoma"/>
            </a:endParaRPr>
          </a:p>
        </p:txBody>
      </p:sp>
      <p:sp>
        <p:nvSpPr>
          <p:cNvPr id="709" name="Google Shape;709;p22"/>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710" name="Google Shape;710;p22"/>
          <p:cNvSpPr txBox="1"/>
          <p:nvPr/>
        </p:nvSpPr>
        <p:spPr>
          <a:xfrm>
            <a:off x="451999" y="943768"/>
            <a:ext cx="4591341" cy="984845"/>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b="1" lang="en-US" sz="2400" u="sng">
                <a:solidFill>
                  <a:schemeClr val="dk2"/>
                </a:solidFill>
                <a:latin typeface="Tahoma"/>
                <a:ea typeface="Tahoma"/>
                <a:cs typeface="Tahoma"/>
                <a:sym typeface="Tahoma"/>
              </a:rPr>
              <a:t>Kiểu dữ liệu danh mục</a:t>
            </a:r>
            <a:endParaRPr/>
          </a:p>
          <a:p>
            <a:pPr indent="0" lvl="0" marL="0" marR="0" rtl="0" algn="l">
              <a:spcBef>
                <a:spcPts val="0"/>
              </a:spcBef>
              <a:spcAft>
                <a:spcPts val="0"/>
              </a:spcAft>
              <a:buNone/>
            </a:pPr>
            <a:r>
              <a:rPr b="1" lang="en-US" sz="2400" u="sng">
                <a:solidFill>
                  <a:schemeClr val="dk2"/>
                </a:solidFill>
                <a:latin typeface="Tahoma"/>
                <a:ea typeface="Tahoma"/>
                <a:cs typeface="Tahoma"/>
                <a:sym typeface="Tahoma"/>
              </a:rPr>
              <a:t>(Categorical data)</a:t>
            </a:r>
            <a:endParaRPr b="1" sz="2400" u="sng">
              <a:solidFill>
                <a:schemeClr val="dk2"/>
              </a:solidFill>
              <a:latin typeface="Tahoma"/>
              <a:ea typeface="Tahoma"/>
              <a:cs typeface="Tahoma"/>
              <a:sym typeface="Tahoma"/>
            </a:endParaRPr>
          </a:p>
        </p:txBody>
      </p:sp>
      <p:grpSp>
        <p:nvGrpSpPr>
          <p:cNvPr id="711" name="Google Shape;711;p22"/>
          <p:cNvGrpSpPr/>
          <p:nvPr/>
        </p:nvGrpSpPr>
        <p:grpSpPr>
          <a:xfrm>
            <a:off x="8103609" y="2193001"/>
            <a:ext cx="2472000" cy="2472000"/>
            <a:chOff x="6077707" y="1644751"/>
            <a:chExt cx="1854000" cy="1854000"/>
          </a:xfrm>
        </p:grpSpPr>
        <p:sp>
          <p:nvSpPr>
            <p:cNvPr id="712" name="Google Shape;712;p22"/>
            <p:cNvSpPr/>
            <p:nvPr/>
          </p:nvSpPr>
          <p:spPr>
            <a:xfrm>
              <a:off x="6077707" y="1644751"/>
              <a:ext cx="1854000" cy="1854000"/>
            </a:xfrm>
            <a:prstGeom prst="ellipse">
              <a:avLst/>
            </a:prstGeom>
            <a:solidFill>
              <a:srgbClr val="155B54"/>
            </a:solidFill>
            <a:ln cap="flat" cmpd="sng" w="28575">
              <a:solidFill>
                <a:srgbClr val="83E3D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13" name="Google Shape;713;p22"/>
            <p:cNvSpPr txBox="1"/>
            <p:nvPr/>
          </p:nvSpPr>
          <p:spPr>
            <a:xfrm>
              <a:off x="6435425" y="2455100"/>
              <a:ext cx="1290600" cy="4002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lang="en-US" sz="1600">
                  <a:solidFill>
                    <a:schemeClr val="lt1"/>
                  </a:solidFill>
                  <a:latin typeface="Tahoma"/>
                  <a:ea typeface="Tahoma"/>
                  <a:cs typeface="Tahoma"/>
                  <a:sym typeface="Tahoma"/>
                </a:rPr>
                <a:t>Target Encoding</a:t>
              </a:r>
              <a:endParaRPr sz="1600">
                <a:solidFill>
                  <a:schemeClr val="lt1"/>
                </a:solidFill>
                <a:latin typeface="Tahoma"/>
                <a:ea typeface="Tahoma"/>
                <a:cs typeface="Tahoma"/>
                <a:sym typeface="Tahoma"/>
              </a:endParaRPr>
            </a:p>
            <a:p>
              <a:pPr indent="0" lvl="0" marL="0" marR="0" rtl="0" algn="l">
                <a:lnSpc>
                  <a:spcPct val="115000"/>
                </a:lnSpc>
                <a:spcBef>
                  <a:spcPts val="0"/>
                </a:spcBef>
                <a:spcAft>
                  <a:spcPts val="0"/>
                </a:spcAft>
                <a:buNone/>
              </a:pPr>
              <a:r>
                <a:t/>
              </a:r>
              <a:endParaRPr sz="1600">
                <a:solidFill>
                  <a:srgbClr val="FFFFFF"/>
                </a:solidFill>
                <a:latin typeface="Tahoma"/>
                <a:ea typeface="Tahoma"/>
                <a:cs typeface="Tahoma"/>
                <a:sym typeface="Tahoma"/>
              </a:endParaRPr>
            </a:p>
          </p:txBody>
        </p:sp>
      </p:grpSp>
      <p:grpSp>
        <p:nvGrpSpPr>
          <p:cNvPr id="714" name="Google Shape;714;p22"/>
          <p:cNvGrpSpPr/>
          <p:nvPr/>
        </p:nvGrpSpPr>
        <p:grpSpPr>
          <a:xfrm>
            <a:off x="5941207" y="2193001"/>
            <a:ext cx="2472000" cy="2472000"/>
            <a:chOff x="4455905" y="1644751"/>
            <a:chExt cx="1854000" cy="1854000"/>
          </a:xfrm>
        </p:grpSpPr>
        <p:sp>
          <p:nvSpPr>
            <p:cNvPr id="715" name="Google Shape;715;p22"/>
            <p:cNvSpPr/>
            <p:nvPr/>
          </p:nvSpPr>
          <p:spPr>
            <a:xfrm>
              <a:off x="4455905" y="1644751"/>
              <a:ext cx="1854000" cy="1854000"/>
            </a:xfrm>
            <a:prstGeom prst="ellipse">
              <a:avLst/>
            </a:prstGeom>
            <a:solidFill>
              <a:srgbClr val="1B786E"/>
            </a:solidFill>
            <a:ln cap="flat" cmpd="sng" w="28575">
              <a:solidFill>
                <a:srgbClr val="83E3D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16" name="Google Shape;716;p22"/>
            <p:cNvSpPr txBox="1"/>
            <p:nvPr/>
          </p:nvSpPr>
          <p:spPr>
            <a:xfrm>
              <a:off x="4768750" y="2311050"/>
              <a:ext cx="1410900" cy="5214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lang="en-US" sz="1600">
                  <a:solidFill>
                    <a:schemeClr val="lt1"/>
                  </a:solidFill>
                  <a:latin typeface="Tahoma"/>
                  <a:ea typeface="Tahoma"/>
                  <a:cs typeface="Tahoma"/>
                  <a:sym typeface="Tahoma"/>
                </a:rPr>
                <a:t>Ordinal Encoding</a:t>
              </a:r>
              <a:endParaRPr sz="1600">
                <a:solidFill>
                  <a:srgbClr val="FFFFFF"/>
                </a:solidFill>
                <a:latin typeface="Tahoma"/>
                <a:ea typeface="Tahoma"/>
                <a:cs typeface="Tahoma"/>
                <a:sym typeface="Tahoma"/>
              </a:endParaRPr>
            </a:p>
          </p:txBody>
        </p:sp>
      </p:grpSp>
      <p:grpSp>
        <p:nvGrpSpPr>
          <p:cNvPr id="717" name="Google Shape;717;p22"/>
          <p:cNvGrpSpPr/>
          <p:nvPr/>
        </p:nvGrpSpPr>
        <p:grpSpPr>
          <a:xfrm>
            <a:off x="3778803" y="2193016"/>
            <a:ext cx="2472000" cy="2472000"/>
            <a:chOff x="2834102" y="1644762"/>
            <a:chExt cx="1854000" cy="1854000"/>
          </a:xfrm>
        </p:grpSpPr>
        <p:sp>
          <p:nvSpPr>
            <p:cNvPr id="718" name="Google Shape;718;p22"/>
            <p:cNvSpPr/>
            <p:nvPr/>
          </p:nvSpPr>
          <p:spPr>
            <a:xfrm>
              <a:off x="2834102" y="1644762"/>
              <a:ext cx="1854000" cy="1854000"/>
            </a:xfrm>
            <a:prstGeom prst="ellipse">
              <a:avLst/>
            </a:prstGeom>
            <a:solidFill>
              <a:srgbClr val="1D7E74"/>
            </a:solidFill>
            <a:ln cap="flat" cmpd="sng" w="28575">
              <a:solidFill>
                <a:srgbClr val="83E3D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19" name="Google Shape;719;p22"/>
            <p:cNvSpPr txBox="1"/>
            <p:nvPr/>
          </p:nvSpPr>
          <p:spPr>
            <a:xfrm>
              <a:off x="3281402" y="2354350"/>
              <a:ext cx="1290600" cy="5214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lang="en-US" sz="1600">
                  <a:solidFill>
                    <a:schemeClr val="lt1"/>
                  </a:solidFill>
                  <a:latin typeface="Tahoma"/>
                  <a:ea typeface="Tahoma"/>
                  <a:cs typeface="Tahoma"/>
                  <a:sym typeface="Tahoma"/>
                </a:rPr>
                <a:t>Label Encoding</a:t>
              </a:r>
              <a:endParaRPr sz="1600">
                <a:solidFill>
                  <a:srgbClr val="FFFFFF"/>
                </a:solidFill>
                <a:latin typeface="Tahoma"/>
                <a:ea typeface="Tahoma"/>
                <a:cs typeface="Tahoma"/>
                <a:sym typeface="Tahoma"/>
              </a:endParaRPr>
            </a:p>
          </p:txBody>
        </p:sp>
      </p:grpSp>
      <p:grpSp>
        <p:nvGrpSpPr>
          <p:cNvPr id="720" name="Google Shape;720;p22"/>
          <p:cNvGrpSpPr/>
          <p:nvPr/>
        </p:nvGrpSpPr>
        <p:grpSpPr>
          <a:xfrm>
            <a:off x="1616400" y="2275983"/>
            <a:ext cx="2472000" cy="2472000"/>
            <a:chOff x="1212300" y="1644762"/>
            <a:chExt cx="1854000" cy="1854000"/>
          </a:xfrm>
        </p:grpSpPr>
        <p:sp>
          <p:nvSpPr>
            <p:cNvPr id="721" name="Google Shape;721;p22"/>
            <p:cNvSpPr/>
            <p:nvPr/>
          </p:nvSpPr>
          <p:spPr>
            <a:xfrm>
              <a:off x="1212300" y="1644762"/>
              <a:ext cx="1854000" cy="1854000"/>
            </a:xfrm>
            <a:prstGeom prst="ellipse">
              <a:avLst/>
            </a:prstGeom>
            <a:solidFill>
              <a:srgbClr val="1F887E"/>
            </a:solidFill>
            <a:ln cap="flat" cmpd="sng" w="28575">
              <a:solidFill>
                <a:srgbClr val="83E3D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22" name="Google Shape;722;p22"/>
            <p:cNvSpPr txBox="1"/>
            <p:nvPr/>
          </p:nvSpPr>
          <p:spPr>
            <a:xfrm>
              <a:off x="1494000" y="2285875"/>
              <a:ext cx="1406100" cy="5214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lang="en-US" sz="1600">
                  <a:solidFill>
                    <a:schemeClr val="lt1"/>
                  </a:solidFill>
                  <a:latin typeface="Tahoma"/>
                  <a:ea typeface="Tahoma"/>
                  <a:cs typeface="Tahoma"/>
                  <a:sym typeface="Tahoma"/>
                </a:rPr>
                <a:t>One-hot Encoding</a:t>
              </a:r>
              <a:endParaRPr sz="1600">
                <a:solidFill>
                  <a:srgbClr val="FFFFFF"/>
                </a:solidFill>
                <a:latin typeface="Tahoma"/>
                <a:ea typeface="Tahoma"/>
                <a:cs typeface="Tahoma"/>
                <a:sym typeface="Tahoma"/>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3"/>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Kỹ thuật One-hot Encoding</a:t>
            </a:r>
            <a:endParaRPr>
              <a:latin typeface="Tahoma"/>
              <a:ea typeface="Tahoma"/>
              <a:cs typeface="Tahoma"/>
              <a:sym typeface="Tahoma"/>
            </a:endParaRPr>
          </a:p>
        </p:txBody>
      </p:sp>
      <p:sp>
        <p:nvSpPr>
          <p:cNvPr id="728" name="Google Shape;728;p23"/>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729" name="Google Shape;729;p23"/>
          <p:cNvSpPr txBox="1"/>
          <p:nvPr/>
        </p:nvSpPr>
        <p:spPr>
          <a:xfrm>
            <a:off x="123767" y="1253133"/>
            <a:ext cx="11360800" cy="5080000"/>
          </a:xfrm>
          <a:prstGeom prst="rect">
            <a:avLst/>
          </a:prstGeom>
          <a:noFill/>
          <a:ln>
            <a:noFill/>
          </a:ln>
        </p:spPr>
        <p:txBody>
          <a:bodyPr anchorCtr="0" anchor="t" bIns="121900" lIns="121900" spcFirstLastPara="1" rIns="121900" wrap="square" tIns="121900">
            <a:normAutofit/>
          </a:bodyPr>
          <a:lstStyle/>
          <a:p>
            <a:pPr indent="-423323" lvl="1" marL="1219170" marR="0" rtl="0" algn="l">
              <a:lnSpc>
                <a:spcPct val="115000"/>
              </a:lnSpc>
              <a:spcBef>
                <a:spcPts val="0"/>
              </a:spcBef>
              <a:spcAft>
                <a:spcPts val="0"/>
              </a:spcAft>
              <a:buClr>
                <a:srgbClr val="595959"/>
              </a:buClr>
              <a:buSzPts val="1400"/>
              <a:buFont typeface="Proxima Nova"/>
              <a:buChar char="❏"/>
            </a:pPr>
            <a:r>
              <a:rPr b="0" i="0" lang="en-US" sz="2400" u="none" cap="none" strike="noStrike">
                <a:solidFill>
                  <a:srgbClr val="595959"/>
                </a:solidFill>
                <a:latin typeface="Tahoma"/>
                <a:ea typeface="Tahoma"/>
                <a:cs typeface="Tahoma"/>
                <a:sym typeface="Tahoma"/>
              </a:rPr>
              <a:t>Đối với mỗi giá trị, sẽ được tạo một cột nhị phân mới, với giá trị 1 và 0 thể hiện sự có mặt hoặc vắng mặt của danh mục đó trong dữ liệu gốc.</a:t>
            </a:r>
            <a:endParaRPr b="0" i="0" sz="2400" u="none" cap="none" strike="noStrike">
              <a:solidFill>
                <a:srgbClr val="595959"/>
              </a:solidFill>
              <a:latin typeface="Tahoma"/>
              <a:ea typeface="Tahoma"/>
              <a:cs typeface="Tahoma"/>
              <a:sym typeface="Tahoma"/>
            </a:endParaRPr>
          </a:p>
        </p:txBody>
      </p:sp>
      <p:pic>
        <p:nvPicPr>
          <p:cNvPr id="730" name="Google Shape;730;p23"/>
          <p:cNvPicPr preferRelativeResize="0"/>
          <p:nvPr/>
        </p:nvPicPr>
        <p:blipFill rotWithShape="1">
          <a:blip r:embed="rId3">
            <a:alphaModFix/>
          </a:blip>
          <a:srcRect b="0" l="0" r="0" t="0"/>
          <a:stretch/>
        </p:blipFill>
        <p:spPr>
          <a:xfrm>
            <a:off x="1987551" y="2758718"/>
            <a:ext cx="2654300" cy="3314700"/>
          </a:xfrm>
          <a:prstGeom prst="rect">
            <a:avLst/>
          </a:prstGeom>
          <a:noFill/>
          <a:ln>
            <a:noFill/>
          </a:ln>
        </p:spPr>
      </p:pic>
      <p:pic>
        <p:nvPicPr>
          <p:cNvPr id="731" name="Google Shape;731;p23"/>
          <p:cNvPicPr preferRelativeResize="0"/>
          <p:nvPr/>
        </p:nvPicPr>
        <p:blipFill rotWithShape="1">
          <a:blip r:embed="rId4">
            <a:alphaModFix/>
          </a:blip>
          <a:srcRect b="0" l="0" r="0" t="0"/>
          <a:stretch/>
        </p:blipFill>
        <p:spPr>
          <a:xfrm>
            <a:off x="6013451" y="2758718"/>
            <a:ext cx="5397500" cy="3035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24"/>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Kỹ thuật Ordinal Encoding</a:t>
            </a:r>
            <a:endParaRPr>
              <a:latin typeface="Tahoma"/>
              <a:ea typeface="Tahoma"/>
              <a:cs typeface="Tahoma"/>
              <a:sym typeface="Tahoma"/>
            </a:endParaRPr>
          </a:p>
        </p:txBody>
      </p:sp>
      <p:sp>
        <p:nvSpPr>
          <p:cNvPr id="737" name="Google Shape;737;p24"/>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738" name="Google Shape;738;p24"/>
          <p:cNvSpPr txBox="1"/>
          <p:nvPr/>
        </p:nvSpPr>
        <p:spPr>
          <a:xfrm>
            <a:off x="415600" y="1253133"/>
            <a:ext cx="11360800" cy="5080000"/>
          </a:xfrm>
          <a:prstGeom prst="rect">
            <a:avLst/>
          </a:prstGeom>
          <a:noFill/>
          <a:ln>
            <a:noFill/>
          </a:ln>
        </p:spPr>
        <p:txBody>
          <a:bodyPr anchorCtr="0" anchor="t" bIns="121900" lIns="121900" spcFirstLastPara="1" rIns="121900" wrap="square" tIns="121900">
            <a:normAutofit/>
          </a:bodyPr>
          <a:lstStyle/>
          <a:p>
            <a:pPr indent="-423323" lvl="0" marL="609585" marR="0" rtl="0" algn="just">
              <a:lnSpc>
                <a:spcPct val="115000"/>
              </a:lnSpc>
              <a:spcBef>
                <a:spcPts val="0"/>
              </a:spcBef>
              <a:spcAft>
                <a:spcPts val="0"/>
              </a:spcAft>
              <a:buClr>
                <a:srgbClr val="595959"/>
              </a:buClr>
              <a:buSzPts val="1400"/>
              <a:buFont typeface="Proxima Nova"/>
              <a:buChar char="❏"/>
            </a:pPr>
            <a:r>
              <a:rPr lang="en-US" sz="2400">
                <a:solidFill>
                  <a:srgbClr val="595959"/>
                </a:solidFill>
                <a:latin typeface="Tahoma"/>
                <a:ea typeface="Tahoma"/>
                <a:cs typeface="Tahoma"/>
                <a:sym typeface="Tahoma"/>
              </a:rPr>
              <a:t>Mã hóa Ordinal (Ordinal encoding) gán các giá trị số nguyên cho biến phân loại dựa trên thứ tự hoặc xếp hạng của chúng.. </a:t>
            </a:r>
            <a:endParaRPr sz="2400">
              <a:solidFill>
                <a:srgbClr val="595959"/>
              </a:solidFill>
              <a:latin typeface="Tahoma"/>
              <a:ea typeface="Tahoma"/>
              <a:cs typeface="Tahoma"/>
              <a:sym typeface="Tahoma"/>
            </a:endParaRPr>
          </a:p>
          <a:p>
            <a:pPr indent="-423323" lvl="0" marL="609585" marR="0" rtl="0" algn="just">
              <a:lnSpc>
                <a:spcPct val="115000"/>
              </a:lnSpc>
              <a:spcBef>
                <a:spcPts val="0"/>
              </a:spcBef>
              <a:spcAft>
                <a:spcPts val="0"/>
              </a:spcAft>
              <a:buClr>
                <a:srgbClr val="595959"/>
              </a:buClr>
              <a:buSzPts val="1400"/>
              <a:buFont typeface="Proxima Nova"/>
              <a:buChar char="❏"/>
            </a:pPr>
            <a:r>
              <a:rPr lang="en-US" sz="2400">
                <a:solidFill>
                  <a:srgbClr val="595959"/>
                </a:solidFill>
                <a:latin typeface="Tahoma"/>
                <a:ea typeface="Tahoma"/>
                <a:cs typeface="Tahoma"/>
                <a:sym typeface="Tahoma"/>
              </a:rPr>
              <a:t>Nó phù hợp cho dữ liệu thứ tự (ordinal data), trong đó có sự thứ tự tự nhiên giữa các danh mục.</a:t>
            </a:r>
            <a:endParaRPr sz="2400">
              <a:solidFill>
                <a:srgbClr val="595959"/>
              </a:solidFill>
              <a:latin typeface="Tahoma"/>
              <a:ea typeface="Tahoma"/>
              <a:cs typeface="Tahoma"/>
              <a:sym typeface="Tahoma"/>
            </a:endParaRPr>
          </a:p>
        </p:txBody>
      </p:sp>
      <p:pic>
        <p:nvPicPr>
          <p:cNvPr id="739" name="Google Shape;739;p24"/>
          <p:cNvPicPr preferRelativeResize="0"/>
          <p:nvPr/>
        </p:nvPicPr>
        <p:blipFill rotWithShape="1">
          <a:blip r:embed="rId3">
            <a:alphaModFix/>
          </a:blip>
          <a:srcRect b="0" l="0" r="0" t="0"/>
          <a:stretch/>
        </p:blipFill>
        <p:spPr>
          <a:xfrm>
            <a:off x="2936128" y="3039936"/>
            <a:ext cx="6645679" cy="3429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25"/>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Kỹ thuật Label Encoding</a:t>
            </a:r>
            <a:endParaRPr>
              <a:latin typeface="Tahoma"/>
              <a:ea typeface="Tahoma"/>
              <a:cs typeface="Tahoma"/>
              <a:sym typeface="Tahoma"/>
            </a:endParaRPr>
          </a:p>
        </p:txBody>
      </p:sp>
      <p:sp>
        <p:nvSpPr>
          <p:cNvPr id="745" name="Google Shape;745;p25"/>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746" name="Google Shape;746;p25"/>
          <p:cNvSpPr txBox="1"/>
          <p:nvPr/>
        </p:nvSpPr>
        <p:spPr>
          <a:xfrm>
            <a:off x="415600" y="1253133"/>
            <a:ext cx="11360800" cy="5080000"/>
          </a:xfrm>
          <a:prstGeom prst="rect">
            <a:avLst/>
          </a:prstGeom>
          <a:noFill/>
          <a:ln>
            <a:noFill/>
          </a:ln>
        </p:spPr>
        <p:txBody>
          <a:bodyPr anchorCtr="0" anchor="t" bIns="121900" lIns="121900" spcFirstLastPara="1" rIns="121900" wrap="square" tIns="121900">
            <a:normAutofit/>
          </a:bodyPr>
          <a:lstStyle/>
          <a:p>
            <a:pPr indent="-423323" lvl="0" marL="609585" marR="0" rtl="0" algn="l">
              <a:lnSpc>
                <a:spcPct val="115000"/>
              </a:lnSpc>
              <a:spcBef>
                <a:spcPts val="0"/>
              </a:spcBef>
              <a:spcAft>
                <a:spcPts val="0"/>
              </a:spcAft>
              <a:buClr>
                <a:srgbClr val="595959"/>
              </a:buClr>
              <a:buSzPts val="1400"/>
              <a:buFont typeface="Proxima Nova"/>
              <a:buChar char="❏"/>
            </a:pPr>
            <a:r>
              <a:rPr lang="en-US" sz="2400">
                <a:solidFill>
                  <a:srgbClr val="595959"/>
                </a:solidFill>
                <a:latin typeface="Tahoma"/>
                <a:ea typeface="Tahoma"/>
                <a:cs typeface="Tahoma"/>
                <a:sym typeface="Tahoma"/>
              </a:rPr>
              <a:t>Mã hóa nhãn (Label encoding) là một phương pháp khác để chuyển đổi biến phân loại thành giá trị số học bằng cách gán một số nguyên duy nhất cho mỗi loại.</a:t>
            </a:r>
            <a:endParaRPr sz="2400">
              <a:solidFill>
                <a:srgbClr val="595959"/>
              </a:solidFill>
              <a:latin typeface="Tahoma"/>
              <a:ea typeface="Tahoma"/>
              <a:cs typeface="Tahoma"/>
              <a:sym typeface="Tahoma"/>
            </a:endParaRPr>
          </a:p>
        </p:txBody>
      </p:sp>
      <p:pic>
        <p:nvPicPr>
          <p:cNvPr id="747" name="Google Shape;747;p25"/>
          <p:cNvPicPr preferRelativeResize="0"/>
          <p:nvPr/>
        </p:nvPicPr>
        <p:blipFill rotWithShape="1">
          <a:blip r:embed="rId3">
            <a:alphaModFix/>
          </a:blip>
          <a:srcRect b="0" l="0" r="0" t="0"/>
          <a:stretch/>
        </p:blipFill>
        <p:spPr>
          <a:xfrm>
            <a:off x="616450" y="2662971"/>
            <a:ext cx="6470633" cy="3554067"/>
          </a:xfrm>
          <a:prstGeom prst="rect">
            <a:avLst/>
          </a:prstGeom>
          <a:noFill/>
          <a:ln>
            <a:noFill/>
          </a:ln>
        </p:spPr>
      </p:pic>
      <p:pic>
        <p:nvPicPr>
          <p:cNvPr id="748" name="Google Shape;748;p25"/>
          <p:cNvPicPr preferRelativeResize="0"/>
          <p:nvPr/>
        </p:nvPicPr>
        <p:blipFill rotWithShape="1">
          <a:blip r:embed="rId4">
            <a:alphaModFix/>
          </a:blip>
          <a:srcRect b="0" l="0" r="0" t="0"/>
          <a:stretch/>
        </p:blipFill>
        <p:spPr>
          <a:xfrm>
            <a:off x="7608778" y="2831733"/>
            <a:ext cx="4166067" cy="1922800"/>
          </a:xfrm>
          <a:prstGeom prst="rect">
            <a:avLst/>
          </a:prstGeom>
          <a:noFill/>
          <a:ln>
            <a:noFill/>
          </a:ln>
        </p:spPr>
      </p:pic>
      <p:sp>
        <p:nvSpPr>
          <p:cNvPr id="749" name="Google Shape;749;p25"/>
          <p:cNvSpPr txBox="1"/>
          <p:nvPr/>
        </p:nvSpPr>
        <p:spPr>
          <a:xfrm>
            <a:off x="2972100" y="5973100"/>
            <a:ext cx="1952400" cy="492402"/>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1600">
                <a:solidFill>
                  <a:srgbClr val="595959"/>
                </a:solidFill>
                <a:latin typeface="Tahoma"/>
                <a:ea typeface="Tahoma"/>
                <a:cs typeface="Tahoma"/>
                <a:sym typeface="Tahoma"/>
              </a:rPr>
              <a:t>Use scikit-learn</a:t>
            </a:r>
            <a:endParaRPr sz="1600">
              <a:solidFill>
                <a:srgbClr val="595959"/>
              </a:solidFill>
              <a:latin typeface="Tahoma"/>
              <a:ea typeface="Tahoma"/>
              <a:cs typeface="Tahoma"/>
              <a:sym typeface="Tahoma"/>
            </a:endParaRPr>
          </a:p>
        </p:txBody>
      </p:sp>
      <p:sp>
        <p:nvSpPr>
          <p:cNvPr id="750" name="Google Shape;750;p25"/>
          <p:cNvSpPr txBox="1"/>
          <p:nvPr/>
        </p:nvSpPr>
        <p:spPr>
          <a:xfrm>
            <a:off x="9249667" y="5853667"/>
            <a:ext cx="1741200" cy="492402"/>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1600">
                <a:solidFill>
                  <a:srgbClr val="595959"/>
                </a:solidFill>
                <a:latin typeface="Tahoma"/>
                <a:ea typeface="Tahoma"/>
                <a:cs typeface="Tahoma"/>
                <a:sym typeface="Tahoma"/>
              </a:rPr>
              <a:t>Use pandas</a:t>
            </a:r>
            <a:endParaRPr sz="1600">
              <a:solidFill>
                <a:srgbClr val="595959"/>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26"/>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Kỹ thuật Target Encoding</a:t>
            </a:r>
            <a:endParaRPr>
              <a:latin typeface="Tahoma"/>
              <a:ea typeface="Tahoma"/>
              <a:cs typeface="Tahoma"/>
              <a:sym typeface="Tahoma"/>
            </a:endParaRPr>
          </a:p>
        </p:txBody>
      </p:sp>
      <p:sp>
        <p:nvSpPr>
          <p:cNvPr id="756" name="Google Shape;756;p26"/>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757" name="Google Shape;757;p26"/>
          <p:cNvSpPr txBox="1"/>
          <p:nvPr/>
        </p:nvSpPr>
        <p:spPr>
          <a:xfrm>
            <a:off x="415600" y="1253133"/>
            <a:ext cx="11360800" cy="5080000"/>
          </a:xfrm>
          <a:prstGeom prst="rect">
            <a:avLst/>
          </a:prstGeom>
          <a:noFill/>
          <a:ln>
            <a:noFill/>
          </a:ln>
        </p:spPr>
        <p:txBody>
          <a:bodyPr anchorCtr="0" anchor="t" bIns="121900" lIns="121900" spcFirstLastPara="1" rIns="121900" wrap="square" tIns="121900">
            <a:normAutofit/>
          </a:bodyPr>
          <a:lstStyle/>
          <a:p>
            <a:pPr indent="-423323" lvl="0" marL="609585" marR="0" rtl="0" algn="l">
              <a:lnSpc>
                <a:spcPct val="115000"/>
              </a:lnSpc>
              <a:spcBef>
                <a:spcPts val="0"/>
              </a:spcBef>
              <a:spcAft>
                <a:spcPts val="0"/>
              </a:spcAft>
              <a:buClr>
                <a:srgbClr val="595959"/>
              </a:buClr>
              <a:buSzPts val="1400"/>
              <a:buFont typeface="Tahoma"/>
              <a:buChar char="❏"/>
            </a:pPr>
            <a:r>
              <a:rPr lang="en-US" sz="2400">
                <a:solidFill>
                  <a:srgbClr val="595959"/>
                </a:solidFill>
                <a:latin typeface="Tahoma"/>
                <a:ea typeface="Tahoma"/>
                <a:cs typeface="Tahoma"/>
                <a:sym typeface="Tahoma"/>
              </a:rPr>
              <a:t>Mã hóa mục tiêu (Target encoding) là loại mã hóa thay thế các nhãn  của một đặc trưng bằng một số được tính từ mục tiêu (target).</a:t>
            </a:r>
            <a:endParaRPr sz="2400">
              <a:solidFill>
                <a:srgbClr val="595959"/>
              </a:solidFill>
              <a:latin typeface="Tahoma"/>
              <a:ea typeface="Tahoma"/>
              <a:cs typeface="Tahoma"/>
              <a:sym typeface="Tahoma"/>
            </a:endParaRPr>
          </a:p>
          <a:p>
            <a:pPr indent="-423323" lvl="0" marL="609585" marR="0" rtl="0" algn="l">
              <a:lnSpc>
                <a:spcPct val="115000"/>
              </a:lnSpc>
              <a:spcBef>
                <a:spcPts val="0"/>
              </a:spcBef>
              <a:spcAft>
                <a:spcPts val="0"/>
              </a:spcAft>
              <a:buClr>
                <a:srgbClr val="595959"/>
              </a:buClr>
              <a:buSzPts val="1400"/>
              <a:buFont typeface="Tahoma"/>
              <a:buChar char="❏"/>
            </a:pPr>
            <a:r>
              <a:rPr lang="en-US" sz="2400">
                <a:solidFill>
                  <a:srgbClr val="595959"/>
                </a:solidFill>
                <a:latin typeface="Tahoma"/>
                <a:ea typeface="Tahoma"/>
                <a:cs typeface="Tahoma"/>
                <a:sym typeface="Tahoma"/>
              </a:rPr>
              <a:t>Phương pháp</a:t>
            </a:r>
            <a:endParaRPr sz="2400">
              <a:solidFill>
                <a:srgbClr val="595959"/>
              </a:solidFill>
              <a:latin typeface="Tahoma"/>
              <a:ea typeface="Tahoma"/>
              <a:cs typeface="Tahoma"/>
              <a:sym typeface="Tahoma"/>
            </a:endParaRPr>
          </a:p>
          <a:p>
            <a:pPr indent="-423323" lvl="1" marL="1219170" marR="0" rtl="0" algn="l">
              <a:lnSpc>
                <a:spcPct val="115000"/>
              </a:lnSpc>
              <a:spcBef>
                <a:spcPts val="0"/>
              </a:spcBef>
              <a:spcAft>
                <a:spcPts val="0"/>
              </a:spcAft>
              <a:buClr>
                <a:srgbClr val="595959"/>
              </a:buClr>
              <a:buSzPts val="1400"/>
              <a:buFont typeface="Tahoma"/>
              <a:buChar char="❏"/>
            </a:pPr>
            <a:r>
              <a:rPr b="0" i="0" lang="en-US" sz="2400" u="none" cap="none" strike="noStrike">
                <a:solidFill>
                  <a:srgbClr val="595959"/>
                </a:solidFill>
                <a:latin typeface="Tahoma"/>
                <a:ea typeface="Tahoma"/>
                <a:cs typeface="Tahoma"/>
                <a:sym typeface="Tahoma"/>
              </a:rPr>
              <a:t>Một phiên bản đơn giản và hiệu quả là áp dụng một phép tổng hợp theo nhóm như trung bình (mean). Xem </a:t>
            </a:r>
            <a:r>
              <a:rPr b="0" i="0" lang="en-US" sz="2400" u="sng" cap="none" strike="noStrike">
                <a:solidFill>
                  <a:srgbClr val="0097A7"/>
                </a:solidFill>
                <a:latin typeface="Tahoma"/>
                <a:ea typeface="Tahoma"/>
                <a:cs typeface="Tahoma"/>
                <a:sym typeface="Tahoma"/>
                <a:hlinkClick r:id="rId3">
                  <a:extLst>
                    <a:ext uri="{A12FA001-AC4F-418D-AE19-62706E023703}">
                      <ahyp:hlinkClr val="tx"/>
                    </a:ext>
                  </a:extLst>
                </a:hlinkClick>
              </a:rPr>
              <a:t>example</a:t>
            </a:r>
            <a:endParaRPr b="0" i="0" sz="2400" u="none" cap="none" strike="noStrike">
              <a:solidFill>
                <a:srgbClr val="595959"/>
              </a:solidFill>
              <a:latin typeface="Tahoma"/>
              <a:ea typeface="Tahoma"/>
              <a:cs typeface="Tahoma"/>
              <a:sym typeface="Tahoma"/>
            </a:endParaRPr>
          </a:p>
          <a:p>
            <a:pPr indent="-423323" lvl="1" marL="1219170" marR="0" rtl="0" algn="l">
              <a:lnSpc>
                <a:spcPct val="115000"/>
              </a:lnSpc>
              <a:spcBef>
                <a:spcPts val="0"/>
              </a:spcBef>
              <a:spcAft>
                <a:spcPts val="0"/>
              </a:spcAft>
              <a:buClr>
                <a:srgbClr val="595959"/>
              </a:buClr>
              <a:buSzPts val="1400"/>
              <a:buFont typeface="Proxima Nova"/>
              <a:buChar char="❏"/>
            </a:pPr>
            <a:r>
              <a:rPr b="0" i="0" lang="en-US" sz="2400" u="none" cap="none" strike="noStrike">
                <a:solidFill>
                  <a:srgbClr val="595959"/>
                </a:solidFill>
                <a:latin typeface="Tahoma"/>
                <a:ea typeface="Tahoma"/>
                <a:cs typeface="Tahoma"/>
                <a:sym typeface="Tahoma"/>
              </a:rPr>
              <a:t>Mã hóa mục tiêu với kỹ thuật làm mịn (smoothing). Xem </a:t>
            </a:r>
            <a:r>
              <a:rPr b="0" i="0" lang="en-US" sz="2400" u="sng" cap="none" strike="noStrike">
                <a:solidFill>
                  <a:srgbClr val="0097A7"/>
                </a:solidFill>
                <a:latin typeface="Tahoma"/>
                <a:ea typeface="Tahoma"/>
                <a:cs typeface="Tahoma"/>
                <a:sym typeface="Tahoma"/>
                <a:hlinkClick r:id="rId4">
                  <a:extLst>
                    <a:ext uri="{A12FA001-AC4F-418D-AE19-62706E023703}">
                      <ahyp:hlinkClr val="tx"/>
                    </a:ext>
                  </a:extLst>
                </a:hlinkClick>
              </a:rPr>
              <a:t>example</a:t>
            </a:r>
            <a:endParaRPr b="0" i="0" sz="2400" u="none" cap="none" strike="noStrike">
              <a:solidFill>
                <a:srgbClr val="595959"/>
              </a:solidFill>
              <a:latin typeface="Tahoma"/>
              <a:ea typeface="Tahoma"/>
              <a:cs typeface="Tahoma"/>
              <a:sym typeface="Tahoma"/>
            </a:endParaRPr>
          </a:p>
          <a:p>
            <a:pPr indent="-423323" lvl="1" marL="1219170" marR="0" rtl="0" algn="l">
              <a:lnSpc>
                <a:spcPct val="115000"/>
              </a:lnSpc>
              <a:spcBef>
                <a:spcPts val="0"/>
              </a:spcBef>
              <a:spcAft>
                <a:spcPts val="0"/>
              </a:spcAft>
              <a:buClr>
                <a:srgbClr val="595959"/>
              </a:buClr>
              <a:buSzPts val="1400"/>
              <a:buFont typeface="Proxima Nova"/>
              <a:buChar char="❏"/>
            </a:pPr>
            <a:r>
              <a:rPr b="0" i="0" lang="en-US" sz="2400" u="none" cap="none" strike="noStrike">
                <a:solidFill>
                  <a:srgbClr val="595959"/>
                </a:solidFill>
                <a:latin typeface="Tahoma"/>
                <a:ea typeface="Tahoma"/>
                <a:cs typeface="Tahoma"/>
                <a:sym typeface="Tahoma"/>
              </a:rPr>
              <a:t>Mã hóa mục tiêu Bayesian phân cấp (Hierarchical Bayesian Target Encoding). Xem </a:t>
            </a:r>
            <a:r>
              <a:rPr b="0" i="0" lang="en-US" sz="2400" u="sng" cap="none" strike="noStrike">
                <a:solidFill>
                  <a:srgbClr val="0097A7"/>
                </a:solidFill>
                <a:latin typeface="Tahoma"/>
                <a:ea typeface="Tahoma"/>
                <a:cs typeface="Tahoma"/>
                <a:sym typeface="Tahoma"/>
                <a:hlinkClick r:id="rId5">
                  <a:extLst>
                    <a:ext uri="{A12FA001-AC4F-418D-AE19-62706E023703}">
                      <ahyp:hlinkClr val="tx"/>
                    </a:ext>
                  </a:extLst>
                </a:hlinkClick>
              </a:rPr>
              <a:t>example</a:t>
            </a:r>
            <a:endParaRPr b="0" i="0" sz="2400" u="none" cap="none" strike="noStrike">
              <a:solidFill>
                <a:srgbClr val="595959"/>
              </a:solidFill>
              <a:latin typeface="Tahoma"/>
              <a:ea typeface="Tahoma"/>
              <a:cs typeface="Tahoma"/>
              <a:sym typeface="Tahoma"/>
            </a:endParaRPr>
          </a:p>
          <a:p>
            <a:pPr indent="0" lvl="0" marL="0" marR="0" rtl="0" algn="l">
              <a:lnSpc>
                <a:spcPct val="115000"/>
              </a:lnSpc>
              <a:spcBef>
                <a:spcPts val="0"/>
              </a:spcBef>
              <a:spcAft>
                <a:spcPts val="0"/>
              </a:spcAft>
              <a:buNone/>
            </a:pPr>
            <a:r>
              <a:t/>
            </a:r>
            <a:endParaRPr sz="2400">
              <a:solidFill>
                <a:srgbClr val="595959"/>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27"/>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Kỹ thuật  Simple Target Encoding (Mean encoding)</a:t>
            </a:r>
            <a:endParaRPr>
              <a:latin typeface="Tahoma"/>
              <a:ea typeface="Tahoma"/>
              <a:cs typeface="Tahoma"/>
              <a:sym typeface="Tahoma"/>
            </a:endParaRPr>
          </a:p>
        </p:txBody>
      </p:sp>
      <p:sp>
        <p:nvSpPr>
          <p:cNvPr id="763" name="Google Shape;763;p27"/>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764" name="Google Shape;764;p27"/>
          <p:cNvSpPr txBox="1"/>
          <p:nvPr/>
        </p:nvSpPr>
        <p:spPr>
          <a:xfrm>
            <a:off x="415600" y="1253133"/>
            <a:ext cx="11360800" cy="5080000"/>
          </a:xfrm>
          <a:prstGeom prst="rect">
            <a:avLst/>
          </a:prstGeom>
          <a:noFill/>
          <a:ln>
            <a:noFill/>
          </a:ln>
        </p:spPr>
        <p:txBody>
          <a:bodyPr anchorCtr="0" anchor="t" bIns="121900" lIns="121900" spcFirstLastPara="1" rIns="121900" wrap="square" tIns="121900">
            <a:normAutofit/>
          </a:bodyPr>
          <a:lstStyle/>
          <a:p>
            <a:pPr indent="-423323" lvl="0" marL="609585" marR="0" rtl="0" algn="l">
              <a:lnSpc>
                <a:spcPct val="115000"/>
              </a:lnSpc>
              <a:spcBef>
                <a:spcPts val="0"/>
              </a:spcBef>
              <a:spcAft>
                <a:spcPts val="0"/>
              </a:spcAft>
              <a:buClr>
                <a:srgbClr val="595959"/>
              </a:buClr>
              <a:buSzPts val="1400"/>
              <a:buFont typeface="Proxima Nova"/>
              <a:buChar char="❏"/>
            </a:pPr>
            <a:r>
              <a:rPr lang="en-US" sz="2400">
                <a:solidFill>
                  <a:srgbClr val="595959"/>
                </a:solidFill>
                <a:latin typeface="Tahoma"/>
                <a:ea typeface="Tahoma"/>
                <a:cs typeface="Tahoma"/>
                <a:sym typeface="Tahoma"/>
              </a:rPr>
              <a:t>Khi áp dụng cho mục tiêu nhị phân, phương pháp này còn được gọi là "bin counting”.</a:t>
            </a:r>
            <a:endParaRPr sz="2400">
              <a:solidFill>
                <a:srgbClr val="595959"/>
              </a:solidFill>
              <a:latin typeface="Tahoma"/>
              <a:ea typeface="Tahoma"/>
              <a:cs typeface="Tahoma"/>
              <a:sym typeface="Tahoma"/>
            </a:endParaRPr>
          </a:p>
          <a:p>
            <a:pPr indent="-423323" lvl="0" marL="609585" marR="0" rtl="0" algn="l">
              <a:lnSpc>
                <a:spcPct val="115000"/>
              </a:lnSpc>
              <a:spcBef>
                <a:spcPts val="0"/>
              </a:spcBef>
              <a:spcAft>
                <a:spcPts val="0"/>
              </a:spcAft>
              <a:buClr>
                <a:srgbClr val="595959"/>
              </a:buClr>
              <a:buSzPts val="1400"/>
              <a:buFont typeface="Proxima Nova"/>
              <a:buChar char="❏"/>
            </a:pPr>
            <a:r>
              <a:rPr lang="en-US" sz="2400">
                <a:solidFill>
                  <a:srgbClr val="595959"/>
                </a:solidFill>
                <a:latin typeface="Tahoma"/>
                <a:ea typeface="Tahoma"/>
                <a:cs typeface="Tahoma"/>
                <a:sym typeface="Tahoma"/>
              </a:rPr>
              <a:t>Các tên gọi khác mà bạn có thể gặp bao gồm: mã hóa xác suất (likelihood encoding), mã hóa tác động (impact encoding) và mã hóa "leave-one-out".</a:t>
            </a:r>
            <a:endParaRPr sz="2400">
              <a:solidFill>
                <a:srgbClr val="595959"/>
              </a:solidFill>
              <a:latin typeface="Tahoma"/>
              <a:ea typeface="Tahoma"/>
              <a:cs typeface="Tahoma"/>
              <a:sym typeface="Tahoma"/>
            </a:endParaRPr>
          </a:p>
        </p:txBody>
      </p:sp>
      <p:pic>
        <p:nvPicPr>
          <p:cNvPr id="765" name="Google Shape;765;p27"/>
          <p:cNvPicPr preferRelativeResize="0"/>
          <p:nvPr/>
        </p:nvPicPr>
        <p:blipFill rotWithShape="1">
          <a:blip r:embed="rId3">
            <a:alphaModFix/>
          </a:blip>
          <a:srcRect b="0" l="0" r="0" t="0"/>
          <a:stretch/>
        </p:blipFill>
        <p:spPr>
          <a:xfrm>
            <a:off x="1901833" y="3092401"/>
            <a:ext cx="8388333" cy="32407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28"/>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771" name="Google Shape;771;p28"/>
          <p:cNvSpPr txBox="1"/>
          <p:nvPr/>
        </p:nvSpPr>
        <p:spPr>
          <a:xfrm>
            <a:off x="415600" y="1066800"/>
            <a:ext cx="11360800" cy="5512000"/>
          </a:xfrm>
          <a:prstGeom prst="rect">
            <a:avLst/>
          </a:prstGeom>
          <a:noFill/>
          <a:ln>
            <a:noFill/>
          </a:ln>
        </p:spPr>
        <p:txBody>
          <a:bodyPr anchorCtr="0" anchor="t" bIns="121900" lIns="121900" spcFirstLastPara="1" rIns="121900" wrap="square" tIns="121900">
            <a:normAutofit/>
          </a:bodyPr>
          <a:lstStyle/>
          <a:p>
            <a:pPr indent="0" lvl="0" marL="0" marR="0" rtl="0" algn="l">
              <a:lnSpc>
                <a:spcPct val="115000"/>
              </a:lnSpc>
              <a:spcBef>
                <a:spcPts val="0"/>
              </a:spcBef>
              <a:spcAft>
                <a:spcPts val="0"/>
              </a:spcAft>
              <a:buNone/>
            </a:pPr>
            <a:r>
              <a:rPr lang="en-US" sz="2400">
                <a:solidFill>
                  <a:srgbClr val="595959"/>
                </a:solidFill>
                <a:latin typeface="Tahoma"/>
                <a:ea typeface="Tahoma"/>
                <a:cs typeface="Tahoma"/>
                <a:sym typeface="Tahoma"/>
              </a:rPr>
              <a:t>Tại sao sử dụng mã hóa mục tiêu với kỹ thuật làm mịn?</a:t>
            </a:r>
            <a:endParaRPr sz="2400">
              <a:solidFill>
                <a:srgbClr val="595959"/>
              </a:solidFill>
              <a:latin typeface="Tahoma"/>
              <a:ea typeface="Tahoma"/>
              <a:cs typeface="Tahoma"/>
              <a:sym typeface="Tahoma"/>
            </a:endParaRPr>
          </a:p>
        </p:txBody>
      </p:sp>
      <p:grpSp>
        <p:nvGrpSpPr>
          <p:cNvPr id="772" name="Google Shape;772;p28"/>
          <p:cNvGrpSpPr/>
          <p:nvPr/>
        </p:nvGrpSpPr>
        <p:grpSpPr>
          <a:xfrm>
            <a:off x="4258382" y="2580937"/>
            <a:ext cx="2984053" cy="2483735"/>
            <a:chOff x="3071457" y="2013875"/>
            <a:chExt cx="1944600" cy="1569600"/>
          </a:xfrm>
        </p:grpSpPr>
        <p:sp>
          <p:nvSpPr>
            <p:cNvPr id="773" name="Google Shape;773;p28"/>
            <p:cNvSpPr/>
            <p:nvPr/>
          </p:nvSpPr>
          <p:spPr>
            <a:xfrm flipH="1" rot="10800000">
              <a:off x="3071457" y="2013875"/>
              <a:ext cx="1944600" cy="1569600"/>
            </a:xfrm>
            <a:prstGeom prst="round2DiagRect">
              <a:avLst>
                <a:gd fmla="val 0" name="adj1"/>
                <a:gd fmla="val 17764" name="adj2"/>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74" name="Google Shape;774;p28"/>
            <p:cNvSpPr txBox="1"/>
            <p:nvPr/>
          </p:nvSpPr>
          <p:spPr>
            <a:xfrm>
              <a:off x="3455473" y="2079765"/>
              <a:ext cx="1298700" cy="307500"/>
            </a:xfrm>
            <a:prstGeom prst="rect">
              <a:avLst/>
            </a:prstGeom>
            <a:solidFill>
              <a:schemeClr val="dk2"/>
            </a:solid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1600">
                  <a:solidFill>
                    <a:srgbClr val="FFFFFF"/>
                  </a:solidFill>
                  <a:latin typeface="Tahoma"/>
                  <a:ea typeface="Tahoma"/>
                  <a:cs typeface="Tahoma"/>
                  <a:sym typeface="Tahoma"/>
                </a:rPr>
                <a:t>Danh mục hiếm</a:t>
              </a:r>
              <a:endParaRPr sz="1600">
                <a:solidFill>
                  <a:srgbClr val="FFFFFF"/>
                </a:solidFill>
                <a:latin typeface="Tahoma"/>
                <a:ea typeface="Tahoma"/>
                <a:cs typeface="Tahoma"/>
                <a:sym typeface="Tahoma"/>
              </a:endParaRPr>
            </a:p>
          </p:txBody>
        </p:sp>
        <p:sp>
          <p:nvSpPr>
            <p:cNvPr id="775" name="Google Shape;775;p28"/>
            <p:cNvSpPr txBox="1"/>
            <p:nvPr/>
          </p:nvSpPr>
          <p:spPr>
            <a:xfrm>
              <a:off x="3150885" y="2397321"/>
              <a:ext cx="1669500" cy="1043100"/>
            </a:xfrm>
            <a:prstGeom prst="rect">
              <a:avLst/>
            </a:prstGeom>
            <a:solidFill>
              <a:schemeClr val="dk2"/>
            </a:solid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lang="en-US" sz="1467">
                  <a:solidFill>
                    <a:srgbClr val="FFFFFF"/>
                  </a:solidFill>
                  <a:latin typeface="Tahoma"/>
                  <a:ea typeface="Tahoma"/>
                  <a:cs typeface="Tahoma"/>
                  <a:sym typeface="Tahoma"/>
                </a:rPr>
                <a:t>Các giá trị tính bằng phép tổng hợp nhóm có thể không đại diện cho mẫu nào chúng ta có thể gặp trong tương lai → có thể làm tăng khả năng overfitting.</a:t>
              </a:r>
              <a:endParaRPr sz="1467">
                <a:solidFill>
                  <a:srgbClr val="FFFFFF"/>
                </a:solidFill>
                <a:latin typeface="Tahoma"/>
                <a:ea typeface="Tahoma"/>
                <a:cs typeface="Tahoma"/>
                <a:sym typeface="Tahoma"/>
              </a:endParaRPr>
            </a:p>
          </p:txBody>
        </p:sp>
      </p:grpSp>
      <p:grpSp>
        <p:nvGrpSpPr>
          <p:cNvPr id="776" name="Google Shape;776;p28"/>
          <p:cNvGrpSpPr/>
          <p:nvPr/>
        </p:nvGrpSpPr>
        <p:grpSpPr>
          <a:xfrm>
            <a:off x="1117612" y="2685198"/>
            <a:ext cx="2984053" cy="2407557"/>
            <a:chOff x="1126863" y="2013875"/>
            <a:chExt cx="1944600" cy="1569600"/>
          </a:xfrm>
        </p:grpSpPr>
        <p:sp>
          <p:nvSpPr>
            <p:cNvPr id="777" name="Google Shape;777;p28"/>
            <p:cNvSpPr/>
            <p:nvPr/>
          </p:nvSpPr>
          <p:spPr>
            <a:xfrm>
              <a:off x="1126863" y="2013875"/>
              <a:ext cx="1944600" cy="1569600"/>
            </a:xfrm>
            <a:prstGeom prst="round2DiagRect">
              <a:avLst>
                <a:gd fmla="val 0" name="adj1"/>
                <a:gd fmla="val 17764" name="adj2"/>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78" name="Google Shape;778;p28"/>
            <p:cNvSpPr txBox="1"/>
            <p:nvPr/>
          </p:nvSpPr>
          <p:spPr>
            <a:xfrm>
              <a:off x="1429727" y="2125904"/>
              <a:ext cx="1451700" cy="372900"/>
            </a:xfrm>
            <a:prstGeom prst="rect">
              <a:avLst/>
            </a:prstGeom>
            <a:solidFill>
              <a:schemeClr val="dk2"/>
            </a:solid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1600">
                  <a:solidFill>
                    <a:srgbClr val="FFFFFF"/>
                  </a:solidFill>
                  <a:latin typeface="Tahoma"/>
                  <a:ea typeface="Tahoma"/>
                  <a:cs typeface="Tahoma"/>
                  <a:sym typeface="Tahoma"/>
                </a:rPr>
                <a:t>Danh mục không xác định</a:t>
              </a:r>
              <a:endParaRPr sz="1600">
                <a:solidFill>
                  <a:srgbClr val="FFFFFF"/>
                </a:solidFill>
                <a:latin typeface="Tahoma"/>
                <a:ea typeface="Tahoma"/>
                <a:cs typeface="Tahoma"/>
                <a:sym typeface="Tahoma"/>
              </a:endParaRPr>
            </a:p>
          </p:txBody>
        </p:sp>
        <p:sp>
          <p:nvSpPr>
            <p:cNvPr id="779" name="Google Shape;779;p28"/>
            <p:cNvSpPr txBox="1"/>
            <p:nvPr/>
          </p:nvSpPr>
          <p:spPr>
            <a:xfrm>
              <a:off x="1275825" y="2498795"/>
              <a:ext cx="1605600" cy="952200"/>
            </a:xfrm>
            <a:prstGeom prst="rect">
              <a:avLst/>
            </a:prstGeom>
            <a:solidFill>
              <a:schemeClr val="dk2"/>
            </a:solid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lang="en-US" sz="1467">
                  <a:solidFill>
                    <a:srgbClr val="FFFFFF"/>
                  </a:solidFill>
                  <a:latin typeface="Tahoma"/>
                  <a:ea typeface="Tahoma"/>
                  <a:cs typeface="Tahoma"/>
                  <a:sym typeface="Tahoma"/>
                </a:rPr>
                <a:t>Tạo ra một rủi ro đặc biệt về việc overfitting, điều này có nghĩa là chúng cần được huấn luyện trên một phần dữ liệu "mã hóa" độc lập.</a:t>
              </a:r>
              <a:endParaRPr sz="1467">
                <a:solidFill>
                  <a:srgbClr val="FFFFFF"/>
                </a:solidFill>
                <a:latin typeface="Tahoma"/>
                <a:ea typeface="Tahoma"/>
                <a:cs typeface="Tahoma"/>
                <a:sym typeface="Tahoma"/>
              </a:endParaRPr>
            </a:p>
            <a:p>
              <a:pPr indent="0" lvl="0" marL="0" marR="0" rtl="0" algn="ctr">
                <a:lnSpc>
                  <a:spcPct val="115000"/>
                </a:lnSpc>
                <a:spcBef>
                  <a:spcPts val="0"/>
                </a:spcBef>
                <a:spcAft>
                  <a:spcPts val="2133"/>
                </a:spcAft>
                <a:buNone/>
              </a:pPr>
              <a:r>
                <a:t/>
              </a:r>
              <a:endParaRPr sz="1467">
                <a:solidFill>
                  <a:srgbClr val="FFFFFF"/>
                </a:solidFill>
                <a:latin typeface="Tahoma"/>
                <a:ea typeface="Tahoma"/>
                <a:cs typeface="Tahoma"/>
                <a:sym typeface="Tahoma"/>
              </a:endParaRPr>
            </a:p>
          </p:txBody>
        </p:sp>
      </p:grpSp>
      <p:grpSp>
        <p:nvGrpSpPr>
          <p:cNvPr id="780" name="Google Shape;780;p28"/>
          <p:cNvGrpSpPr/>
          <p:nvPr/>
        </p:nvGrpSpPr>
        <p:grpSpPr>
          <a:xfrm>
            <a:off x="7399133" y="2298713"/>
            <a:ext cx="4001600" cy="3086043"/>
            <a:chOff x="5015938" y="2013875"/>
            <a:chExt cx="3001200" cy="1569600"/>
          </a:xfrm>
        </p:grpSpPr>
        <p:sp>
          <p:nvSpPr>
            <p:cNvPr id="781" name="Google Shape;781;p28"/>
            <p:cNvSpPr/>
            <p:nvPr/>
          </p:nvSpPr>
          <p:spPr>
            <a:xfrm>
              <a:off x="5015938" y="2013875"/>
              <a:ext cx="3001200" cy="1569600"/>
            </a:xfrm>
            <a:prstGeom prst="round2DiagRect">
              <a:avLst>
                <a:gd fmla="val 0" name="adj1"/>
                <a:gd fmla="val 17764" name="adj2"/>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a:p>
              <a:pPr indent="0" lvl="0" marL="0" marR="0" rtl="0" algn="l">
                <a:spcBef>
                  <a:spcPts val="0"/>
                </a:spcBef>
                <a:spcAft>
                  <a:spcPts val="0"/>
                </a:spcAft>
                <a:buNone/>
              </a:pPr>
              <a:r>
                <a:t/>
              </a:r>
              <a:endParaRPr sz="2400">
                <a:solidFill>
                  <a:schemeClr val="dk1"/>
                </a:solidFill>
                <a:latin typeface="Tahoma"/>
                <a:ea typeface="Tahoma"/>
                <a:cs typeface="Tahoma"/>
                <a:sym typeface="Tahoma"/>
              </a:endParaRPr>
            </a:p>
            <a:p>
              <a:pPr indent="0" lvl="0" marL="0" marR="0" rtl="0" algn="l">
                <a:spcBef>
                  <a:spcPts val="0"/>
                </a:spcBef>
                <a:spcAft>
                  <a:spcPts val="0"/>
                </a:spcAft>
                <a:buNone/>
              </a:pPr>
              <a:r>
                <a:t/>
              </a:r>
              <a:endParaRPr sz="2400">
                <a:solidFill>
                  <a:schemeClr val="dk1"/>
                </a:solidFill>
                <a:latin typeface="Tahoma"/>
                <a:ea typeface="Tahoma"/>
                <a:cs typeface="Tahoma"/>
                <a:sym typeface="Tahoma"/>
              </a:endParaRPr>
            </a:p>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82" name="Google Shape;782;p28"/>
            <p:cNvSpPr txBox="1"/>
            <p:nvPr/>
          </p:nvSpPr>
          <p:spPr>
            <a:xfrm>
              <a:off x="5254313" y="2081928"/>
              <a:ext cx="2628900" cy="285900"/>
            </a:xfrm>
            <a:prstGeom prst="rect">
              <a:avLst/>
            </a:prstGeom>
            <a:solidFill>
              <a:schemeClr val="dk2"/>
            </a:solid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US" sz="1600">
                  <a:solidFill>
                    <a:srgbClr val="FFFFFF"/>
                  </a:solidFill>
                  <a:latin typeface="Tahoma"/>
                  <a:ea typeface="Tahoma"/>
                  <a:cs typeface="Tahoma"/>
                  <a:sym typeface="Tahoma"/>
                </a:rPr>
                <a:t>Target encoding with smoothing</a:t>
              </a:r>
              <a:endParaRPr sz="1600">
                <a:solidFill>
                  <a:srgbClr val="FFFFFF"/>
                </a:solidFill>
                <a:latin typeface="Tahoma"/>
                <a:ea typeface="Tahoma"/>
                <a:cs typeface="Tahoma"/>
                <a:sym typeface="Tahoma"/>
              </a:endParaRPr>
            </a:p>
          </p:txBody>
        </p:sp>
        <p:sp>
          <p:nvSpPr>
            <p:cNvPr id="783" name="Google Shape;783;p28"/>
            <p:cNvSpPr txBox="1"/>
            <p:nvPr/>
          </p:nvSpPr>
          <p:spPr>
            <a:xfrm>
              <a:off x="5360213" y="2367829"/>
              <a:ext cx="2417100" cy="1036500"/>
            </a:xfrm>
            <a:prstGeom prst="rect">
              <a:avLst/>
            </a:prstGeom>
            <a:solidFill>
              <a:schemeClr val="dk2"/>
            </a:solid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33"/>
                </a:spcAft>
                <a:buNone/>
              </a:pPr>
              <a:r>
                <a:rPr lang="en-US" sz="1467">
                  <a:solidFill>
                    <a:srgbClr val="FFFFFF"/>
                  </a:solidFill>
                  <a:latin typeface="Tahoma"/>
                  <a:ea typeface="Tahoma"/>
                  <a:cs typeface="Tahoma"/>
                  <a:sym typeface="Tahoma"/>
                </a:rPr>
                <a:t>Ý tưởng là kết hợp giá trị trung bình trong danh mục với giá trị trung bình tổng thể. Các danh mục hiếm thường có trọng số thấp hơn đối với giá trị trung bình của chúng, trong khi các danh mục bị thiếu chỉ đơn giản được gán giá trị trung bình tổng thể.</a:t>
              </a:r>
              <a:endParaRPr sz="1467">
                <a:solidFill>
                  <a:srgbClr val="FFFFFF"/>
                </a:solidFill>
                <a:latin typeface="Tahoma"/>
                <a:ea typeface="Tahoma"/>
                <a:cs typeface="Tahoma"/>
                <a:sym typeface="Tahoma"/>
              </a:endParaRPr>
            </a:p>
          </p:txBody>
        </p:sp>
      </p:grpSp>
      <p:grpSp>
        <p:nvGrpSpPr>
          <p:cNvPr id="784" name="Google Shape;784;p28"/>
          <p:cNvGrpSpPr/>
          <p:nvPr/>
        </p:nvGrpSpPr>
        <p:grpSpPr>
          <a:xfrm>
            <a:off x="7050380" y="3649227"/>
            <a:ext cx="348761" cy="347172"/>
            <a:chOff x="4858109" y="2631368"/>
            <a:chExt cx="316442" cy="315000"/>
          </a:xfrm>
        </p:grpSpPr>
        <p:sp>
          <p:nvSpPr>
            <p:cNvPr id="785" name="Google Shape;785;p28"/>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86" name="Google Shape;786;p28"/>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br>
                <a:rPr lang="en-US" sz="2400">
                  <a:solidFill>
                    <a:schemeClr val="dk1"/>
                  </a:solidFill>
                  <a:latin typeface="Tahoma"/>
                  <a:ea typeface="Tahoma"/>
                  <a:cs typeface="Tahoma"/>
                  <a:sym typeface="Tahoma"/>
                </a:rPr>
              </a:br>
              <a:endParaRPr sz="2400">
                <a:solidFill>
                  <a:schemeClr val="dk1"/>
                </a:solidFill>
                <a:latin typeface="Tahoma"/>
                <a:ea typeface="Tahoma"/>
                <a:cs typeface="Tahoma"/>
                <a:sym typeface="Tahoma"/>
              </a:endParaRPr>
            </a:p>
          </p:txBody>
        </p:sp>
      </p:grpSp>
      <p:grpSp>
        <p:nvGrpSpPr>
          <p:cNvPr id="787" name="Google Shape;787;p28"/>
          <p:cNvGrpSpPr/>
          <p:nvPr/>
        </p:nvGrpSpPr>
        <p:grpSpPr>
          <a:xfrm>
            <a:off x="3911204" y="3715428"/>
            <a:ext cx="347155" cy="347155"/>
            <a:chOff x="3157188" y="909150"/>
            <a:chExt cx="470400" cy="470400"/>
          </a:xfrm>
        </p:grpSpPr>
        <p:sp>
          <p:nvSpPr>
            <p:cNvPr id="788" name="Google Shape;788;p28"/>
            <p:cNvSpPr/>
            <p:nvPr/>
          </p:nvSpPr>
          <p:spPr>
            <a:xfrm>
              <a:off x="3157188" y="909150"/>
              <a:ext cx="470400" cy="470400"/>
            </a:xfrm>
            <a:prstGeom prst="ellipse">
              <a:avLst/>
            </a:pr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89" name="Google Shape;789;p28"/>
            <p:cNvSpPr/>
            <p:nvPr/>
          </p:nvSpPr>
          <p:spPr>
            <a:xfrm>
              <a:off x="3243138" y="995100"/>
              <a:ext cx="298500" cy="298500"/>
            </a:xfrm>
            <a:prstGeom prst="mathPlus">
              <a:avLst>
                <a:gd fmla="val 9900" name="adj1"/>
              </a:avLst>
            </a:prstGeom>
            <a:solidFill>
              <a:srgbClr val="307BF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sp>
        <p:nvSpPr>
          <p:cNvPr id="790" name="Google Shape;790;p28"/>
          <p:cNvSpPr txBox="1"/>
          <p:nvPr/>
        </p:nvSpPr>
        <p:spPr>
          <a:xfrm>
            <a:off x="203199" y="203200"/>
            <a:ext cx="10383101" cy="82063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b="1" lang="en-US" sz="3733">
                <a:solidFill>
                  <a:srgbClr val="00A899"/>
                </a:solidFill>
                <a:latin typeface="Tahoma"/>
                <a:ea typeface="Tahoma"/>
                <a:cs typeface="Tahoma"/>
                <a:sym typeface="Tahoma"/>
              </a:rPr>
              <a:t>Target encoding with smoothing</a:t>
            </a:r>
            <a:endParaRPr b="1" sz="3733">
              <a:solidFill>
                <a:srgbClr val="00A899"/>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29"/>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796" name="Google Shape;796;p29"/>
          <p:cNvSpPr txBox="1"/>
          <p:nvPr/>
        </p:nvSpPr>
        <p:spPr>
          <a:xfrm>
            <a:off x="415600" y="1066800"/>
            <a:ext cx="11360800" cy="5512000"/>
          </a:xfrm>
          <a:prstGeom prst="rect">
            <a:avLst/>
          </a:prstGeom>
          <a:noFill/>
          <a:ln>
            <a:noFill/>
          </a:ln>
        </p:spPr>
        <p:txBody>
          <a:bodyPr anchorCtr="0" anchor="t" bIns="121900" lIns="121900" spcFirstLastPara="1" rIns="121900" wrap="square" tIns="121900">
            <a:normAutofit/>
          </a:bodyPr>
          <a:lstStyle/>
          <a:p>
            <a:pPr indent="0" lvl="0" marL="609585" marR="0" rtl="0" algn="l">
              <a:lnSpc>
                <a:spcPct val="115000"/>
              </a:lnSpc>
              <a:spcBef>
                <a:spcPts val="0"/>
              </a:spcBef>
              <a:spcAft>
                <a:spcPts val="0"/>
              </a:spcAft>
              <a:buNone/>
            </a:pPr>
            <a:r>
              <a:t/>
            </a:r>
            <a:endParaRPr sz="2400">
              <a:solidFill>
                <a:srgbClr val="595959"/>
              </a:solidFill>
              <a:latin typeface="Tahoma"/>
              <a:ea typeface="Tahoma"/>
              <a:cs typeface="Tahoma"/>
              <a:sym typeface="Tahoma"/>
            </a:endParaRPr>
          </a:p>
        </p:txBody>
      </p:sp>
      <p:sp>
        <p:nvSpPr>
          <p:cNvPr id="797" name="Google Shape;797;p29"/>
          <p:cNvSpPr txBox="1"/>
          <p:nvPr/>
        </p:nvSpPr>
        <p:spPr>
          <a:xfrm>
            <a:off x="203200" y="203200"/>
            <a:ext cx="7834400" cy="82063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b="1" lang="en-US" sz="3733">
                <a:solidFill>
                  <a:srgbClr val="00A899"/>
                </a:solidFill>
                <a:latin typeface="Tahoma"/>
                <a:ea typeface="Tahoma"/>
                <a:cs typeface="Tahoma"/>
                <a:sym typeface="Tahoma"/>
              </a:rPr>
              <a:t>Mã giả - Pseudo code</a:t>
            </a:r>
            <a:endParaRPr/>
          </a:p>
        </p:txBody>
      </p:sp>
      <p:pic>
        <p:nvPicPr>
          <p:cNvPr id="798" name="Google Shape;798;p29"/>
          <p:cNvPicPr preferRelativeResize="0"/>
          <p:nvPr/>
        </p:nvPicPr>
        <p:blipFill rotWithShape="1">
          <a:blip r:embed="rId3">
            <a:alphaModFix/>
          </a:blip>
          <a:srcRect b="0" l="0" r="0" t="0"/>
          <a:stretch/>
        </p:blipFill>
        <p:spPr>
          <a:xfrm>
            <a:off x="538734" y="2281767"/>
            <a:ext cx="5557268" cy="2717800"/>
          </a:xfrm>
          <a:prstGeom prst="rect">
            <a:avLst/>
          </a:prstGeom>
          <a:noFill/>
          <a:ln>
            <a:noFill/>
          </a:ln>
        </p:spPr>
      </p:pic>
      <p:pic>
        <p:nvPicPr>
          <p:cNvPr id="799" name="Google Shape;799;p29"/>
          <p:cNvPicPr preferRelativeResize="0"/>
          <p:nvPr/>
        </p:nvPicPr>
        <p:blipFill rotWithShape="1">
          <a:blip r:embed="rId4">
            <a:alphaModFix/>
          </a:blip>
          <a:srcRect b="0" l="0" r="0" t="0"/>
          <a:stretch/>
        </p:blipFill>
        <p:spPr>
          <a:xfrm>
            <a:off x="6707995" y="2039595"/>
            <a:ext cx="4744000" cy="3356400"/>
          </a:xfrm>
          <a:prstGeom prst="rect">
            <a:avLst/>
          </a:prstGeom>
          <a:noFill/>
          <a:ln>
            <a:noFill/>
          </a:ln>
        </p:spPr>
      </p:pic>
      <p:sp>
        <p:nvSpPr>
          <p:cNvPr id="800" name="Google Shape;800;p29"/>
          <p:cNvSpPr txBox="1"/>
          <p:nvPr/>
        </p:nvSpPr>
        <p:spPr>
          <a:xfrm>
            <a:off x="6680200" y="5396000"/>
            <a:ext cx="4799600" cy="451302"/>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i="1" lang="en-US" sz="1333" u="sng">
                <a:solidFill>
                  <a:srgbClr val="0097A7"/>
                </a:solidFill>
                <a:latin typeface="Tahoma"/>
                <a:ea typeface="Tahoma"/>
                <a:cs typeface="Tahoma"/>
                <a:sym typeface="Tahoma"/>
                <a:hlinkClick r:id="rId5">
                  <a:extLst>
                    <a:ext uri="{A12FA001-AC4F-418D-AE19-62706E023703}">
                      <ahyp:hlinkClr val="tx"/>
                    </a:ext>
                  </a:extLst>
                </a:hlinkClick>
              </a:rPr>
              <a:t>https://www.kaggle.com/code/ryanholbrook/target-encoding</a:t>
            </a:r>
            <a:r>
              <a:rPr i="1" lang="en-US" sz="1333">
                <a:solidFill>
                  <a:srgbClr val="000000"/>
                </a:solidFill>
                <a:latin typeface="Tahoma"/>
                <a:ea typeface="Tahoma"/>
                <a:cs typeface="Tahoma"/>
                <a:sym typeface="Tahoma"/>
              </a:rPr>
              <a:t> </a:t>
            </a:r>
            <a:endParaRPr i="1" sz="1333">
              <a:solidFill>
                <a:srgbClr val="000000"/>
              </a:solidFill>
              <a:latin typeface="Tahoma"/>
              <a:ea typeface="Tahoma"/>
              <a:cs typeface="Tahoma"/>
              <a:sym typeface="Tahoma"/>
            </a:endParaRPr>
          </a:p>
        </p:txBody>
      </p:sp>
      <p:sp>
        <p:nvSpPr>
          <p:cNvPr id="801" name="Google Shape;801;p29"/>
          <p:cNvSpPr txBox="1"/>
          <p:nvPr/>
        </p:nvSpPr>
        <p:spPr>
          <a:xfrm>
            <a:off x="919933" y="5185600"/>
            <a:ext cx="4799600" cy="451302"/>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i="1" lang="en-US" sz="1333" u="sng">
                <a:solidFill>
                  <a:srgbClr val="0097A7"/>
                </a:solidFill>
                <a:latin typeface="Tahoma"/>
                <a:ea typeface="Tahoma"/>
                <a:cs typeface="Tahoma"/>
                <a:sym typeface="Tahoma"/>
                <a:hlinkClick r:id="rId6">
                  <a:extLst>
                    <a:ext uri="{A12FA001-AC4F-418D-AE19-62706E023703}">
                      <ahyp:hlinkClr val="tx"/>
                    </a:ext>
                  </a:extLst>
                </a:hlinkClick>
              </a:rPr>
              <a:t>https://www.kaggle.com/code/ryanholbrook/target-encoding</a:t>
            </a:r>
            <a:r>
              <a:rPr i="1" lang="en-US" sz="1333">
                <a:solidFill>
                  <a:srgbClr val="000000"/>
                </a:solidFill>
                <a:latin typeface="Tahoma"/>
                <a:ea typeface="Tahoma"/>
                <a:cs typeface="Tahoma"/>
                <a:sym typeface="Tahoma"/>
              </a:rPr>
              <a:t> </a:t>
            </a:r>
            <a:endParaRPr i="1" sz="1333">
              <a:solidFill>
                <a:srgbClr val="000000"/>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
          <p:cNvSpPr txBox="1"/>
          <p:nvPr>
            <p:ph type="title"/>
          </p:nvPr>
        </p:nvSpPr>
        <p:spPr>
          <a:xfrm>
            <a:off x="680600" y="2743200"/>
            <a:ext cx="10830800" cy="10384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3600"/>
              <a:buFont typeface="Times New Roman"/>
              <a:buNone/>
            </a:pPr>
            <a:r>
              <a:rPr lang="en-US" sz="6000">
                <a:solidFill>
                  <a:srgbClr val="00A899"/>
                </a:solidFill>
              </a:rPr>
              <a:t>Thiết kế đặc trưng</a:t>
            </a:r>
            <a:endParaRPr sz="6000">
              <a:solidFill>
                <a:srgbClr val="00A899"/>
              </a:solidFill>
            </a:endParaRPr>
          </a:p>
        </p:txBody>
      </p:sp>
      <p:sp>
        <p:nvSpPr>
          <p:cNvPr id="339" name="Google Shape;339;p3"/>
          <p:cNvSpPr txBox="1"/>
          <p:nvPr>
            <p:ph idx="12" type="sldNum"/>
          </p:nvPr>
        </p:nvSpPr>
        <p:spPr>
          <a:xfrm>
            <a:off x="11296611" y="6217623"/>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chemeClr val="lt1"/>
              </a:buClr>
              <a:buSzPts val="1200"/>
              <a:buFont typeface="Proxima Nova"/>
              <a:buNone/>
            </a:pPr>
            <a:fld id="{00000000-1234-1234-1234-123412341234}" type="slidenum">
              <a:rPr lang="en-US">
                <a:solidFill>
                  <a:schemeClr val="lt1"/>
                </a:solidFill>
                <a:latin typeface="Proxima Nova"/>
                <a:ea typeface="Proxima Nova"/>
                <a:cs typeface="Proxima Nova"/>
                <a:sym typeface="Proxima Nova"/>
              </a:rPr>
              <a:t>‹#›</a:t>
            </a:fld>
            <a:endParaRPr>
              <a:solidFill>
                <a:schemeClr val="lt1"/>
              </a:solidFill>
              <a:latin typeface="Proxima Nova"/>
              <a:ea typeface="Proxima Nova"/>
              <a:cs typeface="Proxima Nova"/>
              <a:sym typeface="Proxima Nova"/>
            </a:endParaRPr>
          </a:p>
        </p:txBody>
      </p:sp>
      <p:sp>
        <p:nvSpPr>
          <p:cNvPr id="340" name="Google Shape;340;p3"/>
          <p:cNvSpPr txBox="1"/>
          <p:nvPr>
            <p:ph idx="1" type="subTitle"/>
          </p:nvPr>
        </p:nvSpPr>
        <p:spPr>
          <a:xfrm>
            <a:off x="680600" y="4243084"/>
            <a:ext cx="10830800" cy="840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lang="en-US"/>
              <a:t>Giới thiệu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0"/>
          <p:cNvSpPr txBox="1"/>
          <p:nvPr/>
        </p:nvSpPr>
        <p:spPr>
          <a:xfrm>
            <a:off x="147400" y="2575733"/>
            <a:ext cx="11897200" cy="1191600"/>
          </a:xfrm>
          <a:prstGeom prst="rect">
            <a:avLst/>
          </a:prstGeom>
          <a:noFill/>
          <a:ln>
            <a:noFill/>
          </a:ln>
        </p:spPr>
        <p:txBody>
          <a:bodyPr anchorCtr="0" anchor="b" bIns="121900" lIns="121900" spcFirstLastPara="1" rIns="121900" wrap="square" tIns="121900">
            <a:noAutofit/>
          </a:bodyPr>
          <a:lstStyle/>
          <a:p>
            <a:pPr indent="0" lvl="0" marL="0" marR="0" rtl="0" algn="ctr">
              <a:spcBef>
                <a:spcPts val="0"/>
              </a:spcBef>
              <a:spcAft>
                <a:spcPts val="0"/>
              </a:spcAft>
              <a:buNone/>
            </a:pPr>
            <a:r>
              <a:rPr b="1" lang="en-US" sz="4533">
                <a:solidFill>
                  <a:srgbClr val="1B786E"/>
                </a:solidFill>
                <a:latin typeface="Calibri"/>
                <a:ea typeface="Calibri"/>
                <a:cs typeface="Calibri"/>
                <a:sym typeface="Calibri"/>
              </a:rPr>
              <a:t>HỎI ĐÁP</a:t>
            </a:r>
            <a:endParaRPr b="1" sz="4533">
              <a:solidFill>
                <a:srgbClr val="1B786E"/>
              </a:solidFill>
              <a:latin typeface="Arial"/>
              <a:ea typeface="Arial"/>
              <a:cs typeface="Arial"/>
              <a:sym typeface="Arial"/>
            </a:endParaRPr>
          </a:p>
        </p:txBody>
      </p:sp>
      <p:sp>
        <p:nvSpPr>
          <p:cNvPr id="807" name="Google Shape;807;p30"/>
          <p:cNvSpPr txBox="1"/>
          <p:nvPr>
            <p:ph idx="12" type="sldNum"/>
          </p:nvPr>
        </p:nvSpPr>
        <p:spPr>
          <a:xfrm>
            <a:off x="11860822" y="6560242"/>
            <a:ext cx="346061" cy="2916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US"/>
              <a:t>‹#›</a:t>
            </a:fld>
            <a:endParaRPr/>
          </a:p>
        </p:txBody>
      </p:sp>
      <p:pic>
        <p:nvPicPr>
          <p:cNvPr id="808" name="Google Shape;808;p30"/>
          <p:cNvPicPr preferRelativeResize="0"/>
          <p:nvPr/>
        </p:nvPicPr>
        <p:blipFill rotWithShape="1">
          <a:blip r:embed="rId3">
            <a:alphaModFix/>
          </a:blip>
          <a:srcRect b="0" l="0" r="0" t="0"/>
          <a:stretch/>
        </p:blipFill>
        <p:spPr>
          <a:xfrm>
            <a:off x="5264125" y="719441"/>
            <a:ext cx="1671321" cy="1303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Arial"/>
              <a:buNone/>
            </a:pPr>
            <a:r>
              <a:rPr lang="en-US"/>
              <a:t>Thiết kế đặc trưng là gì</a:t>
            </a:r>
            <a:endParaRPr/>
          </a:p>
        </p:txBody>
      </p:sp>
      <p:sp>
        <p:nvSpPr>
          <p:cNvPr id="346" name="Google Shape;346;p4"/>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Calibri"/>
              <a:buNone/>
            </a:pPr>
            <a:fld id="{00000000-1234-1234-1234-123412341234}" type="slidenum">
              <a:rPr lang="en-US"/>
              <a:t>‹#›</a:t>
            </a:fld>
            <a:endParaRPr/>
          </a:p>
        </p:txBody>
      </p:sp>
      <p:sp>
        <p:nvSpPr>
          <p:cNvPr id="347" name="Google Shape;347;p4"/>
          <p:cNvSpPr txBox="1"/>
          <p:nvPr>
            <p:ph idx="1" type="body"/>
          </p:nvPr>
        </p:nvSpPr>
        <p:spPr>
          <a:xfrm>
            <a:off x="415600" y="1333433"/>
            <a:ext cx="11360800" cy="4555200"/>
          </a:xfrm>
          <a:prstGeom prst="rect">
            <a:avLst/>
          </a:prstGeom>
          <a:noFill/>
          <a:ln>
            <a:noFill/>
          </a:ln>
        </p:spPr>
        <p:txBody>
          <a:bodyPr anchorCtr="0" anchor="t" bIns="121900" lIns="121900" spcFirstLastPara="1" rIns="121900" wrap="square" tIns="121900">
            <a:noAutofit/>
          </a:bodyPr>
          <a:lstStyle/>
          <a:p>
            <a:pPr indent="-423323" lvl="0" marL="609585" rtl="0" algn="l">
              <a:lnSpc>
                <a:spcPct val="90000"/>
              </a:lnSpc>
              <a:spcBef>
                <a:spcPts val="0"/>
              </a:spcBef>
              <a:spcAft>
                <a:spcPts val="0"/>
              </a:spcAft>
              <a:buClr>
                <a:srgbClr val="595959"/>
              </a:buClr>
              <a:buSzPts val="1400"/>
              <a:buFont typeface="Arial"/>
              <a:buChar char="❏"/>
            </a:pPr>
            <a:r>
              <a:rPr b="1" lang="en-US" sz="1867">
                <a:solidFill>
                  <a:srgbClr val="595959"/>
                </a:solidFill>
                <a:latin typeface="Tahoma"/>
                <a:ea typeface="Tahoma"/>
                <a:cs typeface="Tahoma"/>
                <a:sym typeface="Tahoma"/>
              </a:rPr>
              <a:t>Thiết kế đặc trưng (Feature Engineering – Feature Extraction) </a:t>
            </a:r>
            <a:r>
              <a:rPr lang="en-US" sz="1867">
                <a:solidFill>
                  <a:srgbClr val="595959"/>
                </a:solidFill>
                <a:latin typeface="Tahoma"/>
                <a:ea typeface="Tahoma"/>
                <a:cs typeface="Tahoma"/>
                <a:sym typeface="Tahoma"/>
              </a:rPr>
              <a:t>là quá trình sử dụng kiến thức về lĩnh vực để trích xuất các đặc trưng (đặc điểm, thuộc tính) từ dữ liệu gốc → cải thiện hiệu suất các mô hình máy học (ML models)</a:t>
            </a:r>
            <a:endParaRPr>
              <a:latin typeface="Tahoma"/>
              <a:ea typeface="Tahoma"/>
              <a:cs typeface="Tahoma"/>
              <a:sym typeface="Tahoma"/>
            </a:endParaRPr>
          </a:p>
          <a:p>
            <a:pPr indent="0" lvl="0" marL="0" rtl="0" algn="l">
              <a:lnSpc>
                <a:spcPct val="90000"/>
              </a:lnSpc>
              <a:spcBef>
                <a:spcPts val="0"/>
              </a:spcBef>
              <a:spcAft>
                <a:spcPts val="0"/>
              </a:spcAft>
              <a:buClr>
                <a:schemeClr val="dk1"/>
              </a:buClr>
              <a:buSzPts val="1800"/>
              <a:buNone/>
            </a:pPr>
            <a:r>
              <a:t/>
            </a:r>
            <a:endParaRPr>
              <a:latin typeface="Tahoma"/>
              <a:ea typeface="Tahoma"/>
              <a:cs typeface="Tahoma"/>
              <a:sym typeface="Tahoma"/>
            </a:endParaRPr>
          </a:p>
        </p:txBody>
      </p:sp>
      <p:pic>
        <p:nvPicPr>
          <p:cNvPr id="348" name="Google Shape;348;p4"/>
          <p:cNvPicPr preferRelativeResize="0"/>
          <p:nvPr/>
        </p:nvPicPr>
        <p:blipFill rotWithShape="1">
          <a:blip r:embed="rId3">
            <a:alphaModFix/>
          </a:blip>
          <a:srcRect b="0" l="0" r="0" t="0"/>
          <a:stretch/>
        </p:blipFill>
        <p:spPr>
          <a:xfrm>
            <a:off x="1205734" y="2593734"/>
            <a:ext cx="9780532" cy="2185567"/>
          </a:xfrm>
          <a:prstGeom prst="rect">
            <a:avLst/>
          </a:prstGeom>
          <a:noFill/>
          <a:ln>
            <a:noFill/>
          </a:ln>
        </p:spPr>
      </p:pic>
      <p:sp>
        <p:nvSpPr>
          <p:cNvPr id="349" name="Google Shape;349;p4"/>
          <p:cNvSpPr txBox="1"/>
          <p:nvPr/>
        </p:nvSpPr>
        <p:spPr>
          <a:xfrm>
            <a:off x="2127933" y="4961033"/>
            <a:ext cx="8232000" cy="492402"/>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i="1" lang="en-US" sz="1600" u="sng">
                <a:solidFill>
                  <a:srgbClr val="0097A7"/>
                </a:solidFill>
                <a:latin typeface="Proxima Nova"/>
                <a:ea typeface="Proxima Nova"/>
                <a:cs typeface="Proxima Nova"/>
                <a:sym typeface="Proxima Nova"/>
                <a:hlinkClick r:id="rId4">
                  <a:extLst>
                    <a:ext uri="{A12FA001-AC4F-418D-AE19-62706E023703}">
                      <ahyp:hlinkClr val="tx"/>
                    </a:ext>
                  </a:extLst>
                </a:hlinkClick>
              </a:rPr>
              <a:t>https://adataanalyst.com/machine-learning/comprehensive-guide-feature-engineering/</a:t>
            </a:r>
            <a:r>
              <a:rPr i="1" lang="en-US" sz="1600">
                <a:solidFill>
                  <a:schemeClr val="dk1"/>
                </a:solidFill>
                <a:latin typeface="Proxima Nova"/>
                <a:ea typeface="Proxima Nova"/>
                <a:cs typeface="Proxima Nova"/>
                <a:sym typeface="Proxima Nova"/>
              </a:rPr>
              <a:t> </a:t>
            </a:r>
            <a:endParaRPr i="1" sz="1600">
              <a:solidFill>
                <a:schemeClr val="dk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Tại sao cần thiết kế đặc trưng</a:t>
            </a:r>
            <a:endParaRPr>
              <a:latin typeface="Tahoma"/>
              <a:ea typeface="Tahoma"/>
              <a:cs typeface="Tahoma"/>
              <a:sym typeface="Tahoma"/>
            </a:endParaRPr>
          </a:p>
        </p:txBody>
      </p:sp>
      <p:sp>
        <p:nvSpPr>
          <p:cNvPr id="355" name="Google Shape;355;p5"/>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cxnSp>
        <p:nvCxnSpPr>
          <p:cNvPr id="356" name="Google Shape;356;p5"/>
          <p:cNvCxnSpPr>
            <a:stCxn id="357" idx="6"/>
            <a:endCxn id="358" idx="2"/>
          </p:cNvCxnSpPr>
          <p:nvPr/>
        </p:nvCxnSpPr>
        <p:spPr>
          <a:xfrm>
            <a:off x="3365263" y="3477633"/>
            <a:ext cx="990300" cy="12480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359" name="Google Shape;359;p5"/>
          <p:cNvCxnSpPr>
            <a:stCxn id="357" idx="6"/>
            <a:endCxn id="360" idx="2"/>
          </p:cNvCxnSpPr>
          <p:nvPr/>
        </p:nvCxnSpPr>
        <p:spPr>
          <a:xfrm flipH="1" rot="10800000">
            <a:off x="3365263" y="2229633"/>
            <a:ext cx="990300" cy="12480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361" name="Google Shape;361;p5"/>
          <p:cNvCxnSpPr>
            <a:stCxn id="362" idx="3"/>
            <a:endCxn id="363" idx="2"/>
          </p:cNvCxnSpPr>
          <p:nvPr/>
        </p:nvCxnSpPr>
        <p:spPr>
          <a:xfrm flipH="1" rot="10800000">
            <a:off x="6268607" y="1620133"/>
            <a:ext cx="762600" cy="595500"/>
          </a:xfrm>
          <a:prstGeom prst="bentConnector3">
            <a:avLst>
              <a:gd fmla="val 49991" name="adj1"/>
            </a:avLst>
          </a:prstGeom>
          <a:noFill/>
          <a:ln cap="flat" cmpd="sng" w="9525">
            <a:solidFill>
              <a:srgbClr val="C2C2C2"/>
            </a:solidFill>
            <a:prstDash val="solid"/>
            <a:round/>
            <a:headEnd len="sm" w="sm" type="none"/>
            <a:tailEnd len="sm" w="sm" type="none"/>
          </a:ln>
        </p:spPr>
      </p:cxnSp>
      <p:cxnSp>
        <p:nvCxnSpPr>
          <p:cNvPr id="364" name="Google Shape;364;p5"/>
          <p:cNvCxnSpPr>
            <a:stCxn id="362" idx="3"/>
            <a:endCxn id="365" idx="2"/>
          </p:cNvCxnSpPr>
          <p:nvPr/>
        </p:nvCxnSpPr>
        <p:spPr>
          <a:xfrm>
            <a:off x="6268607" y="2215633"/>
            <a:ext cx="762600" cy="603900"/>
          </a:xfrm>
          <a:prstGeom prst="bentConnector3">
            <a:avLst>
              <a:gd fmla="val 49991" name="adj1"/>
            </a:avLst>
          </a:prstGeom>
          <a:noFill/>
          <a:ln cap="flat" cmpd="sng" w="9525">
            <a:solidFill>
              <a:srgbClr val="C2C2C2"/>
            </a:solidFill>
            <a:prstDash val="solid"/>
            <a:round/>
            <a:headEnd len="sm" w="sm" type="none"/>
            <a:tailEnd len="sm" w="sm" type="none"/>
          </a:ln>
        </p:spPr>
      </p:cxnSp>
      <p:cxnSp>
        <p:nvCxnSpPr>
          <p:cNvPr id="366" name="Google Shape;366;p5"/>
          <p:cNvCxnSpPr>
            <a:stCxn id="367" idx="3"/>
            <a:endCxn id="368" idx="2"/>
          </p:cNvCxnSpPr>
          <p:nvPr/>
        </p:nvCxnSpPr>
        <p:spPr>
          <a:xfrm flipH="1" rot="10800000">
            <a:off x="6268607" y="4115933"/>
            <a:ext cx="762600" cy="579900"/>
          </a:xfrm>
          <a:prstGeom prst="bentConnector3">
            <a:avLst>
              <a:gd fmla="val 49991" name="adj1"/>
            </a:avLst>
          </a:prstGeom>
          <a:noFill/>
          <a:ln cap="flat" cmpd="sng" w="9525">
            <a:solidFill>
              <a:srgbClr val="C2C2C2"/>
            </a:solidFill>
            <a:prstDash val="solid"/>
            <a:round/>
            <a:headEnd len="sm" w="sm" type="none"/>
            <a:tailEnd len="sm" w="sm" type="none"/>
          </a:ln>
        </p:spPr>
      </p:cxnSp>
      <p:cxnSp>
        <p:nvCxnSpPr>
          <p:cNvPr id="369" name="Google Shape;369;p5"/>
          <p:cNvCxnSpPr>
            <a:stCxn id="367" idx="3"/>
            <a:endCxn id="370" idx="2"/>
          </p:cNvCxnSpPr>
          <p:nvPr/>
        </p:nvCxnSpPr>
        <p:spPr>
          <a:xfrm>
            <a:off x="6268607" y="4695833"/>
            <a:ext cx="762600" cy="639300"/>
          </a:xfrm>
          <a:prstGeom prst="bentConnector3">
            <a:avLst>
              <a:gd fmla="val 49991" name="adj1"/>
            </a:avLst>
          </a:prstGeom>
          <a:noFill/>
          <a:ln cap="flat" cmpd="sng" w="9525">
            <a:solidFill>
              <a:srgbClr val="C2C2C2"/>
            </a:solidFill>
            <a:prstDash val="solid"/>
            <a:round/>
            <a:headEnd len="sm" w="sm" type="none"/>
            <a:tailEnd len="sm" w="sm" type="none"/>
          </a:ln>
        </p:spPr>
      </p:cxnSp>
      <p:grpSp>
        <p:nvGrpSpPr>
          <p:cNvPr id="371" name="Google Shape;371;p5"/>
          <p:cNvGrpSpPr/>
          <p:nvPr/>
        </p:nvGrpSpPr>
        <p:grpSpPr>
          <a:xfrm>
            <a:off x="7031072" y="1301233"/>
            <a:ext cx="3395961" cy="609600"/>
            <a:chOff x="5592550" y="939450"/>
            <a:chExt cx="2407800" cy="457200"/>
          </a:xfrm>
        </p:grpSpPr>
        <p:sp>
          <p:nvSpPr>
            <p:cNvPr id="372" name="Google Shape;372;p5"/>
            <p:cNvSpPr/>
            <p:nvPr/>
          </p:nvSpPr>
          <p:spPr>
            <a:xfrm>
              <a:off x="5766550" y="939450"/>
              <a:ext cx="2233800" cy="457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Tại sao</a:t>
              </a:r>
              <a:r>
                <a:rPr lang="en-US" sz="1600">
                  <a:solidFill>
                    <a:srgbClr val="3D3D3D"/>
                  </a:solidFill>
                  <a:latin typeface="Tahoma"/>
                  <a:ea typeface="Tahoma"/>
                  <a:cs typeface="Tahoma"/>
                  <a:sym typeface="Tahoma"/>
                </a:rPr>
                <a:t>: Mô hình không thể huấn luyện đúng cách với dữ liệu gốc.</a:t>
              </a:r>
              <a:endParaRPr sz="1600">
                <a:solidFill>
                  <a:srgbClr val="3D3D3D"/>
                </a:solidFill>
                <a:latin typeface="Tahoma"/>
                <a:ea typeface="Tahoma"/>
                <a:cs typeface="Tahoma"/>
                <a:sym typeface="Tahoma"/>
              </a:endParaRPr>
            </a:p>
          </p:txBody>
        </p:sp>
        <p:sp>
          <p:nvSpPr>
            <p:cNvPr id="363" name="Google Shape;363;p5"/>
            <p:cNvSpPr/>
            <p:nvPr/>
          </p:nvSpPr>
          <p:spPr>
            <a:xfrm>
              <a:off x="5592550" y="10915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grpSp>
      <p:grpSp>
        <p:nvGrpSpPr>
          <p:cNvPr id="373" name="Google Shape;373;p5"/>
          <p:cNvGrpSpPr/>
          <p:nvPr/>
        </p:nvGrpSpPr>
        <p:grpSpPr>
          <a:xfrm>
            <a:off x="4355682" y="1910833"/>
            <a:ext cx="1912925" cy="609600"/>
            <a:chOff x="3650050" y="1396650"/>
            <a:chExt cx="1356300" cy="457200"/>
          </a:xfrm>
        </p:grpSpPr>
        <p:sp>
          <p:nvSpPr>
            <p:cNvPr id="362" name="Google Shape;362;p5"/>
            <p:cNvSpPr/>
            <p:nvPr/>
          </p:nvSpPr>
          <p:spPr>
            <a:xfrm>
              <a:off x="3824050" y="1396650"/>
              <a:ext cx="1182300" cy="457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600">
                  <a:solidFill>
                    <a:srgbClr val="3D3D3D"/>
                  </a:solidFill>
                  <a:latin typeface="Tahoma"/>
                  <a:ea typeface="Tahoma"/>
                  <a:cs typeface="Tahoma"/>
                  <a:sym typeface="Tahoma"/>
                </a:rPr>
                <a:t>Vấn đề với hiệu suất mô hình</a:t>
              </a:r>
              <a:endParaRPr sz="1600">
                <a:solidFill>
                  <a:srgbClr val="3D3D3D"/>
                </a:solidFill>
                <a:latin typeface="Tahoma"/>
                <a:ea typeface="Tahoma"/>
                <a:cs typeface="Tahoma"/>
                <a:sym typeface="Tahoma"/>
              </a:endParaRPr>
            </a:p>
          </p:txBody>
        </p:sp>
        <p:sp>
          <p:nvSpPr>
            <p:cNvPr id="360" name="Google Shape;360;p5"/>
            <p:cNvSpPr/>
            <p:nvPr/>
          </p:nvSpPr>
          <p:spPr>
            <a:xfrm>
              <a:off x="3650050" y="1548750"/>
              <a:ext cx="174000" cy="174000"/>
            </a:xfrm>
            <a:prstGeom prst="ellipse">
              <a:avLst/>
            </a:prstGeom>
            <a:solidFill>
              <a:srgbClr val="41414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grpSp>
      <p:grpSp>
        <p:nvGrpSpPr>
          <p:cNvPr id="374" name="Google Shape;374;p5"/>
          <p:cNvGrpSpPr/>
          <p:nvPr/>
        </p:nvGrpSpPr>
        <p:grpSpPr>
          <a:xfrm>
            <a:off x="113122" y="3264833"/>
            <a:ext cx="3252141" cy="425600"/>
            <a:chOff x="653196" y="2412150"/>
            <a:chExt cx="2305829" cy="319200"/>
          </a:xfrm>
        </p:grpSpPr>
        <p:sp>
          <p:nvSpPr>
            <p:cNvPr id="375" name="Google Shape;375;p5"/>
            <p:cNvSpPr/>
            <p:nvPr/>
          </p:nvSpPr>
          <p:spPr>
            <a:xfrm>
              <a:off x="653196" y="2412150"/>
              <a:ext cx="2125880" cy="319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r">
                <a:spcBef>
                  <a:spcPts val="0"/>
                </a:spcBef>
                <a:spcAft>
                  <a:spcPts val="0"/>
                </a:spcAft>
                <a:buNone/>
              </a:pPr>
              <a:r>
                <a:rPr lang="en-US" sz="1600">
                  <a:solidFill>
                    <a:srgbClr val="3D3D3D"/>
                  </a:solidFill>
                  <a:latin typeface="Tahoma"/>
                  <a:ea typeface="Tahoma"/>
                  <a:cs typeface="Tahoma"/>
                  <a:sym typeface="Tahoma"/>
                </a:rPr>
                <a:t>Tại sao cần thiết kế đặc trưng</a:t>
              </a:r>
              <a:endParaRPr sz="1600">
                <a:solidFill>
                  <a:srgbClr val="3D3D3D"/>
                </a:solidFill>
                <a:latin typeface="Tahoma"/>
                <a:ea typeface="Tahoma"/>
                <a:cs typeface="Tahoma"/>
                <a:sym typeface="Tahoma"/>
              </a:endParaRPr>
            </a:p>
          </p:txBody>
        </p:sp>
        <p:sp>
          <p:nvSpPr>
            <p:cNvPr id="357" name="Google Shape;357;p5"/>
            <p:cNvSpPr/>
            <p:nvPr/>
          </p:nvSpPr>
          <p:spPr>
            <a:xfrm>
              <a:off x="2785025" y="2484750"/>
              <a:ext cx="174000" cy="174000"/>
            </a:xfrm>
            <a:prstGeom prst="ellipse">
              <a:avLst/>
            </a:prstGeom>
            <a:solidFill>
              <a:srgbClr val="2F2F2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grpSp>
      <p:grpSp>
        <p:nvGrpSpPr>
          <p:cNvPr id="376" name="Google Shape;376;p5"/>
          <p:cNvGrpSpPr/>
          <p:nvPr/>
        </p:nvGrpSpPr>
        <p:grpSpPr>
          <a:xfrm>
            <a:off x="4355682" y="4415433"/>
            <a:ext cx="1912925" cy="560800"/>
            <a:chOff x="3650050" y="3275100"/>
            <a:chExt cx="1356300" cy="420600"/>
          </a:xfrm>
        </p:grpSpPr>
        <p:sp>
          <p:nvSpPr>
            <p:cNvPr id="367" name="Google Shape;367;p5"/>
            <p:cNvSpPr/>
            <p:nvPr/>
          </p:nvSpPr>
          <p:spPr>
            <a:xfrm>
              <a:off x="3824050" y="3275100"/>
              <a:ext cx="1182300" cy="420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600">
                  <a:solidFill>
                    <a:srgbClr val="3D3D3D"/>
                  </a:solidFill>
                  <a:latin typeface="Tahoma"/>
                  <a:ea typeface="Tahoma"/>
                  <a:cs typeface="Tahoma"/>
                  <a:sym typeface="Tahoma"/>
                </a:rPr>
                <a:t>Vấn đề với các biến phân loại</a:t>
              </a:r>
              <a:endParaRPr sz="1600">
                <a:solidFill>
                  <a:srgbClr val="3D3D3D"/>
                </a:solidFill>
                <a:latin typeface="Tahoma"/>
                <a:ea typeface="Tahoma"/>
                <a:cs typeface="Tahoma"/>
                <a:sym typeface="Tahoma"/>
              </a:endParaRPr>
            </a:p>
          </p:txBody>
        </p:sp>
        <p:sp>
          <p:nvSpPr>
            <p:cNvPr id="358" name="Google Shape;358;p5"/>
            <p:cNvSpPr/>
            <p:nvPr/>
          </p:nvSpPr>
          <p:spPr>
            <a:xfrm>
              <a:off x="3650050" y="3420750"/>
              <a:ext cx="174000" cy="174000"/>
            </a:xfrm>
            <a:prstGeom prst="ellipse">
              <a:avLst/>
            </a:prstGeom>
            <a:solidFill>
              <a:srgbClr val="41414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grpSp>
      <p:grpSp>
        <p:nvGrpSpPr>
          <p:cNvPr id="377" name="Google Shape;377;p5"/>
          <p:cNvGrpSpPr/>
          <p:nvPr/>
        </p:nvGrpSpPr>
        <p:grpSpPr>
          <a:xfrm>
            <a:off x="7031071" y="2458432"/>
            <a:ext cx="3487341" cy="970400"/>
            <a:chOff x="5592550" y="1807349"/>
            <a:chExt cx="2472590" cy="727800"/>
          </a:xfrm>
        </p:grpSpPr>
        <p:sp>
          <p:nvSpPr>
            <p:cNvPr id="378" name="Google Shape;378;p5"/>
            <p:cNvSpPr/>
            <p:nvPr/>
          </p:nvSpPr>
          <p:spPr>
            <a:xfrm>
              <a:off x="5766540" y="1807349"/>
              <a:ext cx="2298600" cy="7278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Giải pháp</a:t>
              </a:r>
              <a:r>
                <a:rPr lang="en-US" sz="1600">
                  <a:solidFill>
                    <a:srgbClr val="3D3D3D"/>
                  </a:solidFill>
                  <a:latin typeface="Tahoma"/>
                  <a:ea typeface="Tahoma"/>
                  <a:cs typeface="Tahoma"/>
                  <a:sym typeface="Tahoma"/>
                </a:rPr>
                <a:t>: Tạo các đặc trưng mới có thông tin hoặc biến đổi các đặc trưng hiện có → Nâng cao khả năng học của mô hình.</a:t>
              </a:r>
              <a:endParaRPr sz="1600">
                <a:solidFill>
                  <a:srgbClr val="3D3D3D"/>
                </a:solidFill>
                <a:latin typeface="Tahoma"/>
                <a:ea typeface="Tahoma"/>
                <a:cs typeface="Tahoma"/>
                <a:sym typeface="Tahoma"/>
              </a:endParaRPr>
            </a:p>
          </p:txBody>
        </p:sp>
        <p:sp>
          <p:nvSpPr>
            <p:cNvPr id="365" name="Google Shape;365;p5"/>
            <p:cNvSpPr/>
            <p:nvPr/>
          </p:nvSpPr>
          <p:spPr>
            <a:xfrm>
              <a:off x="5592550" y="19912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grpSp>
      <p:grpSp>
        <p:nvGrpSpPr>
          <p:cNvPr id="379" name="Google Shape;379;p5"/>
          <p:cNvGrpSpPr/>
          <p:nvPr/>
        </p:nvGrpSpPr>
        <p:grpSpPr>
          <a:xfrm>
            <a:off x="7031071" y="3776033"/>
            <a:ext cx="3314299" cy="763600"/>
            <a:chOff x="5592550" y="2795550"/>
            <a:chExt cx="2349900" cy="572700"/>
          </a:xfrm>
        </p:grpSpPr>
        <p:sp>
          <p:nvSpPr>
            <p:cNvPr id="380" name="Google Shape;380;p5"/>
            <p:cNvSpPr/>
            <p:nvPr/>
          </p:nvSpPr>
          <p:spPr>
            <a:xfrm>
              <a:off x="5766550" y="2795550"/>
              <a:ext cx="2175900" cy="572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Tại sao: </a:t>
              </a:r>
              <a:r>
                <a:rPr lang="en-US" sz="1600">
                  <a:solidFill>
                    <a:srgbClr val="3D3D3D"/>
                  </a:solidFill>
                  <a:latin typeface="Tahoma"/>
                  <a:ea typeface="Tahoma"/>
                  <a:cs typeface="Tahoma"/>
                  <a:sym typeface="Tahoma"/>
                </a:rPr>
                <a:t>Nhiều mô hình ML yêu cầu đầu vào dưới dạng số học</a:t>
              </a:r>
              <a:endParaRPr sz="1600">
                <a:solidFill>
                  <a:srgbClr val="3D3D3D"/>
                </a:solidFill>
                <a:latin typeface="Tahoma"/>
                <a:ea typeface="Tahoma"/>
                <a:cs typeface="Tahoma"/>
                <a:sym typeface="Tahoma"/>
              </a:endParaRPr>
            </a:p>
          </p:txBody>
        </p:sp>
        <p:sp>
          <p:nvSpPr>
            <p:cNvPr id="368" name="Google Shape;368;p5"/>
            <p:cNvSpPr/>
            <p:nvPr/>
          </p:nvSpPr>
          <p:spPr>
            <a:xfrm>
              <a:off x="5592550" y="29635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grpSp>
      <p:grpSp>
        <p:nvGrpSpPr>
          <p:cNvPr id="381" name="Google Shape;381;p5"/>
          <p:cNvGrpSpPr/>
          <p:nvPr/>
        </p:nvGrpSpPr>
        <p:grpSpPr>
          <a:xfrm>
            <a:off x="7031071" y="4873634"/>
            <a:ext cx="3487160" cy="923200"/>
            <a:chOff x="5592550" y="3618751"/>
            <a:chExt cx="2472461" cy="692400"/>
          </a:xfrm>
        </p:grpSpPr>
        <p:sp>
          <p:nvSpPr>
            <p:cNvPr id="382" name="Google Shape;382;p5"/>
            <p:cNvSpPr/>
            <p:nvPr/>
          </p:nvSpPr>
          <p:spPr>
            <a:xfrm>
              <a:off x="5798211" y="3618751"/>
              <a:ext cx="2266800" cy="6924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b="1" lang="en-US" sz="1600">
                  <a:solidFill>
                    <a:srgbClr val="3D3D3D"/>
                  </a:solidFill>
                  <a:latin typeface="Tahoma"/>
                  <a:ea typeface="Tahoma"/>
                  <a:cs typeface="Tahoma"/>
                  <a:sym typeface="Tahoma"/>
                </a:rPr>
                <a:t>Giải pháp: </a:t>
              </a:r>
              <a:r>
                <a:rPr lang="en-US" sz="1600">
                  <a:solidFill>
                    <a:srgbClr val="3D3D3D"/>
                  </a:solidFill>
                  <a:latin typeface="Tahoma"/>
                  <a:ea typeface="Tahoma"/>
                  <a:cs typeface="Tahoma"/>
                  <a:sym typeface="Tahoma"/>
                </a:rPr>
                <a:t>Chuyển đổi dữ liệu phân loại thành dữ liệu số học: Label encoding, One-hot encoding, Target Encoding, ...</a:t>
              </a:r>
              <a:endParaRPr sz="1600">
                <a:solidFill>
                  <a:srgbClr val="3D3D3D"/>
                </a:solidFill>
                <a:latin typeface="Tahoma"/>
                <a:ea typeface="Tahoma"/>
                <a:cs typeface="Tahoma"/>
                <a:sym typeface="Tahoma"/>
              </a:endParaRPr>
            </a:p>
          </p:txBody>
        </p:sp>
        <p:sp>
          <p:nvSpPr>
            <p:cNvPr id="370" name="Google Shape;370;p5"/>
            <p:cNvSpPr/>
            <p:nvPr/>
          </p:nvSpPr>
          <p:spPr>
            <a:xfrm>
              <a:off x="5592550" y="38779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Tại sao cần thiết kế đặc trưng</a:t>
            </a:r>
            <a:endParaRPr>
              <a:latin typeface="Tahoma"/>
              <a:ea typeface="Tahoma"/>
              <a:cs typeface="Tahoma"/>
              <a:sym typeface="Tahoma"/>
            </a:endParaRPr>
          </a:p>
        </p:txBody>
      </p:sp>
      <p:sp>
        <p:nvSpPr>
          <p:cNvPr id="388" name="Google Shape;388;p6"/>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cxnSp>
        <p:nvCxnSpPr>
          <p:cNvPr id="389" name="Google Shape;389;p6"/>
          <p:cNvCxnSpPr>
            <a:stCxn id="390" idx="6"/>
            <a:endCxn id="391" idx="2"/>
          </p:cNvCxnSpPr>
          <p:nvPr/>
        </p:nvCxnSpPr>
        <p:spPr>
          <a:xfrm>
            <a:off x="3602134" y="3416833"/>
            <a:ext cx="936300" cy="1248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92" name="Google Shape;392;p6"/>
          <p:cNvCxnSpPr>
            <a:stCxn id="390" idx="6"/>
            <a:endCxn id="393" idx="2"/>
          </p:cNvCxnSpPr>
          <p:nvPr/>
        </p:nvCxnSpPr>
        <p:spPr>
          <a:xfrm flipH="1" rot="10800000">
            <a:off x="3602134" y="2168833"/>
            <a:ext cx="936300" cy="1248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94" name="Google Shape;394;p6"/>
          <p:cNvCxnSpPr>
            <a:stCxn id="395" idx="3"/>
            <a:endCxn id="396" idx="2"/>
          </p:cNvCxnSpPr>
          <p:nvPr/>
        </p:nvCxnSpPr>
        <p:spPr>
          <a:xfrm flipH="1" rot="10800000">
            <a:off x="6346833" y="1559333"/>
            <a:ext cx="781500" cy="5955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397" name="Google Shape;397;p6"/>
          <p:cNvCxnSpPr>
            <a:stCxn id="395" idx="3"/>
            <a:endCxn id="398" idx="2"/>
          </p:cNvCxnSpPr>
          <p:nvPr/>
        </p:nvCxnSpPr>
        <p:spPr>
          <a:xfrm>
            <a:off x="6346833" y="2154833"/>
            <a:ext cx="781500" cy="6039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399" name="Google Shape;399;p6"/>
          <p:cNvCxnSpPr>
            <a:stCxn id="400" idx="3"/>
            <a:endCxn id="401" idx="2"/>
          </p:cNvCxnSpPr>
          <p:nvPr/>
        </p:nvCxnSpPr>
        <p:spPr>
          <a:xfrm flipH="1" rot="10800000">
            <a:off x="6346833" y="4055133"/>
            <a:ext cx="781500" cy="5799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402" name="Google Shape;402;p6"/>
          <p:cNvCxnSpPr>
            <a:stCxn id="400" idx="3"/>
            <a:endCxn id="403" idx="2"/>
          </p:cNvCxnSpPr>
          <p:nvPr/>
        </p:nvCxnSpPr>
        <p:spPr>
          <a:xfrm>
            <a:off x="6346833" y="4635033"/>
            <a:ext cx="781500" cy="639300"/>
          </a:xfrm>
          <a:prstGeom prst="bentConnector3">
            <a:avLst>
              <a:gd fmla="val 50006" name="adj1"/>
            </a:avLst>
          </a:prstGeom>
          <a:noFill/>
          <a:ln cap="flat" cmpd="sng" w="9525">
            <a:solidFill>
              <a:srgbClr val="C2C2C2"/>
            </a:solidFill>
            <a:prstDash val="solid"/>
            <a:round/>
            <a:headEnd len="sm" w="sm" type="none"/>
            <a:tailEnd len="sm" w="sm" type="none"/>
          </a:ln>
        </p:spPr>
      </p:cxnSp>
      <p:grpSp>
        <p:nvGrpSpPr>
          <p:cNvPr id="404" name="Google Shape;404;p6"/>
          <p:cNvGrpSpPr/>
          <p:nvPr/>
        </p:nvGrpSpPr>
        <p:grpSpPr>
          <a:xfrm>
            <a:off x="7128433" y="1080833"/>
            <a:ext cx="4351360" cy="923200"/>
            <a:chOff x="5592550" y="819750"/>
            <a:chExt cx="3263520" cy="692400"/>
          </a:xfrm>
        </p:grpSpPr>
        <p:sp>
          <p:nvSpPr>
            <p:cNvPr id="405" name="Google Shape;405;p6"/>
            <p:cNvSpPr/>
            <p:nvPr/>
          </p:nvSpPr>
          <p:spPr>
            <a:xfrm>
              <a:off x="5766550" y="819750"/>
              <a:ext cx="3089520" cy="6924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Tại sao: </a:t>
              </a:r>
              <a:r>
                <a:rPr lang="en-US" sz="1600">
                  <a:solidFill>
                    <a:srgbClr val="3D3D3D"/>
                  </a:solidFill>
                  <a:latin typeface="Tahoma"/>
                  <a:ea typeface="Tahoma"/>
                  <a:cs typeface="Tahoma"/>
                  <a:sym typeface="Tahoma"/>
                </a:rPr>
                <a:t>Hầu hết các mô hình yêu cầu dữ liệu được phân phối theo phân phối chuẩn hoặc hoạt động tốt hơn khi dữ liệu đã được chuẩn hóa?</a:t>
              </a:r>
              <a:endParaRPr sz="1600">
                <a:solidFill>
                  <a:srgbClr val="3D3D3D"/>
                </a:solidFill>
                <a:latin typeface="Tahoma"/>
                <a:ea typeface="Tahoma"/>
                <a:cs typeface="Tahoma"/>
                <a:sym typeface="Tahoma"/>
              </a:endParaRPr>
            </a:p>
          </p:txBody>
        </p:sp>
        <p:sp>
          <p:nvSpPr>
            <p:cNvPr id="396" name="Google Shape;396;p6"/>
            <p:cNvSpPr/>
            <p:nvPr/>
          </p:nvSpPr>
          <p:spPr>
            <a:xfrm>
              <a:off x="5592550" y="10915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06" name="Google Shape;406;p6"/>
          <p:cNvGrpSpPr/>
          <p:nvPr/>
        </p:nvGrpSpPr>
        <p:grpSpPr>
          <a:xfrm>
            <a:off x="4538433" y="1850033"/>
            <a:ext cx="1808400" cy="609600"/>
            <a:chOff x="3650050" y="1396650"/>
            <a:chExt cx="1356300" cy="457200"/>
          </a:xfrm>
        </p:grpSpPr>
        <p:sp>
          <p:nvSpPr>
            <p:cNvPr id="395" name="Google Shape;395;p6"/>
            <p:cNvSpPr/>
            <p:nvPr/>
          </p:nvSpPr>
          <p:spPr>
            <a:xfrm>
              <a:off x="3824050" y="1396650"/>
              <a:ext cx="1182300" cy="457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600">
                  <a:solidFill>
                    <a:srgbClr val="3D3D3D"/>
                  </a:solidFill>
                  <a:latin typeface="Tahoma"/>
                  <a:ea typeface="Tahoma"/>
                  <a:cs typeface="Tahoma"/>
                  <a:sym typeface="Tahoma"/>
                </a:rPr>
                <a:t>Vấn đề với biến liên tục</a:t>
              </a:r>
              <a:endParaRPr sz="1600">
                <a:solidFill>
                  <a:srgbClr val="3D3D3D"/>
                </a:solidFill>
                <a:latin typeface="Tahoma"/>
                <a:ea typeface="Tahoma"/>
                <a:cs typeface="Tahoma"/>
                <a:sym typeface="Tahoma"/>
              </a:endParaRPr>
            </a:p>
          </p:txBody>
        </p:sp>
        <p:sp>
          <p:nvSpPr>
            <p:cNvPr id="393" name="Google Shape;393;p6"/>
            <p:cNvSpPr/>
            <p:nvPr/>
          </p:nvSpPr>
          <p:spPr>
            <a:xfrm>
              <a:off x="3650050" y="1548750"/>
              <a:ext cx="174000" cy="174000"/>
            </a:xfrm>
            <a:prstGeom prst="ellipse">
              <a:avLst/>
            </a:prstGeom>
            <a:solidFill>
              <a:srgbClr val="41414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07" name="Google Shape;407;p6"/>
          <p:cNvGrpSpPr/>
          <p:nvPr/>
        </p:nvGrpSpPr>
        <p:grpSpPr>
          <a:xfrm>
            <a:off x="75414" y="3204033"/>
            <a:ext cx="3526720" cy="425600"/>
            <a:chOff x="313985" y="2412150"/>
            <a:chExt cx="2645040" cy="319200"/>
          </a:xfrm>
        </p:grpSpPr>
        <p:sp>
          <p:nvSpPr>
            <p:cNvPr id="408" name="Google Shape;408;p6"/>
            <p:cNvSpPr/>
            <p:nvPr/>
          </p:nvSpPr>
          <p:spPr>
            <a:xfrm>
              <a:off x="313985" y="2412150"/>
              <a:ext cx="2465115" cy="319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r">
                <a:spcBef>
                  <a:spcPts val="0"/>
                </a:spcBef>
                <a:spcAft>
                  <a:spcPts val="0"/>
                </a:spcAft>
                <a:buNone/>
              </a:pPr>
              <a:r>
                <a:rPr lang="en-US" sz="1600">
                  <a:solidFill>
                    <a:srgbClr val="3D3D3D"/>
                  </a:solidFill>
                  <a:latin typeface="Tahoma"/>
                  <a:ea typeface="Tahoma"/>
                  <a:cs typeface="Tahoma"/>
                  <a:sym typeface="Tahoma"/>
                </a:rPr>
                <a:t>Tại sao cần thiết kế đặc trưng</a:t>
              </a:r>
              <a:endParaRPr/>
            </a:p>
          </p:txBody>
        </p:sp>
        <p:sp>
          <p:nvSpPr>
            <p:cNvPr id="390" name="Google Shape;390;p6"/>
            <p:cNvSpPr/>
            <p:nvPr/>
          </p:nvSpPr>
          <p:spPr>
            <a:xfrm>
              <a:off x="2785025" y="2484750"/>
              <a:ext cx="174000" cy="174000"/>
            </a:xfrm>
            <a:prstGeom prst="ellipse">
              <a:avLst/>
            </a:prstGeom>
            <a:solidFill>
              <a:srgbClr val="2F2F2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09" name="Google Shape;409;p6"/>
          <p:cNvGrpSpPr/>
          <p:nvPr/>
        </p:nvGrpSpPr>
        <p:grpSpPr>
          <a:xfrm>
            <a:off x="4538433" y="4354633"/>
            <a:ext cx="1808400" cy="560800"/>
            <a:chOff x="3650050" y="3275100"/>
            <a:chExt cx="1356300" cy="420600"/>
          </a:xfrm>
        </p:grpSpPr>
        <p:sp>
          <p:nvSpPr>
            <p:cNvPr id="400" name="Google Shape;400;p6"/>
            <p:cNvSpPr/>
            <p:nvPr/>
          </p:nvSpPr>
          <p:spPr>
            <a:xfrm>
              <a:off x="3824050" y="3275100"/>
              <a:ext cx="1182300" cy="420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600">
                  <a:solidFill>
                    <a:srgbClr val="3D3D3D"/>
                  </a:solidFill>
                  <a:latin typeface="Tahoma"/>
                  <a:ea typeface="Tahoma"/>
                  <a:cs typeface="Tahoma"/>
                  <a:sym typeface="Tahoma"/>
                </a:rPr>
                <a:t>Vấn đề với thiếu giá trị dữ liệu</a:t>
              </a:r>
              <a:endParaRPr sz="1600">
                <a:solidFill>
                  <a:srgbClr val="3D3D3D"/>
                </a:solidFill>
                <a:latin typeface="Tahoma"/>
                <a:ea typeface="Tahoma"/>
                <a:cs typeface="Tahoma"/>
                <a:sym typeface="Tahoma"/>
              </a:endParaRPr>
            </a:p>
          </p:txBody>
        </p:sp>
        <p:sp>
          <p:nvSpPr>
            <p:cNvPr id="391" name="Google Shape;391;p6"/>
            <p:cNvSpPr/>
            <p:nvPr/>
          </p:nvSpPr>
          <p:spPr>
            <a:xfrm>
              <a:off x="3650050" y="3420750"/>
              <a:ext cx="174000" cy="174000"/>
            </a:xfrm>
            <a:prstGeom prst="ellipse">
              <a:avLst/>
            </a:prstGeom>
            <a:solidFill>
              <a:srgbClr val="41414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10" name="Google Shape;410;p6"/>
          <p:cNvGrpSpPr/>
          <p:nvPr/>
        </p:nvGrpSpPr>
        <p:grpSpPr>
          <a:xfrm>
            <a:off x="7128433" y="2397633"/>
            <a:ext cx="3296800" cy="763600"/>
            <a:chOff x="5592550" y="1807350"/>
            <a:chExt cx="2472600" cy="572700"/>
          </a:xfrm>
        </p:grpSpPr>
        <p:sp>
          <p:nvSpPr>
            <p:cNvPr id="411" name="Google Shape;411;p6"/>
            <p:cNvSpPr/>
            <p:nvPr/>
          </p:nvSpPr>
          <p:spPr>
            <a:xfrm>
              <a:off x="5766550" y="1807350"/>
              <a:ext cx="2298600" cy="572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Giải pháp:</a:t>
              </a:r>
              <a:r>
                <a:rPr lang="en-US" sz="1600">
                  <a:solidFill>
                    <a:srgbClr val="3D3D3D"/>
                  </a:solidFill>
                  <a:latin typeface="Tahoma"/>
                  <a:ea typeface="Tahoma"/>
                  <a:cs typeface="Tahoma"/>
                  <a:sym typeface="Tahoma"/>
                </a:rPr>
                <a:t> binning, log transformation, scaling,..</a:t>
              </a:r>
              <a:endParaRPr sz="1600">
                <a:solidFill>
                  <a:srgbClr val="3D3D3D"/>
                </a:solidFill>
                <a:latin typeface="Tahoma"/>
                <a:ea typeface="Tahoma"/>
                <a:cs typeface="Tahoma"/>
                <a:sym typeface="Tahoma"/>
              </a:endParaRPr>
            </a:p>
          </p:txBody>
        </p:sp>
        <p:sp>
          <p:nvSpPr>
            <p:cNvPr id="398" name="Google Shape;398;p6"/>
            <p:cNvSpPr/>
            <p:nvPr/>
          </p:nvSpPr>
          <p:spPr>
            <a:xfrm>
              <a:off x="5592550" y="19912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12" name="Google Shape;412;p6"/>
          <p:cNvGrpSpPr/>
          <p:nvPr/>
        </p:nvGrpSpPr>
        <p:grpSpPr>
          <a:xfrm>
            <a:off x="7128433" y="3715233"/>
            <a:ext cx="3528800" cy="763600"/>
            <a:chOff x="5592550" y="2795550"/>
            <a:chExt cx="2646600" cy="572700"/>
          </a:xfrm>
        </p:grpSpPr>
        <p:sp>
          <p:nvSpPr>
            <p:cNvPr id="413" name="Google Shape;413;p6"/>
            <p:cNvSpPr/>
            <p:nvPr/>
          </p:nvSpPr>
          <p:spPr>
            <a:xfrm>
              <a:off x="5766550" y="2795550"/>
              <a:ext cx="2472600" cy="572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Tại sao: </a:t>
              </a:r>
              <a:r>
                <a:rPr lang="en-US" sz="1600">
                  <a:solidFill>
                    <a:srgbClr val="3D3D3D"/>
                  </a:solidFill>
                  <a:latin typeface="Tahoma"/>
                  <a:ea typeface="Tahoma"/>
                  <a:cs typeface="Tahoma"/>
                  <a:sym typeface="Tahoma"/>
                </a:rPr>
                <a:t>Nhiều mô hình ML không thể xử lý trực tiếp các giá trị thiếu (missing values)?</a:t>
              </a:r>
              <a:endParaRPr sz="1600">
                <a:solidFill>
                  <a:srgbClr val="3D3D3D"/>
                </a:solidFill>
                <a:latin typeface="Tahoma"/>
                <a:ea typeface="Tahoma"/>
                <a:cs typeface="Tahoma"/>
                <a:sym typeface="Tahoma"/>
              </a:endParaRPr>
            </a:p>
          </p:txBody>
        </p:sp>
        <p:sp>
          <p:nvSpPr>
            <p:cNvPr id="401" name="Google Shape;401;p6"/>
            <p:cNvSpPr/>
            <p:nvPr/>
          </p:nvSpPr>
          <p:spPr>
            <a:xfrm>
              <a:off x="5592550" y="29635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14" name="Google Shape;414;p6"/>
          <p:cNvGrpSpPr/>
          <p:nvPr/>
        </p:nvGrpSpPr>
        <p:grpSpPr>
          <a:xfrm>
            <a:off x="7128433" y="4812833"/>
            <a:ext cx="3645400" cy="923200"/>
            <a:chOff x="5592550" y="3618750"/>
            <a:chExt cx="2734050" cy="692400"/>
          </a:xfrm>
        </p:grpSpPr>
        <p:sp>
          <p:nvSpPr>
            <p:cNvPr id="415" name="Google Shape;415;p6"/>
            <p:cNvSpPr/>
            <p:nvPr/>
          </p:nvSpPr>
          <p:spPr>
            <a:xfrm>
              <a:off x="5798200" y="3618750"/>
              <a:ext cx="2528400" cy="6924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Giải pháp: </a:t>
              </a:r>
              <a:r>
                <a:rPr lang="en-US" sz="1600">
                  <a:solidFill>
                    <a:srgbClr val="3D3D3D"/>
                  </a:solidFill>
                  <a:latin typeface="Tahoma"/>
                  <a:ea typeface="Tahoma"/>
                  <a:cs typeface="Tahoma"/>
                  <a:sym typeface="Tahoma"/>
                </a:rPr>
                <a:t>Điền giá trị (Imputation), điền bằng giá trị cố định</a:t>
              </a:r>
              <a:endParaRPr sz="1600">
                <a:solidFill>
                  <a:srgbClr val="3D3D3D"/>
                </a:solidFill>
                <a:latin typeface="Tahoma"/>
                <a:ea typeface="Tahoma"/>
                <a:cs typeface="Tahoma"/>
                <a:sym typeface="Tahoma"/>
              </a:endParaRPr>
            </a:p>
          </p:txBody>
        </p:sp>
        <p:sp>
          <p:nvSpPr>
            <p:cNvPr id="403" name="Google Shape;403;p6"/>
            <p:cNvSpPr/>
            <p:nvPr/>
          </p:nvSpPr>
          <p:spPr>
            <a:xfrm>
              <a:off x="5592550" y="38779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Quá trình lặp</a:t>
            </a:r>
            <a:endParaRPr>
              <a:latin typeface="Tahoma"/>
              <a:ea typeface="Tahoma"/>
              <a:cs typeface="Tahoma"/>
              <a:sym typeface="Tahoma"/>
            </a:endParaRPr>
          </a:p>
        </p:txBody>
      </p:sp>
      <p:sp>
        <p:nvSpPr>
          <p:cNvPr id="421" name="Google Shape;421;p7"/>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422" name="Google Shape;422;p7"/>
          <p:cNvSpPr txBox="1"/>
          <p:nvPr/>
        </p:nvSpPr>
        <p:spPr>
          <a:xfrm>
            <a:off x="415600" y="1135333"/>
            <a:ext cx="11360800" cy="5119200"/>
          </a:xfrm>
          <a:prstGeom prst="rect">
            <a:avLst/>
          </a:prstGeom>
          <a:noFill/>
          <a:ln>
            <a:noFill/>
          </a:ln>
        </p:spPr>
        <p:txBody>
          <a:bodyPr anchorCtr="0" anchor="t" bIns="121900" lIns="121900" spcFirstLastPara="1" rIns="121900" wrap="square" tIns="121900">
            <a:normAutofit/>
          </a:bodyPr>
          <a:lstStyle/>
          <a:p>
            <a:pPr indent="0" lvl="0" marL="0" marR="0" rtl="0" algn="l">
              <a:lnSpc>
                <a:spcPct val="115000"/>
              </a:lnSpc>
              <a:spcBef>
                <a:spcPts val="0"/>
              </a:spcBef>
              <a:spcAft>
                <a:spcPts val="0"/>
              </a:spcAft>
              <a:buNone/>
            </a:pPr>
            <a:r>
              <a:t/>
            </a:r>
            <a:endParaRPr sz="2400">
              <a:solidFill>
                <a:srgbClr val="595959"/>
              </a:solidFill>
              <a:latin typeface="Tahoma"/>
              <a:ea typeface="Tahoma"/>
              <a:cs typeface="Tahoma"/>
              <a:sym typeface="Tahoma"/>
            </a:endParaRPr>
          </a:p>
        </p:txBody>
      </p:sp>
      <p:grpSp>
        <p:nvGrpSpPr>
          <p:cNvPr id="423" name="Google Shape;423;p7"/>
          <p:cNvGrpSpPr/>
          <p:nvPr/>
        </p:nvGrpSpPr>
        <p:grpSpPr>
          <a:xfrm>
            <a:off x="3760300" y="1600100"/>
            <a:ext cx="4233600" cy="4233600"/>
            <a:chOff x="2820225" y="891450"/>
            <a:chExt cx="3175200" cy="3175200"/>
          </a:xfrm>
        </p:grpSpPr>
        <p:sp>
          <p:nvSpPr>
            <p:cNvPr id="424" name="Google Shape;424;p7"/>
            <p:cNvSpPr/>
            <p:nvPr/>
          </p:nvSpPr>
          <p:spPr>
            <a:xfrm rot="10800000">
              <a:off x="2820225" y="891450"/>
              <a:ext cx="3175200" cy="3175200"/>
            </a:xfrm>
            <a:prstGeom prst="blockArc">
              <a:avLst>
                <a:gd fmla="val 5399801" name="adj1"/>
                <a:gd fmla="val 3012680" name="adj2"/>
                <a:gd fmla="val 6939" name="adj3"/>
              </a:avLst>
            </a:prstGeom>
            <a:solidFill>
              <a:srgbClr val="A0ED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425" name="Google Shape;425;p7"/>
            <p:cNvSpPr/>
            <p:nvPr/>
          </p:nvSpPr>
          <p:spPr>
            <a:xfrm rot="10800000">
              <a:off x="3175023" y="1179900"/>
              <a:ext cx="450600" cy="450600"/>
            </a:xfrm>
            <a:prstGeom prst="rtTriangle">
              <a:avLst/>
            </a:prstGeom>
            <a:solidFill>
              <a:srgbClr val="A0ED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26" name="Google Shape;426;p7"/>
          <p:cNvGrpSpPr/>
          <p:nvPr/>
        </p:nvGrpSpPr>
        <p:grpSpPr>
          <a:xfrm>
            <a:off x="4867069" y="1445533"/>
            <a:ext cx="1973403" cy="1219600"/>
            <a:chOff x="3798075" y="775532"/>
            <a:chExt cx="1332300" cy="914700"/>
          </a:xfrm>
        </p:grpSpPr>
        <p:sp>
          <p:nvSpPr>
            <p:cNvPr id="427" name="Google Shape;427;p7"/>
            <p:cNvSpPr/>
            <p:nvPr/>
          </p:nvSpPr>
          <p:spPr>
            <a:xfrm>
              <a:off x="3798075" y="1060532"/>
              <a:ext cx="1332300" cy="629700"/>
            </a:xfrm>
            <a:prstGeom prst="rect">
              <a:avLst/>
            </a:prstGeom>
            <a:solidFill>
              <a:srgbClr val="00A899"/>
            </a:solid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lang="en-US" sz="1333">
                  <a:solidFill>
                    <a:srgbClr val="FFFFFF"/>
                  </a:solidFill>
                  <a:latin typeface="Tahoma"/>
                  <a:ea typeface="Tahoma"/>
                  <a:cs typeface="Tahoma"/>
                  <a:sym typeface="Tahoma"/>
                </a:rPr>
                <a:t>Thảo luận và kiểm thử các đặc trưng</a:t>
              </a:r>
              <a:endParaRPr sz="1333">
                <a:solidFill>
                  <a:srgbClr val="FFFFFF"/>
                </a:solidFill>
                <a:latin typeface="Tahoma"/>
                <a:ea typeface="Tahoma"/>
                <a:cs typeface="Tahoma"/>
                <a:sym typeface="Tahoma"/>
              </a:endParaRPr>
            </a:p>
          </p:txBody>
        </p:sp>
        <p:sp>
          <p:nvSpPr>
            <p:cNvPr id="428" name="Google Shape;428;p7"/>
            <p:cNvSpPr/>
            <p:nvPr/>
          </p:nvSpPr>
          <p:spPr>
            <a:xfrm>
              <a:off x="3798075" y="775532"/>
              <a:ext cx="1332300" cy="285000"/>
            </a:xfrm>
            <a:prstGeom prst="round1Rect">
              <a:avLst>
                <a:gd fmla="val 50000" name="adj"/>
              </a:avLst>
            </a:prstGeom>
            <a:solidFill>
              <a:srgbClr val="0097A7"/>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333">
                  <a:solidFill>
                    <a:srgbClr val="FFFFFF"/>
                  </a:solidFill>
                  <a:latin typeface="Tahoma"/>
                  <a:ea typeface="Tahoma"/>
                  <a:cs typeface="Tahoma"/>
                  <a:sym typeface="Tahoma"/>
                </a:rPr>
                <a:t>Bước 1</a:t>
              </a:r>
              <a:endParaRPr sz="1333">
                <a:solidFill>
                  <a:srgbClr val="FFFFFF"/>
                </a:solidFill>
                <a:latin typeface="Tahoma"/>
                <a:ea typeface="Tahoma"/>
                <a:cs typeface="Tahoma"/>
                <a:sym typeface="Tahoma"/>
              </a:endParaRPr>
            </a:p>
          </p:txBody>
        </p:sp>
      </p:grpSp>
      <p:grpSp>
        <p:nvGrpSpPr>
          <p:cNvPr id="429" name="Google Shape;429;p7"/>
          <p:cNvGrpSpPr/>
          <p:nvPr/>
        </p:nvGrpSpPr>
        <p:grpSpPr>
          <a:xfrm>
            <a:off x="2683578" y="2846467"/>
            <a:ext cx="2569740" cy="1219600"/>
            <a:chOff x="2389575" y="2071477"/>
            <a:chExt cx="1332300" cy="914700"/>
          </a:xfrm>
        </p:grpSpPr>
        <p:sp>
          <p:nvSpPr>
            <p:cNvPr id="430" name="Google Shape;430;p7"/>
            <p:cNvSpPr/>
            <p:nvPr/>
          </p:nvSpPr>
          <p:spPr>
            <a:xfrm>
              <a:off x="2389575" y="2356477"/>
              <a:ext cx="1332300" cy="629700"/>
            </a:xfrm>
            <a:prstGeom prst="rect">
              <a:avLst/>
            </a:prstGeom>
            <a:solidFill>
              <a:srgbClr val="00A899"/>
            </a:solid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b="1" lang="en-US" sz="1333">
                  <a:solidFill>
                    <a:srgbClr val="FFFFFF"/>
                  </a:solidFill>
                  <a:latin typeface="Tahoma"/>
                  <a:ea typeface="Tahoma"/>
                  <a:cs typeface="Tahoma"/>
                  <a:sym typeface="Tahoma"/>
                </a:rPr>
                <a:t>Đánh giá mô hình → </a:t>
              </a:r>
              <a:r>
                <a:rPr lang="en-US" sz="1333">
                  <a:solidFill>
                    <a:srgbClr val="FFFFFF"/>
                  </a:solidFill>
                  <a:latin typeface="Tahoma"/>
                  <a:ea typeface="Tahoma"/>
                  <a:cs typeface="Tahoma"/>
                  <a:sym typeface="Tahoma"/>
                </a:rPr>
                <a:t>Cải thiện các đặc trưng nếu cần</a:t>
              </a:r>
              <a:r>
                <a:rPr b="1" lang="en-US" sz="1333">
                  <a:solidFill>
                    <a:srgbClr val="FFFFFF"/>
                  </a:solidFill>
                  <a:latin typeface="Tahoma"/>
                  <a:ea typeface="Tahoma"/>
                  <a:cs typeface="Tahoma"/>
                  <a:sym typeface="Tahoma"/>
                </a:rPr>
                <a:t>.</a:t>
              </a:r>
              <a:endParaRPr sz="1333">
                <a:solidFill>
                  <a:srgbClr val="FFFFFF"/>
                </a:solidFill>
                <a:latin typeface="Tahoma"/>
                <a:ea typeface="Tahoma"/>
                <a:cs typeface="Tahoma"/>
                <a:sym typeface="Tahoma"/>
              </a:endParaRPr>
            </a:p>
          </p:txBody>
        </p:sp>
        <p:sp>
          <p:nvSpPr>
            <p:cNvPr id="431" name="Google Shape;431;p7"/>
            <p:cNvSpPr/>
            <p:nvPr/>
          </p:nvSpPr>
          <p:spPr>
            <a:xfrm>
              <a:off x="2389575" y="2071477"/>
              <a:ext cx="1332300" cy="285000"/>
            </a:xfrm>
            <a:prstGeom prst="round1Rect">
              <a:avLst>
                <a:gd fmla="val 50000" name="adj"/>
              </a:avLst>
            </a:prstGeom>
            <a:solidFill>
              <a:srgbClr val="0097A7"/>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333">
                  <a:solidFill>
                    <a:srgbClr val="FFFFFF"/>
                  </a:solidFill>
                  <a:latin typeface="Tahoma"/>
                  <a:ea typeface="Tahoma"/>
                  <a:cs typeface="Tahoma"/>
                  <a:sym typeface="Tahoma"/>
                </a:rPr>
                <a:t>Bước 5</a:t>
              </a:r>
              <a:endParaRPr sz="1333">
                <a:solidFill>
                  <a:srgbClr val="FFFFFF"/>
                </a:solidFill>
                <a:latin typeface="Tahoma"/>
                <a:ea typeface="Tahoma"/>
                <a:cs typeface="Tahoma"/>
                <a:sym typeface="Tahoma"/>
              </a:endParaRPr>
            </a:p>
          </p:txBody>
        </p:sp>
      </p:grpSp>
      <p:grpSp>
        <p:nvGrpSpPr>
          <p:cNvPr id="432" name="Google Shape;432;p7"/>
          <p:cNvGrpSpPr/>
          <p:nvPr/>
        </p:nvGrpSpPr>
        <p:grpSpPr>
          <a:xfrm>
            <a:off x="6593389" y="4525533"/>
            <a:ext cx="2569740" cy="1219267"/>
            <a:chOff x="4731075" y="3367427"/>
            <a:chExt cx="1332300" cy="914450"/>
          </a:xfrm>
        </p:grpSpPr>
        <p:sp>
          <p:nvSpPr>
            <p:cNvPr id="433" name="Google Shape;433;p7"/>
            <p:cNvSpPr/>
            <p:nvPr/>
          </p:nvSpPr>
          <p:spPr>
            <a:xfrm>
              <a:off x="4731075" y="3652177"/>
              <a:ext cx="1332300" cy="629700"/>
            </a:xfrm>
            <a:prstGeom prst="rect">
              <a:avLst/>
            </a:prstGeom>
            <a:solidFill>
              <a:srgbClr val="00A899"/>
            </a:solid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lang="en-US" sz="1333">
                  <a:solidFill>
                    <a:srgbClr val="FFFFFF"/>
                  </a:solidFill>
                  <a:latin typeface="Tahoma"/>
                  <a:ea typeface="Tahoma"/>
                  <a:cs typeface="Tahoma"/>
                  <a:sym typeface="Tahoma"/>
                </a:rPr>
                <a:t>Tạo đặc trưng (tự động, thủ công hoặc sự kết hợp của cả hai).</a:t>
              </a:r>
              <a:endParaRPr sz="1333">
                <a:solidFill>
                  <a:srgbClr val="FFFFFF"/>
                </a:solidFill>
                <a:latin typeface="Tahoma"/>
                <a:ea typeface="Tahoma"/>
                <a:cs typeface="Tahoma"/>
                <a:sym typeface="Tahoma"/>
              </a:endParaRPr>
            </a:p>
          </p:txBody>
        </p:sp>
        <p:sp>
          <p:nvSpPr>
            <p:cNvPr id="434" name="Google Shape;434;p7"/>
            <p:cNvSpPr/>
            <p:nvPr/>
          </p:nvSpPr>
          <p:spPr>
            <a:xfrm>
              <a:off x="4731075" y="3367427"/>
              <a:ext cx="1332300" cy="285000"/>
            </a:xfrm>
            <a:prstGeom prst="round1Rect">
              <a:avLst>
                <a:gd fmla="val 50000" name="adj"/>
              </a:avLst>
            </a:prstGeom>
            <a:solidFill>
              <a:srgbClr val="0097A7"/>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333">
                  <a:solidFill>
                    <a:srgbClr val="FFFFFF"/>
                  </a:solidFill>
                  <a:latin typeface="Tahoma"/>
                  <a:ea typeface="Tahoma"/>
                  <a:cs typeface="Tahoma"/>
                  <a:sym typeface="Tahoma"/>
                </a:rPr>
                <a:t>Bước 3</a:t>
              </a:r>
              <a:endParaRPr sz="1333">
                <a:solidFill>
                  <a:srgbClr val="FFFFFF"/>
                </a:solidFill>
                <a:latin typeface="Tahoma"/>
                <a:ea typeface="Tahoma"/>
                <a:cs typeface="Tahoma"/>
                <a:sym typeface="Tahoma"/>
              </a:endParaRPr>
            </a:p>
          </p:txBody>
        </p:sp>
      </p:grpSp>
      <p:grpSp>
        <p:nvGrpSpPr>
          <p:cNvPr id="435" name="Google Shape;435;p7"/>
          <p:cNvGrpSpPr/>
          <p:nvPr/>
        </p:nvGrpSpPr>
        <p:grpSpPr>
          <a:xfrm>
            <a:off x="2926575" y="4614267"/>
            <a:ext cx="2452853" cy="1219600"/>
            <a:chOff x="2734175" y="3367177"/>
            <a:chExt cx="1332300" cy="914700"/>
          </a:xfrm>
        </p:grpSpPr>
        <p:sp>
          <p:nvSpPr>
            <p:cNvPr id="436" name="Google Shape;436;p7"/>
            <p:cNvSpPr/>
            <p:nvPr/>
          </p:nvSpPr>
          <p:spPr>
            <a:xfrm>
              <a:off x="2734175" y="3652177"/>
              <a:ext cx="1332300" cy="629700"/>
            </a:xfrm>
            <a:prstGeom prst="rect">
              <a:avLst/>
            </a:prstGeom>
            <a:solidFill>
              <a:srgbClr val="00A899"/>
            </a:solid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33"/>
                </a:spcAft>
                <a:buNone/>
              </a:pPr>
              <a:r>
                <a:rPr lang="en-US" sz="1333">
                  <a:solidFill>
                    <a:srgbClr val="FFFFFF"/>
                  </a:solidFill>
                  <a:latin typeface="Tahoma"/>
                  <a:ea typeface="Tahoma"/>
                  <a:cs typeface="Tahoma"/>
                  <a:sym typeface="Tahoma"/>
                </a:rPr>
                <a:t>Kiểm thử ảnh hưởng các đặc trưng đã xác định đối với bài toán → Lựa chọn đặc trưng.</a:t>
              </a:r>
              <a:endParaRPr sz="1333">
                <a:solidFill>
                  <a:srgbClr val="FFFFFF"/>
                </a:solidFill>
                <a:latin typeface="Tahoma"/>
                <a:ea typeface="Tahoma"/>
                <a:cs typeface="Tahoma"/>
                <a:sym typeface="Tahoma"/>
              </a:endParaRPr>
            </a:p>
          </p:txBody>
        </p:sp>
        <p:sp>
          <p:nvSpPr>
            <p:cNvPr id="437" name="Google Shape;437;p7"/>
            <p:cNvSpPr/>
            <p:nvPr/>
          </p:nvSpPr>
          <p:spPr>
            <a:xfrm>
              <a:off x="2734175" y="3367177"/>
              <a:ext cx="1332300" cy="285000"/>
            </a:xfrm>
            <a:prstGeom prst="round1Rect">
              <a:avLst>
                <a:gd fmla="val 50000" name="adj"/>
              </a:avLst>
            </a:prstGeom>
            <a:solidFill>
              <a:srgbClr val="0097A7"/>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333">
                  <a:solidFill>
                    <a:srgbClr val="FFFFFF"/>
                  </a:solidFill>
                  <a:latin typeface="Tahoma"/>
                  <a:ea typeface="Tahoma"/>
                  <a:cs typeface="Tahoma"/>
                  <a:sym typeface="Tahoma"/>
                </a:rPr>
                <a:t>Bước 4</a:t>
              </a:r>
              <a:endParaRPr sz="1333">
                <a:solidFill>
                  <a:srgbClr val="FFFFFF"/>
                </a:solidFill>
                <a:latin typeface="Tahoma"/>
                <a:ea typeface="Tahoma"/>
                <a:cs typeface="Tahoma"/>
                <a:sym typeface="Tahoma"/>
              </a:endParaRPr>
            </a:p>
          </p:txBody>
        </p:sp>
      </p:grpSp>
      <p:grpSp>
        <p:nvGrpSpPr>
          <p:cNvPr id="438" name="Google Shape;438;p7"/>
          <p:cNvGrpSpPr/>
          <p:nvPr/>
        </p:nvGrpSpPr>
        <p:grpSpPr>
          <a:xfrm>
            <a:off x="6840504" y="2893033"/>
            <a:ext cx="2322643" cy="1219600"/>
            <a:chOff x="5206575" y="2071477"/>
            <a:chExt cx="1332300" cy="914700"/>
          </a:xfrm>
        </p:grpSpPr>
        <p:sp>
          <p:nvSpPr>
            <p:cNvPr id="439" name="Google Shape;439;p7"/>
            <p:cNvSpPr/>
            <p:nvPr/>
          </p:nvSpPr>
          <p:spPr>
            <a:xfrm>
              <a:off x="5206575" y="2356477"/>
              <a:ext cx="1332300" cy="629700"/>
            </a:xfrm>
            <a:prstGeom prst="rect">
              <a:avLst/>
            </a:prstGeom>
            <a:solidFill>
              <a:srgbClr val="00A899"/>
            </a:solid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lang="en-US" sz="1333">
                  <a:solidFill>
                    <a:srgbClr val="FFFFFF"/>
                  </a:solidFill>
                  <a:latin typeface="Tahoma"/>
                  <a:ea typeface="Tahoma"/>
                  <a:cs typeface="Tahoma"/>
                  <a:sym typeface="Tahoma"/>
                </a:rPr>
                <a:t>Quyết định xem đặc trưng nào nên được tạo ra (thông qua từ EDA, v.v.)</a:t>
              </a:r>
              <a:endParaRPr sz="1333">
                <a:solidFill>
                  <a:srgbClr val="FFFFFF"/>
                </a:solidFill>
                <a:latin typeface="Tahoma"/>
                <a:ea typeface="Tahoma"/>
                <a:cs typeface="Tahoma"/>
                <a:sym typeface="Tahoma"/>
              </a:endParaRPr>
            </a:p>
          </p:txBody>
        </p:sp>
        <p:sp>
          <p:nvSpPr>
            <p:cNvPr id="440" name="Google Shape;440;p7"/>
            <p:cNvSpPr/>
            <p:nvPr/>
          </p:nvSpPr>
          <p:spPr>
            <a:xfrm>
              <a:off x="5206575" y="2071477"/>
              <a:ext cx="1332300" cy="285000"/>
            </a:xfrm>
            <a:prstGeom prst="round1Rect">
              <a:avLst>
                <a:gd fmla="val 50000" name="adj"/>
              </a:avLst>
            </a:prstGeom>
            <a:solidFill>
              <a:srgbClr val="0097A7"/>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333">
                  <a:solidFill>
                    <a:srgbClr val="FFFFFF"/>
                  </a:solidFill>
                  <a:latin typeface="Tahoma"/>
                  <a:ea typeface="Tahoma"/>
                  <a:cs typeface="Tahoma"/>
                  <a:sym typeface="Tahoma"/>
                </a:rPr>
                <a:t>Bước 2</a:t>
              </a:r>
              <a:endParaRPr sz="1333">
                <a:solidFill>
                  <a:srgbClr val="FFFFFF"/>
                </a:solidFill>
                <a:latin typeface="Tahoma"/>
                <a:ea typeface="Tahoma"/>
                <a:cs typeface="Tahoma"/>
                <a:sym typeface="Tahom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8"/>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Tại sao cần Biến đổi Dữ liệu?</a:t>
            </a:r>
            <a:endParaRPr>
              <a:latin typeface="Tahoma"/>
              <a:ea typeface="Tahoma"/>
              <a:cs typeface="Tahoma"/>
              <a:sym typeface="Tahoma"/>
            </a:endParaRPr>
          </a:p>
        </p:txBody>
      </p:sp>
      <p:sp>
        <p:nvSpPr>
          <p:cNvPr id="446" name="Google Shape;446;p8"/>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cxnSp>
        <p:nvCxnSpPr>
          <p:cNvPr id="447" name="Google Shape;447;p8"/>
          <p:cNvCxnSpPr>
            <a:stCxn id="448" idx="6"/>
            <a:endCxn id="449" idx="2"/>
          </p:cNvCxnSpPr>
          <p:nvPr/>
        </p:nvCxnSpPr>
        <p:spPr>
          <a:xfrm>
            <a:off x="3517001" y="3471080"/>
            <a:ext cx="936300" cy="1193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50" name="Google Shape;450;p8"/>
          <p:cNvCxnSpPr>
            <a:stCxn id="448" idx="6"/>
            <a:endCxn id="451" idx="2"/>
          </p:cNvCxnSpPr>
          <p:nvPr/>
        </p:nvCxnSpPr>
        <p:spPr>
          <a:xfrm flipH="1" rot="10800000">
            <a:off x="3517001" y="2168780"/>
            <a:ext cx="936300" cy="1302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52" name="Google Shape;452;p8"/>
          <p:cNvCxnSpPr>
            <a:stCxn id="453" idx="3"/>
            <a:endCxn id="454" idx="2"/>
          </p:cNvCxnSpPr>
          <p:nvPr/>
        </p:nvCxnSpPr>
        <p:spPr>
          <a:xfrm flipH="1" rot="10800000">
            <a:off x="6261700" y="1559333"/>
            <a:ext cx="781500" cy="5955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455" name="Google Shape;455;p8"/>
          <p:cNvCxnSpPr>
            <a:stCxn id="453" idx="3"/>
            <a:endCxn id="456" idx="2"/>
          </p:cNvCxnSpPr>
          <p:nvPr/>
        </p:nvCxnSpPr>
        <p:spPr>
          <a:xfrm>
            <a:off x="6261700" y="2154833"/>
            <a:ext cx="781500" cy="6039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457" name="Google Shape;457;p8"/>
          <p:cNvCxnSpPr>
            <a:stCxn id="458" idx="3"/>
            <a:endCxn id="459" idx="2"/>
          </p:cNvCxnSpPr>
          <p:nvPr/>
        </p:nvCxnSpPr>
        <p:spPr>
          <a:xfrm flipH="1" rot="10800000">
            <a:off x="6261700" y="4055133"/>
            <a:ext cx="781500" cy="5799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460" name="Google Shape;460;p8"/>
          <p:cNvCxnSpPr>
            <a:stCxn id="458" idx="3"/>
            <a:endCxn id="461" idx="2"/>
          </p:cNvCxnSpPr>
          <p:nvPr/>
        </p:nvCxnSpPr>
        <p:spPr>
          <a:xfrm>
            <a:off x="6261700" y="4635033"/>
            <a:ext cx="781500" cy="639300"/>
          </a:xfrm>
          <a:prstGeom prst="bentConnector3">
            <a:avLst>
              <a:gd fmla="val 50006" name="adj1"/>
            </a:avLst>
          </a:prstGeom>
          <a:noFill/>
          <a:ln cap="flat" cmpd="sng" w="9525">
            <a:solidFill>
              <a:srgbClr val="C2C2C2"/>
            </a:solidFill>
            <a:prstDash val="solid"/>
            <a:round/>
            <a:headEnd len="sm" w="sm" type="none"/>
            <a:tailEnd len="sm" w="sm" type="none"/>
          </a:ln>
        </p:spPr>
      </p:cxnSp>
      <p:grpSp>
        <p:nvGrpSpPr>
          <p:cNvPr id="462" name="Google Shape;462;p8"/>
          <p:cNvGrpSpPr/>
          <p:nvPr/>
        </p:nvGrpSpPr>
        <p:grpSpPr>
          <a:xfrm>
            <a:off x="7043300" y="1113367"/>
            <a:ext cx="3972000" cy="838400"/>
            <a:chOff x="5592550" y="844150"/>
            <a:chExt cx="2979000" cy="628800"/>
          </a:xfrm>
        </p:grpSpPr>
        <p:sp>
          <p:nvSpPr>
            <p:cNvPr id="463" name="Google Shape;463;p8"/>
            <p:cNvSpPr/>
            <p:nvPr/>
          </p:nvSpPr>
          <p:spPr>
            <a:xfrm>
              <a:off x="5766550" y="844150"/>
              <a:ext cx="2805000" cy="6288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Tại sao: </a:t>
              </a:r>
              <a:r>
                <a:rPr lang="en-US" sz="1600">
                  <a:solidFill>
                    <a:srgbClr val="3D3D3D"/>
                  </a:solidFill>
                  <a:latin typeface="Tahoma"/>
                  <a:ea typeface="Tahoma"/>
                  <a:cs typeface="Tahoma"/>
                  <a:sym typeface="Tahoma"/>
                </a:rPr>
                <a:t>Nhiều mô hình ML đặt ra giả định về phân phối và tỷ lệ của dữ liệu.</a:t>
              </a:r>
              <a:endParaRPr sz="1600">
                <a:solidFill>
                  <a:srgbClr val="3D3D3D"/>
                </a:solidFill>
                <a:latin typeface="Tahoma"/>
                <a:ea typeface="Tahoma"/>
                <a:cs typeface="Tahoma"/>
                <a:sym typeface="Tahoma"/>
              </a:endParaRPr>
            </a:p>
          </p:txBody>
        </p:sp>
        <p:sp>
          <p:nvSpPr>
            <p:cNvPr id="454" name="Google Shape;454;p8"/>
            <p:cNvSpPr/>
            <p:nvPr/>
          </p:nvSpPr>
          <p:spPr>
            <a:xfrm>
              <a:off x="5592550" y="10915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64" name="Google Shape;464;p8"/>
          <p:cNvGrpSpPr/>
          <p:nvPr/>
        </p:nvGrpSpPr>
        <p:grpSpPr>
          <a:xfrm>
            <a:off x="4453300" y="1850033"/>
            <a:ext cx="1808400" cy="609600"/>
            <a:chOff x="3650050" y="1396650"/>
            <a:chExt cx="1356300" cy="457200"/>
          </a:xfrm>
        </p:grpSpPr>
        <p:sp>
          <p:nvSpPr>
            <p:cNvPr id="453" name="Google Shape;453;p8"/>
            <p:cNvSpPr/>
            <p:nvPr/>
          </p:nvSpPr>
          <p:spPr>
            <a:xfrm>
              <a:off x="3824050" y="1396650"/>
              <a:ext cx="1182300" cy="457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600">
                  <a:solidFill>
                    <a:srgbClr val="3D3D3D"/>
                  </a:solidFill>
                  <a:latin typeface="Tahoma"/>
                  <a:ea typeface="Tahoma"/>
                  <a:cs typeface="Tahoma"/>
                  <a:sym typeface="Tahoma"/>
                </a:rPr>
                <a:t>Vấn đề với hiệu suất của mô hình</a:t>
              </a:r>
              <a:endParaRPr sz="1600">
                <a:solidFill>
                  <a:srgbClr val="3D3D3D"/>
                </a:solidFill>
                <a:latin typeface="Tahoma"/>
                <a:ea typeface="Tahoma"/>
                <a:cs typeface="Tahoma"/>
                <a:sym typeface="Tahoma"/>
              </a:endParaRPr>
            </a:p>
          </p:txBody>
        </p:sp>
        <p:sp>
          <p:nvSpPr>
            <p:cNvPr id="451" name="Google Shape;451;p8"/>
            <p:cNvSpPr/>
            <p:nvPr/>
          </p:nvSpPr>
          <p:spPr>
            <a:xfrm>
              <a:off x="3650050" y="1548750"/>
              <a:ext cx="174000" cy="174000"/>
            </a:xfrm>
            <a:prstGeom prst="ellipse">
              <a:avLst/>
            </a:prstGeom>
            <a:solidFill>
              <a:srgbClr val="41414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65" name="Google Shape;465;p8"/>
          <p:cNvGrpSpPr/>
          <p:nvPr/>
        </p:nvGrpSpPr>
        <p:grpSpPr>
          <a:xfrm>
            <a:off x="172017" y="3173290"/>
            <a:ext cx="3344984" cy="595596"/>
            <a:chOff x="450287" y="2374955"/>
            <a:chExt cx="2508738" cy="393600"/>
          </a:xfrm>
        </p:grpSpPr>
        <p:sp>
          <p:nvSpPr>
            <p:cNvPr id="466" name="Google Shape;466;p8"/>
            <p:cNvSpPr/>
            <p:nvPr/>
          </p:nvSpPr>
          <p:spPr>
            <a:xfrm>
              <a:off x="450287" y="2374955"/>
              <a:ext cx="2328763" cy="393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r">
                <a:spcBef>
                  <a:spcPts val="0"/>
                </a:spcBef>
                <a:spcAft>
                  <a:spcPts val="0"/>
                </a:spcAft>
                <a:buNone/>
              </a:pPr>
              <a:r>
                <a:rPr lang="en-US" sz="1600">
                  <a:solidFill>
                    <a:srgbClr val="3D3D3D"/>
                  </a:solidFill>
                  <a:latin typeface="Tahoma"/>
                  <a:ea typeface="Tahoma"/>
                  <a:cs typeface="Tahoma"/>
                  <a:sym typeface="Tahoma"/>
                </a:rPr>
                <a:t>Tại sao cần Biến đổi Dữ liệu?</a:t>
              </a:r>
              <a:endParaRPr sz="1600">
                <a:solidFill>
                  <a:srgbClr val="3D3D3D"/>
                </a:solidFill>
                <a:latin typeface="Tahoma"/>
                <a:ea typeface="Tahoma"/>
                <a:cs typeface="Tahoma"/>
                <a:sym typeface="Tahoma"/>
              </a:endParaRPr>
            </a:p>
          </p:txBody>
        </p:sp>
        <p:sp>
          <p:nvSpPr>
            <p:cNvPr id="448" name="Google Shape;448;p8"/>
            <p:cNvSpPr/>
            <p:nvPr/>
          </p:nvSpPr>
          <p:spPr>
            <a:xfrm>
              <a:off x="2785025" y="2484750"/>
              <a:ext cx="174000" cy="174000"/>
            </a:xfrm>
            <a:prstGeom prst="ellipse">
              <a:avLst/>
            </a:prstGeom>
            <a:solidFill>
              <a:srgbClr val="2F2F2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67" name="Google Shape;467;p8"/>
          <p:cNvGrpSpPr/>
          <p:nvPr/>
        </p:nvGrpSpPr>
        <p:grpSpPr>
          <a:xfrm>
            <a:off x="4453300" y="4354633"/>
            <a:ext cx="1808400" cy="560800"/>
            <a:chOff x="3650050" y="3275100"/>
            <a:chExt cx="1356300" cy="420600"/>
          </a:xfrm>
        </p:grpSpPr>
        <p:sp>
          <p:nvSpPr>
            <p:cNvPr id="458" name="Google Shape;458;p8"/>
            <p:cNvSpPr/>
            <p:nvPr/>
          </p:nvSpPr>
          <p:spPr>
            <a:xfrm>
              <a:off x="3824050" y="3275100"/>
              <a:ext cx="1182300" cy="420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600">
                  <a:solidFill>
                    <a:srgbClr val="3D3D3D"/>
                  </a:solidFill>
                  <a:latin typeface="Tahoma"/>
                  <a:ea typeface="Tahoma"/>
                  <a:cs typeface="Tahoma"/>
                  <a:sym typeface="Tahoma"/>
                </a:rPr>
                <a:t>Vấn đề với việc xử lý các loại dữ liệu khác nhau.</a:t>
              </a:r>
              <a:endParaRPr sz="1600">
                <a:solidFill>
                  <a:srgbClr val="3D3D3D"/>
                </a:solidFill>
                <a:latin typeface="Tahoma"/>
                <a:ea typeface="Tahoma"/>
                <a:cs typeface="Tahoma"/>
                <a:sym typeface="Tahoma"/>
              </a:endParaRPr>
            </a:p>
          </p:txBody>
        </p:sp>
        <p:sp>
          <p:nvSpPr>
            <p:cNvPr id="449" name="Google Shape;449;p8"/>
            <p:cNvSpPr/>
            <p:nvPr/>
          </p:nvSpPr>
          <p:spPr>
            <a:xfrm>
              <a:off x="3650050" y="3420750"/>
              <a:ext cx="174000" cy="174000"/>
            </a:xfrm>
            <a:prstGeom prst="ellipse">
              <a:avLst/>
            </a:prstGeom>
            <a:solidFill>
              <a:srgbClr val="41414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68" name="Google Shape;468;p8"/>
          <p:cNvGrpSpPr/>
          <p:nvPr/>
        </p:nvGrpSpPr>
        <p:grpSpPr>
          <a:xfrm>
            <a:off x="7043300" y="2280900"/>
            <a:ext cx="3678200" cy="981600"/>
            <a:chOff x="5592550" y="1719800"/>
            <a:chExt cx="2758650" cy="736200"/>
          </a:xfrm>
        </p:grpSpPr>
        <p:sp>
          <p:nvSpPr>
            <p:cNvPr id="469" name="Google Shape;469;p8"/>
            <p:cNvSpPr/>
            <p:nvPr/>
          </p:nvSpPr>
          <p:spPr>
            <a:xfrm>
              <a:off x="5812900" y="1719800"/>
              <a:ext cx="2538300" cy="736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Giải pháp: </a:t>
              </a:r>
              <a:r>
                <a:rPr lang="en-US" sz="1600">
                  <a:solidFill>
                    <a:srgbClr val="3D3D3D"/>
                  </a:solidFill>
                  <a:latin typeface="Tahoma"/>
                  <a:ea typeface="Tahoma"/>
                  <a:cs typeface="Tahoma"/>
                  <a:sym typeface="Tahoma"/>
                </a:rPr>
                <a:t>chuẩn hóa (normalization) hoặc tiêu chuẩn hóa (standardzation) có thể giúp đáp ứng những giả định này</a:t>
              </a:r>
              <a:r>
                <a:rPr b="1" lang="en-US" sz="1600">
                  <a:solidFill>
                    <a:srgbClr val="3D3D3D"/>
                  </a:solidFill>
                  <a:latin typeface="Tahoma"/>
                  <a:ea typeface="Tahoma"/>
                  <a:cs typeface="Tahoma"/>
                  <a:sym typeface="Tahoma"/>
                </a:rPr>
                <a:t>.</a:t>
              </a:r>
              <a:endParaRPr b="1" sz="1600">
                <a:solidFill>
                  <a:srgbClr val="3D3D3D"/>
                </a:solidFill>
                <a:latin typeface="Tahoma"/>
                <a:ea typeface="Tahoma"/>
                <a:cs typeface="Tahoma"/>
                <a:sym typeface="Tahoma"/>
              </a:endParaRPr>
            </a:p>
          </p:txBody>
        </p:sp>
        <p:sp>
          <p:nvSpPr>
            <p:cNvPr id="456" name="Google Shape;456;p8"/>
            <p:cNvSpPr/>
            <p:nvPr/>
          </p:nvSpPr>
          <p:spPr>
            <a:xfrm>
              <a:off x="5592550" y="19912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70" name="Google Shape;470;p8"/>
          <p:cNvGrpSpPr/>
          <p:nvPr/>
        </p:nvGrpSpPr>
        <p:grpSpPr>
          <a:xfrm>
            <a:off x="7043300" y="3630433"/>
            <a:ext cx="3987800" cy="923200"/>
            <a:chOff x="5592550" y="2731950"/>
            <a:chExt cx="2990850" cy="692400"/>
          </a:xfrm>
        </p:grpSpPr>
        <p:sp>
          <p:nvSpPr>
            <p:cNvPr id="471" name="Google Shape;471;p8"/>
            <p:cNvSpPr/>
            <p:nvPr/>
          </p:nvSpPr>
          <p:spPr>
            <a:xfrm>
              <a:off x="5824600" y="2731950"/>
              <a:ext cx="2758800" cy="6924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Tại sao: </a:t>
              </a:r>
              <a:r>
                <a:rPr lang="en-US" sz="1600">
                  <a:solidFill>
                    <a:srgbClr val="3D3D3D"/>
                  </a:solidFill>
                  <a:latin typeface="Tahoma"/>
                  <a:ea typeface="Tahoma"/>
                  <a:cs typeface="Tahoma"/>
                  <a:sym typeface="Tahoma"/>
                </a:rPr>
                <a:t>Nhiều bộ dữ liệu bao gồm nhiều loại dữ liệu và nhiều mô hình ML </a:t>
              </a:r>
              <a:r>
                <a:rPr b="1" lang="en-US" sz="1600">
                  <a:solidFill>
                    <a:srgbClr val="3D3D3D"/>
                  </a:solidFill>
                  <a:latin typeface="Tahoma"/>
                  <a:ea typeface="Tahoma"/>
                  <a:cs typeface="Tahoma"/>
                  <a:sym typeface="Tahoma"/>
                </a:rPr>
                <a:t>yêu cầu </a:t>
              </a:r>
              <a:r>
                <a:rPr lang="en-US" sz="1600">
                  <a:solidFill>
                    <a:srgbClr val="3D3D3D"/>
                  </a:solidFill>
                  <a:latin typeface="Tahoma"/>
                  <a:ea typeface="Tahoma"/>
                  <a:cs typeface="Tahoma"/>
                  <a:sym typeface="Tahoma"/>
                </a:rPr>
                <a:t>đầu vào dưới dạng số học</a:t>
              </a:r>
              <a:r>
                <a:rPr b="1" lang="en-US" sz="1600">
                  <a:solidFill>
                    <a:srgbClr val="3D3D3D"/>
                  </a:solidFill>
                  <a:latin typeface="Tahoma"/>
                  <a:ea typeface="Tahoma"/>
                  <a:cs typeface="Tahoma"/>
                  <a:sym typeface="Tahoma"/>
                </a:rPr>
                <a:t>.</a:t>
              </a:r>
              <a:endParaRPr sz="1600">
                <a:solidFill>
                  <a:srgbClr val="3D3D3D"/>
                </a:solidFill>
                <a:latin typeface="Tahoma"/>
                <a:ea typeface="Tahoma"/>
                <a:cs typeface="Tahoma"/>
                <a:sym typeface="Tahoma"/>
              </a:endParaRPr>
            </a:p>
          </p:txBody>
        </p:sp>
        <p:sp>
          <p:nvSpPr>
            <p:cNvPr id="459" name="Google Shape;459;p8"/>
            <p:cNvSpPr/>
            <p:nvPr/>
          </p:nvSpPr>
          <p:spPr>
            <a:xfrm>
              <a:off x="5592550" y="29635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72" name="Google Shape;472;p8"/>
          <p:cNvGrpSpPr/>
          <p:nvPr/>
        </p:nvGrpSpPr>
        <p:grpSpPr>
          <a:xfrm>
            <a:off x="7043300" y="4812833"/>
            <a:ext cx="3832200" cy="923200"/>
            <a:chOff x="5592550" y="3618750"/>
            <a:chExt cx="2874150" cy="692400"/>
          </a:xfrm>
        </p:grpSpPr>
        <p:sp>
          <p:nvSpPr>
            <p:cNvPr id="473" name="Google Shape;473;p8"/>
            <p:cNvSpPr/>
            <p:nvPr/>
          </p:nvSpPr>
          <p:spPr>
            <a:xfrm>
              <a:off x="5798200" y="3618750"/>
              <a:ext cx="2668500" cy="6924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Giải pháp: </a:t>
              </a:r>
              <a:r>
                <a:rPr lang="en-US" sz="1600">
                  <a:solidFill>
                    <a:srgbClr val="3D3D3D"/>
                  </a:solidFill>
                  <a:latin typeface="Tahoma"/>
                  <a:ea typeface="Tahoma"/>
                  <a:cs typeface="Tahoma"/>
                  <a:sym typeface="Tahoma"/>
                </a:rPr>
                <a:t>Biến đổi các loại dữ liệu khác nhau này thành định dạng số học phù hợp là điều cần thiết.</a:t>
              </a:r>
              <a:endParaRPr sz="1600">
                <a:solidFill>
                  <a:srgbClr val="3D3D3D"/>
                </a:solidFill>
                <a:latin typeface="Tahoma"/>
                <a:ea typeface="Tahoma"/>
                <a:cs typeface="Tahoma"/>
                <a:sym typeface="Tahoma"/>
              </a:endParaRPr>
            </a:p>
          </p:txBody>
        </p:sp>
        <p:sp>
          <p:nvSpPr>
            <p:cNvPr id="461" name="Google Shape;461;p8"/>
            <p:cNvSpPr/>
            <p:nvPr/>
          </p:nvSpPr>
          <p:spPr>
            <a:xfrm>
              <a:off x="5592550" y="38779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9"/>
          <p:cNvSpPr txBox="1"/>
          <p:nvPr>
            <p:ph type="title"/>
          </p:nvPr>
        </p:nvSpPr>
        <p:spPr>
          <a:xfrm>
            <a:off x="415600" y="180161"/>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1B786E"/>
              </a:buClr>
              <a:buSzPts val="2800"/>
              <a:buFont typeface="Tahoma"/>
              <a:buNone/>
            </a:pPr>
            <a:r>
              <a:rPr lang="en-US">
                <a:latin typeface="Tahoma"/>
                <a:ea typeface="Tahoma"/>
                <a:cs typeface="Tahoma"/>
                <a:sym typeface="Tahoma"/>
              </a:rPr>
              <a:t>Tại sao cần Biến đổi Dữ liệu?</a:t>
            </a:r>
            <a:endParaRPr>
              <a:latin typeface="Tahoma"/>
              <a:ea typeface="Tahoma"/>
              <a:cs typeface="Tahoma"/>
              <a:sym typeface="Tahoma"/>
            </a:endParaRPr>
          </a:p>
        </p:txBody>
      </p:sp>
      <p:sp>
        <p:nvSpPr>
          <p:cNvPr id="479" name="Google Shape;479;p9"/>
          <p:cNvSpPr txBox="1"/>
          <p:nvPr>
            <p:ph idx="12" type="sldNum"/>
          </p:nvPr>
        </p:nvSpPr>
        <p:spPr>
          <a:xfrm>
            <a:off x="11409045"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Tahoma"/>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cxnSp>
        <p:nvCxnSpPr>
          <p:cNvPr id="480" name="Google Shape;480;p9"/>
          <p:cNvCxnSpPr>
            <a:stCxn id="481" idx="6"/>
            <a:endCxn id="482" idx="2"/>
          </p:cNvCxnSpPr>
          <p:nvPr/>
        </p:nvCxnSpPr>
        <p:spPr>
          <a:xfrm>
            <a:off x="3699401" y="3357600"/>
            <a:ext cx="936300" cy="1248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83" name="Google Shape;483;p9"/>
          <p:cNvCxnSpPr>
            <a:stCxn id="481" idx="6"/>
            <a:endCxn id="484" idx="2"/>
          </p:cNvCxnSpPr>
          <p:nvPr/>
        </p:nvCxnSpPr>
        <p:spPr>
          <a:xfrm flipH="1" rot="10800000">
            <a:off x="3699401" y="2109600"/>
            <a:ext cx="936300" cy="1248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85" name="Google Shape;485;p9"/>
          <p:cNvCxnSpPr>
            <a:stCxn id="486" idx="3"/>
            <a:endCxn id="487" idx="2"/>
          </p:cNvCxnSpPr>
          <p:nvPr/>
        </p:nvCxnSpPr>
        <p:spPr>
          <a:xfrm flipH="1" rot="10800000">
            <a:off x="6627136" y="1500100"/>
            <a:ext cx="598500" cy="595500"/>
          </a:xfrm>
          <a:prstGeom prst="bentConnector3">
            <a:avLst>
              <a:gd fmla="val 50005" name="adj1"/>
            </a:avLst>
          </a:prstGeom>
          <a:noFill/>
          <a:ln cap="flat" cmpd="sng" w="9525">
            <a:solidFill>
              <a:srgbClr val="C2C2C2"/>
            </a:solidFill>
            <a:prstDash val="solid"/>
            <a:round/>
            <a:headEnd len="sm" w="sm" type="none"/>
            <a:tailEnd len="sm" w="sm" type="none"/>
          </a:ln>
        </p:spPr>
      </p:cxnSp>
      <p:cxnSp>
        <p:nvCxnSpPr>
          <p:cNvPr id="488" name="Google Shape;488;p9"/>
          <p:cNvCxnSpPr>
            <a:stCxn id="486" idx="3"/>
            <a:endCxn id="489" idx="2"/>
          </p:cNvCxnSpPr>
          <p:nvPr/>
        </p:nvCxnSpPr>
        <p:spPr>
          <a:xfrm>
            <a:off x="6627136" y="2095600"/>
            <a:ext cx="598500" cy="603900"/>
          </a:xfrm>
          <a:prstGeom prst="bentConnector3">
            <a:avLst>
              <a:gd fmla="val 50005" name="adj1"/>
            </a:avLst>
          </a:prstGeom>
          <a:noFill/>
          <a:ln cap="flat" cmpd="sng" w="9525">
            <a:solidFill>
              <a:srgbClr val="C2C2C2"/>
            </a:solidFill>
            <a:prstDash val="solid"/>
            <a:round/>
            <a:headEnd len="sm" w="sm" type="none"/>
            <a:tailEnd len="sm" w="sm" type="none"/>
          </a:ln>
        </p:spPr>
      </p:cxnSp>
      <p:cxnSp>
        <p:nvCxnSpPr>
          <p:cNvPr id="490" name="Google Shape;490;p9"/>
          <p:cNvCxnSpPr>
            <a:stCxn id="491" idx="3"/>
            <a:endCxn id="492" idx="2"/>
          </p:cNvCxnSpPr>
          <p:nvPr/>
        </p:nvCxnSpPr>
        <p:spPr>
          <a:xfrm flipH="1" rot="10800000">
            <a:off x="6444100" y="3995900"/>
            <a:ext cx="781500" cy="5799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493" name="Google Shape;493;p9"/>
          <p:cNvCxnSpPr>
            <a:stCxn id="491" idx="3"/>
            <a:endCxn id="494" idx="2"/>
          </p:cNvCxnSpPr>
          <p:nvPr/>
        </p:nvCxnSpPr>
        <p:spPr>
          <a:xfrm>
            <a:off x="6444100" y="4575800"/>
            <a:ext cx="781500" cy="639300"/>
          </a:xfrm>
          <a:prstGeom prst="bentConnector3">
            <a:avLst>
              <a:gd fmla="val 50006" name="adj1"/>
            </a:avLst>
          </a:prstGeom>
          <a:noFill/>
          <a:ln cap="flat" cmpd="sng" w="9525">
            <a:solidFill>
              <a:srgbClr val="C2C2C2"/>
            </a:solidFill>
            <a:prstDash val="solid"/>
            <a:round/>
            <a:headEnd len="sm" w="sm" type="none"/>
            <a:tailEnd len="sm" w="sm" type="none"/>
          </a:ln>
        </p:spPr>
      </p:cxnSp>
      <p:grpSp>
        <p:nvGrpSpPr>
          <p:cNvPr id="495" name="Google Shape;495;p9"/>
          <p:cNvGrpSpPr/>
          <p:nvPr/>
        </p:nvGrpSpPr>
        <p:grpSpPr>
          <a:xfrm>
            <a:off x="7225700" y="943767"/>
            <a:ext cx="4444000" cy="1058800"/>
            <a:chOff x="5592550" y="761375"/>
            <a:chExt cx="3333000" cy="794100"/>
          </a:xfrm>
        </p:grpSpPr>
        <p:sp>
          <p:nvSpPr>
            <p:cNvPr id="496" name="Google Shape;496;p9"/>
            <p:cNvSpPr/>
            <p:nvPr/>
          </p:nvSpPr>
          <p:spPr>
            <a:xfrm>
              <a:off x="5766550" y="761375"/>
              <a:ext cx="3159000" cy="7941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Tại sao:</a:t>
              </a:r>
              <a:r>
                <a:rPr lang="en-US" sz="1600">
                  <a:solidFill>
                    <a:srgbClr val="3D3D3D"/>
                  </a:solidFill>
                  <a:latin typeface="Tahoma"/>
                  <a:ea typeface="Tahoma"/>
                  <a:cs typeface="Tahoma"/>
                  <a:sym typeface="Tahoma"/>
                </a:rPr>
                <a:t> Một số mô hình ML hoạt động tốt hơn khi phân phối dữ liệu là đối xứng hoặc gần với phân phối chuẩn.</a:t>
              </a:r>
              <a:endParaRPr sz="1600">
                <a:solidFill>
                  <a:srgbClr val="3D3D3D"/>
                </a:solidFill>
                <a:latin typeface="Tahoma"/>
                <a:ea typeface="Tahoma"/>
                <a:cs typeface="Tahoma"/>
                <a:sym typeface="Tahoma"/>
              </a:endParaRPr>
            </a:p>
          </p:txBody>
        </p:sp>
        <p:sp>
          <p:nvSpPr>
            <p:cNvPr id="487" name="Google Shape;487;p9"/>
            <p:cNvSpPr/>
            <p:nvPr/>
          </p:nvSpPr>
          <p:spPr>
            <a:xfrm>
              <a:off x="5592550" y="10915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97" name="Google Shape;497;p9"/>
          <p:cNvGrpSpPr/>
          <p:nvPr/>
        </p:nvGrpSpPr>
        <p:grpSpPr>
          <a:xfrm>
            <a:off x="4635699" y="1790800"/>
            <a:ext cx="1991437" cy="609600"/>
            <a:chOff x="3650050" y="1396650"/>
            <a:chExt cx="1356300" cy="457200"/>
          </a:xfrm>
        </p:grpSpPr>
        <p:sp>
          <p:nvSpPr>
            <p:cNvPr id="486" name="Google Shape;486;p9"/>
            <p:cNvSpPr/>
            <p:nvPr/>
          </p:nvSpPr>
          <p:spPr>
            <a:xfrm>
              <a:off x="3824050" y="1396650"/>
              <a:ext cx="1182300" cy="457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0" i="0" lang="en-US" sz="1600">
                  <a:solidFill>
                    <a:srgbClr val="374151"/>
                  </a:solidFill>
                  <a:latin typeface="Tahoma"/>
                  <a:ea typeface="Tahoma"/>
                  <a:cs typeface="Tahoma"/>
                  <a:sym typeface="Tahoma"/>
                </a:rPr>
                <a:t>Vấn đề với Sự lệch lạc dữ liệu (Data Skewness)</a:t>
              </a:r>
              <a:endParaRPr sz="1600">
                <a:solidFill>
                  <a:srgbClr val="3D3D3D"/>
                </a:solidFill>
                <a:latin typeface="Tahoma"/>
                <a:ea typeface="Tahoma"/>
                <a:cs typeface="Tahoma"/>
                <a:sym typeface="Tahoma"/>
              </a:endParaRPr>
            </a:p>
          </p:txBody>
        </p:sp>
        <p:sp>
          <p:nvSpPr>
            <p:cNvPr id="484" name="Google Shape;484;p9"/>
            <p:cNvSpPr/>
            <p:nvPr/>
          </p:nvSpPr>
          <p:spPr>
            <a:xfrm>
              <a:off x="3650050" y="1548750"/>
              <a:ext cx="174000" cy="174000"/>
            </a:xfrm>
            <a:prstGeom prst="ellipse">
              <a:avLst/>
            </a:prstGeom>
            <a:solidFill>
              <a:srgbClr val="41414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98" name="Google Shape;498;p9"/>
          <p:cNvGrpSpPr/>
          <p:nvPr/>
        </p:nvGrpSpPr>
        <p:grpSpPr>
          <a:xfrm>
            <a:off x="253497" y="3060000"/>
            <a:ext cx="3445904" cy="609600"/>
            <a:chOff x="374597" y="2348550"/>
            <a:chExt cx="2584428" cy="457200"/>
          </a:xfrm>
        </p:grpSpPr>
        <p:sp>
          <p:nvSpPr>
            <p:cNvPr id="499" name="Google Shape;499;p9"/>
            <p:cNvSpPr/>
            <p:nvPr/>
          </p:nvSpPr>
          <p:spPr>
            <a:xfrm>
              <a:off x="374597" y="2348550"/>
              <a:ext cx="2404602" cy="4572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r">
                <a:spcBef>
                  <a:spcPts val="0"/>
                </a:spcBef>
                <a:spcAft>
                  <a:spcPts val="0"/>
                </a:spcAft>
                <a:buNone/>
              </a:pPr>
              <a:r>
                <a:rPr lang="en-US" sz="1600">
                  <a:solidFill>
                    <a:srgbClr val="3D3D3D"/>
                  </a:solidFill>
                  <a:latin typeface="Tahoma"/>
                  <a:ea typeface="Tahoma"/>
                  <a:cs typeface="Tahoma"/>
                  <a:sym typeface="Tahoma"/>
                </a:rPr>
                <a:t>Tại sao cần Biến đổi Dữ liệu?</a:t>
              </a:r>
              <a:endParaRPr/>
            </a:p>
          </p:txBody>
        </p:sp>
        <p:sp>
          <p:nvSpPr>
            <p:cNvPr id="481" name="Google Shape;481;p9"/>
            <p:cNvSpPr/>
            <p:nvPr/>
          </p:nvSpPr>
          <p:spPr>
            <a:xfrm>
              <a:off x="2785025" y="2484750"/>
              <a:ext cx="174000" cy="174000"/>
            </a:xfrm>
            <a:prstGeom prst="ellipse">
              <a:avLst/>
            </a:prstGeom>
            <a:solidFill>
              <a:srgbClr val="2F2F2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00" name="Google Shape;500;p9"/>
          <p:cNvGrpSpPr/>
          <p:nvPr/>
        </p:nvGrpSpPr>
        <p:grpSpPr>
          <a:xfrm>
            <a:off x="4635700" y="4295400"/>
            <a:ext cx="1808400" cy="560800"/>
            <a:chOff x="3650050" y="3275100"/>
            <a:chExt cx="1356300" cy="420600"/>
          </a:xfrm>
        </p:grpSpPr>
        <p:sp>
          <p:nvSpPr>
            <p:cNvPr id="491" name="Google Shape;491;p9"/>
            <p:cNvSpPr/>
            <p:nvPr/>
          </p:nvSpPr>
          <p:spPr>
            <a:xfrm>
              <a:off x="3824050" y="3275100"/>
              <a:ext cx="1182300" cy="420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US" sz="1600">
                  <a:solidFill>
                    <a:srgbClr val="3D3D3D"/>
                  </a:solidFill>
                  <a:latin typeface="Tahoma"/>
                  <a:ea typeface="Tahoma"/>
                  <a:cs typeface="Tahoma"/>
                  <a:sym typeface="Tahoma"/>
                </a:rPr>
                <a:t>Vấn đề về dữ liệu ngoại lệ (Outliers).</a:t>
              </a:r>
              <a:endParaRPr sz="1600">
                <a:solidFill>
                  <a:srgbClr val="3D3D3D"/>
                </a:solidFill>
                <a:latin typeface="Tahoma"/>
                <a:ea typeface="Tahoma"/>
                <a:cs typeface="Tahoma"/>
                <a:sym typeface="Tahoma"/>
              </a:endParaRPr>
            </a:p>
          </p:txBody>
        </p:sp>
        <p:sp>
          <p:nvSpPr>
            <p:cNvPr id="482" name="Google Shape;482;p9"/>
            <p:cNvSpPr/>
            <p:nvPr/>
          </p:nvSpPr>
          <p:spPr>
            <a:xfrm>
              <a:off x="3650050" y="3420750"/>
              <a:ext cx="174000" cy="174000"/>
            </a:xfrm>
            <a:prstGeom prst="ellipse">
              <a:avLst/>
            </a:prstGeom>
            <a:solidFill>
              <a:srgbClr val="41414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01" name="Google Shape;501;p9"/>
          <p:cNvGrpSpPr/>
          <p:nvPr/>
        </p:nvGrpSpPr>
        <p:grpSpPr>
          <a:xfrm>
            <a:off x="7225700" y="2338400"/>
            <a:ext cx="3751200" cy="763600"/>
            <a:chOff x="5592550" y="1807350"/>
            <a:chExt cx="2813400" cy="572700"/>
          </a:xfrm>
        </p:grpSpPr>
        <p:sp>
          <p:nvSpPr>
            <p:cNvPr id="502" name="Google Shape;502;p9"/>
            <p:cNvSpPr/>
            <p:nvPr/>
          </p:nvSpPr>
          <p:spPr>
            <a:xfrm>
              <a:off x="5766550" y="1807350"/>
              <a:ext cx="2639400" cy="572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Giải pháp:</a:t>
              </a:r>
              <a:r>
                <a:rPr lang="en-US" sz="1600">
                  <a:solidFill>
                    <a:srgbClr val="3D3D3D"/>
                  </a:solidFill>
                  <a:latin typeface="Tahoma"/>
                  <a:ea typeface="Tahoma"/>
                  <a:cs typeface="Tahoma"/>
                  <a:sym typeface="Tahoma"/>
                </a:rPr>
                <a:t> log, square root or inverse transformation</a:t>
              </a:r>
              <a:endParaRPr sz="1600">
                <a:solidFill>
                  <a:srgbClr val="3D3D3D"/>
                </a:solidFill>
                <a:latin typeface="Tahoma"/>
                <a:ea typeface="Tahoma"/>
                <a:cs typeface="Tahoma"/>
                <a:sym typeface="Tahoma"/>
              </a:endParaRPr>
            </a:p>
          </p:txBody>
        </p:sp>
        <p:sp>
          <p:nvSpPr>
            <p:cNvPr id="489" name="Google Shape;489;p9"/>
            <p:cNvSpPr/>
            <p:nvPr/>
          </p:nvSpPr>
          <p:spPr>
            <a:xfrm>
              <a:off x="5592550" y="19912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03" name="Google Shape;503;p9"/>
          <p:cNvGrpSpPr/>
          <p:nvPr/>
        </p:nvGrpSpPr>
        <p:grpSpPr>
          <a:xfrm>
            <a:off x="7225700" y="3570400"/>
            <a:ext cx="3929200" cy="923200"/>
            <a:chOff x="5592550" y="2731350"/>
            <a:chExt cx="2946900" cy="692400"/>
          </a:xfrm>
        </p:grpSpPr>
        <p:sp>
          <p:nvSpPr>
            <p:cNvPr id="504" name="Google Shape;504;p9"/>
            <p:cNvSpPr/>
            <p:nvPr/>
          </p:nvSpPr>
          <p:spPr>
            <a:xfrm>
              <a:off x="5766550" y="2731350"/>
              <a:ext cx="2772900" cy="6924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Tại sao:</a:t>
              </a:r>
              <a:r>
                <a:rPr lang="en-US" sz="1600">
                  <a:solidFill>
                    <a:srgbClr val="3D3D3D"/>
                  </a:solidFill>
                  <a:latin typeface="Tahoma"/>
                  <a:ea typeface="Tahoma"/>
                  <a:cs typeface="Tahoma"/>
                  <a:sym typeface="Tahoma"/>
                </a:rPr>
                <a:t> Giá trị ngoại lệ (Outlier) có ảnh hưởng lớn và tác động đến hiệu suất của mô hình.</a:t>
              </a:r>
              <a:endParaRPr sz="1600">
                <a:solidFill>
                  <a:srgbClr val="3D3D3D"/>
                </a:solidFill>
                <a:latin typeface="Tahoma"/>
                <a:ea typeface="Tahoma"/>
                <a:cs typeface="Tahoma"/>
                <a:sym typeface="Tahoma"/>
              </a:endParaRPr>
            </a:p>
          </p:txBody>
        </p:sp>
        <p:sp>
          <p:nvSpPr>
            <p:cNvPr id="492" name="Google Shape;492;p9"/>
            <p:cNvSpPr/>
            <p:nvPr/>
          </p:nvSpPr>
          <p:spPr>
            <a:xfrm>
              <a:off x="5592550" y="29635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05" name="Google Shape;505;p9"/>
          <p:cNvGrpSpPr/>
          <p:nvPr/>
        </p:nvGrpSpPr>
        <p:grpSpPr>
          <a:xfrm>
            <a:off x="7225700" y="4753600"/>
            <a:ext cx="3751400" cy="923200"/>
            <a:chOff x="5592550" y="3618750"/>
            <a:chExt cx="2813550" cy="692400"/>
          </a:xfrm>
        </p:grpSpPr>
        <p:sp>
          <p:nvSpPr>
            <p:cNvPr id="506" name="Google Shape;506;p9"/>
            <p:cNvSpPr/>
            <p:nvPr/>
          </p:nvSpPr>
          <p:spPr>
            <a:xfrm>
              <a:off x="5798200" y="3618750"/>
              <a:ext cx="2607900" cy="6924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US" sz="1600">
                  <a:solidFill>
                    <a:srgbClr val="3D3D3D"/>
                  </a:solidFill>
                  <a:latin typeface="Tahoma"/>
                  <a:ea typeface="Tahoma"/>
                  <a:cs typeface="Tahoma"/>
                  <a:sym typeface="Tahoma"/>
                </a:rPr>
                <a:t>Giải pháp:</a:t>
              </a:r>
              <a:r>
                <a:rPr lang="en-US" sz="1600">
                  <a:solidFill>
                    <a:srgbClr val="3D3D3D"/>
                  </a:solidFill>
                  <a:latin typeface="Tahoma"/>
                  <a:ea typeface="Tahoma"/>
                  <a:cs typeface="Tahoma"/>
                  <a:sym typeface="Tahoma"/>
                </a:rPr>
                <a:t> Log Transformation, Robust Scaler</a:t>
              </a:r>
              <a:endParaRPr sz="1600">
                <a:solidFill>
                  <a:srgbClr val="3D3D3D"/>
                </a:solidFill>
                <a:latin typeface="Tahoma"/>
                <a:ea typeface="Tahoma"/>
                <a:cs typeface="Tahoma"/>
                <a:sym typeface="Tahoma"/>
              </a:endParaRPr>
            </a:p>
          </p:txBody>
        </p:sp>
        <p:sp>
          <p:nvSpPr>
            <p:cNvPr id="494" name="Google Shape;494;p9"/>
            <p:cNvSpPr/>
            <p:nvPr/>
          </p:nvSpPr>
          <p:spPr>
            <a:xfrm>
              <a:off x="5592550" y="3877950"/>
              <a:ext cx="174000" cy="174000"/>
            </a:xfrm>
            <a:prstGeom prst="ellipse">
              <a:avLst/>
            </a:prstGeom>
            <a:solidFill>
              <a:srgbClr val="50505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2023-03-03T01:55:04Z</dcterms:created>
  <dc:creator>Trần Hoàng Lộc</dc:creator>
</cp:coreProperties>
</file>