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Cabin Bold" charset="1" panose="00000800000000000000"/>
      <p:regular r:id="rId30"/>
    </p:embeddedFont>
    <p:embeddedFont>
      <p:font typeface="Cabin" charset="1" panose="00000500000000000000"/>
      <p:regular r:id="rId31"/>
    </p:embeddedFont>
    <p:embeddedFont>
      <p:font typeface="Asap" charset="1" panose="020F0504030202060203"/>
      <p:regular r:id="rId32"/>
    </p:embeddedFont>
    <p:embeddedFont>
      <p:font typeface="Open Sans" charset="1" panose="00000000000000000000"/>
      <p:regular r:id="rId33"/>
    </p:embeddedFont>
    <p:embeddedFont>
      <p:font typeface="Open Sans Bold" charset="1" panose="00000000000000000000"/>
      <p:regular r:id="rId34"/>
    </p:embeddedFont>
    <p:embeddedFont>
      <p:font typeface="Open Sans Medium" charset="1" panose="00000000000000000000"/>
      <p:regular r:id="rId35"/>
    </p:embeddedFont>
    <p:embeddedFont>
      <p:font typeface="Cormorant Garamond" charset="1" panose="00000500000000000000"/>
      <p:regular r:id="rId36"/>
    </p:embeddedFont>
    <p:embeddedFont>
      <p:font typeface="HK Grotesk" charset="1" panose="000005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2.png" Type="http://schemas.openxmlformats.org/officeDocument/2006/relationships/image"/><Relationship Id="rId7" Target="../media/image14.pn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5.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4.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9.pn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7495" y="33889"/>
            <a:ext cx="1821125" cy="1366806"/>
          </a:xfrm>
          <a:custGeom>
            <a:avLst/>
            <a:gdLst/>
            <a:ahLst/>
            <a:cxnLst/>
            <a:rect r="r" b="b" t="t" l="l"/>
            <a:pathLst>
              <a:path h="1366806" w="1821125">
                <a:moveTo>
                  <a:pt x="0" y="0"/>
                </a:moveTo>
                <a:lnTo>
                  <a:pt x="1821125" y="0"/>
                </a:lnTo>
                <a:lnTo>
                  <a:pt x="1821125" y="1366806"/>
                </a:lnTo>
                <a:lnTo>
                  <a:pt x="0" y="1366806"/>
                </a:lnTo>
                <a:lnTo>
                  <a:pt x="0" y="0"/>
                </a:lnTo>
                <a:close/>
              </a:path>
            </a:pathLst>
          </a:custGeom>
          <a:blipFill>
            <a:blip r:embed="rId2"/>
            <a:stretch>
              <a:fillRect l="0" t="0" r="0" b="0"/>
            </a:stretch>
          </a:blipFill>
        </p:spPr>
      </p:sp>
      <p:sp>
        <p:nvSpPr>
          <p:cNvPr name="Freeform 3" id="3"/>
          <p:cNvSpPr/>
          <p:nvPr/>
        </p:nvSpPr>
        <p:spPr>
          <a:xfrm flipH="false" flipV="false" rot="0">
            <a:off x="0" y="8664633"/>
            <a:ext cx="3526885" cy="1622367"/>
          </a:xfrm>
          <a:custGeom>
            <a:avLst/>
            <a:gdLst/>
            <a:ahLst/>
            <a:cxnLst/>
            <a:rect r="r" b="b" t="t" l="l"/>
            <a:pathLst>
              <a:path h="1622367" w="3526885">
                <a:moveTo>
                  <a:pt x="0" y="0"/>
                </a:moveTo>
                <a:lnTo>
                  <a:pt x="3526885" y="0"/>
                </a:lnTo>
                <a:lnTo>
                  <a:pt x="3526885" y="1622367"/>
                </a:lnTo>
                <a:lnTo>
                  <a:pt x="0" y="16223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526885" y="1806977"/>
            <a:ext cx="11234229" cy="1789943"/>
          </a:xfrm>
          <a:prstGeom prst="rect">
            <a:avLst/>
          </a:prstGeom>
        </p:spPr>
        <p:txBody>
          <a:bodyPr anchor="t" rtlCol="false" tIns="0" lIns="0" bIns="0" rIns="0">
            <a:spAutoFit/>
          </a:bodyPr>
          <a:lstStyle/>
          <a:p>
            <a:pPr algn="l">
              <a:lnSpc>
                <a:spcPts val="14610"/>
              </a:lnSpc>
            </a:pPr>
            <a:r>
              <a:rPr lang="en-US" sz="10436">
                <a:solidFill>
                  <a:srgbClr val="000B5D"/>
                </a:solidFill>
                <a:latin typeface="Cabin Bold"/>
              </a:rPr>
              <a:t>NGUYÊN LÝ SOLID</a:t>
            </a:r>
          </a:p>
        </p:txBody>
      </p:sp>
      <p:sp>
        <p:nvSpPr>
          <p:cNvPr name="TextBox 5" id="5"/>
          <p:cNvSpPr txBox="true"/>
          <p:nvPr/>
        </p:nvSpPr>
        <p:spPr>
          <a:xfrm rot="0">
            <a:off x="1238190" y="755392"/>
            <a:ext cx="7554496" cy="375310"/>
          </a:xfrm>
          <a:prstGeom prst="rect">
            <a:avLst/>
          </a:prstGeom>
        </p:spPr>
        <p:txBody>
          <a:bodyPr anchor="t" rtlCol="false" tIns="0" lIns="0" bIns="0" rIns="0">
            <a:spAutoFit/>
          </a:bodyPr>
          <a:lstStyle/>
          <a:p>
            <a:pPr algn="l">
              <a:lnSpc>
                <a:spcPts val="2775"/>
              </a:lnSpc>
            </a:pPr>
            <a:r>
              <a:rPr lang="en-US" sz="2775">
                <a:solidFill>
                  <a:srgbClr val="000B5D"/>
                </a:solidFill>
                <a:latin typeface="Cabin Bold"/>
              </a:rPr>
              <a:t>TRƯỜNG ĐẠI HỌC CÔNG NGHỆ THÔNG TIN</a:t>
            </a:r>
          </a:p>
        </p:txBody>
      </p:sp>
      <p:sp>
        <p:nvSpPr>
          <p:cNvPr name="TextBox 6" id="6"/>
          <p:cNvSpPr txBox="true"/>
          <p:nvPr/>
        </p:nvSpPr>
        <p:spPr>
          <a:xfrm rot="0">
            <a:off x="2114208" y="3421692"/>
            <a:ext cx="14410349" cy="1015529"/>
          </a:xfrm>
          <a:prstGeom prst="rect">
            <a:avLst/>
          </a:prstGeom>
        </p:spPr>
        <p:txBody>
          <a:bodyPr anchor="t" rtlCol="false" tIns="0" lIns="0" bIns="0" rIns="0">
            <a:spAutoFit/>
          </a:bodyPr>
          <a:lstStyle/>
          <a:p>
            <a:pPr algn="l">
              <a:lnSpc>
                <a:spcPts val="8453"/>
              </a:lnSpc>
            </a:pPr>
            <a:r>
              <a:rPr lang="en-US" sz="6038">
                <a:solidFill>
                  <a:srgbClr val="13538A"/>
                </a:solidFill>
                <a:latin typeface="Cabin"/>
              </a:rPr>
              <a:t>TRONG  LẬP TRÌNH HƯỚNG ĐỐI TƯỢNG</a:t>
            </a:r>
          </a:p>
        </p:txBody>
      </p:sp>
      <p:sp>
        <p:nvSpPr>
          <p:cNvPr name="TextBox 7" id="7"/>
          <p:cNvSpPr txBox="true"/>
          <p:nvPr/>
        </p:nvSpPr>
        <p:spPr>
          <a:xfrm rot="0">
            <a:off x="6049268" y="9610725"/>
            <a:ext cx="5890312" cy="632679"/>
          </a:xfrm>
          <a:prstGeom prst="rect">
            <a:avLst/>
          </a:prstGeom>
        </p:spPr>
        <p:txBody>
          <a:bodyPr anchor="t" rtlCol="false" tIns="0" lIns="0" bIns="0" rIns="0">
            <a:spAutoFit/>
          </a:bodyPr>
          <a:lstStyle/>
          <a:p>
            <a:pPr algn="l">
              <a:lnSpc>
                <a:spcPts val="5027"/>
              </a:lnSpc>
            </a:pPr>
            <a:r>
              <a:rPr lang="en-US" sz="3591">
                <a:solidFill>
                  <a:srgbClr val="13538A"/>
                </a:solidFill>
                <a:latin typeface="Asap"/>
              </a:rPr>
              <a:t>NGÀY 8 THÁNG 5 NĂM 2024</a:t>
            </a:r>
          </a:p>
        </p:txBody>
      </p:sp>
      <p:sp>
        <p:nvSpPr>
          <p:cNvPr name="Freeform 8" id="8"/>
          <p:cNvSpPr/>
          <p:nvPr/>
        </p:nvSpPr>
        <p:spPr>
          <a:xfrm flipH="true" flipV="false" rot="0">
            <a:off x="14761115" y="8664633"/>
            <a:ext cx="3526885" cy="1622367"/>
          </a:xfrm>
          <a:custGeom>
            <a:avLst/>
            <a:gdLst/>
            <a:ahLst/>
            <a:cxnLst/>
            <a:rect r="r" b="b" t="t" l="l"/>
            <a:pathLst>
              <a:path h="1622367" w="3526885">
                <a:moveTo>
                  <a:pt x="3526885" y="0"/>
                </a:moveTo>
                <a:lnTo>
                  <a:pt x="0" y="0"/>
                </a:lnTo>
                <a:lnTo>
                  <a:pt x="0" y="1622367"/>
                </a:lnTo>
                <a:lnTo>
                  <a:pt x="3526885" y="1622367"/>
                </a:lnTo>
                <a:lnTo>
                  <a:pt x="352688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5598351" y="6391504"/>
            <a:ext cx="7091298" cy="3124925"/>
          </a:xfrm>
          <a:prstGeom prst="rect">
            <a:avLst/>
          </a:prstGeom>
        </p:spPr>
        <p:txBody>
          <a:bodyPr anchor="t" rtlCol="false" tIns="0" lIns="0" bIns="0" rIns="0">
            <a:spAutoFit/>
          </a:bodyPr>
          <a:lstStyle/>
          <a:p>
            <a:pPr algn="l">
              <a:lnSpc>
                <a:spcPts val="4160"/>
              </a:lnSpc>
            </a:pPr>
            <a:r>
              <a:rPr lang="en-US" sz="2971">
                <a:solidFill>
                  <a:srgbClr val="000000"/>
                </a:solidFill>
                <a:latin typeface="Open Sans"/>
              </a:rPr>
              <a:t>NHÓM:</a:t>
            </a:r>
          </a:p>
          <a:p>
            <a:pPr algn="l">
              <a:lnSpc>
                <a:spcPts val="4160"/>
              </a:lnSpc>
            </a:pPr>
            <a:r>
              <a:rPr lang="en-US" sz="2971">
                <a:solidFill>
                  <a:srgbClr val="000000"/>
                </a:solidFill>
                <a:latin typeface="Open Sans"/>
              </a:rPr>
              <a:t>       22521074 - Nguyễn Hùng Phát</a:t>
            </a:r>
          </a:p>
          <a:p>
            <a:pPr algn="l">
              <a:lnSpc>
                <a:spcPts val="4160"/>
              </a:lnSpc>
            </a:pPr>
            <a:r>
              <a:rPr lang="en-US" sz="2971">
                <a:solidFill>
                  <a:srgbClr val="000000"/>
                </a:solidFill>
                <a:latin typeface="Open Sans"/>
              </a:rPr>
              <a:t>       22520506 - Lê Minh Hùng</a:t>
            </a:r>
          </a:p>
          <a:p>
            <a:pPr algn="l">
              <a:lnSpc>
                <a:spcPts val="4160"/>
              </a:lnSpc>
            </a:pPr>
            <a:r>
              <a:rPr lang="en-US" sz="2971">
                <a:solidFill>
                  <a:srgbClr val="000000"/>
                </a:solidFill>
                <a:latin typeface="Open Sans"/>
              </a:rPr>
              <a:t>       22252083 - Văn Công Gia Luật</a:t>
            </a:r>
          </a:p>
          <a:p>
            <a:pPr algn="l">
              <a:lnSpc>
                <a:spcPts val="4160"/>
              </a:lnSpc>
            </a:pPr>
            <a:r>
              <a:rPr lang="en-US" sz="2971">
                <a:solidFill>
                  <a:srgbClr val="000000"/>
                </a:solidFill>
                <a:latin typeface="Open Sans"/>
              </a:rPr>
              <a:t>       22521189 - Thái Ngọc Quân</a:t>
            </a:r>
          </a:p>
          <a:p>
            <a:pPr algn="l">
              <a:lnSpc>
                <a:spcPts val="4160"/>
              </a:lnSpc>
            </a:pPr>
            <a:r>
              <a:rPr lang="en-US" sz="2971">
                <a:solidFill>
                  <a:srgbClr val="000000"/>
                </a:solidFill>
                <a:latin typeface="Open Sans"/>
              </a:rPr>
              <a:t>       22521708 - Trần Phương Vy</a:t>
            </a:r>
          </a:p>
        </p:txBody>
      </p:sp>
      <p:sp>
        <p:nvSpPr>
          <p:cNvPr name="TextBox 10" id="10"/>
          <p:cNvSpPr txBox="true"/>
          <p:nvPr/>
        </p:nvSpPr>
        <p:spPr>
          <a:xfrm rot="0">
            <a:off x="5611579" y="5256371"/>
            <a:ext cx="7078070" cy="537705"/>
          </a:xfrm>
          <a:prstGeom prst="rect">
            <a:avLst/>
          </a:prstGeom>
        </p:spPr>
        <p:txBody>
          <a:bodyPr anchor="t" rtlCol="false" tIns="0" lIns="0" bIns="0" rIns="0">
            <a:spAutoFit/>
          </a:bodyPr>
          <a:lstStyle/>
          <a:p>
            <a:pPr algn="l">
              <a:lnSpc>
                <a:spcPts val="4487"/>
              </a:lnSpc>
            </a:pPr>
            <a:r>
              <a:rPr lang="en-US" sz="3205">
                <a:solidFill>
                  <a:srgbClr val="000000"/>
                </a:solidFill>
                <a:latin typeface="Open Sans"/>
              </a:rPr>
              <a:t>NHẬP MÔN CÔNG NGHỆ PHẦN MỀM</a:t>
            </a:r>
          </a:p>
        </p:txBody>
      </p:sp>
      <p:sp>
        <p:nvSpPr>
          <p:cNvPr name="TextBox 11" id="11"/>
          <p:cNvSpPr txBox="true"/>
          <p:nvPr/>
        </p:nvSpPr>
        <p:spPr>
          <a:xfrm rot="0">
            <a:off x="6540834" y="5736926"/>
            <a:ext cx="5219561" cy="537705"/>
          </a:xfrm>
          <a:prstGeom prst="rect">
            <a:avLst/>
          </a:prstGeom>
        </p:spPr>
        <p:txBody>
          <a:bodyPr anchor="t" rtlCol="false" tIns="0" lIns="0" bIns="0" rIns="0">
            <a:spAutoFit/>
          </a:bodyPr>
          <a:lstStyle/>
          <a:p>
            <a:pPr algn="l">
              <a:lnSpc>
                <a:spcPts val="4487"/>
              </a:lnSpc>
            </a:pPr>
            <a:r>
              <a:rPr lang="en-US" sz="3205">
                <a:solidFill>
                  <a:srgbClr val="000000"/>
                </a:solidFill>
                <a:latin typeface="Open Sans"/>
              </a:rPr>
              <a:t>Giảng viên: Đặng Việt Dũng</a:t>
            </a:r>
          </a:p>
        </p:txBody>
      </p:sp>
      <p:sp>
        <p:nvSpPr>
          <p:cNvPr name="TextBox 12" id="12"/>
          <p:cNvSpPr txBox="true"/>
          <p:nvPr/>
        </p:nvSpPr>
        <p:spPr>
          <a:xfrm rot="0">
            <a:off x="1238190" y="332456"/>
            <a:ext cx="7554496" cy="375310"/>
          </a:xfrm>
          <a:prstGeom prst="rect">
            <a:avLst/>
          </a:prstGeom>
        </p:spPr>
        <p:txBody>
          <a:bodyPr anchor="t" rtlCol="false" tIns="0" lIns="0" bIns="0" rIns="0">
            <a:spAutoFit/>
          </a:bodyPr>
          <a:lstStyle/>
          <a:p>
            <a:pPr algn="l">
              <a:lnSpc>
                <a:spcPts val="2775"/>
              </a:lnSpc>
            </a:pPr>
            <a:r>
              <a:rPr lang="en-US" sz="2775">
                <a:solidFill>
                  <a:srgbClr val="000B5D"/>
                </a:solidFill>
                <a:latin typeface="Cabin Bold"/>
              </a:rPr>
              <a:t>ĐẠI HỌC QUỐC GIA TP.HCM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OPEN/CLOSED PRINCIPLE</a:t>
            </a:r>
          </a:p>
        </p:txBody>
      </p:sp>
      <p:grpSp>
        <p:nvGrpSpPr>
          <p:cNvPr name="Group 4" id="4"/>
          <p:cNvGrpSpPr/>
          <p:nvPr/>
        </p:nvGrpSpPr>
        <p:grpSpPr>
          <a:xfrm rot="0">
            <a:off x="17062845" y="9061845"/>
            <a:ext cx="2450311" cy="2450311"/>
            <a:chOff x="0" y="0"/>
            <a:chExt cx="3267081" cy="3267081"/>
          </a:xfrm>
        </p:grpSpPr>
        <p:sp>
          <p:nvSpPr>
            <p:cNvPr name="Freeform 5" id="5"/>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8</a:t>
              </a:r>
            </a:p>
          </p:txBody>
        </p:sp>
      </p:grpSp>
      <p:sp>
        <p:nvSpPr>
          <p:cNvPr name="TextBox 7" id="7"/>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8" id="8"/>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35352" y="1180495"/>
            <a:ext cx="18017296" cy="2262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Medium"/>
              </a:rPr>
              <a:t>Các classes, modules, functions, etc ... nên được mở để mở rộng (thêm mới chức năng) nhưng đóng lại để sửa đổi (không được phép sửa đổi mã nguồn gốc)</a:t>
            </a:r>
          </a:p>
        </p:txBody>
      </p:sp>
      <p:sp>
        <p:nvSpPr>
          <p:cNvPr name="TextBox 10" id="10"/>
          <p:cNvSpPr txBox="true"/>
          <p:nvPr/>
        </p:nvSpPr>
        <p:spPr>
          <a:xfrm rot="0">
            <a:off x="424404" y="3695023"/>
            <a:ext cx="2163236" cy="738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Bold"/>
              </a:rPr>
              <a:t>Lợi ích:</a:t>
            </a:r>
          </a:p>
        </p:txBody>
      </p:sp>
      <p:sp>
        <p:nvSpPr>
          <p:cNvPr name="TextBox 11" id="11"/>
          <p:cNvSpPr txBox="true"/>
          <p:nvPr/>
        </p:nvSpPr>
        <p:spPr>
          <a:xfrm rot="0">
            <a:off x="135352" y="4704602"/>
            <a:ext cx="18017296" cy="4442459"/>
          </a:xfrm>
          <a:prstGeom prst="rect">
            <a:avLst/>
          </a:prstGeom>
        </p:spPr>
        <p:txBody>
          <a:bodyPr anchor="t" rtlCol="false" tIns="0" lIns="0" bIns="0" rIns="0">
            <a:spAutoFit/>
          </a:bodyPr>
          <a:lstStyle/>
          <a:p>
            <a:pPr algn="just" marL="777248" indent="-388624" lvl="1">
              <a:lnSpc>
                <a:spcPts val="5040"/>
              </a:lnSpc>
              <a:buFont typeface="Arial"/>
              <a:buChar char="•"/>
            </a:pPr>
            <a:r>
              <a:rPr lang="en-US" sz="3600">
                <a:solidFill>
                  <a:srgbClr val="000B5D"/>
                </a:solidFill>
                <a:latin typeface="Open Sans Bold"/>
              </a:rPr>
              <a:t>Dễ bảo trì:</a:t>
            </a:r>
            <a:r>
              <a:rPr lang="en-US" sz="3600">
                <a:solidFill>
                  <a:srgbClr val="000B5D"/>
                </a:solidFill>
                <a:latin typeface="Open Sans"/>
              </a:rPr>
              <a:t> việc sửa đổi mã hiện có có thể dẫn đến lỗi và khó khăn trong việc theo dõi thay đổi. OCP giúp giảm thiểu việc sửa đổi mã, do đó cải thiện tính bảo trì</a:t>
            </a:r>
          </a:p>
          <a:p>
            <a:pPr algn="just" marL="777248" indent="-388624" lvl="1">
              <a:lnSpc>
                <a:spcPts val="5040"/>
              </a:lnSpc>
              <a:buFont typeface="Arial"/>
              <a:buChar char="•"/>
            </a:pPr>
            <a:r>
              <a:rPr lang="en-US" sz="3600">
                <a:solidFill>
                  <a:srgbClr val="000B5D"/>
                </a:solidFill>
                <a:latin typeface="Open Sans Bold"/>
              </a:rPr>
              <a:t>Dễ mở rộng:</a:t>
            </a:r>
            <a:r>
              <a:rPr lang="en-US" sz="3600">
                <a:solidFill>
                  <a:srgbClr val="000B5D"/>
                </a:solidFill>
                <a:latin typeface="Open Sans"/>
              </a:rPr>
              <a:t> OCP cho phép dễ dàng thêm chức năng mới mà không ảnh hưởng đến mã hiện có. Điều này giúp phần mềm dễ dàng thích ứng với các yêu cầu mới</a:t>
            </a:r>
          </a:p>
          <a:p>
            <a:pPr algn="just" marL="777248" indent="-388624" lvl="1">
              <a:lnSpc>
                <a:spcPts val="5040"/>
              </a:lnSpc>
              <a:buFont typeface="Arial"/>
              <a:buChar char="•"/>
            </a:pPr>
            <a:r>
              <a:rPr lang="en-US" sz="3600">
                <a:solidFill>
                  <a:srgbClr val="000B5D"/>
                </a:solidFill>
                <a:latin typeface="Open Sans Bold"/>
              </a:rPr>
              <a:t>Tăng tính linh hoạt:</a:t>
            </a:r>
            <a:r>
              <a:rPr lang="en-US" sz="3600">
                <a:solidFill>
                  <a:srgbClr val="000B5D"/>
                </a:solidFill>
                <a:latin typeface="Open Sans"/>
              </a:rPr>
              <a:t> OCP giúp phần mềm linh hoạt hơn, dễ dàng thay đổi và tùy chỉnh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grpSp>
        <p:nvGrpSpPr>
          <p:cNvPr name="Group 3" id="3"/>
          <p:cNvGrpSpPr/>
          <p:nvPr/>
        </p:nvGrpSpPr>
        <p:grpSpPr>
          <a:xfrm rot="0">
            <a:off x="17062845" y="9061845"/>
            <a:ext cx="2450311" cy="2450311"/>
            <a:chOff x="0" y="0"/>
            <a:chExt cx="3267081" cy="3267081"/>
          </a:xfrm>
        </p:grpSpPr>
        <p:sp>
          <p:nvSpPr>
            <p:cNvPr name="Freeform 4" id="4"/>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9</a:t>
              </a:r>
            </a:p>
          </p:txBody>
        </p:sp>
      </p:grpSp>
      <p:sp>
        <p:nvSpPr>
          <p:cNvPr name="Freeform 6" id="6"/>
          <p:cNvSpPr/>
          <p:nvPr/>
        </p:nvSpPr>
        <p:spPr>
          <a:xfrm flipH="false" flipV="false" rot="0">
            <a:off x="0" y="1143293"/>
            <a:ext cx="10952172" cy="2256716"/>
          </a:xfrm>
          <a:custGeom>
            <a:avLst/>
            <a:gdLst/>
            <a:ahLst/>
            <a:cxnLst/>
            <a:rect r="r" b="b" t="t" l="l"/>
            <a:pathLst>
              <a:path h="2256716" w="10952172">
                <a:moveTo>
                  <a:pt x="0" y="0"/>
                </a:moveTo>
                <a:lnTo>
                  <a:pt x="10952172" y="0"/>
                </a:lnTo>
                <a:lnTo>
                  <a:pt x="10952172" y="2256716"/>
                </a:lnTo>
                <a:lnTo>
                  <a:pt x="0" y="2256716"/>
                </a:lnTo>
                <a:lnTo>
                  <a:pt x="0" y="0"/>
                </a:lnTo>
                <a:close/>
              </a:path>
            </a:pathLst>
          </a:custGeom>
          <a:blipFill>
            <a:blip r:embed="rId6"/>
            <a:stretch>
              <a:fillRect l="0" t="0" r="0" b="0"/>
            </a:stretch>
          </a:blipFill>
        </p:spPr>
      </p:sp>
      <p:sp>
        <p:nvSpPr>
          <p:cNvPr name="Freeform 7" id="7"/>
          <p:cNvSpPr/>
          <p:nvPr/>
        </p:nvSpPr>
        <p:spPr>
          <a:xfrm flipH="false" flipV="false" rot="0">
            <a:off x="0" y="3498507"/>
            <a:ext cx="8818610" cy="6315344"/>
          </a:xfrm>
          <a:custGeom>
            <a:avLst/>
            <a:gdLst/>
            <a:ahLst/>
            <a:cxnLst/>
            <a:rect r="r" b="b" t="t" l="l"/>
            <a:pathLst>
              <a:path h="6315344" w="8818610">
                <a:moveTo>
                  <a:pt x="0" y="0"/>
                </a:moveTo>
                <a:lnTo>
                  <a:pt x="8818610" y="0"/>
                </a:lnTo>
                <a:lnTo>
                  <a:pt x="8818610" y="6315345"/>
                </a:lnTo>
                <a:lnTo>
                  <a:pt x="0" y="6315345"/>
                </a:lnTo>
                <a:lnTo>
                  <a:pt x="0" y="0"/>
                </a:lnTo>
                <a:close/>
              </a:path>
            </a:pathLst>
          </a:custGeom>
          <a:blipFill>
            <a:blip r:embed="rId7"/>
            <a:stretch>
              <a:fillRect l="0" t="0" r="0" b="0"/>
            </a:stretch>
          </a:blipFill>
        </p:spPr>
      </p:sp>
      <p:sp>
        <p:nvSpPr>
          <p:cNvPr name="TextBox 8" id="8"/>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OPEN/CLOSED PRINCIPLE</a:t>
            </a:r>
          </a:p>
        </p:txBody>
      </p:sp>
      <p:sp>
        <p:nvSpPr>
          <p:cNvPr name="TextBox 9" id="9"/>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TextBox 10" id="10"/>
          <p:cNvSpPr txBox="true"/>
          <p:nvPr/>
        </p:nvSpPr>
        <p:spPr>
          <a:xfrm rot="0">
            <a:off x="9144000" y="5039787"/>
            <a:ext cx="8786019" cy="3166109"/>
          </a:xfrm>
          <a:prstGeom prst="rect">
            <a:avLst/>
          </a:prstGeom>
        </p:spPr>
        <p:txBody>
          <a:bodyPr anchor="t" rtlCol="false" tIns="0" lIns="0" bIns="0" rIns="0">
            <a:spAutoFit/>
          </a:bodyPr>
          <a:lstStyle/>
          <a:p>
            <a:pPr algn="just">
              <a:lnSpc>
                <a:spcPts val="5040"/>
              </a:lnSpc>
            </a:pPr>
            <a:r>
              <a:rPr lang="en-US" sz="3600">
                <a:solidFill>
                  <a:srgbClr val="000B5D"/>
                </a:solidFill>
                <a:latin typeface="Open Sans"/>
              </a:rPr>
              <a:t>Giả sử chúng ta muốn thêm một lớp mới </a:t>
            </a:r>
            <a:r>
              <a:rPr lang="en-US" sz="3600">
                <a:solidFill>
                  <a:srgbClr val="000B5D"/>
                </a:solidFill>
                <a:latin typeface="Open Sans Bold"/>
              </a:rPr>
              <a:t>HinhTron</a:t>
            </a:r>
            <a:r>
              <a:rPr lang="en-US" sz="3600">
                <a:solidFill>
                  <a:srgbClr val="000B5D"/>
                </a:solidFill>
                <a:latin typeface="Open Sans"/>
              </a:rPr>
              <a:t> để tính diện tích hình tròn. Theo OCP, chúng ta có thể tạo một lớp HinhTron mới mà </a:t>
            </a:r>
            <a:r>
              <a:rPr lang="en-US" sz="3600">
                <a:solidFill>
                  <a:srgbClr val="000B5D"/>
                </a:solidFill>
                <a:latin typeface="Open Sans Bold"/>
              </a:rPr>
              <a:t>không</a:t>
            </a:r>
            <a:r>
              <a:rPr lang="en-US" sz="3600">
                <a:solidFill>
                  <a:srgbClr val="000B5D"/>
                </a:solidFill>
                <a:latin typeface="Open Sans"/>
              </a:rPr>
              <a:t> cần sửa đổi các lớp HinhHoc hoặc HinhVuong hiện có.</a:t>
            </a:r>
          </a:p>
        </p:txBody>
      </p:sp>
      <p:sp>
        <p:nvSpPr>
          <p:cNvPr name="Freeform 11" id="11"/>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grpSp>
        <p:nvGrpSpPr>
          <p:cNvPr name="Group 3" id="3"/>
          <p:cNvGrpSpPr/>
          <p:nvPr/>
        </p:nvGrpSpPr>
        <p:grpSpPr>
          <a:xfrm rot="0">
            <a:off x="17062845" y="9061845"/>
            <a:ext cx="2450311" cy="2450311"/>
            <a:chOff x="0" y="0"/>
            <a:chExt cx="3267081" cy="3267081"/>
          </a:xfrm>
        </p:grpSpPr>
        <p:sp>
          <p:nvSpPr>
            <p:cNvPr name="Freeform 4" id="4"/>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10</a:t>
              </a:r>
            </a:p>
          </p:txBody>
        </p:sp>
      </p:grpSp>
      <p:sp>
        <p:nvSpPr>
          <p:cNvPr name="Freeform 6" id="6"/>
          <p:cNvSpPr/>
          <p:nvPr/>
        </p:nvSpPr>
        <p:spPr>
          <a:xfrm flipH="false" flipV="false" rot="0">
            <a:off x="0" y="1143293"/>
            <a:ext cx="10952172" cy="2256716"/>
          </a:xfrm>
          <a:custGeom>
            <a:avLst/>
            <a:gdLst/>
            <a:ahLst/>
            <a:cxnLst/>
            <a:rect r="r" b="b" t="t" l="l"/>
            <a:pathLst>
              <a:path h="2256716" w="10952172">
                <a:moveTo>
                  <a:pt x="0" y="0"/>
                </a:moveTo>
                <a:lnTo>
                  <a:pt x="10952172" y="0"/>
                </a:lnTo>
                <a:lnTo>
                  <a:pt x="10952172" y="2256716"/>
                </a:lnTo>
                <a:lnTo>
                  <a:pt x="0" y="2256716"/>
                </a:lnTo>
                <a:lnTo>
                  <a:pt x="0" y="0"/>
                </a:lnTo>
                <a:close/>
              </a:path>
            </a:pathLst>
          </a:custGeom>
          <a:blipFill>
            <a:blip r:embed="rId6"/>
            <a:stretch>
              <a:fillRect l="0" t="0" r="0" b="0"/>
            </a:stretch>
          </a:blipFill>
        </p:spPr>
      </p:sp>
      <p:sp>
        <p:nvSpPr>
          <p:cNvPr name="Freeform 7" id="7"/>
          <p:cNvSpPr/>
          <p:nvPr/>
        </p:nvSpPr>
        <p:spPr>
          <a:xfrm flipH="false" flipV="false" rot="0">
            <a:off x="0" y="3507692"/>
            <a:ext cx="9037572" cy="6232809"/>
          </a:xfrm>
          <a:custGeom>
            <a:avLst/>
            <a:gdLst/>
            <a:ahLst/>
            <a:cxnLst/>
            <a:rect r="r" b="b" t="t" l="l"/>
            <a:pathLst>
              <a:path h="6232809" w="9037572">
                <a:moveTo>
                  <a:pt x="0" y="0"/>
                </a:moveTo>
                <a:lnTo>
                  <a:pt x="9037572" y="0"/>
                </a:lnTo>
                <a:lnTo>
                  <a:pt x="9037572" y="6232809"/>
                </a:lnTo>
                <a:lnTo>
                  <a:pt x="0" y="6232809"/>
                </a:lnTo>
                <a:lnTo>
                  <a:pt x="0" y="0"/>
                </a:lnTo>
                <a:close/>
              </a:path>
            </a:pathLst>
          </a:custGeom>
          <a:blipFill>
            <a:blip r:embed="rId7"/>
            <a:stretch>
              <a:fillRect l="0" t="0" r="0" b="0"/>
            </a:stretch>
          </a:blipFill>
        </p:spPr>
      </p:sp>
      <p:sp>
        <p:nvSpPr>
          <p:cNvPr name="TextBox 8" id="8"/>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OPEN/CLOSED PRINCIPLE</a:t>
            </a:r>
          </a:p>
        </p:txBody>
      </p:sp>
      <p:sp>
        <p:nvSpPr>
          <p:cNvPr name="TextBox 9" id="9"/>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TextBox 10" id="10"/>
          <p:cNvSpPr txBox="true"/>
          <p:nvPr/>
        </p:nvSpPr>
        <p:spPr>
          <a:xfrm rot="0">
            <a:off x="9144000" y="5039787"/>
            <a:ext cx="8786019" cy="3804284"/>
          </a:xfrm>
          <a:prstGeom prst="rect">
            <a:avLst/>
          </a:prstGeom>
        </p:spPr>
        <p:txBody>
          <a:bodyPr anchor="t" rtlCol="false" tIns="0" lIns="0" bIns="0" rIns="0">
            <a:spAutoFit/>
          </a:bodyPr>
          <a:lstStyle/>
          <a:p>
            <a:pPr algn="just">
              <a:lnSpc>
                <a:spcPts val="5040"/>
              </a:lnSpc>
            </a:pPr>
            <a:r>
              <a:rPr lang="en-US" sz="3600">
                <a:solidFill>
                  <a:srgbClr val="000B5D"/>
                </a:solidFill>
                <a:latin typeface="Open Sans"/>
              </a:rPr>
              <a:t>Bằng cách áp dụng OCP, chúng ta đã tạo ra một thiết kế </a:t>
            </a:r>
            <a:r>
              <a:rPr lang="en-US" sz="3600">
                <a:solidFill>
                  <a:srgbClr val="000B5D"/>
                </a:solidFill>
                <a:latin typeface="Open Sans Bold"/>
              </a:rPr>
              <a:t>linh hoạt</a:t>
            </a:r>
            <a:r>
              <a:rPr lang="en-US" sz="3600">
                <a:solidFill>
                  <a:srgbClr val="000B5D"/>
                </a:solidFill>
                <a:latin typeface="Open Sans"/>
              </a:rPr>
              <a:t> và dễ </a:t>
            </a:r>
            <a:r>
              <a:rPr lang="en-US" sz="3600">
                <a:solidFill>
                  <a:srgbClr val="000B5D"/>
                </a:solidFill>
                <a:latin typeface="Open Sans Bold"/>
              </a:rPr>
              <a:t>mở rộng</a:t>
            </a:r>
            <a:r>
              <a:rPr lang="en-US" sz="3600">
                <a:solidFill>
                  <a:srgbClr val="000B5D"/>
                </a:solidFill>
                <a:latin typeface="Open Sans"/>
              </a:rPr>
              <a:t>. Chúng ta có thể dễ dàng thêm các lớp mới để tính diện tích các hình dạng khác mà không cần sửa đổi mã hiện có.</a:t>
            </a:r>
          </a:p>
          <a:p>
            <a:pPr algn="just">
              <a:lnSpc>
                <a:spcPts val="5040"/>
              </a:lnSpc>
            </a:pPr>
          </a:p>
        </p:txBody>
      </p:sp>
      <p:sp>
        <p:nvSpPr>
          <p:cNvPr name="Freeform 11" id="11"/>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LISKOV SUBSTITUTION PRINCIPLE</a:t>
            </a:r>
          </a:p>
        </p:txBody>
      </p:sp>
      <p:grpSp>
        <p:nvGrpSpPr>
          <p:cNvPr name="Group 4" id="4"/>
          <p:cNvGrpSpPr/>
          <p:nvPr/>
        </p:nvGrpSpPr>
        <p:grpSpPr>
          <a:xfrm rot="0">
            <a:off x="17062845" y="9061845"/>
            <a:ext cx="2450311" cy="2450311"/>
            <a:chOff x="0" y="0"/>
            <a:chExt cx="3267081" cy="3267081"/>
          </a:xfrm>
        </p:grpSpPr>
        <p:sp>
          <p:nvSpPr>
            <p:cNvPr name="Freeform 5" id="5"/>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11</a:t>
              </a:r>
            </a:p>
          </p:txBody>
        </p:sp>
      </p:grpSp>
      <p:sp>
        <p:nvSpPr>
          <p:cNvPr name="TextBox 7" id="7"/>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8" id="8"/>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49795" y="1587417"/>
            <a:ext cx="17588410" cy="1500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Medium"/>
              </a:rPr>
              <a:t>Các đối tượng của lớp con có thể thay thế các đối tượng của lớp cha mà không làm thay đổi tính đúng đắn của chương trình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LISKOV SUBSTITUTION PRINCIPLE</a:t>
            </a:r>
          </a:p>
        </p:txBody>
      </p:sp>
      <p:grpSp>
        <p:nvGrpSpPr>
          <p:cNvPr name="Group 4" id="4"/>
          <p:cNvGrpSpPr/>
          <p:nvPr/>
        </p:nvGrpSpPr>
        <p:grpSpPr>
          <a:xfrm rot="0">
            <a:off x="17062845" y="9061845"/>
            <a:ext cx="2450311" cy="2450311"/>
            <a:chOff x="0" y="0"/>
            <a:chExt cx="3267081" cy="3267081"/>
          </a:xfrm>
        </p:grpSpPr>
        <p:sp>
          <p:nvSpPr>
            <p:cNvPr name="Freeform 5" id="5"/>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11</a:t>
              </a:r>
            </a:p>
          </p:txBody>
        </p:sp>
      </p:grpSp>
      <p:sp>
        <p:nvSpPr>
          <p:cNvPr name="TextBox 7" id="7"/>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8" id="8"/>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49795" y="1587417"/>
            <a:ext cx="17588410" cy="1500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Medium"/>
              </a:rPr>
              <a:t>Các đối tượng của lớp con có thể thay thế các đối tượng của lớp cha mà không làm thay đổi tính đúng đắn của chương trình</a:t>
            </a:r>
          </a:p>
        </p:txBody>
      </p:sp>
      <p:sp>
        <p:nvSpPr>
          <p:cNvPr name="TextBox 10" id="10"/>
          <p:cNvSpPr txBox="true"/>
          <p:nvPr/>
        </p:nvSpPr>
        <p:spPr>
          <a:xfrm rot="0">
            <a:off x="424404" y="3695023"/>
            <a:ext cx="2163236" cy="738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Bold"/>
              </a:rPr>
              <a:t>Lợi ích:</a:t>
            </a:r>
          </a:p>
        </p:txBody>
      </p:sp>
      <p:sp>
        <p:nvSpPr>
          <p:cNvPr name="TextBox 11" id="11"/>
          <p:cNvSpPr txBox="true"/>
          <p:nvPr/>
        </p:nvSpPr>
        <p:spPr>
          <a:xfrm rot="0">
            <a:off x="135352" y="4704602"/>
            <a:ext cx="18017296" cy="3804284"/>
          </a:xfrm>
          <a:prstGeom prst="rect">
            <a:avLst/>
          </a:prstGeom>
        </p:spPr>
        <p:txBody>
          <a:bodyPr anchor="t" rtlCol="false" tIns="0" lIns="0" bIns="0" rIns="0">
            <a:spAutoFit/>
          </a:bodyPr>
          <a:lstStyle/>
          <a:p>
            <a:pPr algn="just" marL="777248" indent="-388624" lvl="1">
              <a:lnSpc>
                <a:spcPts val="5040"/>
              </a:lnSpc>
              <a:buFont typeface="Arial"/>
              <a:buChar char="•"/>
            </a:pPr>
            <a:r>
              <a:rPr lang="en-US" sz="3600">
                <a:solidFill>
                  <a:srgbClr val="000B5D"/>
                </a:solidFill>
                <a:latin typeface="Open Sans Bold"/>
              </a:rPr>
              <a:t>Tăng tính linh hoạt:</a:t>
            </a:r>
            <a:r>
              <a:rPr lang="en-US" sz="3600">
                <a:solidFill>
                  <a:srgbClr val="000B5D"/>
                </a:solidFill>
                <a:latin typeface="Open Sans"/>
              </a:rPr>
              <a:t> LSP giúp cho phần mềm linh hoạt hơn, dễ dàng thay đổi và tùy chỉnh.</a:t>
            </a:r>
          </a:p>
          <a:p>
            <a:pPr algn="just" marL="777248" indent="-388624" lvl="1">
              <a:lnSpc>
                <a:spcPts val="5040"/>
              </a:lnSpc>
              <a:buFont typeface="Arial"/>
              <a:buChar char="•"/>
            </a:pPr>
            <a:r>
              <a:rPr lang="en-US" sz="3600">
                <a:solidFill>
                  <a:srgbClr val="000B5D"/>
                </a:solidFill>
                <a:latin typeface="Open Sans Bold"/>
              </a:rPr>
              <a:t>Giảm lỗi:</a:t>
            </a:r>
            <a:r>
              <a:rPr lang="en-US" sz="3600">
                <a:solidFill>
                  <a:srgbClr val="000B5D"/>
                </a:solidFill>
                <a:latin typeface="Open Sans"/>
              </a:rPr>
              <a:t> Việc thay thế các đối tượng của lớp cha bằng các đối tượng của lớp con không nên dẫn đến lỗi trong chương trình.</a:t>
            </a:r>
          </a:p>
          <a:p>
            <a:pPr algn="just" marL="777248" indent="-388624" lvl="1">
              <a:lnSpc>
                <a:spcPts val="5040"/>
              </a:lnSpc>
              <a:buFont typeface="Arial"/>
              <a:buChar char="•"/>
            </a:pPr>
            <a:r>
              <a:rPr lang="en-US" sz="3600">
                <a:solidFill>
                  <a:srgbClr val="000B5D"/>
                </a:solidFill>
                <a:latin typeface="Open Sans Bold"/>
              </a:rPr>
              <a:t>Tăng tính bảo trì:</a:t>
            </a:r>
            <a:r>
              <a:rPr lang="en-US" sz="3600">
                <a:solidFill>
                  <a:srgbClr val="000B5D"/>
                </a:solidFill>
                <a:latin typeface="Open Sans"/>
              </a:rPr>
              <a:t> LSP giúp tạo ra phần mềm dễ bảo trì hơn, do giảm thiểu việc sửa đổi mã hiện có.</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62845" y="9061845"/>
            <a:ext cx="2450311" cy="2450311"/>
            <a:chOff x="0" y="0"/>
            <a:chExt cx="3267081" cy="3267081"/>
          </a:xfrm>
        </p:grpSpPr>
        <p:sp>
          <p:nvSpPr>
            <p:cNvPr name="Freeform 3" id="3"/>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13</a:t>
              </a:r>
            </a:p>
          </p:txBody>
        </p:sp>
      </p:grpSp>
      <p:sp>
        <p:nvSpPr>
          <p:cNvPr name="Freeform 5" id="5"/>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0" y="0"/>
            <a:ext cx="6591497" cy="10287000"/>
          </a:xfrm>
          <a:custGeom>
            <a:avLst/>
            <a:gdLst/>
            <a:ahLst/>
            <a:cxnLst/>
            <a:rect r="r" b="b" t="t" l="l"/>
            <a:pathLst>
              <a:path h="10287000" w="6591497">
                <a:moveTo>
                  <a:pt x="0" y="0"/>
                </a:moveTo>
                <a:lnTo>
                  <a:pt x="6591497" y="0"/>
                </a:lnTo>
                <a:lnTo>
                  <a:pt x="6591497" y="10287000"/>
                </a:lnTo>
                <a:lnTo>
                  <a:pt x="0" y="10287000"/>
                </a:lnTo>
                <a:lnTo>
                  <a:pt x="0" y="0"/>
                </a:lnTo>
                <a:close/>
              </a:path>
            </a:pathLst>
          </a:custGeom>
          <a:blipFill>
            <a:blip r:embed="rId6"/>
            <a:stretch>
              <a:fillRect l="0" t="0" r="0" b="0"/>
            </a:stretch>
          </a:blipFill>
        </p:spPr>
      </p:sp>
      <p:sp>
        <p:nvSpPr>
          <p:cNvPr name="Freeform 7" id="7"/>
          <p:cNvSpPr/>
          <p:nvPr/>
        </p:nvSpPr>
        <p:spPr>
          <a:xfrm flipH="false" flipV="false" rot="0">
            <a:off x="6747735" y="0"/>
            <a:ext cx="11339950" cy="4512719"/>
          </a:xfrm>
          <a:custGeom>
            <a:avLst/>
            <a:gdLst/>
            <a:ahLst/>
            <a:cxnLst/>
            <a:rect r="r" b="b" t="t" l="l"/>
            <a:pathLst>
              <a:path h="4512719" w="11339950">
                <a:moveTo>
                  <a:pt x="0" y="0"/>
                </a:moveTo>
                <a:lnTo>
                  <a:pt x="11339950" y="0"/>
                </a:lnTo>
                <a:lnTo>
                  <a:pt x="11339950" y="4512719"/>
                </a:lnTo>
                <a:lnTo>
                  <a:pt x="0" y="4512719"/>
                </a:lnTo>
                <a:lnTo>
                  <a:pt x="0" y="0"/>
                </a:lnTo>
                <a:close/>
              </a:path>
            </a:pathLst>
          </a:custGeom>
          <a:blipFill>
            <a:blip r:embed="rId7"/>
            <a:stretch>
              <a:fillRect l="0" t="0" r="0" b="0"/>
            </a:stretch>
          </a:blipFill>
        </p:spPr>
      </p:sp>
      <p:sp>
        <p:nvSpPr>
          <p:cNvPr name="TextBox 8" id="8"/>
          <p:cNvSpPr txBox="true"/>
          <p:nvPr/>
        </p:nvSpPr>
        <p:spPr>
          <a:xfrm rot="0">
            <a:off x="7142942" y="5020557"/>
            <a:ext cx="9919903" cy="4041288"/>
          </a:xfrm>
          <a:prstGeom prst="rect">
            <a:avLst/>
          </a:prstGeom>
        </p:spPr>
        <p:txBody>
          <a:bodyPr anchor="t" rtlCol="false" tIns="0" lIns="0" bIns="0" rIns="0">
            <a:spAutoFit/>
          </a:bodyPr>
          <a:lstStyle/>
          <a:p>
            <a:pPr algn="l">
              <a:lnSpc>
                <a:spcPts val="5346"/>
              </a:lnSpc>
            </a:pPr>
            <a:r>
              <a:rPr lang="en-US" sz="3819">
                <a:solidFill>
                  <a:srgbClr val="000B5D"/>
                </a:solidFill>
                <a:latin typeface="Open Sans"/>
              </a:rPr>
              <a:t>Do hình vuông có 2 cạnh bằng nhau, mỗi khi set độ dài 1 cạnh thì ta set luôn độ dài của cạnh còn lại. Tuy nhiên, khi chạy thử, hành động này đã thay đổi hành vi của của class Rectangle, dẫn đến vi phạm LSP.</a:t>
            </a:r>
          </a:p>
          <a:p>
            <a:pPr algn="l">
              <a:lnSpc>
                <a:spcPts val="5346"/>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62845" y="9061845"/>
            <a:ext cx="2450311" cy="2450311"/>
            <a:chOff x="0" y="0"/>
            <a:chExt cx="3267081" cy="3267081"/>
          </a:xfrm>
        </p:grpSpPr>
        <p:sp>
          <p:nvSpPr>
            <p:cNvPr name="Freeform 3" id="3"/>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14</a:t>
              </a:r>
            </a:p>
          </p:txBody>
        </p:sp>
      </p:grpSp>
      <p:sp>
        <p:nvSpPr>
          <p:cNvPr name="Freeform 5" id="5"/>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7" id="7"/>
          <p:cNvSpPr/>
          <p:nvPr/>
        </p:nvSpPr>
        <p:spPr>
          <a:xfrm flipH="false" flipV="false" rot="0">
            <a:off x="0" y="0"/>
            <a:ext cx="6591497" cy="10287000"/>
          </a:xfrm>
          <a:custGeom>
            <a:avLst/>
            <a:gdLst/>
            <a:ahLst/>
            <a:cxnLst/>
            <a:rect r="r" b="b" t="t" l="l"/>
            <a:pathLst>
              <a:path h="10287000" w="6591497">
                <a:moveTo>
                  <a:pt x="0" y="0"/>
                </a:moveTo>
                <a:lnTo>
                  <a:pt x="6591497" y="0"/>
                </a:lnTo>
                <a:lnTo>
                  <a:pt x="6591497" y="10287000"/>
                </a:lnTo>
                <a:lnTo>
                  <a:pt x="0" y="10287000"/>
                </a:lnTo>
                <a:lnTo>
                  <a:pt x="0" y="0"/>
                </a:lnTo>
                <a:close/>
              </a:path>
            </a:pathLst>
          </a:custGeom>
          <a:blipFill>
            <a:blip r:embed="rId6"/>
            <a:stretch>
              <a:fillRect l="0" t="0" r="0" b="0"/>
            </a:stretch>
          </a:blipFill>
        </p:spPr>
      </p:sp>
      <p:sp>
        <p:nvSpPr>
          <p:cNvPr name="Freeform 8" id="8"/>
          <p:cNvSpPr/>
          <p:nvPr/>
        </p:nvSpPr>
        <p:spPr>
          <a:xfrm flipH="false" flipV="false" rot="0">
            <a:off x="8587557" y="4269785"/>
            <a:ext cx="7705705" cy="5642565"/>
          </a:xfrm>
          <a:custGeom>
            <a:avLst/>
            <a:gdLst/>
            <a:ahLst/>
            <a:cxnLst/>
            <a:rect r="r" b="b" t="t" l="l"/>
            <a:pathLst>
              <a:path h="5642565" w="7705705">
                <a:moveTo>
                  <a:pt x="0" y="0"/>
                </a:moveTo>
                <a:lnTo>
                  <a:pt x="7705706" y="0"/>
                </a:lnTo>
                <a:lnTo>
                  <a:pt x="7705706" y="5642565"/>
                </a:lnTo>
                <a:lnTo>
                  <a:pt x="0" y="5642565"/>
                </a:lnTo>
                <a:lnTo>
                  <a:pt x="0" y="0"/>
                </a:lnTo>
                <a:close/>
              </a:path>
            </a:pathLst>
          </a:custGeom>
          <a:blipFill>
            <a:blip r:embed="rId7"/>
            <a:stretch>
              <a:fillRect l="0" t="0" r="0" b="0"/>
            </a:stretch>
          </a:blipFill>
        </p:spPr>
      </p:sp>
      <p:sp>
        <p:nvSpPr>
          <p:cNvPr name="Freeform 9" id="9"/>
          <p:cNvSpPr/>
          <p:nvPr/>
        </p:nvSpPr>
        <p:spPr>
          <a:xfrm flipH="false" flipV="false" rot="0">
            <a:off x="6746395" y="7452450"/>
            <a:ext cx="1686264" cy="868426"/>
          </a:xfrm>
          <a:custGeom>
            <a:avLst/>
            <a:gdLst/>
            <a:ahLst/>
            <a:cxnLst/>
            <a:rect r="r" b="b" t="t" l="l"/>
            <a:pathLst>
              <a:path h="868426" w="1686264">
                <a:moveTo>
                  <a:pt x="0" y="0"/>
                </a:moveTo>
                <a:lnTo>
                  <a:pt x="1686264" y="0"/>
                </a:lnTo>
                <a:lnTo>
                  <a:pt x="1686264" y="868426"/>
                </a:lnTo>
                <a:lnTo>
                  <a:pt x="0" y="8684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1205111" y="3477714"/>
            <a:ext cx="1717446" cy="656209"/>
          </a:xfrm>
          <a:prstGeom prst="rect">
            <a:avLst/>
          </a:prstGeom>
        </p:spPr>
        <p:txBody>
          <a:bodyPr anchor="t" rtlCol="false" tIns="0" lIns="0" bIns="0" rIns="0">
            <a:spAutoFit/>
          </a:bodyPr>
          <a:lstStyle/>
          <a:p>
            <a:pPr algn="l">
              <a:lnSpc>
                <a:spcPts val="5346"/>
              </a:lnSpc>
            </a:pPr>
            <a:r>
              <a:rPr lang="en-US" sz="3819">
                <a:solidFill>
                  <a:srgbClr val="000B5D"/>
                </a:solidFill>
                <a:latin typeface="Open Sans"/>
              </a:rPr>
              <a:t>Sửa: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827673"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INTERFACE SEGREGATION PRINCIPLE</a:t>
            </a:r>
          </a:p>
        </p:txBody>
      </p:sp>
      <p:grpSp>
        <p:nvGrpSpPr>
          <p:cNvPr name="Group 4" id="4"/>
          <p:cNvGrpSpPr/>
          <p:nvPr/>
        </p:nvGrpSpPr>
        <p:grpSpPr>
          <a:xfrm rot="0">
            <a:off x="17062845" y="9061845"/>
            <a:ext cx="2450311" cy="2450311"/>
            <a:chOff x="0" y="0"/>
            <a:chExt cx="3267081" cy="3267081"/>
          </a:xfrm>
        </p:grpSpPr>
        <p:sp>
          <p:nvSpPr>
            <p:cNvPr name="Freeform 5" id="5"/>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15</a:t>
              </a:r>
            </a:p>
          </p:txBody>
        </p:sp>
      </p:grpSp>
      <p:sp>
        <p:nvSpPr>
          <p:cNvPr name="TextBox 7" id="7"/>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8" id="8"/>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49795" y="1117684"/>
            <a:ext cx="17588410" cy="1500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Medium"/>
              </a:rPr>
              <a:t>Thay vì dùng 1 interface lớn, ta nên tách thành nhiều interface nhỏ, với nhiều mục đích cụ thể.</a:t>
            </a:r>
          </a:p>
        </p:txBody>
      </p:sp>
      <p:sp>
        <p:nvSpPr>
          <p:cNvPr name="TextBox 10" id="10"/>
          <p:cNvSpPr txBox="true"/>
          <p:nvPr/>
        </p:nvSpPr>
        <p:spPr>
          <a:xfrm rot="0">
            <a:off x="349795" y="2751538"/>
            <a:ext cx="2163236" cy="738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Bold"/>
              </a:rPr>
              <a:t>Lợi ích:</a:t>
            </a:r>
          </a:p>
        </p:txBody>
      </p:sp>
      <p:sp>
        <p:nvSpPr>
          <p:cNvPr name="TextBox 11" id="11"/>
          <p:cNvSpPr txBox="true"/>
          <p:nvPr/>
        </p:nvSpPr>
        <p:spPr>
          <a:xfrm rot="0">
            <a:off x="135352" y="3651968"/>
            <a:ext cx="18017296" cy="5950584"/>
          </a:xfrm>
          <a:prstGeom prst="rect">
            <a:avLst/>
          </a:prstGeom>
        </p:spPr>
        <p:txBody>
          <a:bodyPr anchor="t" rtlCol="false" tIns="0" lIns="0" bIns="0" rIns="0">
            <a:spAutoFit/>
          </a:bodyPr>
          <a:lstStyle/>
          <a:p>
            <a:pPr algn="just" marL="669301" indent="-334650" lvl="1">
              <a:lnSpc>
                <a:spcPts val="4340"/>
              </a:lnSpc>
              <a:buFont typeface="Arial"/>
              <a:buChar char="•"/>
            </a:pPr>
            <a:r>
              <a:rPr lang="en-US" sz="3100">
                <a:solidFill>
                  <a:srgbClr val="000B5D"/>
                </a:solidFill>
                <a:latin typeface="Open Sans Bold"/>
              </a:rPr>
              <a:t>Rõ ràng và dễ hiểu</a:t>
            </a:r>
            <a:r>
              <a:rPr lang="en-US" sz="3100">
                <a:solidFill>
                  <a:srgbClr val="000B5D"/>
                </a:solidFill>
                <a:latin typeface="Open Sans"/>
              </a:rPr>
              <a:t>: Bằng cách chia nhỏ các giao diện thành các phần nhỏ hơn, mỗi phần phục vụ một mục đích cụ thể, code trở nên rõ ràng và dễ hiểu hơn. </a:t>
            </a:r>
          </a:p>
          <a:p>
            <a:pPr algn="just" marL="669301" indent="-334650" lvl="1">
              <a:lnSpc>
                <a:spcPts val="4340"/>
              </a:lnSpc>
              <a:buFont typeface="Arial"/>
              <a:buChar char="•"/>
            </a:pPr>
            <a:r>
              <a:rPr lang="en-US" sz="3100">
                <a:solidFill>
                  <a:srgbClr val="000B5D"/>
                </a:solidFill>
                <a:latin typeface="Open Sans Bold"/>
              </a:rPr>
              <a:t>Tính linh hoạt:</a:t>
            </a:r>
            <a:r>
              <a:rPr lang="en-US" sz="3100">
                <a:solidFill>
                  <a:srgbClr val="000B5D"/>
                </a:solidFill>
                <a:latin typeface="Open Sans"/>
              </a:rPr>
              <a:t> Điều này tăng tính linh hoạt của hệ thống, cho phép các sử dụng chỉ những phương thức cần thiết mà không bị ảnh hưởng bởi các phương thức không liên quan.</a:t>
            </a:r>
          </a:p>
          <a:p>
            <a:pPr algn="just" marL="669301" indent="-334650" lvl="1">
              <a:lnSpc>
                <a:spcPts val="4340"/>
              </a:lnSpc>
              <a:buFont typeface="Arial"/>
              <a:buChar char="•"/>
            </a:pPr>
            <a:r>
              <a:rPr lang="en-US" sz="3100">
                <a:solidFill>
                  <a:srgbClr val="000B5D"/>
                </a:solidFill>
                <a:latin typeface="Open Sans Bold"/>
              </a:rPr>
              <a:t>Dễ bảo trì và mở rộng</a:t>
            </a:r>
            <a:r>
              <a:rPr lang="en-US" sz="3100">
                <a:solidFill>
                  <a:srgbClr val="000B5D"/>
                </a:solidFill>
                <a:latin typeface="Open Sans"/>
              </a:rPr>
              <a:t>: Khi có nhu cầu thay đổi hoặc mở rộng chức năng, việc chỉnh sửa các giao diện nhỏ hơn thường dễ dàng hơn và an toàn hơn so với việc chỉnh sửa một giao diện lớn.</a:t>
            </a:r>
          </a:p>
          <a:p>
            <a:pPr algn="just" marL="669301" indent="-334650" lvl="1">
              <a:lnSpc>
                <a:spcPts val="4340"/>
              </a:lnSpc>
              <a:buFont typeface="Arial"/>
              <a:buChar char="•"/>
            </a:pPr>
            <a:r>
              <a:rPr lang="en-US" sz="3100">
                <a:solidFill>
                  <a:srgbClr val="000B5D"/>
                </a:solidFill>
                <a:latin typeface="Open Sans Bold"/>
              </a:rPr>
              <a:t>Tăng hiệu suất</a:t>
            </a:r>
            <a:r>
              <a:rPr lang="en-US" sz="3100">
                <a:solidFill>
                  <a:srgbClr val="000B5D"/>
                </a:solidFill>
                <a:latin typeface="Open Sans"/>
              </a:rPr>
              <a:t>: Với ISP, các khách hàng chỉ phải tải và triển khai các phương thức mà họ cần, giảm bớt việc tải những phần không cần thiết của giao diện. Điều này có thể tăng hiệu suất và tối ưu hóa tài nguyên của hệ thống.</a:t>
            </a:r>
          </a:p>
          <a:p>
            <a:pPr algn="just" marL="669301" indent="-334650" lvl="1">
              <a:lnSpc>
                <a:spcPts val="4340"/>
              </a:lnSpc>
              <a:buFont typeface="Arial"/>
              <a:buChar char="•"/>
            </a:pPr>
            <a:r>
              <a:rPr lang="en-US" sz="3100">
                <a:solidFill>
                  <a:srgbClr val="000B5D"/>
                </a:solidFill>
                <a:latin typeface="Open Sans Bold"/>
              </a:rPr>
              <a:t>Giảm rủi ro</a:t>
            </a:r>
            <a:r>
              <a:rPr lang="en-US" sz="3100">
                <a:solidFill>
                  <a:srgbClr val="000B5D"/>
                </a:solidFill>
                <a:latin typeface="Open Sans"/>
              </a:rPr>
              <a:t>: Chia nhỏ giao diện giúp giảm sự phụ thuộc vào các phương thức không cần thiết, giảm rủi ro khi có thay đổi hoặc bổ sung chức năng mới.</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827673"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INTERFACE SEGREGATION PRINCIPLE</a:t>
            </a:r>
          </a:p>
        </p:txBody>
      </p:sp>
      <p:grpSp>
        <p:nvGrpSpPr>
          <p:cNvPr name="Group 4" id="4"/>
          <p:cNvGrpSpPr/>
          <p:nvPr/>
        </p:nvGrpSpPr>
        <p:grpSpPr>
          <a:xfrm rot="0">
            <a:off x="17062845" y="9061845"/>
            <a:ext cx="2450311" cy="2450311"/>
            <a:chOff x="0" y="0"/>
            <a:chExt cx="3267081" cy="3267081"/>
          </a:xfrm>
        </p:grpSpPr>
        <p:sp>
          <p:nvSpPr>
            <p:cNvPr name="Freeform 5" id="5"/>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16</a:t>
              </a:r>
            </a:p>
          </p:txBody>
        </p:sp>
      </p:grpSp>
      <p:sp>
        <p:nvSpPr>
          <p:cNvPr name="Freeform 7" id="7"/>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0" y="1362965"/>
            <a:ext cx="8166735" cy="8166735"/>
          </a:xfrm>
          <a:custGeom>
            <a:avLst/>
            <a:gdLst/>
            <a:ahLst/>
            <a:cxnLst/>
            <a:rect r="r" b="b" t="t" l="l"/>
            <a:pathLst>
              <a:path h="8166735" w="8166735">
                <a:moveTo>
                  <a:pt x="0" y="0"/>
                </a:moveTo>
                <a:lnTo>
                  <a:pt x="8166735" y="0"/>
                </a:lnTo>
                <a:lnTo>
                  <a:pt x="8166735" y="8166735"/>
                </a:lnTo>
                <a:lnTo>
                  <a:pt x="0" y="8166735"/>
                </a:lnTo>
                <a:lnTo>
                  <a:pt x="0" y="0"/>
                </a:lnTo>
                <a:close/>
              </a:path>
            </a:pathLst>
          </a:custGeom>
          <a:blipFill>
            <a:blip r:embed="rId8"/>
            <a:stretch>
              <a:fillRect l="0" t="0" r="0" b="0"/>
            </a:stretch>
          </a:blipFill>
        </p:spPr>
      </p:sp>
      <p:sp>
        <p:nvSpPr>
          <p:cNvPr name="TextBox 9" id="9"/>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TextBox 10" id="10"/>
          <p:cNvSpPr txBox="true"/>
          <p:nvPr/>
        </p:nvSpPr>
        <p:spPr>
          <a:xfrm rot="0">
            <a:off x="8449612" y="2449364"/>
            <a:ext cx="9008648" cy="5718809"/>
          </a:xfrm>
          <a:prstGeom prst="rect">
            <a:avLst/>
          </a:prstGeom>
        </p:spPr>
        <p:txBody>
          <a:bodyPr anchor="t" rtlCol="false" tIns="0" lIns="0" bIns="0" rIns="0">
            <a:spAutoFit/>
          </a:bodyPr>
          <a:lstStyle/>
          <a:p>
            <a:pPr algn="just">
              <a:lnSpc>
                <a:spcPts val="5040"/>
              </a:lnSpc>
            </a:pPr>
            <a:r>
              <a:rPr lang="en-US" sz="3600">
                <a:solidFill>
                  <a:srgbClr val="000B5D"/>
                </a:solidFill>
                <a:latin typeface="Open Sans"/>
              </a:rPr>
              <a:t>Nếu sau này muốn thêm môn học mới cho từng hệ sinh viên ?</a:t>
            </a:r>
          </a:p>
          <a:p>
            <a:pPr algn="just">
              <a:lnSpc>
                <a:spcPts val="5040"/>
              </a:lnSpc>
            </a:pPr>
          </a:p>
          <a:p>
            <a:pPr algn="just">
              <a:lnSpc>
                <a:spcPts val="5040"/>
              </a:lnSpc>
            </a:pPr>
            <a:r>
              <a:rPr lang="en-US" sz="3600">
                <a:solidFill>
                  <a:srgbClr val="000B5D"/>
                </a:solidFill>
                <a:latin typeface="Open Sans"/>
              </a:rPr>
              <a:t>Nếu viết chung vào interface Study thì phải phát sinh việc phải implement nhiều hàm không cần thiết.</a:t>
            </a:r>
          </a:p>
          <a:p>
            <a:pPr algn="just">
              <a:lnSpc>
                <a:spcPts val="5040"/>
              </a:lnSpc>
            </a:pPr>
          </a:p>
          <a:p>
            <a:pPr algn="just">
              <a:lnSpc>
                <a:spcPts val="5040"/>
              </a:lnSpc>
            </a:pPr>
            <a:r>
              <a:rPr lang="en-US" sz="3600">
                <a:solidFill>
                  <a:srgbClr val="000B5D"/>
                </a:solidFill>
                <a:latin typeface="Open Sans"/>
              </a:rPr>
              <a:t>=&gt; Tách việc học thành phần học chung, phần học riêng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Freeform 3" id="3"/>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2436059"/>
            <a:ext cx="10524086" cy="6112389"/>
          </a:xfrm>
          <a:custGeom>
            <a:avLst/>
            <a:gdLst/>
            <a:ahLst/>
            <a:cxnLst/>
            <a:rect r="r" b="b" t="t" l="l"/>
            <a:pathLst>
              <a:path h="6112389" w="10524086">
                <a:moveTo>
                  <a:pt x="0" y="0"/>
                </a:moveTo>
                <a:lnTo>
                  <a:pt x="10524086" y="0"/>
                </a:lnTo>
                <a:lnTo>
                  <a:pt x="10524086" y="6112390"/>
                </a:lnTo>
                <a:lnTo>
                  <a:pt x="0" y="6112390"/>
                </a:lnTo>
                <a:lnTo>
                  <a:pt x="0" y="0"/>
                </a:lnTo>
                <a:close/>
              </a:path>
            </a:pathLst>
          </a:custGeom>
          <a:blipFill>
            <a:blip r:embed="rId6"/>
            <a:stretch>
              <a:fillRect l="0" t="0" r="0" b="0"/>
            </a:stretch>
          </a:blipFill>
        </p:spPr>
      </p:sp>
      <p:sp>
        <p:nvSpPr>
          <p:cNvPr name="Freeform 5" id="5"/>
          <p:cNvSpPr/>
          <p:nvPr/>
        </p:nvSpPr>
        <p:spPr>
          <a:xfrm flipH="false" flipV="false" rot="0">
            <a:off x="8018304" y="634651"/>
            <a:ext cx="9850077" cy="10020746"/>
          </a:xfrm>
          <a:custGeom>
            <a:avLst/>
            <a:gdLst/>
            <a:ahLst/>
            <a:cxnLst/>
            <a:rect r="r" b="b" t="t" l="l"/>
            <a:pathLst>
              <a:path h="10020746" w="9850077">
                <a:moveTo>
                  <a:pt x="0" y="0"/>
                </a:moveTo>
                <a:lnTo>
                  <a:pt x="9850077" y="0"/>
                </a:lnTo>
                <a:lnTo>
                  <a:pt x="9850077" y="10020747"/>
                </a:lnTo>
                <a:lnTo>
                  <a:pt x="0" y="10020747"/>
                </a:lnTo>
                <a:lnTo>
                  <a:pt x="0" y="0"/>
                </a:lnTo>
                <a:close/>
              </a:path>
            </a:pathLst>
          </a:custGeom>
          <a:blipFill>
            <a:blip r:embed="rId7"/>
            <a:stretch>
              <a:fillRect l="0" t="0" r="0" b="0"/>
            </a:stretch>
          </a:blipFill>
        </p:spPr>
      </p:sp>
      <p:sp>
        <p:nvSpPr>
          <p:cNvPr name="TextBox 6" id="6"/>
          <p:cNvSpPr txBox="true"/>
          <p:nvPr/>
        </p:nvSpPr>
        <p:spPr>
          <a:xfrm rot="0">
            <a:off x="2587640" y="-90867"/>
            <a:ext cx="12827673"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INTERFACE SEGREGATION PRINCIPLE</a:t>
            </a:r>
          </a:p>
        </p:txBody>
      </p:sp>
      <p:grpSp>
        <p:nvGrpSpPr>
          <p:cNvPr name="Group 7" id="7"/>
          <p:cNvGrpSpPr/>
          <p:nvPr/>
        </p:nvGrpSpPr>
        <p:grpSpPr>
          <a:xfrm rot="0">
            <a:off x="17062845" y="9061845"/>
            <a:ext cx="2450311" cy="2450311"/>
            <a:chOff x="0" y="0"/>
            <a:chExt cx="3267081" cy="3267081"/>
          </a:xfrm>
        </p:grpSpPr>
        <p:sp>
          <p:nvSpPr>
            <p:cNvPr name="Freeform 8" id="8"/>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17</a:t>
              </a:r>
            </a:p>
          </p:txBody>
        </p:sp>
      </p:grpSp>
      <p:sp>
        <p:nvSpPr>
          <p:cNvPr name="TextBox 10" id="10"/>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486854" y="2299717"/>
            <a:ext cx="13314292" cy="6169025"/>
          </a:xfrm>
          <a:prstGeom prst="rect">
            <a:avLst/>
          </a:prstGeom>
        </p:spPr>
        <p:txBody>
          <a:bodyPr anchor="t" rtlCol="false" tIns="0" lIns="0" bIns="0" rIns="0">
            <a:spAutoFit/>
          </a:bodyPr>
          <a:lstStyle/>
          <a:p>
            <a:pPr algn="just" marL="1079501" indent="-539750" lvl="1">
              <a:lnSpc>
                <a:spcPts val="7000"/>
              </a:lnSpc>
              <a:buFont typeface="Arial"/>
              <a:buChar char="•"/>
            </a:pPr>
            <a:r>
              <a:rPr lang="en-US" sz="5000">
                <a:solidFill>
                  <a:srgbClr val="000B5D"/>
                </a:solidFill>
                <a:latin typeface="Cabin"/>
              </a:rPr>
              <a:t>Giới thiệu chung</a:t>
            </a:r>
          </a:p>
          <a:p>
            <a:pPr algn="just" marL="1079501" indent="-539750" lvl="1">
              <a:lnSpc>
                <a:spcPts val="7000"/>
              </a:lnSpc>
              <a:buFont typeface="Arial"/>
              <a:buChar char="•"/>
            </a:pPr>
            <a:r>
              <a:rPr lang="en-US" sz="5000">
                <a:solidFill>
                  <a:srgbClr val="000B5D"/>
                </a:solidFill>
                <a:latin typeface="Cabin"/>
              </a:rPr>
              <a:t>Single Responsibility Principle (SRP)</a:t>
            </a:r>
          </a:p>
          <a:p>
            <a:pPr algn="just" marL="1079501" indent="-539750" lvl="1">
              <a:lnSpc>
                <a:spcPts val="7000"/>
              </a:lnSpc>
              <a:buFont typeface="Arial"/>
              <a:buChar char="•"/>
            </a:pPr>
            <a:r>
              <a:rPr lang="en-US" sz="5000">
                <a:solidFill>
                  <a:srgbClr val="000B5D"/>
                </a:solidFill>
                <a:latin typeface="Cabin"/>
              </a:rPr>
              <a:t>Open/Closed Principle (OCP)</a:t>
            </a:r>
          </a:p>
          <a:p>
            <a:pPr algn="just" marL="1079501" indent="-539750" lvl="1">
              <a:lnSpc>
                <a:spcPts val="7000"/>
              </a:lnSpc>
              <a:buFont typeface="Arial"/>
              <a:buChar char="•"/>
            </a:pPr>
            <a:r>
              <a:rPr lang="en-US" sz="5000">
                <a:solidFill>
                  <a:srgbClr val="000B5D"/>
                </a:solidFill>
                <a:latin typeface="Cabin"/>
              </a:rPr>
              <a:t>Liskov Substitution Principle (LSP)</a:t>
            </a:r>
          </a:p>
          <a:p>
            <a:pPr algn="just" marL="1079501" indent="-539750" lvl="1">
              <a:lnSpc>
                <a:spcPts val="7000"/>
              </a:lnSpc>
              <a:buFont typeface="Arial"/>
              <a:buChar char="•"/>
            </a:pPr>
            <a:r>
              <a:rPr lang="en-US" sz="5000">
                <a:solidFill>
                  <a:srgbClr val="000B5D"/>
                </a:solidFill>
                <a:latin typeface="Cabin"/>
              </a:rPr>
              <a:t>Interface Segregation Principle (ISP)</a:t>
            </a:r>
          </a:p>
          <a:p>
            <a:pPr algn="just" marL="1079501" indent="-539750" lvl="1">
              <a:lnSpc>
                <a:spcPts val="7000"/>
              </a:lnSpc>
              <a:buFont typeface="Arial"/>
              <a:buChar char="•"/>
            </a:pPr>
            <a:r>
              <a:rPr lang="en-US" sz="5000">
                <a:solidFill>
                  <a:srgbClr val="000B5D"/>
                </a:solidFill>
                <a:latin typeface="Cabin"/>
              </a:rPr>
              <a:t>Dependency Inversion Principle (DIP)</a:t>
            </a:r>
          </a:p>
          <a:p>
            <a:pPr algn="just" marL="1079501" indent="-539750" lvl="1">
              <a:lnSpc>
                <a:spcPts val="7000"/>
              </a:lnSpc>
              <a:buFont typeface="Arial"/>
              <a:buChar char="•"/>
            </a:pPr>
            <a:r>
              <a:rPr lang="en-US" sz="5000">
                <a:solidFill>
                  <a:srgbClr val="000B5D"/>
                </a:solidFill>
                <a:latin typeface="Cabin"/>
              </a:rPr>
              <a:t>Câu hỏi và trả lời</a:t>
            </a:r>
          </a:p>
        </p:txBody>
      </p:sp>
      <p:sp>
        <p:nvSpPr>
          <p:cNvPr name="TextBox 4" id="4"/>
          <p:cNvSpPr txBox="true"/>
          <p:nvPr/>
        </p:nvSpPr>
        <p:spPr>
          <a:xfrm rot="0">
            <a:off x="2648910" y="-99091"/>
            <a:ext cx="4127399" cy="1127791"/>
          </a:xfrm>
          <a:prstGeom prst="rect">
            <a:avLst/>
          </a:prstGeom>
        </p:spPr>
        <p:txBody>
          <a:bodyPr anchor="t" rtlCol="false" tIns="0" lIns="0" bIns="0" rIns="0">
            <a:spAutoFit/>
          </a:bodyPr>
          <a:lstStyle/>
          <a:p>
            <a:pPr algn="l">
              <a:lnSpc>
                <a:spcPts val="9318"/>
              </a:lnSpc>
            </a:pPr>
            <a:r>
              <a:rPr lang="en-US" sz="6656">
                <a:solidFill>
                  <a:srgbClr val="13538A"/>
                </a:solidFill>
                <a:latin typeface="Cabin"/>
              </a:rPr>
              <a:t>NỘI DUNG</a:t>
            </a:r>
          </a:p>
        </p:txBody>
      </p:sp>
      <p:grpSp>
        <p:nvGrpSpPr>
          <p:cNvPr name="Group 5" id="5"/>
          <p:cNvGrpSpPr/>
          <p:nvPr/>
        </p:nvGrpSpPr>
        <p:grpSpPr>
          <a:xfrm rot="0">
            <a:off x="17062845" y="9061845"/>
            <a:ext cx="2450311" cy="2450311"/>
            <a:chOff x="0" y="0"/>
            <a:chExt cx="3267081" cy="3267081"/>
          </a:xfrm>
        </p:grpSpPr>
        <p:sp>
          <p:nvSpPr>
            <p:cNvPr name="Freeform 6" id="6"/>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2</a:t>
              </a:r>
            </a:p>
          </p:txBody>
        </p:sp>
      </p:grpSp>
      <p:sp>
        <p:nvSpPr>
          <p:cNvPr name="TextBox 8" id="8"/>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9" id="9"/>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827673"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DEPENDENCY INVERSION PRINCIPLE</a:t>
            </a:r>
          </a:p>
        </p:txBody>
      </p:sp>
      <p:sp>
        <p:nvSpPr>
          <p:cNvPr name="Freeform 4" id="4"/>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7062845" y="9061845"/>
            <a:ext cx="2450311" cy="2450311"/>
            <a:chOff x="0" y="0"/>
            <a:chExt cx="3267081" cy="3267081"/>
          </a:xfrm>
        </p:grpSpPr>
        <p:sp>
          <p:nvSpPr>
            <p:cNvPr name="Freeform 6" id="6"/>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18</a:t>
              </a:r>
            </a:p>
          </p:txBody>
        </p:sp>
      </p:grpSp>
      <p:sp>
        <p:nvSpPr>
          <p:cNvPr name="TextBox 8" id="8"/>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TextBox 9" id="9"/>
          <p:cNvSpPr txBox="true"/>
          <p:nvPr/>
        </p:nvSpPr>
        <p:spPr>
          <a:xfrm rot="0">
            <a:off x="564678" y="1173522"/>
            <a:ext cx="17016561" cy="3786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Medium"/>
              </a:rPr>
              <a:t>       Các module cấp cao không nên phụ thuộc vào các modules cấp thấp. Cả 2 nên phụ thuộc vào abstraction.</a:t>
            </a:r>
          </a:p>
          <a:p>
            <a:pPr algn="just">
              <a:lnSpc>
                <a:spcPts val="6020"/>
              </a:lnSpc>
            </a:pPr>
            <a:r>
              <a:rPr lang="en-US" sz="4300">
                <a:solidFill>
                  <a:srgbClr val="000B5D"/>
                </a:solidFill>
                <a:latin typeface="Open Sans Medium"/>
              </a:rPr>
              <a:t>        Interface (abstraction) không nên phụ thuộc vào chi tiết, mà ngược lại (Các class giao tiếp với nhau thông qua interface (abstraction), không phải thông qua implementation).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827673"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DEPENDENCY INVERSION PRINCIPLE</a:t>
            </a:r>
          </a:p>
        </p:txBody>
      </p:sp>
      <p:sp>
        <p:nvSpPr>
          <p:cNvPr name="Freeform 4" id="4"/>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7062845" y="9061845"/>
            <a:ext cx="2450311" cy="2450311"/>
            <a:chOff x="0" y="0"/>
            <a:chExt cx="3267081" cy="3267081"/>
          </a:xfrm>
        </p:grpSpPr>
        <p:sp>
          <p:nvSpPr>
            <p:cNvPr name="Freeform 6" id="6"/>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19</a:t>
              </a:r>
            </a:p>
          </p:txBody>
        </p:sp>
      </p:grpSp>
      <p:sp>
        <p:nvSpPr>
          <p:cNvPr name="TextBox 8" id="8"/>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TextBox 9" id="9"/>
          <p:cNvSpPr txBox="true"/>
          <p:nvPr/>
        </p:nvSpPr>
        <p:spPr>
          <a:xfrm rot="0">
            <a:off x="424404" y="942975"/>
            <a:ext cx="2163236" cy="738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Bold"/>
              </a:rPr>
              <a:t>Lợi ích:</a:t>
            </a:r>
          </a:p>
        </p:txBody>
      </p:sp>
      <p:sp>
        <p:nvSpPr>
          <p:cNvPr name="TextBox 10" id="10"/>
          <p:cNvSpPr txBox="true"/>
          <p:nvPr/>
        </p:nvSpPr>
        <p:spPr>
          <a:xfrm rot="0">
            <a:off x="-7171" y="1710054"/>
            <a:ext cx="18017296" cy="3778884"/>
          </a:xfrm>
          <a:prstGeom prst="rect">
            <a:avLst/>
          </a:prstGeom>
        </p:spPr>
        <p:txBody>
          <a:bodyPr anchor="t" rtlCol="false" tIns="0" lIns="0" bIns="0" rIns="0">
            <a:spAutoFit/>
          </a:bodyPr>
          <a:lstStyle/>
          <a:p>
            <a:pPr algn="just" marL="669301" indent="-334650" lvl="1">
              <a:lnSpc>
                <a:spcPts val="4340"/>
              </a:lnSpc>
              <a:buFont typeface="Arial"/>
              <a:buChar char="•"/>
            </a:pPr>
            <a:r>
              <a:rPr lang="en-US" sz="3100">
                <a:solidFill>
                  <a:srgbClr val="000B5D"/>
                </a:solidFill>
                <a:latin typeface="Open Sans Bold"/>
              </a:rPr>
              <a:t>Giảm sự phụ thuộc:</a:t>
            </a:r>
            <a:r>
              <a:rPr lang="en-US" sz="3100">
                <a:solidFill>
                  <a:srgbClr val="000B5D"/>
                </a:solidFill>
                <a:latin typeface="Open Sans"/>
              </a:rPr>
              <a:t> DIP giảm sự phụ thuộc giữa các module trong hệ thống, đặc biệt là giữa các module cấp cao và cấp thấp. Thay vì trực tiếp phụ thuộc vào các module cụ thể, các module cấp cao chỉ phụ thuộc vào giao diện trừu tượng, giúp giảm sự ràng buộc và làm cho mã nguồn dễ dàng bảo trì và mở rộng.</a:t>
            </a:r>
          </a:p>
          <a:p>
            <a:pPr algn="just" marL="669301" indent="-334650" lvl="1">
              <a:lnSpc>
                <a:spcPts val="4340"/>
              </a:lnSpc>
              <a:buFont typeface="Arial"/>
              <a:buChar char="•"/>
            </a:pPr>
            <a:r>
              <a:rPr lang="en-US" sz="3100">
                <a:solidFill>
                  <a:srgbClr val="000B5D"/>
                </a:solidFill>
                <a:latin typeface="Open Sans Bold"/>
              </a:rPr>
              <a:t>Tính linh hoạt:</a:t>
            </a:r>
            <a:r>
              <a:rPr lang="en-US" sz="3100">
                <a:solidFill>
                  <a:srgbClr val="000B5D"/>
                </a:solidFill>
                <a:latin typeface="Open Sans"/>
              </a:rPr>
              <a:t> Tính linh hoạt: DIP tạo ra một lớp trung gian trừu tượng giữa các module cấp cao và cấp thấp. Điều này cho phép thay đổi hoặc thay thế các module cấp thấp mà không ảnh hưởng đến các module cấp cao, giúp tăng tính linh hoạt của hệ thống.</a:t>
            </a:r>
          </a:p>
        </p:txBody>
      </p:sp>
      <p:sp>
        <p:nvSpPr>
          <p:cNvPr name="TextBox 11" id="11"/>
          <p:cNvSpPr txBox="true"/>
          <p:nvPr/>
        </p:nvSpPr>
        <p:spPr>
          <a:xfrm rot="0">
            <a:off x="0" y="5517513"/>
            <a:ext cx="18010125" cy="4864734"/>
          </a:xfrm>
          <a:prstGeom prst="rect">
            <a:avLst/>
          </a:prstGeom>
        </p:spPr>
        <p:txBody>
          <a:bodyPr anchor="t" rtlCol="false" tIns="0" lIns="0" bIns="0" rIns="0">
            <a:spAutoFit/>
          </a:bodyPr>
          <a:lstStyle/>
          <a:p>
            <a:pPr algn="just" marL="669301" indent="-334650" lvl="1">
              <a:lnSpc>
                <a:spcPts val="4340"/>
              </a:lnSpc>
              <a:buFont typeface="Arial"/>
              <a:buChar char="•"/>
            </a:pPr>
            <a:r>
              <a:rPr lang="en-US" sz="3100">
                <a:solidFill>
                  <a:srgbClr val="000B5D"/>
                </a:solidFill>
                <a:latin typeface="Open Sans Bold"/>
              </a:rPr>
              <a:t>Dễ kiểm soát và thử nghiệm</a:t>
            </a:r>
            <a:r>
              <a:rPr lang="en-US" sz="3100">
                <a:solidFill>
                  <a:srgbClr val="000B5D"/>
                </a:solidFill>
                <a:latin typeface="Open Sans"/>
              </a:rPr>
              <a:t>: Bằng cách phân tách các module cấp cao và cấp thấp thông qua giao diện trừu tượng, DIP làm cho việc kiểm soát và thử nghiệm các module trở nên dễ dàng hơn. Bạn có thể dễ dàng thay thế các module cấp thấp bằng các bản giả lập hoặc mock trong các ca kiểm thử.</a:t>
            </a:r>
          </a:p>
          <a:p>
            <a:pPr algn="just" marL="669301" indent="-334650" lvl="1">
              <a:lnSpc>
                <a:spcPts val="4340"/>
              </a:lnSpc>
              <a:buFont typeface="Arial"/>
              <a:buChar char="•"/>
            </a:pPr>
            <a:r>
              <a:rPr lang="en-US" sz="3100">
                <a:solidFill>
                  <a:srgbClr val="000B5D"/>
                </a:solidFill>
                <a:latin typeface="Open Sans Bold"/>
              </a:rPr>
              <a:t>Tái sử dụng code:</a:t>
            </a:r>
            <a:r>
              <a:rPr lang="en-US" sz="3100">
                <a:solidFill>
                  <a:srgbClr val="000B5D"/>
                </a:solidFill>
                <a:latin typeface="Open Sans"/>
              </a:rPr>
              <a:t> DIP tạo điều kiện thuận lợi cho việc tái sử dụng code. Vì các module cấp cao không phụ thuộc vào các module cụ thể, chúng có thể tái sử dụng và triển khai lại trong các bối cảnh khác nhau mà không cần sửa đổi code cấp cao.</a:t>
            </a:r>
          </a:p>
          <a:p>
            <a:pPr algn="just" marL="669301" indent="-334650" lvl="1">
              <a:lnSpc>
                <a:spcPts val="4340"/>
              </a:lnSpc>
              <a:buFont typeface="Arial"/>
              <a:buChar char="•"/>
            </a:pPr>
            <a:r>
              <a:rPr lang="en-US" sz="3100">
                <a:solidFill>
                  <a:srgbClr val="000B5D"/>
                </a:solidFill>
                <a:latin typeface="Open Sans Bold"/>
              </a:rPr>
              <a:t>Tách biệt logic:</a:t>
            </a:r>
            <a:r>
              <a:rPr lang="en-US" sz="3100">
                <a:solidFill>
                  <a:srgbClr val="000B5D"/>
                </a:solidFill>
                <a:latin typeface="Open Sans"/>
              </a:rPr>
              <a:t> Bằng cách phân tách các module thành các lớp trừu tượng và cụ thể, DIP giúp tách biệt logic của các module, làm cho code trở nên dễ đọc và dễ hiểu hơn.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827673"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DEPENDENCY INVERSION PRINCIPLE</a:t>
            </a:r>
          </a:p>
        </p:txBody>
      </p:sp>
      <p:sp>
        <p:nvSpPr>
          <p:cNvPr name="Freeform 4" id="4"/>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7062845" y="9061845"/>
            <a:ext cx="2450311" cy="2450311"/>
            <a:chOff x="0" y="0"/>
            <a:chExt cx="3267081" cy="3267081"/>
          </a:xfrm>
        </p:grpSpPr>
        <p:sp>
          <p:nvSpPr>
            <p:cNvPr name="Freeform 6" id="6"/>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860113" y="668764"/>
              <a:ext cx="773428" cy="806788"/>
            </a:xfrm>
            <a:prstGeom prst="rect">
              <a:avLst/>
            </a:prstGeom>
          </p:spPr>
          <p:txBody>
            <a:bodyPr anchor="t" rtlCol="false" tIns="0" lIns="0" bIns="0" rIns="0">
              <a:spAutoFit/>
            </a:bodyPr>
            <a:lstStyle/>
            <a:p>
              <a:pPr algn="ctr">
                <a:lnSpc>
                  <a:spcPts val="5104"/>
                </a:lnSpc>
                <a:spcBef>
                  <a:spcPct val="0"/>
                </a:spcBef>
              </a:pPr>
              <a:r>
                <a:rPr lang="en-US" sz="3646">
                  <a:solidFill>
                    <a:srgbClr val="FFFFFF"/>
                  </a:solidFill>
                  <a:latin typeface="Cabin"/>
                </a:rPr>
                <a:t>20</a:t>
              </a:r>
            </a:p>
          </p:txBody>
        </p:sp>
      </p:grpSp>
      <p:sp>
        <p:nvSpPr>
          <p:cNvPr name="Freeform 8" id="8"/>
          <p:cNvSpPr/>
          <p:nvPr/>
        </p:nvSpPr>
        <p:spPr>
          <a:xfrm flipH="false" flipV="false" rot="0">
            <a:off x="171288" y="1332689"/>
            <a:ext cx="7893411" cy="8365408"/>
          </a:xfrm>
          <a:custGeom>
            <a:avLst/>
            <a:gdLst/>
            <a:ahLst/>
            <a:cxnLst/>
            <a:rect r="r" b="b" t="t" l="l"/>
            <a:pathLst>
              <a:path h="8365408" w="7893411">
                <a:moveTo>
                  <a:pt x="0" y="0"/>
                </a:moveTo>
                <a:lnTo>
                  <a:pt x="7893411" y="0"/>
                </a:lnTo>
                <a:lnTo>
                  <a:pt x="7893411" y="8365409"/>
                </a:lnTo>
                <a:lnTo>
                  <a:pt x="0" y="8365409"/>
                </a:lnTo>
                <a:lnTo>
                  <a:pt x="0" y="0"/>
                </a:lnTo>
                <a:close/>
              </a:path>
            </a:pathLst>
          </a:custGeom>
          <a:blipFill>
            <a:blip r:embed="rId8"/>
            <a:stretch>
              <a:fillRect l="0" t="0" r="-84745" b="0"/>
            </a:stretch>
          </a:blipFill>
        </p:spPr>
      </p:sp>
      <p:sp>
        <p:nvSpPr>
          <p:cNvPr name="TextBox 9" id="9"/>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TextBox 10" id="10"/>
          <p:cNvSpPr txBox="true"/>
          <p:nvPr/>
        </p:nvSpPr>
        <p:spPr>
          <a:xfrm rot="0">
            <a:off x="6900578" y="2034950"/>
            <a:ext cx="9952597" cy="6493509"/>
          </a:xfrm>
          <a:prstGeom prst="rect">
            <a:avLst/>
          </a:prstGeom>
        </p:spPr>
        <p:txBody>
          <a:bodyPr anchor="t" rtlCol="false" tIns="0" lIns="0" bIns="0" rIns="0">
            <a:spAutoFit/>
          </a:bodyPr>
          <a:lstStyle/>
          <a:p>
            <a:pPr algn="l">
              <a:lnSpc>
                <a:spcPts val="4340"/>
              </a:lnSpc>
            </a:pPr>
            <a:r>
              <a:rPr lang="en-US" sz="3100">
                <a:solidFill>
                  <a:srgbClr val="000B5D"/>
                </a:solidFill>
                <a:latin typeface="Open Sans"/>
              </a:rPr>
              <a:t>Nếu muốn gửi cả SMS và Email đến cho user thì làm thế nào ?</a:t>
            </a:r>
          </a:p>
          <a:p>
            <a:pPr algn="l">
              <a:lnSpc>
                <a:spcPts val="4340"/>
              </a:lnSpc>
            </a:pPr>
          </a:p>
          <a:p>
            <a:pPr algn="l">
              <a:lnSpc>
                <a:spcPts val="4340"/>
              </a:lnSpc>
            </a:pPr>
            <a:r>
              <a:rPr lang="en-US" sz="3100">
                <a:solidFill>
                  <a:srgbClr val="000B5D"/>
                </a:solidFill>
                <a:latin typeface="Open Sans"/>
              </a:rPr>
              <a:t>Nếu tạo lớp SMSSender và chỉnh sửa class Notification thì vi phạm một lúc hai nguyên tắc: Dependency Inversion và Open close principle.</a:t>
            </a:r>
          </a:p>
          <a:p>
            <a:pPr algn="l">
              <a:lnSpc>
                <a:spcPts val="4340"/>
              </a:lnSpc>
            </a:pPr>
          </a:p>
          <a:p>
            <a:pPr algn="l">
              <a:lnSpc>
                <a:spcPts val="4340"/>
              </a:lnSpc>
            </a:pPr>
            <a:r>
              <a:rPr lang="en-US" sz="3100">
                <a:solidFill>
                  <a:srgbClr val="000B5D"/>
                </a:solidFill>
                <a:latin typeface="Open Sans"/>
              </a:rPr>
              <a:t>=&gt; phải Refactoring code theo chiều hướng giảm sự phụ thuộc cứng bằng cách tạo ra một interface ISender dùng chung giữa hai class EmailSender và SMSSender.</a:t>
            </a:r>
          </a:p>
          <a:p>
            <a:pPr algn="l">
              <a:lnSpc>
                <a:spcPts val="434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827673"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DEPENDENCY INVERSION PRINCIPLE</a:t>
            </a:r>
          </a:p>
        </p:txBody>
      </p:sp>
      <p:sp>
        <p:nvSpPr>
          <p:cNvPr name="Freeform 4" id="4"/>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2954" y="1166759"/>
            <a:ext cx="8706948" cy="8592039"/>
          </a:xfrm>
          <a:custGeom>
            <a:avLst/>
            <a:gdLst/>
            <a:ahLst/>
            <a:cxnLst/>
            <a:rect r="r" b="b" t="t" l="l"/>
            <a:pathLst>
              <a:path h="8592039" w="8706948">
                <a:moveTo>
                  <a:pt x="0" y="0"/>
                </a:moveTo>
                <a:lnTo>
                  <a:pt x="8706948" y="0"/>
                </a:lnTo>
                <a:lnTo>
                  <a:pt x="8706948" y="8592039"/>
                </a:lnTo>
                <a:lnTo>
                  <a:pt x="0" y="8592039"/>
                </a:lnTo>
                <a:lnTo>
                  <a:pt x="0" y="0"/>
                </a:lnTo>
                <a:close/>
              </a:path>
            </a:pathLst>
          </a:custGeom>
          <a:blipFill>
            <a:blip r:embed="rId6"/>
            <a:stretch>
              <a:fillRect l="0" t="0" r="-69938" b="0"/>
            </a:stretch>
          </a:blipFill>
        </p:spPr>
      </p:sp>
      <p:grpSp>
        <p:nvGrpSpPr>
          <p:cNvPr name="Group 6" id="6"/>
          <p:cNvGrpSpPr/>
          <p:nvPr/>
        </p:nvGrpSpPr>
        <p:grpSpPr>
          <a:xfrm rot="0">
            <a:off x="17062845" y="9061845"/>
            <a:ext cx="2450311" cy="2450311"/>
            <a:chOff x="0" y="0"/>
            <a:chExt cx="3267081" cy="3267081"/>
          </a:xfrm>
        </p:grpSpPr>
        <p:sp>
          <p:nvSpPr>
            <p:cNvPr name="Freeform 7" id="7"/>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860113" y="668764"/>
              <a:ext cx="773428" cy="806788"/>
            </a:xfrm>
            <a:prstGeom prst="rect">
              <a:avLst/>
            </a:prstGeom>
          </p:spPr>
          <p:txBody>
            <a:bodyPr anchor="t" rtlCol="false" tIns="0" lIns="0" bIns="0" rIns="0">
              <a:spAutoFit/>
            </a:bodyPr>
            <a:lstStyle/>
            <a:p>
              <a:pPr algn="ctr">
                <a:lnSpc>
                  <a:spcPts val="5104"/>
                </a:lnSpc>
                <a:spcBef>
                  <a:spcPct val="0"/>
                </a:spcBef>
              </a:pPr>
              <a:r>
                <a:rPr lang="en-US" sz="3646">
                  <a:solidFill>
                    <a:srgbClr val="FFFFFF"/>
                  </a:solidFill>
                  <a:latin typeface="Cabin"/>
                </a:rPr>
                <a:t>21</a:t>
              </a:r>
            </a:p>
          </p:txBody>
        </p:sp>
      </p:grpSp>
      <p:sp>
        <p:nvSpPr>
          <p:cNvPr name="Freeform 9" id="9"/>
          <p:cNvSpPr/>
          <p:nvPr/>
        </p:nvSpPr>
        <p:spPr>
          <a:xfrm flipH="false" flipV="false" rot="0">
            <a:off x="8762983" y="1405253"/>
            <a:ext cx="7060910" cy="3104072"/>
          </a:xfrm>
          <a:custGeom>
            <a:avLst/>
            <a:gdLst/>
            <a:ahLst/>
            <a:cxnLst/>
            <a:rect r="r" b="b" t="t" l="l"/>
            <a:pathLst>
              <a:path h="3104072" w="7060910">
                <a:moveTo>
                  <a:pt x="0" y="0"/>
                </a:moveTo>
                <a:lnTo>
                  <a:pt x="7060910" y="0"/>
                </a:lnTo>
                <a:lnTo>
                  <a:pt x="7060910" y="3104071"/>
                </a:lnTo>
                <a:lnTo>
                  <a:pt x="0" y="3104071"/>
                </a:lnTo>
                <a:lnTo>
                  <a:pt x="0" y="0"/>
                </a:lnTo>
                <a:close/>
              </a:path>
            </a:pathLst>
          </a:custGeom>
          <a:blipFill>
            <a:blip r:embed="rId9"/>
            <a:stretch>
              <a:fillRect l="0" t="0" r="0" b="0"/>
            </a:stretch>
          </a:blipFill>
        </p:spPr>
      </p:sp>
      <p:sp>
        <p:nvSpPr>
          <p:cNvPr name="TextBox 10" id="10"/>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TextBox 11" id="11"/>
          <p:cNvSpPr txBox="true"/>
          <p:nvPr/>
        </p:nvSpPr>
        <p:spPr>
          <a:xfrm rot="0">
            <a:off x="8889902" y="5086350"/>
            <a:ext cx="6755699" cy="3327021"/>
          </a:xfrm>
          <a:prstGeom prst="rect">
            <a:avLst/>
          </a:prstGeom>
        </p:spPr>
        <p:txBody>
          <a:bodyPr anchor="t" rtlCol="false" tIns="0" lIns="0" bIns="0" rIns="0">
            <a:spAutoFit/>
          </a:bodyPr>
          <a:lstStyle/>
          <a:p>
            <a:pPr algn="l">
              <a:lnSpc>
                <a:spcPts val="4464"/>
              </a:lnSpc>
            </a:pPr>
            <a:r>
              <a:rPr lang="en-US" sz="3188">
                <a:solidFill>
                  <a:srgbClr val="000B5D"/>
                </a:solidFill>
                <a:latin typeface="Open Sans"/>
              </a:rPr>
              <a:t>Giờ đây class Notificaiton phụ thuộc mềm vào interface ISender, nếu khách hàng yêu cầu thêm một phương thức để chuyển tin nhắn ta có thể thêm vào dễ dàng bằng cách sử dụng interface ISender.</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3405553" y="3331110"/>
            <a:ext cx="11476894" cy="3509030"/>
            <a:chOff x="0" y="0"/>
            <a:chExt cx="15302525" cy="4678706"/>
          </a:xfrm>
        </p:grpSpPr>
        <p:sp>
          <p:nvSpPr>
            <p:cNvPr name="TextBox 3" id="3"/>
            <p:cNvSpPr txBox="true"/>
            <p:nvPr/>
          </p:nvSpPr>
          <p:spPr>
            <a:xfrm rot="0">
              <a:off x="0" y="95250"/>
              <a:ext cx="15302525" cy="2810281"/>
            </a:xfrm>
            <a:prstGeom prst="rect">
              <a:avLst/>
            </a:prstGeom>
          </p:spPr>
          <p:txBody>
            <a:bodyPr anchor="t" rtlCol="false" tIns="0" lIns="0" bIns="0" rIns="0">
              <a:spAutoFit/>
            </a:bodyPr>
            <a:lstStyle/>
            <a:p>
              <a:pPr algn="ctr">
                <a:lnSpc>
                  <a:spcPts val="16225"/>
                </a:lnSpc>
              </a:pPr>
              <a:r>
                <a:rPr lang="en-US" sz="14358">
                  <a:solidFill>
                    <a:srgbClr val="000B5D"/>
                  </a:solidFill>
                  <a:latin typeface="Cormorant Garamond"/>
                </a:rPr>
                <a:t>Thank you!</a:t>
              </a:r>
            </a:p>
          </p:txBody>
        </p:sp>
        <p:grpSp>
          <p:nvGrpSpPr>
            <p:cNvPr name="Group 4" id="4"/>
            <p:cNvGrpSpPr/>
            <p:nvPr/>
          </p:nvGrpSpPr>
          <p:grpSpPr>
            <a:xfrm rot="0">
              <a:off x="3166492" y="3515487"/>
              <a:ext cx="8969541" cy="1163219"/>
              <a:chOff x="0" y="0"/>
              <a:chExt cx="5092323" cy="660400"/>
            </a:xfrm>
          </p:grpSpPr>
          <p:sp>
            <p:nvSpPr>
              <p:cNvPr name="Freeform 5" id="5"/>
              <p:cNvSpPr/>
              <p:nvPr/>
            </p:nvSpPr>
            <p:spPr>
              <a:xfrm flipH="false" flipV="false" rot="0">
                <a:off x="0" y="0"/>
                <a:ext cx="5092323" cy="660400"/>
              </a:xfrm>
              <a:custGeom>
                <a:avLst/>
                <a:gdLst/>
                <a:ahLst/>
                <a:cxnLst/>
                <a:rect r="r" b="b" t="t" l="l"/>
                <a:pathLst>
                  <a:path h="660400" w="5092323">
                    <a:moveTo>
                      <a:pt x="4967863" y="660400"/>
                    </a:moveTo>
                    <a:lnTo>
                      <a:pt x="124460" y="660400"/>
                    </a:lnTo>
                    <a:cubicBezTo>
                      <a:pt x="55880" y="660400"/>
                      <a:pt x="0" y="604520"/>
                      <a:pt x="0" y="535940"/>
                    </a:cubicBezTo>
                    <a:lnTo>
                      <a:pt x="0" y="124460"/>
                    </a:lnTo>
                    <a:cubicBezTo>
                      <a:pt x="0" y="55880"/>
                      <a:pt x="55880" y="0"/>
                      <a:pt x="124460" y="0"/>
                    </a:cubicBezTo>
                    <a:lnTo>
                      <a:pt x="4967863" y="0"/>
                    </a:lnTo>
                    <a:cubicBezTo>
                      <a:pt x="5036443" y="0"/>
                      <a:pt x="5092323" y="55880"/>
                      <a:pt x="5092323" y="124460"/>
                    </a:cubicBezTo>
                    <a:lnTo>
                      <a:pt x="5092323" y="535940"/>
                    </a:lnTo>
                    <a:cubicBezTo>
                      <a:pt x="5092323" y="604520"/>
                      <a:pt x="5036443" y="660400"/>
                      <a:pt x="4967863" y="660400"/>
                    </a:cubicBezTo>
                    <a:close/>
                  </a:path>
                </a:pathLst>
              </a:custGeom>
              <a:solidFill>
                <a:srgbClr val="86EAE9"/>
              </a:solidFill>
            </p:spPr>
          </p:sp>
        </p:grpSp>
        <p:sp>
          <p:nvSpPr>
            <p:cNvPr name="TextBox 6" id="6"/>
            <p:cNvSpPr txBox="true"/>
            <p:nvPr/>
          </p:nvSpPr>
          <p:spPr>
            <a:xfrm rot="0">
              <a:off x="3651884" y="3729246"/>
              <a:ext cx="7998757" cy="678552"/>
            </a:xfrm>
            <a:prstGeom prst="rect">
              <a:avLst/>
            </a:prstGeom>
          </p:spPr>
          <p:txBody>
            <a:bodyPr anchor="t" rtlCol="false" tIns="0" lIns="0" bIns="0" rIns="0">
              <a:spAutoFit/>
            </a:bodyPr>
            <a:lstStyle/>
            <a:p>
              <a:pPr algn="ctr">
                <a:lnSpc>
                  <a:spcPts val="4281"/>
                </a:lnSpc>
              </a:pPr>
              <a:r>
                <a:rPr lang="en-US" sz="3058">
                  <a:solidFill>
                    <a:srgbClr val="000000"/>
                  </a:solidFill>
                  <a:latin typeface="HK Grotesk"/>
                </a:rPr>
                <a:t>DO YOU HAVE ANY QUESTIONS?</a:t>
              </a:r>
            </a:p>
          </p:txBody>
        </p:sp>
      </p:grpSp>
      <p:sp>
        <p:nvSpPr>
          <p:cNvPr name="Freeform 7" id="7"/>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14761115" y="8664633"/>
            <a:ext cx="3526885" cy="1622367"/>
          </a:xfrm>
          <a:custGeom>
            <a:avLst/>
            <a:gdLst/>
            <a:ahLst/>
            <a:cxnLst/>
            <a:rect r="r" b="b" t="t" l="l"/>
            <a:pathLst>
              <a:path h="1622367" w="3526885">
                <a:moveTo>
                  <a:pt x="3526885" y="0"/>
                </a:moveTo>
                <a:lnTo>
                  <a:pt x="0" y="0"/>
                </a:lnTo>
                <a:lnTo>
                  <a:pt x="0" y="1622367"/>
                </a:lnTo>
                <a:lnTo>
                  <a:pt x="3526885" y="1622367"/>
                </a:lnTo>
                <a:lnTo>
                  <a:pt x="35268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0" y="8664633"/>
            <a:ext cx="3526885" cy="1622367"/>
          </a:xfrm>
          <a:custGeom>
            <a:avLst/>
            <a:gdLst/>
            <a:ahLst/>
            <a:cxnLst/>
            <a:rect r="r" b="b" t="t" l="l"/>
            <a:pathLst>
              <a:path h="1622367" w="3526885">
                <a:moveTo>
                  <a:pt x="0" y="0"/>
                </a:moveTo>
                <a:lnTo>
                  <a:pt x="3526885" y="0"/>
                </a:lnTo>
                <a:lnTo>
                  <a:pt x="3526885" y="1622367"/>
                </a:lnTo>
                <a:lnTo>
                  <a:pt x="0" y="1622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true" rot="0">
            <a:off x="0" y="0"/>
            <a:ext cx="3526885" cy="1622367"/>
          </a:xfrm>
          <a:custGeom>
            <a:avLst/>
            <a:gdLst/>
            <a:ahLst/>
            <a:cxnLst/>
            <a:rect r="r" b="b" t="t" l="l"/>
            <a:pathLst>
              <a:path h="1622367" w="3526885">
                <a:moveTo>
                  <a:pt x="0" y="1622367"/>
                </a:moveTo>
                <a:lnTo>
                  <a:pt x="3526885" y="1622367"/>
                </a:lnTo>
                <a:lnTo>
                  <a:pt x="3526885" y="0"/>
                </a:lnTo>
                <a:lnTo>
                  <a:pt x="0" y="0"/>
                </a:lnTo>
                <a:lnTo>
                  <a:pt x="0" y="1622367"/>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grpSp>
        <p:nvGrpSpPr>
          <p:cNvPr name="Group 3" id="3"/>
          <p:cNvGrpSpPr/>
          <p:nvPr/>
        </p:nvGrpSpPr>
        <p:grpSpPr>
          <a:xfrm rot="0">
            <a:off x="17062845" y="9061845"/>
            <a:ext cx="2450311" cy="2450311"/>
            <a:chOff x="0" y="0"/>
            <a:chExt cx="3267081" cy="3267081"/>
          </a:xfrm>
        </p:grpSpPr>
        <p:sp>
          <p:nvSpPr>
            <p:cNvPr name="Freeform 4" id="4"/>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3</a:t>
              </a:r>
            </a:p>
          </p:txBody>
        </p:sp>
      </p:grpSp>
      <p:sp>
        <p:nvSpPr>
          <p:cNvPr name="TextBox 6" id="6"/>
          <p:cNvSpPr txBox="true"/>
          <p:nvPr/>
        </p:nvSpPr>
        <p:spPr>
          <a:xfrm rot="0">
            <a:off x="2648910" y="-99091"/>
            <a:ext cx="10111390" cy="1127791"/>
          </a:xfrm>
          <a:prstGeom prst="rect">
            <a:avLst/>
          </a:prstGeom>
        </p:spPr>
        <p:txBody>
          <a:bodyPr anchor="t" rtlCol="false" tIns="0" lIns="0" bIns="0" rIns="0">
            <a:spAutoFit/>
          </a:bodyPr>
          <a:lstStyle/>
          <a:p>
            <a:pPr algn="l">
              <a:lnSpc>
                <a:spcPts val="9318"/>
              </a:lnSpc>
            </a:pPr>
            <a:r>
              <a:rPr lang="en-US" sz="6656">
                <a:solidFill>
                  <a:srgbClr val="13538A"/>
                </a:solidFill>
                <a:latin typeface="Cabin"/>
              </a:rPr>
              <a:t>GIỚI THIỆU CHUNG</a:t>
            </a:r>
          </a:p>
        </p:txBody>
      </p:sp>
      <p:sp>
        <p:nvSpPr>
          <p:cNvPr name="TextBox 7" id="7"/>
          <p:cNvSpPr txBox="true"/>
          <p:nvPr/>
        </p:nvSpPr>
        <p:spPr>
          <a:xfrm rot="0">
            <a:off x="505806" y="1921202"/>
            <a:ext cx="17541890" cy="1500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Bold"/>
              </a:rPr>
              <a:t>SOLID</a:t>
            </a:r>
            <a:r>
              <a:rPr lang="en-US" sz="4300">
                <a:solidFill>
                  <a:srgbClr val="000B5D"/>
                </a:solidFill>
                <a:latin typeface="Open Sans"/>
              </a:rPr>
              <a:t> là từ viết tắt của năm nguyên tắc thiết kế nhằm làm cho các thiết kế hướng đối tượng trở nên linh hoạt, dễ hiểu và dễ bảo trì hơn</a:t>
            </a:r>
          </a:p>
        </p:txBody>
      </p:sp>
      <p:sp>
        <p:nvSpPr>
          <p:cNvPr name="AutoShape 8" id="8"/>
          <p:cNvSpPr/>
          <p:nvPr/>
        </p:nvSpPr>
        <p:spPr>
          <a:xfrm rot="0">
            <a:off x="5524939" y="3663492"/>
            <a:ext cx="8245071" cy="1112391"/>
          </a:xfrm>
          <a:prstGeom prst="rect">
            <a:avLst/>
          </a:prstGeom>
          <a:solidFill>
            <a:srgbClr val="86EAE9">
              <a:alpha val="29804"/>
            </a:srgbClr>
          </a:solidFill>
        </p:spPr>
      </p:sp>
      <p:sp>
        <p:nvSpPr>
          <p:cNvPr name="AutoShape 9" id="9"/>
          <p:cNvSpPr/>
          <p:nvPr/>
        </p:nvSpPr>
        <p:spPr>
          <a:xfrm rot="0">
            <a:off x="3788265" y="3681716"/>
            <a:ext cx="1479498" cy="1094167"/>
          </a:xfrm>
          <a:prstGeom prst="rect">
            <a:avLst/>
          </a:prstGeom>
          <a:solidFill>
            <a:srgbClr val="37C9EF"/>
          </a:solidFill>
        </p:spPr>
      </p:sp>
      <p:sp>
        <p:nvSpPr>
          <p:cNvPr name="TextBox 10" id="10"/>
          <p:cNvSpPr txBox="true"/>
          <p:nvPr/>
        </p:nvSpPr>
        <p:spPr>
          <a:xfrm rot="0">
            <a:off x="4603671" y="3664095"/>
            <a:ext cx="374185" cy="979328"/>
          </a:xfrm>
          <a:prstGeom prst="rect">
            <a:avLst/>
          </a:prstGeom>
        </p:spPr>
        <p:txBody>
          <a:bodyPr anchor="t" rtlCol="false" tIns="0" lIns="0" bIns="0" rIns="0">
            <a:spAutoFit/>
          </a:bodyPr>
          <a:lstStyle/>
          <a:p>
            <a:pPr algn="just">
              <a:lnSpc>
                <a:spcPts val="7971"/>
              </a:lnSpc>
            </a:pPr>
            <a:r>
              <a:rPr lang="en-US" sz="5693">
                <a:solidFill>
                  <a:srgbClr val="000000"/>
                </a:solidFill>
                <a:latin typeface="Open Sans Bold"/>
              </a:rPr>
              <a:t>S</a:t>
            </a:r>
          </a:p>
        </p:txBody>
      </p:sp>
      <p:grpSp>
        <p:nvGrpSpPr>
          <p:cNvPr name="Group 11" id="11"/>
          <p:cNvGrpSpPr/>
          <p:nvPr/>
        </p:nvGrpSpPr>
        <p:grpSpPr>
          <a:xfrm rot="-8100000">
            <a:off x="5137783" y="3824039"/>
            <a:ext cx="774312" cy="773073"/>
            <a:chOff x="0" y="0"/>
            <a:chExt cx="6350000" cy="6339840"/>
          </a:xfrm>
        </p:grpSpPr>
        <p:sp>
          <p:nvSpPr>
            <p:cNvPr name="Freeform 12" id="12"/>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grpSp>
        <p:nvGrpSpPr>
          <p:cNvPr name="Group 13" id="13"/>
          <p:cNvGrpSpPr/>
          <p:nvPr/>
        </p:nvGrpSpPr>
        <p:grpSpPr>
          <a:xfrm rot="-8100000">
            <a:off x="4845577" y="3826713"/>
            <a:ext cx="787209" cy="785949"/>
            <a:chOff x="0" y="0"/>
            <a:chExt cx="6350000" cy="6339840"/>
          </a:xfrm>
        </p:grpSpPr>
        <p:sp>
          <p:nvSpPr>
            <p:cNvPr name="Freeform 14" id="1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7C9EF"/>
            </a:solidFill>
          </p:spPr>
        </p:sp>
      </p:grpSp>
      <p:grpSp>
        <p:nvGrpSpPr>
          <p:cNvPr name="Group 15" id="15"/>
          <p:cNvGrpSpPr/>
          <p:nvPr/>
        </p:nvGrpSpPr>
        <p:grpSpPr>
          <a:xfrm rot="-8100000">
            <a:off x="3391584" y="3842263"/>
            <a:ext cx="774312" cy="773073"/>
            <a:chOff x="0" y="0"/>
            <a:chExt cx="6350000" cy="6339840"/>
          </a:xfrm>
        </p:grpSpPr>
        <p:sp>
          <p:nvSpPr>
            <p:cNvPr name="Freeform 16" id="1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sp>
        <p:nvSpPr>
          <p:cNvPr name="TextBox 17" id="17"/>
          <p:cNvSpPr txBox="true"/>
          <p:nvPr/>
        </p:nvSpPr>
        <p:spPr>
          <a:xfrm rot="0">
            <a:off x="6071602" y="3849705"/>
            <a:ext cx="7698408" cy="653414"/>
          </a:xfrm>
          <a:prstGeom prst="rect">
            <a:avLst/>
          </a:prstGeom>
        </p:spPr>
        <p:txBody>
          <a:bodyPr anchor="t" rtlCol="false" tIns="0" lIns="0" bIns="0" rIns="0">
            <a:spAutoFit/>
          </a:bodyPr>
          <a:lstStyle/>
          <a:p>
            <a:pPr algn="ctr">
              <a:lnSpc>
                <a:spcPts val="5400"/>
              </a:lnSpc>
            </a:pPr>
            <a:r>
              <a:rPr lang="en-US" sz="3600" spc="180">
                <a:solidFill>
                  <a:srgbClr val="000000"/>
                </a:solidFill>
                <a:latin typeface="Open Sans"/>
              </a:rPr>
              <a:t>Single responsibility principle</a:t>
            </a:r>
          </a:p>
        </p:txBody>
      </p:sp>
      <p:sp>
        <p:nvSpPr>
          <p:cNvPr name="AutoShape 18" id="18"/>
          <p:cNvSpPr/>
          <p:nvPr/>
        </p:nvSpPr>
        <p:spPr>
          <a:xfrm rot="0">
            <a:off x="5534464" y="4918744"/>
            <a:ext cx="8245071" cy="1112391"/>
          </a:xfrm>
          <a:prstGeom prst="rect">
            <a:avLst/>
          </a:prstGeom>
          <a:solidFill>
            <a:srgbClr val="86EAE9">
              <a:alpha val="29804"/>
            </a:srgbClr>
          </a:solidFill>
        </p:spPr>
      </p:sp>
      <p:sp>
        <p:nvSpPr>
          <p:cNvPr name="AutoShape 19" id="19"/>
          <p:cNvSpPr/>
          <p:nvPr/>
        </p:nvSpPr>
        <p:spPr>
          <a:xfrm rot="0">
            <a:off x="3797790" y="4936968"/>
            <a:ext cx="1479498" cy="1094167"/>
          </a:xfrm>
          <a:prstGeom prst="rect">
            <a:avLst/>
          </a:prstGeom>
          <a:solidFill>
            <a:srgbClr val="37C9EF"/>
          </a:solidFill>
        </p:spPr>
      </p:sp>
      <p:sp>
        <p:nvSpPr>
          <p:cNvPr name="TextBox 20" id="20"/>
          <p:cNvSpPr txBox="true"/>
          <p:nvPr/>
        </p:nvSpPr>
        <p:spPr>
          <a:xfrm rot="0">
            <a:off x="4528014" y="4919013"/>
            <a:ext cx="374185" cy="979328"/>
          </a:xfrm>
          <a:prstGeom prst="rect">
            <a:avLst/>
          </a:prstGeom>
        </p:spPr>
        <p:txBody>
          <a:bodyPr anchor="t" rtlCol="false" tIns="0" lIns="0" bIns="0" rIns="0">
            <a:spAutoFit/>
          </a:bodyPr>
          <a:lstStyle/>
          <a:p>
            <a:pPr algn="just">
              <a:lnSpc>
                <a:spcPts val="7971"/>
              </a:lnSpc>
            </a:pPr>
            <a:r>
              <a:rPr lang="en-US" sz="5693">
                <a:solidFill>
                  <a:srgbClr val="000000"/>
                </a:solidFill>
                <a:latin typeface="Open Sans Bold"/>
              </a:rPr>
              <a:t>O</a:t>
            </a:r>
          </a:p>
        </p:txBody>
      </p:sp>
      <p:grpSp>
        <p:nvGrpSpPr>
          <p:cNvPr name="Group 21" id="21"/>
          <p:cNvGrpSpPr/>
          <p:nvPr/>
        </p:nvGrpSpPr>
        <p:grpSpPr>
          <a:xfrm rot="-8100000">
            <a:off x="5147308" y="5079291"/>
            <a:ext cx="774312" cy="773073"/>
            <a:chOff x="0" y="0"/>
            <a:chExt cx="6350000" cy="6339840"/>
          </a:xfrm>
        </p:grpSpPr>
        <p:sp>
          <p:nvSpPr>
            <p:cNvPr name="Freeform 22" id="22"/>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grpSp>
        <p:nvGrpSpPr>
          <p:cNvPr name="Group 23" id="23"/>
          <p:cNvGrpSpPr/>
          <p:nvPr/>
        </p:nvGrpSpPr>
        <p:grpSpPr>
          <a:xfrm rot="-8100000">
            <a:off x="4855102" y="5081965"/>
            <a:ext cx="787209" cy="785949"/>
            <a:chOff x="0" y="0"/>
            <a:chExt cx="6350000" cy="6339840"/>
          </a:xfrm>
        </p:grpSpPr>
        <p:sp>
          <p:nvSpPr>
            <p:cNvPr name="Freeform 24" id="2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7C9EF"/>
            </a:solidFill>
          </p:spPr>
        </p:sp>
      </p:grpSp>
      <p:grpSp>
        <p:nvGrpSpPr>
          <p:cNvPr name="Group 25" id="25"/>
          <p:cNvGrpSpPr/>
          <p:nvPr/>
        </p:nvGrpSpPr>
        <p:grpSpPr>
          <a:xfrm rot="-8100000">
            <a:off x="3401109" y="5097515"/>
            <a:ext cx="774312" cy="773073"/>
            <a:chOff x="0" y="0"/>
            <a:chExt cx="6350000" cy="6339840"/>
          </a:xfrm>
        </p:grpSpPr>
        <p:sp>
          <p:nvSpPr>
            <p:cNvPr name="Freeform 26" id="2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sp>
        <p:nvSpPr>
          <p:cNvPr name="TextBox 27" id="27"/>
          <p:cNvSpPr txBox="true"/>
          <p:nvPr/>
        </p:nvSpPr>
        <p:spPr>
          <a:xfrm rot="0">
            <a:off x="6081127" y="5104956"/>
            <a:ext cx="7698408" cy="653414"/>
          </a:xfrm>
          <a:prstGeom prst="rect">
            <a:avLst/>
          </a:prstGeom>
        </p:spPr>
        <p:txBody>
          <a:bodyPr anchor="t" rtlCol="false" tIns="0" lIns="0" bIns="0" rIns="0">
            <a:spAutoFit/>
          </a:bodyPr>
          <a:lstStyle/>
          <a:p>
            <a:pPr algn="ctr">
              <a:lnSpc>
                <a:spcPts val="5400"/>
              </a:lnSpc>
            </a:pPr>
            <a:r>
              <a:rPr lang="en-US" sz="3600" spc="180">
                <a:solidFill>
                  <a:srgbClr val="000000"/>
                </a:solidFill>
                <a:latin typeface="Open Sans"/>
              </a:rPr>
              <a:t>Open/closed principle</a:t>
            </a:r>
          </a:p>
        </p:txBody>
      </p:sp>
      <p:sp>
        <p:nvSpPr>
          <p:cNvPr name="AutoShape 28" id="28"/>
          <p:cNvSpPr/>
          <p:nvPr/>
        </p:nvSpPr>
        <p:spPr>
          <a:xfrm rot="0">
            <a:off x="5534464" y="6174009"/>
            <a:ext cx="8245071" cy="1112391"/>
          </a:xfrm>
          <a:prstGeom prst="rect">
            <a:avLst/>
          </a:prstGeom>
          <a:solidFill>
            <a:srgbClr val="86EAE9">
              <a:alpha val="29804"/>
            </a:srgbClr>
          </a:solidFill>
        </p:spPr>
      </p:sp>
      <p:sp>
        <p:nvSpPr>
          <p:cNvPr name="AutoShape 29" id="29"/>
          <p:cNvSpPr/>
          <p:nvPr/>
        </p:nvSpPr>
        <p:spPr>
          <a:xfrm rot="0">
            <a:off x="3797790" y="6192233"/>
            <a:ext cx="1479498" cy="1094167"/>
          </a:xfrm>
          <a:prstGeom prst="rect">
            <a:avLst/>
          </a:prstGeom>
          <a:solidFill>
            <a:srgbClr val="37C9EF"/>
          </a:solidFill>
        </p:spPr>
      </p:sp>
      <p:sp>
        <p:nvSpPr>
          <p:cNvPr name="TextBox 30" id="30"/>
          <p:cNvSpPr txBox="true"/>
          <p:nvPr/>
        </p:nvSpPr>
        <p:spPr>
          <a:xfrm rot="0">
            <a:off x="4613196" y="6174612"/>
            <a:ext cx="374185" cy="979328"/>
          </a:xfrm>
          <a:prstGeom prst="rect">
            <a:avLst/>
          </a:prstGeom>
        </p:spPr>
        <p:txBody>
          <a:bodyPr anchor="t" rtlCol="false" tIns="0" lIns="0" bIns="0" rIns="0">
            <a:spAutoFit/>
          </a:bodyPr>
          <a:lstStyle/>
          <a:p>
            <a:pPr algn="just">
              <a:lnSpc>
                <a:spcPts val="7971"/>
              </a:lnSpc>
            </a:pPr>
            <a:r>
              <a:rPr lang="en-US" sz="5693">
                <a:solidFill>
                  <a:srgbClr val="000000"/>
                </a:solidFill>
                <a:latin typeface="Open Sans Bold"/>
              </a:rPr>
              <a:t>L</a:t>
            </a:r>
          </a:p>
        </p:txBody>
      </p:sp>
      <p:grpSp>
        <p:nvGrpSpPr>
          <p:cNvPr name="Group 31" id="31"/>
          <p:cNvGrpSpPr/>
          <p:nvPr/>
        </p:nvGrpSpPr>
        <p:grpSpPr>
          <a:xfrm rot="-8100000">
            <a:off x="5147308" y="6334556"/>
            <a:ext cx="774312" cy="773073"/>
            <a:chOff x="0" y="0"/>
            <a:chExt cx="6350000" cy="6339840"/>
          </a:xfrm>
        </p:grpSpPr>
        <p:sp>
          <p:nvSpPr>
            <p:cNvPr name="Freeform 32" id="32"/>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grpSp>
        <p:nvGrpSpPr>
          <p:cNvPr name="Group 33" id="33"/>
          <p:cNvGrpSpPr/>
          <p:nvPr/>
        </p:nvGrpSpPr>
        <p:grpSpPr>
          <a:xfrm rot="-8100000">
            <a:off x="4855102" y="6337230"/>
            <a:ext cx="787209" cy="785949"/>
            <a:chOff x="0" y="0"/>
            <a:chExt cx="6350000" cy="6339840"/>
          </a:xfrm>
        </p:grpSpPr>
        <p:sp>
          <p:nvSpPr>
            <p:cNvPr name="Freeform 34" id="3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7C9EF"/>
            </a:solidFill>
          </p:spPr>
        </p:sp>
      </p:grpSp>
      <p:grpSp>
        <p:nvGrpSpPr>
          <p:cNvPr name="Group 35" id="35"/>
          <p:cNvGrpSpPr/>
          <p:nvPr/>
        </p:nvGrpSpPr>
        <p:grpSpPr>
          <a:xfrm rot="-8100000">
            <a:off x="3401109" y="6352780"/>
            <a:ext cx="774312" cy="773073"/>
            <a:chOff x="0" y="0"/>
            <a:chExt cx="6350000" cy="6339840"/>
          </a:xfrm>
        </p:grpSpPr>
        <p:sp>
          <p:nvSpPr>
            <p:cNvPr name="Freeform 36" id="3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sp>
        <p:nvSpPr>
          <p:cNvPr name="TextBox 37" id="37"/>
          <p:cNvSpPr txBox="true"/>
          <p:nvPr/>
        </p:nvSpPr>
        <p:spPr>
          <a:xfrm rot="0">
            <a:off x="6081127" y="6360222"/>
            <a:ext cx="7698408" cy="653414"/>
          </a:xfrm>
          <a:prstGeom prst="rect">
            <a:avLst/>
          </a:prstGeom>
        </p:spPr>
        <p:txBody>
          <a:bodyPr anchor="t" rtlCol="false" tIns="0" lIns="0" bIns="0" rIns="0">
            <a:spAutoFit/>
          </a:bodyPr>
          <a:lstStyle/>
          <a:p>
            <a:pPr algn="ctr">
              <a:lnSpc>
                <a:spcPts val="5400"/>
              </a:lnSpc>
            </a:pPr>
            <a:r>
              <a:rPr lang="en-US" sz="3600" spc="180">
                <a:solidFill>
                  <a:srgbClr val="000000"/>
                </a:solidFill>
                <a:latin typeface="Open Sans"/>
              </a:rPr>
              <a:t>Liskov substitution principle</a:t>
            </a:r>
          </a:p>
        </p:txBody>
      </p:sp>
      <p:sp>
        <p:nvSpPr>
          <p:cNvPr name="AutoShape 38" id="38"/>
          <p:cNvSpPr/>
          <p:nvPr/>
        </p:nvSpPr>
        <p:spPr>
          <a:xfrm rot="0">
            <a:off x="5543989" y="7429261"/>
            <a:ext cx="8245071" cy="1112391"/>
          </a:xfrm>
          <a:prstGeom prst="rect">
            <a:avLst/>
          </a:prstGeom>
          <a:solidFill>
            <a:srgbClr val="86EAE9">
              <a:alpha val="29804"/>
            </a:srgbClr>
          </a:solidFill>
        </p:spPr>
      </p:sp>
      <p:sp>
        <p:nvSpPr>
          <p:cNvPr name="AutoShape 39" id="39"/>
          <p:cNvSpPr/>
          <p:nvPr/>
        </p:nvSpPr>
        <p:spPr>
          <a:xfrm rot="0">
            <a:off x="3807315" y="7447485"/>
            <a:ext cx="1479498" cy="1094167"/>
          </a:xfrm>
          <a:prstGeom prst="rect">
            <a:avLst/>
          </a:prstGeom>
          <a:solidFill>
            <a:srgbClr val="37C9EF"/>
          </a:solidFill>
        </p:spPr>
      </p:sp>
      <p:sp>
        <p:nvSpPr>
          <p:cNvPr name="TextBox 40" id="40"/>
          <p:cNvSpPr txBox="true"/>
          <p:nvPr/>
        </p:nvSpPr>
        <p:spPr>
          <a:xfrm rot="0">
            <a:off x="4622721" y="7429864"/>
            <a:ext cx="374185" cy="979328"/>
          </a:xfrm>
          <a:prstGeom prst="rect">
            <a:avLst/>
          </a:prstGeom>
        </p:spPr>
        <p:txBody>
          <a:bodyPr anchor="t" rtlCol="false" tIns="0" lIns="0" bIns="0" rIns="0">
            <a:spAutoFit/>
          </a:bodyPr>
          <a:lstStyle/>
          <a:p>
            <a:pPr algn="ctr">
              <a:lnSpc>
                <a:spcPts val="7971"/>
              </a:lnSpc>
            </a:pPr>
            <a:r>
              <a:rPr lang="en-US" sz="5693">
                <a:solidFill>
                  <a:srgbClr val="000000"/>
                </a:solidFill>
                <a:latin typeface="Open Sans Bold"/>
              </a:rPr>
              <a:t>I</a:t>
            </a:r>
          </a:p>
        </p:txBody>
      </p:sp>
      <p:grpSp>
        <p:nvGrpSpPr>
          <p:cNvPr name="Group 41" id="41"/>
          <p:cNvGrpSpPr/>
          <p:nvPr/>
        </p:nvGrpSpPr>
        <p:grpSpPr>
          <a:xfrm rot="-8100000">
            <a:off x="5156833" y="7589808"/>
            <a:ext cx="774312" cy="773073"/>
            <a:chOff x="0" y="0"/>
            <a:chExt cx="6350000" cy="6339840"/>
          </a:xfrm>
        </p:grpSpPr>
        <p:sp>
          <p:nvSpPr>
            <p:cNvPr name="Freeform 42" id="42"/>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grpSp>
        <p:nvGrpSpPr>
          <p:cNvPr name="Group 43" id="43"/>
          <p:cNvGrpSpPr/>
          <p:nvPr/>
        </p:nvGrpSpPr>
        <p:grpSpPr>
          <a:xfrm rot="-8100000">
            <a:off x="4864627" y="7592482"/>
            <a:ext cx="787209" cy="785949"/>
            <a:chOff x="0" y="0"/>
            <a:chExt cx="6350000" cy="6339840"/>
          </a:xfrm>
        </p:grpSpPr>
        <p:sp>
          <p:nvSpPr>
            <p:cNvPr name="Freeform 44" id="4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7C9EF"/>
            </a:solidFill>
          </p:spPr>
        </p:sp>
      </p:grpSp>
      <p:grpSp>
        <p:nvGrpSpPr>
          <p:cNvPr name="Group 45" id="45"/>
          <p:cNvGrpSpPr/>
          <p:nvPr/>
        </p:nvGrpSpPr>
        <p:grpSpPr>
          <a:xfrm rot="-8100000">
            <a:off x="3410634" y="7608032"/>
            <a:ext cx="774312" cy="773073"/>
            <a:chOff x="0" y="0"/>
            <a:chExt cx="6350000" cy="6339840"/>
          </a:xfrm>
        </p:grpSpPr>
        <p:sp>
          <p:nvSpPr>
            <p:cNvPr name="Freeform 46" id="4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sp>
        <p:nvSpPr>
          <p:cNvPr name="TextBox 47" id="47"/>
          <p:cNvSpPr txBox="true"/>
          <p:nvPr/>
        </p:nvSpPr>
        <p:spPr>
          <a:xfrm rot="0">
            <a:off x="6090652" y="7615474"/>
            <a:ext cx="7698408" cy="653414"/>
          </a:xfrm>
          <a:prstGeom prst="rect">
            <a:avLst/>
          </a:prstGeom>
        </p:spPr>
        <p:txBody>
          <a:bodyPr anchor="t" rtlCol="false" tIns="0" lIns="0" bIns="0" rIns="0">
            <a:spAutoFit/>
          </a:bodyPr>
          <a:lstStyle/>
          <a:p>
            <a:pPr algn="ctr">
              <a:lnSpc>
                <a:spcPts val="5400"/>
              </a:lnSpc>
            </a:pPr>
            <a:r>
              <a:rPr lang="en-US" sz="3600" spc="180">
                <a:solidFill>
                  <a:srgbClr val="000000"/>
                </a:solidFill>
                <a:latin typeface="Open Sans"/>
              </a:rPr>
              <a:t>Interface segregation principle</a:t>
            </a:r>
          </a:p>
        </p:txBody>
      </p:sp>
      <p:sp>
        <p:nvSpPr>
          <p:cNvPr name="AutoShape 48" id="48"/>
          <p:cNvSpPr/>
          <p:nvPr/>
        </p:nvSpPr>
        <p:spPr>
          <a:xfrm rot="0">
            <a:off x="5543989" y="8684527"/>
            <a:ext cx="8245071" cy="1112391"/>
          </a:xfrm>
          <a:prstGeom prst="rect">
            <a:avLst/>
          </a:prstGeom>
          <a:solidFill>
            <a:srgbClr val="86EAE9">
              <a:alpha val="29804"/>
            </a:srgbClr>
          </a:solidFill>
        </p:spPr>
      </p:sp>
      <p:sp>
        <p:nvSpPr>
          <p:cNvPr name="AutoShape 49" id="49"/>
          <p:cNvSpPr/>
          <p:nvPr/>
        </p:nvSpPr>
        <p:spPr>
          <a:xfrm rot="0">
            <a:off x="3807315" y="8702751"/>
            <a:ext cx="1479498" cy="1094167"/>
          </a:xfrm>
          <a:prstGeom prst="rect">
            <a:avLst/>
          </a:prstGeom>
          <a:solidFill>
            <a:srgbClr val="37C9EF"/>
          </a:solidFill>
        </p:spPr>
      </p:sp>
      <p:sp>
        <p:nvSpPr>
          <p:cNvPr name="TextBox 50" id="50"/>
          <p:cNvSpPr txBox="true"/>
          <p:nvPr/>
        </p:nvSpPr>
        <p:spPr>
          <a:xfrm rot="0">
            <a:off x="4603671" y="8684796"/>
            <a:ext cx="374185" cy="979328"/>
          </a:xfrm>
          <a:prstGeom prst="rect">
            <a:avLst/>
          </a:prstGeom>
        </p:spPr>
        <p:txBody>
          <a:bodyPr anchor="t" rtlCol="false" tIns="0" lIns="0" bIns="0" rIns="0">
            <a:spAutoFit/>
          </a:bodyPr>
          <a:lstStyle/>
          <a:p>
            <a:pPr algn="ctr">
              <a:lnSpc>
                <a:spcPts val="7971"/>
              </a:lnSpc>
            </a:pPr>
            <a:r>
              <a:rPr lang="en-US" sz="5693">
                <a:solidFill>
                  <a:srgbClr val="000000"/>
                </a:solidFill>
                <a:latin typeface="Open Sans Bold"/>
              </a:rPr>
              <a:t>D</a:t>
            </a:r>
          </a:p>
        </p:txBody>
      </p:sp>
      <p:grpSp>
        <p:nvGrpSpPr>
          <p:cNvPr name="Group 51" id="51"/>
          <p:cNvGrpSpPr/>
          <p:nvPr/>
        </p:nvGrpSpPr>
        <p:grpSpPr>
          <a:xfrm rot="-8100000">
            <a:off x="5156833" y="8845073"/>
            <a:ext cx="774312" cy="773073"/>
            <a:chOff x="0" y="0"/>
            <a:chExt cx="6350000" cy="6339840"/>
          </a:xfrm>
        </p:grpSpPr>
        <p:sp>
          <p:nvSpPr>
            <p:cNvPr name="Freeform 52" id="52"/>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grpSp>
        <p:nvGrpSpPr>
          <p:cNvPr name="Group 53" id="53"/>
          <p:cNvGrpSpPr/>
          <p:nvPr/>
        </p:nvGrpSpPr>
        <p:grpSpPr>
          <a:xfrm rot="-8100000">
            <a:off x="4864627" y="8847747"/>
            <a:ext cx="787209" cy="785949"/>
            <a:chOff x="0" y="0"/>
            <a:chExt cx="6350000" cy="6339840"/>
          </a:xfrm>
        </p:grpSpPr>
        <p:sp>
          <p:nvSpPr>
            <p:cNvPr name="Freeform 54" id="5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7C9EF"/>
            </a:solidFill>
          </p:spPr>
        </p:sp>
      </p:grpSp>
      <p:grpSp>
        <p:nvGrpSpPr>
          <p:cNvPr name="Group 55" id="55"/>
          <p:cNvGrpSpPr/>
          <p:nvPr/>
        </p:nvGrpSpPr>
        <p:grpSpPr>
          <a:xfrm rot="-8100000">
            <a:off x="3410634" y="8863297"/>
            <a:ext cx="774312" cy="773073"/>
            <a:chOff x="0" y="0"/>
            <a:chExt cx="6350000" cy="6339840"/>
          </a:xfrm>
        </p:grpSpPr>
        <p:sp>
          <p:nvSpPr>
            <p:cNvPr name="Freeform 56" id="5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FFFFFF"/>
            </a:solidFill>
          </p:spPr>
        </p:sp>
      </p:grpSp>
      <p:sp>
        <p:nvSpPr>
          <p:cNvPr name="TextBox 57" id="57"/>
          <p:cNvSpPr txBox="true"/>
          <p:nvPr/>
        </p:nvSpPr>
        <p:spPr>
          <a:xfrm rot="0">
            <a:off x="6090652" y="8870739"/>
            <a:ext cx="7698408" cy="653414"/>
          </a:xfrm>
          <a:prstGeom prst="rect">
            <a:avLst/>
          </a:prstGeom>
        </p:spPr>
        <p:txBody>
          <a:bodyPr anchor="t" rtlCol="false" tIns="0" lIns="0" bIns="0" rIns="0">
            <a:spAutoFit/>
          </a:bodyPr>
          <a:lstStyle/>
          <a:p>
            <a:pPr algn="ctr">
              <a:lnSpc>
                <a:spcPts val="5400"/>
              </a:lnSpc>
            </a:pPr>
            <a:r>
              <a:rPr lang="en-US" sz="3600" spc="180">
                <a:solidFill>
                  <a:srgbClr val="000000"/>
                </a:solidFill>
                <a:latin typeface="Open Sans"/>
              </a:rPr>
              <a:t>Dependency inversion principle</a:t>
            </a:r>
          </a:p>
        </p:txBody>
      </p:sp>
      <p:sp>
        <p:nvSpPr>
          <p:cNvPr name="TextBox 58" id="58"/>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59" id="59"/>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SINGLE RESPONSIBILITY PRINCIPLE</a:t>
            </a:r>
          </a:p>
        </p:txBody>
      </p:sp>
      <p:grpSp>
        <p:nvGrpSpPr>
          <p:cNvPr name="Group 4" id="4"/>
          <p:cNvGrpSpPr/>
          <p:nvPr/>
        </p:nvGrpSpPr>
        <p:grpSpPr>
          <a:xfrm rot="0">
            <a:off x="17062845" y="9061845"/>
            <a:ext cx="2450311" cy="2450311"/>
            <a:chOff x="0" y="0"/>
            <a:chExt cx="3267081" cy="3267081"/>
          </a:xfrm>
        </p:grpSpPr>
        <p:sp>
          <p:nvSpPr>
            <p:cNvPr name="Freeform 5" id="5"/>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4</a:t>
              </a:r>
            </a:p>
          </p:txBody>
        </p:sp>
      </p:grpSp>
      <p:sp>
        <p:nvSpPr>
          <p:cNvPr name="TextBox 7" id="7"/>
          <p:cNvSpPr txBox="true"/>
          <p:nvPr/>
        </p:nvSpPr>
        <p:spPr>
          <a:xfrm rot="0">
            <a:off x="696989" y="1997422"/>
            <a:ext cx="16894022" cy="738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Medium"/>
              </a:rPr>
              <a:t>Một lớp chỉ nên chịu trách nhiệm duy nhất một nhiệm vụ cụ thể</a:t>
            </a:r>
          </a:p>
        </p:txBody>
      </p:sp>
      <p:sp>
        <p:nvSpPr>
          <p:cNvPr name="TextBox 8" id="8"/>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9" id="9"/>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SINGLE RESPONSIBILITY PRINCIPLE</a:t>
            </a:r>
          </a:p>
        </p:txBody>
      </p:sp>
      <p:grpSp>
        <p:nvGrpSpPr>
          <p:cNvPr name="Group 4" id="4"/>
          <p:cNvGrpSpPr/>
          <p:nvPr/>
        </p:nvGrpSpPr>
        <p:grpSpPr>
          <a:xfrm rot="0">
            <a:off x="17062845" y="9061845"/>
            <a:ext cx="2450311" cy="2450311"/>
            <a:chOff x="0" y="0"/>
            <a:chExt cx="3267081" cy="3267081"/>
          </a:xfrm>
        </p:grpSpPr>
        <p:sp>
          <p:nvSpPr>
            <p:cNvPr name="Freeform 5" id="5"/>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4</a:t>
              </a:r>
            </a:p>
          </p:txBody>
        </p:sp>
      </p:grpSp>
      <p:sp>
        <p:nvSpPr>
          <p:cNvPr name="TextBox 7" id="7"/>
          <p:cNvSpPr txBox="true"/>
          <p:nvPr/>
        </p:nvSpPr>
        <p:spPr>
          <a:xfrm rot="0">
            <a:off x="696989" y="1997422"/>
            <a:ext cx="16894022" cy="738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Medium"/>
              </a:rPr>
              <a:t>Một lớp chỉ nên chịu trách nhiệm duy nhất một nhiệm vụ cụ thể</a:t>
            </a:r>
          </a:p>
        </p:txBody>
      </p:sp>
      <p:sp>
        <p:nvSpPr>
          <p:cNvPr name="TextBox 8" id="8"/>
          <p:cNvSpPr txBox="true"/>
          <p:nvPr/>
        </p:nvSpPr>
        <p:spPr>
          <a:xfrm rot="0">
            <a:off x="505806" y="3100254"/>
            <a:ext cx="2163236" cy="738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Bold"/>
              </a:rPr>
              <a:t>Lợi ích:</a:t>
            </a:r>
          </a:p>
        </p:txBody>
      </p:sp>
      <p:sp>
        <p:nvSpPr>
          <p:cNvPr name="TextBox 9" id="9"/>
          <p:cNvSpPr txBox="true"/>
          <p:nvPr/>
        </p:nvSpPr>
        <p:spPr>
          <a:xfrm rot="0">
            <a:off x="577287" y="3753033"/>
            <a:ext cx="17133427" cy="4548504"/>
          </a:xfrm>
          <a:prstGeom prst="rect">
            <a:avLst/>
          </a:prstGeom>
        </p:spPr>
        <p:txBody>
          <a:bodyPr anchor="t" rtlCol="false" tIns="0" lIns="0" bIns="0" rIns="0">
            <a:spAutoFit/>
          </a:bodyPr>
          <a:lstStyle/>
          <a:p>
            <a:pPr algn="just" marL="928374" indent="-464187" lvl="1">
              <a:lnSpc>
                <a:spcPts val="6020"/>
              </a:lnSpc>
              <a:buFont typeface="Arial"/>
              <a:buChar char="•"/>
            </a:pPr>
            <a:r>
              <a:rPr lang="en-US" sz="4300">
                <a:solidFill>
                  <a:srgbClr val="000B5D"/>
                </a:solidFill>
                <a:latin typeface="Open Sans Bold"/>
              </a:rPr>
              <a:t>Kiểm thử dễ dàng hơn:</a:t>
            </a:r>
            <a:r>
              <a:rPr lang="en-US" sz="4300">
                <a:solidFill>
                  <a:srgbClr val="000B5D"/>
                </a:solidFill>
                <a:latin typeface="Open Sans"/>
              </a:rPr>
              <a:t> một lớp có một trách nhiệm sẽ có ít trường hợp kiểm thử hơn</a:t>
            </a:r>
          </a:p>
          <a:p>
            <a:pPr algn="just" marL="928374" indent="-464187" lvl="1">
              <a:lnSpc>
                <a:spcPts val="6020"/>
              </a:lnSpc>
              <a:buFont typeface="Arial"/>
              <a:buChar char="•"/>
            </a:pPr>
            <a:r>
              <a:rPr lang="en-US" sz="4300">
                <a:solidFill>
                  <a:srgbClr val="000B5D"/>
                </a:solidFill>
                <a:latin typeface="Open Sans Bold"/>
              </a:rPr>
              <a:t>Liên kết dễ dàng hơn:</a:t>
            </a:r>
            <a:r>
              <a:rPr lang="en-US" sz="4300">
                <a:solidFill>
                  <a:srgbClr val="000B5D"/>
                </a:solidFill>
                <a:latin typeface="Open Sans"/>
              </a:rPr>
              <a:t> ít chức năng trong một lớp sẽ có ít phụ thuộc hơn</a:t>
            </a:r>
          </a:p>
          <a:p>
            <a:pPr algn="just" marL="928374" indent="-464187" lvl="1">
              <a:lnSpc>
                <a:spcPts val="6020"/>
              </a:lnSpc>
              <a:buFont typeface="Arial"/>
              <a:buChar char="•"/>
            </a:pPr>
            <a:r>
              <a:rPr lang="en-US" sz="4300">
                <a:solidFill>
                  <a:srgbClr val="000B5D"/>
                </a:solidFill>
                <a:latin typeface="Open Sans Bold"/>
              </a:rPr>
              <a:t>Tổ chức hơn:</a:t>
            </a:r>
            <a:r>
              <a:rPr lang="en-US" sz="4300">
                <a:solidFill>
                  <a:srgbClr val="000B5D"/>
                </a:solidFill>
                <a:latin typeface="Open Sans"/>
              </a:rPr>
              <a:t> các lớp nhỏ, được tổ chức tốt dễ tìm kiếm hơn so với lớp khổng lồ</a:t>
            </a:r>
          </a:p>
        </p:txBody>
      </p:sp>
      <p:sp>
        <p:nvSpPr>
          <p:cNvPr name="TextBox 10" id="10"/>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11" id="11"/>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grpSp>
        <p:nvGrpSpPr>
          <p:cNvPr name="Group 3" id="3"/>
          <p:cNvGrpSpPr/>
          <p:nvPr/>
        </p:nvGrpSpPr>
        <p:grpSpPr>
          <a:xfrm rot="0">
            <a:off x="17062845" y="9061845"/>
            <a:ext cx="2450311" cy="2450311"/>
            <a:chOff x="0" y="0"/>
            <a:chExt cx="3267081" cy="3267081"/>
          </a:xfrm>
        </p:grpSpPr>
        <p:sp>
          <p:nvSpPr>
            <p:cNvPr name="Freeform 4" id="4"/>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5</a:t>
              </a:r>
            </a:p>
          </p:txBody>
        </p:sp>
      </p:grpSp>
      <p:sp>
        <p:nvSpPr>
          <p:cNvPr name="Freeform 6" id="6"/>
          <p:cNvSpPr/>
          <p:nvPr/>
        </p:nvSpPr>
        <p:spPr>
          <a:xfrm flipH="false" flipV="false" rot="0">
            <a:off x="1846522" y="1174863"/>
            <a:ext cx="14304188" cy="6792655"/>
          </a:xfrm>
          <a:custGeom>
            <a:avLst/>
            <a:gdLst/>
            <a:ahLst/>
            <a:cxnLst/>
            <a:rect r="r" b="b" t="t" l="l"/>
            <a:pathLst>
              <a:path h="6792655" w="14304188">
                <a:moveTo>
                  <a:pt x="0" y="0"/>
                </a:moveTo>
                <a:lnTo>
                  <a:pt x="14304188" y="0"/>
                </a:lnTo>
                <a:lnTo>
                  <a:pt x="14304188" y="6792655"/>
                </a:lnTo>
                <a:lnTo>
                  <a:pt x="0" y="6792655"/>
                </a:lnTo>
                <a:lnTo>
                  <a:pt x="0" y="0"/>
                </a:lnTo>
                <a:close/>
              </a:path>
            </a:pathLst>
          </a:custGeom>
          <a:blipFill>
            <a:blip r:embed="rId6"/>
            <a:stretch>
              <a:fillRect l="0" t="0" r="0" b="0"/>
            </a:stretch>
          </a:blipFill>
        </p:spPr>
      </p:sp>
      <p:sp>
        <p:nvSpPr>
          <p:cNvPr name="TextBox 7" id="7"/>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SINGLE RESPONSIBILITY PRINCIPLE</a:t>
            </a:r>
          </a:p>
        </p:txBody>
      </p:sp>
      <p:sp>
        <p:nvSpPr>
          <p:cNvPr name="TextBox 8" id="8"/>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TextBox 9" id="9"/>
          <p:cNvSpPr txBox="true"/>
          <p:nvPr/>
        </p:nvSpPr>
        <p:spPr>
          <a:xfrm rot="0">
            <a:off x="3203873" y="8022591"/>
            <a:ext cx="11537475" cy="1889759"/>
          </a:xfrm>
          <a:prstGeom prst="rect">
            <a:avLst/>
          </a:prstGeom>
        </p:spPr>
        <p:txBody>
          <a:bodyPr anchor="t" rtlCol="false" tIns="0" lIns="0" bIns="0" rIns="0">
            <a:spAutoFit/>
          </a:bodyPr>
          <a:lstStyle/>
          <a:p>
            <a:pPr algn="just">
              <a:lnSpc>
                <a:spcPts val="5040"/>
              </a:lnSpc>
            </a:pPr>
            <a:r>
              <a:rPr lang="en-US" sz="3600">
                <a:solidFill>
                  <a:srgbClr val="000B5D"/>
                </a:solidFill>
                <a:latin typeface="Open Sans"/>
              </a:rPr>
              <a:t>Vi phạm SRP vì có hai trách nhiệm:</a:t>
            </a:r>
          </a:p>
          <a:p>
            <a:pPr algn="just" marL="777248" indent="-388624" lvl="1">
              <a:lnSpc>
                <a:spcPts val="5040"/>
              </a:lnSpc>
              <a:buFont typeface="Arial"/>
              <a:buChar char="•"/>
            </a:pPr>
            <a:r>
              <a:rPr lang="en-US" sz="3600">
                <a:solidFill>
                  <a:srgbClr val="000B5D"/>
                </a:solidFill>
                <a:latin typeface="Open Sans"/>
              </a:rPr>
              <a:t>Quản lý thông tin nhân viên (tên, chức vụ, lương)</a:t>
            </a:r>
          </a:p>
          <a:p>
            <a:pPr algn="just" marL="777248" indent="-388624" lvl="1">
              <a:lnSpc>
                <a:spcPts val="5040"/>
              </a:lnSpc>
              <a:buFont typeface="Arial"/>
              <a:buChar char="•"/>
            </a:pPr>
            <a:r>
              <a:rPr lang="en-US" sz="3600">
                <a:solidFill>
                  <a:srgbClr val="000B5D"/>
                </a:solidFill>
                <a:latin typeface="Open Sans"/>
              </a:rPr>
              <a:t>Tạo hóa đơn</a:t>
            </a:r>
          </a:p>
        </p:txBody>
      </p:sp>
      <p:sp>
        <p:nvSpPr>
          <p:cNvPr name="Freeform 10" id="10"/>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grpSp>
        <p:nvGrpSpPr>
          <p:cNvPr name="Group 3" id="3"/>
          <p:cNvGrpSpPr/>
          <p:nvPr/>
        </p:nvGrpSpPr>
        <p:grpSpPr>
          <a:xfrm rot="0">
            <a:off x="17062845" y="9061845"/>
            <a:ext cx="2450311" cy="2450311"/>
            <a:chOff x="0" y="0"/>
            <a:chExt cx="3267081" cy="3267081"/>
          </a:xfrm>
        </p:grpSpPr>
        <p:sp>
          <p:nvSpPr>
            <p:cNvPr name="Freeform 4" id="4"/>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6</a:t>
              </a:r>
            </a:p>
          </p:txBody>
        </p:sp>
      </p:grpSp>
      <p:grpSp>
        <p:nvGrpSpPr>
          <p:cNvPr name="Group 6" id="6"/>
          <p:cNvGrpSpPr/>
          <p:nvPr/>
        </p:nvGrpSpPr>
        <p:grpSpPr>
          <a:xfrm rot="0">
            <a:off x="17062845" y="9061845"/>
            <a:ext cx="2450311" cy="2450311"/>
            <a:chOff x="0" y="0"/>
            <a:chExt cx="3267081" cy="3267081"/>
          </a:xfrm>
        </p:grpSpPr>
        <p:sp>
          <p:nvSpPr>
            <p:cNvPr name="Freeform 7" id="7"/>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6</a:t>
              </a:r>
            </a:p>
          </p:txBody>
        </p:sp>
      </p:grpSp>
      <p:sp>
        <p:nvSpPr>
          <p:cNvPr name="Freeform 9" id="9"/>
          <p:cNvSpPr/>
          <p:nvPr/>
        </p:nvSpPr>
        <p:spPr>
          <a:xfrm flipH="false" flipV="false" rot="0">
            <a:off x="4271065" y="1259114"/>
            <a:ext cx="9745871" cy="6502521"/>
          </a:xfrm>
          <a:custGeom>
            <a:avLst/>
            <a:gdLst/>
            <a:ahLst/>
            <a:cxnLst/>
            <a:rect r="r" b="b" t="t" l="l"/>
            <a:pathLst>
              <a:path h="6502521" w="9745871">
                <a:moveTo>
                  <a:pt x="0" y="0"/>
                </a:moveTo>
                <a:lnTo>
                  <a:pt x="9745870" y="0"/>
                </a:lnTo>
                <a:lnTo>
                  <a:pt x="9745870" y="6502521"/>
                </a:lnTo>
                <a:lnTo>
                  <a:pt x="0" y="6502521"/>
                </a:lnTo>
                <a:lnTo>
                  <a:pt x="0" y="0"/>
                </a:lnTo>
                <a:close/>
              </a:path>
            </a:pathLst>
          </a:custGeom>
          <a:blipFill>
            <a:blip r:embed="rId6"/>
            <a:stretch>
              <a:fillRect l="0" t="0" r="0" b="0"/>
            </a:stretch>
          </a:blipFill>
        </p:spPr>
      </p:sp>
      <p:sp>
        <p:nvSpPr>
          <p:cNvPr name="TextBox 10" id="10"/>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SINGLE RESPONSIBILITY PRINCIPLE</a:t>
            </a:r>
          </a:p>
        </p:txBody>
      </p:sp>
      <p:sp>
        <p:nvSpPr>
          <p:cNvPr name="TextBox 11" id="11"/>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TextBox 12" id="12"/>
          <p:cNvSpPr txBox="true"/>
          <p:nvPr/>
        </p:nvSpPr>
        <p:spPr>
          <a:xfrm rot="0">
            <a:off x="2587640" y="8006716"/>
            <a:ext cx="13600217" cy="1251584"/>
          </a:xfrm>
          <a:prstGeom prst="rect">
            <a:avLst/>
          </a:prstGeom>
        </p:spPr>
        <p:txBody>
          <a:bodyPr anchor="t" rtlCol="false" tIns="0" lIns="0" bIns="0" rIns="0">
            <a:spAutoFit/>
          </a:bodyPr>
          <a:lstStyle/>
          <a:p>
            <a:pPr algn="just">
              <a:lnSpc>
                <a:spcPts val="5040"/>
              </a:lnSpc>
            </a:pPr>
            <a:r>
              <a:rPr lang="en-US" sz="3600">
                <a:solidFill>
                  <a:srgbClr val="000B5D"/>
                </a:solidFill>
                <a:latin typeface="Open Sans"/>
              </a:rPr>
              <a:t>Tuân theo SRP vì có một trách nhiệm duy nhất:</a:t>
            </a:r>
          </a:p>
          <a:p>
            <a:pPr algn="just">
              <a:lnSpc>
                <a:spcPts val="5040"/>
              </a:lnSpc>
            </a:pPr>
            <a:r>
              <a:rPr lang="en-US" sz="3600">
                <a:solidFill>
                  <a:srgbClr val="000B5D"/>
                </a:solidFill>
                <a:latin typeface="Open Sans"/>
              </a:rPr>
              <a:t>        Quản lý thông tin hóa đơn (khách hàng, sản phẩm, số tiền)</a:t>
            </a:r>
          </a:p>
        </p:txBody>
      </p:sp>
      <p:sp>
        <p:nvSpPr>
          <p:cNvPr name="Freeform 13" id="13"/>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99825" y="3239532"/>
            <a:ext cx="12848405" cy="7047468"/>
          </a:xfrm>
          <a:custGeom>
            <a:avLst/>
            <a:gdLst/>
            <a:ahLst/>
            <a:cxnLst/>
            <a:rect r="r" b="b" t="t" l="l"/>
            <a:pathLst>
              <a:path h="7047468" w="12848405">
                <a:moveTo>
                  <a:pt x="0" y="0"/>
                </a:moveTo>
                <a:lnTo>
                  <a:pt x="12848406" y="0"/>
                </a:lnTo>
                <a:lnTo>
                  <a:pt x="12848406" y="7047468"/>
                </a:lnTo>
                <a:lnTo>
                  <a:pt x="0" y="7047468"/>
                </a:lnTo>
                <a:lnTo>
                  <a:pt x="0" y="0"/>
                </a:lnTo>
                <a:close/>
              </a:path>
            </a:pathLst>
          </a:custGeom>
          <a:blipFill>
            <a:blip r:embed="rId2"/>
            <a:stretch>
              <a:fillRect l="-932" t="0" r="-932" b="0"/>
            </a:stretch>
          </a:blipFill>
        </p:spPr>
      </p:sp>
      <p:grpSp>
        <p:nvGrpSpPr>
          <p:cNvPr name="Group 3" id="3"/>
          <p:cNvGrpSpPr/>
          <p:nvPr/>
        </p:nvGrpSpPr>
        <p:grpSpPr>
          <a:xfrm rot="0">
            <a:off x="17062845" y="9061845"/>
            <a:ext cx="2450311" cy="2450311"/>
            <a:chOff x="0" y="0"/>
            <a:chExt cx="3267081" cy="3267081"/>
          </a:xfrm>
        </p:grpSpPr>
        <p:sp>
          <p:nvSpPr>
            <p:cNvPr name="Freeform 4" id="4"/>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7</a:t>
              </a:r>
            </a:p>
          </p:txBody>
        </p:sp>
      </p:grpSp>
      <p:sp>
        <p:nvSpPr>
          <p:cNvPr name="Freeform 6" id="6"/>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0" y="0"/>
            <a:ext cx="4796133" cy="2705751"/>
          </a:xfrm>
          <a:custGeom>
            <a:avLst/>
            <a:gdLst/>
            <a:ahLst/>
            <a:cxnLst/>
            <a:rect r="r" b="b" t="t" l="l"/>
            <a:pathLst>
              <a:path h="2705751" w="4796133">
                <a:moveTo>
                  <a:pt x="0" y="0"/>
                </a:moveTo>
                <a:lnTo>
                  <a:pt x="4796133" y="0"/>
                </a:lnTo>
                <a:lnTo>
                  <a:pt x="4796133" y="2705751"/>
                </a:lnTo>
                <a:lnTo>
                  <a:pt x="0" y="2705751"/>
                </a:lnTo>
                <a:lnTo>
                  <a:pt x="0" y="0"/>
                </a:lnTo>
                <a:close/>
              </a:path>
            </a:pathLst>
          </a:custGeom>
          <a:blipFill>
            <a:blip r:embed="rId7"/>
            <a:stretch>
              <a:fillRect l="0" t="-2346" r="-4203" b="-2346"/>
            </a:stretch>
          </a:blipFill>
        </p:spPr>
      </p:sp>
      <p:sp>
        <p:nvSpPr>
          <p:cNvPr name="TextBox 8" id="8"/>
          <p:cNvSpPr txBox="true"/>
          <p:nvPr/>
        </p:nvSpPr>
        <p:spPr>
          <a:xfrm rot="0">
            <a:off x="5954516" y="73422"/>
            <a:ext cx="6378968" cy="3166110"/>
          </a:xfrm>
          <a:prstGeom prst="rect">
            <a:avLst/>
          </a:prstGeom>
        </p:spPr>
        <p:txBody>
          <a:bodyPr anchor="t" rtlCol="false" tIns="0" lIns="0" bIns="0" rIns="0">
            <a:spAutoFit/>
          </a:bodyPr>
          <a:lstStyle/>
          <a:p>
            <a:pPr algn="l">
              <a:lnSpc>
                <a:spcPts val="5040"/>
              </a:lnSpc>
            </a:pPr>
            <a:r>
              <a:rPr lang="en-US" sz="3600">
                <a:solidFill>
                  <a:srgbClr val="000B5D"/>
                </a:solidFill>
                <a:latin typeface="Open Sans"/>
              </a:rPr>
              <a:t>Bằng cách chia nhỏ lớp NhanVien thành hai lớp nhỏ hơn, chúng ta đã cải thiện tính mô đun, khả năng bảo trì và khả năng kiểm tra của mã.</a:t>
            </a:r>
          </a:p>
        </p:txBody>
      </p:sp>
      <p:sp>
        <p:nvSpPr>
          <p:cNvPr name="TextBox 9" id="9"/>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60552" y="0"/>
            <a:ext cx="6025653" cy="980315"/>
          </a:xfrm>
          <a:custGeom>
            <a:avLst/>
            <a:gdLst/>
            <a:ahLst/>
            <a:cxnLst/>
            <a:rect r="r" b="b" t="t" l="l"/>
            <a:pathLst>
              <a:path h="980315" w="6025653">
                <a:moveTo>
                  <a:pt x="0" y="0"/>
                </a:moveTo>
                <a:lnTo>
                  <a:pt x="6025653" y="0"/>
                </a:lnTo>
                <a:lnTo>
                  <a:pt x="6025653" y="980315"/>
                </a:lnTo>
                <a:lnTo>
                  <a:pt x="0" y="980315"/>
                </a:lnTo>
                <a:lnTo>
                  <a:pt x="0" y="0"/>
                </a:lnTo>
                <a:close/>
              </a:path>
            </a:pathLst>
          </a:custGeom>
          <a:blipFill>
            <a:blip r:embed="rId2">
              <a:extLst>
                <a:ext uri="{96DAC541-7B7A-43D3-8B79-37D633B846F1}">
                  <asvg:svgBlip xmlns:asvg="http://schemas.microsoft.com/office/drawing/2016/SVG/main" r:embed="rId3"/>
                </a:ext>
              </a:extLst>
            </a:blip>
            <a:stretch>
              <a:fillRect l="0" t="-36532" r="0" b="-38646"/>
            </a:stretch>
          </a:blipFill>
        </p:spPr>
      </p:sp>
      <p:sp>
        <p:nvSpPr>
          <p:cNvPr name="TextBox 3" id="3"/>
          <p:cNvSpPr txBox="true"/>
          <p:nvPr/>
        </p:nvSpPr>
        <p:spPr>
          <a:xfrm rot="0">
            <a:off x="2587640" y="-90867"/>
            <a:ext cx="12153708" cy="1038225"/>
          </a:xfrm>
          <a:prstGeom prst="rect">
            <a:avLst/>
          </a:prstGeom>
        </p:spPr>
        <p:txBody>
          <a:bodyPr anchor="t" rtlCol="false" tIns="0" lIns="0" bIns="0" rIns="0">
            <a:spAutoFit/>
          </a:bodyPr>
          <a:lstStyle/>
          <a:p>
            <a:pPr algn="l">
              <a:lnSpc>
                <a:spcPts val="8400"/>
              </a:lnSpc>
            </a:pPr>
            <a:r>
              <a:rPr lang="en-US" sz="6000">
                <a:solidFill>
                  <a:srgbClr val="13538A"/>
                </a:solidFill>
                <a:latin typeface="Cabin"/>
              </a:rPr>
              <a:t>OPEN/CLOSED PRINCIPLE</a:t>
            </a:r>
          </a:p>
        </p:txBody>
      </p:sp>
      <p:grpSp>
        <p:nvGrpSpPr>
          <p:cNvPr name="Group 4" id="4"/>
          <p:cNvGrpSpPr/>
          <p:nvPr/>
        </p:nvGrpSpPr>
        <p:grpSpPr>
          <a:xfrm rot="0">
            <a:off x="17062845" y="9061845"/>
            <a:ext cx="2450311" cy="2450311"/>
            <a:chOff x="0" y="0"/>
            <a:chExt cx="3267081" cy="3267081"/>
          </a:xfrm>
        </p:grpSpPr>
        <p:sp>
          <p:nvSpPr>
            <p:cNvPr name="Freeform 5" id="5"/>
            <p:cNvSpPr/>
            <p:nvPr/>
          </p:nvSpPr>
          <p:spPr>
            <a:xfrm flipH="false" flipV="false" rot="0">
              <a:off x="0" y="0"/>
              <a:ext cx="3267081" cy="3267081"/>
            </a:xfrm>
            <a:custGeom>
              <a:avLst/>
              <a:gdLst/>
              <a:ahLst/>
              <a:cxnLst/>
              <a:rect r="r" b="b" t="t" l="l"/>
              <a:pathLst>
                <a:path h="3267081" w="3267081">
                  <a:moveTo>
                    <a:pt x="0" y="0"/>
                  </a:moveTo>
                  <a:lnTo>
                    <a:pt x="3267081" y="0"/>
                  </a:lnTo>
                  <a:lnTo>
                    <a:pt x="3267081" y="3267081"/>
                  </a:lnTo>
                  <a:lnTo>
                    <a:pt x="0" y="3267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0113" y="649714"/>
              <a:ext cx="773428" cy="983826"/>
            </a:xfrm>
            <a:prstGeom prst="rect">
              <a:avLst/>
            </a:prstGeom>
          </p:spPr>
          <p:txBody>
            <a:bodyPr anchor="t" rtlCol="false" tIns="0" lIns="0" bIns="0" rIns="0">
              <a:spAutoFit/>
            </a:bodyPr>
            <a:lstStyle/>
            <a:p>
              <a:pPr algn="ctr">
                <a:lnSpc>
                  <a:spcPts val="6224"/>
                </a:lnSpc>
                <a:spcBef>
                  <a:spcPct val="0"/>
                </a:spcBef>
              </a:pPr>
              <a:r>
                <a:rPr lang="en-US" sz="4446">
                  <a:solidFill>
                    <a:srgbClr val="FFFFFF"/>
                  </a:solidFill>
                  <a:latin typeface="Cabin"/>
                </a:rPr>
                <a:t>8</a:t>
              </a:r>
            </a:p>
          </p:txBody>
        </p:sp>
      </p:grpSp>
      <p:sp>
        <p:nvSpPr>
          <p:cNvPr name="TextBox 7" id="7"/>
          <p:cNvSpPr txBox="true"/>
          <p:nvPr/>
        </p:nvSpPr>
        <p:spPr>
          <a:xfrm rot="0">
            <a:off x="0" y="9864725"/>
            <a:ext cx="1846522" cy="422275"/>
          </a:xfrm>
          <a:prstGeom prst="rect">
            <a:avLst/>
          </a:prstGeom>
        </p:spPr>
        <p:txBody>
          <a:bodyPr anchor="t" rtlCol="false" tIns="0" lIns="0" bIns="0" rIns="0">
            <a:spAutoFit/>
          </a:bodyPr>
          <a:lstStyle/>
          <a:p>
            <a:pPr algn="l">
              <a:lnSpc>
                <a:spcPts val="3499"/>
              </a:lnSpc>
            </a:pPr>
            <a:r>
              <a:rPr lang="en-US" sz="2499">
                <a:solidFill>
                  <a:srgbClr val="13538A">
                    <a:alpha val="60000"/>
                  </a:srgbClr>
                </a:solidFill>
                <a:latin typeface="Asap"/>
              </a:rPr>
              <a:t>8-5-2024</a:t>
            </a:r>
          </a:p>
        </p:txBody>
      </p:sp>
      <p:sp>
        <p:nvSpPr>
          <p:cNvPr name="Freeform 8" id="8"/>
          <p:cNvSpPr/>
          <p:nvPr/>
        </p:nvSpPr>
        <p:spPr>
          <a:xfrm flipH="true" flipV="true" rot="0">
            <a:off x="14761115" y="0"/>
            <a:ext cx="3526885" cy="1622367"/>
          </a:xfrm>
          <a:custGeom>
            <a:avLst/>
            <a:gdLst/>
            <a:ahLst/>
            <a:cxnLst/>
            <a:rect r="r" b="b" t="t" l="l"/>
            <a:pathLst>
              <a:path h="1622367" w="3526885">
                <a:moveTo>
                  <a:pt x="3526885" y="1622367"/>
                </a:moveTo>
                <a:lnTo>
                  <a:pt x="0" y="1622367"/>
                </a:lnTo>
                <a:lnTo>
                  <a:pt x="0" y="0"/>
                </a:lnTo>
                <a:lnTo>
                  <a:pt x="3526885" y="0"/>
                </a:lnTo>
                <a:lnTo>
                  <a:pt x="3526885" y="16223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35352" y="1180495"/>
            <a:ext cx="18017296" cy="2262504"/>
          </a:xfrm>
          <a:prstGeom prst="rect">
            <a:avLst/>
          </a:prstGeom>
        </p:spPr>
        <p:txBody>
          <a:bodyPr anchor="t" rtlCol="false" tIns="0" lIns="0" bIns="0" rIns="0">
            <a:spAutoFit/>
          </a:bodyPr>
          <a:lstStyle/>
          <a:p>
            <a:pPr algn="just">
              <a:lnSpc>
                <a:spcPts val="6020"/>
              </a:lnSpc>
            </a:pPr>
            <a:r>
              <a:rPr lang="en-US" sz="4300">
                <a:solidFill>
                  <a:srgbClr val="000B5D"/>
                </a:solidFill>
                <a:latin typeface="Open Sans Medium"/>
              </a:rPr>
              <a:t>Các classes, modules, functions, etc ... nên được mở để mở rộng (thêm mới chức năng) nhưng đóng lại để sửa đổi (không được phép sửa đổi mã nguồn gốc)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DAGEAzrF7_A</dc:identifier>
  <dcterms:modified xsi:type="dcterms:W3CDTF">2011-08-01T06:04:30Z</dcterms:modified>
  <cp:revision>1</cp:revision>
  <dc:title>Nguyên lý SOLID</dc:title>
</cp:coreProperties>
</file>