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80" r:id="rId1"/>
  </p:sldMasterIdLst>
  <p:sldIdLst>
    <p:sldId id="256" r:id="rId2"/>
    <p:sldId id="257" r:id="rId3"/>
    <p:sldId id="258" r:id="rId4"/>
    <p:sldId id="259" r:id="rId5"/>
    <p:sldId id="260" r:id="rId6"/>
    <p:sldId id="261" r:id="rId7"/>
    <p:sldId id="262" r:id="rId8"/>
    <p:sldId id="263" r:id="rId9"/>
    <p:sldId id="285" r:id="rId10"/>
    <p:sldId id="264" r:id="rId11"/>
    <p:sldId id="265" r:id="rId12"/>
    <p:sldId id="266" r:id="rId13"/>
    <p:sldId id="267" r:id="rId14"/>
    <p:sldId id="268" r:id="rId15"/>
    <p:sldId id="269" r:id="rId16"/>
    <p:sldId id="270" r:id="rId17"/>
    <p:sldId id="271" r:id="rId18"/>
    <p:sldId id="272" r:id="rId19"/>
    <p:sldId id="273" r:id="rId20"/>
    <p:sldId id="276" r:id="rId21"/>
    <p:sldId id="277" r:id="rId22"/>
    <p:sldId id="278" r:id="rId23"/>
    <p:sldId id="279" r:id="rId24"/>
    <p:sldId id="280" r:id="rId25"/>
    <p:sldId id="281" r:id="rId26"/>
    <p:sldId id="282" r:id="rId27"/>
    <p:sldId id="283" r:id="rId28"/>
    <p:sldId id="284" r:id="rId29"/>
    <p:sldId id="287" r:id="rId30"/>
    <p:sldId id="286" r:id="rId31"/>
    <p:sldId id="288" r:id="rId3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4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5B1DFA-E05E-45CE-AF2F-7FB9C3D87E23}" type="datetimeFigureOut">
              <a:rPr lang="ru-RU" smtClean="0"/>
              <a:t>02.10.2011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F74A0FD-9893-48B4-A67A-7A91E367042E}" type="slidenum">
              <a:rPr lang="ru-RU" smtClean="0"/>
              <a:t>‹#›</a:t>
            </a:fld>
            <a:endParaRPr lang="ru-RU"/>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5B1DFA-E05E-45CE-AF2F-7FB9C3D87E23}" type="datetimeFigureOut">
              <a:rPr lang="ru-RU" smtClean="0"/>
              <a:t>02.10.2011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F74A0FD-9893-48B4-A67A-7A91E367042E}"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5B1DFA-E05E-45CE-AF2F-7FB9C3D87E23}" type="datetimeFigureOut">
              <a:rPr lang="ru-RU" smtClean="0"/>
              <a:t>02.10.2011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F74A0FD-9893-48B4-A67A-7A91E367042E}"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5B1DFA-E05E-45CE-AF2F-7FB9C3D87E23}" type="datetimeFigureOut">
              <a:rPr lang="ru-RU" smtClean="0"/>
              <a:t>02.10.2011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F74A0FD-9893-48B4-A67A-7A91E367042E}"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5B1DFA-E05E-45CE-AF2F-7FB9C3D87E23}" type="datetimeFigureOut">
              <a:rPr lang="ru-RU" smtClean="0"/>
              <a:t>02.10.2011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F74A0FD-9893-48B4-A67A-7A91E367042E}" type="slidenum">
              <a:rPr lang="ru-RU" smtClean="0"/>
              <a:t>‹#›</a:t>
            </a:fld>
            <a:endParaRPr lang="ru-RU"/>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5B1DFA-E05E-45CE-AF2F-7FB9C3D87E23}" type="datetimeFigureOut">
              <a:rPr lang="ru-RU" smtClean="0"/>
              <a:t>02.10.2011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F74A0FD-9893-48B4-A67A-7A91E367042E}"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5B1DFA-E05E-45CE-AF2F-7FB9C3D87E23}" type="datetimeFigureOut">
              <a:rPr lang="ru-RU" smtClean="0"/>
              <a:t>02.10.2011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9F74A0FD-9893-48B4-A67A-7A91E367042E}" type="slidenum">
              <a:rPr lang="ru-RU" smtClean="0"/>
              <a:t>‹#›</a:t>
            </a:fld>
            <a:endParaRPr lang="ru-RU"/>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5B1DFA-E05E-45CE-AF2F-7FB9C3D87E23}" type="datetimeFigureOut">
              <a:rPr lang="ru-RU" smtClean="0"/>
              <a:t>02.10.2011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9F74A0FD-9893-48B4-A67A-7A91E367042E}"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5B1DFA-E05E-45CE-AF2F-7FB9C3D87E23}" type="datetimeFigureOut">
              <a:rPr lang="ru-RU" smtClean="0"/>
              <a:t>02.10.2011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9F74A0FD-9893-48B4-A67A-7A91E367042E}"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5B1DFA-E05E-45CE-AF2F-7FB9C3D87E23}" type="datetimeFigureOut">
              <a:rPr lang="ru-RU" smtClean="0"/>
              <a:t>02.10.2011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F74A0FD-9893-48B4-A67A-7A91E367042E}" type="slidenum">
              <a:rPr lang="ru-RU" smtClean="0"/>
              <a:t>‹#›</a:t>
            </a:fld>
            <a:endParaRPr lang="ru-RU"/>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5B1DFA-E05E-45CE-AF2F-7FB9C3D87E23}" type="datetimeFigureOut">
              <a:rPr lang="ru-RU" smtClean="0"/>
              <a:t>02.10.2011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F74A0FD-9893-48B4-A67A-7A91E367042E}"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5B1DFA-E05E-45CE-AF2F-7FB9C3D87E23}" type="datetimeFigureOut">
              <a:rPr lang="ru-RU" smtClean="0"/>
              <a:t>02.10.2011</a:t>
            </a:fld>
            <a:endParaRPr lang="ru-RU"/>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ru-RU"/>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F74A0FD-9893-48B4-A67A-7A91E367042E}"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blog-en.xeno.by/" TargetMode="External"/><Relationship Id="rId2" Type="http://schemas.openxmlformats.org/officeDocument/2006/relationships/hyperlink" Target="https://github.com/xeno-by/kepler" TargetMode="External"/><Relationship Id="rId1" Type="http://schemas.openxmlformats.org/officeDocument/2006/relationships/slideLayout" Target="../slideLayouts/slideLayout2.xml"/><Relationship Id="rId5" Type="http://schemas.openxmlformats.org/officeDocument/2006/relationships/hyperlink" Target="http://nemerle.org/" TargetMode="External"/><Relationship Id="rId4" Type="http://schemas.openxmlformats.org/officeDocument/2006/relationships/hyperlink" Target="http://macros.xeno.by/"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mailto:eugene.burmako@epfl.ch"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t>Project Kepler: Compile-time metaprogramming </a:t>
            </a:r>
            <a:r>
              <a:rPr lang="en-US" sz="3600" smtClean="0"/>
              <a:t>for Scala</a:t>
            </a:r>
            <a:endParaRPr lang="ru-RU" sz="3600" dirty="0"/>
          </a:p>
        </p:txBody>
      </p:sp>
      <p:sp>
        <p:nvSpPr>
          <p:cNvPr id="3" name="Subtitle 2"/>
          <p:cNvSpPr>
            <a:spLocks noGrp="1"/>
          </p:cNvSpPr>
          <p:nvPr>
            <p:ph type="subTitle" idx="1"/>
          </p:nvPr>
        </p:nvSpPr>
        <p:spPr/>
        <p:txBody>
          <a:bodyPr>
            <a:normAutofit lnSpcReduction="10000"/>
          </a:bodyPr>
          <a:lstStyle/>
          <a:p>
            <a:r>
              <a:rPr lang="en-US" dirty="0" smtClean="0"/>
              <a:t>Eugene Burmako</a:t>
            </a:r>
          </a:p>
          <a:p>
            <a:r>
              <a:rPr lang="en-US" dirty="0" smtClean="0"/>
              <a:t>LAMP, EPFL</a:t>
            </a:r>
          </a:p>
          <a:p>
            <a:r>
              <a:rPr lang="en-US" dirty="0" smtClean="0"/>
              <a:t>2011-09-27</a:t>
            </a:r>
          </a:p>
          <a:p>
            <a:r>
              <a:rPr lang="en-US" dirty="0" smtClean="0"/>
              <a:t>updated </a:t>
            </a:r>
            <a:r>
              <a:rPr lang="en-US" smtClean="0"/>
              <a:t>on 2011-10-02</a:t>
            </a:r>
            <a:endParaRPr lang="ru-RU" dirty="0"/>
          </a:p>
        </p:txBody>
      </p:sp>
    </p:spTree>
    <p:extLst>
      <p:ext uri="{BB962C8B-B14F-4D97-AF65-F5344CB8AC3E}">
        <p14:creationId xmlns:p14="http://schemas.microsoft.com/office/powerpoint/2010/main" val="4040166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0" y="332656"/>
            <a:ext cx="9144000" cy="6525344"/>
          </a:xfrm>
        </p:spPr>
        <p:txBody>
          <a:bodyPr anchor="ctr">
            <a:normAutofit/>
          </a:bodyPr>
          <a:lstStyle/>
          <a:p>
            <a:pPr marL="0" indent="0" algn="ctr">
              <a:buNone/>
            </a:pPr>
            <a:r>
              <a:rPr lang="en-US" sz="4000" dirty="0" smtClean="0">
                <a:solidFill>
                  <a:schemeClr val="tx2"/>
                </a:solidFill>
              </a:rPr>
              <a:t>State of the art</a:t>
            </a:r>
            <a:endParaRPr lang="ru-RU" sz="4000" dirty="0">
              <a:solidFill>
                <a:schemeClr val="tx2"/>
              </a:solidFill>
            </a:endParaRPr>
          </a:p>
        </p:txBody>
      </p:sp>
    </p:spTree>
    <p:extLst>
      <p:ext uri="{BB962C8B-B14F-4D97-AF65-F5344CB8AC3E}">
        <p14:creationId xmlns:p14="http://schemas.microsoft.com/office/powerpoint/2010/main" val="34173428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Taxonomy</a:t>
            </a:r>
            <a:endParaRPr lang="ru-RU" dirty="0"/>
          </a:p>
        </p:txBody>
      </p:sp>
      <p:sp>
        <p:nvSpPr>
          <p:cNvPr id="3" name="Content Placeholder 2"/>
          <p:cNvSpPr>
            <a:spLocks noGrp="1"/>
          </p:cNvSpPr>
          <p:nvPr>
            <p:ph idx="1"/>
          </p:nvPr>
        </p:nvSpPr>
        <p:spPr/>
        <p:txBody>
          <a:bodyPr>
            <a:normAutofit lnSpcReduction="10000"/>
          </a:bodyPr>
          <a:lstStyle/>
          <a:p>
            <a:pPr marL="0" indent="0">
              <a:buNone/>
            </a:pPr>
            <a:r>
              <a:rPr lang="en-US" dirty="0" smtClean="0"/>
              <a:t>Compile-time metaprogramming can operate on different levels. Here’s a bit contrived though useful classification that will guide us during our dive into macrology:</a:t>
            </a:r>
          </a:p>
          <a:p>
            <a:pPr marL="0" indent="0">
              <a:buNone/>
            </a:pPr>
            <a:endParaRPr lang="en-US" dirty="0" smtClean="0"/>
          </a:p>
          <a:p>
            <a:pPr marL="0" indent="0">
              <a:buNone/>
            </a:pPr>
            <a:r>
              <a:rPr lang="en-US" dirty="0" smtClean="0"/>
              <a:t>Flavors:</a:t>
            </a:r>
            <a:endParaRPr lang="en-US" dirty="0"/>
          </a:p>
          <a:p>
            <a:r>
              <a:rPr lang="en-US" dirty="0" smtClean="0"/>
              <a:t>Lexical substitution</a:t>
            </a:r>
          </a:p>
          <a:p>
            <a:r>
              <a:rPr lang="en-US" dirty="0" smtClean="0"/>
              <a:t>Metamorphic syntax</a:t>
            </a:r>
          </a:p>
          <a:p>
            <a:r>
              <a:rPr lang="en-US" dirty="0" smtClean="0"/>
              <a:t>AST rewriting</a:t>
            </a:r>
          </a:p>
          <a:p>
            <a:r>
              <a:rPr lang="en-US" dirty="0" smtClean="0"/>
              <a:t>Codegen in the large</a:t>
            </a:r>
          </a:p>
          <a:p>
            <a:pPr marL="0" indent="0">
              <a:buNone/>
            </a:pPr>
            <a:endParaRPr lang="en-US" dirty="0" smtClean="0"/>
          </a:p>
          <a:p>
            <a:pPr marL="0" indent="0">
              <a:buNone/>
            </a:pPr>
            <a:r>
              <a:rPr lang="en-US" dirty="0" smtClean="0"/>
              <a:t>I </a:t>
            </a:r>
            <a:r>
              <a:rPr lang="en-US" smtClean="0"/>
              <a:t>won’t mention </a:t>
            </a:r>
            <a:r>
              <a:rPr lang="en-US" dirty="0" smtClean="0"/>
              <a:t>type-level computations, since they are out of the scope of this talk.</a:t>
            </a:r>
            <a:endParaRPr lang="ru-RU" dirty="0"/>
          </a:p>
        </p:txBody>
      </p:sp>
    </p:spTree>
    <p:extLst>
      <p:ext uri="{BB962C8B-B14F-4D97-AF65-F5344CB8AC3E}">
        <p14:creationId xmlns:p14="http://schemas.microsoft.com/office/powerpoint/2010/main" val="1341203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Lexical substitution</a:t>
            </a:r>
            <a:endParaRPr lang="ru-RU" dirty="0"/>
          </a:p>
        </p:txBody>
      </p:sp>
      <p:sp>
        <p:nvSpPr>
          <p:cNvPr id="3" name="Content Placeholder 2"/>
          <p:cNvSpPr>
            <a:spLocks noGrp="1"/>
          </p:cNvSpPr>
          <p:nvPr>
            <p:ph idx="1"/>
          </p:nvPr>
        </p:nvSpPr>
        <p:spPr/>
        <p:txBody>
          <a:bodyPr>
            <a:normAutofit/>
          </a:bodyPr>
          <a:lstStyle/>
          <a:p>
            <a:pPr marL="0" indent="0">
              <a:buNone/>
            </a:pPr>
            <a:r>
              <a:rPr lang="en-US" dirty="0"/>
              <a:t>#define </a:t>
            </a:r>
            <a:r>
              <a:rPr lang="en-US" dirty="0" smtClean="0"/>
              <a:t>MIN(</a:t>
            </a:r>
            <a:r>
              <a:rPr lang="en-US" dirty="0" err="1" smtClean="0"/>
              <a:t>a,b</a:t>
            </a:r>
            <a:r>
              <a:rPr lang="en-US" dirty="0"/>
              <a:t>) ((a)&gt;(b)?(b):(a</a:t>
            </a:r>
            <a:r>
              <a:rPr lang="en-US" dirty="0" smtClean="0"/>
              <a:t>))</a:t>
            </a:r>
          </a:p>
          <a:p>
            <a:pPr marL="0" indent="0">
              <a:buNone/>
            </a:pPr>
            <a:endParaRPr lang="en-US" dirty="0" smtClean="0"/>
          </a:p>
          <a:p>
            <a:pPr marL="0" indent="0">
              <a:buNone/>
            </a:pPr>
            <a:r>
              <a:rPr lang="en-US" dirty="0" smtClean="0"/>
              <a:t>One </a:t>
            </a:r>
            <a:r>
              <a:rPr lang="en-US" dirty="0"/>
              <a:t>of the approaches </a:t>
            </a:r>
            <a:r>
              <a:rPr lang="en-US" dirty="0" smtClean="0"/>
              <a:t>to compile-time metaprogramming is to </a:t>
            </a:r>
            <a:r>
              <a:rPr lang="en-US" dirty="0"/>
              <a:t>rely solely on text substitution</a:t>
            </a:r>
            <a:r>
              <a:rPr lang="en-US" dirty="0" smtClean="0"/>
              <a:t>. This has proven to be an unreliable and unwieldy path.</a:t>
            </a:r>
          </a:p>
          <a:p>
            <a:pPr marL="0" indent="0">
              <a:buNone/>
            </a:pPr>
            <a:endParaRPr lang="en-US" dirty="0"/>
          </a:p>
          <a:p>
            <a:pPr marL="0" indent="0">
              <a:buNone/>
            </a:pPr>
            <a:r>
              <a:rPr lang="en-US" dirty="0" smtClean="0"/>
              <a:t>But don’t dismiss macros just because their C/C++ cousins are so infamous. Later we’ll see how more sophisticated techniques completely overcome the problems inherent to preprocessor macros.</a:t>
            </a:r>
            <a:endParaRPr lang="en-US" dirty="0"/>
          </a:p>
        </p:txBody>
      </p:sp>
    </p:spTree>
    <p:extLst>
      <p:ext uri="{BB962C8B-B14F-4D97-AF65-F5344CB8AC3E}">
        <p14:creationId xmlns:p14="http://schemas.microsoft.com/office/powerpoint/2010/main" val="18558833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Metamorphic syntax</a:t>
            </a:r>
            <a:endParaRPr lang="ru-RU" dirty="0"/>
          </a:p>
        </p:txBody>
      </p:sp>
      <p:sp>
        <p:nvSpPr>
          <p:cNvPr id="3" name="Content Placeholder 2"/>
          <p:cNvSpPr>
            <a:spLocks noGrp="1"/>
          </p:cNvSpPr>
          <p:nvPr>
            <p:ph idx="1"/>
          </p:nvPr>
        </p:nvSpPr>
        <p:spPr/>
        <p:txBody>
          <a:bodyPr>
            <a:normAutofit/>
          </a:bodyPr>
          <a:lstStyle/>
          <a:p>
            <a:pPr marL="0" indent="0">
              <a:buNone/>
            </a:pPr>
            <a:r>
              <a:rPr lang="en-US" dirty="0" smtClean="0"/>
              <a:t>macro </a:t>
            </a:r>
            <a:r>
              <a:rPr lang="en-US" dirty="0"/>
              <a:t>Cons is Expr</a:t>
            </a:r>
          </a:p>
          <a:p>
            <a:pPr marL="0" indent="0">
              <a:buNone/>
            </a:pPr>
            <a:r>
              <a:rPr lang="en-US" dirty="0"/>
              <a:t>  syntax expr1 : 11 "::" expr2 : 10;</a:t>
            </a:r>
          </a:p>
          <a:p>
            <a:pPr marL="0" indent="0">
              <a:buNone/>
            </a:pPr>
            <a:r>
              <a:rPr lang="en-US" dirty="0"/>
              <a:t>{</a:t>
            </a:r>
          </a:p>
          <a:p>
            <a:pPr marL="0" indent="0">
              <a:buNone/>
            </a:pPr>
            <a:r>
              <a:rPr lang="en-US" dirty="0"/>
              <a:t>  &lt;[ @::(expr1, expr2) ]&gt;</a:t>
            </a:r>
          </a:p>
          <a:p>
            <a:pPr marL="0" indent="0">
              <a:buNone/>
            </a:pPr>
            <a:r>
              <a:rPr lang="en-US" dirty="0" smtClean="0"/>
              <a:t>}</a:t>
            </a:r>
          </a:p>
          <a:p>
            <a:pPr marL="0" indent="0">
              <a:buNone/>
            </a:pPr>
            <a:endParaRPr lang="en-US" dirty="0" smtClean="0"/>
          </a:p>
          <a:p>
            <a:pPr marL="0" indent="0">
              <a:buNone/>
            </a:pPr>
            <a:r>
              <a:rPr lang="en-US" dirty="0" smtClean="0"/>
              <a:t>Roughly speaking, metamorphic macros operate on parser level. They can introduce new syntaxes or refine already existing non-terminals of the grammar. Entire syntax of a language can be designed with such macros. This very example is based on a hybrid of PEG and TDOP.</a:t>
            </a:r>
            <a:endParaRPr lang="en-US" dirty="0"/>
          </a:p>
        </p:txBody>
      </p:sp>
    </p:spTree>
    <p:extLst>
      <p:ext uri="{BB962C8B-B14F-4D97-AF65-F5344CB8AC3E}">
        <p14:creationId xmlns:p14="http://schemas.microsoft.com/office/powerpoint/2010/main" val="6675012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Metamorphic syntax: discussion</a:t>
            </a:r>
            <a:endParaRPr lang="ru-RU" dirty="0"/>
          </a:p>
        </p:txBody>
      </p:sp>
      <p:sp>
        <p:nvSpPr>
          <p:cNvPr id="3" name="Content Placeholder 2"/>
          <p:cNvSpPr>
            <a:spLocks noGrp="1"/>
          </p:cNvSpPr>
          <p:nvPr>
            <p:ph idx="1"/>
          </p:nvPr>
        </p:nvSpPr>
        <p:spPr/>
        <p:txBody>
          <a:bodyPr/>
          <a:lstStyle/>
          <a:p>
            <a:pPr marL="0" indent="0">
              <a:buNone/>
            </a:pPr>
            <a:r>
              <a:rPr lang="en-US" dirty="0" smtClean="0"/>
              <a:t>Metamorphic macros usually operate separately from the compiler (CamlP4), which makes them noticeably limited, but that’s not a hard requirement.</a:t>
            </a:r>
          </a:p>
          <a:p>
            <a:pPr marL="0" indent="0">
              <a:buNone/>
            </a:pPr>
            <a:endParaRPr lang="en-US" dirty="0"/>
          </a:p>
          <a:p>
            <a:pPr marL="0" indent="0">
              <a:buNone/>
            </a:pPr>
            <a:r>
              <a:rPr lang="en-US" dirty="0" smtClean="0"/>
              <a:t>Authors of Nemerle 2 are planning to implement a DSL for expressing arbitrary syntaxes using metamorphic macros. In addition to syntax services, the DSL will also provide ways to declaratively specify type information for its macros. This will effectively make N2 a metacircular metacompiler.</a:t>
            </a:r>
            <a:endParaRPr lang="ru-RU" dirty="0"/>
          </a:p>
        </p:txBody>
      </p:sp>
    </p:spTree>
    <p:extLst>
      <p:ext uri="{BB962C8B-B14F-4D97-AF65-F5344CB8AC3E}">
        <p14:creationId xmlns:p14="http://schemas.microsoft.com/office/powerpoint/2010/main" val="40559570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AST rewriting</a:t>
            </a:r>
            <a:endParaRPr lang="ru-RU" dirty="0"/>
          </a:p>
        </p:txBody>
      </p:sp>
      <p:sp>
        <p:nvSpPr>
          <p:cNvPr id="3" name="Content Placeholder 2"/>
          <p:cNvSpPr>
            <a:spLocks noGrp="1"/>
          </p:cNvSpPr>
          <p:nvPr>
            <p:ph idx="1"/>
          </p:nvPr>
        </p:nvSpPr>
        <p:spPr/>
        <p:txBody>
          <a:bodyPr>
            <a:normAutofit lnSpcReduction="10000"/>
          </a:bodyPr>
          <a:lstStyle/>
          <a:p>
            <a:pPr marL="0" indent="0">
              <a:buNone/>
            </a:pPr>
            <a:r>
              <a:rPr lang="en-US" dirty="0"/>
              <a:t>macro using(name : string, </a:t>
            </a:r>
            <a:r>
              <a:rPr lang="en-US" dirty="0" err="1"/>
              <a:t>val</a:t>
            </a:r>
            <a:r>
              <a:rPr lang="en-US" dirty="0"/>
              <a:t>, body</a:t>
            </a:r>
            <a:r>
              <a:rPr lang="en-US" dirty="0" smtClean="0"/>
              <a:t>)</a:t>
            </a:r>
          </a:p>
          <a:p>
            <a:pPr marL="0" indent="0">
              <a:buNone/>
            </a:pPr>
            <a:r>
              <a:rPr lang="en-US" dirty="0"/>
              <a:t>{</a:t>
            </a:r>
            <a:endParaRPr lang="en-US" dirty="0" smtClean="0"/>
          </a:p>
          <a:p>
            <a:pPr marL="0" indent="0">
              <a:buNone/>
            </a:pPr>
            <a:r>
              <a:rPr lang="en-US" dirty="0" smtClean="0"/>
              <a:t>  &lt;[ </a:t>
            </a:r>
            <a:endParaRPr lang="en-US" dirty="0"/>
          </a:p>
          <a:p>
            <a:pPr marL="0" indent="0">
              <a:buNone/>
            </a:pPr>
            <a:r>
              <a:rPr lang="en-US" dirty="0"/>
              <a:t>    def $(name : usesite) = $</a:t>
            </a:r>
            <a:r>
              <a:rPr lang="en-US" dirty="0" err="1"/>
              <a:t>val</a:t>
            </a:r>
            <a:r>
              <a:rPr lang="en-US" dirty="0"/>
              <a:t>; </a:t>
            </a:r>
          </a:p>
          <a:p>
            <a:pPr marL="0" indent="0">
              <a:buNone/>
            </a:pPr>
            <a:r>
              <a:rPr lang="en-US" dirty="0"/>
              <a:t>    try { $body } finally { </a:t>
            </a:r>
            <a:r>
              <a:rPr lang="en-US" dirty="0" smtClean="0"/>
              <a:t>$(name : usesite).Dispose</a:t>
            </a:r>
            <a:r>
              <a:rPr lang="en-US" dirty="0"/>
              <a:t>() } </a:t>
            </a:r>
          </a:p>
          <a:p>
            <a:pPr marL="0" indent="0">
              <a:buNone/>
            </a:pPr>
            <a:r>
              <a:rPr lang="en-US" dirty="0"/>
              <a:t>  ]&gt;</a:t>
            </a:r>
          </a:p>
          <a:p>
            <a:pPr marL="0" indent="0">
              <a:buNone/>
            </a:pPr>
            <a:r>
              <a:rPr lang="en-US" dirty="0" smtClean="0"/>
              <a:t>}</a:t>
            </a:r>
          </a:p>
          <a:p>
            <a:pPr marL="0" indent="0">
              <a:buNone/>
            </a:pPr>
            <a:endParaRPr lang="en-US" dirty="0"/>
          </a:p>
          <a:p>
            <a:pPr marL="0" indent="0">
              <a:buNone/>
            </a:pPr>
            <a:r>
              <a:rPr lang="en-US" dirty="0" smtClean="0"/>
              <a:t>using </a:t>
            </a:r>
            <a:r>
              <a:rPr lang="en-US" dirty="0"/>
              <a:t>("x", Foo(), { </a:t>
            </a:r>
            <a:r>
              <a:rPr lang="en-US" dirty="0" err="1" smtClean="0"/>
              <a:t>x.Compute</a:t>
            </a:r>
            <a:r>
              <a:rPr lang="en-US" dirty="0"/>
              <a:t>() })</a:t>
            </a:r>
            <a:endParaRPr lang="en-US" dirty="0" smtClean="0"/>
          </a:p>
          <a:p>
            <a:pPr marL="0" indent="0">
              <a:buNone/>
            </a:pPr>
            <a:endParaRPr lang="en-US" dirty="0"/>
          </a:p>
          <a:p>
            <a:pPr marL="0" indent="0">
              <a:buNone/>
            </a:pPr>
            <a:r>
              <a:rPr lang="en-US" dirty="0" smtClean="0"/>
              <a:t>We’ve already seen an example of AST rewriting in Macros 101, but this is another thought-provoking snippet. </a:t>
            </a:r>
            <a:endParaRPr lang="ru-RU" dirty="0"/>
          </a:p>
        </p:txBody>
      </p:sp>
    </p:spTree>
    <p:extLst>
      <p:ext uri="{BB962C8B-B14F-4D97-AF65-F5344CB8AC3E}">
        <p14:creationId xmlns:p14="http://schemas.microsoft.com/office/powerpoint/2010/main" val="36696549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AST rewriting: hygiene</a:t>
            </a:r>
            <a:endParaRPr lang="ru-RU" dirty="0"/>
          </a:p>
        </p:txBody>
      </p:sp>
      <p:sp>
        <p:nvSpPr>
          <p:cNvPr id="3" name="Content Placeholder 2"/>
          <p:cNvSpPr>
            <a:spLocks noGrp="1"/>
          </p:cNvSpPr>
          <p:nvPr>
            <p:ph idx="1"/>
          </p:nvPr>
        </p:nvSpPr>
        <p:spPr/>
        <p:txBody>
          <a:bodyPr/>
          <a:lstStyle/>
          <a:p>
            <a:pPr marL="0" indent="0">
              <a:buNone/>
            </a:pPr>
            <a:r>
              <a:rPr lang="en-US" dirty="0" smtClean="0"/>
              <a:t>In the example, one can notice a refinement of a plain splice expression, namely: $(name : usesite).</a:t>
            </a:r>
          </a:p>
          <a:p>
            <a:pPr marL="0" indent="0">
              <a:buNone/>
            </a:pPr>
            <a:endParaRPr lang="en-US" dirty="0"/>
          </a:p>
          <a:p>
            <a:pPr marL="0" indent="0">
              <a:buNone/>
            </a:pPr>
            <a:r>
              <a:rPr lang="en-US" dirty="0" smtClean="0"/>
              <a:t>This tells the compiler to bind the variable used in body to a variable declared in a macro. Okay, that makes sense, but why do we need special ceremony for that?</a:t>
            </a:r>
          </a:p>
          <a:p>
            <a:pPr marL="0" indent="0">
              <a:buNone/>
            </a:pPr>
            <a:endParaRPr lang="en-US" dirty="0"/>
          </a:p>
          <a:p>
            <a:pPr marL="0" indent="0">
              <a:buNone/>
            </a:pPr>
            <a:r>
              <a:rPr lang="en-US" dirty="0" smtClean="0"/>
              <a:t>That’s because Nemerle macros are hygienic, i.e. they alpha-rename the identifiers to prevent inadvertent name clashes. Typically that’s what one wants, but sometimes (say, in string splices) that’s undesired and can be disabled.</a:t>
            </a:r>
            <a:endParaRPr lang="ru-RU" dirty="0"/>
          </a:p>
        </p:txBody>
      </p:sp>
    </p:spTree>
    <p:extLst>
      <p:ext uri="{BB962C8B-B14F-4D97-AF65-F5344CB8AC3E}">
        <p14:creationId xmlns:p14="http://schemas.microsoft.com/office/powerpoint/2010/main" val="11265561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AST rewriting: typing</a:t>
            </a:r>
            <a:endParaRPr lang="ru-RU" dirty="0"/>
          </a:p>
        </p:txBody>
      </p:sp>
      <p:sp>
        <p:nvSpPr>
          <p:cNvPr id="3" name="Content Placeholder 2"/>
          <p:cNvSpPr>
            <a:spLocks noGrp="1"/>
          </p:cNvSpPr>
          <p:nvPr>
            <p:ph idx="1"/>
          </p:nvPr>
        </p:nvSpPr>
        <p:spPr/>
        <p:txBody>
          <a:bodyPr/>
          <a:lstStyle/>
          <a:p>
            <a:pPr marL="0" indent="0">
              <a:buNone/>
            </a:pPr>
            <a:r>
              <a:rPr lang="en-US" dirty="0" smtClean="0"/>
              <a:t>All macros we’ve seen so far use untyped expressions (i.e. ones of type PExpr instead of TExpr[T]). Why’s that?</a:t>
            </a:r>
          </a:p>
          <a:p>
            <a:pPr marL="0" indent="0">
              <a:buNone/>
            </a:pPr>
            <a:endParaRPr lang="en-US" dirty="0"/>
          </a:p>
          <a:p>
            <a:pPr marL="0" indent="0">
              <a:buNone/>
            </a:pPr>
            <a:r>
              <a:rPr lang="en-US" dirty="0" smtClean="0"/>
              <a:t>That’s because in most cases macros are either too generic to be typed or snippets they produce are just fragments of code that make sense only together with other snippets. That’s not a problem – after macro expansion the compiler is going to typecheck generated code anyways.</a:t>
            </a:r>
          </a:p>
          <a:p>
            <a:pPr marL="0" indent="0">
              <a:buNone/>
            </a:pPr>
            <a:endParaRPr lang="en-US" dirty="0"/>
          </a:p>
          <a:p>
            <a:pPr marL="0" indent="0">
              <a:buNone/>
            </a:pPr>
            <a:r>
              <a:rPr lang="en-US" dirty="0" smtClean="0"/>
              <a:t>However, sometimes it makes sense to restrict certain expressions for better error diagnostic and IDE support. Say, “if” </a:t>
            </a:r>
            <a:r>
              <a:rPr lang="en-US" dirty="0"/>
              <a:t>macro could </a:t>
            </a:r>
            <a:r>
              <a:rPr lang="en-US" dirty="0" smtClean="0"/>
              <a:t>read: “match </a:t>
            </a:r>
            <a:r>
              <a:rPr lang="en-US" dirty="0"/>
              <a:t>($cond : bool</a:t>
            </a:r>
            <a:r>
              <a:rPr lang="en-US" dirty="0" smtClean="0"/>
              <a:t>) { ... }”.</a:t>
            </a:r>
            <a:endParaRPr lang="ru-RU" dirty="0"/>
          </a:p>
        </p:txBody>
      </p:sp>
    </p:spTree>
    <p:extLst>
      <p:ext uri="{BB962C8B-B14F-4D97-AF65-F5344CB8AC3E}">
        <p14:creationId xmlns:p14="http://schemas.microsoft.com/office/powerpoint/2010/main" val="19811733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Codegen in the large</a:t>
            </a:r>
            <a:endParaRPr lang="ru-RU" dirty="0"/>
          </a:p>
        </p:txBody>
      </p:sp>
      <p:sp>
        <p:nvSpPr>
          <p:cNvPr id="3" name="Content Placeholder 2"/>
          <p:cNvSpPr>
            <a:spLocks noGrp="1"/>
          </p:cNvSpPr>
          <p:nvPr>
            <p:ph idx="1"/>
          </p:nvPr>
        </p:nvSpPr>
        <p:spPr/>
        <p:txBody>
          <a:bodyPr>
            <a:normAutofit lnSpcReduction="10000"/>
          </a:bodyPr>
          <a:lstStyle/>
          <a:p>
            <a:pPr marL="0" indent="0">
              <a:buNone/>
            </a:pPr>
            <a:r>
              <a:rPr lang="en-US" dirty="0" smtClean="0"/>
              <a:t>[Usage (</a:t>
            </a:r>
            <a:r>
              <a:rPr lang="en-US" dirty="0" err="1" smtClean="0"/>
              <a:t>Phase.BeforeInheritance</a:t>
            </a:r>
            <a:r>
              <a:rPr lang="en-US" dirty="0" smtClean="0"/>
              <a:t>, Targets.Class)]</a:t>
            </a:r>
            <a:endParaRPr lang="en-US" dirty="0"/>
          </a:p>
          <a:p>
            <a:pPr marL="0" indent="0">
              <a:buNone/>
            </a:pPr>
            <a:r>
              <a:rPr lang="en-US" dirty="0"/>
              <a:t>macro Serializable (t </a:t>
            </a:r>
            <a:r>
              <a:rPr lang="en-US" dirty="0" smtClean="0"/>
              <a:t>: </a:t>
            </a:r>
            <a:r>
              <a:rPr lang="en-US" dirty="0"/>
              <a:t>TypeBuilder</a:t>
            </a:r>
            <a:r>
              <a:rPr lang="en-US" dirty="0" smtClean="0"/>
              <a:t>)</a:t>
            </a:r>
          </a:p>
          <a:p>
            <a:pPr marL="0" indent="0">
              <a:buNone/>
            </a:pPr>
            <a:r>
              <a:rPr lang="en-US" dirty="0" smtClean="0"/>
              <a:t>{</a:t>
            </a:r>
          </a:p>
          <a:p>
            <a:pPr marL="0" indent="0">
              <a:buNone/>
            </a:pPr>
            <a:r>
              <a:rPr lang="en-US" dirty="0" smtClean="0"/>
              <a:t>  </a:t>
            </a:r>
            <a:r>
              <a:rPr lang="en-US" dirty="0" err="1" smtClean="0"/>
              <a:t>t.AddImplementedInterface</a:t>
            </a:r>
            <a:r>
              <a:rPr lang="en-US" dirty="0" smtClean="0"/>
              <a:t> </a:t>
            </a:r>
            <a:r>
              <a:rPr lang="en-US" dirty="0"/>
              <a:t>(&lt;[ </a:t>
            </a:r>
            <a:r>
              <a:rPr lang="en-US" dirty="0" err="1"/>
              <a:t>ISerializable</a:t>
            </a:r>
            <a:r>
              <a:rPr lang="en-US" dirty="0"/>
              <a:t> </a:t>
            </a:r>
            <a:r>
              <a:rPr lang="en-US" dirty="0" smtClean="0"/>
              <a:t>]&gt;)</a:t>
            </a:r>
          </a:p>
          <a:p>
            <a:pPr marL="0" indent="0">
              <a:buNone/>
            </a:pPr>
            <a:r>
              <a:rPr lang="en-US" dirty="0" smtClean="0"/>
              <a:t>}</a:t>
            </a:r>
          </a:p>
          <a:p>
            <a:pPr marL="0" indent="0">
              <a:buNone/>
            </a:pPr>
            <a:endParaRPr lang="en-US" dirty="0"/>
          </a:p>
          <a:p>
            <a:pPr marL="0" indent="0">
              <a:buNone/>
            </a:pPr>
            <a:r>
              <a:rPr lang="en-US" dirty="0"/>
              <a:t>[Serializable]</a:t>
            </a:r>
          </a:p>
          <a:p>
            <a:pPr marL="0" indent="0">
              <a:buNone/>
            </a:pPr>
            <a:r>
              <a:rPr lang="en-US" dirty="0"/>
              <a:t>class S {</a:t>
            </a:r>
          </a:p>
          <a:p>
            <a:pPr marL="0" indent="0">
              <a:buNone/>
            </a:pPr>
            <a:r>
              <a:rPr lang="en-US" dirty="0"/>
              <a:t>  public this (v : int, m : S) { a = v; my = m; }</a:t>
            </a:r>
          </a:p>
          <a:p>
            <a:pPr marL="0" indent="0">
              <a:buNone/>
            </a:pPr>
            <a:r>
              <a:rPr lang="en-US" dirty="0"/>
              <a:t>  my : S;</a:t>
            </a:r>
          </a:p>
          <a:p>
            <a:pPr marL="0" indent="0">
              <a:buNone/>
            </a:pPr>
            <a:r>
              <a:rPr lang="en-US" dirty="0"/>
              <a:t>  a : int;</a:t>
            </a:r>
          </a:p>
          <a:p>
            <a:pPr marL="0" indent="0">
              <a:buNone/>
            </a:pPr>
            <a:r>
              <a:rPr lang="en-US" dirty="0"/>
              <a:t>}</a:t>
            </a:r>
            <a:endParaRPr lang="ru-RU" dirty="0" smtClean="0"/>
          </a:p>
        </p:txBody>
      </p:sp>
    </p:spTree>
    <p:extLst>
      <p:ext uri="{BB962C8B-B14F-4D97-AF65-F5344CB8AC3E}">
        <p14:creationId xmlns:p14="http://schemas.microsoft.com/office/powerpoint/2010/main" val="321776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Codegen in the large: discussion</a:t>
            </a:r>
            <a:endParaRPr lang="ru-RU" dirty="0"/>
          </a:p>
        </p:txBody>
      </p:sp>
      <p:sp>
        <p:nvSpPr>
          <p:cNvPr id="3" name="Content Placeholder 2"/>
          <p:cNvSpPr>
            <a:spLocks noGrp="1"/>
          </p:cNvSpPr>
          <p:nvPr>
            <p:ph idx="1"/>
          </p:nvPr>
        </p:nvSpPr>
        <p:spPr/>
        <p:txBody>
          <a:bodyPr>
            <a:normAutofit/>
          </a:bodyPr>
          <a:lstStyle/>
          <a:p>
            <a:pPr marL="0" indent="0">
              <a:buNone/>
            </a:pPr>
            <a:r>
              <a:rPr lang="en-US" dirty="0" smtClean="0"/>
              <a:t>Top-level macros, which are applied by annotating program elements, are Nemerle’s answer to boilerplate.</a:t>
            </a:r>
          </a:p>
          <a:p>
            <a:pPr marL="0" indent="0">
              <a:buNone/>
            </a:pPr>
            <a:endParaRPr lang="en-US" dirty="0"/>
          </a:p>
          <a:p>
            <a:pPr marL="0" indent="0">
              <a:buNone/>
            </a:pPr>
            <a:r>
              <a:rPr lang="en-US" dirty="0" smtClean="0"/>
              <a:t>That’s very-very neat, especially because most of the time one generates the code (types, methods, whatever) using quasi-quotations, which are expressive and composable.</a:t>
            </a:r>
          </a:p>
          <a:p>
            <a:pPr marL="0" indent="0">
              <a:buNone/>
            </a:pPr>
            <a:endParaRPr lang="en-US" dirty="0"/>
          </a:p>
          <a:p>
            <a:pPr marL="0" indent="0">
              <a:buNone/>
            </a:pPr>
            <a:r>
              <a:rPr lang="en-US" dirty="0" smtClean="0"/>
              <a:t>The problem is that all top-level macros share global compiler environment, that’s why they need to be carefully orchestrated to play well with each other. Another significant challenge is IDE support.</a:t>
            </a:r>
            <a:endParaRPr lang="en-US" dirty="0"/>
          </a:p>
          <a:p>
            <a:pPr marL="0" indent="0">
              <a:buNone/>
            </a:pPr>
            <a:endParaRPr lang="ru-RU" dirty="0"/>
          </a:p>
        </p:txBody>
      </p:sp>
    </p:spTree>
    <p:extLst>
      <p:ext uri="{BB962C8B-B14F-4D97-AF65-F5344CB8AC3E}">
        <p14:creationId xmlns:p14="http://schemas.microsoft.com/office/powerpoint/2010/main" val="1197006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info</a:t>
            </a:r>
            <a:endParaRPr lang="ru-RU" dirty="0"/>
          </a:p>
        </p:txBody>
      </p:sp>
      <p:sp>
        <p:nvSpPr>
          <p:cNvPr id="3" name="Content Placeholder 2"/>
          <p:cNvSpPr>
            <a:spLocks noGrp="1"/>
          </p:cNvSpPr>
          <p:nvPr>
            <p:ph idx="1"/>
          </p:nvPr>
        </p:nvSpPr>
        <p:spPr/>
        <p:txBody>
          <a:bodyPr/>
          <a:lstStyle/>
          <a:p>
            <a:pPr marL="0" indent="0">
              <a:buNone/>
            </a:pPr>
            <a:r>
              <a:rPr lang="en-US" b="1" dirty="0" smtClean="0"/>
              <a:t>Goal:</a:t>
            </a:r>
            <a:r>
              <a:rPr lang="en-US" dirty="0" smtClean="0"/>
              <a:t> Implement macros, a type-safe compile-time metaprogramming facility for Scala.</a:t>
            </a:r>
          </a:p>
          <a:p>
            <a:pPr marL="0" indent="0">
              <a:buNone/>
            </a:pPr>
            <a:endParaRPr lang="en-US" dirty="0"/>
          </a:p>
          <a:p>
            <a:pPr marL="0" indent="0">
              <a:buNone/>
            </a:pPr>
            <a:r>
              <a:rPr lang="en-US" b="1" dirty="0" smtClean="0"/>
              <a:t>Inspiration: </a:t>
            </a:r>
            <a:r>
              <a:rPr lang="en-US" dirty="0"/>
              <a:t>M</a:t>
            </a:r>
            <a:r>
              <a:rPr lang="en-US" dirty="0" smtClean="0"/>
              <a:t>ostly Nemerle, though it was enlightening to learn about certain aspects of Scheme, MetaML and </a:t>
            </a:r>
            <a:r>
              <a:rPr lang="en-US" dirty="0"/>
              <a:t>Template </a:t>
            </a:r>
            <a:r>
              <a:rPr lang="en-US" dirty="0" smtClean="0"/>
              <a:t>Haskell.</a:t>
            </a:r>
            <a:endParaRPr lang="en-US" b="1" dirty="0" smtClean="0"/>
          </a:p>
          <a:p>
            <a:pPr marL="0" indent="0">
              <a:buNone/>
            </a:pPr>
            <a:endParaRPr lang="en-US" dirty="0"/>
          </a:p>
          <a:p>
            <a:pPr marL="0" indent="0">
              <a:buNone/>
            </a:pPr>
            <a:r>
              <a:rPr lang="en-US" b="1" dirty="0" smtClean="0"/>
              <a:t>Resources: </a:t>
            </a:r>
            <a:r>
              <a:rPr lang="en-US" dirty="0" smtClean="0"/>
              <a:t>Currently only I am involved. It’s a part-time effort, since I’m also studying in a doctoral program.</a:t>
            </a:r>
            <a:endParaRPr lang="en-US" b="1" dirty="0" smtClean="0"/>
          </a:p>
          <a:p>
            <a:pPr marL="0" indent="0">
              <a:buNone/>
            </a:pPr>
            <a:endParaRPr lang="en-US" dirty="0"/>
          </a:p>
          <a:p>
            <a:pPr marL="0" indent="0">
              <a:buNone/>
            </a:pPr>
            <a:r>
              <a:rPr lang="en-US" b="1" dirty="0" smtClean="0"/>
              <a:t>Status:</a:t>
            </a:r>
            <a:r>
              <a:rPr lang="en-US" dirty="0" smtClean="0"/>
              <a:t> Early design phase.</a:t>
            </a:r>
            <a:endParaRPr lang="ru-RU" dirty="0"/>
          </a:p>
        </p:txBody>
      </p:sp>
    </p:spTree>
    <p:extLst>
      <p:ext uri="{BB962C8B-B14F-4D97-AF65-F5344CB8AC3E}">
        <p14:creationId xmlns:p14="http://schemas.microsoft.com/office/powerpoint/2010/main" val="23259904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ru-RU" dirty="0"/>
          </a:p>
        </p:txBody>
      </p:sp>
      <p:sp>
        <p:nvSpPr>
          <p:cNvPr id="3" name="Content Placeholder 2"/>
          <p:cNvSpPr>
            <a:spLocks noGrp="1"/>
          </p:cNvSpPr>
          <p:nvPr>
            <p:ph idx="1"/>
          </p:nvPr>
        </p:nvSpPr>
        <p:spPr/>
        <p:txBody>
          <a:bodyPr/>
          <a:lstStyle/>
          <a:p>
            <a:r>
              <a:rPr lang="en-US" dirty="0" smtClean="0"/>
              <a:t>Unlike infamous C macros, state of the art macros work with ASTs and are deeply integrated with compilers, which makes them safe, expressive and composable.</a:t>
            </a:r>
          </a:p>
          <a:p>
            <a:endParaRPr lang="en-US" dirty="0"/>
          </a:p>
          <a:p>
            <a:r>
              <a:rPr lang="en-US" dirty="0" smtClean="0"/>
              <a:t>With hygienic quasi-quotations, analysis and generation of object code literally becomes a walk in the park.</a:t>
            </a:r>
          </a:p>
          <a:p>
            <a:endParaRPr lang="en-US" dirty="0"/>
          </a:p>
          <a:p>
            <a:r>
              <a:rPr lang="en-US" dirty="0" smtClean="0"/>
              <a:t>Codegen in the large provides amazing boilerplate reduction facilities, though at times it might become rather complex because all top-level macros (and also an IDE) share the same environment.</a:t>
            </a:r>
            <a:endParaRPr lang="ru-RU" dirty="0"/>
          </a:p>
        </p:txBody>
      </p:sp>
    </p:spTree>
    <p:extLst>
      <p:ext uri="{BB962C8B-B14F-4D97-AF65-F5344CB8AC3E}">
        <p14:creationId xmlns:p14="http://schemas.microsoft.com/office/powerpoint/2010/main" val="14951896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32656"/>
            <a:ext cx="9144000" cy="6525344"/>
          </a:xfrm>
        </p:spPr>
        <p:txBody>
          <a:bodyPr anchor="ctr">
            <a:normAutofit/>
          </a:bodyPr>
          <a:lstStyle/>
          <a:p>
            <a:pPr marL="0" indent="0" algn="ctr">
              <a:buNone/>
            </a:pPr>
            <a:r>
              <a:rPr lang="en-US" sz="4000" dirty="0" smtClean="0">
                <a:solidFill>
                  <a:schemeClr val="tx2"/>
                </a:solidFill>
              </a:rPr>
              <a:t>Project ideas</a:t>
            </a:r>
            <a:endParaRPr lang="ru-RU" sz="4000" dirty="0">
              <a:solidFill>
                <a:schemeClr val="tx2"/>
              </a:solidFill>
            </a:endParaRPr>
          </a:p>
        </p:txBody>
      </p:sp>
    </p:spTree>
    <p:extLst>
      <p:ext uri="{BB962C8B-B14F-4D97-AF65-F5344CB8AC3E}">
        <p14:creationId xmlns:p14="http://schemas.microsoft.com/office/powerpoint/2010/main" val="38768060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fall</a:t>
            </a:r>
            <a:endParaRPr lang="ru-RU" dirty="0"/>
          </a:p>
        </p:txBody>
      </p:sp>
      <p:sp>
        <p:nvSpPr>
          <p:cNvPr id="3" name="Content Placeholder 2"/>
          <p:cNvSpPr>
            <a:spLocks noGrp="1"/>
          </p:cNvSpPr>
          <p:nvPr>
            <p:ph idx="1"/>
          </p:nvPr>
        </p:nvSpPr>
        <p:spPr/>
        <p:txBody>
          <a:bodyPr/>
          <a:lstStyle/>
          <a:p>
            <a:pPr marL="0" indent="0">
              <a:buNone/>
            </a:pPr>
            <a:r>
              <a:rPr lang="en-US" dirty="0" smtClean="0"/>
              <a:t>Will be about AST rewriting macros. </a:t>
            </a:r>
          </a:p>
          <a:p>
            <a:pPr marL="0" indent="0">
              <a:buNone/>
            </a:pPr>
            <a:endParaRPr lang="en-US" dirty="0"/>
          </a:p>
          <a:p>
            <a:pPr marL="0" indent="0">
              <a:buNone/>
            </a:pPr>
            <a:r>
              <a:rPr lang="en-US" dirty="0" smtClean="0"/>
              <a:t>I believe that it’d be impossible to implement all the aspects of the codegen in the large during this semester, that’s why I’ll go for a low-hanging fruit.</a:t>
            </a:r>
            <a:endParaRPr lang="ru-RU" dirty="0"/>
          </a:p>
        </p:txBody>
      </p:sp>
    </p:spTree>
    <p:extLst>
      <p:ext uri="{BB962C8B-B14F-4D97-AF65-F5344CB8AC3E}">
        <p14:creationId xmlns:p14="http://schemas.microsoft.com/office/powerpoint/2010/main" val="2071989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ideas</a:t>
            </a:r>
            <a:endParaRPr lang="ru-RU" dirty="0"/>
          </a:p>
        </p:txBody>
      </p:sp>
      <p:sp>
        <p:nvSpPr>
          <p:cNvPr id="3" name="Content Placeholder 2"/>
          <p:cNvSpPr>
            <a:spLocks noGrp="1"/>
          </p:cNvSpPr>
          <p:nvPr>
            <p:ph idx="1"/>
          </p:nvPr>
        </p:nvSpPr>
        <p:spPr/>
        <p:txBody>
          <a:bodyPr/>
          <a:lstStyle/>
          <a:p>
            <a:pPr marL="0" indent="0">
              <a:buNone/>
            </a:pPr>
            <a:r>
              <a:rPr lang="en-US" dirty="0" smtClean="0"/>
              <a:t>Speaking of AST rewriting macros, there are quite a few </a:t>
            </a:r>
            <a:r>
              <a:rPr lang="en-US" dirty="0" smtClean="0"/>
              <a:t>compelling </a:t>
            </a:r>
            <a:r>
              <a:rPr lang="en-US" dirty="0" smtClean="0"/>
              <a:t>use-cases for them, e.g. computational expressions, string interpolation, hassle-free regexen, code lifting for the convenience of DSL authors and much more.</a:t>
            </a:r>
          </a:p>
          <a:p>
            <a:pPr marL="0" indent="0">
              <a:buNone/>
            </a:pPr>
            <a:endParaRPr lang="en-US" dirty="0"/>
          </a:p>
          <a:p>
            <a:pPr marL="0" indent="0">
              <a:buNone/>
            </a:pPr>
            <a:r>
              <a:rPr lang="en-US" dirty="0" smtClean="0"/>
              <a:t>One of the most prominent applications of AST rewriting macros is LINQ. With macros we get code lifting for free, and with a few lines of metacode </a:t>
            </a:r>
            <a:r>
              <a:rPr lang="en-US" dirty="0" smtClean="0"/>
              <a:t>we can </a:t>
            </a:r>
            <a:r>
              <a:rPr lang="en-US" dirty="0" smtClean="0"/>
              <a:t>express the AST accumulation logic of IQueryable without hardcoding anything into the compiler.</a:t>
            </a:r>
            <a:endParaRPr lang="ru-RU" dirty="0"/>
          </a:p>
        </p:txBody>
      </p:sp>
    </p:spTree>
    <p:extLst>
      <p:ext uri="{BB962C8B-B14F-4D97-AF65-F5344CB8AC3E}">
        <p14:creationId xmlns:p14="http://schemas.microsoft.com/office/powerpoint/2010/main" val="10538293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ru-RU" dirty="0"/>
          </a:p>
        </p:txBody>
      </p:sp>
      <p:sp>
        <p:nvSpPr>
          <p:cNvPr id="3" name="Content Placeholder 2"/>
          <p:cNvSpPr>
            <a:spLocks noGrp="1"/>
          </p:cNvSpPr>
          <p:nvPr>
            <p:ph idx="1"/>
          </p:nvPr>
        </p:nvSpPr>
        <p:spPr/>
        <p:txBody>
          <a:bodyPr/>
          <a:lstStyle/>
          <a:p>
            <a:pPr marL="0" indent="0">
              <a:buNone/>
            </a:pPr>
            <a:r>
              <a:rPr lang="en-US" dirty="0" smtClean="0"/>
              <a:t>Nothing concrete yet. Stay tuned to Scala meeting reports (subscribe to scala-internals mailing list!).</a:t>
            </a:r>
          </a:p>
        </p:txBody>
      </p:sp>
    </p:spTree>
    <p:extLst>
      <p:ext uri="{BB962C8B-B14F-4D97-AF65-F5344CB8AC3E}">
        <p14:creationId xmlns:p14="http://schemas.microsoft.com/office/powerpoint/2010/main" val="6469997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32656"/>
            <a:ext cx="9144000" cy="6525344"/>
          </a:xfrm>
        </p:spPr>
        <p:txBody>
          <a:bodyPr anchor="ctr"/>
          <a:lstStyle/>
          <a:p>
            <a:pPr marL="0" indent="0" algn="ctr">
              <a:buNone/>
            </a:pPr>
            <a:r>
              <a:rPr lang="en-US" sz="4000" dirty="0" smtClean="0">
                <a:solidFill>
                  <a:schemeClr val="tx2"/>
                </a:solidFill>
              </a:rPr>
              <a:t>Wrapping up</a:t>
            </a:r>
            <a:endParaRPr lang="ru-RU" sz="4000" dirty="0">
              <a:solidFill>
                <a:schemeClr val="tx2"/>
              </a:solidFill>
            </a:endParaRPr>
          </a:p>
        </p:txBody>
      </p:sp>
    </p:spTree>
    <p:extLst>
      <p:ext uri="{BB962C8B-B14F-4D97-AF65-F5344CB8AC3E}">
        <p14:creationId xmlns:p14="http://schemas.microsoft.com/office/powerpoint/2010/main" val="8483788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ru-RU" dirty="0"/>
          </a:p>
        </p:txBody>
      </p:sp>
      <p:sp>
        <p:nvSpPr>
          <p:cNvPr id="3" name="Content Placeholder 2"/>
          <p:cNvSpPr>
            <a:spLocks noGrp="1"/>
          </p:cNvSpPr>
          <p:nvPr>
            <p:ph idx="1"/>
          </p:nvPr>
        </p:nvSpPr>
        <p:spPr/>
        <p:txBody>
          <a:bodyPr/>
          <a:lstStyle/>
          <a:p>
            <a:pPr marL="0" indent="0">
              <a:buNone/>
            </a:pPr>
            <a:r>
              <a:rPr lang="en-US" dirty="0" smtClean="0"/>
              <a:t>I owe big thanks to Vlad Chistyakov, principal developer of Nemerle programming language, for immensely helpful discussions about compile-time metaprogramming.</a:t>
            </a:r>
          </a:p>
          <a:p>
            <a:pPr marL="0" indent="0">
              <a:buNone/>
            </a:pPr>
            <a:endParaRPr lang="en-US" dirty="0"/>
          </a:p>
          <a:p>
            <a:pPr marL="0" indent="0">
              <a:buNone/>
            </a:pPr>
            <a:r>
              <a:rPr lang="en-US" dirty="0" smtClean="0"/>
              <a:t>Also, I am very inspired by Nemerle. It features a mature metaprogramming system for a mainstream programming platform, which is pretty remarkable in itself. Moreover, Nemerle is a testbed for an ongoing research in metaprogramming, and that makes it even more interesting.</a:t>
            </a:r>
            <a:endParaRPr lang="ru-RU" dirty="0"/>
          </a:p>
        </p:txBody>
      </p:sp>
    </p:spTree>
    <p:extLst>
      <p:ext uri="{BB962C8B-B14F-4D97-AF65-F5344CB8AC3E}">
        <p14:creationId xmlns:p14="http://schemas.microsoft.com/office/powerpoint/2010/main" val="17655756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a:t>
            </a:r>
            <a:endParaRPr lang="ru-RU" dirty="0"/>
          </a:p>
        </p:txBody>
      </p:sp>
      <p:sp>
        <p:nvSpPr>
          <p:cNvPr id="3" name="Content Placeholder 2"/>
          <p:cNvSpPr>
            <a:spLocks noGrp="1"/>
          </p:cNvSpPr>
          <p:nvPr>
            <p:ph idx="1"/>
          </p:nvPr>
        </p:nvSpPr>
        <p:spPr/>
        <p:txBody>
          <a:bodyPr/>
          <a:lstStyle/>
          <a:p>
            <a:r>
              <a:rPr lang="en-US" dirty="0"/>
              <a:t>Project Kepler, Compile-Time Metaprogramming for </a:t>
            </a:r>
            <a:r>
              <a:rPr lang="en-US" dirty="0" smtClean="0"/>
              <a:t>Scala</a:t>
            </a:r>
            <a:endParaRPr lang="en-US" dirty="0"/>
          </a:p>
          <a:p>
            <a:pPr marL="182563" lvl="1" indent="0">
              <a:buNone/>
            </a:pPr>
            <a:r>
              <a:rPr lang="en-US" sz="2400" dirty="0" smtClean="0">
                <a:hlinkClick r:id="rId2"/>
              </a:rPr>
              <a:t>https</a:t>
            </a:r>
            <a:r>
              <a:rPr lang="en-US" sz="2400" dirty="0">
                <a:hlinkClick r:id="rId2"/>
              </a:rPr>
              <a:t>://</a:t>
            </a:r>
            <a:r>
              <a:rPr lang="en-US" sz="2400" dirty="0" smtClean="0">
                <a:hlinkClick r:id="rId2"/>
              </a:rPr>
              <a:t>github.com/xeno-by/kepler</a:t>
            </a:r>
            <a:endParaRPr lang="en-US" sz="2400" dirty="0" smtClean="0"/>
          </a:p>
          <a:p>
            <a:pPr marL="0" indent="0">
              <a:buNone/>
            </a:pPr>
            <a:endParaRPr lang="en-US" dirty="0"/>
          </a:p>
          <a:p>
            <a:r>
              <a:rPr lang="en-US" dirty="0" smtClean="0"/>
              <a:t>My blog that hosts fine-grained status updates</a:t>
            </a:r>
          </a:p>
          <a:p>
            <a:pPr marL="176213" indent="0">
              <a:buNone/>
            </a:pPr>
            <a:r>
              <a:rPr lang="en-US" dirty="0" smtClean="0">
                <a:hlinkClick r:id="rId3"/>
              </a:rPr>
              <a:t>http://blog-en.xeno.by</a:t>
            </a:r>
            <a:endParaRPr lang="en-US" dirty="0" smtClean="0"/>
          </a:p>
          <a:p>
            <a:pPr marL="176213" indent="0">
              <a:buNone/>
            </a:pPr>
            <a:endParaRPr lang="en-US" dirty="0"/>
          </a:p>
          <a:p>
            <a:pPr marL="176213" indent="-161925"/>
            <a:r>
              <a:rPr lang="en-US" dirty="0" smtClean="0"/>
              <a:t>A collection of enlightening papers about macros</a:t>
            </a:r>
          </a:p>
          <a:p>
            <a:pPr marL="176213" indent="0">
              <a:buNone/>
            </a:pPr>
            <a:r>
              <a:rPr lang="en-US" dirty="0" smtClean="0">
                <a:hlinkClick r:id="rId4"/>
              </a:rPr>
              <a:t>http://macros.xeno.by</a:t>
            </a:r>
            <a:endParaRPr lang="en-US" dirty="0" smtClean="0"/>
          </a:p>
          <a:p>
            <a:pPr marL="176213" indent="0">
              <a:buNone/>
            </a:pPr>
            <a:endParaRPr lang="en-US" dirty="0"/>
          </a:p>
          <a:p>
            <a:r>
              <a:rPr lang="en-US" dirty="0" smtClean="0"/>
              <a:t>Nemerle </a:t>
            </a:r>
            <a:r>
              <a:rPr lang="en-US" dirty="0"/>
              <a:t>P</a:t>
            </a:r>
            <a:r>
              <a:rPr lang="en-US" dirty="0" smtClean="0"/>
              <a:t>rogramming Language</a:t>
            </a:r>
          </a:p>
          <a:p>
            <a:pPr marL="176213" indent="0">
              <a:buNone/>
            </a:pPr>
            <a:r>
              <a:rPr lang="en-US" dirty="0">
                <a:hlinkClick r:id="rId5"/>
              </a:rPr>
              <a:t>http://nemerle.org/</a:t>
            </a:r>
            <a:endParaRPr lang="en-US" dirty="0" smtClean="0"/>
          </a:p>
        </p:txBody>
      </p:sp>
    </p:spTree>
    <p:extLst>
      <p:ext uri="{BB962C8B-B14F-4D97-AF65-F5344CB8AC3E}">
        <p14:creationId xmlns:p14="http://schemas.microsoft.com/office/powerpoint/2010/main" val="33933707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32656"/>
            <a:ext cx="9144000" cy="6525344"/>
          </a:xfrm>
        </p:spPr>
        <p:txBody>
          <a:bodyPr anchor="ctr">
            <a:normAutofit/>
          </a:bodyPr>
          <a:lstStyle/>
          <a:p>
            <a:pPr marL="0" indent="0" algn="ctr">
              <a:buNone/>
            </a:pPr>
            <a:r>
              <a:rPr lang="en-US" sz="4000" dirty="0" smtClean="0">
                <a:solidFill>
                  <a:schemeClr val="tx2"/>
                </a:solidFill>
              </a:rPr>
              <a:t>Questions and answers</a:t>
            </a:r>
          </a:p>
          <a:p>
            <a:pPr marL="0" indent="0" algn="ctr">
              <a:buNone/>
            </a:pPr>
            <a:r>
              <a:rPr lang="en-US" dirty="0" smtClean="0">
                <a:hlinkClick r:id="rId2"/>
              </a:rPr>
              <a:t>eugene.burmako@epfl.ch</a:t>
            </a:r>
            <a:endParaRPr lang="ru-RU" dirty="0"/>
          </a:p>
        </p:txBody>
      </p:sp>
    </p:spTree>
    <p:extLst>
      <p:ext uri="{BB962C8B-B14F-4D97-AF65-F5344CB8AC3E}">
        <p14:creationId xmlns:p14="http://schemas.microsoft.com/office/powerpoint/2010/main" val="38706769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32656"/>
            <a:ext cx="9144000" cy="6525344"/>
          </a:xfrm>
        </p:spPr>
        <p:txBody>
          <a:bodyPr anchor="ctr">
            <a:normAutofit/>
          </a:bodyPr>
          <a:lstStyle/>
          <a:p>
            <a:pPr marL="0" indent="0" algn="ctr">
              <a:buNone/>
            </a:pPr>
            <a:r>
              <a:rPr lang="en-US" sz="4000" dirty="0" smtClean="0">
                <a:solidFill>
                  <a:schemeClr val="tx2"/>
                </a:solidFill>
              </a:rPr>
              <a:t>Bonus slides</a:t>
            </a:r>
            <a:endParaRPr lang="ru-RU" sz="4000" dirty="0">
              <a:solidFill>
                <a:schemeClr val="tx2"/>
              </a:solidFill>
            </a:endParaRPr>
          </a:p>
        </p:txBody>
      </p:sp>
    </p:spTree>
    <p:extLst>
      <p:ext uri="{BB962C8B-B14F-4D97-AF65-F5344CB8AC3E}">
        <p14:creationId xmlns:p14="http://schemas.microsoft.com/office/powerpoint/2010/main" val="16856113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ru-RU" dirty="0"/>
          </a:p>
        </p:txBody>
      </p:sp>
      <p:sp>
        <p:nvSpPr>
          <p:cNvPr id="3" name="Content Placeholder 2"/>
          <p:cNvSpPr>
            <a:spLocks noGrp="1"/>
          </p:cNvSpPr>
          <p:nvPr>
            <p:ph idx="1"/>
          </p:nvPr>
        </p:nvSpPr>
        <p:spPr/>
        <p:txBody>
          <a:bodyPr>
            <a:normAutofit/>
          </a:bodyPr>
          <a:lstStyle/>
          <a:p>
            <a:pPr marL="0" indent="0">
              <a:buNone/>
            </a:pPr>
            <a:r>
              <a:rPr lang="en-US" dirty="0" smtClean="0"/>
              <a:t>Today’s talk is about current approaches to compile-time metaprogramming and about what can be built on this foundation.</a:t>
            </a:r>
          </a:p>
          <a:p>
            <a:pPr marL="0" indent="0">
              <a:buNone/>
            </a:pPr>
            <a:endParaRPr lang="en-US" dirty="0" smtClean="0"/>
          </a:p>
          <a:p>
            <a:pPr marL="0" indent="0">
              <a:buNone/>
            </a:pPr>
            <a:r>
              <a:rPr lang="en-US" dirty="0" smtClean="0"/>
              <a:t>Topics covered:</a:t>
            </a:r>
          </a:p>
          <a:p>
            <a:r>
              <a:rPr lang="en-US" dirty="0" smtClean="0"/>
              <a:t>Macros 101</a:t>
            </a:r>
          </a:p>
          <a:p>
            <a:r>
              <a:rPr lang="en-US" dirty="0" smtClean="0"/>
              <a:t>State of the art in macrology</a:t>
            </a:r>
          </a:p>
          <a:p>
            <a:r>
              <a:rPr lang="en-US" dirty="0" smtClean="0"/>
              <a:t>Project ideas</a:t>
            </a:r>
          </a:p>
          <a:p>
            <a:endParaRPr lang="en-US" dirty="0"/>
          </a:p>
          <a:p>
            <a:pPr marL="0" indent="0">
              <a:buNone/>
            </a:pPr>
            <a:r>
              <a:rPr lang="en-US" dirty="0" smtClean="0"/>
              <a:t>Most code examples will come from the articles about Nemerle. Thanks to Kamil Skalsky and Vlad Chistyakov!</a:t>
            </a:r>
          </a:p>
          <a:p>
            <a:endParaRPr lang="ru-RU" dirty="0"/>
          </a:p>
        </p:txBody>
      </p:sp>
    </p:spTree>
    <p:extLst>
      <p:ext uri="{BB962C8B-B14F-4D97-AF65-F5344CB8AC3E}">
        <p14:creationId xmlns:p14="http://schemas.microsoft.com/office/powerpoint/2010/main" val="40103546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Languages as libraries</a:t>
            </a:r>
            <a:endParaRPr lang="ru-RU" dirty="0"/>
          </a:p>
        </p:txBody>
      </p:sp>
      <p:sp>
        <p:nvSpPr>
          <p:cNvPr id="3" name="Content Placeholder 2"/>
          <p:cNvSpPr>
            <a:spLocks noGrp="1"/>
          </p:cNvSpPr>
          <p:nvPr>
            <p:ph idx="1"/>
          </p:nvPr>
        </p:nvSpPr>
        <p:spPr/>
        <p:txBody>
          <a:bodyPr>
            <a:normAutofit/>
          </a:bodyPr>
          <a:lstStyle/>
          <a:p>
            <a:pPr marL="0" indent="0">
              <a:buNone/>
            </a:pPr>
            <a:r>
              <a:rPr lang="en-US" dirty="0" smtClean="0"/>
              <a:t>Recently presented by Racket developers, this idea also applies to languages with syntax. In fact, this has already been implemented in Nemerle for more than five years.</a:t>
            </a:r>
          </a:p>
          <a:p>
            <a:pPr marL="0" indent="0">
              <a:buNone/>
            </a:pPr>
            <a:endParaRPr lang="en-US" dirty="0"/>
          </a:p>
          <a:p>
            <a:pPr marL="0" indent="0">
              <a:buNone/>
            </a:pPr>
            <a:r>
              <a:rPr lang="en-US" dirty="0" smtClean="0"/>
              <a:t>There’s a story that Vlad told me yesterday. Some guy went to their forum and proclaimed that F# is superior to Nemerle, because it has computational expressions. Folks </a:t>
            </a:r>
            <a:r>
              <a:rPr lang="en-US" smtClean="0"/>
              <a:t>explained to him </a:t>
            </a:r>
            <a:r>
              <a:rPr lang="en-US" dirty="0" smtClean="0"/>
              <a:t>how to use macros and in a few weeks Nemerle also sported computational expressions =)</a:t>
            </a:r>
          </a:p>
          <a:p>
            <a:pPr marL="0" indent="0">
              <a:buNone/>
            </a:pPr>
            <a:endParaRPr lang="en-US" dirty="0"/>
          </a:p>
          <a:p>
            <a:pPr marL="0" indent="0">
              <a:buNone/>
            </a:pPr>
            <a:r>
              <a:rPr lang="en-US" dirty="0" smtClean="0"/>
              <a:t>This is modular, composable and enables quick prototyping and deployment of language features. Pimp my language!</a:t>
            </a:r>
            <a:endParaRPr lang="ru-RU" dirty="0"/>
          </a:p>
        </p:txBody>
      </p:sp>
    </p:spTree>
    <p:extLst>
      <p:ext uri="{BB962C8B-B14F-4D97-AF65-F5344CB8AC3E}">
        <p14:creationId xmlns:p14="http://schemas.microsoft.com/office/powerpoint/2010/main" val="41851664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Engineering challenges</a:t>
            </a:r>
            <a:endParaRPr lang="ru-RU" dirty="0"/>
          </a:p>
        </p:txBody>
      </p:sp>
      <p:sp>
        <p:nvSpPr>
          <p:cNvPr id="3" name="Content Placeholder 2"/>
          <p:cNvSpPr>
            <a:spLocks noGrp="1"/>
          </p:cNvSpPr>
          <p:nvPr>
            <p:ph idx="1"/>
          </p:nvPr>
        </p:nvSpPr>
        <p:spPr/>
        <p:txBody>
          <a:bodyPr>
            <a:normAutofit/>
          </a:bodyPr>
          <a:lstStyle/>
          <a:p>
            <a:pPr marL="0" indent="0">
              <a:buNone/>
            </a:pPr>
            <a:r>
              <a:rPr lang="en-US" dirty="0" smtClean="0"/>
              <a:t>Metacompilers are klondikes for inventing and implementing advanced ways of software development.</a:t>
            </a:r>
          </a:p>
          <a:p>
            <a:pPr marL="0" indent="0">
              <a:buNone/>
            </a:pPr>
            <a:endParaRPr lang="en-US" dirty="0"/>
          </a:p>
          <a:p>
            <a:pPr marL="0" indent="0">
              <a:buNone/>
            </a:pPr>
            <a:r>
              <a:rPr lang="en-US" dirty="0" smtClean="0"/>
              <a:t>Due to excessive complexity of the domain, imperative approaches to coding quickly become unwieldy – both for metacompiler developers and users.</a:t>
            </a:r>
          </a:p>
          <a:p>
            <a:pPr marL="0" indent="0">
              <a:buNone/>
            </a:pPr>
            <a:endParaRPr lang="en-US" dirty="0" smtClean="0"/>
          </a:p>
          <a:p>
            <a:pPr marL="0" indent="0">
              <a:buNone/>
            </a:pPr>
            <a:r>
              <a:rPr lang="en-US" dirty="0" smtClean="0"/>
              <a:t>Unfortunate restrictions of macro power made Nemerle developers completely rethink the compiler pipeline, problems with state shared between top-level macros beg for declarative solutions, quality IDE support requires reactive programming. It’s a major fun, isn’t it?</a:t>
            </a:r>
            <a:endParaRPr lang="en-US" dirty="0"/>
          </a:p>
        </p:txBody>
      </p:sp>
    </p:spTree>
    <p:extLst>
      <p:ext uri="{BB962C8B-B14F-4D97-AF65-F5344CB8AC3E}">
        <p14:creationId xmlns:p14="http://schemas.microsoft.com/office/powerpoint/2010/main" val="21718281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32656"/>
            <a:ext cx="9144000" cy="6525344"/>
          </a:xfrm>
        </p:spPr>
        <p:txBody>
          <a:bodyPr anchor="ctr">
            <a:normAutofit/>
          </a:bodyPr>
          <a:lstStyle/>
          <a:p>
            <a:pPr marL="0" indent="0" algn="ctr">
              <a:buNone/>
            </a:pPr>
            <a:r>
              <a:rPr lang="en-US" sz="4000" dirty="0" smtClean="0">
                <a:solidFill>
                  <a:schemeClr val="tx2"/>
                </a:solidFill>
                <a:latin typeface="+mj-lt"/>
              </a:rPr>
              <a:t>Macros 101</a:t>
            </a:r>
            <a:endParaRPr lang="ru-RU" sz="4000" dirty="0">
              <a:solidFill>
                <a:schemeClr val="tx2"/>
              </a:solidFill>
              <a:latin typeface="+mj-lt"/>
            </a:endParaRPr>
          </a:p>
        </p:txBody>
      </p:sp>
    </p:spTree>
    <p:extLst>
      <p:ext uri="{BB962C8B-B14F-4D97-AF65-F5344CB8AC3E}">
        <p14:creationId xmlns:p14="http://schemas.microsoft.com/office/powerpoint/2010/main" val="20917798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ru-RU"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macro printf(format : string, params parms : array[</a:t>
            </a:r>
            <a:r>
              <a:rPr lang="en-US" dirty="0" err="1"/>
              <a:t>expr</a:t>
            </a:r>
            <a:r>
              <a:rPr lang="en-US" dirty="0"/>
              <a:t>])</a:t>
            </a:r>
          </a:p>
          <a:p>
            <a:pPr marL="0" indent="0">
              <a:buNone/>
            </a:pPr>
            <a:r>
              <a:rPr lang="en-US" dirty="0" smtClean="0"/>
              <a:t>{</a:t>
            </a:r>
            <a:endParaRPr lang="en-US" dirty="0"/>
          </a:p>
          <a:p>
            <a:pPr marL="0" indent="0">
              <a:buNone/>
            </a:pPr>
            <a:r>
              <a:rPr lang="en-US" dirty="0" smtClean="0"/>
              <a:t>  </a:t>
            </a:r>
            <a:r>
              <a:rPr lang="en-US" dirty="0"/>
              <a:t>def (evals, refs) = make_exprs(parse(format), parms);</a:t>
            </a:r>
          </a:p>
          <a:p>
            <a:pPr marL="0" indent="0">
              <a:buNone/>
            </a:pPr>
            <a:r>
              <a:rPr lang="en-US" dirty="0" smtClean="0"/>
              <a:t>  </a:t>
            </a:r>
            <a:r>
              <a:rPr lang="en-US" dirty="0"/>
              <a:t>def seq = evals + refs.Map(x =&gt; &lt;[ Console.Write($x) ]&gt;);</a:t>
            </a:r>
          </a:p>
          <a:p>
            <a:pPr marL="0" indent="0">
              <a:buNone/>
            </a:pPr>
            <a:r>
              <a:rPr lang="en-US" dirty="0" smtClean="0"/>
              <a:t>  </a:t>
            </a:r>
            <a:r>
              <a:rPr lang="en-US" dirty="0"/>
              <a:t>&lt;[ { ..$seq } ]&gt;</a:t>
            </a:r>
          </a:p>
          <a:p>
            <a:pPr marL="0" indent="0">
              <a:buNone/>
            </a:pPr>
            <a:r>
              <a:rPr lang="en-US" dirty="0" smtClean="0"/>
              <a:t>}</a:t>
            </a:r>
          </a:p>
          <a:p>
            <a:pPr marL="0" indent="0">
              <a:buNone/>
            </a:pPr>
            <a:endParaRPr lang="en-US" dirty="0"/>
          </a:p>
          <a:p>
            <a:pPr marL="0" indent="0">
              <a:buNone/>
            </a:pPr>
            <a:r>
              <a:rPr lang="en-US" dirty="0"/>
              <a:t>printf("Value = %d", 123 + 877</a:t>
            </a:r>
            <a:r>
              <a:rPr lang="en-US" dirty="0" smtClean="0"/>
              <a:t>)</a:t>
            </a:r>
          </a:p>
          <a:p>
            <a:pPr marL="0" indent="0">
              <a:buNone/>
            </a:pPr>
            <a:endParaRPr lang="en-US" dirty="0" smtClean="0"/>
          </a:p>
          <a:p>
            <a:pPr marL="0" indent="0">
              <a:buNone/>
            </a:pPr>
            <a:r>
              <a:rPr lang="en-US" dirty="0"/>
              <a:t>{</a:t>
            </a:r>
          </a:p>
          <a:p>
            <a:pPr marL="0" indent="0">
              <a:buNone/>
            </a:pPr>
            <a:r>
              <a:rPr lang="en-US" dirty="0" smtClean="0"/>
              <a:t>  def </a:t>
            </a:r>
            <a:r>
              <a:rPr lang="en-US" dirty="0"/>
              <a:t>_N_1812 = (123 + 877 : int);</a:t>
            </a:r>
          </a:p>
          <a:p>
            <a:pPr marL="0" indent="0">
              <a:buNone/>
            </a:pPr>
            <a:r>
              <a:rPr lang="en-US" dirty="0" smtClean="0"/>
              <a:t>  Console.Write("</a:t>
            </a:r>
            <a:r>
              <a:rPr lang="en-US" dirty="0"/>
              <a:t>Value = ");</a:t>
            </a:r>
          </a:p>
          <a:p>
            <a:pPr marL="0" indent="0">
              <a:buNone/>
            </a:pPr>
            <a:r>
              <a:rPr lang="en-US" dirty="0" smtClean="0"/>
              <a:t>  Console.Write(_N_1812)</a:t>
            </a:r>
          </a:p>
          <a:p>
            <a:pPr marL="0" indent="0">
              <a:buNone/>
            </a:pPr>
            <a:r>
              <a:rPr lang="en-US" dirty="0" smtClean="0"/>
              <a:t>}</a:t>
            </a:r>
            <a:endParaRPr lang="ru-RU" dirty="0"/>
          </a:p>
        </p:txBody>
      </p:sp>
    </p:spTree>
    <p:extLst>
      <p:ext uri="{BB962C8B-B14F-4D97-AF65-F5344CB8AC3E}">
        <p14:creationId xmlns:p14="http://schemas.microsoft.com/office/powerpoint/2010/main" val="35342597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Macros</a:t>
            </a:r>
            <a:endParaRPr lang="ru-RU" dirty="0"/>
          </a:p>
        </p:txBody>
      </p:sp>
      <p:sp>
        <p:nvSpPr>
          <p:cNvPr id="3" name="Content Placeholder 2"/>
          <p:cNvSpPr>
            <a:spLocks noGrp="1"/>
          </p:cNvSpPr>
          <p:nvPr>
            <p:ph idx="1"/>
          </p:nvPr>
        </p:nvSpPr>
        <p:spPr/>
        <p:txBody>
          <a:bodyPr>
            <a:normAutofit lnSpcReduction="10000"/>
          </a:bodyPr>
          <a:lstStyle/>
          <a:p>
            <a:pPr marL="0" indent="0">
              <a:buNone/>
            </a:pPr>
            <a:r>
              <a:rPr lang="en-US" dirty="0" smtClean="0"/>
              <a:t>That was a pretty involved code fragment. Let’s take a closer look at the stuff that relates to macros:</a:t>
            </a:r>
          </a:p>
          <a:p>
            <a:pPr marL="0" indent="0">
              <a:buNone/>
            </a:pPr>
            <a:endParaRPr lang="en-US" dirty="0"/>
          </a:p>
          <a:p>
            <a:r>
              <a:rPr lang="en-US" dirty="0" smtClean="0"/>
              <a:t>Printf is a macro. It hosts metacode, i.e. the code that gets executed during the compilation of the program. </a:t>
            </a:r>
          </a:p>
          <a:p>
            <a:endParaRPr lang="en-US" dirty="0" smtClean="0"/>
          </a:p>
          <a:p>
            <a:r>
              <a:rPr lang="en-US" dirty="0" smtClean="0"/>
              <a:t>Arguments of printf are compile-time values, namely: a string literal and a bunch of expressions, i.e. AST nodes. Return value is an AST as well. </a:t>
            </a:r>
          </a:p>
          <a:p>
            <a:endParaRPr lang="en-US" dirty="0"/>
          </a:p>
          <a:p>
            <a:r>
              <a:rPr lang="en-US" dirty="0"/>
              <a:t>When compiler sees a macro invocation, it will call </a:t>
            </a:r>
            <a:r>
              <a:rPr lang="en-US" dirty="0" smtClean="0"/>
              <a:t>the metacode (i.e. the body of the macro) and splice its result (i.e. the generated code) into the callsite.</a:t>
            </a:r>
          </a:p>
        </p:txBody>
      </p:sp>
    </p:spTree>
    <p:extLst>
      <p:ext uri="{BB962C8B-B14F-4D97-AF65-F5344CB8AC3E}">
        <p14:creationId xmlns:p14="http://schemas.microsoft.com/office/powerpoint/2010/main" val="35215521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Quasi-quotations</a:t>
            </a:r>
            <a:endParaRPr lang="ru-RU" dirty="0"/>
          </a:p>
        </p:txBody>
      </p:sp>
      <p:sp>
        <p:nvSpPr>
          <p:cNvPr id="3" name="Content Placeholder 2"/>
          <p:cNvSpPr>
            <a:spLocks noGrp="1"/>
          </p:cNvSpPr>
          <p:nvPr>
            <p:ph idx="1"/>
          </p:nvPr>
        </p:nvSpPr>
        <p:spPr/>
        <p:txBody>
          <a:bodyPr>
            <a:normAutofit/>
          </a:bodyPr>
          <a:lstStyle/>
          <a:p>
            <a:pPr marL="0" indent="0">
              <a:buNone/>
            </a:pPr>
            <a:r>
              <a:rPr lang="en-US" dirty="0" smtClean="0"/>
              <a:t>Such a fluent coding experience would be impossible without a prominent language construct:</a:t>
            </a:r>
          </a:p>
          <a:p>
            <a:pPr marL="0" indent="0">
              <a:buNone/>
            </a:pPr>
            <a:endParaRPr lang="en-US" dirty="0"/>
          </a:p>
          <a:p>
            <a:r>
              <a:rPr lang="en-US" dirty="0" smtClean="0"/>
              <a:t>Fancy </a:t>
            </a:r>
            <a:r>
              <a:rPr lang="en-US" dirty="0"/>
              <a:t>brackets &lt;[ ... ]&gt; denote quasi-quotations, </a:t>
            </a:r>
            <a:r>
              <a:rPr lang="en-US" dirty="0" smtClean="0"/>
              <a:t>a facility to easily compose and decompose code snippets.</a:t>
            </a:r>
            <a:endParaRPr lang="ru-RU" dirty="0"/>
          </a:p>
          <a:p>
            <a:pPr marL="0" indent="0">
              <a:buNone/>
            </a:pPr>
            <a:endParaRPr lang="en-US" dirty="0" smtClean="0"/>
          </a:p>
          <a:p>
            <a:r>
              <a:rPr lang="en-US" dirty="0" smtClean="0"/>
              <a:t>Small snippets can be incorporated into bigger ones. This is called splicing. $x and ..$seq are splices.</a:t>
            </a:r>
          </a:p>
          <a:p>
            <a:endParaRPr lang="en-US" dirty="0"/>
          </a:p>
          <a:p>
            <a:r>
              <a:rPr lang="en-US" dirty="0" smtClean="0"/>
              <a:t>Quasi-quotations produce compile-time values. Note, the return value of our macro is a quasi-quotation, i.e. an AST.</a:t>
            </a:r>
            <a:endParaRPr lang="ru-RU" dirty="0"/>
          </a:p>
        </p:txBody>
      </p:sp>
    </p:spTree>
    <p:extLst>
      <p:ext uri="{BB962C8B-B14F-4D97-AF65-F5344CB8AC3E}">
        <p14:creationId xmlns:p14="http://schemas.microsoft.com/office/powerpoint/2010/main" val="41432997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matching</a:t>
            </a:r>
            <a:endParaRPr lang="ru-RU" dirty="0"/>
          </a:p>
        </p:txBody>
      </p:sp>
      <p:sp>
        <p:nvSpPr>
          <p:cNvPr id="3" name="Content Placeholder 2"/>
          <p:cNvSpPr>
            <a:spLocks noGrp="1"/>
          </p:cNvSpPr>
          <p:nvPr>
            <p:ph idx="1"/>
          </p:nvPr>
        </p:nvSpPr>
        <p:spPr/>
        <p:txBody>
          <a:bodyPr/>
          <a:lstStyle/>
          <a:p>
            <a:pPr marL="0" indent="0">
              <a:buNone/>
            </a:pPr>
            <a:r>
              <a:rPr lang="en-US" dirty="0" smtClean="0"/>
              <a:t>Quasi-quotations can also be used to match against code snippets. For example, in a hypothetical optimizer one could write:</a:t>
            </a:r>
          </a:p>
          <a:p>
            <a:pPr marL="0" indent="0">
              <a:buNone/>
            </a:pPr>
            <a:endParaRPr lang="en-US" dirty="0"/>
          </a:p>
          <a:p>
            <a:pPr marL="0" indent="0">
              <a:buNone/>
            </a:pPr>
            <a:r>
              <a:rPr lang="en-US" dirty="0" smtClean="0"/>
              <a:t>match (e) {</a:t>
            </a:r>
          </a:p>
          <a:p>
            <a:pPr marL="0" indent="0">
              <a:buNone/>
            </a:pPr>
            <a:r>
              <a:rPr lang="en-US" dirty="0"/>
              <a:t> </a:t>
            </a:r>
            <a:r>
              <a:rPr lang="en-US" dirty="0" smtClean="0"/>
              <a:t>   ...</a:t>
            </a:r>
          </a:p>
          <a:p>
            <a:pPr marL="0" indent="0">
              <a:buNone/>
            </a:pPr>
            <a:r>
              <a:rPr lang="en-US" dirty="0" smtClean="0"/>
              <a:t>    | &lt;[ $x * 1 ]&gt; =&gt; &lt;[ $x ]&gt;</a:t>
            </a:r>
          </a:p>
          <a:p>
            <a:pPr marL="0" indent="0">
              <a:buNone/>
            </a:pPr>
            <a:r>
              <a:rPr lang="en-US" dirty="0" smtClean="0"/>
              <a:t>}</a:t>
            </a:r>
          </a:p>
          <a:p>
            <a:pPr marL="0" indent="0">
              <a:buNone/>
            </a:pPr>
            <a:endParaRPr lang="en-US" dirty="0"/>
          </a:p>
          <a:p>
            <a:pPr marL="0" indent="0">
              <a:buNone/>
            </a:pPr>
            <a:r>
              <a:rPr lang="en-US" dirty="0" smtClean="0"/>
              <a:t>Note how splices turn into named holes when used on the left-side of a pattern match. Neat trick, eh?</a:t>
            </a:r>
            <a:endParaRPr lang="ru-RU" dirty="0"/>
          </a:p>
        </p:txBody>
      </p:sp>
    </p:spTree>
    <p:extLst>
      <p:ext uri="{BB962C8B-B14F-4D97-AF65-F5344CB8AC3E}">
        <p14:creationId xmlns:p14="http://schemas.microsoft.com/office/powerpoint/2010/main" val="19681856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a:t>
            </a:r>
            <a:endParaRPr lang="ru-RU"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We’ve seen and went through what I call an AST rewriting macro. However, macros come in different flavors.</a:t>
            </a:r>
          </a:p>
          <a:p>
            <a:pPr marL="0" indent="0">
              <a:buNone/>
            </a:pPr>
            <a:endParaRPr lang="en-US" dirty="0"/>
          </a:p>
          <a:p>
            <a:pPr marL="0" indent="0">
              <a:buNone/>
            </a:pPr>
            <a:r>
              <a:rPr lang="en-US" dirty="0" smtClean="0"/>
              <a:t>Metamorphic macros provide the possibility to transparently change the syntax of the host language. For example, the  x </a:t>
            </a:r>
            <a:r>
              <a:rPr lang="en-US" dirty="0"/>
              <a:t>=&gt; &lt;[ Console.Write($x) </a:t>
            </a:r>
            <a:r>
              <a:rPr lang="en-US" dirty="0" smtClean="0"/>
              <a:t>]&gt; expression is a macro as well.</a:t>
            </a:r>
          </a:p>
          <a:p>
            <a:pPr marL="0" indent="0">
              <a:buNone/>
            </a:pPr>
            <a:endParaRPr lang="en-US" dirty="0"/>
          </a:p>
          <a:p>
            <a:pPr marL="0" indent="0">
              <a:buNone/>
            </a:pPr>
            <a:r>
              <a:rPr lang="en-US" dirty="0" smtClean="0"/>
              <a:t>Top-level macros don’t return anything. Instead of churning out expressions, they perform codegen in the scope of the entire program.</a:t>
            </a:r>
          </a:p>
          <a:p>
            <a:pPr marL="0" indent="0">
              <a:buNone/>
            </a:pPr>
            <a:endParaRPr lang="en-US" dirty="0"/>
          </a:p>
          <a:p>
            <a:pPr marL="0" indent="0">
              <a:buNone/>
            </a:pPr>
            <a:r>
              <a:rPr lang="en-US" dirty="0" smtClean="0"/>
              <a:t>These two examples do not represent a comprehensive classification, they are just to whet your appetite. More on that in the next section.</a:t>
            </a:r>
            <a:endParaRPr lang="ru-RU" dirty="0"/>
          </a:p>
        </p:txBody>
      </p:sp>
    </p:spTree>
    <p:extLst>
      <p:ext uri="{BB962C8B-B14F-4D97-AF65-F5344CB8AC3E}">
        <p14:creationId xmlns:p14="http://schemas.microsoft.com/office/powerpoint/2010/main" val="32574722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0</TotalTime>
  <Words>1827</Words>
  <Application>Microsoft Office PowerPoint</Application>
  <PresentationFormat>On-screen Show (4:3)</PresentationFormat>
  <Paragraphs>192</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Clarity</vt:lpstr>
      <vt:lpstr>Project Kepler: Compile-time metaprogramming for Scala</vt:lpstr>
      <vt:lpstr>Quick info</vt:lpstr>
      <vt:lpstr>Outline</vt:lpstr>
      <vt:lpstr>PowerPoint Presentation</vt:lpstr>
      <vt:lpstr>An example</vt:lpstr>
      <vt:lpstr>Macros</vt:lpstr>
      <vt:lpstr>Quasi-quotations</vt:lpstr>
      <vt:lpstr>Pattern matching</vt:lpstr>
      <vt:lpstr>Flavors</vt:lpstr>
      <vt:lpstr>PowerPoint Presentation</vt:lpstr>
      <vt:lpstr>Taxonomy</vt:lpstr>
      <vt:lpstr>Lexical substitution</vt:lpstr>
      <vt:lpstr>Metamorphic syntax</vt:lpstr>
      <vt:lpstr>Metamorphic syntax: discussion</vt:lpstr>
      <vt:lpstr>AST rewriting</vt:lpstr>
      <vt:lpstr>AST rewriting: hygiene</vt:lpstr>
      <vt:lpstr>AST rewriting: typing</vt:lpstr>
      <vt:lpstr>Codegen in the large</vt:lpstr>
      <vt:lpstr>Codegen in the large: discussion</vt:lpstr>
      <vt:lpstr>Summary</vt:lpstr>
      <vt:lpstr>PowerPoint Presentation</vt:lpstr>
      <vt:lpstr>This fall</vt:lpstr>
      <vt:lpstr>Project ideas</vt:lpstr>
      <vt:lpstr>Next steps</vt:lpstr>
      <vt:lpstr>PowerPoint Presentation</vt:lpstr>
      <vt:lpstr>Acknowledgements</vt:lpstr>
      <vt:lpstr>Links</vt:lpstr>
      <vt:lpstr>PowerPoint Presentation</vt:lpstr>
      <vt:lpstr>PowerPoint Presentation</vt:lpstr>
      <vt:lpstr>Languages as libraries</vt:lpstr>
      <vt:lpstr>Engineering challenges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Kepler: Compile-time metaprogramming for Scala</dc:title>
  <dc:creator/>
  <cp:lastModifiedBy/>
  <cp:revision>1</cp:revision>
  <dcterms:created xsi:type="dcterms:W3CDTF">2011-09-26T18:55:31Z</dcterms:created>
  <dcterms:modified xsi:type="dcterms:W3CDTF">2011-10-02T12:13:49Z</dcterms:modified>
</cp:coreProperties>
</file>